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Noto Sans Bold" charset="1" panose="020B0802040504020204"/>
      <p:regular r:id="rId15"/>
    </p:embeddedFont>
    <p:embeddedFont>
      <p:font typeface="Noto Sans" charset="1" panose="020B0502040504020204"/>
      <p:regular r:id="rId16"/>
    </p:embeddedFont>
    <p:embeddedFont>
      <p:font typeface="Arial" charset="1" panose="020B0502020202020204"/>
      <p:regular r:id="rId17"/>
    </p:embeddedFont>
    <p:embeddedFont>
      <p:font typeface="Arial Bold" charset="1" panose="020B0802020202020204"/>
      <p:regular r:id="rId18"/>
    </p:embeddedFont>
    <p:embeddedFont>
      <p:font typeface="Arial Italics" charset="1" panose="020B050202020209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2032098" y="-5496108"/>
            <a:ext cx="10454404" cy="7622211"/>
          </a:xfrm>
          <a:custGeom>
            <a:avLst/>
            <a:gdLst/>
            <a:ahLst/>
            <a:cxnLst/>
            <a:rect r="r" b="b" t="t" l="l"/>
            <a:pathLst>
              <a:path h="7622211" w="10454404">
                <a:moveTo>
                  <a:pt x="0" y="0"/>
                </a:moveTo>
                <a:lnTo>
                  <a:pt x="10454404" y="0"/>
                </a:lnTo>
                <a:lnTo>
                  <a:pt x="10454404" y="7622211"/>
                </a:lnTo>
                <a:lnTo>
                  <a:pt x="0" y="76222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5782299" y="7144316"/>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192988" y="4274503"/>
            <a:ext cx="1902023"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Noto Sans Bold"/>
                <a:ea typeface="Noto Sans Bold"/>
                <a:cs typeface="Noto Sans Bold"/>
                <a:sym typeface="Noto Sans Bold"/>
              </a:rPr>
              <a:t>Api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2032098" y="-5496108"/>
            <a:ext cx="10454404" cy="7622211"/>
          </a:xfrm>
          <a:custGeom>
            <a:avLst/>
            <a:gdLst/>
            <a:ahLst/>
            <a:cxnLst/>
            <a:rect r="r" b="b" t="t" l="l"/>
            <a:pathLst>
              <a:path h="7622211" w="10454404">
                <a:moveTo>
                  <a:pt x="0" y="0"/>
                </a:moveTo>
                <a:lnTo>
                  <a:pt x="10454404" y="0"/>
                </a:lnTo>
                <a:lnTo>
                  <a:pt x="10454404" y="7622211"/>
                </a:lnTo>
                <a:lnTo>
                  <a:pt x="0" y="76222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5782299" y="7144316"/>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99798" y="7952481"/>
            <a:ext cx="10169829" cy="1085895"/>
          </a:xfrm>
          <a:custGeom>
            <a:avLst/>
            <a:gdLst/>
            <a:ahLst/>
            <a:cxnLst/>
            <a:rect r="r" b="b" t="t" l="l"/>
            <a:pathLst>
              <a:path h="1085895" w="10169829">
                <a:moveTo>
                  <a:pt x="0" y="0"/>
                </a:moveTo>
                <a:lnTo>
                  <a:pt x="10169829" y="0"/>
                </a:lnTo>
                <a:lnTo>
                  <a:pt x="10169829" y="1085896"/>
                </a:lnTo>
                <a:lnTo>
                  <a:pt x="0" y="1085896"/>
                </a:lnTo>
                <a:lnTo>
                  <a:pt x="0" y="0"/>
                </a:lnTo>
                <a:close/>
              </a:path>
            </a:pathLst>
          </a:custGeom>
          <a:blipFill>
            <a:blip r:embed="rId4"/>
            <a:stretch>
              <a:fillRect l="0" t="0" r="0" b="0"/>
            </a:stretch>
          </a:blipFill>
        </p:spPr>
      </p:sp>
      <p:sp>
        <p:nvSpPr>
          <p:cNvPr name="Freeform 5" id="5"/>
          <p:cNvSpPr/>
          <p:nvPr/>
        </p:nvSpPr>
        <p:spPr>
          <a:xfrm flipH="false" flipV="false" rot="0">
            <a:off x="12132815" y="7789754"/>
            <a:ext cx="6155185" cy="2497246"/>
          </a:xfrm>
          <a:custGeom>
            <a:avLst/>
            <a:gdLst/>
            <a:ahLst/>
            <a:cxnLst/>
            <a:rect r="r" b="b" t="t" l="l"/>
            <a:pathLst>
              <a:path h="2497246" w="6155185">
                <a:moveTo>
                  <a:pt x="0" y="0"/>
                </a:moveTo>
                <a:lnTo>
                  <a:pt x="6155185" y="0"/>
                </a:lnTo>
                <a:lnTo>
                  <a:pt x="6155185" y="2497246"/>
                </a:lnTo>
                <a:lnTo>
                  <a:pt x="0" y="2497246"/>
                </a:lnTo>
                <a:lnTo>
                  <a:pt x="0" y="0"/>
                </a:lnTo>
                <a:close/>
              </a:path>
            </a:pathLst>
          </a:custGeom>
          <a:blipFill>
            <a:blip r:embed="rId5"/>
            <a:stretch>
              <a:fillRect l="0" t="0" r="0" b="0"/>
            </a:stretch>
          </a:blipFill>
        </p:spPr>
      </p:sp>
      <p:sp>
        <p:nvSpPr>
          <p:cNvPr name="Freeform 6" id="6"/>
          <p:cNvSpPr/>
          <p:nvPr/>
        </p:nvSpPr>
        <p:spPr>
          <a:xfrm flipH="false" flipV="false" rot="0">
            <a:off x="1299798" y="9115679"/>
            <a:ext cx="9848661" cy="1171321"/>
          </a:xfrm>
          <a:custGeom>
            <a:avLst/>
            <a:gdLst/>
            <a:ahLst/>
            <a:cxnLst/>
            <a:rect r="r" b="b" t="t" l="l"/>
            <a:pathLst>
              <a:path h="1171321" w="9848661">
                <a:moveTo>
                  <a:pt x="0" y="0"/>
                </a:moveTo>
                <a:lnTo>
                  <a:pt x="9848661" y="0"/>
                </a:lnTo>
                <a:lnTo>
                  <a:pt x="9848661" y="1171321"/>
                </a:lnTo>
                <a:lnTo>
                  <a:pt x="0" y="1171321"/>
                </a:lnTo>
                <a:lnTo>
                  <a:pt x="0" y="0"/>
                </a:lnTo>
                <a:close/>
              </a:path>
            </a:pathLst>
          </a:custGeom>
          <a:blipFill>
            <a:blip r:embed="rId6"/>
            <a:stretch>
              <a:fillRect l="0" t="0" r="0" b="0"/>
            </a:stretch>
          </a:blipFill>
        </p:spPr>
      </p:sp>
      <p:sp>
        <p:nvSpPr>
          <p:cNvPr name="TextBox 7" id="7"/>
          <p:cNvSpPr txBox="true"/>
          <p:nvPr/>
        </p:nvSpPr>
        <p:spPr>
          <a:xfrm rot="0">
            <a:off x="8047509" y="-171450"/>
            <a:ext cx="2192982"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Noto Sans"/>
                <a:ea typeface="Noto Sans"/>
                <a:cs typeface="Noto Sans"/>
                <a:sym typeface="Noto Sans"/>
              </a:rPr>
              <a:t>URL</a:t>
            </a:r>
          </a:p>
        </p:txBody>
      </p:sp>
      <p:sp>
        <p:nvSpPr>
          <p:cNvPr name="TextBox 8" id="8"/>
          <p:cNvSpPr txBox="true"/>
          <p:nvPr/>
        </p:nvSpPr>
        <p:spPr>
          <a:xfrm rot="0">
            <a:off x="1028700" y="1290319"/>
            <a:ext cx="16440775" cy="1867535"/>
          </a:xfrm>
          <a:prstGeom prst="rect">
            <a:avLst/>
          </a:prstGeom>
        </p:spPr>
        <p:txBody>
          <a:bodyPr anchor="t" rtlCol="false" tIns="0" lIns="0" bIns="0" rIns="0">
            <a:spAutoFit/>
          </a:bodyPr>
          <a:lstStyle/>
          <a:p>
            <a:pPr algn="l" marL="561344" indent="-280672" lvl="1">
              <a:lnSpc>
                <a:spcPts val="3640"/>
              </a:lnSpc>
              <a:buFont typeface="Arial"/>
              <a:buChar char="•"/>
            </a:pPr>
            <a:r>
              <a:rPr lang="en-US" sz="2600">
                <a:solidFill>
                  <a:srgbClr val="000000"/>
                </a:solidFill>
                <a:latin typeface="Arial"/>
                <a:ea typeface="Arial"/>
                <a:cs typeface="Arial"/>
                <a:sym typeface="Arial"/>
              </a:rPr>
              <a:t>Url hay đường dẫn là một chuỗi để trỏ đến một địa chỉ nào đó, có thể hiểu giống như một đường dẫn đến một địa chỉ nhà ở, một file hay thư mục trong máy tính, một đường dẫn đến một máy chủ nào đó chứa tài nguyên mà chúng ta muốn truy cập trên internet</a:t>
            </a:r>
          </a:p>
          <a:p>
            <a:pPr algn="l" marL="561344" indent="-280672" lvl="1">
              <a:lnSpc>
                <a:spcPts val="3640"/>
              </a:lnSpc>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2032098" y="-5496108"/>
            <a:ext cx="10454404" cy="7622211"/>
          </a:xfrm>
          <a:custGeom>
            <a:avLst/>
            <a:gdLst/>
            <a:ahLst/>
            <a:cxnLst/>
            <a:rect r="r" b="b" t="t" l="l"/>
            <a:pathLst>
              <a:path h="7622211" w="10454404">
                <a:moveTo>
                  <a:pt x="0" y="0"/>
                </a:moveTo>
                <a:lnTo>
                  <a:pt x="10454404" y="0"/>
                </a:lnTo>
                <a:lnTo>
                  <a:pt x="10454404" y="7622211"/>
                </a:lnTo>
                <a:lnTo>
                  <a:pt x="0" y="76222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5782299" y="7144316"/>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047509" y="-171450"/>
            <a:ext cx="2192982"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Noto Sans"/>
                <a:ea typeface="Noto Sans"/>
                <a:cs typeface="Noto Sans"/>
                <a:sym typeface="Noto Sans"/>
              </a:rPr>
              <a:t>URL</a:t>
            </a:r>
          </a:p>
        </p:txBody>
      </p:sp>
      <p:sp>
        <p:nvSpPr>
          <p:cNvPr name="TextBox 5" id="5"/>
          <p:cNvSpPr txBox="true"/>
          <p:nvPr/>
        </p:nvSpPr>
        <p:spPr>
          <a:xfrm rot="0">
            <a:off x="1028700" y="1290319"/>
            <a:ext cx="16440775" cy="5525135"/>
          </a:xfrm>
          <a:prstGeom prst="rect">
            <a:avLst/>
          </a:prstGeom>
        </p:spPr>
        <p:txBody>
          <a:bodyPr anchor="t" rtlCol="false" tIns="0" lIns="0" bIns="0" rIns="0">
            <a:spAutoFit/>
          </a:bodyPr>
          <a:lstStyle/>
          <a:p>
            <a:pPr algn="l" marL="561344" indent="-280672" lvl="1">
              <a:lnSpc>
                <a:spcPts val="3640"/>
              </a:lnSpc>
              <a:buFont typeface="Arial"/>
              <a:buChar char="•"/>
            </a:pPr>
            <a:r>
              <a:rPr lang="en-US" sz="2600">
                <a:solidFill>
                  <a:srgbClr val="000000"/>
                </a:solidFill>
                <a:latin typeface="Arial"/>
                <a:ea typeface="Arial"/>
                <a:cs typeface="Arial"/>
                <a:sym typeface="Arial"/>
              </a:rPr>
              <a:t>Với trường hợp của API Url: đây là đường dẫn cho chúng ta biết thông tin về nơi lần lấy dữ liệu khi nó nằm ở một máy chủ khác, ngoài ra có thể có thêm những thông tin khác ta gửi kèm để mô tả về dữ liệu và tác vụ mà ta muốn thực hiện với dữ liệu này</a:t>
            </a:r>
          </a:p>
          <a:p>
            <a:pPr algn="l" marL="1122688" indent="-374229" lvl="2">
              <a:lnSpc>
                <a:spcPts val="3640"/>
              </a:lnSpc>
              <a:buFont typeface="Arial"/>
              <a:buChar char="⚬"/>
            </a:pPr>
            <a:r>
              <a:rPr lang="en-US" sz="2600">
                <a:solidFill>
                  <a:srgbClr val="000000"/>
                </a:solidFill>
                <a:latin typeface="Arial Bold"/>
                <a:ea typeface="Arial Bold"/>
                <a:cs typeface="Arial Bold"/>
                <a:sym typeface="Arial Bold"/>
              </a:rPr>
              <a:t>Cheme (Protocol)</a:t>
            </a:r>
            <a:r>
              <a:rPr lang="en-US" sz="2600">
                <a:solidFill>
                  <a:srgbClr val="000000"/>
                </a:solidFill>
                <a:latin typeface="Arial"/>
                <a:ea typeface="Arial"/>
                <a:cs typeface="Arial"/>
                <a:sym typeface="Arial"/>
              </a:rPr>
              <a:t>: hay giao thức truyền tải: </a:t>
            </a:r>
            <a:r>
              <a:rPr lang="en-US" sz="2600">
                <a:solidFill>
                  <a:srgbClr val="000000"/>
                </a:solidFill>
                <a:latin typeface="Arial Italics"/>
                <a:ea typeface="Arial Italics"/>
                <a:cs typeface="Arial Italics"/>
                <a:sym typeface="Arial Italics"/>
              </a:rPr>
              <a:t>http/https/fpt ...</a:t>
            </a:r>
          </a:p>
          <a:p>
            <a:pPr algn="l" marL="1122688" indent="-374229" lvl="2">
              <a:lnSpc>
                <a:spcPts val="3640"/>
              </a:lnSpc>
              <a:buFont typeface="Arial"/>
              <a:buChar char="⚬"/>
            </a:pPr>
            <a:r>
              <a:rPr lang="en-US" sz="2600">
                <a:solidFill>
                  <a:srgbClr val="000000"/>
                </a:solidFill>
                <a:latin typeface="Arial Bold"/>
                <a:ea typeface="Arial Bold"/>
                <a:cs typeface="Arial Bold"/>
                <a:sym typeface="Arial Bold"/>
              </a:rPr>
              <a:t>Host (domain)</a:t>
            </a:r>
            <a:r>
              <a:rPr lang="en-US" sz="2600">
                <a:solidFill>
                  <a:srgbClr val="000000"/>
                </a:solidFill>
                <a:latin typeface="Arial"/>
                <a:ea typeface="Arial"/>
                <a:cs typeface="Arial"/>
                <a:sym typeface="Arial"/>
              </a:rPr>
              <a:t> : mô tả phần tên miền hoặc IP của máy chủ: </a:t>
            </a:r>
            <a:r>
              <a:rPr lang="en-US" sz="2600">
                <a:solidFill>
                  <a:srgbClr val="000000"/>
                </a:solidFill>
                <a:latin typeface="Arial Italics"/>
                <a:ea typeface="Arial Italics"/>
                <a:cs typeface="Arial Italics"/>
                <a:sym typeface="Arial Italics"/>
              </a:rPr>
              <a:t>facebook.com</a:t>
            </a:r>
          </a:p>
          <a:p>
            <a:pPr algn="l" marL="1122688" indent="-374229" lvl="2">
              <a:lnSpc>
                <a:spcPts val="3640"/>
              </a:lnSpc>
              <a:buFont typeface="Arial"/>
              <a:buChar char="⚬"/>
            </a:pPr>
            <a:r>
              <a:rPr lang="en-US" sz="2600">
                <a:solidFill>
                  <a:srgbClr val="000000"/>
                </a:solidFill>
                <a:latin typeface="Arial Bold"/>
                <a:ea typeface="Arial Bold"/>
                <a:cs typeface="Arial Bold"/>
                <a:sym typeface="Arial Bold"/>
              </a:rPr>
              <a:t>Port (optional)</a:t>
            </a:r>
            <a:r>
              <a:rPr lang="en-US" sz="2600">
                <a:solidFill>
                  <a:srgbClr val="000000"/>
                </a:solidFill>
                <a:latin typeface="Arial"/>
                <a:ea typeface="Arial"/>
                <a:cs typeface="Arial"/>
                <a:sym typeface="Arial"/>
              </a:rPr>
              <a:t>: hay cổng được sử dụng để giao tiếp với máy chủ, nếu không có sẽ mặc định là 80 cho giao thức http, và 443 cho giao thức https ví dụ </a:t>
            </a:r>
            <a:r>
              <a:rPr lang="en-US" sz="2600">
                <a:solidFill>
                  <a:srgbClr val="000000"/>
                </a:solidFill>
                <a:latin typeface="Arial Italics"/>
                <a:ea typeface="Arial Italics"/>
                <a:cs typeface="Arial Italics"/>
                <a:sym typeface="Arial Italics"/>
              </a:rPr>
              <a:t>(:3000)</a:t>
            </a:r>
          </a:p>
          <a:p>
            <a:pPr algn="l" marL="1122688" indent="-374229" lvl="2">
              <a:lnSpc>
                <a:spcPts val="3640"/>
              </a:lnSpc>
              <a:buFont typeface="Arial"/>
              <a:buChar char="⚬"/>
            </a:pPr>
            <a:r>
              <a:rPr lang="en-US" sz="2600">
                <a:solidFill>
                  <a:srgbClr val="000000"/>
                </a:solidFill>
                <a:latin typeface="Arial Bold"/>
                <a:ea typeface="Arial Bold"/>
                <a:cs typeface="Arial Bold"/>
                <a:sym typeface="Arial Bold"/>
              </a:rPr>
              <a:t>Path</a:t>
            </a:r>
            <a:r>
              <a:rPr lang="en-US" sz="2600">
                <a:solidFill>
                  <a:srgbClr val="000000"/>
                </a:solidFill>
                <a:latin typeface="Arial"/>
                <a:ea typeface="Arial"/>
                <a:cs typeface="Arial"/>
                <a:sym typeface="Arial"/>
              </a:rPr>
              <a:t>: là đường dẫn chi tiết đến nơi chứa tài nguyên mà ta cần thao tác trên server: </a:t>
            </a:r>
            <a:r>
              <a:rPr lang="en-US" sz="2600">
                <a:solidFill>
                  <a:srgbClr val="000000"/>
                </a:solidFill>
                <a:latin typeface="Arial Italics"/>
                <a:ea typeface="Arial Italics"/>
                <a:cs typeface="Arial Italics"/>
                <a:sym typeface="Arial Italics"/>
              </a:rPr>
              <a:t>/feed/trending</a:t>
            </a:r>
          </a:p>
          <a:p>
            <a:pPr algn="l" marL="1122688" indent="-374229" lvl="2">
              <a:lnSpc>
                <a:spcPts val="3640"/>
              </a:lnSpc>
              <a:buFont typeface="Arial"/>
              <a:buChar char="⚬"/>
            </a:pPr>
            <a:r>
              <a:rPr lang="en-US" sz="2600">
                <a:solidFill>
                  <a:srgbClr val="000000"/>
                </a:solidFill>
                <a:latin typeface="Arial Bold"/>
                <a:ea typeface="Arial Bold"/>
                <a:cs typeface="Arial Bold"/>
                <a:sym typeface="Arial Bold"/>
              </a:rPr>
              <a:t>Query </a:t>
            </a:r>
            <a:r>
              <a:rPr lang="en-US" sz="2600">
                <a:solidFill>
                  <a:srgbClr val="000000"/>
                </a:solidFill>
                <a:latin typeface="Arial"/>
                <a:ea typeface="Arial"/>
                <a:cs typeface="Arial"/>
                <a:sym typeface="Arial"/>
              </a:rPr>
              <a:t>string (optional): là một thành phần tuỳ biến sử dụng để truyền thêm thông tin nào đó mà địa chỉ url này trỏ tới có thể cần, sẽ đứng sau cùng url : </a:t>
            </a:r>
            <a:r>
              <a:rPr lang="en-US" sz="2600">
                <a:solidFill>
                  <a:srgbClr val="000000"/>
                </a:solidFill>
                <a:latin typeface="Arial Italics"/>
                <a:ea typeface="Arial Italics"/>
                <a:cs typeface="Arial Italics"/>
                <a:sym typeface="Arial Italics"/>
              </a:rPr>
              <a:t>?search=phone&amp;sort=price</a:t>
            </a:r>
          </a:p>
          <a:p>
            <a:pPr algn="l" marL="1122688" indent="-374229" lvl="2">
              <a:lnSpc>
                <a:spcPts val="3640"/>
              </a:lnSpc>
              <a:buFont typeface="Arial"/>
              <a:buChar char="⚬"/>
            </a:pPr>
            <a:r>
              <a:rPr lang="en-US" sz="2600">
                <a:solidFill>
                  <a:srgbClr val="000000"/>
                </a:solidFill>
                <a:latin typeface="Arial Bold"/>
                <a:ea typeface="Arial Bold"/>
                <a:cs typeface="Arial Bold"/>
                <a:sym typeface="Arial Bold"/>
              </a:rPr>
              <a:t>Fragment</a:t>
            </a:r>
            <a:r>
              <a:rPr lang="en-US" sz="2600">
                <a:solidFill>
                  <a:srgbClr val="000000"/>
                </a:solidFill>
                <a:latin typeface="Arial"/>
                <a:ea typeface="Arial"/>
                <a:cs typeface="Arial"/>
                <a:sym typeface="Arial"/>
              </a:rPr>
              <a:t>: là một thành phần tuỳ biến khác, thường được sử dụng để mô tả một section nhất định trên một trang web: </a:t>
            </a:r>
            <a:r>
              <a:rPr lang="en-US" sz="2600">
                <a:solidFill>
                  <a:srgbClr val="000000"/>
                </a:solidFill>
                <a:latin typeface="Arial Italics"/>
                <a:ea typeface="Arial Italics"/>
                <a:cs typeface="Arial Italics"/>
                <a:sym typeface="Arial Italics"/>
              </a:rPr>
              <a:t>#section2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2032098" y="-5496108"/>
            <a:ext cx="10454404" cy="7622211"/>
          </a:xfrm>
          <a:custGeom>
            <a:avLst/>
            <a:gdLst/>
            <a:ahLst/>
            <a:cxnLst/>
            <a:rect r="r" b="b" t="t" l="l"/>
            <a:pathLst>
              <a:path h="7622211" w="10454404">
                <a:moveTo>
                  <a:pt x="0" y="0"/>
                </a:moveTo>
                <a:lnTo>
                  <a:pt x="10454404" y="0"/>
                </a:lnTo>
                <a:lnTo>
                  <a:pt x="10454404" y="7622211"/>
                </a:lnTo>
                <a:lnTo>
                  <a:pt x="0" y="76222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5782299" y="7144316"/>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555920"/>
            <a:ext cx="16440775" cy="3239135"/>
          </a:xfrm>
          <a:prstGeom prst="rect">
            <a:avLst/>
          </a:prstGeom>
        </p:spPr>
        <p:txBody>
          <a:bodyPr anchor="t" rtlCol="false" tIns="0" lIns="0" bIns="0" rIns="0">
            <a:spAutoFit/>
          </a:bodyPr>
          <a:lstStyle/>
          <a:p>
            <a:pPr algn="l" marL="561344" indent="-280672" lvl="1">
              <a:lnSpc>
                <a:spcPts val="3640"/>
              </a:lnSpc>
              <a:buFont typeface="Arial"/>
              <a:buChar char="•"/>
            </a:pPr>
            <a:r>
              <a:rPr lang="en-US" sz="2600">
                <a:solidFill>
                  <a:srgbClr val="000000"/>
                </a:solidFill>
                <a:latin typeface="Arial"/>
                <a:ea typeface="Arial"/>
                <a:cs typeface="Arial"/>
                <a:sym typeface="Arial"/>
              </a:rPr>
              <a:t>Ở đây ta có một ví dụ đầy đủ các thành phần</a:t>
            </a:r>
          </a:p>
          <a:p>
            <a:pPr algn="l" marL="1122688" indent="-374229" lvl="2">
              <a:lnSpc>
                <a:spcPts val="3640"/>
              </a:lnSpc>
              <a:buFont typeface="Arial"/>
              <a:buChar char="⚬"/>
            </a:pPr>
            <a:r>
              <a:rPr lang="en-US" sz="2600">
                <a:solidFill>
                  <a:srgbClr val="000000"/>
                </a:solidFill>
                <a:latin typeface="Arial Bold"/>
                <a:ea typeface="Arial Bold"/>
                <a:cs typeface="Arial Bold"/>
                <a:sym typeface="Arial Bold"/>
              </a:rPr>
              <a:t>Cheme (Protocol)</a:t>
            </a:r>
            <a:r>
              <a:rPr lang="en-US" sz="2600">
                <a:solidFill>
                  <a:srgbClr val="000000"/>
                </a:solidFill>
                <a:latin typeface="Arial"/>
                <a:ea typeface="Arial"/>
                <a:cs typeface="Arial"/>
                <a:sym typeface="Arial"/>
              </a:rPr>
              <a:t>: </a:t>
            </a:r>
            <a:r>
              <a:rPr lang="en-US" sz="2600">
                <a:solidFill>
                  <a:srgbClr val="000000"/>
                </a:solidFill>
                <a:latin typeface="Arial Italics"/>
                <a:ea typeface="Arial Italics"/>
                <a:cs typeface="Arial Italics"/>
                <a:sym typeface="Arial Italics"/>
              </a:rPr>
              <a:t>https</a:t>
            </a:r>
          </a:p>
          <a:p>
            <a:pPr algn="l" marL="1122688" indent="-374229" lvl="2">
              <a:lnSpc>
                <a:spcPts val="3640"/>
              </a:lnSpc>
              <a:buFont typeface="Arial"/>
              <a:buChar char="⚬"/>
            </a:pPr>
            <a:r>
              <a:rPr lang="en-US" sz="2600">
                <a:solidFill>
                  <a:srgbClr val="000000"/>
                </a:solidFill>
                <a:latin typeface="Arial Bold"/>
                <a:ea typeface="Arial Bold"/>
                <a:cs typeface="Arial Bold"/>
                <a:sym typeface="Arial Bold"/>
              </a:rPr>
              <a:t>Host (domain)</a:t>
            </a:r>
            <a:r>
              <a:rPr lang="en-US" sz="2600">
                <a:solidFill>
                  <a:srgbClr val="000000"/>
                </a:solidFill>
                <a:latin typeface="Arial"/>
                <a:ea typeface="Arial"/>
                <a:cs typeface="Arial"/>
                <a:sym typeface="Arial"/>
              </a:rPr>
              <a:t> : www.example.com</a:t>
            </a:r>
          </a:p>
          <a:p>
            <a:pPr algn="l" marL="1122688" indent="-374229" lvl="2">
              <a:lnSpc>
                <a:spcPts val="3640"/>
              </a:lnSpc>
              <a:buFont typeface="Arial"/>
              <a:buChar char="⚬"/>
            </a:pPr>
            <a:r>
              <a:rPr lang="en-US" sz="2600">
                <a:solidFill>
                  <a:srgbClr val="000000"/>
                </a:solidFill>
                <a:latin typeface="Arial Bold"/>
                <a:ea typeface="Arial Bold"/>
                <a:cs typeface="Arial Bold"/>
                <a:sym typeface="Arial Bold"/>
              </a:rPr>
              <a:t>Port (optional)</a:t>
            </a:r>
            <a:r>
              <a:rPr lang="en-US" sz="2600">
                <a:solidFill>
                  <a:srgbClr val="000000"/>
                </a:solidFill>
                <a:latin typeface="Arial"/>
                <a:ea typeface="Arial"/>
                <a:cs typeface="Arial"/>
                <a:sym typeface="Arial"/>
              </a:rPr>
              <a:t>: 8080</a:t>
            </a:r>
          </a:p>
          <a:p>
            <a:pPr algn="l" marL="1122688" indent="-374229" lvl="2">
              <a:lnSpc>
                <a:spcPts val="3640"/>
              </a:lnSpc>
              <a:buFont typeface="Arial"/>
              <a:buChar char="⚬"/>
            </a:pPr>
            <a:r>
              <a:rPr lang="en-US" sz="2600">
                <a:solidFill>
                  <a:srgbClr val="000000"/>
                </a:solidFill>
                <a:latin typeface="Arial Bold"/>
                <a:ea typeface="Arial Bold"/>
                <a:cs typeface="Arial Bold"/>
                <a:sym typeface="Arial Bold"/>
              </a:rPr>
              <a:t>Path</a:t>
            </a:r>
            <a:r>
              <a:rPr lang="en-US" sz="2600">
                <a:solidFill>
                  <a:srgbClr val="000000"/>
                </a:solidFill>
                <a:latin typeface="Arial"/>
                <a:ea typeface="Arial"/>
                <a:cs typeface="Arial"/>
                <a:sym typeface="Arial"/>
              </a:rPr>
              <a:t>: /products/item123</a:t>
            </a:r>
          </a:p>
          <a:p>
            <a:pPr algn="l" marL="1122688" indent="-374229" lvl="2">
              <a:lnSpc>
                <a:spcPts val="3640"/>
              </a:lnSpc>
              <a:buFont typeface="Arial"/>
              <a:buChar char="⚬"/>
            </a:pPr>
            <a:r>
              <a:rPr lang="en-US" sz="2600">
                <a:solidFill>
                  <a:srgbClr val="000000"/>
                </a:solidFill>
                <a:latin typeface="Arial Bold"/>
                <a:ea typeface="Arial Bold"/>
                <a:cs typeface="Arial Bold"/>
                <a:sym typeface="Arial Bold"/>
              </a:rPr>
              <a:t>Query string (optional)</a:t>
            </a:r>
            <a:r>
              <a:rPr lang="en-US" sz="2600">
                <a:solidFill>
                  <a:srgbClr val="000000"/>
                </a:solidFill>
                <a:latin typeface="Arial"/>
                <a:ea typeface="Arial"/>
                <a:cs typeface="Arial"/>
                <a:sym typeface="Arial"/>
              </a:rPr>
              <a:t>: ?search=phone&amp;sort=price</a:t>
            </a:r>
          </a:p>
          <a:p>
            <a:pPr algn="l" marL="1122688" indent="-374229" lvl="2">
              <a:lnSpc>
                <a:spcPts val="3640"/>
              </a:lnSpc>
              <a:buFont typeface="Arial"/>
              <a:buChar char="⚬"/>
            </a:pPr>
            <a:r>
              <a:rPr lang="en-US" sz="2600">
                <a:solidFill>
                  <a:srgbClr val="000000"/>
                </a:solidFill>
                <a:latin typeface="Arial Bold"/>
                <a:ea typeface="Arial Bold"/>
                <a:cs typeface="Arial Bold"/>
                <a:sym typeface="Arial Bold"/>
              </a:rPr>
              <a:t>Fragment</a:t>
            </a:r>
            <a:r>
              <a:rPr lang="en-US" sz="2600">
                <a:solidFill>
                  <a:srgbClr val="000000"/>
                </a:solidFill>
                <a:latin typeface="Arial"/>
                <a:ea typeface="Arial"/>
                <a:cs typeface="Arial"/>
                <a:sym typeface="Arial"/>
              </a:rPr>
              <a:t>: #section2</a:t>
            </a:r>
          </a:p>
        </p:txBody>
      </p:sp>
      <p:sp>
        <p:nvSpPr>
          <p:cNvPr name="Freeform 5" id="5"/>
          <p:cNvSpPr/>
          <p:nvPr/>
        </p:nvSpPr>
        <p:spPr>
          <a:xfrm flipH="false" flipV="false" rot="0">
            <a:off x="3149686" y="1499759"/>
            <a:ext cx="11707383" cy="862123"/>
          </a:xfrm>
          <a:custGeom>
            <a:avLst/>
            <a:gdLst/>
            <a:ahLst/>
            <a:cxnLst/>
            <a:rect r="r" b="b" t="t" l="l"/>
            <a:pathLst>
              <a:path h="862123" w="11707383">
                <a:moveTo>
                  <a:pt x="0" y="0"/>
                </a:moveTo>
                <a:lnTo>
                  <a:pt x="11707383" y="0"/>
                </a:lnTo>
                <a:lnTo>
                  <a:pt x="11707383" y="862124"/>
                </a:lnTo>
                <a:lnTo>
                  <a:pt x="0" y="862124"/>
                </a:lnTo>
                <a:lnTo>
                  <a:pt x="0" y="0"/>
                </a:lnTo>
                <a:close/>
              </a:path>
            </a:pathLst>
          </a:custGeom>
          <a:blipFill>
            <a:blip r:embed="rId4"/>
            <a:stretch>
              <a:fillRect l="0" t="0" r="0" b="0"/>
            </a:stretch>
          </a:blipFill>
        </p:spPr>
      </p:sp>
      <p:sp>
        <p:nvSpPr>
          <p:cNvPr name="TextBox 6" id="6"/>
          <p:cNvSpPr txBox="true"/>
          <p:nvPr/>
        </p:nvSpPr>
        <p:spPr>
          <a:xfrm rot="0">
            <a:off x="8047509" y="-171450"/>
            <a:ext cx="2192982"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Noto Sans"/>
                <a:ea typeface="Noto Sans"/>
                <a:cs typeface="Noto Sans"/>
                <a:sym typeface="Noto Sans"/>
              </a:rPr>
              <a:t>URL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2032098" y="-5496108"/>
            <a:ext cx="10454404" cy="7622211"/>
          </a:xfrm>
          <a:custGeom>
            <a:avLst/>
            <a:gdLst/>
            <a:ahLst/>
            <a:cxnLst/>
            <a:rect r="r" b="b" t="t" l="l"/>
            <a:pathLst>
              <a:path h="7622211" w="10454404">
                <a:moveTo>
                  <a:pt x="0" y="0"/>
                </a:moveTo>
                <a:lnTo>
                  <a:pt x="10454404" y="0"/>
                </a:lnTo>
                <a:lnTo>
                  <a:pt x="10454404" y="7622211"/>
                </a:lnTo>
                <a:lnTo>
                  <a:pt x="0" y="76222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5782299" y="7144316"/>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701578"/>
            <a:ext cx="16440775" cy="6896735"/>
          </a:xfrm>
          <a:prstGeom prst="rect">
            <a:avLst/>
          </a:prstGeom>
        </p:spPr>
        <p:txBody>
          <a:bodyPr anchor="t" rtlCol="false" tIns="0" lIns="0" bIns="0" rIns="0">
            <a:spAutoFit/>
          </a:bodyPr>
          <a:lstStyle/>
          <a:p>
            <a:pPr algn="l" marL="561344" indent="-280672" lvl="1">
              <a:lnSpc>
                <a:spcPts val="3640"/>
              </a:lnSpc>
              <a:buFont typeface="Arial"/>
              <a:buChar char="•"/>
            </a:pPr>
            <a:r>
              <a:rPr lang="en-US" sz="2600">
                <a:solidFill>
                  <a:srgbClr val="000000"/>
                </a:solidFill>
                <a:latin typeface="Arial"/>
                <a:ea typeface="Arial"/>
                <a:cs typeface="Arial"/>
                <a:sym typeface="Arial"/>
              </a:rPr>
              <a:t>Đây là thành phần giúp server biết được ta đang muốn thao tác với tài nguyên nào nằm trên nó</a:t>
            </a:r>
          </a:p>
          <a:p>
            <a:pPr algn="l" marL="561344" indent="-280672" lvl="1">
              <a:lnSpc>
                <a:spcPts val="3640"/>
              </a:lnSpc>
              <a:buFont typeface="Arial"/>
              <a:buChar char="•"/>
            </a:pPr>
            <a:r>
              <a:rPr lang="en-US" sz="2600">
                <a:solidFill>
                  <a:srgbClr val="000000"/>
                </a:solidFill>
                <a:latin typeface="Arial"/>
                <a:ea typeface="Arial"/>
                <a:cs typeface="Arial"/>
                <a:sym typeface="Arial"/>
              </a:rPr>
              <a:t>Giống như một toà nhà hành chính, path giúp ta tìm được phòng ban đảm nhiệm giải quyết vấn đề của mình và điều này được quyết định bởi chính toà nhà, tức máy chủ mà ta đang muốn thao tác</a:t>
            </a:r>
          </a:p>
          <a:p>
            <a:pPr algn="l" marL="1122688" indent="-374229" lvl="2">
              <a:lnSpc>
                <a:spcPts val="3640"/>
              </a:lnSpc>
              <a:buFont typeface="Arial"/>
              <a:buChar char="⚬"/>
            </a:pPr>
            <a:r>
              <a:rPr lang="en-US" sz="2600">
                <a:solidFill>
                  <a:srgbClr val="000000"/>
                </a:solidFill>
                <a:latin typeface="Arial"/>
                <a:ea typeface="Arial"/>
                <a:cs typeface="Arial"/>
                <a:sym typeface="Arial"/>
              </a:rPr>
              <a:t>Ví dụ: nếu ta  muốn xử lý vấn đề đất đai ở phòng hành chính nhân sự ta muốn đến nằm ở tầng 3 phòng 314, quầy “dat-dai”, ta sẽ có thể sử dụng đường dẫn 3/314/dat-dai</a:t>
            </a:r>
          </a:p>
          <a:p>
            <a:pPr algn="l" marL="1122688" indent="-374229" lvl="2">
              <a:lnSpc>
                <a:spcPts val="3640"/>
              </a:lnSpc>
              <a:buFont typeface="Arial"/>
              <a:buChar char="⚬"/>
            </a:pPr>
            <a:r>
              <a:rPr lang="en-US" sz="2600">
                <a:solidFill>
                  <a:srgbClr val="000000"/>
                </a:solidFill>
                <a:latin typeface="Arial"/>
                <a:ea typeface="Arial"/>
                <a:cs typeface="Arial"/>
                <a:sym typeface="Arial"/>
              </a:rPr>
              <a:t>Nếu ta cố tình tìm đến một phòng không tồn tại, ví dụ phòng 10 tầng 100, server chỉ đơn giản là không thể đáp ứng yêu cầu</a:t>
            </a:r>
          </a:p>
          <a:p>
            <a:pPr algn="l" marL="561344" indent="-280672" lvl="1">
              <a:lnSpc>
                <a:spcPts val="3640"/>
              </a:lnSpc>
              <a:buFont typeface="Arial"/>
              <a:buChar char="•"/>
            </a:pPr>
            <a:r>
              <a:rPr lang="en-US" sz="2600">
                <a:solidFill>
                  <a:srgbClr val="000000"/>
                </a:solidFill>
                <a:latin typeface="Arial"/>
                <a:ea typeface="Arial"/>
                <a:cs typeface="Arial"/>
                <a:sym typeface="Arial"/>
              </a:rPr>
              <a:t>Một số trường hợp server có thể gom các request thành một đường dẫn thay vì chia nhỏ cho từng request</a:t>
            </a:r>
          </a:p>
          <a:p>
            <a:pPr algn="l" marL="1122688" indent="-374229" lvl="2">
              <a:lnSpc>
                <a:spcPts val="3640"/>
              </a:lnSpc>
              <a:buFont typeface="Arial"/>
              <a:buChar char="⚬"/>
            </a:pPr>
            <a:r>
              <a:rPr lang="en-US" sz="2600">
                <a:solidFill>
                  <a:srgbClr val="000000"/>
                </a:solidFill>
                <a:latin typeface="Arial"/>
                <a:ea typeface="Arial"/>
                <a:cs typeface="Arial"/>
                <a:sym typeface="Arial"/>
              </a:rPr>
              <a:t>Ví dụ: thay vì chỉ có nhân viên ở quầy đất đai trong phòng 314 xử lý vấn đề và đất đai, và nhân viên quầy hôn nhân xử lý vấn đề về hôn nhân, toà nhà có thể quyết định tất cả nhân viên thuộc phòng này phải xử lý cả 2 loại yêu cầu này, ở đây ta sẽ sử dụng dynamic path, hay mô tả một quầy ảo tạm thơi nơi xử lý tất cả các yêu cầu đưa tới. </a:t>
            </a:r>
          </a:p>
          <a:p>
            <a:pPr algn="l" marL="1122688" indent="-374229" lvl="2">
              <a:lnSpc>
                <a:spcPts val="3640"/>
              </a:lnSpc>
              <a:buFont typeface="Arial"/>
              <a:buChar char="⚬"/>
            </a:pPr>
            <a:r>
              <a:rPr lang="en-US" sz="2600">
                <a:solidFill>
                  <a:srgbClr val="000000"/>
                </a:solidFill>
                <a:latin typeface="Arial"/>
                <a:ea typeface="Arial"/>
                <a:cs typeface="Arial"/>
                <a:sym typeface="Arial"/>
              </a:rPr>
              <a:t>Đường dẫn được cài đặt ở server sẽ có dạng 3/314/:type, sau đó nếu ta gửi yêu cầu đến url </a:t>
            </a:r>
          </a:p>
          <a:p>
            <a:pPr algn="l">
              <a:lnSpc>
                <a:spcPts val="3640"/>
              </a:lnSpc>
            </a:pPr>
            <a:r>
              <a:rPr lang="en-US" sz="2600">
                <a:solidFill>
                  <a:srgbClr val="000000"/>
                </a:solidFill>
                <a:latin typeface="Arial"/>
                <a:ea typeface="Arial"/>
                <a:cs typeface="Arial"/>
                <a:sym typeface="Arial"/>
              </a:rPr>
              <a:t> 3/314/hon-nhan hoặc 3/314/dat-dai, thì nhân viên hay bộ phần xử lý ở phòng này sẽ nhận cả 2 yêu cầu, sau đó tuỳ thuộc vào dữ liệu </a:t>
            </a:r>
            <a:r>
              <a:rPr lang="en-US" sz="2600">
                <a:solidFill>
                  <a:srgbClr val="000000"/>
                </a:solidFill>
                <a:latin typeface="Arial Bold"/>
                <a:ea typeface="Arial Bold"/>
                <a:cs typeface="Arial Bold"/>
                <a:sym typeface="Arial Bold"/>
              </a:rPr>
              <a:t>type</a:t>
            </a:r>
            <a:r>
              <a:rPr lang="en-US" sz="2600">
                <a:solidFill>
                  <a:srgbClr val="000000"/>
                </a:solidFill>
                <a:latin typeface="Arial"/>
                <a:ea typeface="Arial"/>
                <a:cs typeface="Arial"/>
                <a:sym typeface="Arial"/>
              </a:rPr>
              <a:t> mà ta sẽ xử lý tiếp</a:t>
            </a:r>
          </a:p>
        </p:txBody>
      </p:sp>
      <p:sp>
        <p:nvSpPr>
          <p:cNvPr name="TextBox 5" id="5"/>
          <p:cNvSpPr txBox="true"/>
          <p:nvPr/>
        </p:nvSpPr>
        <p:spPr>
          <a:xfrm rot="0">
            <a:off x="6411069" y="-171450"/>
            <a:ext cx="5465862"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Noto Sans"/>
                <a:ea typeface="Noto Sans"/>
                <a:cs typeface="Noto Sans"/>
                <a:sym typeface="Noto Sans"/>
              </a:rPr>
              <a:t>URL PATH</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2032098" y="-5496108"/>
            <a:ext cx="10454404" cy="7622211"/>
          </a:xfrm>
          <a:custGeom>
            <a:avLst/>
            <a:gdLst/>
            <a:ahLst/>
            <a:cxnLst/>
            <a:rect r="r" b="b" t="t" l="l"/>
            <a:pathLst>
              <a:path h="7622211" w="10454404">
                <a:moveTo>
                  <a:pt x="0" y="0"/>
                </a:moveTo>
                <a:lnTo>
                  <a:pt x="10454404" y="0"/>
                </a:lnTo>
                <a:lnTo>
                  <a:pt x="10454404" y="7622211"/>
                </a:lnTo>
                <a:lnTo>
                  <a:pt x="0" y="76222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5782299" y="7144316"/>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701578"/>
            <a:ext cx="16440775" cy="2781935"/>
          </a:xfrm>
          <a:prstGeom prst="rect">
            <a:avLst/>
          </a:prstGeom>
        </p:spPr>
        <p:txBody>
          <a:bodyPr anchor="t" rtlCol="false" tIns="0" lIns="0" bIns="0" rIns="0">
            <a:spAutoFit/>
          </a:bodyPr>
          <a:lstStyle/>
          <a:p>
            <a:pPr algn="l" marL="561344" indent="-280672" lvl="1">
              <a:lnSpc>
                <a:spcPts val="3640"/>
              </a:lnSpc>
              <a:buFont typeface="Arial"/>
              <a:buChar char="•"/>
            </a:pPr>
            <a:r>
              <a:rPr lang="en-US" sz="2600">
                <a:solidFill>
                  <a:srgbClr val="000000"/>
                </a:solidFill>
                <a:latin typeface="Arial"/>
                <a:ea typeface="Arial"/>
                <a:cs typeface="Arial"/>
                <a:sym typeface="Arial"/>
              </a:rPr>
              <a:t>Là các phương thức được xử dụng để gửi request tới máy chủ, thường được sử dụng để phân loại request tuỳ theo mục đích của ta</a:t>
            </a:r>
          </a:p>
          <a:p>
            <a:pPr algn="l" marL="1122688" indent="-374229" lvl="2">
              <a:lnSpc>
                <a:spcPts val="3640"/>
              </a:lnSpc>
              <a:buFont typeface="Arial"/>
              <a:buChar char="⚬"/>
            </a:pPr>
            <a:r>
              <a:rPr lang="en-US" sz="2600">
                <a:solidFill>
                  <a:srgbClr val="000000"/>
                </a:solidFill>
                <a:latin typeface="Arial"/>
                <a:ea typeface="Arial"/>
                <a:cs typeface="Arial"/>
                <a:sym typeface="Arial"/>
              </a:rPr>
              <a:t>GET: thường được sử dụng đê yêu cầu máy chủ trả về cho ta những dữ liệu đang có</a:t>
            </a:r>
          </a:p>
          <a:p>
            <a:pPr algn="l" marL="1122688" indent="-374229" lvl="2">
              <a:lnSpc>
                <a:spcPts val="3640"/>
              </a:lnSpc>
              <a:buFont typeface="Arial"/>
              <a:buChar char="⚬"/>
            </a:pPr>
            <a:r>
              <a:rPr lang="en-US" sz="2600">
                <a:solidFill>
                  <a:srgbClr val="000000"/>
                </a:solidFill>
                <a:latin typeface="Arial"/>
                <a:ea typeface="Arial"/>
                <a:cs typeface="Arial"/>
                <a:sym typeface="Arial"/>
              </a:rPr>
              <a:t>POST: thường được sử dụng để gửi dữ liệu mới cho máy chủ lưu lại</a:t>
            </a:r>
          </a:p>
          <a:p>
            <a:pPr algn="l" marL="1122688" indent="-374229" lvl="2">
              <a:lnSpc>
                <a:spcPts val="3640"/>
              </a:lnSpc>
              <a:buFont typeface="Arial"/>
              <a:buChar char="⚬"/>
            </a:pPr>
            <a:r>
              <a:rPr lang="en-US" sz="2600">
                <a:solidFill>
                  <a:srgbClr val="000000"/>
                </a:solidFill>
                <a:latin typeface="Arial"/>
                <a:ea typeface="Arial"/>
                <a:cs typeface="Arial"/>
                <a:sym typeface="Arial"/>
              </a:rPr>
              <a:t>PUT/PATCH: thường được sử dụng để thay đổi một dữ liệu nào đó mà máy chủ đang lưu</a:t>
            </a:r>
          </a:p>
          <a:p>
            <a:pPr algn="l" marL="1122688" indent="-374229" lvl="2">
              <a:lnSpc>
                <a:spcPts val="3640"/>
              </a:lnSpc>
              <a:buFont typeface="Arial"/>
              <a:buChar char="⚬"/>
            </a:pPr>
            <a:r>
              <a:rPr lang="en-US" sz="2600">
                <a:solidFill>
                  <a:srgbClr val="000000"/>
                </a:solidFill>
                <a:latin typeface="Arial"/>
                <a:ea typeface="Arial"/>
                <a:cs typeface="Arial"/>
                <a:sym typeface="Arial"/>
              </a:rPr>
              <a:t>DELETE: thường được sử dụng để xoá một dữ liệu nào đó mà máy chủ đang lưu</a:t>
            </a:r>
          </a:p>
        </p:txBody>
      </p:sp>
      <p:sp>
        <p:nvSpPr>
          <p:cNvPr name="TextBox 5" id="5"/>
          <p:cNvSpPr txBox="true"/>
          <p:nvPr/>
        </p:nvSpPr>
        <p:spPr>
          <a:xfrm rot="0">
            <a:off x="5060752" y="-171450"/>
            <a:ext cx="8166497"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Noto Sans"/>
                <a:ea typeface="Noto Sans"/>
                <a:cs typeface="Noto Sans"/>
                <a:sym typeface="Noto Sans"/>
              </a:rPr>
              <a:t>HTTP METHOD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2032098" y="-5496108"/>
            <a:ext cx="10454404" cy="7622211"/>
          </a:xfrm>
          <a:custGeom>
            <a:avLst/>
            <a:gdLst/>
            <a:ahLst/>
            <a:cxnLst/>
            <a:rect r="r" b="b" t="t" l="l"/>
            <a:pathLst>
              <a:path h="7622211" w="10454404">
                <a:moveTo>
                  <a:pt x="0" y="0"/>
                </a:moveTo>
                <a:lnTo>
                  <a:pt x="10454404" y="0"/>
                </a:lnTo>
                <a:lnTo>
                  <a:pt x="10454404" y="7622211"/>
                </a:lnTo>
                <a:lnTo>
                  <a:pt x="0" y="76222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5782299" y="7144316"/>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360953" y="5607540"/>
            <a:ext cx="10189593" cy="4679460"/>
          </a:xfrm>
          <a:custGeom>
            <a:avLst/>
            <a:gdLst/>
            <a:ahLst/>
            <a:cxnLst/>
            <a:rect r="r" b="b" t="t" l="l"/>
            <a:pathLst>
              <a:path h="4679460" w="10189593">
                <a:moveTo>
                  <a:pt x="0" y="0"/>
                </a:moveTo>
                <a:lnTo>
                  <a:pt x="10189593" y="0"/>
                </a:lnTo>
                <a:lnTo>
                  <a:pt x="10189593" y="4679460"/>
                </a:lnTo>
                <a:lnTo>
                  <a:pt x="0" y="4679460"/>
                </a:lnTo>
                <a:lnTo>
                  <a:pt x="0" y="0"/>
                </a:lnTo>
                <a:close/>
              </a:path>
            </a:pathLst>
          </a:custGeom>
          <a:blipFill>
            <a:blip r:embed="rId4"/>
            <a:stretch>
              <a:fillRect l="0" t="0" r="0" b="0"/>
            </a:stretch>
          </a:blipFill>
        </p:spPr>
      </p:sp>
      <p:sp>
        <p:nvSpPr>
          <p:cNvPr name="TextBox 5" id="5"/>
          <p:cNvSpPr txBox="true"/>
          <p:nvPr/>
        </p:nvSpPr>
        <p:spPr>
          <a:xfrm rot="0">
            <a:off x="1028700" y="1701578"/>
            <a:ext cx="16440775" cy="3696335"/>
          </a:xfrm>
          <a:prstGeom prst="rect">
            <a:avLst/>
          </a:prstGeom>
        </p:spPr>
        <p:txBody>
          <a:bodyPr anchor="t" rtlCol="false" tIns="0" lIns="0" bIns="0" rIns="0">
            <a:spAutoFit/>
          </a:bodyPr>
          <a:lstStyle/>
          <a:p>
            <a:pPr algn="l" marL="561344" indent="-280672" lvl="1">
              <a:lnSpc>
                <a:spcPts val="3640"/>
              </a:lnSpc>
              <a:buFont typeface="Arial"/>
              <a:buChar char="•"/>
            </a:pPr>
            <a:r>
              <a:rPr lang="en-US" sz="2600">
                <a:solidFill>
                  <a:srgbClr val="000000"/>
                </a:solidFill>
                <a:latin typeface="Arial"/>
                <a:ea typeface="Arial"/>
                <a:cs typeface="Arial"/>
                <a:sym typeface="Arial"/>
              </a:rPr>
              <a:t>Ở môi trường browser: JS cung cấp cho ta một công cụ để giao tiếp với tài nguyên ở những máy chủ khác thông của hàm fetch()</a:t>
            </a:r>
          </a:p>
          <a:p>
            <a:pPr algn="l" marL="561344" indent="-280672" lvl="1">
              <a:lnSpc>
                <a:spcPts val="3640"/>
              </a:lnSpc>
              <a:buFont typeface="Arial"/>
              <a:buChar char="•"/>
            </a:pPr>
            <a:r>
              <a:rPr lang="en-US" sz="2600">
                <a:solidFill>
                  <a:srgbClr val="000000"/>
                </a:solidFill>
                <a:latin typeface="Arial"/>
                <a:ea typeface="Arial"/>
                <a:cs typeface="Arial"/>
                <a:sym typeface="Arial"/>
              </a:rPr>
              <a:t>fetch là hàm nhân vào một số thông tin để thực hiện request, bao gồm </a:t>
            </a:r>
          </a:p>
          <a:p>
            <a:pPr algn="l" marL="1122688" indent="-374229" lvl="2">
              <a:lnSpc>
                <a:spcPts val="3640"/>
              </a:lnSpc>
              <a:buFont typeface="Arial"/>
              <a:buChar char="⚬"/>
            </a:pPr>
            <a:r>
              <a:rPr lang="en-US" sz="2600">
                <a:solidFill>
                  <a:srgbClr val="000000"/>
                </a:solidFill>
                <a:latin typeface="Arial"/>
                <a:ea typeface="Arial"/>
                <a:cs typeface="Arial"/>
                <a:sym typeface="Arial"/>
              </a:rPr>
              <a:t>Url của máy chủ ta muốn thao tác</a:t>
            </a:r>
          </a:p>
          <a:p>
            <a:pPr algn="l" marL="1122688" indent="-374229" lvl="2">
              <a:lnSpc>
                <a:spcPts val="3640"/>
              </a:lnSpc>
              <a:buFont typeface="Arial"/>
              <a:buChar char="⚬"/>
            </a:pPr>
            <a:r>
              <a:rPr lang="en-US" sz="2600">
                <a:solidFill>
                  <a:srgbClr val="000000"/>
                </a:solidFill>
                <a:latin typeface="Arial"/>
                <a:ea typeface="Arial"/>
                <a:cs typeface="Arial"/>
                <a:sym typeface="Arial"/>
              </a:rPr>
              <a:t>method: phương thức ta muốn sử dụng, là GET nếu không cài đặt</a:t>
            </a:r>
          </a:p>
          <a:p>
            <a:pPr algn="l" marL="1122688" indent="-374229" lvl="2">
              <a:lnSpc>
                <a:spcPts val="3640"/>
              </a:lnSpc>
              <a:buFont typeface="Arial"/>
              <a:buChar char="⚬"/>
            </a:pPr>
            <a:r>
              <a:rPr lang="en-US" sz="2600">
                <a:solidFill>
                  <a:srgbClr val="000000"/>
                </a:solidFill>
                <a:latin typeface="Arial"/>
                <a:ea typeface="Arial"/>
                <a:cs typeface="Arial"/>
                <a:sym typeface="Arial"/>
              </a:rPr>
              <a:t>body: dữ liệu mà ta muốn gửi, thường là khi muốn thêm hoặc sửa dữ liệu, ta truyền dữ liệu ở đây vì lượng dữ liệu được truyền qua url thường chỉ là những dữ liệu nhỏ và đơn giản</a:t>
            </a:r>
          </a:p>
          <a:p>
            <a:pPr algn="l" marL="1122688" indent="-374229" lvl="2">
              <a:lnSpc>
                <a:spcPts val="3640"/>
              </a:lnSpc>
              <a:buFont typeface="Arial"/>
              <a:buChar char="⚬"/>
            </a:pPr>
            <a:r>
              <a:rPr lang="en-US" sz="2600">
                <a:solidFill>
                  <a:srgbClr val="000000"/>
                </a:solidFill>
                <a:latin typeface="Arial"/>
                <a:ea typeface="Arial"/>
                <a:cs typeface="Arial"/>
                <a:sym typeface="Arial"/>
              </a:rPr>
              <a:t>... các config khác khi cần</a:t>
            </a:r>
          </a:p>
        </p:txBody>
      </p:sp>
      <p:sp>
        <p:nvSpPr>
          <p:cNvPr name="TextBox 6" id="6"/>
          <p:cNvSpPr txBox="true"/>
          <p:nvPr/>
        </p:nvSpPr>
        <p:spPr>
          <a:xfrm rot="0">
            <a:off x="6391424" y="-171450"/>
            <a:ext cx="5505152"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Noto Sans Bold"/>
                <a:ea typeface="Noto Sans Bold"/>
                <a:cs typeface="Noto Sans Bold"/>
                <a:sym typeface="Noto Sans Bold"/>
              </a:rPr>
              <a:t>Fetch API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2032098" y="-5496108"/>
            <a:ext cx="10454404" cy="7622211"/>
          </a:xfrm>
          <a:custGeom>
            <a:avLst/>
            <a:gdLst/>
            <a:ahLst/>
            <a:cxnLst/>
            <a:rect r="r" b="b" t="t" l="l"/>
            <a:pathLst>
              <a:path h="7622211" w="10454404">
                <a:moveTo>
                  <a:pt x="0" y="0"/>
                </a:moveTo>
                <a:lnTo>
                  <a:pt x="10454404" y="0"/>
                </a:lnTo>
                <a:lnTo>
                  <a:pt x="10454404" y="7622211"/>
                </a:lnTo>
                <a:lnTo>
                  <a:pt x="0" y="76222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5782299" y="7144316"/>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13699" y="4517575"/>
            <a:ext cx="9249088" cy="3007526"/>
          </a:xfrm>
          <a:custGeom>
            <a:avLst/>
            <a:gdLst/>
            <a:ahLst/>
            <a:cxnLst/>
            <a:rect r="r" b="b" t="t" l="l"/>
            <a:pathLst>
              <a:path h="3007526" w="9249088">
                <a:moveTo>
                  <a:pt x="0" y="0"/>
                </a:moveTo>
                <a:lnTo>
                  <a:pt x="9249087" y="0"/>
                </a:lnTo>
                <a:lnTo>
                  <a:pt x="9249087" y="3007526"/>
                </a:lnTo>
                <a:lnTo>
                  <a:pt x="0" y="3007526"/>
                </a:lnTo>
                <a:lnTo>
                  <a:pt x="0" y="0"/>
                </a:lnTo>
                <a:close/>
              </a:path>
            </a:pathLst>
          </a:custGeom>
          <a:blipFill>
            <a:blip r:embed="rId4"/>
            <a:stretch>
              <a:fillRect l="0" t="0" r="0" b="0"/>
            </a:stretch>
          </a:blipFill>
        </p:spPr>
      </p:sp>
      <p:sp>
        <p:nvSpPr>
          <p:cNvPr name="Freeform 5" id="5"/>
          <p:cNvSpPr/>
          <p:nvPr/>
        </p:nvSpPr>
        <p:spPr>
          <a:xfrm flipH="false" flipV="false" rot="0">
            <a:off x="3117722" y="7525101"/>
            <a:ext cx="10841040" cy="2710260"/>
          </a:xfrm>
          <a:custGeom>
            <a:avLst/>
            <a:gdLst/>
            <a:ahLst/>
            <a:cxnLst/>
            <a:rect r="r" b="b" t="t" l="l"/>
            <a:pathLst>
              <a:path h="2710260" w="10841040">
                <a:moveTo>
                  <a:pt x="0" y="0"/>
                </a:moveTo>
                <a:lnTo>
                  <a:pt x="10841040" y="0"/>
                </a:lnTo>
                <a:lnTo>
                  <a:pt x="10841040" y="2710260"/>
                </a:lnTo>
                <a:lnTo>
                  <a:pt x="0" y="2710260"/>
                </a:lnTo>
                <a:lnTo>
                  <a:pt x="0" y="0"/>
                </a:lnTo>
                <a:close/>
              </a:path>
            </a:pathLst>
          </a:custGeom>
          <a:blipFill>
            <a:blip r:embed="rId5"/>
            <a:stretch>
              <a:fillRect l="0" t="0" r="0" b="0"/>
            </a:stretch>
          </a:blipFill>
        </p:spPr>
      </p:sp>
      <p:sp>
        <p:nvSpPr>
          <p:cNvPr name="TextBox 6" id="6"/>
          <p:cNvSpPr txBox="true"/>
          <p:nvPr/>
        </p:nvSpPr>
        <p:spPr>
          <a:xfrm rot="0">
            <a:off x="1028700" y="1701578"/>
            <a:ext cx="16440775" cy="2324735"/>
          </a:xfrm>
          <a:prstGeom prst="rect">
            <a:avLst/>
          </a:prstGeom>
        </p:spPr>
        <p:txBody>
          <a:bodyPr anchor="t" rtlCol="false" tIns="0" lIns="0" bIns="0" rIns="0">
            <a:spAutoFit/>
          </a:bodyPr>
          <a:lstStyle/>
          <a:p>
            <a:pPr algn="l" marL="561344" indent="-280672" lvl="1">
              <a:lnSpc>
                <a:spcPts val="3640"/>
              </a:lnSpc>
              <a:buFont typeface="Arial"/>
              <a:buChar char="•"/>
            </a:pPr>
            <a:r>
              <a:rPr lang="en-US" sz="2600">
                <a:solidFill>
                  <a:srgbClr val="000000"/>
                </a:solidFill>
                <a:latin typeface="Arial"/>
                <a:ea typeface="Arial"/>
                <a:cs typeface="Arial"/>
                <a:sym typeface="Arial"/>
              </a:rPr>
              <a:t>Hàm fetch trả về một Promise, và két quả của nó là một </a:t>
            </a:r>
            <a:r>
              <a:rPr lang="en-US" sz="2600">
                <a:solidFill>
                  <a:srgbClr val="000000"/>
                </a:solidFill>
                <a:latin typeface="Arial Bold"/>
                <a:ea typeface="Arial Bold"/>
                <a:cs typeface="Arial Bold"/>
                <a:sym typeface="Arial Bold"/>
              </a:rPr>
              <a:t>Response </a:t>
            </a:r>
            <a:r>
              <a:rPr lang="en-US" sz="2600">
                <a:solidFill>
                  <a:srgbClr val="000000"/>
                </a:solidFill>
                <a:latin typeface="Arial"/>
                <a:ea typeface="Arial"/>
                <a:cs typeface="Arial"/>
                <a:sym typeface="Arial"/>
              </a:rPr>
              <a:t>object, một object chứa thông tin chi tiết về kết quả trả về của request này</a:t>
            </a:r>
          </a:p>
          <a:p>
            <a:pPr algn="l" marL="561344" indent="-280672" lvl="1">
              <a:lnSpc>
                <a:spcPts val="3640"/>
              </a:lnSpc>
              <a:buFont typeface="Arial"/>
              <a:buChar char="•"/>
            </a:pPr>
            <a:r>
              <a:rPr lang="en-US" sz="2600">
                <a:solidFill>
                  <a:srgbClr val="000000"/>
                </a:solidFill>
                <a:latin typeface="Arial"/>
                <a:ea typeface="Arial"/>
                <a:cs typeface="Arial"/>
                <a:sym typeface="Arial"/>
              </a:rPr>
              <a:t>Để thao tác với phần dữ liệu thực sự mà request trả về ta cần biến đổi object này que một bước nữa tuỳ thuộc ta định dạng dữ liệu mà phía máy chủ trả về, nếu là kiểu json, ta thực hiện gọi hàm .json() từ trên object này để lấy dữ liệu ra, hàm này cũng trả về một promise, nên để có kết quả cuối cùng ta viết:</a:t>
            </a:r>
          </a:p>
        </p:txBody>
      </p:sp>
      <p:sp>
        <p:nvSpPr>
          <p:cNvPr name="TextBox 7" id="7"/>
          <p:cNvSpPr txBox="true"/>
          <p:nvPr/>
        </p:nvSpPr>
        <p:spPr>
          <a:xfrm rot="0">
            <a:off x="6391424" y="-171450"/>
            <a:ext cx="5505152"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Noto Sans Bold"/>
                <a:ea typeface="Noto Sans Bold"/>
                <a:cs typeface="Noto Sans Bold"/>
                <a:sym typeface="Noto Sans Bold"/>
              </a:rPr>
              <a:t>Fetch API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2032098" y="-5496108"/>
            <a:ext cx="10454404" cy="7622211"/>
          </a:xfrm>
          <a:custGeom>
            <a:avLst/>
            <a:gdLst/>
            <a:ahLst/>
            <a:cxnLst/>
            <a:rect r="r" b="b" t="t" l="l"/>
            <a:pathLst>
              <a:path h="7622211" w="10454404">
                <a:moveTo>
                  <a:pt x="0" y="0"/>
                </a:moveTo>
                <a:lnTo>
                  <a:pt x="10454404" y="0"/>
                </a:lnTo>
                <a:lnTo>
                  <a:pt x="10454404" y="7622211"/>
                </a:lnTo>
                <a:lnTo>
                  <a:pt x="0" y="76222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5782299" y="7144316"/>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443207" y="4026200"/>
            <a:ext cx="7526392" cy="5782609"/>
          </a:xfrm>
          <a:custGeom>
            <a:avLst/>
            <a:gdLst/>
            <a:ahLst/>
            <a:cxnLst/>
            <a:rect r="r" b="b" t="t" l="l"/>
            <a:pathLst>
              <a:path h="5782609" w="7526392">
                <a:moveTo>
                  <a:pt x="0" y="0"/>
                </a:moveTo>
                <a:lnTo>
                  <a:pt x="7526393" y="0"/>
                </a:lnTo>
                <a:lnTo>
                  <a:pt x="7526393" y="5782609"/>
                </a:lnTo>
                <a:lnTo>
                  <a:pt x="0" y="5782609"/>
                </a:lnTo>
                <a:lnTo>
                  <a:pt x="0" y="0"/>
                </a:lnTo>
                <a:close/>
              </a:path>
            </a:pathLst>
          </a:custGeom>
          <a:blipFill>
            <a:blip r:embed="rId4"/>
            <a:stretch>
              <a:fillRect l="0" t="0" r="0" b="0"/>
            </a:stretch>
          </a:blipFill>
        </p:spPr>
      </p:sp>
      <p:sp>
        <p:nvSpPr>
          <p:cNvPr name="TextBox 5" id="5"/>
          <p:cNvSpPr txBox="true"/>
          <p:nvPr/>
        </p:nvSpPr>
        <p:spPr>
          <a:xfrm rot="0">
            <a:off x="1028700" y="1226801"/>
            <a:ext cx="16440775" cy="3696335"/>
          </a:xfrm>
          <a:prstGeom prst="rect">
            <a:avLst/>
          </a:prstGeom>
        </p:spPr>
        <p:txBody>
          <a:bodyPr anchor="t" rtlCol="false" tIns="0" lIns="0" bIns="0" rIns="0">
            <a:spAutoFit/>
          </a:bodyPr>
          <a:lstStyle/>
          <a:p>
            <a:pPr algn="l" marL="561344" indent="-280672" lvl="1">
              <a:lnSpc>
                <a:spcPts val="3640"/>
              </a:lnSpc>
              <a:buFont typeface="Arial"/>
              <a:buChar char="•"/>
            </a:pPr>
            <a:r>
              <a:rPr lang="en-US" sz="2600">
                <a:solidFill>
                  <a:srgbClr val="000000"/>
                </a:solidFill>
                <a:latin typeface="Arial"/>
                <a:ea typeface="Arial"/>
                <a:cs typeface="Arial"/>
                <a:sym typeface="Arial"/>
              </a:rPr>
              <a:t>Thực hành: thực hiện xem, thêm, sửa, xoá (CRUD) user dựa trên các api sau:</a:t>
            </a:r>
          </a:p>
          <a:p>
            <a:pPr algn="l" marL="561344" indent="-280672" lvl="1">
              <a:lnSpc>
                <a:spcPts val="3640"/>
              </a:lnSpc>
              <a:buFont typeface="Arial"/>
              <a:buChar char="•"/>
            </a:pPr>
            <a:r>
              <a:rPr lang="en-US" sz="2600">
                <a:solidFill>
                  <a:srgbClr val="000000"/>
                </a:solidFill>
                <a:latin typeface="Arial"/>
                <a:ea typeface="Arial"/>
                <a:cs typeface="Arial"/>
                <a:sym typeface="Arial"/>
              </a:rPr>
              <a:t>Domain: </a:t>
            </a:r>
            <a:r>
              <a:rPr lang="en-US" sz="2600">
                <a:solidFill>
                  <a:srgbClr val="000000"/>
                </a:solidFill>
                <a:latin typeface="Arial Italics"/>
                <a:ea typeface="Arial Italics"/>
                <a:cs typeface="Arial Italics"/>
                <a:sym typeface="Arial Italics"/>
              </a:rPr>
              <a:t>https://66c06562ba6f27ca9a567e99.mockapi.io</a:t>
            </a:r>
          </a:p>
          <a:p>
            <a:pPr algn="l" marL="561344" indent="-280672" lvl="1">
              <a:lnSpc>
                <a:spcPts val="3640"/>
              </a:lnSpc>
              <a:buFont typeface="Arial"/>
              <a:buChar char="•"/>
            </a:pPr>
            <a:r>
              <a:rPr lang="en-US" sz="2600">
                <a:solidFill>
                  <a:srgbClr val="000000"/>
                </a:solidFill>
                <a:latin typeface="Arial"/>
                <a:ea typeface="Arial"/>
                <a:cs typeface="Arial"/>
                <a:sym typeface="Arial"/>
              </a:rPr>
              <a:t>Path</a:t>
            </a:r>
          </a:p>
          <a:p>
            <a:pPr algn="l" marL="1122688" indent="-374229" lvl="2">
              <a:lnSpc>
                <a:spcPts val="3640"/>
              </a:lnSpc>
              <a:buFont typeface="Arial"/>
              <a:buChar char="⚬"/>
            </a:pPr>
            <a:r>
              <a:rPr lang="en-US" sz="2600">
                <a:solidFill>
                  <a:srgbClr val="000000"/>
                </a:solidFill>
                <a:latin typeface="Arial"/>
                <a:ea typeface="Arial"/>
                <a:cs typeface="Arial"/>
                <a:sym typeface="Arial"/>
              </a:rPr>
              <a:t>GET /users  =&gt; load tất cả user đang có</a:t>
            </a:r>
          </a:p>
          <a:p>
            <a:pPr algn="l" marL="1122688" indent="-374229" lvl="2">
              <a:lnSpc>
                <a:spcPts val="3640"/>
              </a:lnSpc>
              <a:buFont typeface="Arial"/>
              <a:buChar char="⚬"/>
            </a:pPr>
            <a:r>
              <a:rPr lang="en-US" sz="2600">
                <a:solidFill>
                  <a:srgbClr val="000000"/>
                </a:solidFill>
                <a:latin typeface="Arial"/>
                <a:ea typeface="Arial"/>
                <a:cs typeface="Arial"/>
                <a:sym typeface="Arial"/>
              </a:rPr>
              <a:t>GET </a:t>
            </a:r>
            <a:r>
              <a:rPr lang="en-US" sz="2600">
                <a:solidFill>
                  <a:srgbClr val="000000"/>
                </a:solidFill>
                <a:latin typeface="Arial"/>
                <a:ea typeface="Arial"/>
                <a:cs typeface="Arial"/>
                <a:sym typeface="Arial"/>
              </a:rPr>
              <a:t>/users/:id =&gt; lấy thông tin một user với id</a:t>
            </a:r>
          </a:p>
          <a:p>
            <a:pPr algn="l" marL="1122688" indent="-374229" lvl="2">
              <a:lnSpc>
                <a:spcPts val="3640"/>
              </a:lnSpc>
              <a:buFont typeface="Arial"/>
              <a:buChar char="⚬"/>
            </a:pPr>
            <a:r>
              <a:rPr lang="en-US" sz="2600">
                <a:solidFill>
                  <a:srgbClr val="000000"/>
                </a:solidFill>
                <a:latin typeface="Arial"/>
                <a:ea typeface="Arial"/>
                <a:cs typeface="Arial"/>
                <a:sym typeface="Arial"/>
              </a:rPr>
              <a:t>POST /users =&gt;  thêm một user mới</a:t>
            </a:r>
          </a:p>
          <a:p>
            <a:pPr algn="l" marL="1122688" indent="-374229" lvl="2">
              <a:lnSpc>
                <a:spcPts val="3640"/>
              </a:lnSpc>
              <a:buFont typeface="Arial"/>
              <a:buChar char="⚬"/>
            </a:pPr>
            <a:r>
              <a:rPr lang="en-US" sz="2600">
                <a:solidFill>
                  <a:srgbClr val="000000"/>
                </a:solidFill>
                <a:latin typeface="Arial"/>
                <a:ea typeface="Arial"/>
                <a:cs typeface="Arial"/>
                <a:sym typeface="Arial"/>
              </a:rPr>
              <a:t>PUT /users/:id =&gt;  sửa một user với id</a:t>
            </a:r>
          </a:p>
          <a:p>
            <a:pPr algn="l" marL="1122688" indent="-374229" lvl="2">
              <a:lnSpc>
                <a:spcPts val="3640"/>
              </a:lnSpc>
              <a:buFont typeface="Arial"/>
              <a:buChar char="⚬"/>
            </a:pPr>
            <a:r>
              <a:rPr lang="en-US" sz="2600">
                <a:solidFill>
                  <a:srgbClr val="000000"/>
                </a:solidFill>
                <a:latin typeface="Arial"/>
                <a:ea typeface="Arial"/>
                <a:cs typeface="Arial"/>
                <a:sym typeface="Arial"/>
              </a:rPr>
              <a:t>DELETE /users/:id =&gt; xoá một user với id</a:t>
            </a:r>
          </a:p>
        </p:txBody>
      </p:sp>
      <p:sp>
        <p:nvSpPr>
          <p:cNvPr name="TextBox 6" id="6"/>
          <p:cNvSpPr txBox="true"/>
          <p:nvPr/>
        </p:nvSpPr>
        <p:spPr>
          <a:xfrm rot="0">
            <a:off x="6391424" y="-171450"/>
            <a:ext cx="5505152"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Noto Sans Bold"/>
                <a:ea typeface="Noto Sans Bold"/>
                <a:cs typeface="Noto Sans Bold"/>
                <a:sym typeface="Noto Sans Bold"/>
              </a:rPr>
              <a:t>Fetch API</a:t>
            </a:r>
          </a:p>
        </p:txBody>
      </p:sp>
      <p:sp>
        <p:nvSpPr>
          <p:cNvPr name="TextBox 7" id="7"/>
          <p:cNvSpPr txBox="true"/>
          <p:nvPr/>
        </p:nvSpPr>
        <p:spPr>
          <a:xfrm rot="0">
            <a:off x="1028700" y="5038725"/>
            <a:ext cx="8220388" cy="5067935"/>
          </a:xfrm>
          <a:prstGeom prst="rect">
            <a:avLst/>
          </a:prstGeom>
        </p:spPr>
        <p:txBody>
          <a:bodyPr anchor="t" rtlCol="false" tIns="0" lIns="0" bIns="0" rIns="0">
            <a:spAutoFit/>
          </a:bodyPr>
          <a:lstStyle/>
          <a:p>
            <a:pPr algn="l" marL="561344" indent="-280672" lvl="1">
              <a:lnSpc>
                <a:spcPts val="3640"/>
              </a:lnSpc>
              <a:buFont typeface="Arial"/>
              <a:buChar char="•"/>
            </a:pPr>
            <a:r>
              <a:rPr lang="en-US" sz="2600">
                <a:solidFill>
                  <a:srgbClr val="000000"/>
                </a:solidFill>
                <a:latin typeface="Arial"/>
                <a:ea typeface="Arial"/>
                <a:cs typeface="Arial"/>
                <a:sym typeface="Arial"/>
              </a:rPr>
              <a:t>Dữ liệu bao gồm</a:t>
            </a:r>
          </a:p>
          <a:p>
            <a:pPr algn="l" marL="1122688" indent="-374229" lvl="2">
              <a:lnSpc>
                <a:spcPts val="3640"/>
              </a:lnSpc>
              <a:buFont typeface="Arial"/>
              <a:buChar char="⚬"/>
            </a:pPr>
            <a:r>
              <a:rPr lang="en-US" sz="2600">
                <a:solidFill>
                  <a:srgbClr val="000000"/>
                </a:solidFill>
                <a:latin typeface="Arial"/>
                <a:ea typeface="Arial"/>
                <a:cs typeface="Arial"/>
                <a:sym typeface="Arial"/>
              </a:rPr>
              <a:t>id: số tự động tăng, không cần truyền khi tạo</a:t>
            </a:r>
          </a:p>
          <a:p>
            <a:pPr algn="l" marL="1122688" indent="-374229" lvl="2">
              <a:lnSpc>
                <a:spcPts val="3640"/>
              </a:lnSpc>
              <a:buFont typeface="Arial"/>
              <a:buChar char="⚬"/>
            </a:pPr>
            <a:r>
              <a:rPr lang="en-US" sz="2600">
                <a:solidFill>
                  <a:srgbClr val="000000"/>
                </a:solidFill>
                <a:latin typeface="Arial"/>
                <a:ea typeface="Arial"/>
                <a:cs typeface="Arial"/>
                <a:sym typeface="Arial"/>
              </a:rPr>
              <a:t>createAt: thời gian tạo, tự động có khi tạo</a:t>
            </a:r>
          </a:p>
          <a:p>
            <a:pPr algn="l" marL="1122688" indent="-374229" lvl="2">
              <a:lnSpc>
                <a:spcPts val="3640"/>
              </a:lnSpc>
              <a:buFont typeface="Arial"/>
              <a:buChar char="⚬"/>
            </a:pPr>
            <a:r>
              <a:rPr lang="en-US" sz="2600">
                <a:solidFill>
                  <a:srgbClr val="000000"/>
                </a:solidFill>
                <a:latin typeface="Arial"/>
                <a:ea typeface="Arial"/>
                <a:cs typeface="Arial"/>
                <a:sym typeface="Arial"/>
              </a:rPr>
              <a:t>name: tên user</a:t>
            </a:r>
          </a:p>
          <a:p>
            <a:pPr algn="l" marL="1122688" indent="-374229" lvl="2">
              <a:lnSpc>
                <a:spcPts val="3640"/>
              </a:lnSpc>
              <a:buFont typeface="Arial"/>
              <a:buChar char="⚬"/>
            </a:pPr>
            <a:r>
              <a:rPr lang="en-US" sz="2600">
                <a:solidFill>
                  <a:srgbClr val="000000"/>
                </a:solidFill>
                <a:latin typeface="Arial"/>
                <a:ea typeface="Arial"/>
                <a:cs typeface="Arial"/>
                <a:sym typeface="Arial"/>
              </a:rPr>
              <a:t>addess: địa chỉ</a:t>
            </a:r>
          </a:p>
          <a:p>
            <a:pPr algn="l" marL="1122688" indent="-374229" lvl="2">
              <a:lnSpc>
                <a:spcPts val="3640"/>
              </a:lnSpc>
              <a:buFont typeface="Arial"/>
              <a:buChar char="⚬"/>
            </a:pPr>
            <a:r>
              <a:rPr lang="en-US" sz="2600">
                <a:solidFill>
                  <a:srgbClr val="000000"/>
                </a:solidFill>
                <a:latin typeface="Arial"/>
                <a:ea typeface="Arial"/>
                <a:cs typeface="Arial"/>
                <a:sym typeface="Arial"/>
              </a:rPr>
              <a:t>description: mô tả</a:t>
            </a:r>
          </a:p>
          <a:p>
            <a:pPr algn="l" marL="1122688" indent="-374229" lvl="2">
              <a:lnSpc>
                <a:spcPts val="3640"/>
              </a:lnSpc>
              <a:buFont typeface="Arial"/>
              <a:buChar char="⚬"/>
            </a:pPr>
            <a:r>
              <a:rPr lang="en-US" sz="2600">
                <a:solidFill>
                  <a:srgbClr val="000000"/>
                </a:solidFill>
                <a:latin typeface="Arial"/>
                <a:ea typeface="Arial"/>
                <a:cs typeface="Arial"/>
                <a:sym typeface="Arial"/>
              </a:rPr>
              <a:t>salary: lương</a:t>
            </a:r>
          </a:p>
          <a:p>
            <a:pPr algn="l" marL="1122688" indent="-374229" lvl="2">
              <a:lnSpc>
                <a:spcPts val="3640"/>
              </a:lnSpc>
              <a:buFont typeface="Arial"/>
              <a:buChar char="⚬"/>
            </a:pPr>
            <a:r>
              <a:rPr lang="en-US" sz="2600">
                <a:solidFill>
                  <a:srgbClr val="000000"/>
                </a:solidFill>
                <a:latin typeface="Arial"/>
                <a:ea typeface="Arial"/>
                <a:cs typeface="Arial"/>
                <a:sym typeface="Arial"/>
              </a:rPr>
              <a:t>married: tình trạng hôn nhân</a:t>
            </a:r>
          </a:p>
          <a:p>
            <a:pPr algn="l" marL="1122688" indent="-374229" lvl="2">
              <a:lnSpc>
                <a:spcPts val="3640"/>
              </a:lnSpc>
              <a:buFont typeface="Arial"/>
              <a:buChar char="⚬"/>
            </a:pPr>
            <a:r>
              <a:rPr lang="en-US" sz="2600">
                <a:solidFill>
                  <a:srgbClr val="000000"/>
                </a:solidFill>
                <a:latin typeface="Arial"/>
                <a:ea typeface="Arial"/>
                <a:cs typeface="Arial"/>
                <a:sym typeface="Arial"/>
              </a:rPr>
              <a:t>gender: giới tính</a:t>
            </a:r>
          </a:p>
          <a:p>
            <a:pPr algn="l" marL="1122688" indent="-374229" lvl="2">
              <a:lnSpc>
                <a:spcPts val="3640"/>
              </a:lnSpc>
              <a:buFont typeface="Arial"/>
              <a:buChar char="⚬"/>
            </a:pPr>
            <a:r>
              <a:rPr lang="en-US" sz="2600">
                <a:solidFill>
                  <a:srgbClr val="000000"/>
                </a:solidFill>
                <a:latin typeface="Arial"/>
                <a:ea typeface="Arial"/>
                <a:cs typeface="Arial"/>
                <a:sym typeface="Arial"/>
              </a:rPr>
              <a:t>duration: thời gian làm việc</a:t>
            </a:r>
          </a:p>
          <a:p>
            <a:pPr algn="l" marL="1122688" indent="-374229" lvl="2">
              <a:lnSpc>
                <a:spcPts val="3640"/>
              </a:lnSpc>
              <a:buFont typeface="Arial"/>
              <a:buChar char="⚬"/>
            </a:pPr>
            <a:r>
              <a:rPr lang="en-US" sz="2600">
                <a:solidFill>
                  <a:srgbClr val="000000"/>
                </a:solidFill>
                <a:latin typeface="Arial"/>
                <a:ea typeface="Arial"/>
                <a:cs typeface="Arial"/>
                <a:sym typeface="Arial"/>
              </a:rPr>
              <a:t>favorites: danh sách sở thích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DAGOGCnPMQk</dc:identifier>
  <dcterms:modified xsi:type="dcterms:W3CDTF">2011-08-01T06:04:30Z</dcterms:modified>
  <cp:revision>1</cp:revision>
  <dc:title>Tên Công ty</dc:title>
</cp:coreProperties>
</file>