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regular.fntdata"/><Relationship Id="rId30" Type="http://schemas.openxmlformats.org/officeDocument/2006/relationships/font" Target="fonts/MavenPro-bold.fntdata"/><Relationship Id="rId11" Type="http://schemas.openxmlformats.org/officeDocument/2006/relationships/slide" Target="slides/slide6.xml"/><Relationship Id="rId33" Type="http://schemas.openxmlformats.org/officeDocument/2006/relationships/font" Target="fonts/CenturyGothic-italic.fntdata"/><Relationship Id="rId10" Type="http://schemas.openxmlformats.org/officeDocument/2006/relationships/slide" Target="slides/slide5.xml"/><Relationship Id="rId32" Type="http://schemas.openxmlformats.org/officeDocument/2006/relationships/font" Target="fonts/CenturyGothic-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CenturyGothic-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a50714f585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a50714f585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a5e221da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a5e221da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a5e221da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a5e221da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a5e221dab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a5e221dab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a50714f585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a50714f585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a50714f585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a50714f585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a50714f585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a50714f585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a50714f58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a50714f58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a50714f585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a50714f585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a50714f585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a50714f585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50714f58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50714f58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50714f58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50714f58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a50714f585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a50714f58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a50714f58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a50714f58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a50714f58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a50714f58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a50714f58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a50714f58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a50714f585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a50714f585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a50714f585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a50714f585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34650" y="697875"/>
            <a:ext cx="8128500" cy="41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vi" sz="1600"/>
              <a:t>1: let, const</a:t>
            </a:r>
            <a:endParaRPr b="0" sz="1600"/>
          </a:p>
          <a:p>
            <a:pPr indent="0" lvl="0" marL="0" rtl="0" algn="l">
              <a:spcBef>
                <a:spcPts val="0"/>
              </a:spcBef>
              <a:spcAft>
                <a:spcPts val="0"/>
              </a:spcAft>
              <a:buNone/>
            </a:pPr>
            <a:r>
              <a:t/>
            </a:r>
            <a:endParaRPr b="0" sz="1600"/>
          </a:p>
          <a:p>
            <a:pPr indent="0" lvl="0" marL="0" rtl="0" algn="l">
              <a:spcBef>
                <a:spcPts val="0"/>
              </a:spcBef>
              <a:spcAft>
                <a:spcPts val="0"/>
              </a:spcAft>
              <a:buNone/>
            </a:pPr>
            <a:r>
              <a:rPr b="0" lang="vi" sz="1600"/>
              <a:t>2: Template String</a:t>
            </a:r>
            <a:endParaRPr b="0" sz="1600"/>
          </a:p>
          <a:p>
            <a:pPr indent="0" lvl="0" marL="0" rtl="0" algn="l">
              <a:spcBef>
                <a:spcPts val="0"/>
              </a:spcBef>
              <a:spcAft>
                <a:spcPts val="0"/>
              </a:spcAft>
              <a:buNone/>
            </a:pPr>
            <a:r>
              <a:t/>
            </a:r>
            <a:endParaRPr b="0" sz="1600"/>
          </a:p>
          <a:p>
            <a:pPr indent="0" lvl="0" marL="0" rtl="0" algn="l">
              <a:spcBef>
                <a:spcPts val="0"/>
              </a:spcBef>
              <a:spcAft>
                <a:spcPts val="0"/>
              </a:spcAft>
              <a:buNone/>
            </a:pPr>
            <a:r>
              <a:rPr b="0" lang="vi" sz="1600"/>
              <a:t>3: Arrow Function</a:t>
            </a:r>
            <a:endParaRPr b="0" sz="1600"/>
          </a:p>
          <a:p>
            <a:pPr indent="0" lvl="0" marL="0" rtl="0" algn="l">
              <a:spcBef>
                <a:spcPts val="0"/>
              </a:spcBef>
              <a:spcAft>
                <a:spcPts val="0"/>
              </a:spcAft>
              <a:buNone/>
            </a:pPr>
            <a:r>
              <a:t/>
            </a:r>
            <a:endParaRPr b="0" sz="1600"/>
          </a:p>
          <a:p>
            <a:pPr indent="0" lvl="0" marL="0" rtl="0" algn="l">
              <a:spcBef>
                <a:spcPts val="0"/>
              </a:spcBef>
              <a:spcAft>
                <a:spcPts val="0"/>
              </a:spcAft>
              <a:buNone/>
            </a:pPr>
            <a:r>
              <a:rPr b="0" lang="vi" sz="1600"/>
              <a:t>4:</a:t>
            </a:r>
            <a:r>
              <a:rPr b="0" lang="vi" sz="1800">
                <a:latin typeface="Times New Roman"/>
                <a:ea typeface="Times New Roman"/>
                <a:cs typeface="Times New Roman"/>
                <a:sym typeface="Times New Roman"/>
              </a:rPr>
              <a:t>Object, Array destructuring assignment </a:t>
            </a:r>
            <a:endParaRPr b="0" sz="1800">
              <a:latin typeface="Times New Roman"/>
              <a:ea typeface="Times New Roman"/>
              <a:cs typeface="Times New Roman"/>
              <a:sym typeface="Times New Roman"/>
            </a:endParaRPr>
          </a:p>
          <a:p>
            <a:pPr indent="0" lvl="0" marL="0" rtl="0" algn="l">
              <a:spcBef>
                <a:spcPts val="0"/>
              </a:spcBef>
              <a:spcAft>
                <a:spcPts val="0"/>
              </a:spcAft>
              <a:buNone/>
            </a:pPr>
            <a:r>
              <a:t/>
            </a:r>
            <a:endParaRPr b="0" sz="1800">
              <a:latin typeface="Times New Roman"/>
              <a:ea typeface="Times New Roman"/>
              <a:cs typeface="Times New Roman"/>
              <a:sym typeface="Times New Roman"/>
            </a:endParaRPr>
          </a:p>
          <a:p>
            <a:pPr indent="0" lvl="0" marL="0" rtl="0" algn="l">
              <a:spcBef>
                <a:spcPts val="0"/>
              </a:spcBef>
              <a:spcAft>
                <a:spcPts val="0"/>
              </a:spcAft>
              <a:buNone/>
            </a:pPr>
            <a:r>
              <a:rPr b="0" lang="vi" sz="1800">
                <a:latin typeface="Times New Roman"/>
                <a:ea typeface="Times New Roman"/>
                <a:cs typeface="Times New Roman"/>
                <a:sym typeface="Times New Roman"/>
              </a:rPr>
              <a:t>5: Spread, Rest syntax</a:t>
            </a:r>
            <a:endParaRPr b="0" sz="1800">
              <a:latin typeface="Times New Roman"/>
              <a:ea typeface="Times New Roman"/>
              <a:cs typeface="Times New Roman"/>
              <a:sym typeface="Times New Roman"/>
            </a:endParaRPr>
          </a:p>
          <a:p>
            <a:pPr indent="0" lvl="0" marL="0" rtl="0" algn="l">
              <a:spcBef>
                <a:spcPts val="0"/>
              </a:spcBef>
              <a:spcAft>
                <a:spcPts val="0"/>
              </a:spcAft>
              <a:buNone/>
            </a:pPr>
            <a:r>
              <a:t/>
            </a:r>
            <a:endParaRPr b="0" sz="1800">
              <a:latin typeface="Times New Roman"/>
              <a:ea typeface="Times New Roman"/>
              <a:cs typeface="Times New Roman"/>
              <a:sym typeface="Times New Roman"/>
            </a:endParaRPr>
          </a:p>
          <a:p>
            <a:pPr indent="0" lvl="0" marL="0" rtl="0" algn="l">
              <a:spcBef>
                <a:spcPts val="0"/>
              </a:spcBef>
              <a:spcAft>
                <a:spcPts val="0"/>
              </a:spcAft>
              <a:buNone/>
            </a:pPr>
            <a:r>
              <a:rPr b="0" lang="vi" sz="1800">
                <a:latin typeface="Times New Roman"/>
                <a:ea typeface="Times New Roman"/>
                <a:cs typeface="Times New Roman"/>
                <a:sym typeface="Times New Roman"/>
              </a:rPr>
              <a:t>6: Promise </a:t>
            </a:r>
            <a:endParaRPr b="0" sz="1800">
              <a:latin typeface="Times New Roman"/>
              <a:ea typeface="Times New Roman"/>
              <a:cs typeface="Times New Roman"/>
              <a:sym typeface="Times New Roman"/>
            </a:endParaRPr>
          </a:p>
          <a:p>
            <a:pPr indent="0" lvl="0" marL="0" rtl="0" algn="l">
              <a:spcBef>
                <a:spcPts val="0"/>
              </a:spcBef>
              <a:spcAft>
                <a:spcPts val="0"/>
              </a:spcAft>
              <a:buNone/>
            </a:pPr>
            <a:r>
              <a:t/>
            </a:r>
            <a:endParaRPr b="0" sz="1800">
              <a:latin typeface="Times New Roman"/>
              <a:ea typeface="Times New Roman"/>
              <a:cs typeface="Times New Roman"/>
              <a:sym typeface="Times New Roman"/>
            </a:endParaRPr>
          </a:p>
          <a:p>
            <a:pPr indent="0" lvl="0" marL="0" rtl="0" algn="l">
              <a:spcBef>
                <a:spcPts val="0"/>
              </a:spcBef>
              <a:spcAft>
                <a:spcPts val="0"/>
              </a:spcAft>
              <a:buNone/>
            </a:pPr>
            <a:r>
              <a:rPr b="0" lang="vi" sz="1800">
                <a:latin typeface="Times New Roman"/>
                <a:ea typeface="Times New Roman"/>
                <a:cs typeface="Times New Roman"/>
                <a:sym typeface="Times New Roman"/>
              </a:rPr>
              <a:t>7: Set and Map</a:t>
            </a:r>
            <a:endParaRPr b="0" sz="1800">
              <a:latin typeface="Times New Roman"/>
              <a:ea typeface="Times New Roman"/>
              <a:cs typeface="Times New Roman"/>
              <a:sym typeface="Times New Roman"/>
            </a:endParaRPr>
          </a:p>
          <a:p>
            <a:pPr indent="0" lvl="0" marL="0" rtl="0" algn="l">
              <a:spcBef>
                <a:spcPts val="0"/>
              </a:spcBef>
              <a:spcAft>
                <a:spcPts val="0"/>
              </a:spcAft>
              <a:buNone/>
            </a:pPr>
            <a:r>
              <a:t/>
            </a:r>
            <a:endParaRPr b="0" sz="1800">
              <a:latin typeface="Times New Roman"/>
              <a:ea typeface="Times New Roman"/>
              <a:cs typeface="Times New Roman"/>
              <a:sym typeface="Times New Roman"/>
            </a:endParaRPr>
          </a:p>
          <a:p>
            <a:pPr indent="0" lvl="0" marL="0" rtl="0" algn="l">
              <a:spcBef>
                <a:spcPts val="0"/>
              </a:spcBef>
              <a:spcAft>
                <a:spcPts val="0"/>
              </a:spcAft>
              <a:buNone/>
            </a:pPr>
            <a:r>
              <a:rPr b="0" lang="vi" sz="1800">
                <a:latin typeface="Times New Roman"/>
                <a:ea typeface="Times New Roman"/>
                <a:cs typeface="Times New Roman"/>
                <a:sym typeface="Times New Roman"/>
              </a:rPr>
              <a:t>….</a:t>
            </a:r>
            <a:endParaRPr b="0" sz="1800">
              <a:latin typeface="Times New Roman"/>
              <a:ea typeface="Times New Roman"/>
              <a:cs typeface="Times New Roman"/>
              <a:sym typeface="Times New Roman"/>
            </a:endParaRPr>
          </a:p>
        </p:txBody>
      </p:sp>
      <p:sp>
        <p:nvSpPr>
          <p:cNvPr id="278" name="Google Shape;278;p13"/>
          <p:cNvSpPr txBox="1"/>
          <p:nvPr/>
        </p:nvSpPr>
        <p:spPr>
          <a:xfrm>
            <a:off x="2129250" y="31700"/>
            <a:ext cx="4885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2600">
                <a:solidFill>
                  <a:schemeClr val="lt1"/>
                </a:solidFill>
                <a:latin typeface="Nunito"/>
                <a:ea typeface="Nunito"/>
                <a:cs typeface="Nunito"/>
                <a:sym typeface="Nunito"/>
              </a:rPr>
              <a:t>ES6</a:t>
            </a:r>
            <a:endParaRPr sz="26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2"/>
          <p:cNvSpPr txBox="1"/>
          <p:nvPr>
            <p:ph type="ctrTitle"/>
          </p:nvPr>
        </p:nvSpPr>
        <p:spPr>
          <a:xfrm>
            <a:off x="556275" y="806200"/>
            <a:ext cx="8207100" cy="4055100"/>
          </a:xfrm>
          <a:prstGeom prst="rect">
            <a:avLst/>
          </a:prstGeom>
        </p:spPr>
        <p:txBody>
          <a:bodyPr anchorCtr="0" anchor="t" bIns="91425" lIns="91425" spcFirstLastPara="1" rIns="91425" wrap="square" tIns="91425">
            <a:normAutofit/>
          </a:bodyPr>
          <a:lstStyle/>
          <a:p>
            <a:pPr indent="-266700" lvl="0" marL="285750" rtl="0" algn="l">
              <a:spcBef>
                <a:spcPts val="0"/>
              </a:spcBef>
              <a:spcAft>
                <a:spcPts val="0"/>
              </a:spcAft>
              <a:buClr>
                <a:schemeClr val="lt1"/>
              </a:buClr>
              <a:buSzPts val="1500"/>
              <a:buFont typeface="Noto Sans Symbols"/>
              <a:buChar char="❖"/>
            </a:pPr>
            <a:r>
              <a:rPr b="0" lang="vi" sz="1500">
                <a:latin typeface="Times New Roman"/>
                <a:ea typeface="Times New Roman"/>
                <a:cs typeface="Times New Roman"/>
                <a:sym typeface="Times New Roman"/>
              </a:rPr>
              <a:t>Spread operator là cú pháp giúp ta “Trải” thông tin của một object hoặc một array để sử dụng thay vì phải trỏ đến từng phần tử trong mảng hay từng key trong array</a:t>
            </a:r>
            <a:endParaRPr b="0" sz="1500">
              <a:solidFill>
                <a:srgbClr val="000000"/>
              </a:solidFill>
              <a:latin typeface="Arial"/>
              <a:ea typeface="Arial"/>
              <a:cs typeface="Arial"/>
              <a:sym typeface="Arial"/>
            </a:endParaRPr>
          </a:p>
          <a:p>
            <a:pPr indent="-266700" lvl="0" marL="285750" rtl="0" algn="l">
              <a:spcBef>
                <a:spcPts val="0"/>
              </a:spcBef>
              <a:spcAft>
                <a:spcPts val="0"/>
              </a:spcAft>
              <a:buClr>
                <a:schemeClr val="lt1"/>
              </a:buClr>
              <a:buSzPts val="1500"/>
              <a:buFont typeface="Noto Sans Symbols"/>
              <a:buChar char="❖"/>
            </a:pPr>
            <a:r>
              <a:rPr b="0" lang="vi" sz="1500">
                <a:latin typeface="Times New Roman"/>
                <a:ea typeface="Times New Roman"/>
                <a:cs typeface="Times New Roman"/>
                <a:sym typeface="Times New Roman"/>
              </a:rPr>
              <a:t>Lưu ý: các key đứng sau nếu trùng tên sẽ ghi đè dữ liệu của các key đứng trước</a:t>
            </a:r>
            <a:endParaRPr b="0" sz="1500">
              <a:solidFill>
                <a:srgbClr val="000000"/>
              </a:solidFill>
              <a:latin typeface="Arial"/>
              <a:ea typeface="Arial"/>
              <a:cs typeface="Arial"/>
              <a:sym typeface="Arial"/>
            </a:endParaRPr>
          </a:p>
          <a:p>
            <a:pPr indent="-266700" lvl="0" marL="285750" rtl="0" algn="l">
              <a:spcBef>
                <a:spcPts val="0"/>
              </a:spcBef>
              <a:spcAft>
                <a:spcPts val="0"/>
              </a:spcAft>
              <a:buClr>
                <a:schemeClr val="lt1"/>
              </a:buClr>
              <a:buSzPts val="1500"/>
              <a:buFont typeface="Noto Sans Symbols"/>
              <a:buChar char="❖"/>
            </a:pPr>
            <a:r>
              <a:rPr b="0" lang="vi" sz="1500">
                <a:latin typeface="Times New Roman"/>
                <a:ea typeface="Times New Roman"/>
                <a:cs typeface="Times New Roman"/>
                <a:sym typeface="Times New Roman"/>
              </a:rPr>
              <a:t>Sử dụng dấu “...” để trải các thông tin của object ra, thường dùng để copy dữ liệu sang một object mới</a:t>
            </a:r>
            <a:endParaRPr b="0" sz="1500">
              <a:solidFill>
                <a:srgbClr val="000000"/>
              </a:solidFill>
              <a:latin typeface="Arial"/>
              <a:ea typeface="Arial"/>
              <a:cs typeface="Arial"/>
              <a:sym typeface="Arial"/>
            </a:endParaRPr>
          </a:p>
          <a:p>
            <a:pPr indent="-266700" lvl="0" marL="285750" rtl="0" algn="l">
              <a:spcBef>
                <a:spcPts val="0"/>
              </a:spcBef>
              <a:spcAft>
                <a:spcPts val="0"/>
              </a:spcAft>
              <a:buClr>
                <a:schemeClr val="lt1"/>
              </a:buClr>
              <a:buSzPts val="1500"/>
              <a:buFont typeface="Noto Sans Symbols"/>
              <a:buChar char="❖"/>
            </a:pPr>
            <a:r>
              <a:rPr b="0" lang="vi" sz="1500">
                <a:latin typeface="Times New Roman"/>
                <a:ea typeface="Times New Roman"/>
                <a:cs typeface="Times New Roman"/>
                <a:sym typeface="Times New Roman"/>
              </a:rPr>
              <a:t>Với object, các thông tin được trải sẽ được liệt kê lần lượt giống như sau khi dòng code được chạy</a:t>
            </a:r>
            <a:endParaRPr b="0" sz="1500">
              <a:solidFill>
                <a:srgbClr val="000000"/>
              </a:solidFill>
              <a:latin typeface="Arial"/>
              <a:ea typeface="Arial"/>
              <a:cs typeface="Arial"/>
              <a:sym typeface="Arial"/>
            </a:endParaRPr>
          </a:p>
          <a:p>
            <a:pPr indent="-266700" lvl="1" marL="742950" rtl="0" algn="l">
              <a:spcBef>
                <a:spcPts val="0"/>
              </a:spcBef>
              <a:spcAft>
                <a:spcPts val="0"/>
              </a:spcAft>
              <a:buClr>
                <a:schemeClr val="lt1"/>
              </a:buClr>
              <a:buSzPts val="1500"/>
              <a:buFont typeface="Arial"/>
              <a:buChar char="•"/>
            </a:pPr>
            <a:r>
              <a:rPr b="0" lang="vi" sz="1500">
                <a:latin typeface="Times New Roman"/>
                <a:ea typeface="Times New Roman"/>
                <a:cs typeface="Times New Roman"/>
                <a:sym typeface="Times New Roman"/>
              </a:rPr>
              <a:t>Key1:value1</a:t>
            </a:r>
            <a:endParaRPr b="0" sz="1500">
              <a:solidFill>
                <a:srgbClr val="000000"/>
              </a:solidFill>
              <a:latin typeface="Arial"/>
              <a:ea typeface="Arial"/>
              <a:cs typeface="Arial"/>
              <a:sym typeface="Arial"/>
            </a:endParaRPr>
          </a:p>
          <a:p>
            <a:pPr indent="-266700" lvl="1" marL="742950" rtl="0" algn="l">
              <a:spcBef>
                <a:spcPts val="0"/>
              </a:spcBef>
              <a:spcAft>
                <a:spcPts val="0"/>
              </a:spcAft>
              <a:buClr>
                <a:schemeClr val="lt1"/>
              </a:buClr>
              <a:buSzPts val="1500"/>
              <a:buFont typeface="Arial"/>
              <a:buChar char="•"/>
            </a:pPr>
            <a:r>
              <a:rPr b="0" lang="vi" sz="1500">
                <a:latin typeface="Times New Roman"/>
                <a:ea typeface="Times New Roman"/>
                <a:cs typeface="Times New Roman"/>
                <a:sym typeface="Times New Roman"/>
              </a:rPr>
              <a:t>Key2:value2</a:t>
            </a:r>
            <a:endParaRPr b="0" sz="1500">
              <a:solidFill>
                <a:srgbClr val="000000"/>
              </a:solidFill>
              <a:latin typeface="Arial"/>
              <a:ea typeface="Arial"/>
              <a:cs typeface="Arial"/>
              <a:sym typeface="Arial"/>
            </a:endParaRPr>
          </a:p>
          <a:p>
            <a:pPr indent="-266700" lvl="1" marL="742950" rtl="0" algn="l">
              <a:spcBef>
                <a:spcPts val="0"/>
              </a:spcBef>
              <a:spcAft>
                <a:spcPts val="0"/>
              </a:spcAft>
              <a:buClr>
                <a:schemeClr val="lt1"/>
              </a:buClr>
              <a:buSzPts val="1500"/>
              <a:buFont typeface="Arial"/>
              <a:buChar char="•"/>
            </a:pPr>
            <a:r>
              <a:rPr b="0" lang="vi" sz="1500">
                <a:latin typeface="Times New Roman"/>
                <a:ea typeface="Times New Roman"/>
                <a:cs typeface="Times New Roman"/>
                <a:sym typeface="Times New Roman"/>
              </a:rPr>
              <a:t>Key3:value3</a:t>
            </a:r>
            <a:endParaRPr b="0" sz="1500">
              <a:solidFill>
                <a:srgbClr val="000000"/>
              </a:solidFill>
              <a:latin typeface="Arial"/>
              <a:ea typeface="Arial"/>
              <a:cs typeface="Arial"/>
              <a:sym typeface="Arial"/>
            </a:endParaRPr>
          </a:p>
          <a:p>
            <a:pPr indent="-266700" lvl="1" marL="742950" rtl="0" algn="l">
              <a:spcBef>
                <a:spcPts val="0"/>
              </a:spcBef>
              <a:spcAft>
                <a:spcPts val="0"/>
              </a:spcAft>
              <a:buClr>
                <a:schemeClr val="lt1"/>
              </a:buClr>
              <a:buSzPts val="1500"/>
              <a:buFont typeface="Arial"/>
              <a:buChar char="•"/>
            </a:pPr>
            <a:r>
              <a:rPr b="0" lang="vi" sz="1500">
                <a:latin typeface="Times New Roman"/>
                <a:ea typeface="Times New Roman"/>
                <a:cs typeface="Times New Roman"/>
                <a:sym typeface="Times New Roman"/>
              </a:rPr>
              <a:t>Key n:value n</a:t>
            </a:r>
            <a:endParaRPr b="0" sz="1500">
              <a:solidFill>
                <a:srgbClr val="000000"/>
              </a:solidFill>
              <a:latin typeface="Arial"/>
              <a:ea typeface="Arial"/>
              <a:cs typeface="Arial"/>
              <a:sym typeface="Arial"/>
            </a:endParaRPr>
          </a:p>
          <a:p>
            <a:pPr indent="0" lvl="0" marL="0" rtl="0" algn="l">
              <a:spcBef>
                <a:spcPts val="0"/>
              </a:spcBef>
              <a:spcAft>
                <a:spcPts val="0"/>
              </a:spcAft>
              <a:buNone/>
            </a:pPr>
            <a:r>
              <a:t/>
            </a:r>
            <a:endParaRPr b="0" sz="1500">
              <a:latin typeface="Times New Roman"/>
              <a:ea typeface="Times New Roman"/>
              <a:cs typeface="Times New Roman"/>
              <a:sym typeface="Times New Roman"/>
            </a:endParaRPr>
          </a:p>
        </p:txBody>
      </p:sp>
      <p:sp>
        <p:nvSpPr>
          <p:cNvPr id="350" name="Google Shape;350;p22"/>
          <p:cNvSpPr txBox="1"/>
          <p:nvPr/>
        </p:nvSpPr>
        <p:spPr>
          <a:xfrm>
            <a:off x="1813925" y="112875"/>
            <a:ext cx="625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chemeClr val="lt1"/>
                </a:solidFill>
                <a:latin typeface="Times New Roman"/>
                <a:ea typeface="Times New Roman"/>
                <a:cs typeface="Times New Roman"/>
                <a:sym typeface="Times New Roman"/>
              </a:rPr>
              <a:t>Spread, Rest syntax</a:t>
            </a:r>
            <a:endParaRPr b="1" sz="3800">
              <a:solidFill>
                <a:schemeClr val="lt1"/>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ctrTitle"/>
          </p:nvPr>
        </p:nvSpPr>
        <p:spPr>
          <a:xfrm>
            <a:off x="556275" y="806200"/>
            <a:ext cx="8207100" cy="40551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SzPts val="1680"/>
              <a:buFont typeface="Noto Sans Symbols"/>
              <a:buChar char="❖"/>
            </a:pPr>
            <a:r>
              <a:rPr b="0" lang="vi" sz="2100">
                <a:latin typeface="Century Gothic"/>
                <a:ea typeface="Century Gothic"/>
                <a:cs typeface="Century Gothic"/>
                <a:sym typeface="Century Gothic"/>
              </a:rPr>
              <a:t>DOM là gì ?</a:t>
            </a:r>
            <a:endParaRPr b="0" sz="2100">
              <a:solidFill>
                <a:srgbClr val="0F486F"/>
              </a:solidFill>
              <a:latin typeface="Century Gothic"/>
              <a:ea typeface="Century Gothic"/>
              <a:cs typeface="Century Gothic"/>
              <a:sym typeface="Century Gothic"/>
            </a:endParaRPr>
          </a:p>
          <a:p>
            <a:pPr indent="-457200" lvl="0" marL="457200" rtl="0" algn="l">
              <a:spcBef>
                <a:spcPts val="1020"/>
              </a:spcBef>
              <a:spcAft>
                <a:spcPts val="0"/>
              </a:spcAft>
              <a:buSzPts val="1680"/>
              <a:buFont typeface="Noto Sans Symbols"/>
              <a:buChar char="❖"/>
            </a:pPr>
            <a:r>
              <a:rPr b="0" lang="vi" sz="2100">
                <a:latin typeface="Century Gothic"/>
                <a:ea typeface="Century Gothic"/>
                <a:cs typeface="Century Gothic"/>
                <a:sym typeface="Century Gothic"/>
              </a:rPr>
              <a:t>Cách DOM kết nối với các thành phần HTML</a:t>
            </a:r>
            <a:endParaRPr b="0" sz="2100">
              <a:solidFill>
                <a:srgbClr val="0F486F"/>
              </a:solidFill>
              <a:latin typeface="Century Gothic"/>
              <a:ea typeface="Century Gothic"/>
              <a:cs typeface="Century Gothic"/>
              <a:sym typeface="Century Gothic"/>
            </a:endParaRPr>
          </a:p>
          <a:p>
            <a:pPr indent="-457200" lvl="0" marL="457200" rtl="0" algn="l">
              <a:spcBef>
                <a:spcPts val="1020"/>
              </a:spcBef>
              <a:spcAft>
                <a:spcPts val="0"/>
              </a:spcAft>
              <a:buSzPts val="1680"/>
              <a:buFont typeface="Noto Sans Symbols"/>
              <a:buChar char="❖"/>
            </a:pPr>
            <a:r>
              <a:rPr b="0" lang="vi" sz="2100">
                <a:latin typeface="Century Gothic"/>
                <a:ea typeface="Century Gothic"/>
                <a:cs typeface="Century Gothic"/>
                <a:sym typeface="Century Gothic"/>
              </a:rPr>
              <a:t>Cách thay đổi các thành phần HTML thông qua DOM</a:t>
            </a:r>
            <a:endParaRPr b="0" sz="2100">
              <a:solidFill>
                <a:srgbClr val="0F486F"/>
              </a:solidFill>
              <a:latin typeface="Century Gothic"/>
              <a:ea typeface="Century Gothic"/>
              <a:cs typeface="Century Gothic"/>
              <a:sym typeface="Century Gothic"/>
            </a:endParaRPr>
          </a:p>
          <a:p>
            <a:pPr indent="-457200" lvl="0" marL="457200" rtl="0" algn="l">
              <a:spcBef>
                <a:spcPts val="1020"/>
              </a:spcBef>
              <a:spcAft>
                <a:spcPts val="0"/>
              </a:spcAft>
              <a:buSzPts val="1680"/>
              <a:buFont typeface="Noto Sans Symbols"/>
              <a:buChar char="❖"/>
            </a:pPr>
            <a:r>
              <a:rPr b="0" lang="vi" sz="2100">
                <a:latin typeface="Century Gothic"/>
                <a:ea typeface="Century Gothic"/>
                <a:cs typeface="Century Gothic"/>
                <a:sym typeface="Century Gothic"/>
              </a:rPr>
              <a:t>DOM event.</a:t>
            </a:r>
            <a:endParaRPr b="0" sz="2100">
              <a:solidFill>
                <a:srgbClr val="0F486F"/>
              </a:solidFill>
              <a:latin typeface="Century Gothic"/>
              <a:ea typeface="Century Gothic"/>
              <a:cs typeface="Century Gothic"/>
              <a:sym typeface="Century Gothic"/>
            </a:endParaRPr>
          </a:p>
          <a:p>
            <a:pPr indent="-457200" lvl="0" marL="457200" rtl="0" algn="l">
              <a:spcBef>
                <a:spcPts val="1020"/>
              </a:spcBef>
              <a:spcAft>
                <a:spcPts val="0"/>
              </a:spcAft>
              <a:buSzPts val="1680"/>
              <a:buFont typeface="Noto Sans Symbols"/>
              <a:buChar char="❖"/>
            </a:pPr>
            <a:r>
              <a:rPr b="0" lang="vi" sz="2100">
                <a:latin typeface="Century Gothic"/>
                <a:ea typeface="Century Gothic"/>
                <a:cs typeface="Century Gothic"/>
                <a:sym typeface="Century Gothic"/>
              </a:rPr>
              <a:t>DOM event listener</a:t>
            </a:r>
            <a:endParaRPr b="0" sz="2100">
              <a:latin typeface="Century Gothic"/>
              <a:ea typeface="Century Gothic"/>
              <a:cs typeface="Century Gothic"/>
              <a:sym typeface="Century Gothic"/>
            </a:endParaRPr>
          </a:p>
          <a:p>
            <a:pPr indent="0" lvl="0" marL="0" rtl="0" algn="l">
              <a:spcBef>
                <a:spcPts val="0"/>
              </a:spcBef>
              <a:spcAft>
                <a:spcPts val="0"/>
              </a:spcAft>
              <a:buNone/>
            </a:pPr>
            <a:r>
              <a:t/>
            </a:r>
            <a:endParaRPr b="0" sz="1500">
              <a:latin typeface="Times New Roman"/>
              <a:ea typeface="Times New Roman"/>
              <a:cs typeface="Times New Roman"/>
              <a:sym typeface="Times New Roman"/>
            </a:endParaRPr>
          </a:p>
        </p:txBody>
      </p:sp>
      <p:sp>
        <p:nvSpPr>
          <p:cNvPr id="356" name="Google Shape;356;p23"/>
          <p:cNvSpPr txBox="1"/>
          <p:nvPr/>
        </p:nvSpPr>
        <p:spPr>
          <a:xfrm>
            <a:off x="1813925" y="112875"/>
            <a:ext cx="625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chemeClr val="lt1"/>
                </a:solidFill>
                <a:latin typeface="Times New Roman"/>
                <a:ea typeface="Times New Roman"/>
                <a:cs typeface="Times New Roman"/>
                <a:sym typeface="Times New Roman"/>
              </a:rPr>
              <a:t>HTML DOM</a:t>
            </a:r>
            <a:endParaRPr b="1" sz="3800">
              <a:solidFill>
                <a:schemeClr val="lt1"/>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4"/>
          <p:cNvSpPr txBox="1"/>
          <p:nvPr>
            <p:ph type="ctrTitle"/>
          </p:nvPr>
        </p:nvSpPr>
        <p:spPr>
          <a:xfrm>
            <a:off x="556275" y="574575"/>
            <a:ext cx="8370000" cy="4286700"/>
          </a:xfrm>
          <a:prstGeom prst="rect">
            <a:avLst/>
          </a:prstGeom>
        </p:spPr>
        <p:txBody>
          <a:bodyPr anchorCtr="0" anchor="t" bIns="91425" lIns="91425" spcFirstLastPara="1" rIns="91425" wrap="square" tIns="91425">
            <a:normAutofit/>
          </a:bodyPr>
          <a:lstStyle/>
          <a:p>
            <a:pPr indent="-254000" lvl="0" marL="285750" rtl="0" algn="l">
              <a:spcBef>
                <a:spcPts val="0"/>
              </a:spcBef>
              <a:spcAft>
                <a:spcPts val="0"/>
              </a:spcAft>
              <a:buClr>
                <a:schemeClr val="lt1"/>
              </a:buClr>
              <a:buSzPts val="1300"/>
              <a:buFont typeface="Noto Sans Symbols"/>
              <a:buChar char="❖"/>
            </a:pPr>
            <a:r>
              <a:rPr b="0" lang="vi" sz="1300">
                <a:latin typeface="Times New Roman"/>
                <a:ea typeface="Times New Roman"/>
                <a:cs typeface="Times New Roman"/>
                <a:sym typeface="Times New Roman"/>
              </a:rPr>
              <a:t>DOM là viết tắt của cụm từ Document Object Model, cụ thể DOM giống như một object lớn chứa các thông tin của một trang web, cụ thể là cấu trúc tương ứng của HTML mà trang web đó có</a:t>
            </a:r>
            <a:endParaRPr b="0" sz="1300">
              <a:latin typeface="Times New Roman"/>
              <a:ea typeface="Times New Roman"/>
              <a:cs typeface="Times New Roman"/>
              <a:sym typeface="Times New Roman"/>
            </a:endParaRPr>
          </a:p>
          <a:p>
            <a:pPr indent="-254000" lvl="0" marL="285750" rtl="0" algn="l">
              <a:spcBef>
                <a:spcPts val="0"/>
              </a:spcBef>
              <a:spcAft>
                <a:spcPts val="0"/>
              </a:spcAft>
              <a:buClr>
                <a:schemeClr val="lt1"/>
              </a:buClr>
              <a:buSzPts val="1300"/>
              <a:buFont typeface="Noto Sans Symbols"/>
              <a:buChar char="❖"/>
            </a:pPr>
            <a:r>
              <a:rPr b="0" lang="vi" sz="1300">
                <a:latin typeface="Times New Roman"/>
                <a:ea typeface="Times New Roman"/>
                <a:cs typeface="Times New Roman"/>
                <a:sym typeface="Times New Roman"/>
              </a:rPr>
              <a:t>DOM lưu trữ , quản lý và giúp ta thực hiện các thao tác với các thành phần html của trang web </a:t>
            </a:r>
            <a:endParaRPr b="0" sz="1300">
              <a:solidFill>
                <a:srgbClr val="000000"/>
              </a:solidFill>
              <a:latin typeface="Arial"/>
              <a:ea typeface="Arial"/>
              <a:cs typeface="Arial"/>
              <a:sym typeface="Arial"/>
            </a:endParaRPr>
          </a:p>
          <a:p>
            <a:pPr indent="-254000" lvl="0" marL="285750" rtl="0" algn="l">
              <a:spcBef>
                <a:spcPts val="0"/>
              </a:spcBef>
              <a:spcAft>
                <a:spcPts val="0"/>
              </a:spcAft>
              <a:buClr>
                <a:schemeClr val="lt1"/>
              </a:buClr>
              <a:buSzPts val="1300"/>
              <a:buFont typeface="Noto Sans Symbols"/>
              <a:buChar char="❖"/>
            </a:pPr>
            <a:r>
              <a:rPr b="0" lang="vi" sz="1300">
                <a:latin typeface="Times New Roman"/>
                <a:ea typeface="Times New Roman"/>
                <a:cs typeface="Times New Roman"/>
                <a:sym typeface="Times New Roman"/>
              </a:rPr>
              <a:t>Về cơ bản , DOM là một object javascript được tạo ra dựa trên cấu trúc của HTML để ta có thể thao tác với html trong javascript, DOM được tạo ra khi trình duyệt load cấu trúc HTML của trang web.</a:t>
            </a:r>
            <a:endParaRPr b="0" sz="1300">
              <a:solidFill>
                <a:srgbClr val="000000"/>
              </a:solidFill>
              <a:latin typeface="Arial"/>
              <a:ea typeface="Arial"/>
              <a:cs typeface="Arial"/>
              <a:sym typeface="Arial"/>
            </a:endParaRPr>
          </a:p>
          <a:p>
            <a:pPr indent="-254000" lvl="0" marL="285750" rtl="0" algn="l">
              <a:spcBef>
                <a:spcPts val="0"/>
              </a:spcBef>
              <a:spcAft>
                <a:spcPts val="0"/>
              </a:spcAft>
              <a:buClr>
                <a:schemeClr val="lt1"/>
              </a:buClr>
              <a:buSzPts val="1300"/>
              <a:buFont typeface="Noto Sans Symbols"/>
              <a:buChar char="❖"/>
            </a:pPr>
            <a:r>
              <a:rPr b="0" lang="vi" sz="1300">
                <a:latin typeface="Times New Roman"/>
                <a:ea typeface="Times New Roman"/>
                <a:cs typeface="Times New Roman"/>
                <a:sym typeface="Times New Roman"/>
              </a:rPr>
              <a:t>Các thông tin mà DOM có bao gồm</a:t>
            </a:r>
            <a:endParaRPr b="0" sz="1300">
              <a:latin typeface="Times New Roman"/>
              <a:ea typeface="Times New Roman"/>
              <a:cs typeface="Times New Roman"/>
              <a:sym typeface="Times New Roman"/>
            </a:endParaRPr>
          </a:p>
          <a:p>
            <a:pPr indent="-254000" lvl="1" marL="742950" rtl="0" algn="l">
              <a:spcBef>
                <a:spcPts val="0"/>
              </a:spcBef>
              <a:spcAft>
                <a:spcPts val="0"/>
              </a:spcAft>
              <a:buClr>
                <a:schemeClr val="lt1"/>
              </a:buClr>
              <a:buSzPts val="1300"/>
              <a:buFont typeface="Arial"/>
              <a:buChar char="•"/>
            </a:pPr>
            <a:r>
              <a:rPr b="0" lang="vi" sz="1300">
                <a:latin typeface="Times New Roman"/>
                <a:ea typeface="Times New Roman"/>
                <a:cs typeface="Times New Roman"/>
                <a:sym typeface="Times New Roman"/>
              </a:rPr>
              <a:t>Các thẻ HTML dưới dạng các object </a:t>
            </a:r>
            <a:endParaRPr b="0" sz="1300">
              <a:solidFill>
                <a:srgbClr val="000000"/>
              </a:solidFill>
              <a:latin typeface="Arial"/>
              <a:ea typeface="Arial"/>
              <a:cs typeface="Arial"/>
              <a:sym typeface="Arial"/>
            </a:endParaRPr>
          </a:p>
          <a:p>
            <a:pPr indent="-254000" lvl="1" marL="742950" rtl="0" algn="l">
              <a:spcBef>
                <a:spcPts val="0"/>
              </a:spcBef>
              <a:spcAft>
                <a:spcPts val="0"/>
              </a:spcAft>
              <a:buClr>
                <a:schemeClr val="lt1"/>
              </a:buClr>
              <a:buSzPts val="1300"/>
              <a:buFont typeface="Arial"/>
              <a:buChar char="•"/>
            </a:pPr>
            <a:r>
              <a:rPr b="0" lang="vi" sz="1300">
                <a:latin typeface="Times New Roman"/>
                <a:ea typeface="Times New Roman"/>
                <a:cs typeface="Times New Roman"/>
                <a:sym typeface="Times New Roman"/>
              </a:rPr>
              <a:t>Các thuộc tính của các thẻ HTML đó</a:t>
            </a:r>
            <a:endParaRPr b="0" sz="1300">
              <a:latin typeface="Times New Roman"/>
              <a:ea typeface="Times New Roman"/>
              <a:cs typeface="Times New Roman"/>
              <a:sym typeface="Times New Roman"/>
            </a:endParaRPr>
          </a:p>
          <a:p>
            <a:pPr indent="-254000" lvl="1" marL="742950" rtl="0" algn="l">
              <a:spcBef>
                <a:spcPts val="0"/>
              </a:spcBef>
              <a:spcAft>
                <a:spcPts val="0"/>
              </a:spcAft>
              <a:buClr>
                <a:schemeClr val="lt1"/>
              </a:buClr>
              <a:buSzPts val="1300"/>
              <a:buFont typeface="Arial"/>
              <a:buChar char="•"/>
            </a:pPr>
            <a:r>
              <a:rPr b="0" lang="vi" sz="1300">
                <a:latin typeface="Times New Roman"/>
                <a:ea typeface="Times New Roman"/>
                <a:cs typeface="Times New Roman"/>
                <a:sym typeface="Times New Roman"/>
              </a:rPr>
              <a:t>Các Hàm để trỏ tới những thẻ HTML nhất định</a:t>
            </a:r>
            <a:endParaRPr b="0" sz="1300">
              <a:latin typeface="Times New Roman"/>
              <a:ea typeface="Times New Roman"/>
              <a:cs typeface="Times New Roman"/>
              <a:sym typeface="Times New Roman"/>
            </a:endParaRPr>
          </a:p>
          <a:p>
            <a:pPr indent="-254000" lvl="1" marL="742950" rtl="0" algn="l">
              <a:spcBef>
                <a:spcPts val="0"/>
              </a:spcBef>
              <a:spcAft>
                <a:spcPts val="0"/>
              </a:spcAft>
              <a:buClr>
                <a:schemeClr val="lt1"/>
              </a:buClr>
              <a:buSzPts val="1300"/>
              <a:buFont typeface="Arial"/>
              <a:buChar char="•"/>
            </a:pPr>
            <a:r>
              <a:rPr b="0" lang="vi" sz="1300">
                <a:latin typeface="Times New Roman"/>
                <a:ea typeface="Times New Roman"/>
                <a:cs typeface="Times New Roman"/>
                <a:sym typeface="Times New Roman"/>
              </a:rPr>
              <a:t>Các sự kiện có thể xảy ra của các thẻ HTML</a:t>
            </a:r>
            <a:br>
              <a:rPr b="0" lang="vi" sz="1300">
                <a:latin typeface="Times New Roman"/>
                <a:ea typeface="Times New Roman"/>
                <a:cs typeface="Times New Roman"/>
                <a:sym typeface="Times New Roman"/>
              </a:rPr>
            </a:br>
            <a:r>
              <a:rPr b="0" lang="vi" sz="1300">
                <a:latin typeface="Times New Roman"/>
                <a:ea typeface="Times New Roman"/>
                <a:cs typeface="Times New Roman"/>
                <a:sym typeface="Times New Roman"/>
              </a:rPr>
              <a:t>…..</a:t>
            </a:r>
            <a:endParaRPr b="0" sz="1300">
              <a:solidFill>
                <a:srgbClr val="000000"/>
              </a:solidFill>
              <a:latin typeface="Arial"/>
              <a:ea typeface="Arial"/>
              <a:cs typeface="Arial"/>
              <a:sym typeface="Arial"/>
            </a:endParaRPr>
          </a:p>
          <a:p>
            <a:pPr indent="-254000" lvl="0" marL="285750" rtl="0" algn="l">
              <a:spcBef>
                <a:spcPts val="0"/>
              </a:spcBef>
              <a:spcAft>
                <a:spcPts val="0"/>
              </a:spcAft>
              <a:buClr>
                <a:schemeClr val="lt1"/>
              </a:buClr>
              <a:buSzPts val="1300"/>
              <a:buFont typeface="Noto Sans Symbols"/>
              <a:buChar char="❖"/>
            </a:pPr>
            <a:r>
              <a:rPr b="0" lang="vi" sz="1300">
                <a:latin typeface="Times New Roman"/>
                <a:ea typeface="Times New Roman"/>
                <a:cs typeface="Times New Roman"/>
                <a:sym typeface="Times New Roman"/>
              </a:rPr>
              <a:t>Mọi thao tác xử lý HTML từ phía javascript đều phải thông qua đối tượng element</a:t>
            </a:r>
            <a:endParaRPr b="0" sz="1300">
              <a:latin typeface="Times New Roman"/>
              <a:ea typeface="Times New Roman"/>
              <a:cs typeface="Times New Roman"/>
              <a:sym typeface="Times New Roman"/>
            </a:endParaRPr>
          </a:p>
          <a:p>
            <a:pPr indent="0" lvl="0" marL="0" rtl="0" algn="l">
              <a:spcBef>
                <a:spcPts val="0"/>
              </a:spcBef>
              <a:spcAft>
                <a:spcPts val="0"/>
              </a:spcAft>
              <a:buNone/>
            </a:pPr>
            <a:r>
              <a:t/>
            </a:r>
            <a:endParaRPr b="0" sz="1300">
              <a:latin typeface="Century Gothic"/>
              <a:ea typeface="Century Gothic"/>
              <a:cs typeface="Century Gothic"/>
              <a:sym typeface="Century Gothic"/>
            </a:endParaRPr>
          </a:p>
        </p:txBody>
      </p:sp>
      <p:sp>
        <p:nvSpPr>
          <p:cNvPr id="362" name="Google Shape;362;p24"/>
          <p:cNvSpPr txBox="1"/>
          <p:nvPr/>
        </p:nvSpPr>
        <p:spPr>
          <a:xfrm>
            <a:off x="1813925" y="112875"/>
            <a:ext cx="625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chemeClr val="lt1"/>
                </a:solidFill>
                <a:latin typeface="Times New Roman"/>
                <a:ea typeface="Times New Roman"/>
                <a:cs typeface="Times New Roman"/>
                <a:sym typeface="Times New Roman"/>
              </a:rPr>
              <a:t>HTML DOM</a:t>
            </a:r>
            <a:endParaRPr b="1" sz="3800">
              <a:solidFill>
                <a:schemeClr val="lt1"/>
              </a:solidFill>
              <a:latin typeface="Maven Pro"/>
              <a:ea typeface="Maven Pro"/>
              <a:cs typeface="Maven Pro"/>
              <a:sym typeface="Maven Pro"/>
            </a:endParaRPr>
          </a:p>
        </p:txBody>
      </p:sp>
      <p:pic>
        <p:nvPicPr>
          <p:cNvPr id="363" name="Google Shape;363;p24"/>
          <p:cNvPicPr preferRelativeResize="0"/>
          <p:nvPr/>
        </p:nvPicPr>
        <p:blipFill rotWithShape="1">
          <a:blip r:embed="rId3">
            <a:alphaModFix/>
          </a:blip>
          <a:srcRect b="0" l="0" r="0" t="0"/>
          <a:stretch/>
        </p:blipFill>
        <p:spPr>
          <a:xfrm>
            <a:off x="3672850" y="3142775"/>
            <a:ext cx="3495924" cy="1872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5"/>
          <p:cNvSpPr txBox="1"/>
          <p:nvPr>
            <p:ph type="ctrTitle"/>
          </p:nvPr>
        </p:nvSpPr>
        <p:spPr>
          <a:xfrm>
            <a:off x="556275" y="574575"/>
            <a:ext cx="8370000" cy="4286700"/>
          </a:xfrm>
          <a:prstGeom prst="rect">
            <a:avLst/>
          </a:prstGeom>
        </p:spPr>
        <p:txBody>
          <a:bodyPr anchorCtr="0" anchor="t" bIns="91425" lIns="91425" spcFirstLastPara="1" rIns="91425" wrap="square" tIns="91425">
            <a:normAutofit/>
          </a:bodyPr>
          <a:lstStyle/>
          <a:p>
            <a:pPr indent="-260350" lvl="0" marL="285750" rtl="0" algn="l">
              <a:spcBef>
                <a:spcPts val="0"/>
              </a:spcBef>
              <a:spcAft>
                <a:spcPts val="0"/>
              </a:spcAft>
              <a:buClr>
                <a:schemeClr val="lt1"/>
              </a:buClr>
              <a:buSzPts val="1400"/>
              <a:buFont typeface="Noto Sans Symbols"/>
              <a:buChar char="❖"/>
            </a:pPr>
            <a:r>
              <a:rPr b="0" lang="vi" sz="1400">
                <a:latin typeface="Times New Roman"/>
                <a:ea typeface="Times New Roman"/>
                <a:cs typeface="Times New Roman"/>
                <a:sym typeface="Times New Roman"/>
              </a:rPr>
              <a:t>Bản chất một trang web được cấu thành bởi một hệ </a:t>
            </a:r>
            <a:r>
              <a:rPr b="0" lang="vi" sz="1400">
                <a:latin typeface="Times New Roman"/>
                <a:ea typeface="Times New Roman"/>
                <a:cs typeface="Times New Roman"/>
                <a:sym typeface="Times New Roman"/>
              </a:rPr>
              <a:t>thống</a:t>
            </a:r>
            <a:r>
              <a:rPr b="0" lang="vi" sz="1400">
                <a:latin typeface="Times New Roman"/>
                <a:ea typeface="Times New Roman"/>
                <a:cs typeface="Times New Roman"/>
                <a:sym typeface="Times New Roman"/>
              </a:rPr>
              <a:t> cây với các node hay DOM node chính là các thẻ html và thuộc tính của chúng, trong đó đứng cao nhất và to nhất chính là đối tượng object document là một node lớn nhất để chứa các node con nhỏ hơn là thành phần tạo nên một cây</a:t>
            </a:r>
            <a:endParaRPr b="0" sz="1400">
              <a:latin typeface="Times New Roman"/>
              <a:ea typeface="Times New Roman"/>
              <a:cs typeface="Times New Roman"/>
              <a:sym typeface="Times New Roman"/>
            </a:endParaRPr>
          </a:p>
          <a:p>
            <a:pPr indent="-260350" lvl="0" marL="285750" rtl="0" algn="l">
              <a:spcBef>
                <a:spcPts val="0"/>
              </a:spcBef>
              <a:spcAft>
                <a:spcPts val="0"/>
              </a:spcAft>
              <a:buClr>
                <a:schemeClr val="lt1"/>
              </a:buClr>
              <a:buSzPts val="1400"/>
              <a:buFont typeface="Noto Sans Symbols"/>
              <a:buChar char="❖"/>
            </a:pPr>
            <a:r>
              <a:rPr b="0" lang="vi" sz="1400">
                <a:latin typeface="Times New Roman"/>
                <a:ea typeface="Times New Roman"/>
                <a:cs typeface="Times New Roman"/>
                <a:sym typeface="Times New Roman"/>
              </a:rPr>
              <a:t>Các DOM node có thể có các quan hệ với nhau cũng như các thẻ html: node cha, node con, node anh chị em ….</a:t>
            </a:r>
            <a:endParaRPr b="0" sz="1400">
              <a:solidFill>
                <a:srgbClr val="000000"/>
              </a:solidFill>
              <a:latin typeface="Arial"/>
              <a:ea typeface="Arial"/>
              <a:cs typeface="Arial"/>
              <a:sym typeface="Arial"/>
            </a:endParaRPr>
          </a:p>
          <a:p>
            <a:pPr indent="-260350" lvl="0" marL="285750" rtl="0" algn="l">
              <a:spcBef>
                <a:spcPts val="0"/>
              </a:spcBef>
              <a:spcAft>
                <a:spcPts val="0"/>
              </a:spcAft>
              <a:buClr>
                <a:schemeClr val="lt1"/>
              </a:buClr>
              <a:buSzPts val="1400"/>
              <a:buFont typeface="Noto Sans Symbols"/>
              <a:buChar char="❖"/>
            </a:pPr>
            <a:r>
              <a:rPr b="0" lang="vi" sz="1400">
                <a:latin typeface="Times New Roman"/>
                <a:ea typeface="Times New Roman"/>
                <a:cs typeface="Times New Roman"/>
                <a:sym typeface="Times New Roman"/>
              </a:rPr>
              <a:t>Để trỏ tới được các element (node) trong cái cây đó , ta cần dung tới các hàm của đối tượng document để tìm các element (node ) con mà nó đang quản lý, các hàm có thể kể đến, mỗi node đều có thể thực hiện tương tự để tìm các con của chúng</a:t>
            </a:r>
            <a:endParaRPr b="0" sz="1400">
              <a:latin typeface="Times New Roman"/>
              <a:ea typeface="Times New Roman"/>
              <a:cs typeface="Times New Roman"/>
              <a:sym typeface="Times New Roman"/>
            </a:endParaRPr>
          </a:p>
          <a:p>
            <a:pPr indent="-260350" lvl="1" marL="742950" rtl="0" algn="l">
              <a:spcBef>
                <a:spcPts val="0"/>
              </a:spcBef>
              <a:spcAft>
                <a:spcPts val="0"/>
              </a:spcAft>
              <a:buClr>
                <a:schemeClr val="lt1"/>
              </a:buClr>
              <a:buSzPts val="1400"/>
              <a:buFont typeface="Arial"/>
              <a:buChar char="•"/>
            </a:pPr>
            <a:r>
              <a:rPr b="0" lang="vi" sz="1400">
                <a:latin typeface="Times New Roman"/>
                <a:ea typeface="Times New Roman"/>
                <a:cs typeface="Times New Roman"/>
                <a:sym typeface="Times New Roman"/>
              </a:rPr>
              <a:t>document.getElementById(a): tìm MỘT element (node) có thuộc tính id là a</a:t>
            </a:r>
            <a:endParaRPr b="0" sz="1400">
              <a:solidFill>
                <a:srgbClr val="000000"/>
              </a:solidFill>
              <a:latin typeface="Arial"/>
              <a:ea typeface="Arial"/>
              <a:cs typeface="Arial"/>
              <a:sym typeface="Arial"/>
            </a:endParaRPr>
          </a:p>
          <a:p>
            <a:pPr indent="-260350" lvl="1" marL="742950" rtl="0" algn="l">
              <a:spcBef>
                <a:spcPts val="0"/>
              </a:spcBef>
              <a:spcAft>
                <a:spcPts val="0"/>
              </a:spcAft>
              <a:buClr>
                <a:schemeClr val="lt1"/>
              </a:buClr>
              <a:buSzPts val="1400"/>
              <a:buFont typeface="Arial"/>
              <a:buChar char="•"/>
            </a:pPr>
            <a:r>
              <a:rPr b="0" lang="vi" sz="1400">
                <a:latin typeface="Times New Roman"/>
                <a:ea typeface="Times New Roman"/>
                <a:cs typeface="Times New Roman"/>
                <a:sym typeface="Times New Roman"/>
              </a:rPr>
              <a:t>document.getElementsByClassName(a): tìm TẤT CẢ các element(node) có thuộc tính class chứa a</a:t>
            </a:r>
            <a:endParaRPr b="0" sz="1400">
              <a:solidFill>
                <a:srgbClr val="000000"/>
              </a:solidFill>
              <a:latin typeface="Arial"/>
              <a:ea typeface="Arial"/>
              <a:cs typeface="Arial"/>
              <a:sym typeface="Arial"/>
            </a:endParaRPr>
          </a:p>
          <a:p>
            <a:pPr indent="-260350" lvl="1" marL="742950" rtl="0" algn="l">
              <a:spcBef>
                <a:spcPts val="0"/>
              </a:spcBef>
              <a:spcAft>
                <a:spcPts val="0"/>
              </a:spcAft>
              <a:buClr>
                <a:schemeClr val="lt1"/>
              </a:buClr>
              <a:buSzPts val="1400"/>
              <a:buFont typeface="Arial"/>
              <a:buChar char="•"/>
            </a:pPr>
            <a:r>
              <a:rPr b="0" lang="vi" sz="1400">
                <a:latin typeface="Times New Roman"/>
                <a:ea typeface="Times New Roman"/>
                <a:cs typeface="Times New Roman"/>
                <a:sym typeface="Times New Roman"/>
              </a:rPr>
              <a:t>document.getElementsByTagName(a): tìm TẤT CẢ các element(node) có tên thẻ là a</a:t>
            </a:r>
            <a:endParaRPr b="0" sz="1400">
              <a:solidFill>
                <a:srgbClr val="000000"/>
              </a:solidFill>
              <a:latin typeface="Arial"/>
              <a:ea typeface="Arial"/>
              <a:cs typeface="Arial"/>
              <a:sym typeface="Arial"/>
            </a:endParaRPr>
          </a:p>
          <a:p>
            <a:pPr indent="-260350" lvl="1" marL="742950" rtl="0" algn="l">
              <a:spcBef>
                <a:spcPts val="0"/>
              </a:spcBef>
              <a:spcAft>
                <a:spcPts val="0"/>
              </a:spcAft>
              <a:buClr>
                <a:schemeClr val="lt1"/>
              </a:buClr>
              <a:buSzPts val="1400"/>
              <a:buFont typeface="Arial"/>
              <a:buChar char="•"/>
            </a:pPr>
            <a:r>
              <a:rPr b="0" lang="vi" sz="1400">
                <a:latin typeface="Times New Roman"/>
                <a:ea typeface="Times New Roman"/>
                <a:cs typeface="Times New Roman"/>
                <a:sym typeface="Times New Roman"/>
              </a:rPr>
              <a:t>document.querySelector(a): Tìm element ĐẦU TIÊN thỏa mãn selector a (a là selector giống css)</a:t>
            </a:r>
            <a:endParaRPr b="0" sz="1400">
              <a:solidFill>
                <a:srgbClr val="000000"/>
              </a:solidFill>
              <a:latin typeface="Arial"/>
              <a:ea typeface="Arial"/>
              <a:cs typeface="Arial"/>
              <a:sym typeface="Arial"/>
            </a:endParaRPr>
          </a:p>
          <a:p>
            <a:pPr indent="-260350" lvl="1" marL="742950" rtl="0" algn="l">
              <a:spcBef>
                <a:spcPts val="0"/>
              </a:spcBef>
              <a:spcAft>
                <a:spcPts val="0"/>
              </a:spcAft>
              <a:buClr>
                <a:schemeClr val="lt1"/>
              </a:buClr>
              <a:buSzPts val="1400"/>
              <a:buFont typeface="Arial"/>
              <a:buChar char="•"/>
            </a:pPr>
            <a:r>
              <a:rPr b="0" lang="vi" sz="1400">
                <a:latin typeface="Times New Roman"/>
                <a:ea typeface="Times New Roman"/>
                <a:cs typeface="Times New Roman"/>
                <a:sym typeface="Times New Roman"/>
              </a:rPr>
              <a:t>document.querySelectorAll(a):  Tìm tất  cả các element thỏa mãn selector a (a là selector giống css)</a:t>
            </a:r>
            <a:endParaRPr b="0" sz="1400">
              <a:solidFill>
                <a:srgbClr val="000000"/>
              </a:solidFill>
              <a:latin typeface="Arial"/>
              <a:ea typeface="Arial"/>
              <a:cs typeface="Arial"/>
              <a:sym typeface="Arial"/>
            </a:endParaRPr>
          </a:p>
          <a:p>
            <a:pPr indent="-260350" lvl="1" marL="742950" rtl="0" algn="l">
              <a:spcBef>
                <a:spcPts val="0"/>
              </a:spcBef>
              <a:spcAft>
                <a:spcPts val="0"/>
              </a:spcAft>
              <a:buClr>
                <a:schemeClr val="lt1"/>
              </a:buClr>
              <a:buSzPts val="1400"/>
              <a:buFont typeface="Arial"/>
              <a:buChar char="•"/>
            </a:pPr>
            <a:r>
              <a:rPr b="0" lang="vi" sz="1400">
                <a:latin typeface="Times New Roman"/>
                <a:ea typeface="Times New Roman"/>
                <a:cs typeface="Times New Roman"/>
                <a:sym typeface="Times New Roman"/>
              </a:rPr>
              <a:t>….</a:t>
            </a:r>
            <a:endParaRPr b="0" sz="1400">
              <a:solidFill>
                <a:srgbClr val="000000"/>
              </a:solidFill>
              <a:latin typeface="Arial"/>
              <a:ea typeface="Arial"/>
              <a:cs typeface="Arial"/>
              <a:sym typeface="Arial"/>
            </a:endParaRPr>
          </a:p>
          <a:p>
            <a:pPr indent="-171450" lvl="1" marL="742950" rtl="0" algn="l">
              <a:spcBef>
                <a:spcPts val="0"/>
              </a:spcBef>
              <a:spcAft>
                <a:spcPts val="0"/>
              </a:spcAft>
              <a:buClr>
                <a:schemeClr val="lt1"/>
              </a:buClr>
              <a:buSzPts val="1800"/>
              <a:buFont typeface="Arial"/>
              <a:buNone/>
            </a:pPr>
            <a:r>
              <a:t/>
            </a:r>
            <a:endParaRPr b="0" sz="1400">
              <a:latin typeface="Times New Roman"/>
              <a:ea typeface="Times New Roman"/>
              <a:cs typeface="Times New Roman"/>
              <a:sym typeface="Times New Roman"/>
            </a:endParaRPr>
          </a:p>
          <a:p>
            <a:pPr indent="0" lvl="0" marL="0" rtl="0" algn="l">
              <a:spcBef>
                <a:spcPts val="0"/>
              </a:spcBef>
              <a:spcAft>
                <a:spcPts val="0"/>
              </a:spcAft>
              <a:buNone/>
            </a:pPr>
            <a:r>
              <a:t/>
            </a:r>
            <a:endParaRPr b="0" sz="1400">
              <a:latin typeface="Times New Roman"/>
              <a:ea typeface="Times New Roman"/>
              <a:cs typeface="Times New Roman"/>
              <a:sym typeface="Times New Roman"/>
            </a:endParaRPr>
          </a:p>
        </p:txBody>
      </p:sp>
      <p:sp>
        <p:nvSpPr>
          <p:cNvPr id="369" name="Google Shape;369;p25"/>
          <p:cNvSpPr txBox="1"/>
          <p:nvPr/>
        </p:nvSpPr>
        <p:spPr>
          <a:xfrm>
            <a:off x="1813925" y="112875"/>
            <a:ext cx="625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3600"/>
              <a:buFont typeface="Century Gothic"/>
              <a:buNone/>
            </a:pPr>
            <a:r>
              <a:rPr lang="vi" sz="1800">
                <a:solidFill>
                  <a:schemeClr val="lt1"/>
                </a:solidFill>
                <a:latin typeface="Century Gothic"/>
                <a:ea typeface="Century Gothic"/>
                <a:cs typeface="Century Gothic"/>
                <a:sym typeface="Century Gothic"/>
              </a:rPr>
              <a:t>DOM KẾT NỐI CÁC THÀNH PHẦN HTML</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6"/>
          <p:cNvSpPr txBox="1"/>
          <p:nvPr>
            <p:ph type="ctrTitle"/>
          </p:nvPr>
        </p:nvSpPr>
        <p:spPr>
          <a:xfrm>
            <a:off x="556275" y="574575"/>
            <a:ext cx="8370000" cy="42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0" sz="1400">
              <a:latin typeface="Times New Roman"/>
              <a:ea typeface="Times New Roman"/>
              <a:cs typeface="Times New Roman"/>
              <a:sym typeface="Times New Roman"/>
            </a:endParaRPr>
          </a:p>
          <a:p>
            <a:pPr indent="-274320" lvl="0" marL="2857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DOM event là một sự kiện có thể xảy đến với một node element, hay một thẻ html mà nó đại diện, đó có thể là một thao tác đến từ người dùng hoặc đến tự một sự kiện nào đó khác</a:t>
            </a:r>
            <a:endParaRPr b="0" sz="1800">
              <a:latin typeface="Times New Roman"/>
              <a:ea typeface="Times New Roman"/>
              <a:cs typeface="Times New Roman"/>
              <a:sym typeface="Times New Roman"/>
            </a:endParaRPr>
          </a:p>
          <a:p>
            <a:pPr indent="-274320" lvl="0" marL="2857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Một số sự kiện cơ bản có thể kể đến như</a:t>
            </a:r>
            <a:endParaRPr b="0" sz="1800">
              <a:latin typeface="Times New Roman"/>
              <a:ea typeface="Times New Roman"/>
              <a:cs typeface="Times New Roman"/>
              <a:sym typeface="Times New Roman"/>
            </a:endParaRPr>
          </a:p>
          <a:p>
            <a:pPr indent="-274319" lvl="1" marL="7429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 Key event: các sự kiện được tạo ra khi ta ấn bàn phím</a:t>
            </a:r>
            <a:endParaRPr b="0" sz="1800">
              <a:latin typeface="Times New Roman"/>
              <a:ea typeface="Times New Roman"/>
              <a:cs typeface="Times New Roman"/>
              <a:sym typeface="Times New Roman"/>
            </a:endParaRPr>
          </a:p>
          <a:p>
            <a:pPr indent="-274319" lvl="2" marL="12001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keydown: khi ta ấn xuống 1 key</a:t>
            </a:r>
            <a:endParaRPr b="0" sz="1400">
              <a:solidFill>
                <a:srgbClr val="000000"/>
              </a:solidFill>
              <a:latin typeface="Arial"/>
              <a:ea typeface="Arial"/>
              <a:cs typeface="Arial"/>
              <a:sym typeface="Arial"/>
            </a:endParaRPr>
          </a:p>
          <a:p>
            <a:pPr indent="-274319" lvl="2" marL="12001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keyup: khi ta nhả key đó ra</a:t>
            </a:r>
            <a:endParaRPr b="0" sz="1800">
              <a:latin typeface="Times New Roman"/>
              <a:ea typeface="Times New Roman"/>
              <a:cs typeface="Times New Roman"/>
              <a:sym typeface="Times New Roman"/>
            </a:endParaRPr>
          </a:p>
          <a:p>
            <a:pPr indent="-274319" lvl="2" marL="12001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Keypress:  khi ta đã ấn và giữ key</a:t>
            </a:r>
            <a:endParaRPr b="0" sz="1400">
              <a:solidFill>
                <a:srgbClr val="000000"/>
              </a:solidFill>
              <a:latin typeface="Arial"/>
              <a:ea typeface="Arial"/>
              <a:cs typeface="Arial"/>
              <a:sym typeface="Arial"/>
            </a:endParaRPr>
          </a:p>
          <a:p>
            <a:pPr indent="-274319" lvl="2" marL="12001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a:t>
            </a:r>
            <a:endParaRPr b="0" sz="1400">
              <a:solidFill>
                <a:srgbClr val="000000"/>
              </a:solidFill>
              <a:latin typeface="Arial"/>
              <a:ea typeface="Arial"/>
              <a:cs typeface="Arial"/>
              <a:sym typeface="Arial"/>
            </a:endParaRPr>
          </a:p>
          <a:p>
            <a:pPr indent="-274319" lvl="1" marL="7429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Mouse event: </a:t>
            </a:r>
            <a:endParaRPr b="0" sz="1400">
              <a:solidFill>
                <a:srgbClr val="000000"/>
              </a:solidFill>
              <a:latin typeface="Arial"/>
              <a:ea typeface="Arial"/>
              <a:cs typeface="Arial"/>
              <a:sym typeface="Arial"/>
            </a:endParaRPr>
          </a:p>
          <a:p>
            <a:pPr indent="-274319" lvl="2" marL="12001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Click: khi ta click chuột</a:t>
            </a:r>
            <a:endParaRPr b="0" sz="1800">
              <a:latin typeface="Times New Roman"/>
              <a:ea typeface="Times New Roman"/>
              <a:cs typeface="Times New Roman"/>
              <a:sym typeface="Times New Roman"/>
            </a:endParaRPr>
          </a:p>
          <a:p>
            <a:pPr indent="-274319" lvl="2" marL="12001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Dbclick: khi ta click đúp</a:t>
            </a:r>
            <a:endParaRPr b="0" sz="1800">
              <a:latin typeface="Times New Roman"/>
              <a:ea typeface="Times New Roman"/>
              <a:cs typeface="Times New Roman"/>
              <a:sym typeface="Times New Roman"/>
            </a:endParaRPr>
          </a:p>
          <a:p>
            <a:pPr indent="-274319" lvl="2" marL="12001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Mousedown: khi ta ấn chuột xuống</a:t>
            </a:r>
            <a:endParaRPr b="0" sz="1800">
              <a:latin typeface="Times New Roman"/>
              <a:ea typeface="Times New Roman"/>
              <a:cs typeface="Times New Roman"/>
              <a:sym typeface="Times New Roman"/>
            </a:endParaRPr>
          </a:p>
          <a:p>
            <a:pPr indent="-274319" lvl="2" marL="12001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Mouseup: khi ta nhả chuột</a:t>
            </a:r>
            <a:endParaRPr b="0" sz="1800">
              <a:latin typeface="Times New Roman"/>
              <a:ea typeface="Times New Roman"/>
              <a:cs typeface="Times New Roman"/>
              <a:sym typeface="Times New Roman"/>
            </a:endParaRPr>
          </a:p>
          <a:p>
            <a:pPr indent="-274319" lvl="2" marL="12001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Mousemove: khi ta ấn và kéo chuột</a:t>
            </a:r>
            <a:endParaRPr b="0" sz="1800">
              <a:latin typeface="Times New Roman"/>
              <a:ea typeface="Times New Roman"/>
              <a:cs typeface="Times New Roman"/>
              <a:sym typeface="Times New Roman"/>
            </a:endParaRPr>
          </a:p>
          <a:p>
            <a:pPr indent="-274319" lvl="2" marL="1200150" rtl="0" algn="l">
              <a:spcBef>
                <a:spcPts val="0"/>
              </a:spcBef>
              <a:spcAft>
                <a:spcPts val="0"/>
              </a:spcAft>
              <a:buClr>
                <a:schemeClr val="lt1"/>
              </a:buClr>
              <a:buSzPct val="100000"/>
              <a:buFont typeface="Noto Sans Symbols"/>
              <a:buChar char="⮚"/>
            </a:pPr>
            <a:r>
              <a:rPr b="0" lang="vi" sz="1800">
                <a:latin typeface="Times New Roman"/>
                <a:ea typeface="Times New Roman"/>
                <a:cs typeface="Times New Roman"/>
                <a:sym typeface="Times New Roman"/>
              </a:rPr>
              <a:t>…</a:t>
            </a:r>
            <a:endParaRPr b="0" sz="1800">
              <a:latin typeface="Times New Roman"/>
              <a:ea typeface="Times New Roman"/>
              <a:cs typeface="Times New Roman"/>
              <a:sym typeface="Times New Roman"/>
            </a:endParaRPr>
          </a:p>
          <a:p>
            <a:pPr indent="0" lvl="0" marL="0" rtl="0" algn="l">
              <a:spcBef>
                <a:spcPts val="0"/>
              </a:spcBef>
              <a:spcAft>
                <a:spcPts val="0"/>
              </a:spcAft>
              <a:buNone/>
            </a:pPr>
            <a:r>
              <a:t/>
            </a:r>
            <a:endParaRPr b="0" sz="1400">
              <a:latin typeface="Times New Roman"/>
              <a:ea typeface="Times New Roman"/>
              <a:cs typeface="Times New Roman"/>
              <a:sym typeface="Times New Roman"/>
            </a:endParaRPr>
          </a:p>
        </p:txBody>
      </p:sp>
      <p:sp>
        <p:nvSpPr>
          <p:cNvPr id="375" name="Google Shape;375;p26"/>
          <p:cNvSpPr txBox="1"/>
          <p:nvPr/>
        </p:nvSpPr>
        <p:spPr>
          <a:xfrm>
            <a:off x="1813925" y="112875"/>
            <a:ext cx="62562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Font typeface="Century Gothic"/>
              <a:buNone/>
            </a:pPr>
            <a:r>
              <a:rPr lang="vi" sz="2800">
                <a:solidFill>
                  <a:schemeClr val="lt1"/>
                </a:solidFill>
                <a:latin typeface="Century Gothic"/>
                <a:ea typeface="Century Gothic"/>
                <a:cs typeface="Century Gothic"/>
                <a:sym typeface="Century Gothic"/>
              </a:rPr>
              <a:t>DOM EVENT</a:t>
            </a:r>
            <a:endParaRPr sz="28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7"/>
          <p:cNvSpPr txBox="1"/>
          <p:nvPr>
            <p:ph type="ctrTitle"/>
          </p:nvPr>
        </p:nvSpPr>
        <p:spPr>
          <a:xfrm>
            <a:off x="556275" y="574575"/>
            <a:ext cx="7769400" cy="26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vi" sz="1400">
                <a:latin typeface="Times New Roman"/>
                <a:ea typeface="Times New Roman"/>
                <a:cs typeface="Times New Roman"/>
                <a:sym typeface="Times New Roman"/>
              </a:rPr>
              <a:t>Câu 1: dựng giao diện gồm: nhập họ và tên , chọn địa chỉ , radio . khi nhập đầy đủ thông tin kích vào button hiển thị, thì sẽ hiện tất cả thông tin ở bên dưới </a:t>
            </a:r>
            <a:endParaRPr b="0" sz="1400">
              <a:latin typeface="Times New Roman"/>
              <a:ea typeface="Times New Roman"/>
              <a:cs typeface="Times New Roman"/>
              <a:sym typeface="Times New Roman"/>
            </a:endParaRPr>
          </a:p>
        </p:txBody>
      </p:sp>
      <p:sp>
        <p:nvSpPr>
          <p:cNvPr id="381" name="Google Shape;381;p27"/>
          <p:cNvSpPr txBox="1"/>
          <p:nvPr/>
        </p:nvSpPr>
        <p:spPr>
          <a:xfrm>
            <a:off x="1813925" y="112875"/>
            <a:ext cx="625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chemeClr val="lt1"/>
                </a:solidFill>
                <a:latin typeface="Century Gothic"/>
                <a:ea typeface="Century Gothic"/>
                <a:cs typeface="Century Gothic"/>
                <a:sym typeface="Century Gothic"/>
              </a:rPr>
              <a:t>Bài Tập</a:t>
            </a:r>
            <a:endParaRPr sz="1800">
              <a:solidFill>
                <a:schemeClr val="lt1"/>
              </a:solidFill>
              <a:latin typeface="Times New Roman"/>
              <a:ea typeface="Times New Roman"/>
              <a:cs typeface="Times New Roman"/>
              <a:sym typeface="Times New Roman"/>
            </a:endParaRPr>
          </a:p>
        </p:txBody>
      </p:sp>
      <p:pic>
        <p:nvPicPr>
          <p:cNvPr id="382" name="Google Shape;382;p27"/>
          <p:cNvPicPr preferRelativeResize="0"/>
          <p:nvPr/>
        </p:nvPicPr>
        <p:blipFill>
          <a:blip r:embed="rId3">
            <a:alphaModFix/>
          </a:blip>
          <a:stretch>
            <a:fillRect/>
          </a:stretch>
        </p:blipFill>
        <p:spPr>
          <a:xfrm>
            <a:off x="4838425" y="1029025"/>
            <a:ext cx="2362200" cy="2009775"/>
          </a:xfrm>
          <a:prstGeom prst="rect">
            <a:avLst/>
          </a:prstGeom>
          <a:noFill/>
          <a:ln>
            <a:noFill/>
          </a:ln>
        </p:spPr>
      </p:pic>
      <p:sp>
        <p:nvSpPr>
          <p:cNvPr id="383" name="Google Shape;383;p27"/>
          <p:cNvSpPr txBox="1"/>
          <p:nvPr/>
        </p:nvSpPr>
        <p:spPr>
          <a:xfrm>
            <a:off x="643875" y="3219325"/>
            <a:ext cx="780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Bài 2: tạo giao diện như hình: khi kích vào button red =&gt; màu chữ đổi sang đỏ , tương tự button khác …</a:t>
            </a:r>
            <a:endParaRPr>
              <a:solidFill>
                <a:schemeClr val="lt1"/>
              </a:solidFill>
              <a:latin typeface="Nunito"/>
              <a:ea typeface="Nunito"/>
              <a:cs typeface="Nunito"/>
              <a:sym typeface="Nunito"/>
            </a:endParaRPr>
          </a:p>
        </p:txBody>
      </p:sp>
      <p:pic>
        <p:nvPicPr>
          <p:cNvPr id="384" name="Google Shape;384;p27"/>
          <p:cNvPicPr preferRelativeResize="0"/>
          <p:nvPr/>
        </p:nvPicPr>
        <p:blipFill>
          <a:blip r:embed="rId4">
            <a:alphaModFix/>
          </a:blip>
          <a:stretch>
            <a:fillRect/>
          </a:stretch>
        </p:blipFill>
        <p:spPr>
          <a:xfrm>
            <a:off x="1641275" y="3834925"/>
            <a:ext cx="5861460" cy="1003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8"/>
          <p:cNvSpPr txBox="1"/>
          <p:nvPr>
            <p:ph type="ctrTitle"/>
          </p:nvPr>
        </p:nvSpPr>
        <p:spPr>
          <a:xfrm>
            <a:off x="556275" y="574575"/>
            <a:ext cx="8553900" cy="42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vi" sz="1400">
                <a:latin typeface="Times New Roman"/>
                <a:ea typeface="Times New Roman"/>
                <a:cs typeface="Times New Roman"/>
                <a:sym typeface="Times New Roman"/>
              </a:rPr>
              <a:t>Câu 3: dựng giao diện như hình ảnh , khi kích vào hình ảnh nhỏ bên dưới , ảnh to bên trên cũng thay đổi theo</a:t>
            </a:r>
            <a:endParaRPr b="0" sz="1400">
              <a:latin typeface="Times New Roman"/>
              <a:ea typeface="Times New Roman"/>
              <a:cs typeface="Times New Roman"/>
              <a:sym typeface="Times New Roman"/>
            </a:endParaRPr>
          </a:p>
        </p:txBody>
      </p:sp>
      <p:sp>
        <p:nvSpPr>
          <p:cNvPr id="390" name="Google Shape;390;p28"/>
          <p:cNvSpPr txBox="1"/>
          <p:nvPr/>
        </p:nvSpPr>
        <p:spPr>
          <a:xfrm>
            <a:off x="1813925" y="112875"/>
            <a:ext cx="625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chemeClr val="lt1"/>
                </a:solidFill>
                <a:latin typeface="Century Gothic"/>
                <a:ea typeface="Century Gothic"/>
                <a:cs typeface="Century Gothic"/>
                <a:sym typeface="Century Gothic"/>
              </a:rPr>
              <a:t>Bài Tập</a:t>
            </a:r>
            <a:endParaRPr sz="1800">
              <a:solidFill>
                <a:schemeClr val="lt1"/>
              </a:solidFill>
              <a:latin typeface="Times New Roman"/>
              <a:ea typeface="Times New Roman"/>
              <a:cs typeface="Times New Roman"/>
              <a:sym typeface="Times New Roman"/>
            </a:endParaRPr>
          </a:p>
        </p:txBody>
      </p:sp>
      <p:pic>
        <p:nvPicPr>
          <p:cNvPr id="391" name="Google Shape;391;p28"/>
          <p:cNvPicPr preferRelativeResize="0"/>
          <p:nvPr/>
        </p:nvPicPr>
        <p:blipFill>
          <a:blip r:embed="rId3">
            <a:alphaModFix/>
          </a:blip>
          <a:stretch>
            <a:fillRect/>
          </a:stretch>
        </p:blipFill>
        <p:spPr>
          <a:xfrm>
            <a:off x="3516377" y="955050"/>
            <a:ext cx="2707650" cy="353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9"/>
          <p:cNvSpPr txBox="1"/>
          <p:nvPr>
            <p:ph type="ctrTitle"/>
          </p:nvPr>
        </p:nvSpPr>
        <p:spPr>
          <a:xfrm>
            <a:off x="556275" y="574575"/>
            <a:ext cx="8553900" cy="42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vi" sz="1400">
                <a:latin typeface="Times New Roman"/>
                <a:ea typeface="Times New Roman"/>
                <a:cs typeface="Times New Roman"/>
                <a:sym typeface="Times New Roman"/>
              </a:rPr>
              <a:t>Câu 4: dựng giao diện như hình ảnh , làm chức năng thêm sửa xóa , validate mã học sinh + họ và tên</a:t>
            </a:r>
            <a:endParaRPr b="0"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0" lang="vi" sz="1400">
                <a:latin typeface="Times New Roman"/>
                <a:ea typeface="Times New Roman"/>
                <a:cs typeface="Times New Roman"/>
                <a:sym typeface="Times New Roman"/>
              </a:rPr>
              <a:t>khi không có data ở bảng hiển thị text : no data</a:t>
            </a:r>
            <a:endParaRPr b="0"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0" lang="vi" sz="1400">
                <a:latin typeface="Times New Roman"/>
                <a:ea typeface="Times New Roman"/>
                <a:cs typeface="Times New Roman"/>
                <a:sym typeface="Times New Roman"/>
              </a:rPr>
              <a:t>khi kích vào thêm , xóa hay edit hiển thị modal để thông báo xác nhận </a:t>
            </a:r>
            <a:endParaRPr b="0" sz="1400">
              <a:latin typeface="Times New Roman"/>
              <a:ea typeface="Times New Roman"/>
              <a:cs typeface="Times New Roman"/>
              <a:sym typeface="Times New Roman"/>
            </a:endParaRPr>
          </a:p>
        </p:txBody>
      </p:sp>
      <p:sp>
        <p:nvSpPr>
          <p:cNvPr id="397" name="Google Shape;397;p29"/>
          <p:cNvSpPr txBox="1"/>
          <p:nvPr/>
        </p:nvSpPr>
        <p:spPr>
          <a:xfrm>
            <a:off x="1813925" y="112875"/>
            <a:ext cx="625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chemeClr val="lt1"/>
                </a:solidFill>
                <a:latin typeface="Century Gothic"/>
                <a:ea typeface="Century Gothic"/>
                <a:cs typeface="Century Gothic"/>
                <a:sym typeface="Century Gothic"/>
              </a:rPr>
              <a:t>Bài Tập</a:t>
            </a:r>
            <a:endParaRPr sz="1800">
              <a:solidFill>
                <a:schemeClr val="lt1"/>
              </a:solidFill>
              <a:latin typeface="Times New Roman"/>
              <a:ea typeface="Times New Roman"/>
              <a:cs typeface="Times New Roman"/>
              <a:sym typeface="Times New Roman"/>
            </a:endParaRPr>
          </a:p>
        </p:txBody>
      </p:sp>
      <p:pic>
        <p:nvPicPr>
          <p:cNvPr id="398" name="Google Shape;398;p29"/>
          <p:cNvPicPr preferRelativeResize="0"/>
          <p:nvPr/>
        </p:nvPicPr>
        <p:blipFill>
          <a:blip r:embed="rId3">
            <a:alphaModFix/>
          </a:blip>
          <a:stretch>
            <a:fillRect/>
          </a:stretch>
        </p:blipFill>
        <p:spPr>
          <a:xfrm>
            <a:off x="630313" y="1427025"/>
            <a:ext cx="7661375" cy="2723400"/>
          </a:xfrm>
          <a:prstGeom prst="rect">
            <a:avLst/>
          </a:prstGeom>
          <a:noFill/>
          <a:ln>
            <a:noFill/>
          </a:ln>
        </p:spPr>
      </p:pic>
      <p:pic>
        <p:nvPicPr>
          <p:cNvPr id="399" name="Google Shape;399;p29"/>
          <p:cNvPicPr preferRelativeResize="0"/>
          <p:nvPr/>
        </p:nvPicPr>
        <p:blipFill>
          <a:blip r:embed="rId4">
            <a:alphaModFix/>
          </a:blip>
          <a:stretch>
            <a:fillRect/>
          </a:stretch>
        </p:blipFill>
        <p:spPr>
          <a:xfrm>
            <a:off x="3674875" y="1730450"/>
            <a:ext cx="1734245" cy="121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0"/>
          <p:cNvSpPr txBox="1"/>
          <p:nvPr>
            <p:ph type="ctrTitle"/>
          </p:nvPr>
        </p:nvSpPr>
        <p:spPr>
          <a:xfrm>
            <a:off x="556275" y="574575"/>
            <a:ext cx="8553900" cy="42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200"/>
              <a:t>Bài Tập lớn: Hình ảnh trang tiếp theo</a:t>
            </a:r>
            <a:endParaRPr sz="1200"/>
          </a:p>
          <a:p>
            <a:pPr indent="0" lvl="0" marL="0" rtl="0" algn="l">
              <a:spcBef>
                <a:spcPts val="0"/>
              </a:spcBef>
              <a:spcAft>
                <a:spcPts val="0"/>
              </a:spcAft>
              <a:buNone/>
            </a:pPr>
            <a:r>
              <a:rPr lang="vi" sz="1200"/>
              <a:t>1. tạo một form để lấy thông tin đăng ký thẻ tín dụng của người dùng , các thông tin gồm </a:t>
            </a:r>
            <a:endParaRPr sz="1200"/>
          </a:p>
          <a:p>
            <a:pPr indent="0" lvl="0" marL="0" rtl="0" algn="l">
              <a:spcBef>
                <a:spcPts val="0"/>
              </a:spcBef>
              <a:spcAft>
                <a:spcPts val="0"/>
              </a:spcAft>
              <a:buNone/>
            </a:pPr>
            <a:r>
              <a:rPr lang="vi" sz="1200"/>
              <a:t>name,</a:t>
            </a:r>
            <a:endParaRPr sz="1200"/>
          </a:p>
          <a:p>
            <a:pPr indent="0" lvl="0" marL="0" rtl="0" algn="l">
              <a:spcBef>
                <a:spcPts val="0"/>
              </a:spcBef>
              <a:spcAft>
                <a:spcPts val="0"/>
              </a:spcAft>
              <a:buNone/>
            </a:pPr>
            <a:r>
              <a:rPr lang="vi" sz="1200"/>
              <a:t>email,</a:t>
            </a:r>
            <a:endParaRPr sz="1200"/>
          </a:p>
          <a:p>
            <a:pPr indent="0" lvl="0" marL="0" rtl="0" algn="l">
              <a:spcBef>
                <a:spcPts val="0"/>
              </a:spcBef>
              <a:spcAft>
                <a:spcPts val="0"/>
              </a:spcAft>
              <a:buNone/>
            </a:pPr>
            <a:r>
              <a:rPr lang="vi" sz="1200"/>
              <a:t>password, </a:t>
            </a:r>
            <a:endParaRPr sz="1200"/>
          </a:p>
          <a:p>
            <a:pPr indent="0" lvl="0" marL="0" rtl="0" algn="l">
              <a:spcBef>
                <a:spcPts val="0"/>
              </a:spcBef>
              <a:spcAft>
                <a:spcPts val="0"/>
              </a:spcAft>
              <a:buNone/>
            </a:pPr>
            <a:r>
              <a:rPr lang="vi" sz="1200"/>
              <a:t>ảnh đại diện. </a:t>
            </a:r>
            <a:endParaRPr sz="1200"/>
          </a:p>
          <a:p>
            <a:pPr indent="0" lvl="0" marL="0" rtl="0" algn="l">
              <a:spcBef>
                <a:spcPts val="0"/>
              </a:spcBef>
              <a:spcAft>
                <a:spcPts val="0"/>
              </a:spcAft>
              <a:buNone/>
            </a:pPr>
            <a:r>
              <a:rPr lang="vi" sz="1200"/>
              <a:t>ngày sinh, </a:t>
            </a:r>
            <a:endParaRPr sz="1200"/>
          </a:p>
          <a:p>
            <a:pPr indent="0" lvl="0" marL="0" rtl="0" algn="l">
              <a:spcBef>
                <a:spcPts val="0"/>
              </a:spcBef>
              <a:spcAft>
                <a:spcPts val="0"/>
              </a:spcAft>
              <a:buNone/>
            </a:pPr>
            <a:r>
              <a:rPr lang="vi" sz="1200"/>
              <a:t>địa chỉ, </a:t>
            </a:r>
            <a:endParaRPr sz="1200"/>
          </a:p>
          <a:p>
            <a:pPr indent="0" lvl="0" marL="0" rtl="0" algn="l">
              <a:spcBef>
                <a:spcPts val="0"/>
              </a:spcBef>
              <a:spcAft>
                <a:spcPts val="0"/>
              </a:spcAft>
              <a:buNone/>
            </a:pPr>
            <a:r>
              <a:rPr lang="vi" sz="1200"/>
              <a:t>thu nhập trung bình, </a:t>
            </a:r>
            <a:endParaRPr sz="1200"/>
          </a:p>
          <a:p>
            <a:pPr indent="0" lvl="0" marL="0" rtl="0" algn="l">
              <a:spcBef>
                <a:spcPts val="0"/>
              </a:spcBef>
              <a:spcAft>
                <a:spcPts val="0"/>
              </a:spcAft>
              <a:buNone/>
            </a:pPr>
            <a:r>
              <a:rPr lang="vi" sz="1200"/>
              <a:t>mô tả bản thân. </a:t>
            </a:r>
            <a:endParaRPr sz="1200"/>
          </a:p>
          <a:p>
            <a:pPr indent="0" lvl="0" marL="0" rtl="0" algn="l">
              <a:spcBef>
                <a:spcPts val="0"/>
              </a:spcBef>
              <a:spcAft>
                <a:spcPts val="0"/>
              </a:spcAft>
              <a:buNone/>
            </a:pPr>
            <a:r>
              <a:rPr lang="vi" sz="1200"/>
              <a:t>giới tính,</a:t>
            </a:r>
            <a:endParaRPr sz="1200"/>
          </a:p>
          <a:p>
            <a:pPr indent="0" lvl="0" marL="0" rtl="0" algn="l">
              <a:spcBef>
                <a:spcPts val="0"/>
              </a:spcBef>
              <a:spcAft>
                <a:spcPts val="0"/>
              </a:spcAft>
              <a:buNone/>
            </a:pPr>
            <a:r>
              <a:rPr lang="vi" sz="1200"/>
              <a:t>tình trạng hôn nhân</a:t>
            </a:r>
            <a:endParaRPr sz="1200"/>
          </a:p>
          <a:p>
            <a:pPr indent="0" lvl="0" marL="0" rtl="0" algn="l">
              <a:spcBef>
                <a:spcPts val="0"/>
              </a:spcBef>
              <a:spcAft>
                <a:spcPts val="0"/>
              </a:spcAft>
              <a:buNone/>
            </a:pPr>
            <a:r>
              <a:rPr lang="vi" sz="1200"/>
              <a:t>thời hạn thẻ (1,2,3...10 năm)</a:t>
            </a:r>
            <a:endParaRPr sz="1200"/>
          </a:p>
          <a:p>
            <a:pPr indent="0" lvl="0" marL="0" rtl="0" algn="l">
              <a:spcBef>
                <a:spcPts val="0"/>
              </a:spcBef>
              <a:spcAft>
                <a:spcPts val="0"/>
              </a:spcAft>
              <a:buNone/>
            </a:pPr>
            <a:r>
              <a:rPr lang="vi" sz="1200"/>
              <a:t>2. Tạo một nút bấm để lưu dữ liệu đã lấy của người dùng vào một bảng bên dưới form, đồng thời reset các thông tin của form về rỗng, mỗi lần thêm một dòng vào bảng , mỗi dòng hiện các thông tin tương ứng của người đó</a:t>
            </a:r>
            <a:endParaRPr sz="1200"/>
          </a:p>
          <a:p>
            <a:pPr indent="0" lvl="0" marL="0" rtl="0" algn="l">
              <a:spcBef>
                <a:spcPts val="0"/>
              </a:spcBef>
              <a:spcAft>
                <a:spcPts val="0"/>
              </a:spcAft>
              <a:buNone/>
            </a:pPr>
            <a:r>
              <a:rPr lang="vi" sz="1200"/>
              <a:t>3. Thêm chức năng xóa thông tin bằng một nút bấm trong bảng</a:t>
            </a:r>
            <a:endParaRPr sz="1200"/>
          </a:p>
          <a:p>
            <a:pPr indent="0" lvl="0" marL="0" rtl="0" algn="l">
              <a:spcBef>
                <a:spcPts val="0"/>
              </a:spcBef>
              <a:spcAft>
                <a:spcPts val="0"/>
              </a:spcAft>
              <a:buNone/>
            </a:pPr>
            <a:r>
              <a:rPr lang="vi" sz="1200"/>
              <a:t>4. Thêm chức năng sửa thông tin bằng một nút bấm trong bảng , các thông tin của người dùng được đưa lại form để sửa , ấn một nút để lưu lại.</a:t>
            </a:r>
            <a:endParaRPr sz="1200"/>
          </a:p>
          <a:p>
            <a:pPr indent="0" lvl="0" marL="0" rtl="0" algn="l">
              <a:spcBef>
                <a:spcPts val="0"/>
              </a:spcBef>
              <a:spcAft>
                <a:spcPts val="0"/>
              </a:spcAft>
              <a:buNone/>
            </a:pPr>
            <a:r>
              <a:rPr lang="vi" sz="1200"/>
              <a:t>5. Thêm chức năng tìm kiếm thông qua 3 trường là (name hoặc email )và tình trạng hôn nhân, </a:t>
            </a:r>
            <a:endParaRPr sz="1200"/>
          </a:p>
          <a:p>
            <a:pPr indent="0" lvl="0" marL="0" rtl="0" algn="l">
              <a:spcBef>
                <a:spcPts val="0"/>
              </a:spcBef>
              <a:spcAft>
                <a:spcPts val="0"/>
              </a:spcAft>
              <a:buNone/>
            </a:pPr>
            <a:r>
              <a:rPr lang="vi" sz="1200"/>
              <a:t>6. thêm chức năng sắp xếp thu nhập trung bình (theo 1 trong 2 chiều)</a:t>
            </a:r>
            <a:endParaRPr sz="1200"/>
          </a:p>
          <a:p>
            <a:pPr indent="0" lvl="0" marL="0" rtl="0" algn="l">
              <a:spcBef>
                <a:spcPts val="0"/>
              </a:spcBef>
              <a:spcAft>
                <a:spcPts val="0"/>
              </a:spcAft>
              <a:buNone/>
            </a:pPr>
            <a:r>
              <a:rPr lang="vi" sz="1200"/>
              <a:t>7:Thêm chức năng khi load lại trang ko  mất data (tham khảo localstote)</a:t>
            </a:r>
            <a:endParaRPr sz="1200"/>
          </a:p>
        </p:txBody>
      </p:sp>
      <p:sp>
        <p:nvSpPr>
          <p:cNvPr id="405" name="Google Shape;405;p30"/>
          <p:cNvSpPr txBox="1"/>
          <p:nvPr/>
        </p:nvSpPr>
        <p:spPr>
          <a:xfrm>
            <a:off x="1813925" y="112875"/>
            <a:ext cx="6256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200">
                <a:solidFill>
                  <a:schemeClr val="lt1"/>
                </a:solidFill>
                <a:latin typeface="Century Gothic"/>
                <a:ea typeface="Century Gothic"/>
                <a:cs typeface="Century Gothic"/>
                <a:sym typeface="Century Gothic"/>
              </a:rPr>
              <a:t>Bài Tập</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ctrTitle"/>
          </p:nvPr>
        </p:nvSpPr>
        <p:spPr>
          <a:xfrm>
            <a:off x="556275" y="574575"/>
            <a:ext cx="8553900" cy="42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vi" sz="1400">
                <a:latin typeface="Times New Roman"/>
                <a:ea typeface="Times New Roman"/>
                <a:cs typeface="Times New Roman"/>
                <a:sym typeface="Times New Roman"/>
              </a:rPr>
              <a:t>Bài Tập Lớn: dựng giao diện như bên dưới (Làm đẹp form lên nhé). hiện thị tất cả thông tin ở trong bảng</a:t>
            </a:r>
            <a:endParaRPr b="0" sz="1400">
              <a:latin typeface="Times New Roman"/>
              <a:ea typeface="Times New Roman"/>
              <a:cs typeface="Times New Roman"/>
              <a:sym typeface="Times New Roman"/>
            </a:endParaRPr>
          </a:p>
        </p:txBody>
      </p:sp>
      <p:sp>
        <p:nvSpPr>
          <p:cNvPr id="411" name="Google Shape;411;p31"/>
          <p:cNvSpPr txBox="1"/>
          <p:nvPr/>
        </p:nvSpPr>
        <p:spPr>
          <a:xfrm>
            <a:off x="1813925" y="112875"/>
            <a:ext cx="625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800">
                <a:solidFill>
                  <a:schemeClr val="lt1"/>
                </a:solidFill>
                <a:latin typeface="Century Gothic"/>
                <a:ea typeface="Century Gothic"/>
                <a:cs typeface="Century Gothic"/>
                <a:sym typeface="Century Gothic"/>
              </a:rPr>
              <a:t>Bài Tập</a:t>
            </a:r>
            <a:endParaRPr sz="1800">
              <a:solidFill>
                <a:schemeClr val="lt1"/>
              </a:solidFill>
              <a:latin typeface="Times New Roman"/>
              <a:ea typeface="Times New Roman"/>
              <a:cs typeface="Times New Roman"/>
              <a:sym typeface="Times New Roman"/>
            </a:endParaRPr>
          </a:p>
        </p:txBody>
      </p:sp>
      <p:pic>
        <p:nvPicPr>
          <p:cNvPr id="412" name="Google Shape;412;p31"/>
          <p:cNvPicPr preferRelativeResize="0"/>
          <p:nvPr/>
        </p:nvPicPr>
        <p:blipFill>
          <a:blip r:embed="rId3">
            <a:alphaModFix/>
          </a:blip>
          <a:stretch>
            <a:fillRect/>
          </a:stretch>
        </p:blipFill>
        <p:spPr>
          <a:xfrm>
            <a:off x="1030100" y="1339525"/>
            <a:ext cx="6443525" cy="3685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619450" y="543975"/>
            <a:ext cx="8128500" cy="4163400"/>
          </a:xfrm>
          <a:prstGeom prst="rect">
            <a:avLst/>
          </a:prstGeom>
        </p:spPr>
        <p:txBody>
          <a:bodyPr anchorCtr="0" anchor="t" bIns="91425" lIns="91425" spcFirstLastPara="1" rIns="91425" wrap="square" tIns="91425">
            <a:normAutofit/>
          </a:bodyPr>
          <a:lstStyle/>
          <a:p>
            <a:pPr indent="-285750" lvl="0" marL="285750" rtl="0" algn="l">
              <a:spcBef>
                <a:spcPts val="0"/>
              </a:spcBef>
              <a:spcAft>
                <a:spcPts val="0"/>
              </a:spcAft>
              <a:buClr>
                <a:schemeClr val="lt1"/>
              </a:buClr>
              <a:buSzPts val="1800"/>
              <a:buFont typeface="Noto Sans Symbols"/>
              <a:buChar char="❖"/>
            </a:pPr>
            <a:r>
              <a:rPr b="0" lang="vi" sz="1800">
                <a:latin typeface="Times New Roman"/>
                <a:ea typeface="Times New Roman"/>
                <a:cs typeface="Times New Roman"/>
                <a:sym typeface="Times New Roman"/>
              </a:rPr>
              <a:t>Các từ khóa let và const giúp ta tạo ra các biến block-scope, tức là các biến chỉ tồn tại và được phép sử dụng trong phạm vi mà nó được tạo ra, các phạm vi này được giới hạn bởi các khối lệnh nằm trong cặp dấu {}, ví dụ:</a:t>
            </a:r>
            <a:endParaRPr b="0"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b="0" lang="vi" sz="1800">
                <a:latin typeface="Times New Roman"/>
                <a:ea typeface="Times New Roman"/>
                <a:cs typeface="Times New Roman"/>
                <a:sym typeface="Times New Roman"/>
              </a:rPr>
              <a:t>Trong một hàm</a:t>
            </a:r>
            <a:endParaRPr b="0" sz="1800">
              <a:latin typeface="Times New Roman"/>
              <a:ea typeface="Times New Roman"/>
              <a:cs typeface="Times New Roman"/>
              <a:sym typeface="Times New Roman"/>
            </a:endParaRPr>
          </a:p>
          <a:p>
            <a:pPr indent="-285750" lvl="1" marL="742950" rtl="0" algn="l">
              <a:spcBef>
                <a:spcPts val="0"/>
              </a:spcBef>
              <a:spcAft>
                <a:spcPts val="0"/>
              </a:spcAft>
              <a:buClr>
                <a:schemeClr val="lt1"/>
              </a:buClr>
              <a:buSzPts val="1800"/>
              <a:buFont typeface="Arial"/>
              <a:buChar char="•"/>
            </a:pPr>
            <a:r>
              <a:rPr b="0" lang="vi" sz="1800">
                <a:latin typeface="Times New Roman"/>
                <a:ea typeface="Times New Roman"/>
                <a:cs typeface="Times New Roman"/>
                <a:sym typeface="Times New Roman"/>
              </a:rPr>
              <a:t>Trong một vòng for</a:t>
            </a:r>
            <a:endParaRPr b="0" sz="1400">
              <a:solidFill>
                <a:srgbClr val="000000"/>
              </a:solidFill>
              <a:latin typeface="Arial"/>
              <a:ea typeface="Arial"/>
              <a:cs typeface="Arial"/>
              <a:sym typeface="Arial"/>
            </a:endParaRPr>
          </a:p>
          <a:p>
            <a:pPr indent="-285750" lvl="1" marL="742950" rtl="0" algn="l">
              <a:spcBef>
                <a:spcPts val="0"/>
              </a:spcBef>
              <a:spcAft>
                <a:spcPts val="0"/>
              </a:spcAft>
              <a:buClr>
                <a:schemeClr val="lt1"/>
              </a:buClr>
              <a:buSzPts val="1800"/>
              <a:buFont typeface="Arial"/>
              <a:buChar char="•"/>
            </a:pPr>
            <a:r>
              <a:rPr b="0" lang="vi" sz="1800">
                <a:latin typeface="Times New Roman"/>
                <a:ea typeface="Times New Roman"/>
                <a:cs typeface="Times New Roman"/>
                <a:sym typeface="Times New Roman"/>
              </a:rPr>
              <a:t>Trong một khối lệnh if</a:t>
            </a:r>
            <a:endParaRPr b="0" sz="1400">
              <a:solidFill>
                <a:srgbClr val="000000"/>
              </a:solidFill>
              <a:latin typeface="Arial"/>
              <a:ea typeface="Arial"/>
              <a:cs typeface="Arial"/>
              <a:sym typeface="Arial"/>
            </a:endParaRPr>
          </a:p>
          <a:p>
            <a:pPr indent="-285750" lvl="0" marL="285750" rtl="0" algn="l">
              <a:spcBef>
                <a:spcPts val="0"/>
              </a:spcBef>
              <a:spcAft>
                <a:spcPts val="0"/>
              </a:spcAft>
              <a:buClr>
                <a:schemeClr val="lt1"/>
              </a:buClr>
              <a:buSzPts val="1800"/>
              <a:buFont typeface="Noto Sans Symbols"/>
              <a:buChar char="❖"/>
            </a:pPr>
            <a:r>
              <a:rPr b="0" lang="vi" sz="1800">
                <a:latin typeface="Times New Roman"/>
                <a:ea typeface="Times New Roman"/>
                <a:cs typeface="Times New Roman"/>
                <a:sym typeface="Times New Roman"/>
              </a:rPr>
              <a:t>Một file js có thể được hình dung như đang được bọc lại bởi một cặp dấu ngoặc {}, nó là phạm vi lớn nhất</a:t>
            </a:r>
            <a:endParaRPr b="0" sz="1800">
              <a:latin typeface="Times New Roman"/>
              <a:ea typeface="Times New Roman"/>
              <a:cs typeface="Times New Roman"/>
              <a:sym typeface="Times New Roman"/>
            </a:endParaRPr>
          </a:p>
        </p:txBody>
      </p:sp>
      <p:sp>
        <p:nvSpPr>
          <p:cNvPr id="284" name="Google Shape;284;p14"/>
          <p:cNvSpPr txBox="1"/>
          <p:nvPr/>
        </p:nvSpPr>
        <p:spPr>
          <a:xfrm>
            <a:off x="1813925" y="112875"/>
            <a:ext cx="4885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1600">
                <a:solidFill>
                  <a:schemeClr val="lt1"/>
                </a:solidFill>
                <a:latin typeface="Maven Pro"/>
                <a:ea typeface="Maven Pro"/>
                <a:cs typeface="Maven Pro"/>
                <a:sym typeface="Maven Pro"/>
              </a:rPr>
              <a:t>let, const</a:t>
            </a:r>
            <a:endParaRPr sz="26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634650" y="697875"/>
            <a:ext cx="8128500" cy="4163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lt1"/>
              </a:buClr>
              <a:buSzPts val="1400"/>
              <a:buFont typeface="Noto Sans Symbols"/>
              <a:buChar char="❖"/>
            </a:pPr>
            <a:r>
              <a:rPr b="0" lang="vi" sz="1400">
                <a:latin typeface="Times New Roman"/>
                <a:ea typeface="Times New Roman"/>
                <a:cs typeface="Times New Roman"/>
                <a:sym typeface="Times New Roman"/>
              </a:rPr>
              <a:t>Tuy nhiên tùy theo việc function của ta nhận vào bao nhiêu tham số, làm những việc gì , arrow function có thể tiêu giảm một số thành phần và vẫn không ảnh hưởng đến việc hoạt động của hàm</a:t>
            </a:r>
            <a:endParaRPr b="0" sz="1400">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Noto Sans Symbols"/>
              <a:buChar char="•"/>
            </a:pPr>
            <a:r>
              <a:rPr b="0" lang="vi" sz="1400">
                <a:latin typeface="Times New Roman"/>
                <a:ea typeface="Times New Roman"/>
                <a:cs typeface="Times New Roman"/>
                <a:sym typeface="Times New Roman"/>
              </a:rPr>
              <a:t>Khi hàm của ta chỉ nhận một tham số truyền vào</a:t>
            </a:r>
            <a:endParaRPr b="0" sz="1400">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Noto Sans Symbols"/>
              <a:buChar char="•"/>
            </a:pPr>
            <a:r>
              <a:rPr b="0" lang="vi" sz="1400">
                <a:latin typeface="Times New Roman"/>
                <a:ea typeface="Times New Roman"/>
                <a:cs typeface="Times New Roman"/>
                <a:sym typeface="Times New Roman"/>
              </a:rPr>
              <a:t>Khi hàm của ta chỉ sử dụng một dòng lệnh duy nhất là return</a:t>
            </a:r>
            <a:endParaRPr b="0" sz="1400">
              <a:solidFill>
                <a:srgbClr val="000000"/>
              </a:solidFill>
              <a:latin typeface="Arial"/>
              <a:ea typeface="Arial"/>
              <a:cs typeface="Arial"/>
              <a:sym typeface="Arial"/>
            </a:endParaRPr>
          </a:p>
          <a:p>
            <a:pPr indent="-317500" lvl="1" marL="914400" rtl="0" algn="l">
              <a:spcBef>
                <a:spcPts val="0"/>
              </a:spcBef>
              <a:spcAft>
                <a:spcPts val="0"/>
              </a:spcAft>
              <a:buClr>
                <a:schemeClr val="lt1"/>
              </a:buClr>
              <a:buSzPts val="1400"/>
              <a:buFont typeface="Noto Sans Symbols"/>
              <a:buChar char="•"/>
            </a:pPr>
            <a:r>
              <a:rPr b="0" lang="vi" sz="1400">
                <a:latin typeface="Times New Roman"/>
                <a:ea typeface="Times New Roman"/>
                <a:cs typeface="Times New Roman"/>
                <a:sym typeface="Times New Roman"/>
              </a:rPr>
              <a:t>Khi hàm của ta chỉ sử dụng một dòng lệnh return , nhưng kết quả trả về là một object</a:t>
            </a:r>
            <a:endParaRPr b="0" sz="1400">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t/>
            </a:r>
            <a:endParaRPr b="0" sz="1400">
              <a:latin typeface="Times New Roman"/>
              <a:ea typeface="Times New Roman"/>
              <a:cs typeface="Times New Roman"/>
              <a:sym typeface="Times New Roman"/>
            </a:endParaRPr>
          </a:p>
        </p:txBody>
      </p:sp>
      <p:sp>
        <p:nvSpPr>
          <p:cNvPr id="290" name="Google Shape;290;p15"/>
          <p:cNvSpPr txBox="1"/>
          <p:nvPr/>
        </p:nvSpPr>
        <p:spPr>
          <a:xfrm>
            <a:off x="1813925" y="112875"/>
            <a:ext cx="4885500" cy="4311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b="1" lang="vi" sz="1600">
                <a:solidFill>
                  <a:schemeClr val="lt1"/>
                </a:solidFill>
                <a:latin typeface="Maven Pro"/>
                <a:ea typeface="Maven Pro"/>
                <a:cs typeface="Maven Pro"/>
                <a:sym typeface="Maven Pro"/>
              </a:rPr>
              <a:t>Arrow Function</a:t>
            </a:r>
            <a:endParaRPr sz="2600">
              <a:solidFill>
                <a:schemeClr val="lt1"/>
              </a:solidFill>
              <a:latin typeface="Nunito"/>
              <a:ea typeface="Nunito"/>
              <a:cs typeface="Nunito"/>
              <a:sym typeface="Nunito"/>
            </a:endParaRPr>
          </a:p>
        </p:txBody>
      </p:sp>
      <p:pic>
        <p:nvPicPr>
          <p:cNvPr id="291" name="Google Shape;291;p15"/>
          <p:cNvPicPr preferRelativeResize="0"/>
          <p:nvPr/>
        </p:nvPicPr>
        <p:blipFill>
          <a:blip r:embed="rId3">
            <a:alphaModFix/>
          </a:blip>
          <a:stretch>
            <a:fillRect/>
          </a:stretch>
        </p:blipFill>
        <p:spPr>
          <a:xfrm>
            <a:off x="406513" y="2165688"/>
            <a:ext cx="4848225" cy="2695575"/>
          </a:xfrm>
          <a:prstGeom prst="rect">
            <a:avLst/>
          </a:prstGeom>
          <a:noFill/>
          <a:ln>
            <a:noFill/>
          </a:ln>
        </p:spPr>
      </p:pic>
      <p:pic>
        <p:nvPicPr>
          <p:cNvPr id="292" name="Google Shape;292;p15"/>
          <p:cNvPicPr preferRelativeResize="0"/>
          <p:nvPr/>
        </p:nvPicPr>
        <p:blipFill>
          <a:blip r:embed="rId4">
            <a:alphaModFix/>
          </a:blip>
          <a:stretch>
            <a:fillRect/>
          </a:stretch>
        </p:blipFill>
        <p:spPr>
          <a:xfrm>
            <a:off x="5547925" y="2165700"/>
            <a:ext cx="3086375" cy="971550"/>
          </a:xfrm>
          <a:prstGeom prst="rect">
            <a:avLst/>
          </a:prstGeom>
          <a:noFill/>
          <a:ln>
            <a:noFill/>
          </a:ln>
        </p:spPr>
      </p:pic>
      <p:pic>
        <p:nvPicPr>
          <p:cNvPr id="293" name="Google Shape;293;p15"/>
          <p:cNvPicPr preferRelativeResize="0"/>
          <p:nvPr/>
        </p:nvPicPr>
        <p:blipFill>
          <a:blip r:embed="rId5">
            <a:alphaModFix/>
          </a:blip>
          <a:stretch>
            <a:fillRect/>
          </a:stretch>
        </p:blipFill>
        <p:spPr>
          <a:xfrm>
            <a:off x="5547925" y="3375432"/>
            <a:ext cx="3215225" cy="13533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ctrTitle"/>
          </p:nvPr>
        </p:nvSpPr>
        <p:spPr>
          <a:xfrm>
            <a:off x="634650" y="697875"/>
            <a:ext cx="8128500" cy="41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0" sz="1400">
              <a:latin typeface="Times New Roman"/>
              <a:ea typeface="Times New Roman"/>
              <a:cs typeface="Times New Roman"/>
              <a:sym typeface="Times New Roman"/>
            </a:endParaRPr>
          </a:p>
        </p:txBody>
      </p:sp>
      <p:sp>
        <p:nvSpPr>
          <p:cNvPr id="299" name="Google Shape;299;p16"/>
          <p:cNvSpPr txBox="1"/>
          <p:nvPr/>
        </p:nvSpPr>
        <p:spPr>
          <a:xfrm>
            <a:off x="1813925" y="112875"/>
            <a:ext cx="4885500" cy="4311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b="1" lang="vi" sz="1600">
                <a:solidFill>
                  <a:schemeClr val="lt1"/>
                </a:solidFill>
                <a:latin typeface="Maven Pro"/>
                <a:ea typeface="Maven Pro"/>
                <a:cs typeface="Maven Pro"/>
                <a:sym typeface="Maven Pro"/>
              </a:rPr>
              <a:t>Arrow Function</a:t>
            </a:r>
            <a:endParaRPr sz="2600">
              <a:solidFill>
                <a:schemeClr val="lt1"/>
              </a:solidFill>
              <a:latin typeface="Nunito"/>
              <a:ea typeface="Nunito"/>
              <a:cs typeface="Nunito"/>
              <a:sym typeface="Nunito"/>
            </a:endParaRPr>
          </a:p>
        </p:txBody>
      </p:sp>
      <p:pic>
        <p:nvPicPr>
          <p:cNvPr id="300" name="Google Shape;300;p16"/>
          <p:cNvPicPr preferRelativeResize="0"/>
          <p:nvPr/>
        </p:nvPicPr>
        <p:blipFill>
          <a:blip r:embed="rId3">
            <a:alphaModFix/>
          </a:blip>
          <a:stretch>
            <a:fillRect/>
          </a:stretch>
        </p:blipFill>
        <p:spPr>
          <a:xfrm>
            <a:off x="666750" y="747363"/>
            <a:ext cx="3905250" cy="1133475"/>
          </a:xfrm>
          <a:prstGeom prst="rect">
            <a:avLst/>
          </a:prstGeom>
          <a:noFill/>
          <a:ln>
            <a:noFill/>
          </a:ln>
        </p:spPr>
      </p:pic>
      <p:pic>
        <p:nvPicPr>
          <p:cNvPr id="301" name="Google Shape;301;p16"/>
          <p:cNvPicPr preferRelativeResize="0"/>
          <p:nvPr/>
        </p:nvPicPr>
        <p:blipFill>
          <a:blip r:embed="rId4">
            <a:alphaModFix/>
          </a:blip>
          <a:stretch>
            <a:fillRect/>
          </a:stretch>
        </p:blipFill>
        <p:spPr>
          <a:xfrm>
            <a:off x="4841863" y="826413"/>
            <a:ext cx="3876675" cy="82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ctrTitle"/>
          </p:nvPr>
        </p:nvSpPr>
        <p:spPr>
          <a:xfrm>
            <a:off x="556275" y="806200"/>
            <a:ext cx="8207100" cy="4055100"/>
          </a:xfrm>
          <a:prstGeom prst="rect">
            <a:avLst/>
          </a:prstGeom>
        </p:spPr>
        <p:txBody>
          <a:bodyPr anchorCtr="0" anchor="t" bIns="91425" lIns="91425" spcFirstLastPara="1" rIns="91425" wrap="square" tIns="91425">
            <a:normAutofit/>
          </a:bodyPr>
          <a:lstStyle/>
          <a:p>
            <a:pPr indent="-260350" lvl="0" marL="285750" rtl="0" algn="l">
              <a:spcBef>
                <a:spcPts val="0"/>
              </a:spcBef>
              <a:spcAft>
                <a:spcPts val="0"/>
              </a:spcAft>
              <a:buClr>
                <a:schemeClr val="lt1"/>
              </a:buClr>
              <a:buSzPts val="1400"/>
              <a:buFont typeface="Noto Sans Symbols"/>
              <a:buChar char="❖"/>
            </a:pPr>
            <a:r>
              <a:rPr b="0" lang="vi" sz="1400">
                <a:latin typeface="Times New Roman"/>
                <a:ea typeface="Times New Roman"/>
                <a:cs typeface="Times New Roman"/>
                <a:sym typeface="Times New Roman"/>
              </a:rPr>
              <a:t>Khi ta muốn tạo một thuộc tính cho một object với thông tin đang được lưu trong một biến nào đó, ta chỉ việc đặt biến đó vào vị trí value của key thuộc tính mà ta muốn đặt cho object đó,</a:t>
            </a:r>
            <a:endParaRPr b="0" sz="1400">
              <a:solidFill>
                <a:srgbClr val="000000"/>
              </a:solidFill>
              <a:latin typeface="Arial"/>
              <a:ea typeface="Arial"/>
              <a:cs typeface="Arial"/>
              <a:sym typeface="Arial"/>
            </a:endParaRPr>
          </a:p>
          <a:p>
            <a:pPr indent="-260350" lvl="0" marL="285750" rtl="0" algn="l">
              <a:spcBef>
                <a:spcPts val="0"/>
              </a:spcBef>
              <a:spcAft>
                <a:spcPts val="0"/>
              </a:spcAft>
              <a:buClr>
                <a:schemeClr val="lt1"/>
              </a:buClr>
              <a:buSzPts val="1400"/>
              <a:buFont typeface="Noto Sans Symbols"/>
              <a:buChar char="❖"/>
            </a:pPr>
            <a:r>
              <a:rPr b="0" lang="vi" sz="1400">
                <a:latin typeface="Times New Roman"/>
                <a:ea typeface="Times New Roman"/>
                <a:cs typeface="Times New Roman"/>
                <a:sym typeface="Times New Roman"/>
              </a:rPr>
              <a:t>Es6 cho ta một cú pháp ngắn gọn hơn trong trường hợp key của ta trùng với tên của biến chứa dữ liệu </a:t>
            </a:r>
            <a:endParaRPr b="0" sz="1400">
              <a:latin typeface="Times New Roman"/>
              <a:ea typeface="Times New Roman"/>
              <a:cs typeface="Times New Roman"/>
              <a:sym typeface="Times New Roman"/>
            </a:endParaRPr>
          </a:p>
          <a:p>
            <a:pPr indent="0" lvl="0" marL="0" rtl="0" algn="l">
              <a:spcBef>
                <a:spcPts val="0"/>
              </a:spcBef>
              <a:spcAft>
                <a:spcPts val="0"/>
              </a:spcAft>
              <a:buNone/>
            </a:pPr>
            <a:r>
              <a:t/>
            </a:r>
            <a:endParaRPr b="0" sz="1400">
              <a:latin typeface="Times New Roman"/>
              <a:ea typeface="Times New Roman"/>
              <a:cs typeface="Times New Roman"/>
              <a:sym typeface="Times New Roman"/>
            </a:endParaRPr>
          </a:p>
        </p:txBody>
      </p:sp>
      <p:sp>
        <p:nvSpPr>
          <p:cNvPr id="307" name="Google Shape;307;p17"/>
          <p:cNvSpPr txBox="1"/>
          <p:nvPr/>
        </p:nvSpPr>
        <p:spPr>
          <a:xfrm>
            <a:off x="1813925" y="112875"/>
            <a:ext cx="65301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3600"/>
              <a:buFont typeface="Century Gothic"/>
              <a:buNone/>
            </a:pPr>
            <a:r>
              <a:rPr lang="vi" sz="3000">
                <a:solidFill>
                  <a:schemeClr val="lt1"/>
                </a:solidFill>
                <a:latin typeface="Century Gothic"/>
                <a:ea typeface="Century Gothic"/>
                <a:cs typeface="Century Gothic"/>
                <a:sym typeface="Century Gothic"/>
              </a:rPr>
              <a:t>TẠO THUỘC TÍNH CHO OBJECT</a:t>
            </a:r>
            <a:endParaRPr sz="3000">
              <a:solidFill>
                <a:schemeClr val="lt1"/>
              </a:solidFill>
              <a:latin typeface="Century Gothic"/>
              <a:ea typeface="Century Gothic"/>
              <a:cs typeface="Century Gothic"/>
              <a:sym typeface="Century Gothic"/>
            </a:endParaRPr>
          </a:p>
          <a:p>
            <a:pPr indent="457200" lvl="0" marL="914400" rtl="0" algn="l">
              <a:spcBef>
                <a:spcPts val="0"/>
              </a:spcBef>
              <a:spcAft>
                <a:spcPts val="0"/>
              </a:spcAft>
              <a:buNone/>
            </a:pPr>
            <a:r>
              <a:t/>
            </a:r>
            <a:endParaRPr b="1" sz="3000">
              <a:solidFill>
                <a:schemeClr val="lt1"/>
              </a:solidFill>
              <a:latin typeface="Maven Pro"/>
              <a:ea typeface="Maven Pro"/>
              <a:cs typeface="Maven Pro"/>
              <a:sym typeface="Maven Pro"/>
            </a:endParaRPr>
          </a:p>
        </p:txBody>
      </p:sp>
      <p:pic>
        <p:nvPicPr>
          <p:cNvPr id="308" name="Google Shape;308;p17"/>
          <p:cNvPicPr preferRelativeResize="0"/>
          <p:nvPr/>
        </p:nvPicPr>
        <p:blipFill>
          <a:blip r:embed="rId3">
            <a:alphaModFix/>
          </a:blip>
          <a:stretch>
            <a:fillRect/>
          </a:stretch>
        </p:blipFill>
        <p:spPr>
          <a:xfrm>
            <a:off x="249925" y="1697975"/>
            <a:ext cx="4004107" cy="1792450"/>
          </a:xfrm>
          <a:prstGeom prst="rect">
            <a:avLst/>
          </a:prstGeom>
          <a:noFill/>
          <a:ln>
            <a:noFill/>
          </a:ln>
        </p:spPr>
      </p:pic>
      <p:pic>
        <p:nvPicPr>
          <p:cNvPr id="309" name="Google Shape;309;p17"/>
          <p:cNvPicPr preferRelativeResize="0"/>
          <p:nvPr/>
        </p:nvPicPr>
        <p:blipFill>
          <a:blip r:embed="rId4">
            <a:alphaModFix/>
          </a:blip>
          <a:stretch>
            <a:fillRect/>
          </a:stretch>
        </p:blipFill>
        <p:spPr>
          <a:xfrm>
            <a:off x="4258475" y="1653075"/>
            <a:ext cx="4683974" cy="1837350"/>
          </a:xfrm>
          <a:prstGeom prst="rect">
            <a:avLst/>
          </a:prstGeom>
          <a:noFill/>
          <a:ln>
            <a:noFill/>
          </a:ln>
        </p:spPr>
      </p:pic>
      <p:pic>
        <p:nvPicPr>
          <p:cNvPr id="310" name="Google Shape;310;p17"/>
          <p:cNvPicPr preferRelativeResize="0"/>
          <p:nvPr/>
        </p:nvPicPr>
        <p:blipFill>
          <a:blip r:embed="rId5">
            <a:alphaModFix/>
          </a:blip>
          <a:stretch>
            <a:fillRect/>
          </a:stretch>
        </p:blipFill>
        <p:spPr>
          <a:xfrm>
            <a:off x="306375" y="3534925"/>
            <a:ext cx="2476500" cy="1504950"/>
          </a:xfrm>
          <a:prstGeom prst="rect">
            <a:avLst/>
          </a:prstGeom>
          <a:noFill/>
          <a:ln>
            <a:noFill/>
          </a:ln>
        </p:spPr>
      </p:pic>
      <p:pic>
        <p:nvPicPr>
          <p:cNvPr id="311" name="Google Shape;311;p17"/>
          <p:cNvPicPr preferRelativeResize="0"/>
          <p:nvPr/>
        </p:nvPicPr>
        <p:blipFill>
          <a:blip r:embed="rId6">
            <a:alphaModFix/>
          </a:blip>
          <a:stretch>
            <a:fillRect/>
          </a:stretch>
        </p:blipFill>
        <p:spPr>
          <a:xfrm>
            <a:off x="3742850" y="3515200"/>
            <a:ext cx="2174600" cy="1544400"/>
          </a:xfrm>
          <a:prstGeom prst="rect">
            <a:avLst/>
          </a:prstGeom>
          <a:noFill/>
          <a:ln>
            <a:noFill/>
          </a:ln>
        </p:spPr>
      </p:pic>
      <p:sp>
        <p:nvSpPr>
          <p:cNvPr id="312" name="Google Shape;312;p17"/>
          <p:cNvSpPr/>
          <p:nvPr/>
        </p:nvSpPr>
        <p:spPr>
          <a:xfrm>
            <a:off x="2958725" y="4030950"/>
            <a:ext cx="669000" cy="29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ctrTitle"/>
          </p:nvPr>
        </p:nvSpPr>
        <p:spPr>
          <a:xfrm>
            <a:off x="556275" y="806200"/>
            <a:ext cx="8207100" cy="4055100"/>
          </a:xfrm>
          <a:prstGeom prst="rect">
            <a:avLst/>
          </a:prstGeom>
        </p:spPr>
        <p:txBody>
          <a:bodyPr anchorCtr="0" anchor="t" bIns="91425" lIns="91425" spcFirstLastPara="1" rIns="91425" wrap="square" tIns="91425">
            <a:normAutofit/>
          </a:bodyPr>
          <a:lstStyle/>
          <a:p>
            <a:pPr indent="-254000" lvl="0" marL="285750" rtl="0" algn="l">
              <a:spcBef>
                <a:spcPts val="0"/>
              </a:spcBef>
              <a:spcAft>
                <a:spcPts val="0"/>
              </a:spcAft>
              <a:buClr>
                <a:schemeClr val="lt1"/>
              </a:buClr>
              <a:buSzPts val="1300"/>
              <a:buFont typeface="Noto Sans Symbols"/>
              <a:buChar char="❖"/>
            </a:pPr>
            <a:r>
              <a:rPr b="0" lang="vi" sz="1300">
                <a:latin typeface="Times New Roman"/>
                <a:ea typeface="Times New Roman"/>
                <a:cs typeface="Times New Roman"/>
                <a:sym typeface="Times New Roman"/>
              </a:rPr>
              <a:t>Destructuring assignment là cú pháp ngắn gọn của việc ta tạo ra một biến và muốn gán nó có giá trị bằng dữ liệu từ một nguồn là object hay array khác;</a:t>
            </a:r>
            <a:endParaRPr b="0" sz="1300">
              <a:solidFill>
                <a:srgbClr val="000000"/>
              </a:solidFill>
              <a:latin typeface="Arial"/>
              <a:ea typeface="Arial"/>
              <a:cs typeface="Arial"/>
              <a:sym typeface="Arial"/>
            </a:endParaRPr>
          </a:p>
          <a:p>
            <a:pPr indent="-254000" lvl="0" marL="285750" rtl="0" algn="l">
              <a:spcBef>
                <a:spcPts val="0"/>
              </a:spcBef>
              <a:spcAft>
                <a:spcPts val="0"/>
              </a:spcAft>
              <a:buClr>
                <a:schemeClr val="lt1"/>
              </a:buClr>
              <a:buSzPts val="1300"/>
              <a:buFont typeface="Noto Sans Symbols"/>
              <a:buChar char="❖"/>
            </a:pPr>
            <a:r>
              <a:rPr b="0" lang="vi" sz="1300">
                <a:latin typeface="Times New Roman"/>
                <a:ea typeface="Times New Roman"/>
                <a:cs typeface="Times New Roman"/>
                <a:sym typeface="Times New Roman"/>
              </a:rPr>
              <a:t>Nguồn dữ liệu có thể là bế phải của dấu “=”, hoặc từ dữ liệu truyền vào của hàm</a:t>
            </a:r>
            <a:endParaRPr b="0" sz="1300">
              <a:solidFill>
                <a:srgbClr val="000000"/>
              </a:solidFill>
              <a:latin typeface="Arial"/>
              <a:ea typeface="Arial"/>
              <a:cs typeface="Arial"/>
              <a:sym typeface="Arial"/>
            </a:endParaRPr>
          </a:p>
          <a:p>
            <a:pPr indent="-254000" lvl="0" marL="285750" rtl="0" algn="l">
              <a:spcBef>
                <a:spcPts val="0"/>
              </a:spcBef>
              <a:spcAft>
                <a:spcPts val="0"/>
              </a:spcAft>
              <a:buClr>
                <a:schemeClr val="lt1"/>
              </a:buClr>
              <a:buSzPts val="1300"/>
              <a:buFont typeface="Noto Sans Symbols"/>
              <a:buChar char="❖"/>
            </a:pPr>
            <a:r>
              <a:rPr b="0" lang="vi" sz="1300">
                <a:latin typeface="Times New Roman"/>
                <a:ea typeface="Times New Roman"/>
                <a:cs typeface="Times New Roman"/>
                <a:sym typeface="Times New Roman"/>
              </a:rPr>
              <a:t>Với Object:  Ta có thể tạo luôn một biến có tên trùng với key mà ta muốn lấy dữ liệu , hoặc cũng thể đặt một tên khác nếu muốn, nếu ta cố tình tạo một biến lấy một thông tin không tồn tại , biến đó sẽ có giá trị undefined</a:t>
            </a:r>
            <a:endParaRPr b="0" sz="1300">
              <a:latin typeface="Times New Roman"/>
              <a:ea typeface="Times New Roman"/>
              <a:cs typeface="Times New Roman"/>
              <a:sym typeface="Times New Roman"/>
            </a:endParaRPr>
          </a:p>
          <a:p>
            <a:pPr indent="0" lvl="0" marL="0" rtl="0" algn="l">
              <a:spcBef>
                <a:spcPts val="0"/>
              </a:spcBef>
              <a:spcAft>
                <a:spcPts val="0"/>
              </a:spcAft>
              <a:buNone/>
            </a:pPr>
            <a:r>
              <a:t/>
            </a:r>
            <a:endParaRPr b="0" sz="1300">
              <a:latin typeface="Times New Roman"/>
              <a:ea typeface="Times New Roman"/>
              <a:cs typeface="Times New Roman"/>
              <a:sym typeface="Times New Roman"/>
            </a:endParaRPr>
          </a:p>
        </p:txBody>
      </p:sp>
      <p:sp>
        <p:nvSpPr>
          <p:cNvPr id="318" name="Google Shape;318;p18"/>
          <p:cNvSpPr txBox="1"/>
          <p:nvPr/>
        </p:nvSpPr>
        <p:spPr>
          <a:xfrm>
            <a:off x="1813925" y="112875"/>
            <a:ext cx="6256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2600">
                <a:solidFill>
                  <a:schemeClr val="lt1"/>
                </a:solidFill>
                <a:latin typeface="Times New Roman"/>
                <a:ea typeface="Times New Roman"/>
                <a:cs typeface="Times New Roman"/>
                <a:sym typeface="Times New Roman"/>
              </a:rPr>
              <a:t>destructuring assignment </a:t>
            </a:r>
            <a:endParaRPr b="1" sz="3800">
              <a:solidFill>
                <a:schemeClr val="lt1"/>
              </a:solidFill>
              <a:latin typeface="Maven Pro"/>
              <a:ea typeface="Maven Pro"/>
              <a:cs typeface="Maven Pro"/>
              <a:sym typeface="Maven Pro"/>
            </a:endParaRPr>
          </a:p>
        </p:txBody>
      </p:sp>
      <p:pic>
        <p:nvPicPr>
          <p:cNvPr id="319" name="Google Shape;319;p18"/>
          <p:cNvPicPr preferRelativeResize="0"/>
          <p:nvPr/>
        </p:nvPicPr>
        <p:blipFill>
          <a:blip r:embed="rId3">
            <a:alphaModFix/>
          </a:blip>
          <a:stretch>
            <a:fillRect/>
          </a:stretch>
        </p:blipFill>
        <p:spPr>
          <a:xfrm>
            <a:off x="958450" y="2051413"/>
            <a:ext cx="2857500" cy="2733675"/>
          </a:xfrm>
          <a:prstGeom prst="rect">
            <a:avLst/>
          </a:prstGeom>
          <a:noFill/>
          <a:ln>
            <a:noFill/>
          </a:ln>
        </p:spPr>
      </p:pic>
      <p:pic>
        <p:nvPicPr>
          <p:cNvPr id="320" name="Google Shape;320;p18"/>
          <p:cNvPicPr preferRelativeResize="0"/>
          <p:nvPr/>
        </p:nvPicPr>
        <p:blipFill>
          <a:blip r:embed="rId4">
            <a:alphaModFix/>
          </a:blip>
          <a:stretch>
            <a:fillRect/>
          </a:stretch>
        </p:blipFill>
        <p:spPr>
          <a:xfrm>
            <a:off x="5321400" y="2708788"/>
            <a:ext cx="2933700" cy="1000125"/>
          </a:xfrm>
          <a:prstGeom prst="rect">
            <a:avLst/>
          </a:prstGeom>
          <a:noFill/>
          <a:ln>
            <a:noFill/>
          </a:ln>
        </p:spPr>
      </p:pic>
      <p:sp>
        <p:nvSpPr>
          <p:cNvPr id="321" name="Google Shape;321;p18"/>
          <p:cNvSpPr/>
          <p:nvPr/>
        </p:nvSpPr>
        <p:spPr>
          <a:xfrm>
            <a:off x="4063200" y="2974850"/>
            <a:ext cx="1064100" cy="322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9"/>
          <p:cNvSpPr txBox="1"/>
          <p:nvPr>
            <p:ph type="ctrTitle"/>
          </p:nvPr>
        </p:nvSpPr>
        <p:spPr>
          <a:xfrm>
            <a:off x="556275" y="806200"/>
            <a:ext cx="8207100" cy="40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0" sz="1300">
              <a:latin typeface="Times New Roman"/>
              <a:ea typeface="Times New Roman"/>
              <a:cs typeface="Times New Roman"/>
              <a:sym typeface="Times New Roman"/>
            </a:endParaRPr>
          </a:p>
        </p:txBody>
      </p:sp>
      <p:sp>
        <p:nvSpPr>
          <p:cNvPr id="327" name="Google Shape;327;p19"/>
          <p:cNvSpPr txBox="1"/>
          <p:nvPr/>
        </p:nvSpPr>
        <p:spPr>
          <a:xfrm>
            <a:off x="1813925" y="112875"/>
            <a:ext cx="6256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2600">
                <a:solidFill>
                  <a:schemeClr val="lt1"/>
                </a:solidFill>
                <a:latin typeface="Times New Roman"/>
                <a:ea typeface="Times New Roman"/>
                <a:cs typeface="Times New Roman"/>
                <a:sym typeface="Times New Roman"/>
              </a:rPr>
              <a:t>destructuring assignment </a:t>
            </a:r>
            <a:endParaRPr b="1" sz="3800">
              <a:solidFill>
                <a:schemeClr val="lt1"/>
              </a:solidFill>
              <a:latin typeface="Maven Pro"/>
              <a:ea typeface="Maven Pro"/>
              <a:cs typeface="Maven Pro"/>
              <a:sym typeface="Maven Pro"/>
            </a:endParaRPr>
          </a:p>
        </p:txBody>
      </p:sp>
      <p:pic>
        <p:nvPicPr>
          <p:cNvPr id="328" name="Google Shape;328;p19"/>
          <p:cNvPicPr preferRelativeResize="0"/>
          <p:nvPr/>
        </p:nvPicPr>
        <p:blipFill>
          <a:blip r:embed="rId3">
            <a:alphaModFix/>
          </a:blip>
          <a:stretch>
            <a:fillRect/>
          </a:stretch>
        </p:blipFill>
        <p:spPr>
          <a:xfrm>
            <a:off x="1954600" y="1155300"/>
            <a:ext cx="3638550" cy="175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ctrTitle"/>
          </p:nvPr>
        </p:nvSpPr>
        <p:spPr>
          <a:xfrm>
            <a:off x="556275" y="806200"/>
            <a:ext cx="8207100" cy="40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0" sz="1300">
              <a:latin typeface="Times New Roman"/>
              <a:ea typeface="Times New Roman"/>
              <a:cs typeface="Times New Roman"/>
              <a:sym typeface="Times New Roman"/>
            </a:endParaRPr>
          </a:p>
        </p:txBody>
      </p:sp>
      <p:sp>
        <p:nvSpPr>
          <p:cNvPr id="334" name="Google Shape;334;p20"/>
          <p:cNvSpPr txBox="1"/>
          <p:nvPr/>
        </p:nvSpPr>
        <p:spPr>
          <a:xfrm>
            <a:off x="1813925" y="112875"/>
            <a:ext cx="6256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2600">
                <a:solidFill>
                  <a:schemeClr val="lt1"/>
                </a:solidFill>
                <a:latin typeface="Times New Roman"/>
                <a:ea typeface="Times New Roman"/>
                <a:cs typeface="Times New Roman"/>
                <a:sym typeface="Times New Roman"/>
              </a:rPr>
              <a:t>destructuring assignment </a:t>
            </a:r>
            <a:endParaRPr b="1" sz="3800">
              <a:solidFill>
                <a:schemeClr val="lt1"/>
              </a:solidFill>
              <a:latin typeface="Maven Pro"/>
              <a:ea typeface="Maven Pro"/>
              <a:cs typeface="Maven Pro"/>
              <a:sym typeface="Maven Pro"/>
            </a:endParaRPr>
          </a:p>
        </p:txBody>
      </p:sp>
      <p:sp>
        <p:nvSpPr>
          <p:cNvPr id="335" name="Google Shape;335;p20"/>
          <p:cNvSpPr/>
          <p:nvPr/>
        </p:nvSpPr>
        <p:spPr>
          <a:xfrm>
            <a:off x="3805200" y="1410825"/>
            <a:ext cx="1064100" cy="322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6" name="Google Shape;336;p20"/>
          <p:cNvPicPr preferRelativeResize="0"/>
          <p:nvPr/>
        </p:nvPicPr>
        <p:blipFill>
          <a:blip r:embed="rId3">
            <a:alphaModFix/>
          </a:blip>
          <a:stretch>
            <a:fillRect/>
          </a:stretch>
        </p:blipFill>
        <p:spPr>
          <a:xfrm>
            <a:off x="593838" y="874575"/>
            <a:ext cx="2619375" cy="1524000"/>
          </a:xfrm>
          <a:prstGeom prst="rect">
            <a:avLst/>
          </a:prstGeom>
          <a:noFill/>
          <a:ln>
            <a:noFill/>
          </a:ln>
        </p:spPr>
      </p:pic>
      <p:pic>
        <p:nvPicPr>
          <p:cNvPr id="337" name="Google Shape;337;p20"/>
          <p:cNvPicPr preferRelativeResize="0"/>
          <p:nvPr/>
        </p:nvPicPr>
        <p:blipFill>
          <a:blip r:embed="rId4">
            <a:alphaModFix/>
          </a:blip>
          <a:stretch>
            <a:fillRect/>
          </a:stretch>
        </p:blipFill>
        <p:spPr>
          <a:xfrm>
            <a:off x="5688888" y="1052963"/>
            <a:ext cx="2505075" cy="103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1"/>
          <p:cNvSpPr txBox="1"/>
          <p:nvPr>
            <p:ph type="ctrTitle"/>
          </p:nvPr>
        </p:nvSpPr>
        <p:spPr>
          <a:xfrm>
            <a:off x="556275" y="806200"/>
            <a:ext cx="8207100" cy="40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0" sz="1300">
              <a:latin typeface="Times New Roman"/>
              <a:ea typeface="Times New Roman"/>
              <a:cs typeface="Times New Roman"/>
              <a:sym typeface="Times New Roman"/>
            </a:endParaRPr>
          </a:p>
        </p:txBody>
      </p:sp>
      <p:sp>
        <p:nvSpPr>
          <p:cNvPr id="343" name="Google Shape;343;p21"/>
          <p:cNvSpPr txBox="1"/>
          <p:nvPr/>
        </p:nvSpPr>
        <p:spPr>
          <a:xfrm>
            <a:off x="1813925" y="112875"/>
            <a:ext cx="6256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2600">
                <a:solidFill>
                  <a:schemeClr val="lt1"/>
                </a:solidFill>
                <a:latin typeface="Times New Roman"/>
                <a:ea typeface="Times New Roman"/>
                <a:cs typeface="Times New Roman"/>
                <a:sym typeface="Times New Roman"/>
              </a:rPr>
              <a:t>destructuring assignment </a:t>
            </a:r>
            <a:endParaRPr b="1" sz="3800">
              <a:solidFill>
                <a:schemeClr val="lt1"/>
              </a:solidFill>
              <a:latin typeface="Maven Pro"/>
              <a:ea typeface="Maven Pro"/>
              <a:cs typeface="Maven Pro"/>
              <a:sym typeface="Maven Pro"/>
            </a:endParaRPr>
          </a:p>
        </p:txBody>
      </p:sp>
      <p:pic>
        <p:nvPicPr>
          <p:cNvPr id="344" name="Google Shape;344;p21"/>
          <p:cNvPicPr preferRelativeResize="0"/>
          <p:nvPr/>
        </p:nvPicPr>
        <p:blipFill>
          <a:blip r:embed="rId3">
            <a:alphaModFix/>
          </a:blip>
          <a:stretch>
            <a:fillRect/>
          </a:stretch>
        </p:blipFill>
        <p:spPr>
          <a:xfrm>
            <a:off x="668199" y="859075"/>
            <a:ext cx="2814550" cy="4171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