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uli" charset="1" panose="00000500000000000000"/>
      <p:regular r:id="rId22"/>
    </p:embeddedFont>
    <p:embeddedFont>
      <p:font typeface="Arial" charset="1" panose="020B0502020202020204"/>
      <p:regular r:id="rId23"/>
    </p:embeddedFont>
    <p:embeddedFont>
      <p:font typeface="Arial Bold" charset="1" panose="020B0802020202020204"/>
      <p:regular r:id="rId24"/>
    </p:embeddedFont>
    <p:embeddedFont>
      <p:font typeface="Arial Bold Italics" charset="1" panose="020B080202020209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85437" y="4106445"/>
            <a:ext cx="12317127" cy="1200203"/>
          </a:xfrm>
          <a:prstGeom prst="rect">
            <a:avLst/>
          </a:prstGeom>
        </p:spPr>
        <p:txBody>
          <a:bodyPr anchor="t" rtlCol="false" tIns="0" lIns="0" bIns="0" rIns="0">
            <a:spAutoFit/>
          </a:bodyPr>
          <a:lstStyle/>
          <a:p>
            <a:pPr algn="ctr">
              <a:lnSpc>
                <a:spcPts val="9002"/>
              </a:lnSpc>
            </a:pPr>
            <a:r>
              <a:rPr lang="en-US" sz="9002" spc="-297">
                <a:solidFill>
                  <a:srgbClr val="000000"/>
                </a:solidFill>
                <a:latin typeface="Muli"/>
                <a:ea typeface="Muli"/>
                <a:cs typeface="Muli"/>
                <a:sym typeface="Muli"/>
              </a:rPr>
              <a:t>Javascript Asynchronous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51117" y="5883240"/>
            <a:ext cx="11017126" cy="4403760"/>
          </a:xfrm>
          <a:custGeom>
            <a:avLst/>
            <a:gdLst/>
            <a:ahLst/>
            <a:cxnLst/>
            <a:rect r="r" b="b" t="t" l="l"/>
            <a:pathLst>
              <a:path h="4403760" w="11017126">
                <a:moveTo>
                  <a:pt x="0" y="0"/>
                </a:moveTo>
                <a:lnTo>
                  <a:pt x="11017126" y="0"/>
                </a:lnTo>
                <a:lnTo>
                  <a:pt x="11017126" y="4403760"/>
                </a:lnTo>
                <a:lnTo>
                  <a:pt x="0" y="4403760"/>
                </a:lnTo>
                <a:lnTo>
                  <a:pt x="0" y="0"/>
                </a:lnTo>
                <a:close/>
              </a:path>
            </a:pathLst>
          </a:custGeom>
          <a:blipFill>
            <a:blip r:embed="rId4"/>
            <a:stretch>
              <a:fillRect l="0" t="0" r="0" b="0"/>
            </a:stretch>
          </a:blipFill>
        </p:spPr>
      </p:sp>
      <p:sp>
        <p:nvSpPr>
          <p:cNvPr name="TextBox 5" id="5"/>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Promise</a:t>
            </a:r>
          </a:p>
        </p:txBody>
      </p:sp>
      <p:sp>
        <p:nvSpPr>
          <p:cNvPr name="TextBox 6" id="6"/>
          <p:cNvSpPr txBox="true"/>
          <p:nvPr/>
        </p:nvSpPr>
        <p:spPr>
          <a:xfrm rot="0">
            <a:off x="635186" y="1093846"/>
            <a:ext cx="16371632" cy="46043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Promise là một đối tượng giúp ta thao tác với code bất đồng bộ một cách dễ dàng hơn</a:t>
            </a:r>
          </a:p>
          <a:p>
            <a:pPr algn="l" marL="518160" indent="-259080" lvl="1">
              <a:lnSpc>
                <a:spcPts val="3600"/>
              </a:lnSpc>
              <a:buFont typeface="Arial"/>
              <a:buChar char="•"/>
            </a:pPr>
            <a:r>
              <a:rPr lang="en-US" sz="2400" spc="-79">
                <a:solidFill>
                  <a:srgbClr val="000000"/>
                </a:solidFill>
                <a:latin typeface="Arial"/>
                <a:ea typeface="Arial"/>
                <a:cs typeface="Arial"/>
                <a:sym typeface="Arial"/>
              </a:rPr>
              <a:t>Promise tức “lời hứa” cho việc thực thi một tác vụ nào đó, nó bao gồm 3 trạng thái </a:t>
            </a:r>
          </a:p>
          <a:p>
            <a:pPr algn="l" marL="1036320" indent="-345440" lvl="2">
              <a:lnSpc>
                <a:spcPts val="3600"/>
              </a:lnSpc>
              <a:buFont typeface="Arial"/>
              <a:buChar char="⚬"/>
            </a:pPr>
            <a:r>
              <a:rPr lang="en-US" sz="2400" spc="-79">
                <a:solidFill>
                  <a:srgbClr val="000000"/>
                </a:solidFill>
                <a:latin typeface="Arial"/>
                <a:ea typeface="Arial"/>
                <a:cs typeface="Arial"/>
                <a:sym typeface="Arial"/>
              </a:rPr>
              <a:t>Pending: tác vụ vẫn đang thực hiện</a:t>
            </a:r>
          </a:p>
          <a:p>
            <a:pPr algn="l" marL="1036320" indent="-345440" lvl="2">
              <a:lnSpc>
                <a:spcPts val="3600"/>
              </a:lnSpc>
              <a:buFont typeface="Arial"/>
              <a:buChar char="⚬"/>
            </a:pPr>
            <a:r>
              <a:rPr lang="en-US" sz="2400" spc="-79">
                <a:solidFill>
                  <a:srgbClr val="000000"/>
                </a:solidFill>
                <a:latin typeface="Arial"/>
                <a:ea typeface="Arial"/>
                <a:cs typeface="Arial"/>
                <a:sym typeface="Arial"/>
              </a:rPr>
              <a:t>Fullfilled: tác vụ thực hiện thành côn</a:t>
            </a:r>
          </a:p>
          <a:p>
            <a:pPr algn="l" marL="1036320" indent="-345440" lvl="2">
              <a:lnSpc>
                <a:spcPts val="3600"/>
              </a:lnSpc>
              <a:buFont typeface="Arial"/>
              <a:buChar char="⚬"/>
            </a:pPr>
            <a:r>
              <a:rPr lang="en-US" sz="2400" spc="-79">
                <a:solidFill>
                  <a:srgbClr val="000000"/>
                </a:solidFill>
                <a:latin typeface="Arial"/>
                <a:ea typeface="Arial"/>
                <a:cs typeface="Arial"/>
                <a:sym typeface="Arial"/>
              </a:rPr>
              <a:t>Rejected: tác vụ thực hiện thất bại</a:t>
            </a:r>
          </a:p>
          <a:p>
            <a:pPr algn="l" marL="518160" indent="-259080" lvl="1">
              <a:lnSpc>
                <a:spcPts val="3600"/>
              </a:lnSpc>
              <a:buFont typeface="Arial"/>
              <a:buChar char="•"/>
            </a:pPr>
            <a:r>
              <a:rPr lang="en-US" sz="2400" spc="-79">
                <a:solidFill>
                  <a:srgbClr val="000000"/>
                </a:solidFill>
                <a:latin typeface="Arial"/>
                <a:ea typeface="Arial"/>
                <a:cs typeface="Arial"/>
                <a:sym typeface="Arial"/>
              </a:rPr>
              <a:t>Chúng ta sẽ chủ yếu thao tác với một promise có sẵn, được tạo ra bởi người khác từ các thư viện hoặc các API có sẵn của JS, tuy nhiên ta cũng có thể tự tạo ra một Promise để làm những logic cần thiết </a:t>
            </a:r>
          </a:p>
          <a:p>
            <a:pPr algn="l" marL="518160" indent="-259080" lvl="1">
              <a:lnSpc>
                <a:spcPts val="3600"/>
              </a:lnSpc>
              <a:buFont typeface="Arial"/>
              <a:buChar char="•"/>
            </a:pPr>
            <a:r>
              <a:rPr lang="en-US" sz="2400" spc="-79">
                <a:solidFill>
                  <a:srgbClr val="000000"/>
                </a:solidFill>
                <a:latin typeface="Arial"/>
                <a:ea typeface="Arial"/>
                <a:cs typeface="Arial"/>
                <a:sym typeface="Arial"/>
              </a:rPr>
              <a:t>Bất cứ khi nào một promise được tạo ra, nó lập tức thực thi phần logic của mình và rơi vào trạng thái pending, nếu trong đoạn logic đó gọi hàm </a:t>
            </a:r>
            <a:r>
              <a:rPr lang="en-US" sz="2400" spc="-79">
                <a:solidFill>
                  <a:srgbClr val="000000"/>
                </a:solidFill>
                <a:latin typeface="Arial Bold"/>
                <a:ea typeface="Arial Bold"/>
                <a:cs typeface="Arial Bold"/>
                <a:sym typeface="Arial Bold"/>
              </a:rPr>
              <a:t>resolve </a:t>
            </a:r>
            <a:r>
              <a:rPr lang="en-US" sz="2400" spc="-79">
                <a:solidFill>
                  <a:srgbClr val="000000"/>
                </a:solidFill>
                <a:latin typeface="Arial"/>
                <a:ea typeface="Arial"/>
                <a:cs typeface="Arial"/>
                <a:sym typeface="Arial"/>
              </a:rPr>
              <a:t>tại thời điểm nào đó, promise này sẽ chuyển sang trạng thái fullfilled, ngược lại nếu hàm </a:t>
            </a:r>
            <a:r>
              <a:rPr lang="en-US" sz="2400" spc="-79">
                <a:solidFill>
                  <a:srgbClr val="000000"/>
                </a:solidFill>
                <a:latin typeface="Arial Bold"/>
                <a:ea typeface="Arial Bold"/>
                <a:cs typeface="Arial Bold"/>
                <a:sym typeface="Arial Bold"/>
              </a:rPr>
              <a:t>reject </a:t>
            </a:r>
            <a:r>
              <a:rPr lang="en-US" sz="2400" spc="-79">
                <a:solidFill>
                  <a:srgbClr val="000000"/>
                </a:solidFill>
                <a:latin typeface="Arial"/>
                <a:ea typeface="Arial"/>
                <a:cs typeface="Arial"/>
                <a:sym typeface="Arial"/>
              </a:rPr>
              <a:t>được  gọi , nó chuyển sang trạng thái rejected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6600129"/>
            <a:ext cx="6185079" cy="3686871"/>
          </a:xfrm>
          <a:custGeom>
            <a:avLst/>
            <a:gdLst/>
            <a:ahLst/>
            <a:cxnLst/>
            <a:rect r="r" b="b" t="t" l="l"/>
            <a:pathLst>
              <a:path h="3686871" w="6185079">
                <a:moveTo>
                  <a:pt x="0" y="0"/>
                </a:moveTo>
                <a:lnTo>
                  <a:pt x="6185079" y="0"/>
                </a:lnTo>
                <a:lnTo>
                  <a:pt x="6185079" y="3686871"/>
                </a:lnTo>
                <a:lnTo>
                  <a:pt x="0" y="3686871"/>
                </a:lnTo>
                <a:lnTo>
                  <a:pt x="0" y="0"/>
                </a:lnTo>
                <a:close/>
              </a:path>
            </a:pathLst>
          </a:custGeom>
          <a:blipFill>
            <a:blip r:embed="rId4"/>
            <a:stretch>
              <a:fillRect l="0" t="0" r="0" b="0"/>
            </a:stretch>
          </a:blipFill>
        </p:spPr>
      </p:sp>
      <p:sp>
        <p:nvSpPr>
          <p:cNvPr name="Freeform 5" id="5"/>
          <p:cNvSpPr/>
          <p:nvPr/>
        </p:nvSpPr>
        <p:spPr>
          <a:xfrm flipH="false" flipV="false" rot="0">
            <a:off x="6185079" y="6600129"/>
            <a:ext cx="6067131" cy="3686871"/>
          </a:xfrm>
          <a:custGeom>
            <a:avLst/>
            <a:gdLst/>
            <a:ahLst/>
            <a:cxnLst/>
            <a:rect r="r" b="b" t="t" l="l"/>
            <a:pathLst>
              <a:path h="3686871" w="6067131">
                <a:moveTo>
                  <a:pt x="0" y="0"/>
                </a:moveTo>
                <a:lnTo>
                  <a:pt x="6067131" y="0"/>
                </a:lnTo>
                <a:lnTo>
                  <a:pt x="6067131" y="3686871"/>
                </a:lnTo>
                <a:lnTo>
                  <a:pt x="0" y="3686871"/>
                </a:lnTo>
                <a:lnTo>
                  <a:pt x="0" y="0"/>
                </a:lnTo>
                <a:close/>
              </a:path>
            </a:pathLst>
          </a:custGeom>
          <a:blipFill>
            <a:blip r:embed="rId5"/>
            <a:stretch>
              <a:fillRect l="0" t="0" r="0" b="0"/>
            </a:stretch>
          </a:blipFill>
        </p:spPr>
      </p:sp>
      <p:sp>
        <p:nvSpPr>
          <p:cNvPr name="Freeform 6" id="6"/>
          <p:cNvSpPr/>
          <p:nvPr/>
        </p:nvSpPr>
        <p:spPr>
          <a:xfrm flipH="false" flipV="false" rot="0">
            <a:off x="12252210" y="4994077"/>
            <a:ext cx="6035790" cy="5292923"/>
          </a:xfrm>
          <a:custGeom>
            <a:avLst/>
            <a:gdLst/>
            <a:ahLst/>
            <a:cxnLst/>
            <a:rect r="r" b="b" t="t" l="l"/>
            <a:pathLst>
              <a:path h="5292923" w="6035790">
                <a:moveTo>
                  <a:pt x="0" y="0"/>
                </a:moveTo>
                <a:lnTo>
                  <a:pt x="6035790" y="0"/>
                </a:lnTo>
                <a:lnTo>
                  <a:pt x="6035790" y="5292923"/>
                </a:lnTo>
                <a:lnTo>
                  <a:pt x="0" y="5292923"/>
                </a:lnTo>
                <a:lnTo>
                  <a:pt x="0" y="0"/>
                </a:lnTo>
                <a:close/>
              </a:path>
            </a:pathLst>
          </a:custGeom>
          <a:blipFill>
            <a:blip r:embed="rId6"/>
            <a:stretch>
              <a:fillRect l="0" t="0" r="0" b="0"/>
            </a:stretch>
          </a:blipFill>
        </p:spPr>
      </p:sp>
      <p:sp>
        <p:nvSpPr>
          <p:cNvPr name="TextBox 7" id="7"/>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Promise</a:t>
            </a:r>
          </a:p>
        </p:txBody>
      </p:sp>
      <p:sp>
        <p:nvSpPr>
          <p:cNvPr name="TextBox 8" id="8"/>
          <p:cNvSpPr txBox="true"/>
          <p:nvPr/>
        </p:nvSpPr>
        <p:spPr>
          <a:xfrm rot="0">
            <a:off x="635186" y="1093846"/>
            <a:ext cx="12703722" cy="1861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Các hàm nướng thịt của ta nếu được viết dưới dạng promise sẽ được chuyển thành</a:t>
            </a:r>
          </a:p>
          <a:p>
            <a:pPr algn="l" marL="518160" indent="-259080" lvl="1">
              <a:lnSpc>
                <a:spcPts val="3600"/>
              </a:lnSpc>
              <a:buFont typeface="Arial"/>
              <a:buChar char="•"/>
            </a:pPr>
            <a:r>
              <a:rPr lang="en-US" sz="2400" spc="-79">
                <a:solidFill>
                  <a:srgbClr val="000000"/>
                </a:solidFill>
                <a:latin typeface="Arial"/>
                <a:ea typeface="Arial"/>
                <a:cs typeface="Arial"/>
                <a:sym typeface="Arial"/>
              </a:rPr>
              <a:t>Sau khi chuyển đổi , phần code có dài và phức tạp hơn một chút, tuy nhiên đây là phần ta ít cần làm, mấu chốt là khi ta kết hợp chúng với nhau, ta có cú pháp dễ hiểu hơn</a:t>
            </a:r>
          </a:p>
          <a:p>
            <a:pPr algn="l">
              <a:lnSpc>
                <a:spcPts val="36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6600129"/>
            <a:ext cx="6185079" cy="3686871"/>
          </a:xfrm>
          <a:custGeom>
            <a:avLst/>
            <a:gdLst/>
            <a:ahLst/>
            <a:cxnLst/>
            <a:rect r="r" b="b" t="t" l="l"/>
            <a:pathLst>
              <a:path h="3686871" w="6185079">
                <a:moveTo>
                  <a:pt x="0" y="0"/>
                </a:moveTo>
                <a:lnTo>
                  <a:pt x="6185079" y="0"/>
                </a:lnTo>
                <a:lnTo>
                  <a:pt x="6185079" y="3686871"/>
                </a:lnTo>
                <a:lnTo>
                  <a:pt x="0" y="3686871"/>
                </a:lnTo>
                <a:lnTo>
                  <a:pt x="0" y="0"/>
                </a:lnTo>
                <a:close/>
              </a:path>
            </a:pathLst>
          </a:custGeom>
          <a:blipFill>
            <a:blip r:embed="rId4"/>
            <a:stretch>
              <a:fillRect l="0" t="0" r="0" b="0"/>
            </a:stretch>
          </a:blipFill>
        </p:spPr>
      </p:sp>
      <p:sp>
        <p:nvSpPr>
          <p:cNvPr name="Freeform 5" id="5"/>
          <p:cNvSpPr/>
          <p:nvPr/>
        </p:nvSpPr>
        <p:spPr>
          <a:xfrm flipH="false" flipV="false" rot="0">
            <a:off x="6185079" y="6600129"/>
            <a:ext cx="6067131" cy="3686871"/>
          </a:xfrm>
          <a:custGeom>
            <a:avLst/>
            <a:gdLst/>
            <a:ahLst/>
            <a:cxnLst/>
            <a:rect r="r" b="b" t="t" l="l"/>
            <a:pathLst>
              <a:path h="3686871" w="6067131">
                <a:moveTo>
                  <a:pt x="0" y="0"/>
                </a:moveTo>
                <a:lnTo>
                  <a:pt x="6067131" y="0"/>
                </a:lnTo>
                <a:lnTo>
                  <a:pt x="6067131" y="3686871"/>
                </a:lnTo>
                <a:lnTo>
                  <a:pt x="0" y="3686871"/>
                </a:lnTo>
                <a:lnTo>
                  <a:pt x="0" y="0"/>
                </a:lnTo>
                <a:close/>
              </a:path>
            </a:pathLst>
          </a:custGeom>
          <a:blipFill>
            <a:blip r:embed="rId5"/>
            <a:stretch>
              <a:fillRect l="0" t="0" r="0" b="0"/>
            </a:stretch>
          </a:blipFill>
        </p:spPr>
      </p:sp>
      <p:sp>
        <p:nvSpPr>
          <p:cNvPr name="Freeform 6" id="6"/>
          <p:cNvSpPr/>
          <p:nvPr/>
        </p:nvSpPr>
        <p:spPr>
          <a:xfrm flipH="false" flipV="false" rot="0">
            <a:off x="12252210" y="5082430"/>
            <a:ext cx="6035790" cy="5204570"/>
          </a:xfrm>
          <a:custGeom>
            <a:avLst/>
            <a:gdLst/>
            <a:ahLst/>
            <a:cxnLst/>
            <a:rect r="r" b="b" t="t" l="l"/>
            <a:pathLst>
              <a:path h="5204570" w="6035790">
                <a:moveTo>
                  <a:pt x="0" y="0"/>
                </a:moveTo>
                <a:lnTo>
                  <a:pt x="6035790" y="0"/>
                </a:lnTo>
                <a:lnTo>
                  <a:pt x="6035790" y="5204570"/>
                </a:lnTo>
                <a:lnTo>
                  <a:pt x="0" y="5204570"/>
                </a:lnTo>
                <a:lnTo>
                  <a:pt x="0" y="0"/>
                </a:lnTo>
                <a:close/>
              </a:path>
            </a:pathLst>
          </a:custGeom>
          <a:blipFill>
            <a:blip r:embed="rId6"/>
            <a:stretch>
              <a:fillRect l="0" t="0" r="0" b="0"/>
            </a:stretch>
          </a:blipFill>
        </p:spPr>
      </p:sp>
      <p:sp>
        <p:nvSpPr>
          <p:cNvPr name="TextBox 7" id="7"/>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Promise</a:t>
            </a:r>
          </a:p>
        </p:txBody>
      </p:sp>
      <p:sp>
        <p:nvSpPr>
          <p:cNvPr name="TextBox 8" id="8"/>
          <p:cNvSpPr txBox="true"/>
          <p:nvPr/>
        </p:nvSpPr>
        <p:spPr>
          <a:xfrm rot="0">
            <a:off x="635186" y="1093846"/>
            <a:ext cx="12703722" cy="1861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Các hàm nướng thịt của ta nếu được viết dưới dạng promise sẽ được chuyển thành</a:t>
            </a:r>
          </a:p>
          <a:p>
            <a:pPr algn="l" marL="518160" indent="-259080" lvl="1">
              <a:lnSpc>
                <a:spcPts val="3600"/>
              </a:lnSpc>
              <a:buFont typeface="Arial"/>
              <a:buChar char="•"/>
            </a:pPr>
            <a:r>
              <a:rPr lang="en-US" sz="2400" spc="-79">
                <a:solidFill>
                  <a:srgbClr val="000000"/>
                </a:solidFill>
                <a:latin typeface="Arial"/>
                <a:ea typeface="Arial"/>
                <a:cs typeface="Arial"/>
                <a:sym typeface="Arial"/>
              </a:rPr>
              <a:t>Sau khi chuyển đổi , phần code có dài và phức tạp hơn một chút, tuy nhiên đây là phần ta ít cần làm, mấu chốt là khi ta kết hợp chúng với nhau, ta có cú pháp dễ hiểu hơn</a:t>
            </a:r>
          </a:p>
          <a:p>
            <a:pPr algn="l">
              <a:lnSpc>
                <a:spcPts val="36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1313052" y="-5116669"/>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19641" y="5804512"/>
            <a:ext cx="4443442" cy="4482488"/>
          </a:xfrm>
          <a:custGeom>
            <a:avLst/>
            <a:gdLst/>
            <a:ahLst/>
            <a:cxnLst/>
            <a:rect r="r" b="b" t="t" l="l"/>
            <a:pathLst>
              <a:path h="4482488" w="4443442">
                <a:moveTo>
                  <a:pt x="0" y="0"/>
                </a:moveTo>
                <a:lnTo>
                  <a:pt x="4443442" y="0"/>
                </a:lnTo>
                <a:lnTo>
                  <a:pt x="4443442" y="4482488"/>
                </a:lnTo>
                <a:lnTo>
                  <a:pt x="0" y="4482488"/>
                </a:lnTo>
                <a:lnTo>
                  <a:pt x="0" y="0"/>
                </a:lnTo>
                <a:close/>
              </a:path>
            </a:pathLst>
          </a:custGeom>
          <a:blipFill>
            <a:blip r:embed="rId4"/>
            <a:stretch>
              <a:fillRect l="0" t="0" r="0" b="0"/>
            </a:stretch>
          </a:blipFill>
        </p:spPr>
      </p:sp>
      <p:sp>
        <p:nvSpPr>
          <p:cNvPr name="TextBox 5" id="5"/>
          <p:cNvSpPr txBox="true"/>
          <p:nvPr/>
        </p:nvSpPr>
        <p:spPr>
          <a:xfrm rot="0">
            <a:off x="0" y="1093846"/>
            <a:ext cx="17004030" cy="4147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Sau khi các hàm đã được viết để trả về đối tượng Promise, ta kết hợp nó theo trình tự như sau:</a:t>
            </a:r>
          </a:p>
          <a:p>
            <a:pPr algn="l" marL="518160" indent="-259080" lvl="1">
              <a:lnSpc>
                <a:spcPts val="3600"/>
              </a:lnSpc>
              <a:buFont typeface="Arial"/>
              <a:buChar char="•"/>
            </a:pPr>
            <a:r>
              <a:rPr lang="en-US" sz="2400" spc="-79">
                <a:solidFill>
                  <a:srgbClr val="000000"/>
                </a:solidFill>
                <a:latin typeface="Arial"/>
                <a:ea typeface="Arial"/>
                <a:cs typeface="Arial"/>
                <a:sym typeface="Arial"/>
              </a:rPr>
              <a:t>Thay vì viết một hàm callback tại vị trí cũ, ta viết hàm callback trong khối </a:t>
            </a:r>
            <a:r>
              <a:rPr lang="en-US" sz="2400" spc="-79">
                <a:solidFill>
                  <a:srgbClr val="000000"/>
                </a:solidFill>
                <a:latin typeface="Arial Bold Italics"/>
                <a:ea typeface="Arial Bold Italics"/>
                <a:cs typeface="Arial Bold Italics"/>
                <a:sym typeface="Arial Bold Italics"/>
              </a:rPr>
              <a:t>then, </a:t>
            </a:r>
            <a:r>
              <a:rPr lang="en-US" sz="2400" spc="-79">
                <a:solidFill>
                  <a:srgbClr val="000000"/>
                </a:solidFill>
                <a:latin typeface="Arial"/>
                <a:ea typeface="Arial"/>
                <a:cs typeface="Arial"/>
                <a:sym typeface="Arial"/>
              </a:rPr>
              <a:t>block này nhận vào một hàm callback nhận vào một tham số, hàm callback này được gọi nếu promise trước đó thực hiện thành công và chuyển sang trạng thái </a:t>
            </a:r>
            <a:r>
              <a:rPr lang="en-US" sz="2400" spc="-79">
                <a:solidFill>
                  <a:srgbClr val="000000"/>
                </a:solidFill>
                <a:latin typeface="Arial Bold"/>
                <a:ea typeface="Arial Bold"/>
                <a:cs typeface="Arial Bold"/>
                <a:sym typeface="Arial Bold"/>
              </a:rPr>
              <a:t>fullfilled</a:t>
            </a:r>
            <a:r>
              <a:rPr lang="en-US" sz="2400" spc="-79">
                <a:solidFill>
                  <a:srgbClr val="000000"/>
                </a:solidFill>
                <a:latin typeface="Arial"/>
                <a:ea typeface="Arial"/>
                <a:cs typeface="Arial"/>
                <a:sym typeface="Arial"/>
              </a:rPr>
              <a:t>, dữ liệu truyền vào chính là dữ liệu được truyền khi hàm </a:t>
            </a:r>
            <a:r>
              <a:rPr lang="en-US" sz="2400" spc="-79">
                <a:solidFill>
                  <a:srgbClr val="000000"/>
                </a:solidFill>
                <a:latin typeface="Arial Bold"/>
                <a:ea typeface="Arial Bold"/>
                <a:cs typeface="Arial Bold"/>
                <a:sym typeface="Arial Bold"/>
              </a:rPr>
              <a:t>resolve </a:t>
            </a:r>
            <a:r>
              <a:rPr lang="en-US" sz="2400" spc="-79">
                <a:solidFill>
                  <a:srgbClr val="000000"/>
                </a:solidFill>
                <a:latin typeface="Arial"/>
                <a:ea typeface="Arial"/>
                <a:cs typeface="Arial"/>
                <a:sym typeface="Arial"/>
              </a:rPr>
              <a:t>được gọi trong promise, nếu hàm callback này tiếp tục trả về 1 promise, ta có thể viết callback cho nó ở block </a:t>
            </a:r>
            <a:r>
              <a:rPr lang="en-US" sz="2400" spc="-79">
                <a:solidFill>
                  <a:srgbClr val="000000"/>
                </a:solidFill>
                <a:latin typeface="Arial Bold Italics"/>
                <a:ea typeface="Arial Bold Italics"/>
                <a:cs typeface="Arial Bold Italics"/>
                <a:sym typeface="Arial Bold Italics"/>
              </a:rPr>
              <a:t>then </a:t>
            </a:r>
            <a:r>
              <a:rPr lang="en-US" sz="2400" spc="-79">
                <a:solidFill>
                  <a:srgbClr val="000000"/>
                </a:solidFill>
                <a:latin typeface="Arial"/>
                <a:ea typeface="Arial"/>
                <a:cs typeface="Arial"/>
                <a:sym typeface="Arial"/>
              </a:rPr>
              <a:t>tiếp theo, với cú pháp này khi chúng ta có nhiều hơn những tác vụ phụ thuộc vào nhau , ta có một cú pháp dễ theo dõi hơn</a:t>
            </a:r>
          </a:p>
          <a:p>
            <a:pPr algn="l" marL="518160" indent="-259080" lvl="1">
              <a:lnSpc>
                <a:spcPts val="3600"/>
              </a:lnSpc>
              <a:buFont typeface="Arial"/>
              <a:buChar char="•"/>
            </a:pPr>
            <a:r>
              <a:rPr lang="en-US" sz="2400" spc="-79">
                <a:solidFill>
                  <a:srgbClr val="000000"/>
                </a:solidFill>
                <a:latin typeface="Arial"/>
                <a:ea typeface="Arial"/>
                <a:cs typeface="Arial"/>
                <a:sym typeface="Arial"/>
              </a:rPr>
              <a:t>Nếu bất cứ một promise nào thất bại, các callball tiếp theo sẽ bị dừng lại và khối </a:t>
            </a:r>
            <a:r>
              <a:rPr lang="en-US" sz="2400" spc="-79">
                <a:solidFill>
                  <a:srgbClr val="000000"/>
                </a:solidFill>
                <a:latin typeface="Arial Bold Italics"/>
                <a:ea typeface="Arial Bold Italics"/>
                <a:cs typeface="Arial Bold Italics"/>
                <a:sym typeface="Arial Bold Italics"/>
              </a:rPr>
              <a:t>catch, </a:t>
            </a:r>
            <a:r>
              <a:rPr lang="en-US" sz="2400" spc="-79">
                <a:solidFill>
                  <a:srgbClr val="000000"/>
                </a:solidFill>
                <a:latin typeface="Arial"/>
                <a:ea typeface="Arial"/>
                <a:cs typeface="Arial"/>
                <a:sym typeface="Arial"/>
              </a:rPr>
              <a:t>sẽ được gọi với một hàm callback tương tự, chỉ khác dữ liệu ở đây chính là data được truyền vào khi hàm </a:t>
            </a:r>
            <a:r>
              <a:rPr lang="en-US" sz="2400" spc="-79">
                <a:solidFill>
                  <a:srgbClr val="000000"/>
                </a:solidFill>
                <a:latin typeface="Arial Bold Italics"/>
                <a:ea typeface="Arial Bold Italics"/>
                <a:cs typeface="Arial Bold Italics"/>
                <a:sym typeface="Arial Bold Italics"/>
              </a:rPr>
              <a:t>reject </a:t>
            </a:r>
            <a:r>
              <a:rPr lang="en-US" sz="2400" spc="-79">
                <a:solidFill>
                  <a:srgbClr val="000000"/>
                </a:solidFill>
                <a:latin typeface="Arial"/>
                <a:ea typeface="Arial"/>
                <a:cs typeface="Arial"/>
                <a:sym typeface="Arial"/>
              </a:rPr>
              <a:t>được gọi, tức tác nhân khiến một promise thất bại, </a:t>
            </a:r>
          </a:p>
          <a:p>
            <a:pPr algn="l" marL="518160" indent="-259080" lvl="1">
              <a:lnSpc>
                <a:spcPts val="3600"/>
              </a:lnSpc>
              <a:buFont typeface="Arial"/>
              <a:buChar char="•"/>
            </a:pPr>
            <a:r>
              <a:rPr lang="en-US" sz="2400" spc="-79">
                <a:solidFill>
                  <a:srgbClr val="000000"/>
                </a:solidFill>
                <a:latin typeface="Arial"/>
                <a:ea typeface="Arial"/>
                <a:cs typeface="Arial"/>
                <a:sym typeface="Arial"/>
              </a:rPr>
              <a:t>Ta có thể thêm khối finally để chạy một callback cuối cùng bất kể mọi promise có thất bại hay thành công, đây gọi là promise chain</a:t>
            </a:r>
          </a:p>
        </p:txBody>
      </p:sp>
      <p:sp>
        <p:nvSpPr>
          <p:cNvPr name="Freeform 6" id="6"/>
          <p:cNvSpPr/>
          <p:nvPr/>
        </p:nvSpPr>
        <p:spPr>
          <a:xfrm flipH="false" flipV="false" rot="0">
            <a:off x="2037002" y="6125515"/>
            <a:ext cx="5166254" cy="4161485"/>
          </a:xfrm>
          <a:custGeom>
            <a:avLst/>
            <a:gdLst/>
            <a:ahLst/>
            <a:cxnLst/>
            <a:rect r="r" b="b" t="t" l="l"/>
            <a:pathLst>
              <a:path h="4161485" w="5166254">
                <a:moveTo>
                  <a:pt x="0" y="0"/>
                </a:moveTo>
                <a:lnTo>
                  <a:pt x="5166253" y="0"/>
                </a:lnTo>
                <a:lnTo>
                  <a:pt x="5166253" y="4161485"/>
                </a:lnTo>
                <a:lnTo>
                  <a:pt x="0" y="4161485"/>
                </a:lnTo>
                <a:lnTo>
                  <a:pt x="0" y="0"/>
                </a:lnTo>
                <a:close/>
              </a:path>
            </a:pathLst>
          </a:custGeom>
          <a:blipFill>
            <a:blip r:embed="rId5"/>
            <a:stretch>
              <a:fillRect l="0" t="0" r="0" b="0"/>
            </a:stretch>
          </a:blipFill>
        </p:spPr>
      </p:sp>
      <p:sp>
        <p:nvSpPr>
          <p:cNvPr name="TextBox 7" id="7"/>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Promise</a:t>
            </a:r>
          </a:p>
        </p:txBody>
      </p:sp>
      <p:sp>
        <p:nvSpPr>
          <p:cNvPr name="AutoShape 8" id="8"/>
          <p:cNvSpPr/>
          <p:nvPr/>
        </p:nvSpPr>
        <p:spPr>
          <a:xfrm flipV="true">
            <a:off x="4864963" y="8045756"/>
            <a:ext cx="6123341" cy="554854"/>
          </a:xfrm>
          <a:prstGeom prst="line">
            <a:avLst/>
          </a:prstGeom>
          <a:ln cap="flat" w="38100">
            <a:solidFill>
              <a:srgbClr val="FF3131"/>
            </a:solidFill>
            <a:prstDash val="solid"/>
            <a:headEnd type="none" len="sm" w="sm"/>
            <a:tailEnd type="triangle" len="med" w="lg"/>
          </a:ln>
        </p:spPr>
      </p:sp>
      <p:sp>
        <p:nvSpPr>
          <p:cNvPr name="AutoShape 9" id="9"/>
          <p:cNvSpPr/>
          <p:nvPr/>
        </p:nvSpPr>
        <p:spPr>
          <a:xfrm flipV="true">
            <a:off x="4621848" y="8853113"/>
            <a:ext cx="6366456" cy="386215"/>
          </a:xfrm>
          <a:prstGeom prst="line">
            <a:avLst/>
          </a:prstGeom>
          <a:ln cap="flat" w="38100">
            <a:solidFill>
              <a:srgbClr val="FF3131"/>
            </a:solidFill>
            <a:prstDash val="solid"/>
            <a:headEnd type="none" len="sm" w="sm"/>
            <a:tailEnd type="triangle" len="med" w="lg"/>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1313052" y="-5116669"/>
            <a:ext cx="10454404" cy="7622211"/>
          </a:xfrm>
          <a:custGeom>
            <a:avLst/>
            <a:gdLst/>
            <a:ahLst/>
            <a:cxnLst/>
            <a:rect r="r" b="b" t="t" l="l"/>
            <a:pathLst>
              <a:path h="7622211" w="10454404">
                <a:moveTo>
                  <a:pt x="0" y="0"/>
                </a:moveTo>
                <a:lnTo>
                  <a:pt x="10454404" y="0"/>
                </a:lnTo>
                <a:lnTo>
                  <a:pt x="10454404"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444955" y="4845375"/>
            <a:ext cx="6277941" cy="5441625"/>
          </a:xfrm>
          <a:custGeom>
            <a:avLst/>
            <a:gdLst/>
            <a:ahLst/>
            <a:cxnLst/>
            <a:rect r="r" b="b" t="t" l="l"/>
            <a:pathLst>
              <a:path h="5441625" w="6277941">
                <a:moveTo>
                  <a:pt x="0" y="0"/>
                </a:moveTo>
                <a:lnTo>
                  <a:pt x="6277941" y="0"/>
                </a:lnTo>
                <a:lnTo>
                  <a:pt x="6277941" y="5441625"/>
                </a:lnTo>
                <a:lnTo>
                  <a:pt x="0" y="5441625"/>
                </a:lnTo>
                <a:lnTo>
                  <a:pt x="0" y="0"/>
                </a:lnTo>
                <a:close/>
              </a:path>
            </a:pathLst>
          </a:custGeom>
          <a:blipFill>
            <a:blip r:embed="rId4"/>
            <a:stretch>
              <a:fillRect l="0" t="0" r="0" b="0"/>
            </a:stretch>
          </a:blipFill>
        </p:spPr>
      </p:sp>
      <p:sp>
        <p:nvSpPr>
          <p:cNvPr name="TextBox 5" id="5"/>
          <p:cNvSpPr txBox="true"/>
          <p:nvPr/>
        </p:nvSpPr>
        <p:spPr>
          <a:xfrm rot="0">
            <a:off x="0" y="1093846"/>
            <a:ext cx="17004030" cy="36899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Cú pháp then/catch đã cải thiện khá nhiều so với callback, giúp ta theo dõi và phân chia code rõ ràng hơn, tuy nhiên vẫn tồn tại một số nhược điểm nhất định, vì thế ta có cú pháp async/await để thao tác với promise một cách dễ dàng hơn nữa</a:t>
            </a:r>
          </a:p>
          <a:p>
            <a:pPr algn="l" marL="518160" indent="-259080" lvl="1">
              <a:lnSpc>
                <a:spcPts val="3600"/>
              </a:lnSpc>
              <a:buFont typeface="Arial"/>
              <a:buChar char="•"/>
            </a:pPr>
            <a:r>
              <a:rPr lang="en-US" sz="2400" spc="-79">
                <a:solidFill>
                  <a:srgbClr val="000000"/>
                </a:solidFill>
                <a:latin typeface="Arial"/>
                <a:ea typeface="Arial"/>
                <a:cs typeface="Arial"/>
                <a:sym typeface="Arial"/>
              </a:rPr>
              <a:t>Với cú pháp mới này, ta viết code bất đồng bộ dưới cú pháp khá giống code đồng bộ, làm ta dễ quan sát hơn, về cơ bản từ khoá await chờ cho promise phía sau nó chuyển thành trạng thái fulfilled và trả về kết quả trước khi gán cho biến, kết quả này cũng chính là giữ liệu được truyền cho hàm </a:t>
            </a:r>
            <a:r>
              <a:rPr lang="en-US" sz="2400" spc="-79">
                <a:solidFill>
                  <a:srgbClr val="000000"/>
                </a:solidFill>
                <a:latin typeface="Arial Bold"/>
                <a:ea typeface="Arial Bold"/>
                <a:cs typeface="Arial Bold"/>
                <a:sym typeface="Arial Bold"/>
              </a:rPr>
              <a:t>resolve </a:t>
            </a:r>
            <a:r>
              <a:rPr lang="en-US" sz="2400" spc="-79">
                <a:solidFill>
                  <a:srgbClr val="000000"/>
                </a:solidFill>
                <a:latin typeface="Arial"/>
                <a:ea typeface="Arial"/>
                <a:cs typeface="Arial"/>
                <a:sym typeface="Arial"/>
              </a:rPr>
              <a:t>trong promise</a:t>
            </a:r>
          </a:p>
          <a:p>
            <a:pPr algn="l" marL="518160" indent="-259080" lvl="1">
              <a:lnSpc>
                <a:spcPts val="3600"/>
              </a:lnSpc>
              <a:buFont typeface="Arial"/>
              <a:buChar char="•"/>
            </a:pPr>
            <a:r>
              <a:rPr lang="en-US" sz="2400" spc="-79">
                <a:solidFill>
                  <a:srgbClr val="000000"/>
                </a:solidFill>
                <a:latin typeface="Arial"/>
                <a:ea typeface="Arial"/>
                <a:cs typeface="Arial"/>
                <a:sym typeface="Arial"/>
              </a:rPr>
              <a:t>Để sử dụng được từ khoá await, ta cần bọc nó trong một hàm async</a:t>
            </a:r>
          </a:p>
          <a:p>
            <a:pPr algn="l" marL="518160" indent="-259080" lvl="1">
              <a:lnSpc>
                <a:spcPts val="3600"/>
              </a:lnSpc>
              <a:buFont typeface="Arial"/>
              <a:buChar char="•"/>
            </a:pPr>
            <a:r>
              <a:rPr lang="en-US" sz="2400" spc="-79">
                <a:solidFill>
                  <a:srgbClr val="000000"/>
                </a:solidFill>
                <a:latin typeface="Arial"/>
                <a:ea typeface="Arial"/>
                <a:cs typeface="Arial"/>
                <a:sym typeface="Arial"/>
              </a:rPr>
              <a:t>Để bắt lỗi, ta sử dụng cú pháp try/catch/finally, cú pháp này để bắt lỗi trong mọi nơi ta muốn, promise chỉ là một trường hợp</a:t>
            </a:r>
          </a:p>
          <a:p>
            <a:pPr algn="l" marL="518160" indent="-259080" lvl="1">
              <a:lnSpc>
                <a:spcPts val="3600"/>
              </a:lnSpc>
              <a:buFont typeface="Arial"/>
              <a:buChar char="•"/>
            </a:pPr>
            <a:r>
              <a:rPr lang="en-US" sz="2400" spc="-79">
                <a:solidFill>
                  <a:srgbClr val="000000"/>
                </a:solidFill>
                <a:latin typeface="Arial"/>
                <a:ea typeface="Arial"/>
                <a:cs typeface="Arial"/>
                <a:sym typeface="Arial"/>
              </a:rPr>
              <a:t>Bản thân hàm async này cũng trả về một Promise và sẽ được resolve nếu mọi thứ suôn sẻ, ta có thể xử dụng nếu cần</a:t>
            </a:r>
          </a:p>
        </p:txBody>
      </p:sp>
      <p:sp>
        <p:nvSpPr>
          <p:cNvPr name="TextBox 6" id="6"/>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Async await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1892750" y="-5696367"/>
            <a:ext cx="10454404" cy="7622211"/>
          </a:xfrm>
          <a:custGeom>
            <a:avLst/>
            <a:gdLst/>
            <a:ahLst/>
            <a:cxnLst/>
            <a:rect r="r" b="b" t="t" l="l"/>
            <a:pathLst>
              <a:path h="7622211" w="10454404">
                <a:moveTo>
                  <a:pt x="0" y="0"/>
                </a:moveTo>
                <a:lnTo>
                  <a:pt x="10454405" y="0"/>
                </a:lnTo>
                <a:lnTo>
                  <a:pt x="10454405"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Asynchronous</a:t>
            </a:r>
          </a:p>
        </p:txBody>
      </p:sp>
      <p:sp>
        <p:nvSpPr>
          <p:cNvPr name="TextBox 5" id="5"/>
          <p:cNvSpPr txBox="true"/>
          <p:nvPr/>
        </p:nvSpPr>
        <p:spPr>
          <a:xfrm rot="0">
            <a:off x="641985" y="1388965"/>
            <a:ext cx="17004030" cy="14039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Đôi khi ta không thể lựa chọn cú pháp nào để sử dụng, hoặc đơn giản là không thể chuyển đổi giữa các cú pháp ta muốn, cần lưu ý rằng Queue được tạo ra từ mỗi cú pháp có độ ưu tiên khác nhau, đôi khi tạo ra những logic không mong muốn\</a:t>
            </a:r>
          </a:p>
          <a:p>
            <a:pPr algn="l" marL="518160" indent="-259080" lvl="1">
              <a:lnSpc>
                <a:spcPts val="3600"/>
              </a:lnSpc>
              <a:buFont typeface="Arial"/>
              <a:buChar char="•"/>
            </a:pPr>
            <a:r>
              <a:rPr lang="en-US" sz="2400" spc="-79">
                <a:solidFill>
                  <a:srgbClr val="000000"/>
                </a:solidFill>
                <a:latin typeface="Arial"/>
                <a:ea typeface="Arial"/>
                <a:cs typeface="Arial"/>
                <a:sym typeface="Arial"/>
              </a:rPr>
              <a:t>=&gt; Đọc thêm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1892750" y="-5696367"/>
            <a:ext cx="10454404" cy="7622211"/>
          </a:xfrm>
          <a:custGeom>
            <a:avLst/>
            <a:gdLst/>
            <a:ahLst/>
            <a:cxnLst/>
            <a:rect r="r" b="b" t="t" l="l"/>
            <a:pathLst>
              <a:path h="7622211" w="10454404">
                <a:moveTo>
                  <a:pt x="0" y="0"/>
                </a:moveTo>
                <a:lnTo>
                  <a:pt x="10454405" y="0"/>
                </a:lnTo>
                <a:lnTo>
                  <a:pt x="10454405" y="7622211"/>
                </a:lnTo>
                <a:lnTo>
                  <a:pt x="0" y="7622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Asynchronous</a:t>
            </a:r>
          </a:p>
        </p:txBody>
      </p:sp>
      <p:sp>
        <p:nvSpPr>
          <p:cNvPr name="TextBox 5" id="5"/>
          <p:cNvSpPr txBox="true"/>
          <p:nvPr/>
        </p:nvSpPr>
        <p:spPr>
          <a:xfrm rot="0">
            <a:off x="641985" y="1388965"/>
            <a:ext cx="17004030" cy="9467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Thực hành: sử dụng Fetch api để lấy data từ internet thông qua url</a:t>
            </a:r>
          </a:p>
          <a:p>
            <a:pPr algn="l" marL="1036320" indent="-345440" lvl="2">
              <a:lnSpc>
                <a:spcPts val="3600"/>
              </a:lnSpc>
              <a:buFont typeface="Arial"/>
              <a:buChar char="⚬"/>
            </a:pPr>
            <a:r>
              <a:rPr lang="en-US" sz="2400" spc="-79">
                <a:solidFill>
                  <a:srgbClr val="000000"/>
                </a:solidFill>
                <a:latin typeface="Arial"/>
                <a:ea typeface="Arial"/>
                <a:cs typeface="Arial"/>
                <a:sym typeface="Arial"/>
              </a:rPr>
              <a:t>https://jsonplaceholder.typicode.com/posts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Synchronous Vs Asynchronous</a:t>
            </a:r>
          </a:p>
        </p:txBody>
      </p:sp>
      <p:sp>
        <p:nvSpPr>
          <p:cNvPr name="TextBox 5" id="5"/>
          <p:cNvSpPr txBox="true"/>
          <p:nvPr/>
        </p:nvSpPr>
        <p:spPr>
          <a:xfrm rot="0">
            <a:off x="772205" y="1267916"/>
            <a:ext cx="16487095" cy="78047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Synchronous hay đồng bộ </a:t>
            </a:r>
          </a:p>
          <a:p>
            <a:pPr algn="l" marL="1036320" indent="-345440" lvl="2">
              <a:lnSpc>
                <a:spcPts val="3600"/>
              </a:lnSpc>
              <a:buFont typeface="Arial"/>
              <a:buChar char="⚬"/>
            </a:pPr>
            <a:r>
              <a:rPr lang="en-US" sz="2400" spc="-79">
                <a:solidFill>
                  <a:srgbClr val="000000"/>
                </a:solidFill>
                <a:latin typeface="Arial"/>
                <a:ea typeface="Arial"/>
                <a:cs typeface="Arial"/>
                <a:sym typeface="Arial"/>
              </a:rPr>
              <a:t>Là quá trình thực thi các dòng code từ trên xuống dưới một cách tuần tự, các đoạn mã phía sau bắt buộc phải chờ đoạn mã phía trước thực hiện xong hoặc trả ra kết quả để có thể thực hiện tiếp</a:t>
            </a:r>
          </a:p>
          <a:p>
            <a:pPr algn="l" marL="1036320" indent="-345440" lvl="2">
              <a:lnSpc>
                <a:spcPts val="3600"/>
              </a:lnSpc>
              <a:buFont typeface="Arial"/>
              <a:buChar char="⚬"/>
            </a:pPr>
            <a:r>
              <a:rPr lang="en-US" sz="2400" spc="-79">
                <a:solidFill>
                  <a:srgbClr val="000000"/>
                </a:solidFill>
                <a:latin typeface="Arial"/>
                <a:ea typeface="Arial"/>
                <a:cs typeface="Arial"/>
                <a:sym typeface="Arial"/>
              </a:rPr>
              <a:t>Nếu một tiến trình mất nhiều thời gian để thực hiện, nó sẽ khiến cả chương trình đứng chờ đến khi tiến trình đó được hoàn thành</a:t>
            </a:r>
          </a:p>
          <a:p>
            <a:pPr algn="l" marL="1036320" indent="-345440" lvl="2">
              <a:lnSpc>
                <a:spcPts val="3600"/>
              </a:lnSpc>
              <a:buFont typeface="Arial"/>
              <a:buChar char="⚬"/>
            </a:pPr>
            <a:r>
              <a:rPr lang="en-US" sz="2400" spc="-79">
                <a:solidFill>
                  <a:srgbClr val="000000"/>
                </a:solidFill>
                <a:latin typeface="Arial"/>
                <a:ea typeface="Arial"/>
                <a:cs typeface="Arial"/>
                <a:sym typeface="Arial"/>
              </a:rPr>
              <a:t>Ví dụ: các dòng code thông thường</a:t>
            </a:r>
          </a:p>
          <a:p>
            <a:pPr algn="l" marL="518160" indent="-259080" lvl="1">
              <a:lnSpc>
                <a:spcPts val="3600"/>
              </a:lnSpc>
              <a:buFont typeface="Arial"/>
              <a:buChar char="•"/>
            </a:pPr>
            <a:r>
              <a:rPr lang="en-US" sz="2400" spc="-79">
                <a:solidFill>
                  <a:srgbClr val="000000"/>
                </a:solidFill>
                <a:latin typeface="Arial"/>
                <a:ea typeface="Arial"/>
                <a:cs typeface="Arial"/>
                <a:sym typeface="Arial"/>
              </a:rPr>
              <a:t>Asynchronouse hay bất đồng bộ</a:t>
            </a:r>
          </a:p>
          <a:p>
            <a:pPr algn="l" marL="1036320" indent="-345440" lvl="2">
              <a:lnSpc>
                <a:spcPts val="3600"/>
              </a:lnSpc>
              <a:buFont typeface="Arial"/>
              <a:buChar char="⚬"/>
            </a:pPr>
            <a:r>
              <a:rPr lang="en-US" sz="2400" spc="-79">
                <a:solidFill>
                  <a:srgbClr val="000000"/>
                </a:solidFill>
                <a:latin typeface="Arial"/>
                <a:ea typeface="Arial"/>
                <a:cs typeface="Arial"/>
                <a:sym typeface="Arial"/>
              </a:rPr>
              <a:t>Là quá trình thực thi các đoạn code mà không làm các đoạn code phía sau phải chờ nó hoàn thành, các tiến trình mất nhiều thời gian có thể được thực hiện và tiếp ở background (trong nền)  trong khi các tiến trình khác vẫn tiếp tục thực thi</a:t>
            </a:r>
          </a:p>
          <a:p>
            <a:pPr algn="l" marL="1036320" indent="-345440" lvl="2">
              <a:lnSpc>
                <a:spcPts val="3600"/>
              </a:lnSpc>
              <a:buFont typeface="Arial"/>
              <a:buChar char="⚬"/>
            </a:pPr>
            <a:r>
              <a:rPr lang="en-US" sz="2400" spc="-79">
                <a:solidFill>
                  <a:srgbClr val="000000"/>
                </a:solidFill>
                <a:latin typeface="Arial"/>
                <a:ea typeface="Arial"/>
                <a:cs typeface="Arial"/>
                <a:sym typeface="Arial"/>
              </a:rPr>
              <a:t>Sử dụng các cú pháp như </a:t>
            </a:r>
            <a:r>
              <a:rPr lang="en-US" sz="2400" spc="-79">
                <a:solidFill>
                  <a:srgbClr val="000000"/>
                </a:solidFill>
                <a:latin typeface="Arial Bold"/>
                <a:ea typeface="Arial Bold"/>
                <a:cs typeface="Arial Bold"/>
                <a:sym typeface="Arial Bold"/>
              </a:rPr>
              <a:t>Callback, Promise, async/await </a:t>
            </a:r>
            <a:r>
              <a:rPr lang="en-US" sz="2400" spc="-79">
                <a:solidFill>
                  <a:srgbClr val="000000"/>
                </a:solidFill>
                <a:latin typeface="Arial"/>
                <a:ea typeface="Arial"/>
                <a:cs typeface="Arial"/>
                <a:sym typeface="Arial"/>
              </a:rPr>
              <a:t>để thao tác với với kết quả của những tiến trình này sau khi chúng hoàn thành</a:t>
            </a:r>
          </a:p>
          <a:p>
            <a:pPr algn="l" marL="1036320" indent="-345440" lvl="2">
              <a:lnSpc>
                <a:spcPts val="3600"/>
              </a:lnSpc>
              <a:buFont typeface="Arial"/>
              <a:buChar char="⚬"/>
            </a:pPr>
            <a:r>
              <a:rPr lang="en-US" sz="2400" spc="-79">
                <a:solidFill>
                  <a:srgbClr val="000000"/>
                </a:solidFill>
                <a:latin typeface="Arial"/>
                <a:ea typeface="Arial"/>
                <a:cs typeface="Arial"/>
                <a:sym typeface="Arial"/>
              </a:rPr>
              <a:t>Ví dụ: </a:t>
            </a:r>
          </a:p>
          <a:p>
            <a:pPr algn="l" marL="1554480" indent="-388620" lvl="3">
              <a:lnSpc>
                <a:spcPts val="3600"/>
              </a:lnSpc>
              <a:buFont typeface="Arial"/>
              <a:buChar char="￭"/>
            </a:pPr>
            <a:r>
              <a:rPr lang="en-US" sz="2400" spc="-79">
                <a:solidFill>
                  <a:srgbClr val="000000"/>
                </a:solidFill>
                <a:latin typeface="Arial"/>
                <a:ea typeface="Arial"/>
                <a:cs typeface="Arial"/>
                <a:sym typeface="Arial"/>
              </a:rPr>
              <a:t>Lắng nghe phản hồi hoặc thao tác của người dùng  như: click, hover, change,... =&gt; DOM event</a:t>
            </a:r>
          </a:p>
          <a:p>
            <a:pPr algn="l" marL="1554480" indent="-388620" lvl="3">
              <a:lnSpc>
                <a:spcPts val="3600"/>
              </a:lnSpc>
              <a:buFont typeface="Arial"/>
              <a:buChar char="￭"/>
            </a:pPr>
            <a:r>
              <a:rPr lang="en-US" sz="2400" spc="-79">
                <a:solidFill>
                  <a:srgbClr val="000000"/>
                </a:solidFill>
                <a:latin typeface="Arial"/>
                <a:ea typeface="Arial"/>
                <a:cs typeface="Arial"/>
                <a:sym typeface="Arial"/>
              </a:rPr>
              <a:t>Chờ một khoảng thời gian trước khi thực hiện gì đó =&gt; sử dụng các API có sẵn như setTimeout, setInterval,...</a:t>
            </a:r>
          </a:p>
          <a:p>
            <a:pPr algn="l" marL="1554480" indent="-388620" lvl="3">
              <a:lnSpc>
                <a:spcPts val="3600"/>
              </a:lnSpc>
              <a:buFont typeface="Arial"/>
              <a:buChar char="￭"/>
            </a:pPr>
            <a:r>
              <a:rPr lang="en-US" sz="2400" spc="-79">
                <a:solidFill>
                  <a:srgbClr val="000000"/>
                </a:solidFill>
                <a:latin typeface="Arial"/>
                <a:ea typeface="Arial"/>
                <a:cs typeface="Arial"/>
                <a:sym typeface="Arial"/>
              </a:rPr>
              <a:t>Thực hiện đọc/ghi file</a:t>
            </a:r>
          </a:p>
          <a:p>
            <a:pPr algn="l" marL="1554480" indent="-388620" lvl="3">
              <a:lnSpc>
                <a:spcPts val="3600"/>
              </a:lnSpc>
              <a:buFont typeface="Arial"/>
              <a:buChar char="￭"/>
            </a:pPr>
            <a:r>
              <a:rPr lang="en-US" sz="2400" spc="-79">
                <a:solidFill>
                  <a:srgbClr val="000000"/>
                </a:solidFill>
                <a:latin typeface="Arial"/>
                <a:ea typeface="Arial"/>
                <a:cs typeface="Arial"/>
                <a:sym typeface="Arial"/>
              </a:rPr>
              <a:t>Thực hiện call API, hay lấy dữ liệu từ hệ thống khác</a:t>
            </a:r>
          </a:p>
          <a:p>
            <a:pPr algn="l" marL="1036320" indent="-345440" lvl="2">
              <a:lnSpc>
                <a:spcPts val="3600"/>
              </a:lnSpc>
              <a:buFont typeface="Arial"/>
              <a:buChar char="⚬"/>
            </a:pPr>
            <a:r>
              <a:rPr lang="en-US" sz="2400" spc="-79">
                <a:solidFill>
                  <a:srgbClr val="000000"/>
                </a:solidFill>
                <a:latin typeface="Arial"/>
                <a:ea typeface="Arial"/>
                <a:cs typeface="Arial"/>
                <a:sym typeface="Arial"/>
              </a:rPr>
              <a:t>Các tác vụ này đều có thể mất nhiều thời gian để hoàn thành, và cũng như mọi đoạn code khác, chúng có thể thất bại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052386"/>
            <a:ext cx="5105828" cy="3027874"/>
          </a:xfrm>
          <a:custGeom>
            <a:avLst/>
            <a:gdLst/>
            <a:ahLst/>
            <a:cxnLst/>
            <a:rect r="r" b="b" t="t" l="l"/>
            <a:pathLst>
              <a:path h="3027874" w="5105828">
                <a:moveTo>
                  <a:pt x="0" y="0"/>
                </a:moveTo>
                <a:lnTo>
                  <a:pt x="5105828" y="0"/>
                </a:lnTo>
                <a:lnTo>
                  <a:pt x="5105828" y="3027874"/>
                </a:lnTo>
                <a:lnTo>
                  <a:pt x="0" y="3027874"/>
                </a:lnTo>
                <a:lnTo>
                  <a:pt x="0" y="0"/>
                </a:lnTo>
                <a:close/>
              </a:path>
            </a:pathLst>
          </a:custGeom>
          <a:blipFill>
            <a:blip r:embed="rId4"/>
            <a:stretch>
              <a:fillRect l="0" t="0" r="0" b="0"/>
            </a:stretch>
          </a:blipFill>
        </p:spPr>
      </p:sp>
      <p:sp>
        <p:nvSpPr>
          <p:cNvPr name="Freeform 5" id="5"/>
          <p:cNvSpPr/>
          <p:nvPr/>
        </p:nvSpPr>
        <p:spPr>
          <a:xfrm flipH="false" flipV="false" rot="0">
            <a:off x="11704115" y="7421352"/>
            <a:ext cx="6583885" cy="2865648"/>
          </a:xfrm>
          <a:custGeom>
            <a:avLst/>
            <a:gdLst/>
            <a:ahLst/>
            <a:cxnLst/>
            <a:rect r="r" b="b" t="t" l="l"/>
            <a:pathLst>
              <a:path h="2865648" w="6583885">
                <a:moveTo>
                  <a:pt x="0" y="0"/>
                </a:moveTo>
                <a:lnTo>
                  <a:pt x="6583885" y="0"/>
                </a:lnTo>
                <a:lnTo>
                  <a:pt x="6583885" y="2865648"/>
                </a:lnTo>
                <a:lnTo>
                  <a:pt x="0" y="2865648"/>
                </a:lnTo>
                <a:lnTo>
                  <a:pt x="0" y="0"/>
                </a:lnTo>
                <a:close/>
              </a:path>
            </a:pathLst>
          </a:custGeom>
          <a:blipFill>
            <a:blip r:embed="rId5"/>
            <a:stretch>
              <a:fillRect l="0" t="0" r="0" b="0"/>
            </a:stretch>
          </a:blipFill>
        </p:spPr>
      </p:sp>
      <p:sp>
        <p:nvSpPr>
          <p:cNvPr name="TextBox 6" id="6"/>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Synchronous Vs Asynchronous</a:t>
            </a:r>
          </a:p>
        </p:txBody>
      </p:sp>
      <p:sp>
        <p:nvSpPr>
          <p:cNvPr name="TextBox 7" id="7"/>
          <p:cNvSpPr txBox="true"/>
          <p:nvPr/>
        </p:nvSpPr>
        <p:spPr>
          <a:xfrm rot="0">
            <a:off x="772205" y="1267916"/>
            <a:ext cx="16487095" cy="4895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Synchronous: Các dòng lệnh được thực thi tức thì khi trình biên dịch đọc đến chúng</a:t>
            </a:r>
          </a:p>
        </p:txBody>
      </p:sp>
      <p:sp>
        <p:nvSpPr>
          <p:cNvPr name="TextBox 8" id="8"/>
          <p:cNvSpPr txBox="true"/>
          <p:nvPr/>
        </p:nvSpPr>
        <p:spPr>
          <a:xfrm rot="0">
            <a:off x="772205" y="5314927"/>
            <a:ext cx="16487095" cy="1861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Asynchronous: Khi trình biên dịch đọc đến những đoạn code này , nó chỉ đơn giản ghi nhận việc phải làm sau khi logic / điều kiện nào đó xảy ra, ở đây là khi người dùng click vào buttion, hoặc sau 1 giây</a:t>
            </a:r>
          </a:p>
          <a:p>
            <a:pPr algn="l" marL="518160" indent="-259080" lvl="1">
              <a:lnSpc>
                <a:spcPts val="3600"/>
              </a:lnSpc>
              <a:buFont typeface="Arial"/>
              <a:buChar char="•"/>
            </a:pPr>
            <a:r>
              <a:rPr lang="en-US" sz="2400" spc="-79">
                <a:solidFill>
                  <a:srgbClr val="000000"/>
                </a:solidFill>
                <a:latin typeface="Arial"/>
                <a:ea typeface="Arial"/>
                <a:cs typeface="Arial"/>
                <a:sym typeface="Arial"/>
              </a:rPr>
              <a:t>Ở đây chúng ta sử dụng cú pháp callback để định nghĩa 1 hàm hay 1 khổi lệnh sẽ được hạy khi điều kiện trên xảy ra, ta không hề thực thi những hàm này, JS sẽ tự động thực thi chúng khi đến thời điểm cần thiết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537135" y="1217671"/>
            <a:ext cx="4750865" cy="5659299"/>
          </a:xfrm>
          <a:custGeom>
            <a:avLst/>
            <a:gdLst/>
            <a:ahLst/>
            <a:cxnLst/>
            <a:rect r="r" b="b" t="t" l="l"/>
            <a:pathLst>
              <a:path h="5659299" w="4750865">
                <a:moveTo>
                  <a:pt x="0" y="0"/>
                </a:moveTo>
                <a:lnTo>
                  <a:pt x="4750865" y="0"/>
                </a:lnTo>
                <a:lnTo>
                  <a:pt x="4750865" y="5659299"/>
                </a:lnTo>
                <a:lnTo>
                  <a:pt x="0" y="5659299"/>
                </a:lnTo>
                <a:lnTo>
                  <a:pt x="0" y="0"/>
                </a:lnTo>
                <a:close/>
              </a:path>
            </a:pathLst>
          </a:custGeom>
          <a:blipFill>
            <a:blip r:embed="rId4"/>
            <a:stretch>
              <a:fillRect l="0" t="0" r="0" b="0"/>
            </a:stretch>
          </a:blipFill>
        </p:spPr>
      </p:sp>
      <p:sp>
        <p:nvSpPr>
          <p:cNvPr name="TextBox 5" id="5"/>
          <p:cNvSpPr txBox="true"/>
          <p:nvPr/>
        </p:nvSpPr>
        <p:spPr>
          <a:xfrm rot="0">
            <a:off x="835445" y="1093846"/>
            <a:ext cx="12292187" cy="50615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Javascript là một ngôn ngữ đơn luồng (Single Thread), về cơ bản tại một thời điểm chỉ có một đoạn mã được chạy</a:t>
            </a:r>
          </a:p>
          <a:p>
            <a:pPr algn="l" marL="518160" indent="-259080" lvl="1">
              <a:lnSpc>
                <a:spcPts val="3600"/>
              </a:lnSpc>
              <a:buFont typeface="Arial"/>
              <a:buChar char="•"/>
            </a:pPr>
            <a:r>
              <a:rPr lang="en-US" sz="2400" spc="-79">
                <a:solidFill>
                  <a:srgbClr val="000000"/>
                </a:solidFill>
                <a:latin typeface="Arial"/>
                <a:ea typeface="Arial"/>
                <a:cs typeface="Arial"/>
                <a:sym typeface="Arial"/>
              </a:rPr>
              <a:t>Các hàm callback này khi sẵn sàng sẽ chưa được gọi ngay, mà được đưa lần lượt vào một kho chứa tạm thời có cấu trúc QUEUE hay hàng đợi (giống như khi ta xếp hàng, ai tới trước được phục vụ trước), những hàm này sẽ được lần lượt thực thi theo thứ tự chúng được đưa vào QUEUE, </a:t>
            </a:r>
            <a:r>
              <a:rPr lang="en-US" sz="2400" spc="-79">
                <a:solidFill>
                  <a:srgbClr val="000000"/>
                </a:solidFill>
                <a:latin typeface="Arial Bold"/>
                <a:ea typeface="Arial Bold"/>
                <a:cs typeface="Arial Bold"/>
                <a:sym typeface="Arial Bold"/>
              </a:rPr>
              <a:t>Nếu </a:t>
            </a:r>
            <a:r>
              <a:rPr lang="en-US" sz="2400" spc="-79">
                <a:solidFill>
                  <a:srgbClr val="000000"/>
                </a:solidFill>
                <a:latin typeface="Arial"/>
                <a:ea typeface="Arial"/>
                <a:cs typeface="Arial"/>
                <a:sym typeface="Arial"/>
              </a:rPr>
              <a:t>như luồng chính của ta đang không bận thực thi một tác vụ khác. </a:t>
            </a:r>
          </a:p>
          <a:p>
            <a:pPr algn="l" marL="518160" indent="-259080" lvl="1">
              <a:lnSpc>
                <a:spcPts val="3600"/>
              </a:lnSpc>
              <a:buFont typeface="Arial"/>
              <a:buChar char="•"/>
            </a:pPr>
            <a:r>
              <a:rPr lang="en-US" sz="2400" spc="-79">
                <a:solidFill>
                  <a:srgbClr val="000000"/>
                </a:solidFill>
                <a:latin typeface="Arial"/>
                <a:ea typeface="Arial"/>
                <a:cs typeface="Arial"/>
                <a:sym typeface="Arial"/>
              </a:rPr>
              <a:t>Những tác vụ khác ở đây chính là những đoạn mã đồng bộ chưa được thực hiện xong =&gt; JS sẽ ưu tiên thực thi các đoạn mã Đồng Bộ trước trong cùng một block code</a:t>
            </a:r>
          </a:p>
          <a:p>
            <a:pPr algn="l" marL="518160" indent="-259080" lvl="1">
              <a:lnSpc>
                <a:spcPts val="3600"/>
              </a:lnSpc>
              <a:buFont typeface="Arial"/>
              <a:buChar char="•"/>
            </a:pPr>
            <a:r>
              <a:rPr lang="en-US" sz="2400" spc="-79">
                <a:solidFill>
                  <a:srgbClr val="000000"/>
                </a:solidFill>
                <a:latin typeface="Arial"/>
                <a:ea typeface="Arial"/>
                <a:cs typeface="Arial"/>
                <a:sym typeface="Arial"/>
              </a:rPr>
              <a:t>Ở ví dụ này, dù được đặt ở trước nhưng A lại được đưa vào hàng đợi sau B và C, nên kết quả hiện ra sẽ theo thứ tự C =&gt; B =&gt; A</a:t>
            </a:r>
          </a:p>
          <a:p>
            <a:pPr algn="l" marL="518160" indent="-259080" lvl="1">
              <a:lnSpc>
                <a:spcPts val="3600"/>
              </a:lnSpc>
              <a:buFont typeface="Arial"/>
              <a:buChar char="•"/>
            </a:pPr>
            <a:r>
              <a:rPr lang="en-US" sz="2400" spc="-79">
                <a:solidFill>
                  <a:srgbClr val="000000"/>
                </a:solidFill>
                <a:latin typeface="Arial"/>
                <a:ea typeface="Arial"/>
                <a:cs typeface="Arial"/>
                <a:sym typeface="Arial"/>
              </a:rPr>
              <a:t>Đọc thêm: Call Stack, Event Loop</a:t>
            </a:r>
          </a:p>
        </p:txBody>
      </p:sp>
      <p:sp>
        <p:nvSpPr>
          <p:cNvPr name="TextBox 6" id="6"/>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Synchronous Vs Asynchronous</a:t>
            </a:r>
          </a:p>
        </p:txBody>
      </p:sp>
      <p:grpSp>
        <p:nvGrpSpPr>
          <p:cNvPr name="Group 7" id="7"/>
          <p:cNvGrpSpPr/>
          <p:nvPr/>
        </p:nvGrpSpPr>
        <p:grpSpPr>
          <a:xfrm rot="0">
            <a:off x="2985437" y="8585856"/>
            <a:ext cx="13154299" cy="1610504"/>
            <a:chOff x="0" y="0"/>
            <a:chExt cx="17539065" cy="2147339"/>
          </a:xfrm>
        </p:grpSpPr>
        <p:grpSp>
          <p:nvGrpSpPr>
            <p:cNvPr name="Group 8" id="8"/>
            <p:cNvGrpSpPr/>
            <p:nvPr/>
          </p:nvGrpSpPr>
          <p:grpSpPr>
            <a:xfrm rot="0">
              <a:off x="0" y="0"/>
              <a:ext cx="17539065" cy="2147339"/>
              <a:chOff x="0" y="0"/>
              <a:chExt cx="3464507" cy="424166"/>
            </a:xfrm>
          </p:grpSpPr>
          <p:sp>
            <p:nvSpPr>
              <p:cNvPr name="Freeform 9" id="9"/>
              <p:cNvSpPr/>
              <p:nvPr/>
            </p:nvSpPr>
            <p:spPr>
              <a:xfrm flipH="false" flipV="false" rot="0">
                <a:off x="0" y="0"/>
                <a:ext cx="3464507" cy="424166"/>
              </a:xfrm>
              <a:custGeom>
                <a:avLst/>
                <a:gdLst/>
                <a:ahLst/>
                <a:cxnLst/>
                <a:rect r="r" b="b" t="t" l="l"/>
                <a:pathLst>
                  <a:path h="424166" w="3464507">
                    <a:moveTo>
                      <a:pt x="0" y="0"/>
                    </a:moveTo>
                    <a:lnTo>
                      <a:pt x="3464507" y="0"/>
                    </a:lnTo>
                    <a:lnTo>
                      <a:pt x="3464507" y="424166"/>
                    </a:lnTo>
                    <a:lnTo>
                      <a:pt x="0" y="424166"/>
                    </a:lnTo>
                    <a:close/>
                  </a:path>
                </a:pathLst>
              </a:custGeom>
              <a:solidFill>
                <a:srgbClr val="FBC6B1"/>
              </a:solidFill>
            </p:spPr>
          </p:sp>
          <p:sp>
            <p:nvSpPr>
              <p:cNvPr name="TextBox 10" id="10"/>
              <p:cNvSpPr txBox="true"/>
              <p:nvPr/>
            </p:nvSpPr>
            <p:spPr>
              <a:xfrm>
                <a:off x="0" y="-123825"/>
                <a:ext cx="3464507" cy="547991"/>
              </a:xfrm>
              <a:prstGeom prst="rect">
                <a:avLst/>
              </a:prstGeom>
            </p:spPr>
            <p:txBody>
              <a:bodyPr anchor="ctr" rtlCol="false" tIns="50800" lIns="50800" bIns="50800" rIns="50800"/>
              <a:lstStyle/>
              <a:p>
                <a:pPr algn="ctr">
                  <a:lnSpc>
                    <a:spcPts val="3600"/>
                  </a:lnSpc>
                </a:pPr>
              </a:p>
            </p:txBody>
          </p:sp>
        </p:grpSp>
        <p:grpSp>
          <p:nvGrpSpPr>
            <p:cNvPr name="Group 11" id="11"/>
            <p:cNvGrpSpPr/>
            <p:nvPr/>
          </p:nvGrpSpPr>
          <p:grpSpPr>
            <a:xfrm rot="-10800000">
              <a:off x="502203" y="269822"/>
              <a:ext cx="4114800" cy="1607695"/>
              <a:chOff x="0" y="0"/>
              <a:chExt cx="812800" cy="317569"/>
            </a:xfrm>
          </p:grpSpPr>
          <p:sp>
            <p:nvSpPr>
              <p:cNvPr name="Freeform 12" id="12"/>
              <p:cNvSpPr/>
              <p:nvPr/>
            </p:nvSpPr>
            <p:spPr>
              <a:xfrm flipH="false" flipV="false" rot="0">
                <a:off x="0" y="0"/>
                <a:ext cx="812800" cy="317569"/>
              </a:xfrm>
              <a:custGeom>
                <a:avLst/>
                <a:gdLst/>
                <a:ahLst/>
                <a:cxnLst/>
                <a:rect r="r" b="b" t="t" l="l"/>
                <a:pathLst>
                  <a:path h="317569" w="812800">
                    <a:moveTo>
                      <a:pt x="0" y="0"/>
                    </a:moveTo>
                    <a:lnTo>
                      <a:pt x="609600" y="0"/>
                    </a:lnTo>
                    <a:lnTo>
                      <a:pt x="812800" y="158785"/>
                    </a:lnTo>
                    <a:lnTo>
                      <a:pt x="609600" y="317569"/>
                    </a:lnTo>
                    <a:lnTo>
                      <a:pt x="0" y="317569"/>
                    </a:lnTo>
                    <a:lnTo>
                      <a:pt x="203200" y="158785"/>
                    </a:lnTo>
                    <a:lnTo>
                      <a:pt x="0" y="0"/>
                    </a:lnTo>
                    <a:close/>
                  </a:path>
                </a:pathLst>
              </a:custGeom>
              <a:solidFill>
                <a:srgbClr val="C1FF72"/>
              </a:solidFill>
            </p:spPr>
          </p:sp>
          <p:sp>
            <p:nvSpPr>
              <p:cNvPr name="TextBox 13" id="13"/>
              <p:cNvSpPr txBox="true"/>
              <p:nvPr/>
            </p:nvSpPr>
            <p:spPr>
              <a:xfrm>
                <a:off x="177800" y="-123825"/>
                <a:ext cx="558800" cy="441394"/>
              </a:xfrm>
              <a:prstGeom prst="rect">
                <a:avLst/>
              </a:prstGeom>
            </p:spPr>
            <p:txBody>
              <a:bodyPr anchor="ctr" rtlCol="false" tIns="50800" lIns="50800" bIns="50800" rIns="50800"/>
              <a:lstStyle/>
              <a:p>
                <a:pPr algn="ctr">
                  <a:lnSpc>
                    <a:spcPts val="3600"/>
                  </a:lnSpc>
                </a:pPr>
              </a:p>
            </p:txBody>
          </p:sp>
        </p:grpSp>
        <p:sp>
          <p:nvSpPr>
            <p:cNvPr name="TextBox 14" id="14"/>
            <p:cNvSpPr txBox="true"/>
            <p:nvPr/>
          </p:nvSpPr>
          <p:spPr>
            <a:xfrm rot="0">
              <a:off x="1308668" y="807549"/>
              <a:ext cx="1925492" cy="522716"/>
            </a:xfrm>
            <a:prstGeom prst="rect">
              <a:avLst/>
            </a:prstGeom>
          </p:spPr>
          <p:txBody>
            <a:bodyPr anchor="t" rtlCol="false" tIns="0" lIns="0" bIns="0" rIns="0">
              <a:spAutoFit/>
            </a:bodyPr>
            <a:lstStyle/>
            <a:p>
              <a:pPr algn="ctr">
                <a:lnSpc>
                  <a:spcPts val="1409"/>
                </a:lnSpc>
                <a:spcBef>
                  <a:spcPct val="0"/>
                </a:spcBef>
              </a:pPr>
              <a:r>
                <a:rPr lang="en-US" sz="1409" spc="-46">
                  <a:solidFill>
                    <a:srgbClr val="000000"/>
                  </a:solidFill>
                  <a:latin typeface="Arial"/>
                  <a:ea typeface="Arial"/>
                  <a:cs typeface="Arial"/>
                  <a:sym typeface="Arial"/>
                </a:rPr>
                <a:t>C: Được thêm vào sau 600ms</a:t>
              </a:r>
            </a:p>
          </p:txBody>
        </p:sp>
        <p:grpSp>
          <p:nvGrpSpPr>
            <p:cNvPr name="Group 15" id="15"/>
            <p:cNvGrpSpPr/>
            <p:nvPr/>
          </p:nvGrpSpPr>
          <p:grpSpPr>
            <a:xfrm rot="-10800000">
              <a:off x="5005710" y="269822"/>
              <a:ext cx="4114800" cy="1607695"/>
              <a:chOff x="0" y="0"/>
              <a:chExt cx="812800" cy="317569"/>
            </a:xfrm>
          </p:grpSpPr>
          <p:sp>
            <p:nvSpPr>
              <p:cNvPr name="Freeform 16" id="16"/>
              <p:cNvSpPr/>
              <p:nvPr/>
            </p:nvSpPr>
            <p:spPr>
              <a:xfrm flipH="false" flipV="false" rot="0">
                <a:off x="0" y="0"/>
                <a:ext cx="812800" cy="317569"/>
              </a:xfrm>
              <a:custGeom>
                <a:avLst/>
                <a:gdLst/>
                <a:ahLst/>
                <a:cxnLst/>
                <a:rect r="r" b="b" t="t" l="l"/>
                <a:pathLst>
                  <a:path h="317569" w="812800">
                    <a:moveTo>
                      <a:pt x="0" y="0"/>
                    </a:moveTo>
                    <a:lnTo>
                      <a:pt x="609600" y="0"/>
                    </a:lnTo>
                    <a:lnTo>
                      <a:pt x="812800" y="158785"/>
                    </a:lnTo>
                    <a:lnTo>
                      <a:pt x="609600" y="317569"/>
                    </a:lnTo>
                    <a:lnTo>
                      <a:pt x="0" y="317569"/>
                    </a:lnTo>
                    <a:lnTo>
                      <a:pt x="203200" y="158785"/>
                    </a:lnTo>
                    <a:lnTo>
                      <a:pt x="0" y="0"/>
                    </a:lnTo>
                    <a:close/>
                  </a:path>
                </a:pathLst>
              </a:custGeom>
              <a:solidFill>
                <a:srgbClr val="C1FF72"/>
              </a:solidFill>
            </p:spPr>
          </p:sp>
          <p:sp>
            <p:nvSpPr>
              <p:cNvPr name="TextBox 17" id="17"/>
              <p:cNvSpPr txBox="true"/>
              <p:nvPr/>
            </p:nvSpPr>
            <p:spPr>
              <a:xfrm>
                <a:off x="177800" y="-123825"/>
                <a:ext cx="558800" cy="441394"/>
              </a:xfrm>
              <a:prstGeom prst="rect">
                <a:avLst/>
              </a:prstGeom>
            </p:spPr>
            <p:txBody>
              <a:bodyPr anchor="ctr" rtlCol="false" tIns="50800" lIns="50800" bIns="50800" rIns="50800"/>
              <a:lstStyle/>
              <a:p>
                <a:pPr algn="ctr">
                  <a:lnSpc>
                    <a:spcPts val="3600"/>
                  </a:lnSpc>
                </a:pPr>
              </a:p>
            </p:txBody>
          </p:sp>
        </p:grpSp>
        <p:sp>
          <p:nvSpPr>
            <p:cNvPr name="TextBox 18" id="18"/>
            <p:cNvSpPr txBox="true"/>
            <p:nvPr/>
          </p:nvSpPr>
          <p:spPr>
            <a:xfrm rot="0">
              <a:off x="5812176" y="807549"/>
              <a:ext cx="1925492" cy="522716"/>
            </a:xfrm>
            <a:prstGeom prst="rect">
              <a:avLst/>
            </a:prstGeom>
          </p:spPr>
          <p:txBody>
            <a:bodyPr anchor="t" rtlCol="false" tIns="0" lIns="0" bIns="0" rIns="0">
              <a:spAutoFit/>
            </a:bodyPr>
            <a:lstStyle/>
            <a:p>
              <a:pPr algn="ctr">
                <a:lnSpc>
                  <a:spcPts val="1409"/>
                </a:lnSpc>
                <a:spcBef>
                  <a:spcPct val="0"/>
                </a:spcBef>
              </a:pPr>
              <a:r>
                <a:rPr lang="en-US" sz="1409" spc="-46">
                  <a:solidFill>
                    <a:srgbClr val="000000"/>
                  </a:solidFill>
                  <a:latin typeface="Arial"/>
                  <a:ea typeface="Arial"/>
                  <a:cs typeface="Arial"/>
                  <a:sym typeface="Arial"/>
                </a:rPr>
                <a:t>B: Được thêm vào sau 800ms</a:t>
              </a:r>
            </a:p>
          </p:txBody>
        </p:sp>
        <p:grpSp>
          <p:nvGrpSpPr>
            <p:cNvPr name="Group 19" id="19"/>
            <p:cNvGrpSpPr/>
            <p:nvPr/>
          </p:nvGrpSpPr>
          <p:grpSpPr>
            <a:xfrm rot="-10800000">
              <a:off x="9769777" y="269822"/>
              <a:ext cx="4114800" cy="1607695"/>
              <a:chOff x="0" y="0"/>
              <a:chExt cx="812800" cy="317569"/>
            </a:xfrm>
          </p:grpSpPr>
          <p:sp>
            <p:nvSpPr>
              <p:cNvPr name="Freeform 20" id="20"/>
              <p:cNvSpPr/>
              <p:nvPr/>
            </p:nvSpPr>
            <p:spPr>
              <a:xfrm flipH="false" flipV="false" rot="0">
                <a:off x="0" y="0"/>
                <a:ext cx="812800" cy="317569"/>
              </a:xfrm>
              <a:custGeom>
                <a:avLst/>
                <a:gdLst/>
                <a:ahLst/>
                <a:cxnLst/>
                <a:rect r="r" b="b" t="t" l="l"/>
                <a:pathLst>
                  <a:path h="317569" w="812800">
                    <a:moveTo>
                      <a:pt x="0" y="0"/>
                    </a:moveTo>
                    <a:lnTo>
                      <a:pt x="609600" y="0"/>
                    </a:lnTo>
                    <a:lnTo>
                      <a:pt x="812800" y="158785"/>
                    </a:lnTo>
                    <a:lnTo>
                      <a:pt x="609600" y="317569"/>
                    </a:lnTo>
                    <a:lnTo>
                      <a:pt x="0" y="317569"/>
                    </a:lnTo>
                    <a:lnTo>
                      <a:pt x="203200" y="158785"/>
                    </a:lnTo>
                    <a:lnTo>
                      <a:pt x="0" y="0"/>
                    </a:lnTo>
                    <a:close/>
                  </a:path>
                </a:pathLst>
              </a:custGeom>
              <a:solidFill>
                <a:srgbClr val="C1FF72"/>
              </a:solidFill>
            </p:spPr>
          </p:sp>
          <p:sp>
            <p:nvSpPr>
              <p:cNvPr name="TextBox 21" id="21"/>
              <p:cNvSpPr txBox="true"/>
              <p:nvPr/>
            </p:nvSpPr>
            <p:spPr>
              <a:xfrm>
                <a:off x="177800" y="-123825"/>
                <a:ext cx="558800" cy="441394"/>
              </a:xfrm>
              <a:prstGeom prst="rect">
                <a:avLst/>
              </a:prstGeom>
            </p:spPr>
            <p:txBody>
              <a:bodyPr anchor="ctr" rtlCol="false" tIns="50800" lIns="50800" bIns="50800" rIns="50800"/>
              <a:lstStyle/>
              <a:p>
                <a:pPr algn="ctr">
                  <a:lnSpc>
                    <a:spcPts val="3600"/>
                  </a:lnSpc>
                </a:pPr>
              </a:p>
            </p:txBody>
          </p:sp>
        </p:grpSp>
        <p:sp>
          <p:nvSpPr>
            <p:cNvPr name="TextBox 22" id="22"/>
            <p:cNvSpPr txBox="true"/>
            <p:nvPr/>
          </p:nvSpPr>
          <p:spPr>
            <a:xfrm rot="0">
              <a:off x="10576242" y="807549"/>
              <a:ext cx="1925492" cy="522716"/>
            </a:xfrm>
            <a:prstGeom prst="rect">
              <a:avLst/>
            </a:prstGeom>
          </p:spPr>
          <p:txBody>
            <a:bodyPr anchor="t" rtlCol="false" tIns="0" lIns="0" bIns="0" rIns="0">
              <a:spAutoFit/>
            </a:bodyPr>
            <a:lstStyle/>
            <a:p>
              <a:pPr algn="ctr">
                <a:lnSpc>
                  <a:spcPts val="1409"/>
                </a:lnSpc>
                <a:spcBef>
                  <a:spcPct val="0"/>
                </a:spcBef>
              </a:pPr>
              <a:r>
                <a:rPr lang="en-US" sz="1409" spc="-46">
                  <a:solidFill>
                    <a:srgbClr val="000000"/>
                  </a:solidFill>
                  <a:latin typeface="Arial"/>
                  <a:ea typeface="Arial"/>
                  <a:cs typeface="Arial"/>
                  <a:sym typeface="Arial"/>
                </a:rPr>
                <a:t>C: Được thêm vào sau 1000ms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37328" y="8676496"/>
            <a:ext cx="13154299" cy="1610504"/>
            <a:chOff x="0" y="0"/>
            <a:chExt cx="3464507" cy="424166"/>
          </a:xfrm>
        </p:grpSpPr>
        <p:sp>
          <p:nvSpPr>
            <p:cNvPr name="Freeform 5" id="5"/>
            <p:cNvSpPr/>
            <p:nvPr/>
          </p:nvSpPr>
          <p:spPr>
            <a:xfrm flipH="false" flipV="false" rot="0">
              <a:off x="0" y="0"/>
              <a:ext cx="3464507" cy="424166"/>
            </a:xfrm>
            <a:custGeom>
              <a:avLst/>
              <a:gdLst/>
              <a:ahLst/>
              <a:cxnLst/>
              <a:rect r="r" b="b" t="t" l="l"/>
              <a:pathLst>
                <a:path h="424166" w="3464507">
                  <a:moveTo>
                    <a:pt x="0" y="0"/>
                  </a:moveTo>
                  <a:lnTo>
                    <a:pt x="3464507" y="0"/>
                  </a:lnTo>
                  <a:lnTo>
                    <a:pt x="3464507" y="424166"/>
                  </a:lnTo>
                  <a:lnTo>
                    <a:pt x="0" y="424166"/>
                  </a:lnTo>
                  <a:close/>
                </a:path>
              </a:pathLst>
            </a:custGeom>
            <a:solidFill>
              <a:srgbClr val="FBC6B1"/>
            </a:solidFill>
          </p:spPr>
        </p:sp>
        <p:sp>
          <p:nvSpPr>
            <p:cNvPr name="TextBox 6" id="6"/>
            <p:cNvSpPr txBox="true"/>
            <p:nvPr/>
          </p:nvSpPr>
          <p:spPr>
            <a:xfrm>
              <a:off x="0" y="-123825"/>
              <a:ext cx="3464507" cy="547991"/>
            </a:xfrm>
            <a:prstGeom prst="rect">
              <a:avLst/>
            </a:prstGeom>
          </p:spPr>
          <p:txBody>
            <a:bodyPr anchor="ctr" rtlCol="false" tIns="50800" lIns="50800" bIns="50800" rIns="50800"/>
            <a:lstStyle/>
            <a:p>
              <a:pPr algn="ctr">
                <a:lnSpc>
                  <a:spcPts val="3600"/>
                </a:lnSpc>
              </a:pPr>
            </a:p>
          </p:txBody>
        </p:sp>
      </p:grpSp>
      <p:grpSp>
        <p:nvGrpSpPr>
          <p:cNvPr name="Group 7" id="7"/>
          <p:cNvGrpSpPr/>
          <p:nvPr/>
        </p:nvGrpSpPr>
        <p:grpSpPr>
          <a:xfrm rot="0">
            <a:off x="3713980" y="8878862"/>
            <a:ext cx="3086100" cy="1205771"/>
            <a:chOff x="0" y="0"/>
            <a:chExt cx="4114800" cy="1607695"/>
          </a:xfrm>
        </p:grpSpPr>
        <p:grpSp>
          <p:nvGrpSpPr>
            <p:cNvPr name="Group 8" id="8"/>
            <p:cNvGrpSpPr/>
            <p:nvPr/>
          </p:nvGrpSpPr>
          <p:grpSpPr>
            <a:xfrm rot="-10800000">
              <a:off x="0" y="0"/>
              <a:ext cx="4114800" cy="1607695"/>
              <a:chOff x="0" y="0"/>
              <a:chExt cx="812800" cy="317569"/>
            </a:xfrm>
          </p:grpSpPr>
          <p:sp>
            <p:nvSpPr>
              <p:cNvPr name="Freeform 9" id="9"/>
              <p:cNvSpPr/>
              <p:nvPr/>
            </p:nvSpPr>
            <p:spPr>
              <a:xfrm flipH="false" flipV="false" rot="0">
                <a:off x="0" y="0"/>
                <a:ext cx="812800" cy="317569"/>
              </a:xfrm>
              <a:custGeom>
                <a:avLst/>
                <a:gdLst/>
                <a:ahLst/>
                <a:cxnLst/>
                <a:rect r="r" b="b" t="t" l="l"/>
                <a:pathLst>
                  <a:path h="317569" w="812800">
                    <a:moveTo>
                      <a:pt x="0" y="0"/>
                    </a:moveTo>
                    <a:lnTo>
                      <a:pt x="609600" y="0"/>
                    </a:lnTo>
                    <a:lnTo>
                      <a:pt x="812800" y="158785"/>
                    </a:lnTo>
                    <a:lnTo>
                      <a:pt x="609600" y="317569"/>
                    </a:lnTo>
                    <a:lnTo>
                      <a:pt x="0" y="317569"/>
                    </a:lnTo>
                    <a:lnTo>
                      <a:pt x="203200" y="158785"/>
                    </a:lnTo>
                    <a:lnTo>
                      <a:pt x="0" y="0"/>
                    </a:lnTo>
                    <a:close/>
                  </a:path>
                </a:pathLst>
              </a:custGeom>
              <a:solidFill>
                <a:srgbClr val="C1FF72"/>
              </a:solidFill>
            </p:spPr>
          </p:sp>
          <p:sp>
            <p:nvSpPr>
              <p:cNvPr name="TextBox 10" id="10"/>
              <p:cNvSpPr txBox="true"/>
              <p:nvPr/>
            </p:nvSpPr>
            <p:spPr>
              <a:xfrm>
                <a:off x="177800" y="-123825"/>
                <a:ext cx="558800" cy="441394"/>
              </a:xfrm>
              <a:prstGeom prst="rect">
                <a:avLst/>
              </a:prstGeom>
            </p:spPr>
            <p:txBody>
              <a:bodyPr anchor="ctr" rtlCol="false" tIns="50800" lIns="50800" bIns="50800" rIns="50800"/>
              <a:lstStyle/>
              <a:p>
                <a:pPr algn="ctr">
                  <a:lnSpc>
                    <a:spcPts val="3600"/>
                  </a:lnSpc>
                </a:pPr>
              </a:p>
            </p:txBody>
          </p:sp>
        </p:grpSp>
        <p:sp>
          <p:nvSpPr>
            <p:cNvPr name="TextBox 11" id="11"/>
            <p:cNvSpPr txBox="true"/>
            <p:nvPr/>
          </p:nvSpPr>
          <p:spPr>
            <a:xfrm rot="0">
              <a:off x="806466" y="537727"/>
              <a:ext cx="1925492" cy="522716"/>
            </a:xfrm>
            <a:prstGeom prst="rect">
              <a:avLst/>
            </a:prstGeom>
          </p:spPr>
          <p:txBody>
            <a:bodyPr anchor="t" rtlCol="false" tIns="0" lIns="0" bIns="0" rIns="0">
              <a:spAutoFit/>
            </a:bodyPr>
            <a:lstStyle/>
            <a:p>
              <a:pPr algn="ctr">
                <a:lnSpc>
                  <a:spcPts val="1409"/>
                </a:lnSpc>
                <a:spcBef>
                  <a:spcPct val="0"/>
                </a:spcBef>
              </a:pPr>
              <a:r>
                <a:rPr lang="en-US" sz="1409" spc="-46">
                  <a:solidFill>
                    <a:srgbClr val="000000"/>
                  </a:solidFill>
                  <a:latin typeface="Arial"/>
                  <a:ea typeface="Arial"/>
                  <a:cs typeface="Arial"/>
                  <a:sym typeface="Arial"/>
                </a:rPr>
                <a:t>D: Được thêm vào 0ms</a:t>
              </a:r>
            </a:p>
          </p:txBody>
        </p:sp>
      </p:grpSp>
      <p:grpSp>
        <p:nvGrpSpPr>
          <p:cNvPr name="Group 12" id="12"/>
          <p:cNvGrpSpPr/>
          <p:nvPr/>
        </p:nvGrpSpPr>
        <p:grpSpPr>
          <a:xfrm rot="0">
            <a:off x="7091610" y="8878862"/>
            <a:ext cx="3086100" cy="1205771"/>
            <a:chOff x="0" y="0"/>
            <a:chExt cx="4114800" cy="1607695"/>
          </a:xfrm>
        </p:grpSpPr>
        <p:grpSp>
          <p:nvGrpSpPr>
            <p:cNvPr name="Group 13" id="13"/>
            <p:cNvGrpSpPr/>
            <p:nvPr/>
          </p:nvGrpSpPr>
          <p:grpSpPr>
            <a:xfrm rot="-10800000">
              <a:off x="0" y="0"/>
              <a:ext cx="4114800" cy="1607695"/>
              <a:chOff x="0" y="0"/>
              <a:chExt cx="812800" cy="317569"/>
            </a:xfrm>
          </p:grpSpPr>
          <p:sp>
            <p:nvSpPr>
              <p:cNvPr name="Freeform 14" id="14"/>
              <p:cNvSpPr/>
              <p:nvPr/>
            </p:nvSpPr>
            <p:spPr>
              <a:xfrm flipH="false" flipV="false" rot="0">
                <a:off x="0" y="0"/>
                <a:ext cx="812800" cy="317569"/>
              </a:xfrm>
              <a:custGeom>
                <a:avLst/>
                <a:gdLst/>
                <a:ahLst/>
                <a:cxnLst/>
                <a:rect r="r" b="b" t="t" l="l"/>
                <a:pathLst>
                  <a:path h="317569" w="812800">
                    <a:moveTo>
                      <a:pt x="0" y="0"/>
                    </a:moveTo>
                    <a:lnTo>
                      <a:pt x="609600" y="0"/>
                    </a:lnTo>
                    <a:lnTo>
                      <a:pt x="812800" y="158785"/>
                    </a:lnTo>
                    <a:lnTo>
                      <a:pt x="609600" y="317569"/>
                    </a:lnTo>
                    <a:lnTo>
                      <a:pt x="0" y="317569"/>
                    </a:lnTo>
                    <a:lnTo>
                      <a:pt x="203200" y="158785"/>
                    </a:lnTo>
                    <a:lnTo>
                      <a:pt x="0" y="0"/>
                    </a:lnTo>
                    <a:close/>
                  </a:path>
                </a:pathLst>
              </a:custGeom>
              <a:solidFill>
                <a:srgbClr val="C1FF72"/>
              </a:solidFill>
            </p:spPr>
          </p:sp>
          <p:sp>
            <p:nvSpPr>
              <p:cNvPr name="TextBox 15" id="15"/>
              <p:cNvSpPr txBox="true"/>
              <p:nvPr/>
            </p:nvSpPr>
            <p:spPr>
              <a:xfrm>
                <a:off x="177800" y="-123825"/>
                <a:ext cx="558800" cy="441394"/>
              </a:xfrm>
              <a:prstGeom prst="rect">
                <a:avLst/>
              </a:prstGeom>
            </p:spPr>
            <p:txBody>
              <a:bodyPr anchor="ctr" rtlCol="false" tIns="50800" lIns="50800" bIns="50800" rIns="50800"/>
              <a:lstStyle/>
              <a:p>
                <a:pPr algn="ctr">
                  <a:lnSpc>
                    <a:spcPts val="3600"/>
                  </a:lnSpc>
                </a:pPr>
              </a:p>
            </p:txBody>
          </p:sp>
        </p:grpSp>
        <p:sp>
          <p:nvSpPr>
            <p:cNvPr name="TextBox 16" id="16"/>
            <p:cNvSpPr txBox="true"/>
            <p:nvPr/>
          </p:nvSpPr>
          <p:spPr>
            <a:xfrm rot="0">
              <a:off x="806466" y="537727"/>
              <a:ext cx="1925492" cy="522716"/>
            </a:xfrm>
            <a:prstGeom prst="rect">
              <a:avLst/>
            </a:prstGeom>
          </p:spPr>
          <p:txBody>
            <a:bodyPr anchor="t" rtlCol="false" tIns="0" lIns="0" bIns="0" rIns="0">
              <a:spAutoFit/>
            </a:bodyPr>
            <a:lstStyle/>
            <a:p>
              <a:pPr algn="ctr">
                <a:lnSpc>
                  <a:spcPts val="1409"/>
                </a:lnSpc>
                <a:spcBef>
                  <a:spcPct val="0"/>
                </a:spcBef>
              </a:pPr>
              <a:r>
                <a:rPr lang="en-US" sz="1409" spc="-46">
                  <a:solidFill>
                    <a:srgbClr val="000000"/>
                  </a:solidFill>
                  <a:latin typeface="Arial"/>
                  <a:ea typeface="Arial"/>
                  <a:cs typeface="Arial"/>
                  <a:sym typeface="Arial"/>
                </a:rPr>
                <a:t>B: Được thêm vào sau 1000s</a:t>
              </a:r>
            </a:p>
          </p:txBody>
        </p:sp>
      </p:grpSp>
      <p:sp>
        <p:nvSpPr>
          <p:cNvPr name="Freeform 17" id="17"/>
          <p:cNvSpPr/>
          <p:nvPr/>
        </p:nvSpPr>
        <p:spPr>
          <a:xfrm flipH="false" flipV="false" rot="0">
            <a:off x="14273653" y="1105357"/>
            <a:ext cx="4014347" cy="5913164"/>
          </a:xfrm>
          <a:custGeom>
            <a:avLst/>
            <a:gdLst/>
            <a:ahLst/>
            <a:cxnLst/>
            <a:rect r="r" b="b" t="t" l="l"/>
            <a:pathLst>
              <a:path h="5913164" w="4014347">
                <a:moveTo>
                  <a:pt x="0" y="0"/>
                </a:moveTo>
                <a:lnTo>
                  <a:pt x="4014347" y="0"/>
                </a:lnTo>
                <a:lnTo>
                  <a:pt x="4014347" y="5913163"/>
                </a:lnTo>
                <a:lnTo>
                  <a:pt x="0" y="5913163"/>
                </a:lnTo>
                <a:lnTo>
                  <a:pt x="0" y="0"/>
                </a:lnTo>
                <a:close/>
              </a:path>
            </a:pathLst>
          </a:custGeom>
          <a:blipFill>
            <a:blip r:embed="rId4"/>
            <a:stretch>
              <a:fillRect l="0" t="0" r="0" b="0"/>
            </a:stretch>
          </a:blipFill>
        </p:spPr>
      </p:sp>
      <p:sp>
        <p:nvSpPr>
          <p:cNvPr name="TextBox 18" id="18"/>
          <p:cNvSpPr txBox="true"/>
          <p:nvPr/>
        </p:nvSpPr>
        <p:spPr>
          <a:xfrm rot="0">
            <a:off x="835445" y="1093846"/>
            <a:ext cx="12292187" cy="73475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Khi một block code được kết hợp giữa những đoạn mã đồng bộ và bất đồng bộ, ta cần hiểu rõ cơ chế hoạt động và thứ tự chạy của chúng</a:t>
            </a:r>
          </a:p>
          <a:p>
            <a:pPr algn="l" marL="518160" indent="-259080" lvl="1">
              <a:lnSpc>
                <a:spcPts val="3600"/>
              </a:lnSpc>
              <a:buFont typeface="Arial"/>
              <a:buChar char="•"/>
            </a:pPr>
            <a:r>
              <a:rPr lang="en-US" sz="2400" spc="-79">
                <a:solidFill>
                  <a:srgbClr val="000000"/>
                </a:solidFill>
                <a:latin typeface="Arial"/>
                <a:ea typeface="Arial"/>
                <a:cs typeface="Arial"/>
                <a:sym typeface="Arial"/>
              </a:rPr>
              <a:t>Ở ví dụ này theo thứ tự xuất hiện từ trên xuống ta có A=&gt;B=&gt;C=&gt;D=&gt;E, tuy nhiên B và D là những đoạn mã nằm trong callback của các đoạn code bất đồng bộ, chúng sẽ chỉ được chạy theo thứ tự sau khi được đưa vào hàng đợi, đồng thời trình thực thi của ta không bận</a:t>
            </a:r>
          </a:p>
          <a:p>
            <a:pPr algn="l" marL="518160" indent="-259080" lvl="1">
              <a:lnSpc>
                <a:spcPts val="3600"/>
              </a:lnSpc>
              <a:buFont typeface="Arial"/>
              <a:buChar char="•"/>
            </a:pPr>
            <a:r>
              <a:rPr lang="en-US" sz="2400" spc="-79">
                <a:solidFill>
                  <a:srgbClr val="000000"/>
                </a:solidFill>
                <a:latin typeface="Arial"/>
                <a:ea typeface="Arial"/>
                <a:cs typeface="Arial"/>
                <a:sym typeface="Arial"/>
              </a:rPr>
              <a:t>Thứ tự thực thi ở đây sẽ như sau</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hiện A</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hiện việc bắt đầu chờ 1s sau đó đưa B vào hàng đợi (việc chờ này được thực hiện trong nền, không làm chương trình bị dừng)</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hiện C</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hiện việc bắt đầu chờ 0s sau đó đưa D vào hàng đợi (D sẽ được đưa vào hàng đợi ngay tức thì, tuy nhiên nó chỉ được chạy khi trình thực thi không còn đoạn mã đồng bộ nào khác)</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thi E</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thi D</a:t>
            </a:r>
          </a:p>
          <a:p>
            <a:pPr algn="l" marL="1036320" indent="-345440" lvl="2">
              <a:lnSpc>
                <a:spcPts val="3600"/>
              </a:lnSpc>
              <a:buFont typeface="Arial"/>
              <a:buChar char="⚬"/>
            </a:pPr>
            <a:r>
              <a:rPr lang="en-US" sz="2400" spc="-79">
                <a:solidFill>
                  <a:srgbClr val="000000"/>
                </a:solidFill>
                <a:latin typeface="Arial"/>
                <a:ea typeface="Arial"/>
                <a:cs typeface="Arial"/>
                <a:sym typeface="Arial"/>
              </a:rPr>
              <a:t>Thực thi B =&gt; kết quả có được A =&gt; C =&gt; E =&gt; D =&gt; B</a:t>
            </a:r>
          </a:p>
        </p:txBody>
      </p:sp>
      <p:sp>
        <p:nvSpPr>
          <p:cNvPr name="TextBox 19" id="19"/>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Synchronous Vs Asynchronous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6546" y="1093846"/>
            <a:ext cx="12292187" cy="6433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Asynchronous giúp ta định nghĩa ra những </a:t>
            </a:r>
            <a:r>
              <a:rPr lang="en-US" sz="2400" spc="-79">
                <a:solidFill>
                  <a:srgbClr val="000000"/>
                </a:solidFill>
                <a:latin typeface="Arial Bold"/>
                <a:ea typeface="Arial Bold"/>
                <a:cs typeface="Arial Bold"/>
                <a:sym typeface="Arial Bold"/>
              </a:rPr>
              <a:t>logic sẽ được thực thi</a:t>
            </a:r>
            <a:r>
              <a:rPr lang="en-US" sz="2400" spc="-79">
                <a:solidFill>
                  <a:srgbClr val="000000"/>
                </a:solidFill>
                <a:latin typeface="Arial"/>
                <a:ea typeface="Arial"/>
                <a:cs typeface="Arial"/>
                <a:sym typeface="Arial"/>
              </a:rPr>
              <a:t> sau khi </a:t>
            </a:r>
            <a:r>
              <a:rPr lang="en-US" sz="2400" spc="-79">
                <a:solidFill>
                  <a:srgbClr val="000000"/>
                </a:solidFill>
                <a:latin typeface="Arial Bold"/>
                <a:ea typeface="Arial Bold"/>
                <a:cs typeface="Arial Bold"/>
                <a:sym typeface="Arial Bold"/>
              </a:rPr>
              <a:t>một sự kiện nào đó xảy ra, </a:t>
            </a:r>
            <a:r>
              <a:rPr lang="en-US" sz="2400" spc="-79">
                <a:solidFill>
                  <a:srgbClr val="000000"/>
                </a:solidFill>
                <a:latin typeface="Arial"/>
                <a:ea typeface="Arial"/>
                <a:cs typeface="Arial"/>
                <a:sym typeface="Arial"/>
              </a:rPr>
              <a:t>như hoàn thành một tác vụ mất thời gian ....</a:t>
            </a:r>
          </a:p>
          <a:p>
            <a:pPr algn="l" marL="518160" indent="-259080" lvl="1">
              <a:lnSpc>
                <a:spcPts val="3600"/>
              </a:lnSpc>
              <a:buFont typeface="Arial"/>
              <a:buChar char="•"/>
            </a:pPr>
            <a:r>
              <a:rPr lang="en-US" sz="2400" spc="-79">
                <a:solidFill>
                  <a:srgbClr val="000000"/>
                </a:solidFill>
                <a:latin typeface="Arial"/>
                <a:ea typeface="Arial"/>
                <a:cs typeface="Arial"/>
                <a:sym typeface="Arial"/>
              </a:rPr>
              <a:t>Tác vụ mất thời tian đó có thể đến từ nhiều nguồn</a:t>
            </a:r>
          </a:p>
          <a:p>
            <a:pPr algn="l" marL="1036320" indent="-345440" lvl="2">
              <a:lnSpc>
                <a:spcPts val="3600"/>
              </a:lnSpc>
              <a:buFont typeface="Arial"/>
              <a:buChar char="⚬"/>
            </a:pPr>
            <a:r>
              <a:rPr lang="en-US" sz="2400" spc="-79">
                <a:solidFill>
                  <a:srgbClr val="000000"/>
                </a:solidFill>
                <a:latin typeface="Arial"/>
                <a:ea typeface="Arial"/>
                <a:cs typeface="Arial"/>
                <a:sym typeface="Arial"/>
              </a:rPr>
              <a:t>Những API có sẵn như DOM event, setTimeout, fetch API,...</a:t>
            </a:r>
          </a:p>
          <a:p>
            <a:pPr algn="l" marL="1036320" indent="-345440" lvl="2">
              <a:lnSpc>
                <a:spcPts val="3600"/>
              </a:lnSpc>
              <a:buFont typeface="Arial"/>
              <a:buChar char="⚬"/>
            </a:pPr>
            <a:r>
              <a:rPr lang="en-US" sz="2400" spc="-79">
                <a:solidFill>
                  <a:srgbClr val="000000"/>
                </a:solidFill>
                <a:latin typeface="Arial"/>
                <a:ea typeface="Arial"/>
                <a:cs typeface="Arial"/>
                <a:sym typeface="Arial"/>
              </a:rPr>
              <a:t>Những hàm được viết bởi những người khác viết cho ta để sử dụng thông qua các thư viện, những hàm này về cơ bản cũng sử dụng những API có sẵn kết hợp lại để giải quyết một  công việc nào đó</a:t>
            </a:r>
          </a:p>
          <a:p>
            <a:pPr algn="l" marL="1036320" indent="-345440" lvl="2">
              <a:lnSpc>
                <a:spcPts val="3600"/>
              </a:lnSpc>
              <a:buFont typeface="Arial"/>
              <a:buChar char="⚬"/>
            </a:pPr>
            <a:r>
              <a:rPr lang="en-US" sz="2400" spc="-79">
                <a:solidFill>
                  <a:srgbClr val="000000"/>
                </a:solidFill>
                <a:latin typeface="Arial"/>
                <a:ea typeface="Arial"/>
                <a:cs typeface="Arial"/>
                <a:sym typeface="Arial"/>
              </a:rPr>
              <a:t>Những hàm chúng ta tự viết sử dụng những api có sẵn</a:t>
            </a:r>
          </a:p>
          <a:p>
            <a:pPr algn="l" marL="518160" indent="-259080" lvl="1">
              <a:lnSpc>
                <a:spcPts val="3600"/>
              </a:lnSpc>
              <a:buFont typeface="Arial"/>
              <a:buChar char="•"/>
            </a:pPr>
            <a:r>
              <a:rPr lang="en-US" sz="2400" spc="-79">
                <a:solidFill>
                  <a:srgbClr val="000000"/>
                </a:solidFill>
                <a:latin typeface="Arial"/>
                <a:ea typeface="Arial"/>
                <a:cs typeface="Arial"/>
                <a:sym typeface="Arial"/>
              </a:rPr>
              <a:t>Phần logic chúng ta muốn chạy khi tác vụ trên hoàn thành, ta có 3 cú pháp để định nghĩa thành phần này, tuỳ thuộc vào cách ta định nghĩa công việc ở trên</a:t>
            </a:r>
          </a:p>
          <a:p>
            <a:pPr algn="l" marL="1036320" indent="-345440" lvl="2">
              <a:lnSpc>
                <a:spcPts val="3600"/>
              </a:lnSpc>
              <a:buFont typeface="Arial"/>
              <a:buChar char="⚬"/>
            </a:pPr>
            <a:r>
              <a:rPr lang="en-US" sz="2400" spc="-79">
                <a:solidFill>
                  <a:srgbClr val="000000"/>
                </a:solidFill>
                <a:latin typeface="Arial"/>
                <a:ea typeface="Arial"/>
                <a:cs typeface="Arial"/>
                <a:sym typeface="Arial"/>
              </a:rPr>
              <a:t>callback: cũ nhất được sử dụng khi 2 cách còn lại chưa ra đời</a:t>
            </a:r>
          </a:p>
          <a:p>
            <a:pPr algn="l" marL="1036320" indent="-345440" lvl="2">
              <a:lnSpc>
                <a:spcPts val="3600"/>
              </a:lnSpc>
              <a:buFont typeface="Arial"/>
              <a:buChar char="⚬"/>
            </a:pPr>
            <a:r>
              <a:rPr lang="en-US" sz="2400" spc="-79">
                <a:solidFill>
                  <a:srgbClr val="000000"/>
                </a:solidFill>
                <a:latin typeface="Arial"/>
                <a:ea typeface="Arial"/>
                <a:cs typeface="Arial"/>
                <a:sym typeface="Arial"/>
              </a:rPr>
              <a:t>then/catch/finally: cú pháp được sử dụng khi công việc phía trên được định nghĩa dưới kiểu dữ liệu Promise, ra đời sau và dễ sử dụng, theo dõi hơn</a:t>
            </a:r>
          </a:p>
          <a:p>
            <a:pPr algn="l" marL="1036320" indent="-345440" lvl="2">
              <a:lnSpc>
                <a:spcPts val="3600"/>
              </a:lnSpc>
              <a:buFont typeface="Arial"/>
              <a:buChar char="⚬"/>
            </a:pPr>
            <a:r>
              <a:rPr lang="en-US" sz="2400" spc="-79">
                <a:solidFill>
                  <a:srgbClr val="000000"/>
                </a:solidFill>
                <a:latin typeface="Arial"/>
                <a:ea typeface="Arial"/>
                <a:cs typeface="Arial"/>
                <a:sym typeface="Arial"/>
              </a:rPr>
              <a:t>async/await: cú pháp mới khi làm việc với Promise: cú pháp dễ hiểu và theo dõi hơn</a:t>
            </a:r>
          </a:p>
        </p:txBody>
      </p:sp>
      <p:sp>
        <p:nvSpPr>
          <p:cNvPr name="Freeform 5" id="5"/>
          <p:cNvSpPr/>
          <p:nvPr/>
        </p:nvSpPr>
        <p:spPr>
          <a:xfrm flipH="false" flipV="false" rot="0">
            <a:off x="12944270" y="1565633"/>
            <a:ext cx="5343730" cy="6244997"/>
          </a:xfrm>
          <a:custGeom>
            <a:avLst/>
            <a:gdLst/>
            <a:ahLst/>
            <a:cxnLst/>
            <a:rect r="r" b="b" t="t" l="l"/>
            <a:pathLst>
              <a:path h="6244997" w="5343730">
                <a:moveTo>
                  <a:pt x="0" y="0"/>
                </a:moveTo>
                <a:lnTo>
                  <a:pt x="5343730" y="0"/>
                </a:lnTo>
                <a:lnTo>
                  <a:pt x="5343730" y="6244997"/>
                </a:lnTo>
                <a:lnTo>
                  <a:pt x="0" y="6244997"/>
                </a:lnTo>
                <a:lnTo>
                  <a:pt x="0" y="0"/>
                </a:lnTo>
                <a:close/>
              </a:path>
            </a:pathLst>
          </a:custGeom>
          <a:blipFill>
            <a:blip r:embed="rId4"/>
            <a:stretch>
              <a:fillRect l="0" t="0" r="0" b="0"/>
            </a:stretch>
          </a:blipFill>
        </p:spPr>
      </p:sp>
      <p:sp>
        <p:nvSpPr>
          <p:cNvPr name="TextBox 6" id="6"/>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Asynchronous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574778" y="950591"/>
            <a:ext cx="3713222" cy="3072666"/>
          </a:xfrm>
          <a:custGeom>
            <a:avLst/>
            <a:gdLst/>
            <a:ahLst/>
            <a:cxnLst/>
            <a:rect r="r" b="b" t="t" l="l"/>
            <a:pathLst>
              <a:path h="3072666" w="3713222">
                <a:moveTo>
                  <a:pt x="0" y="0"/>
                </a:moveTo>
                <a:lnTo>
                  <a:pt x="3713222" y="0"/>
                </a:lnTo>
                <a:lnTo>
                  <a:pt x="3713222" y="3072666"/>
                </a:lnTo>
                <a:lnTo>
                  <a:pt x="0" y="3072666"/>
                </a:lnTo>
                <a:lnTo>
                  <a:pt x="0" y="0"/>
                </a:lnTo>
                <a:close/>
              </a:path>
            </a:pathLst>
          </a:custGeom>
          <a:blipFill>
            <a:blip r:embed="rId4"/>
            <a:stretch>
              <a:fillRect l="0" t="0" r="0" b="0"/>
            </a:stretch>
          </a:blipFill>
        </p:spPr>
      </p:sp>
      <p:sp>
        <p:nvSpPr>
          <p:cNvPr name="Freeform 5" id="5"/>
          <p:cNvSpPr/>
          <p:nvPr/>
        </p:nvSpPr>
        <p:spPr>
          <a:xfrm flipH="false" flipV="false" rot="0">
            <a:off x="13478173" y="4023257"/>
            <a:ext cx="4809827" cy="3072666"/>
          </a:xfrm>
          <a:custGeom>
            <a:avLst/>
            <a:gdLst/>
            <a:ahLst/>
            <a:cxnLst/>
            <a:rect r="r" b="b" t="t" l="l"/>
            <a:pathLst>
              <a:path h="3072666" w="4809827">
                <a:moveTo>
                  <a:pt x="0" y="0"/>
                </a:moveTo>
                <a:lnTo>
                  <a:pt x="4809827" y="0"/>
                </a:lnTo>
                <a:lnTo>
                  <a:pt x="4809827" y="3072666"/>
                </a:lnTo>
                <a:lnTo>
                  <a:pt x="0" y="3072666"/>
                </a:lnTo>
                <a:lnTo>
                  <a:pt x="0" y="0"/>
                </a:lnTo>
                <a:close/>
              </a:path>
            </a:pathLst>
          </a:custGeom>
          <a:blipFill>
            <a:blip r:embed="rId5"/>
            <a:stretch>
              <a:fillRect l="0" t="0" r="0" b="0"/>
            </a:stretch>
          </a:blipFill>
        </p:spPr>
      </p:sp>
      <p:sp>
        <p:nvSpPr>
          <p:cNvPr name="TextBox 6" id="6"/>
          <p:cNvSpPr txBox="true"/>
          <p:nvPr/>
        </p:nvSpPr>
        <p:spPr>
          <a:xfrm rot="0">
            <a:off x="456006" y="1258928"/>
            <a:ext cx="12292187" cy="6433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Với cú pháp này, ta thực hiện truyền một hàm A nào đó cho một hàm B nào đó khác, hàm B này thực hiện một logic nào đó tuỳ theo bài toán, sau khi nó thực hiện xong, nó sẽ gọi hàm A của ta, vậy để A được chạy thì B phải hoàn thành</a:t>
            </a:r>
          </a:p>
          <a:p>
            <a:pPr algn="l" marL="518160" indent="-259080" lvl="1">
              <a:lnSpc>
                <a:spcPts val="3600"/>
              </a:lnSpc>
              <a:buFont typeface="Arial"/>
              <a:buChar char="•"/>
            </a:pPr>
            <a:r>
              <a:rPr lang="en-US" sz="2400" spc="-79">
                <a:solidFill>
                  <a:srgbClr val="000000"/>
                </a:solidFill>
                <a:latin typeface="Arial"/>
                <a:ea typeface="Arial"/>
                <a:cs typeface="Arial"/>
                <a:sym typeface="Arial"/>
              </a:rPr>
              <a:t>Xét trường hợp ta có 2 tác vụ cần thực hiện liên tiếp nhau,  và chúng đều là những logic bất đồng bộ, </a:t>
            </a:r>
          </a:p>
          <a:p>
            <a:pPr algn="l" marL="518160" indent="-259080" lvl="1">
              <a:lnSpc>
                <a:spcPts val="3600"/>
              </a:lnSpc>
              <a:buFont typeface="Arial"/>
              <a:buChar char="•"/>
            </a:pPr>
            <a:r>
              <a:rPr lang="en-US" sz="2400" spc="-79">
                <a:solidFill>
                  <a:srgbClr val="000000"/>
                </a:solidFill>
                <a:latin typeface="Arial"/>
                <a:ea typeface="Arial"/>
                <a:cs typeface="Arial"/>
                <a:sym typeface="Arial"/>
              </a:rPr>
              <a:t>Ví dụ 1: </a:t>
            </a:r>
          </a:p>
          <a:p>
            <a:pPr algn="l" marL="1036320" indent="-345440" lvl="2">
              <a:lnSpc>
                <a:spcPts val="3600"/>
              </a:lnSpc>
              <a:buFont typeface="Arial"/>
              <a:buChar char="⚬"/>
            </a:pPr>
            <a:r>
              <a:rPr lang="en-US" sz="2400" spc="-79">
                <a:solidFill>
                  <a:srgbClr val="000000"/>
                </a:solidFill>
                <a:latin typeface="Arial"/>
                <a:ea typeface="Arial"/>
                <a:cs typeface="Arial"/>
                <a:sym typeface="Arial"/>
              </a:rPr>
              <a:t>Log ra màn hình chữ X sau 1 s</a:t>
            </a:r>
          </a:p>
          <a:p>
            <a:pPr algn="l" marL="1036320" indent="-345440" lvl="2">
              <a:lnSpc>
                <a:spcPts val="3600"/>
              </a:lnSpc>
              <a:buFont typeface="Arial"/>
              <a:buChar char="⚬"/>
            </a:pPr>
            <a:r>
              <a:rPr lang="en-US" sz="2400" spc="-79">
                <a:solidFill>
                  <a:srgbClr val="000000"/>
                </a:solidFill>
                <a:latin typeface="Arial"/>
                <a:ea typeface="Arial"/>
                <a:cs typeface="Arial"/>
                <a:sym typeface="Arial"/>
              </a:rPr>
              <a:t>Log ra màn hình </a:t>
            </a:r>
            <a:r>
              <a:rPr lang="en-US" sz="2400" spc="-79">
                <a:solidFill>
                  <a:srgbClr val="000000"/>
                </a:solidFill>
                <a:latin typeface="Arial"/>
                <a:ea typeface="Arial"/>
                <a:cs typeface="Arial"/>
                <a:sym typeface="Arial"/>
              </a:rPr>
              <a:t>chữ Y sau 2s</a:t>
            </a:r>
          </a:p>
          <a:p>
            <a:pPr algn="l" marL="518160" indent="-259080" lvl="1">
              <a:lnSpc>
                <a:spcPts val="3600"/>
              </a:lnSpc>
              <a:buFont typeface="Arial"/>
              <a:buChar char="•"/>
            </a:pPr>
            <a:r>
              <a:rPr lang="en-US" sz="2400" spc="-79">
                <a:solidFill>
                  <a:srgbClr val="000000"/>
                </a:solidFill>
                <a:latin typeface="Arial"/>
                <a:ea typeface="Arial"/>
                <a:cs typeface="Arial"/>
                <a:sym typeface="Arial"/>
              </a:rPr>
              <a:t>Ví dụ 2: </a:t>
            </a:r>
          </a:p>
          <a:p>
            <a:pPr algn="l" marL="1036320" indent="-345440" lvl="2">
              <a:lnSpc>
                <a:spcPts val="3600"/>
              </a:lnSpc>
              <a:buFont typeface="Arial"/>
              <a:buChar char="⚬"/>
            </a:pPr>
            <a:r>
              <a:rPr lang="en-US" sz="2400" spc="-79">
                <a:solidFill>
                  <a:srgbClr val="000000"/>
                </a:solidFill>
                <a:latin typeface="Arial"/>
                <a:ea typeface="Arial"/>
                <a:cs typeface="Arial"/>
                <a:sym typeface="Arial"/>
              </a:rPr>
              <a:t>Log ra màn hình thời gian hiện tại sau 1s,</a:t>
            </a:r>
          </a:p>
          <a:p>
            <a:pPr algn="l" marL="1036320" indent="-345440" lvl="2">
              <a:lnSpc>
                <a:spcPts val="3600"/>
              </a:lnSpc>
              <a:buFont typeface="Arial"/>
              <a:buChar char="⚬"/>
            </a:pPr>
            <a:r>
              <a:rPr lang="en-US" sz="2400" spc="-79">
                <a:solidFill>
                  <a:srgbClr val="000000"/>
                </a:solidFill>
                <a:latin typeface="Arial"/>
                <a:ea typeface="Arial"/>
                <a:cs typeface="Arial"/>
                <a:sym typeface="Arial"/>
              </a:rPr>
              <a:t>Đ</a:t>
            </a:r>
            <a:r>
              <a:rPr lang="en-US" sz="2400" spc="-79">
                <a:solidFill>
                  <a:srgbClr val="000000"/>
                </a:solidFill>
                <a:latin typeface="Arial"/>
                <a:ea typeface="Arial"/>
                <a:cs typeface="Arial"/>
                <a:sym typeface="Arial"/>
              </a:rPr>
              <a:t>ược kết quả bao nhiêu, sau 1s tiếu theo, log ra màn hình 2 lần số đó, </a:t>
            </a:r>
          </a:p>
          <a:p>
            <a:pPr algn="l" marL="518160" indent="-259080" lvl="1">
              <a:lnSpc>
                <a:spcPts val="3600"/>
              </a:lnSpc>
              <a:buFont typeface="Arial"/>
              <a:buChar char="•"/>
            </a:pPr>
            <a:r>
              <a:rPr lang="en-US" sz="2400" spc="-79">
                <a:solidFill>
                  <a:srgbClr val="000000"/>
                </a:solidFill>
                <a:latin typeface="Arial"/>
                <a:ea typeface="Arial"/>
                <a:cs typeface="Arial"/>
                <a:sym typeface="Arial"/>
              </a:rPr>
              <a:t>2 ví dụ đều bắt ta log ra 2 giá trị ở 2 thời điểm 1s và 2s, tuy nhiên ở ví dụ 2, giá trị ta cần lại lấy từ kết quả của tác vụ trước đó, tức nó phụ thuộc vào kết quả của một tác vụ khác, nên phần logic của nó phải được viết ở vị trí có thể truy cập được kết quả đó</a:t>
            </a:r>
          </a:p>
        </p:txBody>
      </p:sp>
      <p:sp>
        <p:nvSpPr>
          <p:cNvPr name="TextBox 7" id="7"/>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Callback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09327" y="-9689"/>
            <a:ext cx="4161545" cy="6843839"/>
          </a:xfrm>
          <a:custGeom>
            <a:avLst/>
            <a:gdLst/>
            <a:ahLst/>
            <a:cxnLst/>
            <a:rect r="r" b="b" t="t" l="l"/>
            <a:pathLst>
              <a:path h="6843839" w="4161545">
                <a:moveTo>
                  <a:pt x="0" y="0"/>
                </a:moveTo>
                <a:lnTo>
                  <a:pt x="4161545" y="0"/>
                </a:lnTo>
                <a:lnTo>
                  <a:pt x="4161545" y="6843839"/>
                </a:lnTo>
                <a:lnTo>
                  <a:pt x="0" y="6843839"/>
                </a:lnTo>
                <a:lnTo>
                  <a:pt x="0" y="0"/>
                </a:lnTo>
                <a:close/>
              </a:path>
            </a:pathLst>
          </a:custGeom>
          <a:blipFill>
            <a:blip r:embed="rId4"/>
            <a:stretch>
              <a:fillRect l="0" t="0" r="0" b="0"/>
            </a:stretch>
          </a:blipFill>
        </p:spPr>
      </p:sp>
      <p:sp>
        <p:nvSpPr>
          <p:cNvPr name="Freeform 5" id="5"/>
          <p:cNvSpPr/>
          <p:nvPr/>
        </p:nvSpPr>
        <p:spPr>
          <a:xfrm flipH="false" flipV="false" rot="0">
            <a:off x="4993284" y="6206211"/>
            <a:ext cx="6420299" cy="4080789"/>
          </a:xfrm>
          <a:custGeom>
            <a:avLst/>
            <a:gdLst/>
            <a:ahLst/>
            <a:cxnLst/>
            <a:rect r="r" b="b" t="t" l="l"/>
            <a:pathLst>
              <a:path h="4080789" w="6420299">
                <a:moveTo>
                  <a:pt x="0" y="0"/>
                </a:moveTo>
                <a:lnTo>
                  <a:pt x="6420299" y="0"/>
                </a:lnTo>
                <a:lnTo>
                  <a:pt x="6420299" y="4080789"/>
                </a:lnTo>
                <a:lnTo>
                  <a:pt x="0" y="4080789"/>
                </a:lnTo>
                <a:lnTo>
                  <a:pt x="0" y="0"/>
                </a:lnTo>
                <a:close/>
              </a:path>
            </a:pathLst>
          </a:custGeom>
          <a:blipFill>
            <a:blip r:embed="rId5"/>
            <a:stretch>
              <a:fillRect l="0" t="0" r="0" b="0"/>
            </a:stretch>
          </a:blipFill>
        </p:spPr>
      </p:sp>
      <p:sp>
        <p:nvSpPr>
          <p:cNvPr name="TextBox 6" id="6"/>
          <p:cNvSpPr txBox="true"/>
          <p:nvPr/>
        </p:nvSpPr>
        <p:spPr>
          <a:xfrm rot="0">
            <a:off x="635186" y="1093846"/>
            <a:ext cx="12640482" cy="4147185"/>
          </a:xfrm>
          <a:prstGeom prst="rect">
            <a:avLst/>
          </a:prstGeom>
        </p:spPr>
        <p:txBody>
          <a:bodyPr anchor="t" rtlCol="false" tIns="0" lIns="0" bIns="0" rIns="0">
            <a:spAutoFit/>
          </a:bodyPr>
          <a:lstStyle/>
          <a:p>
            <a:pPr algn="l" marL="518160" indent="-259080" lvl="1">
              <a:lnSpc>
                <a:spcPts val="3600"/>
              </a:lnSpc>
              <a:buFont typeface="Arial"/>
              <a:buChar char="•"/>
            </a:pPr>
            <a:r>
              <a:rPr lang="en-US" sz="2400" spc="-79">
                <a:solidFill>
                  <a:srgbClr val="000000"/>
                </a:solidFill>
                <a:latin typeface="Arial"/>
                <a:ea typeface="Arial"/>
                <a:cs typeface="Arial"/>
                <a:sym typeface="Arial"/>
              </a:rPr>
              <a:t>Xét ví dụ nướng thịt, gồm 3 bước trần thịt tốn 1s, ướp thịt tốn 3s, và nướng thịt tốn 3s</a:t>
            </a:r>
          </a:p>
          <a:p>
            <a:pPr algn="l" marL="518160" indent="-259080" lvl="1">
              <a:lnSpc>
                <a:spcPts val="3600"/>
              </a:lnSpc>
              <a:buFont typeface="Arial"/>
              <a:buChar char="•"/>
            </a:pPr>
            <a:r>
              <a:rPr lang="en-US" sz="2400" spc="-79">
                <a:solidFill>
                  <a:srgbClr val="000000"/>
                </a:solidFill>
                <a:latin typeface="Arial"/>
                <a:ea typeface="Arial"/>
                <a:cs typeface="Arial"/>
                <a:sym typeface="Arial"/>
              </a:rPr>
              <a:t>Mỗi bước này đều cần kết quả của bước trước để thực hiện, và khi thực hiện xong chúng đều gọi một hàm callback với tham số đầu vào là kết quả của bước hiện tại</a:t>
            </a:r>
          </a:p>
          <a:p>
            <a:pPr algn="l" marL="518160" indent="-259080" lvl="1">
              <a:lnSpc>
                <a:spcPts val="3600"/>
              </a:lnSpc>
              <a:buFont typeface="Arial"/>
              <a:buChar char="•"/>
            </a:pPr>
            <a:r>
              <a:rPr lang="en-US" sz="2400" spc="-79">
                <a:solidFill>
                  <a:srgbClr val="000000"/>
                </a:solidFill>
                <a:latin typeface="Arial"/>
                <a:ea typeface="Arial"/>
                <a:cs typeface="Arial"/>
                <a:sym typeface="Arial"/>
              </a:rPr>
              <a:t>Ta cần thực hiện gọi các hàm này theo thứ tự đúng, sao cho tạo ra được món thịt để thưởng thức đồng thời bắt được lỗi nếu có xảy ra</a:t>
            </a:r>
          </a:p>
          <a:p>
            <a:pPr algn="l" marL="518160" indent="-259080" lvl="1">
              <a:lnSpc>
                <a:spcPts val="3600"/>
              </a:lnSpc>
              <a:buFont typeface="Arial"/>
              <a:buChar char="•"/>
            </a:pPr>
            <a:r>
              <a:rPr lang="en-US" sz="2400" spc="-79">
                <a:solidFill>
                  <a:srgbClr val="000000"/>
                </a:solidFill>
                <a:latin typeface="Arial"/>
                <a:ea typeface="Arial"/>
                <a:cs typeface="Arial"/>
                <a:sym typeface="Arial"/>
              </a:rPr>
              <a:t>Nơi ta đặt tác vụ sau phải nằm trong hàm callback của tác vụ trước, đồng thời việc xử lý lỗi cũng được thực hiện chung tại hàm callback này nếu có</a:t>
            </a:r>
          </a:p>
          <a:p>
            <a:pPr algn="l" marL="518160" indent="-259080" lvl="1">
              <a:lnSpc>
                <a:spcPts val="3600"/>
              </a:lnSpc>
              <a:buFont typeface="Arial"/>
              <a:buChar char="•"/>
            </a:pPr>
            <a:r>
              <a:rPr lang="en-US" sz="2400" spc="-79">
                <a:solidFill>
                  <a:srgbClr val="000000"/>
                </a:solidFill>
                <a:latin typeface="Arial"/>
                <a:ea typeface="Arial"/>
                <a:cs typeface="Arial"/>
                <a:sym typeface="Arial"/>
              </a:rPr>
              <a:t>Điều này khiến việc theo dõi trở nên khó khăn khi số lượng tác vụ phụ thuộc vào nhau tăng lên, dẫn đến </a:t>
            </a:r>
            <a:r>
              <a:rPr lang="en-US" sz="2400" spc="-79">
                <a:solidFill>
                  <a:srgbClr val="000000"/>
                </a:solidFill>
                <a:latin typeface="Arial Bold"/>
                <a:ea typeface="Arial Bold"/>
                <a:cs typeface="Arial Bold"/>
                <a:sym typeface="Arial Bold"/>
              </a:rPr>
              <a:t>CALLBACK HELL</a:t>
            </a:r>
          </a:p>
        </p:txBody>
      </p:sp>
      <p:sp>
        <p:nvSpPr>
          <p:cNvPr name="TextBox 7" id="7"/>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Callback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51761">
            <a:off x="10912533" y="-4157532"/>
            <a:ext cx="10454404" cy="7622211"/>
          </a:xfrm>
          <a:custGeom>
            <a:avLst/>
            <a:gdLst/>
            <a:ahLst/>
            <a:cxnLst/>
            <a:rect r="r" b="b" t="t" l="l"/>
            <a:pathLst>
              <a:path h="7622211" w="10454404">
                <a:moveTo>
                  <a:pt x="0" y="0"/>
                </a:moveTo>
                <a:lnTo>
                  <a:pt x="10454404" y="0"/>
                </a:lnTo>
                <a:lnTo>
                  <a:pt x="10454404" y="7622212"/>
                </a:lnTo>
                <a:lnTo>
                  <a:pt x="0" y="762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4939101" y="6712177"/>
            <a:ext cx="11422613" cy="8328123"/>
          </a:xfrm>
          <a:custGeom>
            <a:avLst/>
            <a:gdLst/>
            <a:ahLst/>
            <a:cxnLst/>
            <a:rect r="r" b="b" t="t" l="l"/>
            <a:pathLst>
              <a:path h="8328123" w="11422613">
                <a:moveTo>
                  <a:pt x="0" y="0"/>
                </a:moveTo>
                <a:lnTo>
                  <a:pt x="11422613" y="0"/>
                </a:lnTo>
                <a:lnTo>
                  <a:pt x="11422613" y="8328123"/>
                </a:lnTo>
                <a:lnTo>
                  <a:pt x="0" y="8328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328202" y="2251255"/>
            <a:ext cx="8261875" cy="6765529"/>
          </a:xfrm>
          <a:custGeom>
            <a:avLst/>
            <a:gdLst/>
            <a:ahLst/>
            <a:cxnLst/>
            <a:rect r="r" b="b" t="t" l="l"/>
            <a:pathLst>
              <a:path h="6765529" w="8261875">
                <a:moveTo>
                  <a:pt x="0" y="0"/>
                </a:moveTo>
                <a:lnTo>
                  <a:pt x="8261875" y="0"/>
                </a:lnTo>
                <a:lnTo>
                  <a:pt x="8261875" y="6765529"/>
                </a:lnTo>
                <a:lnTo>
                  <a:pt x="0" y="6765529"/>
                </a:lnTo>
                <a:lnTo>
                  <a:pt x="0" y="0"/>
                </a:lnTo>
                <a:close/>
              </a:path>
            </a:pathLst>
          </a:custGeom>
          <a:blipFill>
            <a:blip r:embed="rId4"/>
            <a:stretch>
              <a:fillRect l="0" t="0" r="0" b="0"/>
            </a:stretch>
          </a:blipFill>
        </p:spPr>
      </p:sp>
      <p:sp>
        <p:nvSpPr>
          <p:cNvPr name="Freeform 5" id="5"/>
          <p:cNvSpPr/>
          <p:nvPr/>
        </p:nvSpPr>
        <p:spPr>
          <a:xfrm flipH="false" flipV="false" rot="0">
            <a:off x="1345262" y="3556020"/>
            <a:ext cx="6982940" cy="3666043"/>
          </a:xfrm>
          <a:custGeom>
            <a:avLst/>
            <a:gdLst/>
            <a:ahLst/>
            <a:cxnLst/>
            <a:rect r="r" b="b" t="t" l="l"/>
            <a:pathLst>
              <a:path h="3666043" w="6982940">
                <a:moveTo>
                  <a:pt x="0" y="0"/>
                </a:moveTo>
                <a:lnTo>
                  <a:pt x="6982940" y="0"/>
                </a:lnTo>
                <a:lnTo>
                  <a:pt x="6982940" y="3666043"/>
                </a:lnTo>
                <a:lnTo>
                  <a:pt x="0" y="3666043"/>
                </a:lnTo>
                <a:lnTo>
                  <a:pt x="0" y="0"/>
                </a:lnTo>
                <a:close/>
              </a:path>
            </a:pathLst>
          </a:custGeom>
          <a:blipFill>
            <a:blip r:embed="rId5"/>
            <a:stretch>
              <a:fillRect l="0" t="0" r="0" b="0"/>
            </a:stretch>
          </a:blipFill>
        </p:spPr>
      </p:sp>
      <p:sp>
        <p:nvSpPr>
          <p:cNvPr name="TextBox 6" id="6"/>
          <p:cNvSpPr txBox="true"/>
          <p:nvPr/>
        </p:nvSpPr>
        <p:spPr>
          <a:xfrm rot="0">
            <a:off x="2985437" y="144458"/>
            <a:ext cx="12317127" cy="1073213"/>
          </a:xfrm>
          <a:prstGeom prst="rect">
            <a:avLst/>
          </a:prstGeom>
        </p:spPr>
        <p:txBody>
          <a:bodyPr anchor="t" rtlCol="false" tIns="0" lIns="0" bIns="0" rIns="0">
            <a:spAutoFit/>
          </a:bodyPr>
          <a:lstStyle/>
          <a:p>
            <a:pPr algn="ctr">
              <a:lnSpc>
                <a:spcPts val="7002"/>
              </a:lnSpc>
            </a:pPr>
            <a:r>
              <a:rPr lang="en-US" sz="7002" spc="-231">
                <a:solidFill>
                  <a:srgbClr val="000000"/>
                </a:solidFill>
                <a:latin typeface="Arial"/>
                <a:ea typeface="Arial"/>
                <a:cs typeface="Arial"/>
                <a:sym typeface="Arial"/>
              </a:rPr>
              <a:t>Callback Hell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DAGNqKPPLpY</dc:identifier>
  <dcterms:modified xsi:type="dcterms:W3CDTF">2011-08-01T06:04:30Z</dcterms:modified>
  <cp:revision>1</cp:revision>
  <dc:title>Javascript Asynchronous</dc:title>
</cp:coreProperties>
</file>