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c1378308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c1378308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c1378308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ec1378308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92264591f9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92264591f9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c1378308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ec1378308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92264591f9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92264591f9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92264591f9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92264591f9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ef6abe82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8ef6abe82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vi" sz="1600">
                <a:solidFill>
                  <a:schemeClr val="dk1"/>
                </a:solidFill>
                <a:latin typeface="Times New Roman"/>
                <a:ea typeface="Times New Roman"/>
                <a:cs typeface="Times New Roman"/>
                <a:sym typeface="Times New Roman"/>
              </a:rPr>
              <a:t>Một số vòng lặp đặc biệt được tạo ra gắn liền với kiểu dữ liệu mảng và array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c1378308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c137830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vi" sz="1600">
                <a:solidFill>
                  <a:schemeClr val="dk1"/>
                </a:solidFill>
                <a:latin typeface="Times New Roman"/>
                <a:ea typeface="Times New Roman"/>
                <a:cs typeface="Times New Roman"/>
                <a:sym typeface="Times New Roman"/>
              </a:rPr>
              <a:t>Một số vòng lặp đặc biệt được tạo ra gắn liền với kiểu dữ liệu mảng và array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8ef6abe82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8ef6abe82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ef6abe82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ef6abe82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350">
                <a:solidFill>
                  <a:srgbClr val="2B6CB0"/>
                </a:solidFill>
                <a:highlight>
                  <a:srgbClr val="EBF8FF"/>
                </a:highlight>
              </a:rPr>
              <a:t>Biến </a:t>
            </a:r>
            <a:r>
              <a:rPr lang="vi" sz="1350">
                <a:solidFill>
                  <a:srgbClr val="31353A"/>
                </a:solidFill>
                <a:latin typeface="Courier New"/>
                <a:ea typeface="Courier New"/>
                <a:cs typeface="Courier New"/>
                <a:sym typeface="Courier New"/>
              </a:rPr>
              <a:t>count</a:t>
            </a:r>
            <a:r>
              <a:rPr lang="vi" sz="1350">
                <a:solidFill>
                  <a:srgbClr val="2B6CB0"/>
                </a:solidFill>
                <a:highlight>
                  <a:srgbClr val="EBF8FF"/>
                </a:highlight>
              </a:rPr>
              <a:t> được khai báo bên trong vòng lặp for như trên thì phạm vi của biến chỉ là bên trong vòng lặp for. Do đó, bạn không thể sử dụng biến </a:t>
            </a:r>
            <a:r>
              <a:rPr lang="vi" sz="1350">
                <a:solidFill>
                  <a:srgbClr val="31353A"/>
                </a:solidFill>
                <a:latin typeface="Courier New"/>
                <a:ea typeface="Courier New"/>
                <a:cs typeface="Courier New"/>
                <a:sym typeface="Courier New"/>
              </a:rPr>
              <a:t>count</a:t>
            </a:r>
            <a:r>
              <a:rPr lang="vi" sz="1350">
                <a:solidFill>
                  <a:srgbClr val="2B6CB0"/>
                </a:solidFill>
                <a:highlight>
                  <a:srgbClr val="EBF8FF"/>
                </a:highlight>
              </a:rPr>
              <a:t> trên ở bên ngoài vòng lặp for.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92264591f9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92264591f9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lần 1 : i =2 kiểm tra điều kiện true =&gt; mỗi lần chạy tăng lên 2 đơn vị = 4</a:t>
            </a:r>
            <a:endParaRPr/>
          </a:p>
          <a:p>
            <a:pPr indent="0" lvl="0" marL="0" rtl="0" algn="l">
              <a:spcBef>
                <a:spcPts val="0"/>
              </a:spcBef>
              <a:spcAft>
                <a:spcPts val="0"/>
              </a:spcAft>
              <a:buNone/>
            </a:pPr>
            <a:r>
              <a:rPr lang="vi">
                <a:solidFill>
                  <a:schemeClr val="dk1"/>
                </a:solidFill>
              </a:rPr>
              <a:t>lần 1 : i =4 kiểm tra điều kiện true =&gt; mỗi lần chạy tăng lên 2 đơn vị = 6</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vi">
                <a:solidFill>
                  <a:schemeClr val="dk1"/>
                </a:solidFill>
              </a:rPr>
              <a:t>… cho tới i = 10 thì sẽ dừng lại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vi">
                <a:solidFill>
                  <a:schemeClr val="dk1"/>
                </a:solidFill>
              </a:rPr>
              <a:t>giả sử muốn lấy số lẻ thì biến let i = 1</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92264591f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92264591f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ec1378308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ec1378308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c137830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ec137830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98175" y="96675"/>
            <a:ext cx="7960800" cy="645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b="0" sz="3000">
              <a:latin typeface="Times New Roman"/>
              <a:ea typeface="Times New Roman"/>
              <a:cs typeface="Times New Roman"/>
              <a:sym typeface="Times New Roman"/>
            </a:endParaRPr>
          </a:p>
          <a:p>
            <a:pPr indent="0" lvl="0" marL="0" rtl="0" algn="ctr">
              <a:spcBef>
                <a:spcPts val="0"/>
              </a:spcBef>
              <a:spcAft>
                <a:spcPts val="0"/>
              </a:spcAft>
              <a:buClr>
                <a:schemeClr val="lt1"/>
              </a:buClr>
              <a:buSzPct val="160000"/>
              <a:buFont typeface="Times New Roman"/>
              <a:buNone/>
            </a:pPr>
            <a:r>
              <a:rPr b="0" lang="vi" sz="3000">
                <a:latin typeface="Times New Roman"/>
                <a:ea typeface="Times New Roman"/>
                <a:cs typeface="Times New Roman"/>
                <a:sym typeface="Times New Roman"/>
              </a:rPr>
              <a:t>VÒNG LẶP TRONG JAVASCRIPT</a:t>
            </a:r>
            <a:endParaRPr b="0" sz="3000">
              <a:latin typeface="Times New Roman"/>
              <a:ea typeface="Times New Roman"/>
              <a:cs typeface="Times New Roman"/>
              <a:sym typeface="Times New Roman"/>
            </a:endParaRPr>
          </a:p>
          <a:p>
            <a:pPr indent="0" lvl="0" marL="0" rtl="0" algn="l">
              <a:spcBef>
                <a:spcPts val="0"/>
              </a:spcBef>
              <a:spcAft>
                <a:spcPts val="0"/>
              </a:spcAft>
              <a:buNone/>
            </a:pPr>
            <a:r>
              <a:t/>
            </a:r>
            <a:endParaRPr sz="3000"/>
          </a:p>
        </p:txBody>
      </p:sp>
      <p:sp>
        <p:nvSpPr>
          <p:cNvPr id="278" name="Google Shape;278;p13"/>
          <p:cNvSpPr txBox="1"/>
          <p:nvPr/>
        </p:nvSpPr>
        <p:spPr>
          <a:xfrm>
            <a:off x="491775" y="886800"/>
            <a:ext cx="8167200" cy="3140100"/>
          </a:xfrm>
          <a:prstGeom prst="rect">
            <a:avLst/>
          </a:prstGeom>
          <a:noFill/>
          <a:ln>
            <a:noFill/>
          </a:ln>
        </p:spPr>
        <p:txBody>
          <a:bodyPr anchorCtr="0" anchor="t" bIns="91425" lIns="91425" spcFirstLastPara="1" rIns="91425" wrap="square" tIns="91425">
            <a:spAutoFit/>
          </a:bodyPr>
          <a:lstStyle/>
          <a:p>
            <a:pPr indent="-317500" lvl="0" marL="342900" rtl="0" algn="l">
              <a:spcBef>
                <a:spcPts val="0"/>
              </a:spcBef>
              <a:spcAft>
                <a:spcPts val="0"/>
              </a:spcAft>
              <a:buClr>
                <a:schemeClr val="lt1"/>
              </a:buClr>
              <a:buSzPts val="1600"/>
              <a:buFont typeface="Noto Sans Symbols"/>
              <a:buChar char="❖"/>
            </a:pPr>
            <a:r>
              <a:rPr lang="vi" sz="1600">
                <a:solidFill>
                  <a:schemeClr val="lt1"/>
                </a:solidFill>
                <a:latin typeface="Times New Roman"/>
                <a:ea typeface="Times New Roman"/>
                <a:cs typeface="Times New Roman"/>
                <a:sym typeface="Times New Roman"/>
              </a:rPr>
              <a:t>Vòng lặp: là khi ta thực hiện một công việc gì đó , cụ thể ở đây là các đoạn code lặp đi lặp lại  với một số lần nào đó đến khi đạt được một điều kiện để dừng lại</a:t>
            </a:r>
            <a:endParaRPr sz="1600">
              <a:solidFill>
                <a:schemeClr val="lt1"/>
              </a:solidFill>
              <a:latin typeface="Times New Roman"/>
              <a:ea typeface="Times New Roman"/>
              <a:cs typeface="Times New Roman"/>
              <a:sym typeface="Times New Roman"/>
            </a:endParaRPr>
          </a:p>
          <a:p>
            <a:pPr indent="-317500" lvl="0" marL="342900" rtl="0" algn="l">
              <a:spcBef>
                <a:spcPts val="0"/>
              </a:spcBef>
              <a:spcAft>
                <a:spcPts val="0"/>
              </a:spcAft>
              <a:buClr>
                <a:schemeClr val="lt1"/>
              </a:buClr>
              <a:buSzPts val="1600"/>
              <a:buFont typeface="Noto Sans Symbols"/>
              <a:buChar char="❖"/>
            </a:pPr>
            <a:r>
              <a:rPr lang="vi" sz="1600">
                <a:solidFill>
                  <a:schemeClr val="lt1"/>
                </a:solidFill>
                <a:latin typeface="Times New Roman"/>
                <a:ea typeface="Times New Roman"/>
                <a:cs typeface="Times New Roman"/>
                <a:sym typeface="Times New Roman"/>
              </a:rPr>
              <a:t>Trong thực tế cũng có nhiều công việc mà chúng ta phải thực hiện đi thực hiện lại đến một thời điểm nào đó mới dừng lại</a:t>
            </a:r>
            <a:endParaRPr sz="1600">
              <a:solidFill>
                <a:schemeClr val="lt1"/>
              </a:solidFill>
              <a:latin typeface="Times New Roman"/>
              <a:ea typeface="Times New Roman"/>
              <a:cs typeface="Times New Roman"/>
              <a:sym typeface="Times New Roman"/>
            </a:endParaRPr>
          </a:p>
          <a:p>
            <a:pPr indent="-317500" lvl="1" marL="800100" rtl="0" algn="l">
              <a:spcBef>
                <a:spcPts val="0"/>
              </a:spcBef>
              <a:spcAft>
                <a:spcPts val="0"/>
              </a:spcAft>
              <a:buClr>
                <a:schemeClr val="lt1"/>
              </a:buClr>
              <a:buSzPts val="1600"/>
              <a:buChar char="•"/>
            </a:pPr>
            <a:r>
              <a:rPr lang="vi" sz="1600">
                <a:solidFill>
                  <a:schemeClr val="lt1"/>
                </a:solidFill>
                <a:latin typeface="Times New Roman"/>
                <a:ea typeface="Times New Roman"/>
                <a:cs typeface="Times New Roman"/>
                <a:sym typeface="Times New Roman"/>
              </a:rPr>
              <a:t>Khi ta muốn tìm một chiếc xe có biển số nhất định trong nhà xe , ta kiểm tra từng xe để biết xe đó có phải cái ta đang tìm hay không</a:t>
            </a:r>
            <a:endParaRPr sz="1600">
              <a:solidFill>
                <a:schemeClr val="lt1"/>
              </a:solidFill>
              <a:latin typeface="Times New Roman"/>
              <a:ea typeface="Times New Roman"/>
              <a:cs typeface="Times New Roman"/>
              <a:sym typeface="Times New Roman"/>
            </a:endParaRPr>
          </a:p>
          <a:p>
            <a:pPr indent="-317500" lvl="1" marL="800100" rtl="0" algn="l">
              <a:spcBef>
                <a:spcPts val="0"/>
              </a:spcBef>
              <a:spcAft>
                <a:spcPts val="0"/>
              </a:spcAft>
              <a:buClr>
                <a:schemeClr val="lt1"/>
              </a:buClr>
              <a:buSzPts val="1600"/>
              <a:buChar char="•"/>
            </a:pPr>
            <a:r>
              <a:rPr lang="vi" sz="1600">
                <a:solidFill>
                  <a:schemeClr val="lt1"/>
                </a:solidFill>
                <a:latin typeface="Times New Roman"/>
                <a:ea typeface="Times New Roman"/>
                <a:cs typeface="Times New Roman"/>
                <a:sym typeface="Times New Roman"/>
              </a:rPr>
              <a:t>Khi trả bài kiểm tra cho lớp, hoặc trao giấy khen , hoặc kiểm tra miệng cuối môn, ta gọi tên từng bạn trong danh sách thực hiện công việc cho đến khi hết danh sách</a:t>
            </a:r>
            <a:endParaRPr sz="1600">
              <a:solidFill>
                <a:schemeClr val="lt1"/>
              </a:solidFill>
              <a:latin typeface="Times New Roman"/>
              <a:ea typeface="Times New Roman"/>
              <a:cs typeface="Times New Roman"/>
              <a:sym typeface="Times New Roman"/>
            </a:endParaRPr>
          </a:p>
          <a:p>
            <a:pPr indent="-317500" lvl="1" marL="800100" rtl="0" algn="l">
              <a:spcBef>
                <a:spcPts val="0"/>
              </a:spcBef>
              <a:spcAft>
                <a:spcPts val="0"/>
              </a:spcAft>
              <a:buClr>
                <a:schemeClr val="lt1"/>
              </a:buClr>
              <a:buSzPts val="1600"/>
              <a:buChar char="•"/>
            </a:pPr>
            <a:r>
              <a:rPr lang="vi" sz="1600">
                <a:solidFill>
                  <a:schemeClr val="lt1"/>
                </a:solidFill>
                <a:latin typeface="Times New Roman"/>
                <a:ea typeface="Times New Roman"/>
                <a:cs typeface="Times New Roman"/>
                <a:sym typeface="Times New Roman"/>
              </a:rPr>
              <a:t>Khi ta thực hiện làm bánh với 3 nguyên liệu , ta dừng lại khi một trong 3 nguyên liệu đã hết hoặc số còn lại không đủ để làm ra một cái bánh</a:t>
            </a:r>
            <a:endParaRPr sz="1600">
              <a:solidFill>
                <a:schemeClr val="lt1"/>
              </a:solidFill>
              <a:latin typeface="Times New Roman"/>
              <a:ea typeface="Times New Roman"/>
              <a:cs typeface="Times New Roman"/>
              <a:sym typeface="Times New Roman"/>
            </a:endParaRPr>
          </a:p>
          <a:p>
            <a:pPr indent="-317500" lvl="0" marL="342900" rtl="0" algn="l">
              <a:spcBef>
                <a:spcPts val="0"/>
              </a:spcBef>
              <a:spcAft>
                <a:spcPts val="0"/>
              </a:spcAft>
              <a:buClr>
                <a:schemeClr val="lt1"/>
              </a:buClr>
              <a:buSzPts val="1600"/>
              <a:buFont typeface="Noto Sans Symbols"/>
              <a:buChar char="❖"/>
            </a:pPr>
            <a:r>
              <a:rPr lang="vi" sz="1600">
                <a:solidFill>
                  <a:schemeClr val="lt1"/>
                </a:solidFill>
                <a:latin typeface="Times New Roman"/>
                <a:ea typeface="Times New Roman"/>
                <a:cs typeface="Times New Roman"/>
                <a:sym typeface="Times New Roman"/>
              </a:rPr>
              <a:t>Mỗi công việc này đều cần xác định được thời điểm dừng của công việc lặp đi lặp lại này</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type="ctrTitle"/>
          </p:nvPr>
        </p:nvSpPr>
        <p:spPr>
          <a:xfrm>
            <a:off x="698175" y="25650"/>
            <a:ext cx="7960800" cy="6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vi" sz="3200">
                <a:latin typeface="Times New Roman"/>
                <a:ea typeface="Times New Roman"/>
                <a:cs typeface="Times New Roman"/>
                <a:sym typeface="Times New Roman"/>
              </a:rPr>
              <a:t>VÒNG LẶP For…In</a:t>
            </a:r>
            <a:endParaRPr b="0" sz="3200">
              <a:latin typeface="Times New Roman"/>
              <a:ea typeface="Times New Roman"/>
              <a:cs typeface="Times New Roman"/>
              <a:sym typeface="Times New Roman"/>
            </a:endParaRPr>
          </a:p>
        </p:txBody>
      </p:sp>
      <p:sp>
        <p:nvSpPr>
          <p:cNvPr id="348" name="Google Shape;348;p22"/>
          <p:cNvSpPr txBox="1"/>
          <p:nvPr/>
        </p:nvSpPr>
        <p:spPr>
          <a:xfrm>
            <a:off x="380450" y="618850"/>
            <a:ext cx="81717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Char char="●"/>
            </a:pPr>
            <a:r>
              <a:rPr lang="vi" sz="1300">
                <a:solidFill>
                  <a:schemeClr val="lt1"/>
                </a:solidFill>
              </a:rPr>
              <a:t>Định nghĩa: tạo ra một vòng lặp lặp qua từng key của một object</a:t>
            </a:r>
            <a:endParaRPr sz="1300">
              <a:solidFill>
                <a:schemeClr val="lt1"/>
              </a:solidFill>
            </a:endParaRPr>
          </a:p>
          <a:p>
            <a:pPr indent="-311150" lvl="0" marL="457200" rtl="0" algn="l">
              <a:spcBef>
                <a:spcPts val="0"/>
              </a:spcBef>
              <a:spcAft>
                <a:spcPts val="0"/>
              </a:spcAft>
              <a:buClr>
                <a:schemeClr val="lt1"/>
              </a:buClr>
              <a:buSzPts val="1300"/>
              <a:buChar char="●"/>
            </a:pPr>
            <a:r>
              <a:rPr lang="vi" sz="1300">
                <a:solidFill>
                  <a:schemeClr val="lt1"/>
                </a:solidFill>
              </a:rPr>
              <a:t>Đặc điểm: số vòng lặp sẽ dựa trên số key mà object đang có, và ở mỗi vòng lặp ta có được một biến chứa tên của key đang xét ở vòng lặp đó để sử dụng</a:t>
            </a:r>
            <a:endParaRPr sz="1300">
              <a:solidFill>
                <a:schemeClr val="lt1"/>
              </a:solidFill>
            </a:endParaRPr>
          </a:p>
        </p:txBody>
      </p:sp>
      <p:pic>
        <p:nvPicPr>
          <p:cNvPr id="349" name="Google Shape;349;p22"/>
          <p:cNvPicPr preferRelativeResize="0"/>
          <p:nvPr/>
        </p:nvPicPr>
        <p:blipFill>
          <a:blip r:embed="rId3">
            <a:alphaModFix/>
          </a:blip>
          <a:stretch>
            <a:fillRect/>
          </a:stretch>
        </p:blipFill>
        <p:spPr>
          <a:xfrm>
            <a:off x="0" y="3762375"/>
            <a:ext cx="3581400" cy="1381125"/>
          </a:xfrm>
          <a:prstGeom prst="rect">
            <a:avLst/>
          </a:prstGeom>
          <a:noFill/>
          <a:ln>
            <a:noFill/>
          </a:ln>
        </p:spPr>
      </p:pic>
      <p:pic>
        <p:nvPicPr>
          <p:cNvPr id="350" name="Google Shape;350;p22"/>
          <p:cNvPicPr preferRelativeResize="0"/>
          <p:nvPr/>
        </p:nvPicPr>
        <p:blipFill>
          <a:blip r:embed="rId4">
            <a:alphaModFix/>
          </a:blip>
          <a:stretch>
            <a:fillRect/>
          </a:stretch>
        </p:blipFill>
        <p:spPr>
          <a:xfrm>
            <a:off x="3693225" y="2827975"/>
            <a:ext cx="3225425" cy="2315525"/>
          </a:xfrm>
          <a:prstGeom prst="rect">
            <a:avLst/>
          </a:prstGeom>
          <a:noFill/>
          <a:ln>
            <a:noFill/>
          </a:ln>
        </p:spPr>
      </p:pic>
      <p:pic>
        <p:nvPicPr>
          <p:cNvPr id="351" name="Google Shape;351;p22"/>
          <p:cNvPicPr preferRelativeResize="0"/>
          <p:nvPr/>
        </p:nvPicPr>
        <p:blipFill>
          <a:blip r:embed="rId5">
            <a:alphaModFix/>
          </a:blip>
          <a:stretch>
            <a:fillRect/>
          </a:stretch>
        </p:blipFill>
        <p:spPr>
          <a:xfrm>
            <a:off x="7223450" y="3847600"/>
            <a:ext cx="1920550" cy="12959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3"/>
          <p:cNvSpPr txBox="1"/>
          <p:nvPr>
            <p:ph type="ctrTitle"/>
          </p:nvPr>
        </p:nvSpPr>
        <p:spPr>
          <a:xfrm>
            <a:off x="698175" y="25650"/>
            <a:ext cx="7960800" cy="6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vi" sz="3200">
                <a:latin typeface="Times New Roman"/>
                <a:ea typeface="Times New Roman"/>
                <a:cs typeface="Times New Roman"/>
                <a:sym typeface="Times New Roman"/>
              </a:rPr>
              <a:t>VÒNG LẶP For…Of</a:t>
            </a:r>
            <a:endParaRPr b="0" sz="3200">
              <a:latin typeface="Times New Roman"/>
              <a:ea typeface="Times New Roman"/>
              <a:cs typeface="Times New Roman"/>
              <a:sym typeface="Times New Roman"/>
            </a:endParaRPr>
          </a:p>
        </p:txBody>
      </p:sp>
      <p:sp>
        <p:nvSpPr>
          <p:cNvPr id="357" name="Google Shape;357;p23"/>
          <p:cNvSpPr txBox="1"/>
          <p:nvPr/>
        </p:nvSpPr>
        <p:spPr>
          <a:xfrm>
            <a:off x="380450" y="618850"/>
            <a:ext cx="81717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Char char="●"/>
            </a:pPr>
            <a:r>
              <a:rPr lang="vi" sz="1300">
                <a:solidFill>
                  <a:schemeClr val="lt1"/>
                </a:solidFill>
              </a:rPr>
              <a:t>Định nghĩa: tạo ra một vòng lặp lặp qua từng phần tử của một kiểu dữ liệu có tính chất iterable (có tính lặp lại), thường là một mảng, string, Map, Set ,...</a:t>
            </a:r>
            <a:endParaRPr sz="1300">
              <a:solidFill>
                <a:schemeClr val="lt1"/>
              </a:solidFill>
            </a:endParaRPr>
          </a:p>
          <a:p>
            <a:pPr indent="-311150" lvl="0" marL="457200" rtl="0" algn="l">
              <a:spcBef>
                <a:spcPts val="0"/>
              </a:spcBef>
              <a:spcAft>
                <a:spcPts val="0"/>
              </a:spcAft>
              <a:buClr>
                <a:schemeClr val="lt1"/>
              </a:buClr>
              <a:buSzPts val="1300"/>
              <a:buChar char="●"/>
            </a:pPr>
            <a:r>
              <a:rPr lang="vi" sz="1300">
                <a:solidFill>
                  <a:schemeClr val="lt1"/>
                </a:solidFill>
              </a:rPr>
              <a:t>Đặc điểm: số vòng lặp sẽ dựa trên số phần tử có trong danh sách đó, mỗi vòng lặp ta nhận được một biến chứa thông tin của phần tử đang được xét ở vòng lặp đó</a:t>
            </a:r>
            <a:endParaRPr sz="1300">
              <a:solidFill>
                <a:schemeClr val="lt1"/>
              </a:solidFill>
            </a:endParaRPr>
          </a:p>
        </p:txBody>
      </p:sp>
      <p:pic>
        <p:nvPicPr>
          <p:cNvPr id="358" name="Google Shape;358;p23"/>
          <p:cNvPicPr preferRelativeResize="0"/>
          <p:nvPr/>
        </p:nvPicPr>
        <p:blipFill>
          <a:blip r:embed="rId3">
            <a:alphaModFix/>
          </a:blip>
          <a:stretch>
            <a:fillRect/>
          </a:stretch>
        </p:blipFill>
        <p:spPr>
          <a:xfrm>
            <a:off x="0" y="3924300"/>
            <a:ext cx="3438525" cy="1219200"/>
          </a:xfrm>
          <a:prstGeom prst="rect">
            <a:avLst/>
          </a:prstGeom>
          <a:noFill/>
          <a:ln>
            <a:noFill/>
          </a:ln>
        </p:spPr>
      </p:pic>
      <p:pic>
        <p:nvPicPr>
          <p:cNvPr id="359" name="Google Shape;359;p23"/>
          <p:cNvPicPr preferRelativeResize="0"/>
          <p:nvPr/>
        </p:nvPicPr>
        <p:blipFill>
          <a:blip r:embed="rId4">
            <a:alphaModFix/>
          </a:blip>
          <a:stretch>
            <a:fillRect/>
          </a:stretch>
        </p:blipFill>
        <p:spPr>
          <a:xfrm>
            <a:off x="4768125" y="3466275"/>
            <a:ext cx="4375875" cy="1654200"/>
          </a:xfrm>
          <a:prstGeom prst="rect">
            <a:avLst/>
          </a:prstGeom>
          <a:noFill/>
          <a:ln>
            <a:noFill/>
          </a:ln>
        </p:spPr>
      </p:pic>
      <p:pic>
        <p:nvPicPr>
          <p:cNvPr id="360" name="Google Shape;360;p23"/>
          <p:cNvPicPr preferRelativeResize="0"/>
          <p:nvPr/>
        </p:nvPicPr>
        <p:blipFill>
          <a:blip r:embed="rId5">
            <a:alphaModFix/>
          </a:blip>
          <a:stretch>
            <a:fillRect/>
          </a:stretch>
        </p:blipFill>
        <p:spPr>
          <a:xfrm>
            <a:off x="6839975" y="1908850"/>
            <a:ext cx="2304026" cy="155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4"/>
          <p:cNvSpPr txBox="1"/>
          <p:nvPr>
            <p:ph type="ctrTitle"/>
          </p:nvPr>
        </p:nvSpPr>
        <p:spPr>
          <a:xfrm>
            <a:off x="813000" y="182825"/>
            <a:ext cx="7960800" cy="645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vi" sz="4800">
                <a:latin typeface="Times New Roman"/>
                <a:ea typeface="Times New Roman"/>
                <a:cs typeface="Times New Roman"/>
                <a:sym typeface="Times New Roman"/>
              </a:rPr>
              <a:t>Bài tập về nhà</a:t>
            </a:r>
            <a:endParaRPr b="0" sz="3000">
              <a:latin typeface="Times New Roman"/>
              <a:ea typeface="Times New Roman"/>
              <a:cs typeface="Times New Roman"/>
              <a:sym typeface="Times New Roman"/>
            </a:endParaRPr>
          </a:p>
        </p:txBody>
      </p:sp>
      <p:sp>
        <p:nvSpPr>
          <p:cNvPr id="366" name="Google Shape;366;p24"/>
          <p:cNvSpPr txBox="1"/>
          <p:nvPr/>
        </p:nvSpPr>
        <p:spPr>
          <a:xfrm>
            <a:off x="627900" y="864300"/>
            <a:ext cx="83310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200">
                <a:solidFill>
                  <a:schemeClr val="lt1"/>
                </a:solidFill>
                <a:latin typeface="Nunito"/>
                <a:ea typeface="Nunito"/>
                <a:cs typeface="Nunito"/>
                <a:sym typeface="Nunito"/>
              </a:rPr>
              <a:t>Bài 1: Kiểm tra xem một số có phải là số nguyên tố lớn không. Nếu có, in ra số nguyên tố lớn nhất trong khoảng từ 1 đến số đó.</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Input: 20</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Output: 19</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Input: 15</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Output: 13</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Bài 2: Tìm tất cả các cặp số (a, b) sao cho a và b là số nguyên tố và a + b = n, với n là số nguyên dương cho trước.</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Input: 10</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Output: (3, 7)</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Input: 20</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Output: (3, 17), (7, 13)</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Bài 3: Tìm tất cả các số chia hết cho 7 nhưng không chia hết cho 5 trong khoảng từ m đến n, với m và n là số nguyên dương cho trước.</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Input: 10, 30</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Output: 14, 21, 28</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Input: 50, 70</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Output: 56, 63</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5"/>
          <p:cNvSpPr txBox="1"/>
          <p:nvPr>
            <p:ph type="ctrTitle"/>
          </p:nvPr>
        </p:nvSpPr>
        <p:spPr>
          <a:xfrm>
            <a:off x="742000" y="56025"/>
            <a:ext cx="7960800" cy="645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vi" sz="4800">
                <a:latin typeface="Times New Roman"/>
                <a:ea typeface="Times New Roman"/>
                <a:cs typeface="Times New Roman"/>
                <a:sym typeface="Times New Roman"/>
              </a:rPr>
              <a:t>Bài tập về nhà</a:t>
            </a:r>
            <a:endParaRPr b="0" sz="3000">
              <a:latin typeface="Times New Roman"/>
              <a:ea typeface="Times New Roman"/>
              <a:cs typeface="Times New Roman"/>
              <a:sym typeface="Times New Roman"/>
            </a:endParaRPr>
          </a:p>
        </p:txBody>
      </p:sp>
      <p:sp>
        <p:nvSpPr>
          <p:cNvPr id="372" name="Google Shape;372;p25"/>
          <p:cNvSpPr txBox="1"/>
          <p:nvPr/>
        </p:nvSpPr>
        <p:spPr>
          <a:xfrm>
            <a:off x="406500" y="701025"/>
            <a:ext cx="83310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200">
                <a:solidFill>
                  <a:schemeClr val="lt1"/>
                </a:solidFill>
                <a:latin typeface="Nunito"/>
                <a:ea typeface="Nunito"/>
                <a:cs typeface="Nunito"/>
                <a:sym typeface="Nunito"/>
              </a:rPr>
              <a:t>Bài 4: Tính tổng các chữ số của một số nguyên dương n và kiểm tra xem tổng đó có phải là số nguyên tố không.</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Input: 123</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Output: Tổng các chữ số: 6, Không phải số nguyên tố</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Input: 379</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Output: Tổng các chữ số: 19, Số nguyên tố</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Bài 5: Tính trung bình điểm của học sinh theo từng môn học</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const students =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    { name: "Alice", scores: [85, 90, 80]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    { name: "Bob", scores: [90, 95, 85]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    { name: "Carol", scores: [75, 80, 70]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    { name: "David", scores: [80, 85, 75]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    { name: "Eve", scores: [95, 100, 90]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Điểm trung bình của mỗi môn học:</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Môn 1: 85</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Môn 2: 90</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Môn 3: 80</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Bài 6: Cho 1 số nguyên dương n. Viết hàm tính n giai thừa (n!). Ví dụ: n = 5, kết quả trả về là 5! = 1 * 2 * 3 * 4 * 5 = 120.</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Bài 7: Bài 4: cho mảng number: const arrNumber = [1, 4, 44, 64, 55, 24, 32, 55, 19, 17, 74, 22, 23];</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nếu phần tử trong mảng chẵn thì cho vào mảng evenNumbers = [] =&gt; kết quả evenNumber = [4,44,64,24,32,74,22]</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và ngược lại lấy số lẻ cho vào mảng oddNumbers</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vi" sz="1200">
                <a:solidFill>
                  <a:schemeClr val="lt1"/>
                </a:solidFill>
                <a:latin typeface="Nunito"/>
                <a:ea typeface="Nunito"/>
                <a:cs typeface="Nunito"/>
                <a:sym typeface="Nunito"/>
              </a:rPr>
              <a:t>Gợi ý: tìm hiểu thuộc tính push()</a:t>
            </a:r>
            <a:endParaRPr sz="1200">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6"/>
          <p:cNvSpPr txBox="1"/>
          <p:nvPr>
            <p:ph type="ctrTitle"/>
          </p:nvPr>
        </p:nvSpPr>
        <p:spPr>
          <a:xfrm>
            <a:off x="813000" y="182825"/>
            <a:ext cx="7960800" cy="645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vi" sz="4800">
                <a:latin typeface="Times New Roman"/>
                <a:ea typeface="Times New Roman"/>
                <a:cs typeface="Times New Roman"/>
                <a:sym typeface="Times New Roman"/>
              </a:rPr>
              <a:t>Bài tập về nhà</a:t>
            </a:r>
            <a:endParaRPr b="0" sz="3000">
              <a:latin typeface="Times New Roman"/>
              <a:ea typeface="Times New Roman"/>
              <a:cs typeface="Times New Roman"/>
              <a:sym typeface="Times New Roman"/>
            </a:endParaRPr>
          </a:p>
        </p:txBody>
      </p:sp>
      <p:sp>
        <p:nvSpPr>
          <p:cNvPr id="378" name="Google Shape;378;p26"/>
          <p:cNvSpPr txBox="1"/>
          <p:nvPr/>
        </p:nvSpPr>
        <p:spPr>
          <a:xfrm>
            <a:off x="627900" y="864300"/>
            <a:ext cx="8331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Bài 8: Tính Tổng bội của số 3 và 5 dưới 1000</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Bài 9: </a:t>
            </a:r>
            <a:r>
              <a:rPr lang="vi">
                <a:solidFill>
                  <a:schemeClr val="lt1"/>
                </a:solidFill>
                <a:latin typeface="Nunito"/>
                <a:ea typeface="Nunito"/>
                <a:cs typeface="Nunito"/>
                <a:sym typeface="Nunito"/>
              </a:rPr>
              <a:t>Viết một hàm nhận vào một tham số là một mảng  các phần tử là số, trả về tổng của các phần tử trong mảng</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Bài 10: </a:t>
            </a:r>
            <a:r>
              <a:rPr lang="vi">
                <a:solidFill>
                  <a:schemeClr val="lt1"/>
                </a:solidFill>
                <a:latin typeface="Nunito"/>
                <a:ea typeface="Nunito"/>
                <a:cs typeface="Nunito"/>
                <a:sym typeface="Nunito"/>
              </a:rPr>
              <a:t>Viết một hàm nhận vào một tham số là một mảng  các phần tử là số, trả về số lớn nhất trong mảng</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Bài 11: </a:t>
            </a:r>
            <a:r>
              <a:rPr lang="vi">
                <a:solidFill>
                  <a:schemeClr val="lt1"/>
                </a:solidFill>
                <a:latin typeface="Nunito"/>
                <a:ea typeface="Nunito"/>
                <a:cs typeface="Nunito"/>
                <a:sym typeface="Nunito"/>
              </a:rPr>
              <a:t>cho một object  lưu thông tin của một sản phẩm trong cửa hàng , object này lưu trữ các thông tin sau:</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name: tên sp</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code: mã sp, </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ngoài ra sẽ có các key khác để lưu lượng hàng tồn kho của sản phẩm này, ví dụ</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red: 10   (sản phẩm này còn 10 cái màu đỏ)</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blue: 20 ....</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Giả sử không biết sản phẩm có những màu nào</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Viết hàm nhận vào một object kiểu này, trả về tổng số hàng tồn kho</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type="ctrTitle"/>
          </p:nvPr>
        </p:nvSpPr>
        <p:spPr>
          <a:xfrm>
            <a:off x="813000" y="182825"/>
            <a:ext cx="7960800" cy="645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vi" sz="4800">
                <a:latin typeface="Times New Roman"/>
                <a:ea typeface="Times New Roman"/>
                <a:cs typeface="Times New Roman"/>
                <a:sym typeface="Times New Roman"/>
              </a:rPr>
              <a:t>Bài tập về nhà</a:t>
            </a:r>
            <a:endParaRPr b="0" sz="3000">
              <a:latin typeface="Times New Roman"/>
              <a:ea typeface="Times New Roman"/>
              <a:cs typeface="Times New Roman"/>
              <a:sym typeface="Times New Roman"/>
            </a:endParaRPr>
          </a:p>
        </p:txBody>
      </p:sp>
      <p:sp>
        <p:nvSpPr>
          <p:cNvPr id="384" name="Google Shape;384;p27"/>
          <p:cNvSpPr txBox="1"/>
          <p:nvPr/>
        </p:nvSpPr>
        <p:spPr>
          <a:xfrm>
            <a:off x="627900" y="864300"/>
            <a:ext cx="833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Bài 12: </a:t>
            </a:r>
            <a:r>
              <a:rPr lang="vi">
                <a:solidFill>
                  <a:schemeClr val="lt1"/>
                </a:solidFill>
                <a:latin typeface="Nunito"/>
                <a:ea typeface="Nunito"/>
                <a:cs typeface="Nunito"/>
                <a:sym typeface="Nunito"/>
              </a:rPr>
              <a:t>Viết một hàm nhận vào một mảng các học sinh , mỗi học sinh có 2 thông tin là name(tên) và và score (điểm) , hiển thị ra màn hình console tên của học sinh có điểm cao nhất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698175" y="96675"/>
            <a:ext cx="7960800" cy="645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b="0" sz="3000">
              <a:latin typeface="Times New Roman"/>
              <a:ea typeface="Times New Roman"/>
              <a:cs typeface="Times New Roman"/>
              <a:sym typeface="Times New Roman"/>
            </a:endParaRPr>
          </a:p>
          <a:p>
            <a:pPr indent="0" lvl="0" marL="0" rtl="0" algn="ctr">
              <a:spcBef>
                <a:spcPts val="0"/>
              </a:spcBef>
              <a:spcAft>
                <a:spcPts val="0"/>
              </a:spcAft>
              <a:buNone/>
            </a:pPr>
            <a:r>
              <a:rPr b="0" lang="vi" sz="3000">
                <a:latin typeface="Times New Roman"/>
                <a:ea typeface="Times New Roman"/>
                <a:cs typeface="Times New Roman"/>
                <a:sym typeface="Times New Roman"/>
              </a:rPr>
              <a:t>VÒNG LẶP TRONG JAVASCRIPT</a:t>
            </a:r>
            <a:endParaRPr b="0" sz="3000">
              <a:latin typeface="Times New Roman"/>
              <a:ea typeface="Times New Roman"/>
              <a:cs typeface="Times New Roman"/>
              <a:sym typeface="Times New Roman"/>
            </a:endParaRPr>
          </a:p>
          <a:p>
            <a:pPr indent="0" lvl="0" marL="0" rtl="0" algn="l">
              <a:spcBef>
                <a:spcPts val="0"/>
              </a:spcBef>
              <a:spcAft>
                <a:spcPts val="0"/>
              </a:spcAft>
              <a:buNone/>
            </a:pPr>
            <a:r>
              <a:t/>
            </a:r>
            <a:endParaRPr sz="3000"/>
          </a:p>
        </p:txBody>
      </p:sp>
      <p:sp>
        <p:nvSpPr>
          <p:cNvPr id="284" name="Google Shape;284;p14"/>
          <p:cNvSpPr txBox="1"/>
          <p:nvPr/>
        </p:nvSpPr>
        <p:spPr>
          <a:xfrm>
            <a:off x="491775" y="886800"/>
            <a:ext cx="8167200" cy="2647500"/>
          </a:xfrm>
          <a:prstGeom prst="rect">
            <a:avLst/>
          </a:prstGeom>
          <a:noFill/>
          <a:ln>
            <a:noFill/>
          </a:ln>
        </p:spPr>
        <p:txBody>
          <a:bodyPr anchorCtr="0" anchor="t" bIns="91425" lIns="91425" spcFirstLastPara="1" rIns="91425" wrap="square" tIns="91425">
            <a:spAutoFit/>
          </a:bodyPr>
          <a:lstStyle/>
          <a:p>
            <a:pPr indent="-317500" lvl="0" marL="342900" rtl="0" algn="l">
              <a:spcBef>
                <a:spcPts val="0"/>
              </a:spcBef>
              <a:spcAft>
                <a:spcPts val="0"/>
              </a:spcAft>
              <a:buClr>
                <a:schemeClr val="lt1"/>
              </a:buClr>
              <a:buSzPts val="1600"/>
              <a:buFont typeface="Noto Sans Symbols"/>
              <a:buChar char="❖"/>
            </a:pPr>
            <a:r>
              <a:rPr lang="vi" sz="1600">
                <a:solidFill>
                  <a:schemeClr val="lt1"/>
                </a:solidFill>
                <a:latin typeface="Times New Roman"/>
                <a:ea typeface="Times New Roman"/>
                <a:cs typeface="Times New Roman"/>
                <a:sym typeface="Times New Roman"/>
              </a:rPr>
              <a:t>Javascript cung cấp cho ta nhiều cách để tạo ra các vòng lặp tuỳ thuộc vào nhu cầu sử dụng .</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Char char="❖"/>
            </a:pPr>
            <a:r>
              <a:rPr lang="vi" sz="1600">
                <a:solidFill>
                  <a:schemeClr val="lt1"/>
                </a:solidFill>
                <a:latin typeface="Times New Roman"/>
                <a:ea typeface="Times New Roman"/>
                <a:cs typeface="Times New Roman"/>
                <a:sym typeface="Times New Roman"/>
              </a:rPr>
              <a:t>Vòng lặp </a:t>
            </a:r>
            <a:r>
              <a:rPr lang="vi" sz="1600">
                <a:solidFill>
                  <a:srgbClr val="FFFF00"/>
                </a:solidFill>
                <a:latin typeface="Times New Roman"/>
                <a:ea typeface="Times New Roman"/>
                <a:cs typeface="Times New Roman"/>
                <a:sym typeface="Times New Roman"/>
              </a:rPr>
              <a:t>for</a:t>
            </a:r>
            <a:r>
              <a:rPr lang="vi" sz="1600">
                <a:solidFill>
                  <a:schemeClr val="lt1"/>
                </a:solidFill>
                <a:latin typeface="Times New Roman"/>
                <a:ea typeface="Times New Roman"/>
                <a:cs typeface="Times New Roman"/>
                <a:sym typeface="Times New Roman"/>
              </a:rPr>
              <a:t>:  thực hiện một vòng lặp với một số lần nhất định</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Char char="❖"/>
            </a:pPr>
            <a:r>
              <a:rPr lang="vi" sz="1600">
                <a:solidFill>
                  <a:schemeClr val="lt1"/>
                </a:solidFill>
                <a:latin typeface="Times New Roman"/>
                <a:ea typeface="Times New Roman"/>
                <a:cs typeface="Times New Roman"/>
                <a:sym typeface="Times New Roman"/>
              </a:rPr>
              <a:t>Vòng lặp </a:t>
            </a:r>
            <a:r>
              <a:rPr lang="vi" sz="1600">
                <a:solidFill>
                  <a:srgbClr val="FFFF00"/>
                </a:solidFill>
                <a:latin typeface="Times New Roman"/>
                <a:ea typeface="Times New Roman"/>
                <a:cs typeface="Times New Roman"/>
                <a:sym typeface="Times New Roman"/>
              </a:rPr>
              <a:t>for-in</a:t>
            </a:r>
            <a:r>
              <a:rPr lang="vi" sz="1600">
                <a:solidFill>
                  <a:schemeClr val="lt1"/>
                </a:solidFill>
                <a:latin typeface="Times New Roman"/>
                <a:ea typeface="Times New Roman"/>
                <a:cs typeface="Times New Roman"/>
                <a:sym typeface="Times New Roman"/>
              </a:rPr>
              <a:t>: thực hiện vòng lặp dựa trên các thuộc tính (key) của một object</a:t>
            </a:r>
            <a:endParaRPr sz="1600"/>
          </a:p>
          <a:p>
            <a:pPr indent="-330200" lvl="0" marL="457200" rtl="0" algn="l">
              <a:spcBef>
                <a:spcPts val="0"/>
              </a:spcBef>
              <a:spcAft>
                <a:spcPts val="0"/>
              </a:spcAft>
              <a:buClr>
                <a:schemeClr val="lt1"/>
              </a:buClr>
              <a:buSzPts val="1600"/>
              <a:buChar char="❖"/>
            </a:pPr>
            <a:r>
              <a:rPr lang="vi" sz="1600">
                <a:solidFill>
                  <a:schemeClr val="lt1"/>
                </a:solidFill>
                <a:latin typeface="Times New Roman"/>
                <a:ea typeface="Times New Roman"/>
                <a:cs typeface="Times New Roman"/>
                <a:sym typeface="Times New Roman"/>
              </a:rPr>
              <a:t>Vòng lặp </a:t>
            </a:r>
            <a:r>
              <a:rPr lang="vi" sz="1600">
                <a:solidFill>
                  <a:srgbClr val="FFFF00"/>
                </a:solidFill>
                <a:latin typeface="Times New Roman"/>
                <a:ea typeface="Times New Roman"/>
                <a:cs typeface="Times New Roman"/>
                <a:sym typeface="Times New Roman"/>
              </a:rPr>
              <a:t>for-of</a:t>
            </a:r>
            <a:r>
              <a:rPr lang="vi" sz="1600">
                <a:solidFill>
                  <a:schemeClr val="lt1"/>
                </a:solidFill>
                <a:latin typeface="Times New Roman"/>
                <a:ea typeface="Times New Roman"/>
                <a:cs typeface="Times New Roman"/>
                <a:sym typeface="Times New Roman"/>
              </a:rPr>
              <a:t>: thực hiện vòng lặp dựa trên từng phần tử của một dữ liệu có thể được lặp đi lặp lại (</a:t>
            </a:r>
            <a:r>
              <a:rPr lang="vi" sz="1600">
                <a:solidFill>
                  <a:schemeClr val="lt1"/>
                </a:solidFill>
                <a:latin typeface="Century Gothic"/>
                <a:ea typeface="Century Gothic"/>
                <a:cs typeface="Century Gothic"/>
                <a:sym typeface="Century Gothic"/>
              </a:rPr>
              <a:t>iterable</a:t>
            </a:r>
            <a:r>
              <a:rPr lang="vi" sz="1600">
                <a:solidFill>
                  <a:schemeClr val="lt1"/>
                </a:solidFill>
                <a:latin typeface="Times New Roman"/>
                <a:ea typeface="Times New Roman"/>
                <a:cs typeface="Times New Roman"/>
                <a:sym typeface="Times New Roman"/>
              </a:rPr>
              <a:t>), thường là các kiểu dữ liệu dạng danh sách: mảng, chuỗi …</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vi" sz="1600">
                <a:solidFill>
                  <a:schemeClr val="lt1"/>
                </a:solidFill>
                <a:latin typeface="Times New Roman"/>
                <a:ea typeface="Times New Roman"/>
                <a:cs typeface="Times New Roman"/>
                <a:sym typeface="Times New Roman"/>
              </a:rPr>
              <a:t>Vòng lặp </a:t>
            </a:r>
            <a:r>
              <a:rPr lang="vi" sz="1600">
                <a:solidFill>
                  <a:srgbClr val="FFFF00"/>
                </a:solidFill>
                <a:latin typeface="Times New Roman"/>
                <a:ea typeface="Times New Roman"/>
                <a:cs typeface="Times New Roman"/>
                <a:sym typeface="Times New Roman"/>
              </a:rPr>
              <a:t>while, do-while</a:t>
            </a:r>
            <a:r>
              <a:rPr lang="vi" sz="1600">
                <a:solidFill>
                  <a:schemeClr val="lt1"/>
                </a:solidFill>
                <a:latin typeface="Times New Roman"/>
                <a:ea typeface="Times New Roman"/>
                <a:cs typeface="Times New Roman"/>
                <a:sym typeface="Times New Roman"/>
              </a:rPr>
              <a:t>: thực hiện vòng lặp với một điều kiện nhất định</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vi" sz="1600">
                <a:solidFill>
                  <a:schemeClr val="lt1"/>
                </a:solidFill>
                <a:latin typeface="Times New Roman"/>
                <a:ea typeface="Times New Roman"/>
                <a:cs typeface="Times New Roman"/>
                <a:sym typeface="Times New Roman"/>
              </a:rPr>
              <a:t>Vòng lặp </a:t>
            </a:r>
            <a:r>
              <a:rPr lang="vi" sz="1600">
                <a:solidFill>
                  <a:srgbClr val="FFFF00"/>
                </a:solidFill>
                <a:latin typeface="Times New Roman"/>
                <a:ea typeface="Times New Roman"/>
                <a:cs typeface="Times New Roman"/>
                <a:sym typeface="Times New Roman"/>
              </a:rPr>
              <a:t>forEach</a:t>
            </a:r>
            <a:r>
              <a:rPr lang="vi" sz="1600">
                <a:solidFill>
                  <a:schemeClr val="lt1"/>
                </a:solidFill>
                <a:latin typeface="Times New Roman"/>
                <a:ea typeface="Times New Roman"/>
                <a:cs typeface="Times New Roman"/>
                <a:sym typeface="Times New Roman"/>
              </a:rPr>
              <a:t>: là một phương thức có sẵn của array, để duyệt qua mỗi phần tử của mảng và thực hiện một hành động nào đó.</a:t>
            </a:r>
            <a:endParaRPr sz="16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698175" y="96675"/>
            <a:ext cx="7960800" cy="645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b="0" sz="3000">
              <a:latin typeface="Times New Roman"/>
              <a:ea typeface="Times New Roman"/>
              <a:cs typeface="Times New Roman"/>
              <a:sym typeface="Times New Roman"/>
            </a:endParaRPr>
          </a:p>
          <a:p>
            <a:pPr indent="0" lvl="0" marL="0" rtl="0" algn="ctr">
              <a:spcBef>
                <a:spcPts val="0"/>
              </a:spcBef>
              <a:spcAft>
                <a:spcPts val="0"/>
              </a:spcAft>
              <a:buNone/>
            </a:pPr>
            <a:r>
              <a:rPr b="0" lang="vi" sz="3000">
                <a:latin typeface="Times New Roman"/>
                <a:ea typeface="Times New Roman"/>
                <a:cs typeface="Times New Roman"/>
                <a:sym typeface="Times New Roman"/>
              </a:rPr>
              <a:t>VÒNG LẶP TRONG JAVASCRIPT</a:t>
            </a:r>
            <a:endParaRPr b="0" sz="3000">
              <a:latin typeface="Times New Roman"/>
              <a:ea typeface="Times New Roman"/>
              <a:cs typeface="Times New Roman"/>
              <a:sym typeface="Times New Roman"/>
            </a:endParaRPr>
          </a:p>
          <a:p>
            <a:pPr indent="0" lvl="0" marL="0" rtl="0" algn="l">
              <a:spcBef>
                <a:spcPts val="0"/>
              </a:spcBef>
              <a:spcAft>
                <a:spcPts val="0"/>
              </a:spcAft>
              <a:buNone/>
            </a:pPr>
            <a:r>
              <a:t/>
            </a:r>
            <a:endParaRPr sz="3000"/>
          </a:p>
        </p:txBody>
      </p:sp>
      <p:sp>
        <p:nvSpPr>
          <p:cNvPr id="290" name="Google Shape;290;p15"/>
          <p:cNvSpPr txBox="1"/>
          <p:nvPr/>
        </p:nvSpPr>
        <p:spPr>
          <a:xfrm>
            <a:off x="400725" y="886800"/>
            <a:ext cx="82581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Times New Roman"/>
              <a:buChar char="❖"/>
            </a:pPr>
            <a:r>
              <a:rPr lang="vi" sz="1600">
                <a:solidFill>
                  <a:schemeClr val="lt1"/>
                </a:solidFill>
                <a:latin typeface="Times New Roman"/>
                <a:ea typeface="Times New Roman"/>
                <a:cs typeface="Times New Roman"/>
                <a:sym typeface="Times New Roman"/>
              </a:rPr>
              <a:t>Câu lệnh “continue” và “break”</a:t>
            </a:r>
            <a:endParaRPr sz="1600">
              <a:solidFill>
                <a:schemeClr val="lt1"/>
              </a:solidFill>
              <a:latin typeface="Times New Roman"/>
              <a:ea typeface="Times New Roman"/>
              <a:cs typeface="Times New Roman"/>
              <a:sym typeface="Times New Roman"/>
            </a:endParaRPr>
          </a:p>
          <a:p>
            <a:pPr indent="-330200" lvl="1" marL="914400" rtl="0" algn="l">
              <a:spcBef>
                <a:spcPts val="0"/>
              </a:spcBef>
              <a:spcAft>
                <a:spcPts val="0"/>
              </a:spcAft>
              <a:buClr>
                <a:schemeClr val="lt1"/>
              </a:buClr>
              <a:buSzPts val="1600"/>
              <a:buFont typeface="Times New Roman"/>
              <a:buChar char="•"/>
            </a:pPr>
            <a:r>
              <a:rPr lang="vi" sz="1600">
                <a:solidFill>
                  <a:schemeClr val="lt1"/>
                </a:solidFill>
                <a:latin typeface="Times New Roman"/>
                <a:ea typeface="Times New Roman"/>
                <a:cs typeface="Times New Roman"/>
                <a:sym typeface="Times New Roman"/>
              </a:rPr>
              <a:t>continue: khi gặp câu lệnh này trong vòng lặp, vòng lặp này sẽ bỏ qua các câu lệnh phía sau và chuyển sang vòng lặp tiếp theo</a:t>
            </a:r>
            <a:endParaRPr sz="1600">
              <a:solidFill>
                <a:schemeClr val="lt1"/>
              </a:solidFill>
              <a:latin typeface="Times New Roman"/>
              <a:ea typeface="Times New Roman"/>
              <a:cs typeface="Times New Roman"/>
              <a:sym typeface="Times New Roman"/>
            </a:endParaRPr>
          </a:p>
          <a:p>
            <a:pPr indent="-330200" lvl="1" marL="914400" rtl="0" algn="l">
              <a:spcBef>
                <a:spcPts val="0"/>
              </a:spcBef>
              <a:spcAft>
                <a:spcPts val="0"/>
              </a:spcAft>
              <a:buClr>
                <a:schemeClr val="lt1"/>
              </a:buClr>
              <a:buSzPts val="1600"/>
              <a:buFont typeface="Times New Roman"/>
              <a:buChar char="•"/>
            </a:pPr>
            <a:r>
              <a:rPr lang="vi" sz="1600">
                <a:solidFill>
                  <a:schemeClr val="lt1"/>
                </a:solidFill>
                <a:latin typeface="Times New Roman"/>
                <a:ea typeface="Times New Roman"/>
                <a:cs typeface="Times New Roman"/>
                <a:sym typeface="Times New Roman"/>
              </a:rPr>
              <a:t>break: khi gặp câu lệnh này trong vòng lặp, vòng lặp sẽ dừng lại không tiếp tục thực hiện các câu lệnh phía sau và cũng không tiếp tục vòng lặp tiếp theo bất kể điều kiện nào</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vi" sz="1600">
                <a:solidFill>
                  <a:schemeClr val="lt1"/>
                </a:solidFill>
                <a:latin typeface="Times New Roman"/>
                <a:ea typeface="Times New Roman"/>
                <a:cs typeface="Times New Roman"/>
                <a:sym typeface="Times New Roman"/>
              </a:rPr>
              <a:t>Cần phân biệt với câu lệnh RETURN: cũng sẽ dừng vòng lặp và không thực hiện tiếp nhưng khác với break chỉ dừng vòng lặp gần nhất của nó, câu lệnh RETURN dừng toàn bộ việc thực thi của Function nó đang nằm trong</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698175" y="96675"/>
            <a:ext cx="7960800" cy="645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b="0" sz="4800">
              <a:latin typeface="Times New Roman"/>
              <a:ea typeface="Times New Roman"/>
              <a:cs typeface="Times New Roman"/>
              <a:sym typeface="Times New Roman"/>
            </a:endParaRPr>
          </a:p>
          <a:p>
            <a:pPr indent="0" lvl="0" marL="0" rtl="0" algn="ctr">
              <a:spcBef>
                <a:spcPts val="0"/>
              </a:spcBef>
              <a:spcAft>
                <a:spcPts val="0"/>
              </a:spcAft>
              <a:buClr>
                <a:schemeClr val="lt1"/>
              </a:buClr>
              <a:buSzPct val="100000"/>
              <a:buFont typeface="Times New Roman"/>
              <a:buNone/>
            </a:pPr>
            <a:r>
              <a:rPr b="0" lang="vi" sz="4800">
                <a:latin typeface="Times New Roman"/>
                <a:ea typeface="Times New Roman"/>
                <a:cs typeface="Times New Roman"/>
                <a:sym typeface="Times New Roman"/>
              </a:rPr>
              <a:t>VÒNG LẶP FOR</a:t>
            </a:r>
            <a:endParaRPr b="0" sz="4800">
              <a:latin typeface="Times New Roman"/>
              <a:ea typeface="Times New Roman"/>
              <a:cs typeface="Times New Roman"/>
              <a:sym typeface="Times New Roman"/>
            </a:endParaRPr>
          </a:p>
          <a:p>
            <a:pPr indent="0" lvl="0" marL="0" rtl="0" algn="l">
              <a:spcBef>
                <a:spcPts val="0"/>
              </a:spcBef>
              <a:spcAft>
                <a:spcPts val="0"/>
              </a:spcAft>
              <a:buNone/>
            </a:pPr>
            <a:r>
              <a:t/>
            </a:r>
            <a:endParaRPr b="0" sz="3000">
              <a:latin typeface="Times New Roman"/>
              <a:ea typeface="Times New Roman"/>
              <a:cs typeface="Times New Roman"/>
              <a:sym typeface="Times New Roman"/>
            </a:endParaRPr>
          </a:p>
        </p:txBody>
      </p:sp>
      <p:sp>
        <p:nvSpPr>
          <p:cNvPr id="296" name="Google Shape;296;p16"/>
          <p:cNvSpPr txBox="1"/>
          <p:nvPr/>
        </p:nvSpPr>
        <p:spPr>
          <a:xfrm>
            <a:off x="488400" y="846225"/>
            <a:ext cx="8167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solidFill>
                  <a:schemeClr val="lt1"/>
                </a:solidFill>
                <a:latin typeface="Nunito"/>
                <a:ea typeface="Nunito"/>
                <a:cs typeface="Nunito"/>
                <a:sym typeface="Nunito"/>
              </a:rPr>
              <a:t> JavaScript sinh ra vòng lặp for với cú pháp là:</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vi" sz="1600">
                <a:solidFill>
                  <a:schemeClr val="lt1"/>
                </a:solidFill>
                <a:latin typeface="Nunito"/>
                <a:ea typeface="Nunito"/>
                <a:cs typeface="Nunito"/>
                <a:sym typeface="Nunito"/>
              </a:rPr>
              <a:t>Định nghĩa: thực hiện lặp lại một đoạn code với số lần biết trước</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vi" sz="1600">
                <a:solidFill>
                  <a:schemeClr val="lt1"/>
                </a:solidFill>
                <a:latin typeface="Nunito"/>
                <a:ea typeface="Nunito"/>
                <a:cs typeface="Nunito"/>
                <a:sym typeface="Nunito"/>
              </a:rPr>
              <a:t>Đặc điểm: ta xác định trước giá trị khởi tạo của điều kiện , điều kiện để tiếp tục vòng lặp, và logic để thay đổi điều kiện đó sau mỗi lần vòng lặp kết thúc</a:t>
            </a:r>
            <a:endParaRPr sz="1600">
              <a:solidFill>
                <a:schemeClr val="lt1"/>
              </a:solidFill>
              <a:latin typeface="Nunito"/>
              <a:ea typeface="Nunito"/>
              <a:cs typeface="Nunito"/>
              <a:sym typeface="Nunito"/>
            </a:endParaRPr>
          </a:p>
        </p:txBody>
      </p:sp>
      <p:pic>
        <p:nvPicPr>
          <p:cNvPr id="297" name="Google Shape;297;p16"/>
          <p:cNvPicPr preferRelativeResize="0"/>
          <p:nvPr/>
        </p:nvPicPr>
        <p:blipFill>
          <a:blip r:embed="rId3">
            <a:alphaModFix/>
          </a:blip>
          <a:stretch>
            <a:fillRect/>
          </a:stretch>
        </p:blipFill>
        <p:spPr>
          <a:xfrm>
            <a:off x="1877250" y="2304475"/>
            <a:ext cx="4371975" cy="1143000"/>
          </a:xfrm>
          <a:prstGeom prst="rect">
            <a:avLst/>
          </a:prstGeom>
          <a:noFill/>
          <a:ln>
            <a:noFill/>
          </a:ln>
        </p:spPr>
      </p:pic>
      <p:sp>
        <p:nvSpPr>
          <p:cNvPr id="298" name="Google Shape;298;p16"/>
          <p:cNvSpPr txBox="1"/>
          <p:nvPr/>
        </p:nvSpPr>
        <p:spPr>
          <a:xfrm>
            <a:off x="583450" y="3352725"/>
            <a:ext cx="715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Trong đó:</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[Khởi tạo]: Thực hiện một lần lúc bắt đầu vòng lặp.</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[Điều kiện]: Kiểm tra trước mỗi vòng lặp.</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[Cập nhật]: Thực hiện ở cuối mỗi vòng lặp.</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698175" y="96675"/>
            <a:ext cx="7960800" cy="645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b="0" sz="4800">
              <a:latin typeface="Times New Roman"/>
              <a:ea typeface="Times New Roman"/>
              <a:cs typeface="Times New Roman"/>
              <a:sym typeface="Times New Roman"/>
            </a:endParaRPr>
          </a:p>
          <a:p>
            <a:pPr indent="0" lvl="0" marL="0" rtl="0" algn="ctr">
              <a:spcBef>
                <a:spcPts val="0"/>
              </a:spcBef>
              <a:spcAft>
                <a:spcPts val="0"/>
              </a:spcAft>
              <a:buNone/>
            </a:pPr>
            <a:r>
              <a:rPr b="0" lang="vi" sz="4800">
                <a:latin typeface="Times New Roman"/>
                <a:ea typeface="Times New Roman"/>
                <a:cs typeface="Times New Roman"/>
                <a:sym typeface="Times New Roman"/>
              </a:rPr>
              <a:t>VÒNG LẶP FOR</a:t>
            </a:r>
            <a:endParaRPr b="0" sz="4800">
              <a:latin typeface="Times New Roman"/>
              <a:ea typeface="Times New Roman"/>
              <a:cs typeface="Times New Roman"/>
              <a:sym typeface="Times New Roman"/>
            </a:endParaRPr>
          </a:p>
          <a:p>
            <a:pPr indent="0" lvl="0" marL="0" rtl="0" algn="l">
              <a:spcBef>
                <a:spcPts val="0"/>
              </a:spcBef>
              <a:spcAft>
                <a:spcPts val="0"/>
              </a:spcAft>
              <a:buNone/>
            </a:pPr>
            <a:r>
              <a:t/>
            </a:r>
            <a:endParaRPr b="0" sz="3000">
              <a:latin typeface="Times New Roman"/>
              <a:ea typeface="Times New Roman"/>
              <a:cs typeface="Times New Roman"/>
              <a:sym typeface="Times New Roman"/>
            </a:endParaRPr>
          </a:p>
        </p:txBody>
      </p:sp>
      <p:sp>
        <p:nvSpPr>
          <p:cNvPr id="304" name="Google Shape;304;p17"/>
          <p:cNvSpPr txBox="1"/>
          <p:nvPr/>
        </p:nvSpPr>
        <p:spPr>
          <a:xfrm>
            <a:off x="491775" y="886800"/>
            <a:ext cx="816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solidFill>
                  <a:schemeClr val="lt1"/>
                </a:solidFill>
                <a:latin typeface="Nunito"/>
                <a:ea typeface="Nunito"/>
                <a:cs typeface="Nunito"/>
                <a:sym typeface="Nunito"/>
              </a:rPr>
              <a:t>Ví dụ vòng lặp for dùng để in ra các số từ 1 đến 3:</a:t>
            </a:r>
            <a:endParaRPr sz="1600">
              <a:solidFill>
                <a:schemeClr val="lt1"/>
              </a:solidFill>
              <a:latin typeface="Nunito"/>
              <a:ea typeface="Nunito"/>
              <a:cs typeface="Nunito"/>
              <a:sym typeface="Nunito"/>
            </a:endParaRPr>
          </a:p>
        </p:txBody>
      </p:sp>
      <p:sp>
        <p:nvSpPr>
          <p:cNvPr id="305" name="Google Shape;305;p17"/>
          <p:cNvSpPr txBox="1"/>
          <p:nvPr/>
        </p:nvSpPr>
        <p:spPr>
          <a:xfrm>
            <a:off x="588525" y="2749100"/>
            <a:ext cx="715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Trong đó:</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[Khởi tạo]: Thực hiện một lần lúc bắt đầu vòng lặp.</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[Điều kiện]: Kiểm tra trước mỗi vòng lặp.</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[Cập nhật]: Thực hiện ở cuối mỗi vòng lặp.</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pic>
        <p:nvPicPr>
          <p:cNvPr id="306" name="Google Shape;306;p17"/>
          <p:cNvPicPr preferRelativeResize="0"/>
          <p:nvPr/>
        </p:nvPicPr>
        <p:blipFill>
          <a:blip r:embed="rId3">
            <a:alphaModFix/>
          </a:blip>
          <a:stretch>
            <a:fillRect/>
          </a:stretch>
        </p:blipFill>
        <p:spPr>
          <a:xfrm>
            <a:off x="1984125" y="1391175"/>
            <a:ext cx="3731775" cy="108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ctrTitle"/>
          </p:nvPr>
        </p:nvSpPr>
        <p:spPr>
          <a:xfrm>
            <a:off x="698175" y="96675"/>
            <a:ext cx="7960800" cy="645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b="0" sz="4800">
              <a:latin typeface="Times New Roman"/>
              <a:ea typeface="Times New Roman"/>
              <a:cs typeface="Times New Roman"/>
              <a:sym typeface="Times New Roman"/>
            </a:endParaRPr>
          </a:p>
          <a:p>
            <a:pPr indent="0" lvl="0" marL="0" rtl="0" algn="ctr">
              <a:spcBef>
                <a:spcPts val="0"/>
              </a:spcBef>
              <a:spcAft>
                <a:spcPts val="0"/>
              </a:spcAft>
              <a:buNone/>
            </a:pPr>
            <a:r>
              <a:rPr b="0" lang="vi" sz="4800">
                <a:latin typeface="Times New Roman"/>
                <a:ea typeface="Times New Roman"/>
                <a:cs typeface="Times New Roman"/>
                <a:sym typeface="Times New Roman"/>
              </a:rPr>
              <a:t>VÒNG LẶP FOR</a:t>
            </a:r>
            <a:endParaRPr b="0" sz="4800">
              <a:latin typeface="Times New Roman"/>
              <a:ea typeface="Times New Roman"/>
              <a:cs typeface="Times New Roman"/>
              <a:sym typeface="Times New Roman"/>
            </a:endParaRPr>
          </a:p>
          <a:p>
            <a:pPr indent="0" lvl="0" marL="0" rtl="0" algn="l">
              <a:spcBef>
                <a:spcPts val="0"/>
              </a:spcBef>
              <a:spcAft>
                <a:spcPts val="0"/>
              </a:spcAft>
              <a:buNone/>
            </a:pPr>
            <a:r>
              <a:t/>
            </a:r>
            <a:endParaRPr b="0" sz="3000">
              <a:latin typeface="Times New Roman"/>
              <a:ea typeface="Times New Roman"/>
              <a:cs typeface="Times New Roman"/>
              <a:sym typeface="Times New Roman"/>
            </a:endParaRPr>
          </a:p>
        </p:txBody>
      </p:sp>
      <p:sp>
        <p:nvSpPr>
          <p:cNvPr id="312" name="Google Shape;312;p18"/>
          <p:cNvSpPr txBox="1"/>
          <p:nvPr/>
        </p:nvSpPr>
        <p:spPr>
          <a:xfrm>
            <a:off x="491775" y="886800"/>
            <a:ext cx="816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solidFill>
                  <a:schemeClr val="lt1"/>
                </a:solidFill>
                <a:latin typeface="Nunito"/>
                <a:ea typeface="Nunito"/>
                <a:cs typeface="Nunito"/>
                <a:sym typeface="Nunito"/>
              </a:rPr>
              <a:t>Ví dụ vòng lặp for dùng để in ra các số chẵn</a:t>
            </a:r>
            <a:endParaRPr sz="1600">
              <a:solidFill>
                <a:schemeClr val="lt1"/>
              </a:solidFill>
              <a:latin typeface="Nunito"/>
              <a:ea typeface="Nunito"/>
              <a:cs typeface="Nunito"/>
              <a:sym typeface="Nunito"/>
            </a:endParaRPr>
          </a:p>
        </p:txBody>
      </p:sp>
      <p:sp>
        <p:nvSpPr>
          <p:cNvPr id="313" name="Google Shape;313;p18"/>
          <p:cNvSpPr txBox="1"/>
          <p:nvPr/>
        </p:nvSpPr>
        <p:spPr>
          <a:xfrm>
            <a:off x="588525" y="2749100"/>
            <a:ext cx="715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pic>
        <p:nvPicPr>
          <p:cNvPr id="314" name="Google Shape;314;p18"/>
          <p:cNvPicPr preferRelativeResize="0"/>
          <p:nvPr/>
        </p:nvPicPr>
        <p:blipFill>
          <a:blip r:embed="rId3">
            <a:alphaModFix/>
          </a:blip>
          <a:stretch>
            <a:fillRect/>
          </a:stretch>
        </p:blipFill>
        <p:spPr>
          <a:xfrm>
            <a:off x="1852338" y="1613538"/>
            <a:ext cx="4181475" cy="229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ctrTitle"/>
          </p:nvPr>
        </p:nvSpPr>
        <p:spPr>
          <a:xfrm>
            <a:off x="698175" y="96675"/>
            <a:ext cx="7960800" cy="645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b="0" sz="4800">
              <a:latin typeface="Times New Roman"/>
              <a:ea typeface="Times New Roman"/>
              <a:cs typeface="Times New Roman"/>
              <a:sym typeface="Times New Roman"/>
            </a:endParaRPr>
          </a:p>
          <a:p>
            <a:pPr indent="0" lvl="0" marL="0" rtl="0" algn="ctr">
              <a:spcBef>
                <a:spcPts val="0"/>
              </a:spcBef>
              <a:spcAft>
                <a:spcPts val="0"/>
              </a:spcAft>
              <a:buNone/>
            </a:pPr>
            <a:r>
              <a:rPr b="0" lang="vi" sz="4800">
                <a:latin typeface="Times New Roman"/>
                <a:ea typeface="Times New Roman"/>
                <a:cs typeface="Times New Roman"/>
                <a:sym typeface="Times New Roman"/>
              </a:rPr>
              <a:t>VÒNG LẶP FOR</a:t>
            </a:r>
            <a:endParaRPr b="0" sz="4800">
              <a:latin typeface="Times New Roman"/>
              <a:ea typeface="Times New Roman"/>
              <a:cs typeface="Times New Roman"/>
              <a:sym typeface="Times New Roman"/>
            </a:endParaRPr>
          </a:p>
          <a:p>
            <a:pPr indent="0" lvl="0" marL="0" rtl="0" algn="l">
              <a:spcBef>
                <a:spcPts val="0"/>
              </a:spcBef>
              <a:spcAft>
                <a:spcPts val="0"/>
              </a:spcAft>
              <a:buNone/>
            </a:pPr>
            <a:r>
              <a:t/>
            </a:r>
            <a:endParaRPr b="0" sz="3000">
              <a:latin typeface="Times New Roman"/>
              <a:ea typeface="Times New Roman"/>
              <a:cs typeface="Times New Roman"/>
              <a:sym typeface="Times New Roman"/>
            </a:endParaRPr>
          </a:p>
        </p:txBody>
      </p:sp>
      <p:sp>
        <p:nvSpPr>
          <p:cNvPr id="320" name="Google Shape;320;p19"/>
          <p:cNvSpPr txBox="1"/>
          <p:nvPr/>
        </p:nvSpPr>
        <p:spPr>
          <a:xfrm>
            <a:off x="491775" y="886800"/>
            <a:ext cx="816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200">
                <a:solidFill>
                  <a:schemeClr val="lt1"/>
                </a:solidFill>
              </a:rPr>
              <a:t>Thực hành Vòng for</a:t>
            </a:r>
            <a:endParaRPr sz="1700">
              <a:solidFill>
                <a:schemeClr val="lt1"/>
              </a:solidFill>
              <a:latin typeface="Nunito"/>
              <a:ea typeface="Nunito"/>
              <a:cs typeface="Nunito"/>
              <a:sym typeface="Nunito"/>
            </a:endParaRPr>
          </a:p>
        </p:txBody>
      </p:sp>
      <p:sp>
        <p:nvSpPr>
          <p:cNvPr id="321" name="Google Shape;321;p19"/>
          <p:cNvSpPr txBox="1"/>
          <p:nvPr/>
        </p:nvSpPr>
        <p:spPr>
          <a:xfrm>
            <a:off x="698175" y="1376550"/>
            <a:ext cx="83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Bài 1 : Sử dụng console.log để in ra hình tam giác như sau:</a:t>
            </a:r>
            <a:endParaRPr>
              <a:solidFill>
                <a:schemeClr val="lt1"/>
              </a:solidFill>
              <a:latin typeface="Nunito"/>
              <a:ea typeface="Nunito"/>
              <a:cs typeface="Nunito"/>
              <a:sym typeface="Nunito"/>
            </a:endParaRPr>
          </a:p>
        </p:txBody>
      </p:sp>
      <p:sp>
        <p:nvSpPr>
          <p:cNvPr id="322" name="Google Shape;322;p19"/>
          <p:cNvSpPr txBox="1"/>
          <p:nvPr/>
        </p:nvSpPr>
        <p:spPr>
          <a:xfrm>
            <a:off x="616725" y="2207850"/>
            <a:ext cx="77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p:txBody>
      </p:sp>
      <p:pic>
        <p:nvPicPr>
          <p:cNvPr id="323" name="Google Shape;323;p19"/>
          <p:cNvPicPr preferRelativeResize="0"/>
          <p:nvPr/>
        </p:nvPicPr>
        <p:blipFill>
          <a:blip r:embed="rId3">
            <a:alphaModFix/>
          </a:blip>
          <a:stretch>
            <a:fillRect/>
          </a:stretch>
        </p:blipFill>
        <p:spPr>
          <a:xfrm>
            <a:off x="6984550" y="807675"/>
            <a:ext cx="1562100" cy="1400175"/>
          </a:xfrm>
          <a:prstGeom prst="rect">
            <a:avLst/>
          </a:prstGeom>
          <a:noFill/>
          <a:ln>
            <a:noFill/>
          </a:ln>
        </p:spPr>
      </p:pic>
      <p:sp>
        <p:nvSpPr>
          <p:cNvPr id="324" name="Google Shape;324;p19"/>
          <p:cNvSpPr txBox="1"/>
          <p:nvPr/>
        </p:nvSpPr>
        <p:spPr>
          <a:xfrm>
            <a:off x="698175" y="2327525"/>
            <a:ext cx="700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Bài 2: Cho 1 chuỗi số, hãy viết hàm có tác dụng sao chép chuỗi số lên 10 lần, ngăn cách nhau bởi ký tự "-". Ví dụ cho chuỗi "123" thì kết quả sẽ là "123-123-123-123-123-123-123-123-123-123".</a:t>
            </a:r>
            <a:endParaRPr>
              <a:solidFill>
                <a:schemeClr val="lt1"/>
              </a:solidFill>
              <a:latin typeface="Nunito"/>
              <a:ea typeface="Nunito"/>
              <a:cs typeface="Nunito"/>
              <a:sym typeface="Nunito"/>
            </a:endParaRPr>
          </a:p>
        </p:txBody>
      </p:sp>
      <p:sp>
        <p:nvSpPr>
          <p:cNvPr id="325" name="Google Shape;325;p19"/>
          <p:cNvSpPr txBox="1"/>
          <p:nvPr/>
        </p:nvSpPr>
        <p:spPr>
          <a:xfrm>
            <a:off x="698175" y="3192375"/>
            <a:ext cx="700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Bài 3: </a:t>
            </a:r>
            <a:r>
              <a:rPr lang="vi">
                <a:solidFill>
                  <a:schemeClr val="lt1"/>
                </a:solidFill>
                <a:latin typeface="Nunito"/>
                <a:ea typeface="Nunito"/>
                <a:cs typeface="Nunito"/>
                <a:sym typeface="Nunito"/>
              </a:rPr>
              <a:t>Cho 1 số nguyên dương n. Viết hàm tính n giai thừa (n!). Ví dụ: n = 5, kết quả trả về là 5! = 1 * 2 * 3 * 4 * 5 = 120.</a:t>
            </a:r>
            <a:endParaRPr>
              <a:solidFill>
                <a:schemeClr val="lt1"/>
              </a:solidFill>
              <a:latin typeface="Nunito"/>
              <a:ea typeface="Nunito"/>
              <a:cs typeface="Nunito"/>
              <a:sym typeface="Nunito"/>
            </a:endParaRPr>
          </a:p>
        </p:txBody>
      </p:sp>
      <p:sp>
        <p:nvSpPr>
          <p:cNvPr id="326" name="Google Shape;326;p19"/>
          <p:cNvSpPr txBox="1"/>
          <p:nvPr/>
        </p:nvSpPr>
        <p:spPr>
          <a:xfrm>
            <a:off x="698175" y="3841525"/>
            <a:ext cx="8167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chemeClr val="lt1"/>
                </a:solidFill>
                <a:latin typeface="Nunito"/>
                <a:ea typeface="Nunito"/>
                <a:cs typeface="Nunito"/>
                <a:sym typeface="Nunito"/>
              </a:rPr>
              <a:t>Bài 4: cho mảng number: const arrNumber = [1, 4, 44, 64, 55, 24, 32, 55, 19, 17, 74, 22, 23];</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nếu phần tử trong mảng chẵn thì cho vào mảng evenNumbers = [] =&gt; kết quả evenNumber = [4,44,64,24,32,74,22]</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và ngược lại lấy số lẻ cho vào mảng oddNumbers</a:t>
            </a:r>
            <a:endParaRPr>
              <a:solidFill>
                <a:schemeClr val="lt1"/>
              </a:solidFill>
              <a:latin typeface="Nunito"/>
              <a:ea typeface="Nunito"/>
              <a:cs typeface="Nunito"/>
              <a:sym typeface="Nunito"/>
            </a:endParaRPr>
          </a:p>
          <a:p>
            <a:pPr indent="0" lvl="0" marL="0" rtl="0" algn="l">
              <a:spcBef>
                <a:spcPts val="0"/>
              </a:spcBef>
              <a:spcAft>
                <a:spcPts val="0"/>
              </a:spcAft>
              <a:buNone/>
            </a:pPr>
            <a:r>
              <a:rPr lang="vi">
                <a:solidFill>
                  <a:schemeClr val="lt1"/>
                </a:solidFill>
                <a:latin typeface="Nunito"/>
                <a:ea typeface="Nunito"/>
                <a:cs typeface="Nunito"/>
                <a:sym typeface="Nunito"/>
              </a:rPr>
              <a:t>Gợi ý: tìm hiểu thuộc tính push()</a:t>
            </a:r>
            <a:endParaRPr>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type="ctrTitle"/>
          </p:nvPr>
        </p:nvSpPr>
        <p:spPr>
          <a:xfrm>
            <a:off x="698175" y="25650"/>
            <a:ext cx="7960800" cy="6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vi" sz="3200">
                <a:latin typeface="Times New Roman"/>
                <a:ea typeface="Times New Roman"/>
                <a:cs typeface="Times New Roman"/>
                <a:sym typeface="Times New Roman"/>
              </a:rPr>
              <a:t>VÒNG LẶP While</a:t>
            </a:r>
            <a:endParaRPr b="0" sz="3200">
              <a:latin typeface="Times New Roman"/>
              <a:ea typeface="Times New Roman"/>
              <a:cs typeface="Times New Roman"/>
              <a:sym typeface="Times New Roman"/>
            </a:endParaRPr>
          </a:p>
        </p:txBody>
      </p:sp>
      <p:sp>
        <p:nvSpPr>
          <p:cNvPr id="332" name="Google Shape;332;p20"/>
          <p:cNvSpPr txBox="1"/>
          <p:nvPr/>
        </p:nvSpPr>
        <p:spPr>
          <a:xfrm>
            <a:off x="380450" y="618850"/>
            <a:ext cx="81717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Char char="●"/>
            </a:pPr>
            <a:r>
              <a:rPr lang="vi" sz="1300">
                <a:solidFill>
                  <a:schemeClr val="lt1"/>
                </a:solidFill>
              </a:rPr>
              <a:t>Định nghĩa: nếu điều kiện đúng =&gt; làm một việc gì đó</a:t>
            </a:r>
            <a:endParaRPr sz="1300">
              <a:solidFill>
                <a:schemeClr val="lt1"/>
              </a:solidFill>
            </a:endParaRPr>
          </a:p>
          <a:p>
            <a:pPr indent="-311150" lvl="0" marL="457200" rtl="0" algn="l">
              <a:spcBef>
                <a:spcPts val="0"/>
              </a:spcBef>
              <a:spcAft>
                <a:spcPts val="0"/>
              </a:spcAft>
              <a:buClr>
                <a:schemeClr val="lt1"/>
              </a:buClr>
              <a:buSzPts val="1300"/>
              <a:buChar char="●"/>
            </a:pPr>
            <a:r>
              <a:rPr lang="vi" sz="1300">
                <a:solidFill>
                  <a:schemeClr val="lt1"/>
                </a:solidFill>
              </a:rPr>
              <a:t>Đặc điểm: khối lệnh trong vòng lặp sẽ được thực thi 0 =&gt; N lần cho đến khi điều kiện không còn đúng, thường trong phần thân sẽ tồn tại logic khiến điều kiện trở nên sai dần hoặc câu lệnh Break khiến vòng lặp dừng </a:t>
            </a:r>
            <a:endParaRPr sz="1300">
              <a:solidFill>
                <a:schemeClr val="lt1"/>
              </a:solidFill>
            </a:endParaRPr>
          </a:p>
        </p:txBody>
      </p:sp>
      <p:pic>
        <p:nvPicPr>
          <p:cNvPr id="333" name="Google Shape;333;p20"/>
          <p:cNvPicPr preferRelativeResize="0"/>
          <p:nvPr/>
        </p:nvPicPr>
        <p:blipFill>
          <a:blip r:embed="rId3">
            <a:alphaModFix/>
          </a:blip>
          <a:stretch>
            <a:fillRect/>
          </a:stretch>
        </p:blipFill>
        <p:spPr>
          <a:xfrm>
            <a:off x="0" y="3933825"/>
            <a:ext cx="3638550" cy="1209675"/>
          </a:xfrm>
          <a:prstGeom prst="rect">
            <a:avLst/>
          </a:prstGeom>
          <a:noFill/>
          <a:ln>
            <a:noFill/>
          </a:ln>
        </p:spPr>
      </p:pic>
      <p:pic>
        <p:nvPicPr>
          <p:cNvPr id="334" name="Google Shape;334;p20"/>
          <p:cNvPicPr preferRelativeResize="0"/>
          <p:nvPr/>
        </p:nvPicPr>
        <p:blipFill>
          <a:blip r:embed="rId4">
            <a:alphaModFix/>
          </a:blip>
          <a:stretch>
            <a:fillRect/>
          </a:stretch>
        </p:blipFill>
        <p:spPr>
          <a:xfrm>
            <a:off x="6254875" y="3042325"/>
            <a:ext cx="2889115" cy="210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ctrTitle"/>
          </p:nvPr>
        </p:nvSpPr>
        <p:spPr>
          <a:xfrm>
            <a:off x="698175" y="25650"/>
            <a:ext cx="7960800" cy="6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vi" sz="3200">
                <a:latin typeface="Times New Roman"/>
                <a:ea typeface="Times New Roman"/>
                <a:cs typeface="Times New Roman"/>
                <a:sym typeface="Times New Roman"/>
              </a:rPr>
              <a:t>VÒNG LẶP Do-While</a:t>
            </a:r>
            <a:endParaRPr b="0" sz="3200">
              <a:latin typeface="Times New Roman"/>
              <a:ea typeface="Times New Roman"/>
              <a:cs typeface="Times New Roman"/>
              <a:sym typeface="Times New Roman"/>
            </a:endParaRPr>
          </a:p>
        </p:txBody>
      </p:sp>
      <p:sp>
        <p:nvSpPr>
          <p:cNvPr id="340" name="Google Shape;340;p21"/>
          <p:cNvSpPr txBox="1"/>
          <p:nvPr/>
        </p:nvSpPr>
        <p:spPr>
          <a:xfrm>
            <a:off x="380450" y="618850"/>
            <a:ext cx="81717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Char char="●"/>
            </a:pPr>
            <a:r>
              <a:rPr lang="vi" sz="1300">
                <a:solidFill>
                  <a:schemeClr val="lt1"/>
                </a:solidFill>
              </a:rPr>
              <a:t>Định nghĩa: làm một điều gì đó =&gt; nếu điều kiện đúng =&gt; làm tiếp</a:t>
            </a:r>
            <a:endParaRPr sz="1300">
              <a:solidFill>
                <a:schemeClr val="lt1"/>
              </a:solidFill>
            </a:endParaRPr>
          </a:p>
          <a:p>
            <a:pPr indent="-311150" lvl="0" marL="457200" rtl="0" algn="l">
              <a:spcBef>
                <a:spcPts val="0"/>
              </a:spcBef>
              <a:spcAft>
                <a:spcPts val="0"/>
              </a:spcAft>
              <a:buClr>
                <a:schemeClr val="lt1"/>
              </a:buClr>
              <a:buSzPts val="1300"/>
              <a:buChar char="●"/>
            </a:pPr>
            <a:r>
              <a:rPr lang="vi" sz="1300">
                <a:solidFill>
                  <a:schemeClr val="lt1"/>
                </a:solidFill>
              </a:rPr>
              <a:t>Đặc điểm: khối lệnh trong vòng lặp sẽ được thực thi 1 =&gt; N lần cho đến khi điều kiện không còn đúng, thường trong phần thân sẽ tồn tại logic khiến điều kiện trở nên sai dần hoặc câu lệnh Break khiến vòng lặp dừng, vòng lặp được chạy ít nhất một lần</a:t>
            </a:r>
            <a:endParaRPr sz="1300">
              <a:solidFill>
                <a:schemeClr val="lt1"/>
              </a:solidFill>
            </a:endParaRPr>
          </a:p>
        </p:txBody>
      </p:sp>
      <p:pic>
        <p:nvPicPr>
          <p:cNvPr id="341" name="Google Shape;341;p21"/>
          <p:cNvPicPr preferRelativeResize="0"/>
          <p:nvPr/>
        </p:nvPicPr>
        <p:blipFill>
          <a:blip r:embed="rId3">
            <a:alphaModFix/>
          </a:blip>
          <a:stretch>
            <a:fillRect/>
          </a:stretch>
        </p:blipFill>
        <p:spPr>
          <a:xfrm>
            <a:off x="0" y="3838575"/>
            <a:ext cx="3486150" cy="1304925"/>
          </a:xfrm>
          <a:prstGeom prst="rect">
            <a:avLst/>
          </a:prstGeom>
          <a:noFill/>
          <a:ln>
            <a:noFill/>
          </a:ln>
        </p:spPr>
      </p:pic>
      <p:pic>
        <p:nvPicPr>
          <p:cNvPr id="342" name="Google Shape;342;p21"/>
          <p:cNvPicPr preferRelativeResize="0"/>
          <p:nvPr/>
        </p:nvPicPr>
        <p:blipFill>
          <a:blip r:embed="rId4">
            <a:alphaModFix/>
          </a:blip>
          <a:stretch>
            <a:fillRect/>
          </a:stretch>
        </p:blipFill>
        <p:spPr>
          <a:xfrm>
            <a:off x="6153150" y="2876550"/>
            <a:ext cx="2990850" cy="226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