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Nunito"/>
      <p:regular r:id="rId19"/>
      <p:bold r:id="rId20"/>
      <p:italic r:id="rId21"/>
      <p:boldItalic r:id="rId22"/>
    </p:embeddedFont>
    <p:embeddedFont>
      <p:font typeface="Maven Pro"/>
      <p:regular r:id="rId23"/>
      <p:bold r:id="rId24"/>
    </p:embeddedFont>
    <p:embeddedFont>
      <p:font typeface="Century Gothic"/>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fntdata"/><Relationship Id="rId22" Type="http://schemas.openxmlformats.org/officeDocument/2006/relationships/font" Target="fonts/Nunito-boldItalic.fntdata"/><Relationship Id="rId21" Type="http://schemas.openxmlformats.org/officeDocument/2006/relationships/font" Target="fonts/Nunito-italic.fntdata"/><Relationship Id="rId24" Type="http://schemas.openxmlformats.org/officeDocument/2006/relationships/font" Target="fonts/MavenPro-bold.fntdata"/><Relationship Id="rId23" Type="http://schemas.openxmlformats.org/officeDocument/2006/relationships/font" Target="fonts/MavenPr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CenturyGothic-bold.fntdata"/><Relationship Id="rId25" Type="http://schemas.openxmlformats.org/officeDocument/2006/relationships/font" Target="fonts/CenturyGothic-regular.fntdata"/><Relationship Id="rId28" Type="http://schemas.openxmlformats.org/officeDocument/2006/relationships/font" Target="fonts/CenturyGothic-boldItalic.fntdata"/><Relationship Id="rId27" Type="http://schemas.openxmlformats.org/officeDocument/2006/relationships/font" Target="fonts/CenturyGothic-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Nunito-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97ed3f2c8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97ed3f2c8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197ed3f2c83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197ed3f2c83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97ed3f2c83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197ed3f2c83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97ed3f2c8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197ed3f2c8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9700709449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9700709449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9700709449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9700709449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9700709449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9700709449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vi" sz="1050">
                <a:solidFill>
                  <a:srgbClr val="569CD6"/>
                </a:solidFill>
                <a:highlight>
                  <a:srgbClr val="1E1E1E"/>
                </a:highlight>
                <a:latin typeface="Courier New"/>
                <a:ea typeface="Courier New"/>
                <a:cs typeface="Courier New"/>
                <a:sym typeface="Courier New"/>
              </a:rPr>
              <a:t>const</a:t>
            </a:r>
            <a:r>
              <a:rPr lang="vi" sz="1050">
                <a:solidFill>
                  <a:srgbClr val="D4D4D4"/>
                </a:solidFill>
                <a:highlight>
                  <a:srgbClr val="1E1E1E"/>
                </a:highlight>
                <a:latin typeface="Courier New"/>
                <a:ea typeface="Courier New"/>
                <a:cs typeface="Courier New"/>
                <a:sym typeface="Courier New"/>
              </a:rPr>
              <a:t> </a:t>
            </a:r>
            <a:r>
              <a:rPr lang="vi" sz="1050">
                <a:solidFill>
                  <a:srgbClr val="4FC1FF"/>
                </a:solidFill>
                <a:highlight>
                  <a:srgbClr val="1E1E1E"/>
                </a:highlight>
                <a:latin typeface="Courier New"/>
                <a:ea typeface="Courier New"/>
                <a:cs typeface="Courier New"/>
                <a:sym typeface="Courier New"/>
              </a:rPr>
              <a:t>car</a:t>
            </a:r>
            <a:r>
              <a:rPr lang="vi" sz="1050">
                <a:solidFill>
                  <a:srgbClr val="D4D4D4"/>
                </a:solidFill>
                <a:highlight>
                  <a:srgbClr val="1E1E1E"/>
                </a:highlight>
                <a:latin typeface="Courier New"/>
                <a:ea typeface="Courier New"/>
                <a:cs typeface="Courier New"/>
                <a:sym typeface="Courier New"/>
              </a:rPr>
              <a:t> =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vi" sz="1050">
                <a:solidFill>
                  <a:srgbClr val="D4D4D4"/>
                </a:solidFill>
                <a:highlight>
                  <a:srgbClr val="1E1E1E"/>
                </a:highlight>
                <a:latin typeface="Courier New"/>
                <a:ea typeface="Courier New"/>
                <a:cs typeface="Courier New"/>
                <a:sym typeface="Courier New"/>
              </a:rPr>
              <a:t>    </a:t>
            </a:r>
            <a:r>
              <a:rPr lang="vi" sz="1050">
                <a:solidFill>
                  <a:srgbClr val="9CDCFE"/>
                </a:solidFill>
                <a:highlight>
                  <a:srgbClr val="1E1E1E"/>
                </a:highlight>
                <a:latin typeface="Courier New"/>
                <a:ea typeface="Courier New"/>
                <a:cs typeface="Courier New"/>
                <a:sym typeface="Courier New"/>
              </a:rPr>
              <a:t>from:</a:t>
            </a:r>
            <a:r>
              <a:rPr lang="vi" sz="1050">
                <a:solidFill>
                  <a:srgbClr val="CE9178"/>
                </a:solidFill>
                <a:highlight>
                  <a:srgbClr val="1E1E1E"/>
                </a:highlight>
                <a:latin typeface="Courier New"/>
                <a:ea typeface="Courier New"/>
                <a:cs typeface="Courier New"/>
                <a:sym typeface="Courier New"/>
              </a:rPr>
              <a:t>"japan"</a:t>
            </a:r>
            <a:r>
              <a:rPr lang="vi"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vi" sz="1050">
                <a:solidFill>
                  <a:srgbClr val="D4D4D4"/>
                </a:solidFill>
                <a:highlight>
                  <a:srgbClr val="1E1E1E"/>
                </a:highlight>
                <a:latin typeface="Courier New"/>
                <a:ea typeface="Courier New"/>
                <a:cs typeface="Courier New"/>
                <a:sym typeface="Courier New"/>
              </a:rPr>
              <a:t>    </a:t>
            </a:r>
            <a:r>
              <a:rPr lang="vi" sz="1050">
                <a:solidFill>
                  <a:srgbClr val="9CDCFE"/>
                </a:solidFill>
                <a:highlight>
                  <a:srgbClr val="1E1E1E"/>
                </a:highlight>
                <a:latin typeface="Courier New"/>
                <a:ea typeface="Courier New"/>
                <a:cs typeface="Courier New"/>
                <a:sym typeface="Courier New"/>
              </a:rPr>
              <a:t>color:</a:t>
            </a:r>
            <a:r>
              <a:rPr lang="vi" sz="1050">
                <a:solidFill>
                  <a:srgbClr val="CE9178"/>
                </a:solidFill>
                <a:highlight>
                  <a:srgbClr val="1E1E1E"/>
                </a:highlight>
                <a:latin typeface="Courier New"/>
                <a:ea typeface="Courier New"/>
                <a:cs typeface="Courier New"/>
                <a:sym typeface="Courier New"/>
              </a:rPr>
              <a:t>"white"</a:t>
            </a:r>
            <a:r>
              <a:rPr lang="vi"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vi" sz="1050">
                <a:solidFill>
                  <a:srgbClr val="D4D4D4"/>
                </a:solidFill>
                <a:highlight>
                  <a:srgbClr val="1E1E1E"/>
                </a:highlight>
                <a:latin typeface="Courier New"/>
                <a:ea typeface="Courier New"/>
                <a:cs typeface="Courier New"/>
                <a:sym typeface="Courier New"/>
              </a:rPr>
              <a:t>    </a:t>
            </a:r>
            <a:r>
              <a:rPr lang="vi" sz="1050">
                <a:solidFill>
                  <a:srgbClr val="DCDCAA"/>
                </a:solidFill>
                <a:highlight>
                  <a:srgbClr val="1E1E1E"/>
                </a:highlight>
                <a:latin typeface="Courier New"/>
                <a:ea typeface="Courier New"/>
                <a:cs typeface="Courier New"/>
                <a:sym typeface="Courier New"/>
              </a:rPr>
              <a:t>run</a:t>
            </a:r>
            <a:r>
              <a:rPr lang="vi" sz="1050">
                <a:solidFill>
                  <a:srgbClr val="9CDCFE"/>
                </a:solidFill>
                <a:highlight>
                  <a:srgbClr val="1E1E1E"/>
                </a:highlight>
                <a:latin typeface="Courier New"/>
                <a:ea typeface="Courier New"/>
                <a:cs typeface="Courier New"/>
                <a:sym typeface="Courier New"/>
              </a:rPr>
              <a:t>:</a:t>
            </a:r>
            <a:r>
              <a:rPr lang="vi" sz="1050">
                <a:solidFill>
                  <a:srgbClr val="569CD6"/>
                </a:solidFill>
                <a:highlight>
                  <a:srgbClr val="1E1E1E"/>
                </a:highlight>
                <a:latin typeface="Courier New"/>
                <a:ea typeface="Courier New"/>
                <a:cs typeface="Courier New"/>
                <a:sym typeface="Courier New"/>
              </a:rPr>
              <a:t>function</a:t>
            </a:r>
            <a:r>
              <a:rPr lang="vi"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vi" sz="1050">
                <a:solidFill>
                  <a:srgbClr val="D4D4D4"/>
                </a:solidFill>
                <a:highlight>
                  <a:srgbClr val="1E1E1E"/>
                </a:highlight>
                <a:latin typeface="Courier New"/>
                <a:ea typeface="Courier New"/>
                <a:cs typeface="Courier New"/>
                <a:sym typeface="Courier New"/>
              </a:rPr>
              <a:t>        </a:t>
            </a:r>
            <a:r>
              <a:rPr lang="vi" sz="1050">
                <a:solidFill>
                  <a:srgbClr val="9CDCFE"/>
                </a:solidFill>
                <a:highlight>
                  <a:srgbClr val="1E1E1E"/>
                </a:highlight>
                <a:latin typeface="Courier New"/>
                <a:ea typeface="Courier New"/>
                <a:cs typeface="Courier New"/>
                <a:sym typeface="Courier New"/>
              </a:rPr>
              <a:t>console</a:t>
            </a:r>
            <a:r>
              <a:rPr lang="vi" sz="1050">
                <a:solidFill>
                  <a:srgbClr val="D4D4D4"/>
                </a:solidFill>
                <a:highlight>
                  <a:srgbClr val="1E1E1E"/>
                </a:highlight>
                <a:latin typeface="Courier New"/>
                <a:ea typeface="Courier New"/>
                <a:cs typeface="Courier New"/>
                <a:sym typeface="Courier New"/>
              </a:rPr>
              <a:t>.</a:t>
            </a:r>
            <a:r>
              <a:rPr lang="vi" sz="1050">
                <a:solidFill>
                  <a:srgbClr val="DCDCAA"/>
                </a:solidFill>
                <a:highlight>
                  <a:srgbClr val="1E1E1E"/>
                </a:highlight>
                <a:latin typeface="Courier New"/>
                <a:ea typeface="Courier New"/>
                <a:cs typeface="Courier New"/>
                <a:sym typeface="Courier New"/>
              </a:rPr>
              <a:t>log</a:t>
            </a:r>
            <a:r>
              <a:rPr lang="vi" sz="1050">
                <a:solidFill>
                  <a:srgbClr val="D4D4D4"/>
                </a:solidFill>
                <a:highlight>
                  <a:srgbClr val="1E1E1E"/>
                </a:highlight>
                <a:latin typeface="Courier New"/>
                <a:ea typeface="Courier New"/>
                <a:cs typeface="Courier New"/>
                <a:sym typeface="Courier New"/>
              </a:rPr>
              <a:t>(</a:t>
            </a:r>
            <a:r>
              <a:rPr lang="vi" sz="1050">
                <a:solidFill>
                  <a:srgbClr val="CE9178"/>
                </a:solidFill>
                <a:highlight>
                  <a:srgbClr val="1E1E1E"/>
                </a:highlight>
                <a:latin typeface="Courier New"/>
                <a:ea typeface="Courier New"/>
                <a:cs typeface="Courier New"/>
                <a:sym typeface="Courier New"/>
              </a:rPr>
              <a:t>"Im running"</a:t>
            </a:r>
            <a:r>
              <a:rPr lang="vi"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vi"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vi" sz="1050">
                <a:solidFill>
                  <a:srgbClr val="D4D4D4"/>
                </a:solidFill>
                <a:highlight>
                  <a:srgbClr val="1E1E1E"/>
                </a:highlight>
                <a:latin typeface="Courier New"/>
                <a:ea typeface="Courier New"/>
                <a:cs typeface="Courier New"/>
                <a:sym typeface="Courier New"/>
              </a:rPr>
              <a:t>    </a:t>
            </a:r>
            <a:r>
              <a:rPr lang="vi" sz="1050">
                <a:solidFill>
                  <a:srgbClr val="9CDCFE"/>
                </a:solidFill>
                <a:highlight>
                  <a:srgbClr val="1E1E1E"/>
                </a:highlight>
                <a:latin typeface="Courier New"/>
                <a:ea typeface="Courier New"/>
                <a:cs typeface="Courier New"/>
                <a:sym typeface="Courier New"/>
              </a:rPr>
              <a:t>createDate:</a:t>
            </a:r>
            <a:r>
              <a:rPr lang="vi" sz="1050">
                <a:solidFill>
                  <a:srgbClr val="569CD6"/>
                </a:solidFill>
                <a:highlight>
                  <a:srgbClr val="1E1E1E"/>
                </a:highlight>
                <a:latin typeface="Courier New"/>
                <a:ea typeface="Courier New"/>
                <a:cs typeface="Courier New"/>
                <a:sym typeface="Courier New"/>
              </a:rPr>
              <a:t>new</a:t>
            </a:r>
            <a:r>
              <a:rPr lang="vi" sz="1050">
                <a:solidFill>
                  <a:srgbClr val="D4D4D4"/>
                </a:solidFill>
                <a:highlight>
                  <a:srgbClr val="1E1E1E"/>
                </a:highlight>
                <a:latin typeface="Courier New"/>
                <a:ea typeface="Courier New"/>
                <a:cs typeface="Courier New"/>
                <a:sym typeface="Courier New"/>
              </a:rPr>
              <a:t> </a:t>
            </a:r>
            <a:r>
              <a:rPr lang="vi" sz="1050">
                <a:solidFill>
                  <a:srgbClr val="4EC9B0"/>
                </a:solidFill>
                <a:highlight>
                  <a:srgbClr val="1E1E1E"/>
                </a:highlight>
                <a:latin typeface="Courier New"/>
                <a:ea typeface="Courier New"/>
                <a:cs typeface="Courier New"/>
                <a:sym typeface="Courier New"/>
              </a:rPr>
              <a:t>Date</a:t>
            </a:r>
            <a:r>
              <a:rPr lang="vi"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vi" sz="1050">
                <a:solidFill>
                  <a:srgbClr val="D4D4D4"/>
                </a:solidFill>
                <a:highlight>
                  <a:srgbClr val="1E1E1E"/>
                </a:highlight>
                <a:latin typeface="Courier New"/>
                <a:ea typeface="Courier New"/>
                <a:cs typeface="Courier New"/>
                <a:sym typeface="Courier New"/>
              </a:rPr>
              <a:t>    </a:t>
            </a:r>
            <a:r>
              <a:rPr lang="vi" sz="1050">
                <a:solidFill>
                  <a:srgbClr val="9CDCFE"/>
                </a:solidFill>
                <a:highlight>
                  <a:srgbClr val="1E1E1E"/>
                </a:highlight>
                <a:latin typeface="Courier New"/>
                <a:ea typeface="Courier New"/>
                <a:cs typeface="Courier New"/>
                <a:sym typeface="Courier New"/>
              </a:rPr>
              <a:t>status:</a:t>
            </a:r>
            <a:r>
              <a:rPr lang="vi" sz="1050">
                <a:solidFill>
                  <a:srgbClr val="569CD6"/>
                </a:solidFill>
                <a:highlight>
                  <a:srgbClr val="1E1E1E"/>
                </a:highlight>
                <a:latin typeface="Courier New"/>
                <a:ea typeface="Courier New"/>
                <a:cs typeface="Courier New"/>
                <a:sym typeface="Courier New"/>
              </a:rPr>
              <a:t>true</a:t>
            </a:r>
            <a:endParaRPr sz="105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vi"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9700709449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9700709449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9700709449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9700709449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Noto Sans Symbols"/>
              <a:buChar char="❖"/>
            </a:pPr>
            <a:r>
              <a:rPr lang="vi" sz="1800">
                <a:solidFill>
                  <a:schemeClr val="dk1"/>
                </a:solidFill>
                <a:latin typeface="Times New Roman"/>
                <a:ea typeface="Times New Roman"/>
                <a:cs typeface="Times New Roman"/>
                <a:sym typeface="Times New Roman"/>
              </a:rPr>
              <a:t>Với kiểu dữ liệu array, ngoài những hàm xử lý thông thường như thêm sửa xóa các phần tử trong array, có thêm một số hàm được tạo ra cho array với một số mục đích nhất định , những hàm này có chung một điểm tương đồng là nhận vào một hàm callback để thực hiện trên từng phần tử của array, tạm gọi hàm callback này là một cái máy nào đó (machine)</a:t>
            </a:r>
            <a:endParaRPr sz="1400">
              <a:solidFill>
                <a:schemeClr val="dk1"/>
              </a:solidFill>
            </a:endParaRPr>
          </a:p>
          <a:p>
            <a:pPr indent="-342900" lvl="0" marL="457200" rtl="0" algn="l">
              <a:spcBef>
                <a:spcPts val="0"/>
              </a:spcBef>
              <a:spcAft>
                <a:spcPts val="0"/>
              </a:spcAft>
              <a:buClr>
                <a:schemeClr val="dk1"/>
              </a:buClr>
              <a:buSzPts val="1800"/>
              <a:buFont typeface="Noto Sans Symbols"/>
              <a:buChar char="❖"/>
            </a:pPr>
            <a:r>
              <a:rPr lang="vi" sz="1800">
                <a:solidFill>
                  <a:schemeClr val="dk1"/>
                </a:solidFill>
                <a:latin typeface="Times New Roman"/>
                <a:ea typeface="Times New Roman"/>
                <a:cs typeface="Times New Roman"/>
                <a:sym typeface="Times New Roman"/>
              </a:rPr>
              <a:t>Tùy thuộc vào từng hàm, hàm đó sẽ sử dụng kết quả trả về của việc thực thi hàm callback trên từng phần phần tử của array để có được kết quả mong muốn</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9700709449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9700709449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97ed3f2c8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97ed3f2c8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97ed3f2c8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97ed3f2c8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646375" y="103850"/>
            <a:ext cx="7457400" cy="532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lt1"/>
              </a:buClr>
              <a:buSzPts val="4800"/>
              <a:buFont typeface="Century Gothic"/>
              <a:buNone/>
            </a:pPr>
            <a:r>
              <a:rPr b="0" lang="vi" sz="2600">
                <a:latin typeface="Century Gothic"/>
                <a:ea typeface="Century Gothic"/>
                <a:cs typeface="Century Gothic"/>
                <a:sym typeface="Century Gothic"/>
              </a:rPr>
              <a:t>WORKING WITH DATE,OBJECT,ARRAY</a:t>
            </a:r>
            <a:endParaRPr sz="2600"/>
          </a:p>
        </p:txBody>
      </p:sp>
      <p:sp>
        <p:nvSpPr>
          <p:cNvPr id="278" name="Google Shape;278;p13"/>
          <p:cNvSpPr txBox="1"/>
          <p:nvPr>
            <p:ph idx="1" type="subTitle"/>
          </p:nvPr>
        </p:nvSpPr>
        <p:spPr>
          <a:xfrm>
            <a:off x="824000" y="673475"/>
            <a:ext cx="7709100" cy="3618300"/>
          </a:xfrm>
          <a:prstGeom prst="rect">
            <a:avLst/>
          </a:prstGeom>
        </p:spPr>
        <p:txBody>
          <a:bodyPr anchorCtr="0" anchor="t" bIns="91425" lIns="91425" spcFirstLastPara="1" rIns="91425" wrap="square" tIns="91425">
            <a:normAutofit/>
          </a:bodyPr>
          <a:lstStyle/>
          <a:p>
            <a:pPr indent="-285750" lvl="0" marL="285750" rtl="0" algn="l">
              <a:spcBef>
                <a:spcPts val="0"/>
              </a:spcBef>
              <a:spcAft>
                <a:spcPts val="0"/>
              </a:spcAft>
              <a:buClr>
                <a:schemeClr val="lt1"/>
              </a:buClr>
              <a:buSzPts val="1800"/>
              <a:buFont typeface="Noto Sans Symbols"/>
              <a:buChar char="❖"/>
            </a:pPr>
            <a:r>
              <a:rPr lang="vi" sz="1800">
                <a:latin typeface="Times New Roman"/>
                <a:ea typeface="Times New Roman"/>
                <a:cs typeface="Times New Roman"/>
                <a:sym typeface="Times New Roman"/>
              </a:rPr>
              <a:t>Date</a:t>
            </a:r>
            <a:endParaRPr sz="1400">
              <a:latin typeface="Arial"/>
              <a:ea typeface="Arial"/>
              <a:cs typeface="Arial"/>
              <a:sym typeface="Arial"/>
            </a:endParaRPr>
          </a:p>
          <a:p>
            <a:pPr indent="-285750" lvl="0" marL="285750" rtl="0" algn="l">
              <a:spcBef>
                <a:spcPts val="0"/>
              </a:spcBef>
              <a:spcAft>
                <a:spcPts val="0"/>
              </a:spcAft>
              <a:buClr>
                <a:schemeClr val="lt1"/>
              </a:buClr>
              <a:buSzPts val="1800"/>
              <a:buFont typeface="Noto Sans Symbols"/>
              <a:buChar char="❖"/>
            </a:pPr>
            <a:r>
              <a:rPr lang="vi" sz="1800">
                <a:latin typeface="Times New Roman"/>
                <a:ea typeface="Times New Roman"/>
                <a:cs typeface="Times New Roman"/>
                <a:sym typeface="Times New Roman"/>
              </a:rPr>
              <a:t>Object</a:t>
            </a:r>
            <a:endParaRPr sz="1800">
              <a:latin typeface="Times New Roman"/>
              <a:ea typeface="Times New Roman"/>
              <a:cs typeface="Times New Roman"/>
              <a:sym typeface="Times New Roman"/>
            </a:endParaRPr>
          </a:p>
          <a:p>
            <a:pPr indent="-285750" lvl="0" marL="285750" rtl="0" algn="l">
              <a:spcBef>
                <a:spcPts val="0"/>
              </a:spcBef>
              <a:spcAft>
                <a:spcPts val="0"/>
              </a:spcAft>
              <a:buClr>
                <a:schemeClr val="lt1"/>
              </a:buClr>
              <a:buSzPts val="1800"/>
              <a:buFont typeface="Times New Roman"/>
              <a:buChar char="❖"/>
            </a:pPr>
            <a:r>
              <a:rPr lang="vi" sz="1800">
                <a:latin typeface="Times New Roman"/>
                <a:ea typeface="Times New Roman"/>
                <a:cs typeface="Times New Roman"/>
                <a:sym typeface="Times New Roman"/>
              </a:rPr>
              <a:t>Array</a:t>
            </a:r>
            <a:endParaRPr sz="18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2"/>
          <p:cNvSpPr txBox="1"/>
          <p:nvPr>
            <p:ph type="ctrTitle"/>
          </p:nvPr>
        </p:nvSpPr>
        <p:spPr>
          <a:xfrm>
            <a:off x="630875" y="69725"/>
            <a:ext cx="7572300" cy="69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lt1"/>
              </a:buClr>
              <a:buSzPts val="4800"/>
              <a:buFont typeface="Century Gothic"/>
              <a:buNone/>
            </a:pPr>
            <a:r>
              <a:rPr b="0" lang="vi" sz="4800">
                <a:latin typeface="Century Gothic"/>
                <a:ea typeface="Century Gothic"/>
                <a:cs typeface="Century Gothic"/>
                <a:sym typeface="Century Gothic"/>
              </a:rPr>
              <a:t>ARRAY FIND</a:t>
            </a:r>
            <a:endParaRPr b="0" sz="2600">
              <a:latin typeface="Times New Roman"/>
              <a:ea typeface="Times New Roman"/>
              <a:cs typeface="Times New Roman"/>
              <a:sym typeface="Times New Roman"/>
            </a:endParaRPr>
          </a:p>
        </p:txBody>
      </p:sp>
      <p:sp>
        <p:nvSpPr>
          <p:cNvPr id="335" name="Google Shape;335;p22"/>
          <p:cNvSpPr txBox="1"/>
          <p:nvPr>
            <p:ph idx="1" type="subTitle"/>
          </p:nvPr>
        </p:nvSpPr>
        <p:spPr>
          <a:xfrm>
            <a:off x="216900" y="859875"/>
            <a:ext cx="8846100" cy="3943200"/>
          </a:xfrm>
          <a:prstGeom prst="rect">
            <a:avLst/>
          </a:prstGeom>
        </p:spPr>
        <p:txBody>
          <a:bodyPr anchorCtr="0" anchor="t" bIns="91425" lIns="91425" spcFirstLastPara="1" rIns="91425" wrap="square" tIns="91425">
            <a:normAutofit lnSpcReduction="10000"/>
          </a:bodyPr>
          <a:lstStyle/>
          <a:p>
            <a:pPr indent="-285750" lvl="0" marL="285750" rtl="0" algn="l">
              <a:spcBef>
                <a:spcPts val="0"/>
              </a:spcBef>
              <a:spcAft>
                <a:spcPts val="0"/>
              </a:spcAft>
              <a:buClr>
                <a:schemeClr val="lt1"/>
              </a:buClr>
              <a:buSzPts val="1800"/>
              <a:buFont typeface="Noto Sans Symbols"/>
              <a:buChar char="❖"/>
            </a:pPr>
            <a:r>
              <a:rPr lang="vi" sz="1800">
                <a:latin typeface="Times New Roman"/>
                <a:ea typeface="Times New Roman"/>
                <a:cs typeface="Times New Roman"/>
                <a:sym typeface="Times New Roman"/>
              </a:rPr>
              <a:t>Hàm find của array được sử dụng để </a:t>
            </a:r>
            <a:r>
              <a:rPr lang="vi" sz="1800">
                <a:solidFill>
                  <a:srgbClr val="FF0000"/>
                </a:solidFill>
                <a:latin typeface="Times New Roman"/>
                <a:ea typeface="Times New Roman"/>
                <a:cs typeface="Times New Roman"/>
                <a:sym typeface="Times New Roman"/>
              </a:rPr>
              <a:t>tìm kiếm </a:t>
            </a:r>
            <a:r>
              <a:rPr lang="vi" sz="1800">
                <a:latin typeface="Times New Roman"/>
                <a:ea typeface="Times New Roman"/>
                <a:cs typeface="Times New Roman"/>
                <a:sym typeface="Times New Roman"/>
              </a:rPr>
              <a:t>ra một phần tử đầu tiên thỏa mãn một điều kiện nào đó=&gt; kết quả trả về là một phần tử của array hoặc undefined khi không tìm thấy phần tử nào thỏa mãn</a:t>
            </a:r>
            <a:endParaRPr sz="1400">
              <a:solidFill>
                <a:srgbClr val="000000"/>
              </a:solidFill>
              <a:latin typeface="Arial"/>
              <a:ea typeface="Arial"/>
              <a:cs typeface="Arial"/>
              <a:sym typeface="Arial"/>
            </a:endParaRPr>
          </a:p>
          <a:p>
            <a:pPr indent="-285750" lvl="0" marL="285750" rtl="0" algn="l">
              <a:spcBef>
                <a:spcPts val="0"/>
              </a:spcBef>
              <a:spcAft>
                <a:spcPts val="0"/>
              </a:spcAft>
              <a:buClr>
                <a:schemeClr val="lt1"/>
              </a:buClr>
              <a:buSzPts val="1800"/>
              <a:buFont typeface="Noto Sans Symbols"/>
              <a:buChar char="❖"/>
            </a:pPr>
            <a:r>
              <a:rPr lang="vi" sz="1800">
                <a:latin typeface="Times New Roman"/>
                <a:ea typeface="Times New Roman"/>
                <a:cs typeface="Times New Roman"/>
                <a:sym typeface="Times New Roman"/>
              </a:rPr>
              <a:t>Lần lượt các phần tử của array được đưa qua hàm callback, kết quả trả về của hàm callback này là truthy thì có nghĩa phần tử này thỏa mãn điều kiện và việc tìm kiếm dừng lại, ngược lại nếu kết quả của hàm callback là fallsy thì phần tử sẽ bị bỏ qua để thử với phần tử tiếp theo</a:t>
            </a:r>
            <a:endParaRPr sz="1400">
              <a:solidFill>
                <a:srgbClr val="000000"/>
              </a:solidFill>
              <a:latin typeface="Arial"/>
              <a:ea typeface="Arial"/>
              <a:cs typeface="Arial"/>
              <a:sym typeface="Arial"/>
            </a:endParaRPr>
          </a:p>
          <a:p>
            <a:pPr indent="-285750" lvl="0" marL="285750" rtl="0" algn="l">
              <a:spcBef>
                <a:spcPts val="0"/>
              </a:spcBef>
              <a:spcAft>
                <a:spcPts val="0"/>
              </a:spcAft>
              <a:buClr>
                <a:schemeClr val="lt1"/>
              </a:buClr>
              <a:buSzPts val="1800"/>
              <a:buFont typeface="Noto Sans Symbols"/>
              <a:buChar char="❖"/>
            </a:pPr>
            <a:r>
              <a:rPr lang="vi" sz="1800">
                <a:latin typeface="Times New Roman"/>
                <a:ea typeface="Times New Roman"/>
                <a:cs typeface="Times New Roman"/>
                <a:sym typeface="Times New Roman"/>
              </a:rPr>
              <a:t>Hàm callback ở đây phải mô tả được cách ta kiểm tra xem một phần tử có thỏa mãn không, hàm callback luôn phải trả về kết quả nếu không mặc định sẽ trả về undefined =&gt; falsy</a:t>
            </a:r>
            <a:endParaRPr sz="1400">
              <a:solidFill>
                <a:srgbClr val="000000"/>
              </a:solidFill>
              <a:latin typeface="Arial"/>
              <a:ea typeface="Arial"/>
              <a:cs typeface="Arial"/>
              <a:sym typeface="Arial"/>
            </a:endParaRPr>
          </a:p>
          <a:p>
            <a:pPr indent="-285750" lvl="0" marL="285750" rtl="0" algn="l">
              <a:spcBef>
                <a:spcPts val="0"/>
              </a:spcBef>
              <a:spcAft>
                <a:spcPts val="0"/>
              </a:spcAft>
              <a:buClr>
                <a:schemeClr val="lt1"/>
              </a:buClr>
              <a:buSzPts val="1800"/>
              <a:buFont typeface="Noto Sans Symbols"/>
              <a:buChar char="❖"/>
            </a:pPr>
            <a:r>
              <a:rPr lang="vi" sz="1800">
                <a:latin typeface="Times New Roman"/>
                <a:ea typeface="Times New Roman"/>
                <a:cs typeface="Times New Roman"/>
                <a:sym typeface="Times New Roman"/>
              </a:rPr>
              <a:t>Hàm find trả về một phần tử của mảng ban đầu hoặc undefin</a:t>
            </a:r>
            <a:r>
              <a:rPr lang="vi" sz="1800">
                <a:latin typeface="Times New Roman"/>
                <a:ea typeface="Times New Roman"/>
                <a:cs typeface="Times New Roman"/>
                <a:sym typeface="Times New Roman"/>
              </a:rPr>
              <a:t>ed</a:t>
            </a:r>
            <a:r>
              <a:rPr lang="vi" sz="1800">
                <a:latin typeface="Times New Roman"/>
                <a:ea typeface="Times New Roman"/>
                <a:cs typeface="Times New Roman"/>
                <a:sym typeface="Times New Roman"/>
              </a:rPr>
              <a:t> mà không làm ảnh hưởng đến mảng cũ</a:t>
            </a:r>
            <a:endParaRPr sz="1400">
              <a:solidFill>
                <a:srgbClr val="000000"/>
              </a:solidFill>
              <a:latin typeface="Arial"/>
              <a:ea typeface="Arial"/>
              <a:cs typeface="Arial"/>
              <a:sym typeface="Arial"/>
            </a:endParaRPr>
          </a:p>
          <a:p>
            <a:pPr indent="-285750" lvl="0" marL="285750" rtl="0" algn="l">
              <a:spcBef>
                <a:spcPts val="0"/>
              </a:spcBef>
              <a:spcAft>
                <a:spcPts val="0"/>
              </a:spcAft>
              <a:buClr>
                <a:schemeClr val="lt1"/>
              </a:buClr>
              <a:buSzPts val="1800"/>
              <a:buFont typeface="Noto Sans Symbols"/>
              <a:buChar char="❖"/>
            </a:pPr>
            <a:r>
              <a:rPr lang="vi" sz="1800">
                <a:latin typeface="Times New Roman"/>
                <a:ea typeface="Times New Roman"/>
                <a:cs typeface="Times New Roman"/>
                <a:sym typeface="Times New Roman"/>
              </a:rPr>
              <a:t>Ví dụ: </a:t>
            </a:r>
            <a:endParaRPr sz="1400">
              <a:solidFill>
                <a:srgbClr val="000000"/>
              </a:solidFill>
              <a:latin typeface="Arial"/>
              <a:ea typeface="Arial"/>
              <a:cs typeface="Arial"/>
              <a:sym typeface="Arial"/>
            </a:endParaRPr>
          </a:p>
          <a:p>
            <a:pPr indent="-285750" lvl="1" marL="742950" rtl="0" algn="l">
              <a:spcBef>
                <a:spcPts val="0"/>
              </a:spcBef>
              <a:spcAft>
                <a:spcPts val="0"/>
              </a:spcAft>
              <a:buClr>
                <a:schemeClr val="lt1"/>
              </a:buClr>
              <a:buSzPts val="1800"/>
              <a:buFont typeface="Arial"/>
              <a:buChar char="•"/>
            </a:pPr>
            <a:r>
              <a:rPr lang="vi" sz="1800">
                <a:latin typeface="Times New Roman"/>
                <a:ea typeface="Times New Roman"/>
                <a:cs typeface="Times New Roman"/>
                <a:sym typeface="Times New Roman"/>
              </a:rPr>
              <a:t>Cho một mảng [6,9,10,11,15,16] , tả về số nguyên tố đầu tiên</a:t>
            </a:r>
            <a:endParaRPr sz="1800">
              <a:latin typeface="Times New Roman"/>
              <a:ea typeface="Times New Roman"/>
              <a:cs typeface="Times New Roman"/>
              <a:sym typeface="Times New Roman"/>
            </a:endParaRPr>
          </a:p>
          <a:p>
            <a:pPr indent="-285750" lvl="1" marL="742950" rtl="0" algn="l">
              <a:spcBef>
                <a:spcPts val="0"/>
              </a:spcBef>
              <a:spcAft>
                <a:spcPts val="0"/>
              </a:spcAft>
              <a:buClr>
                <a:schemeClr val="lt1"/>
              </a:buClr>
              <a:buSzPts val="1800"/>
              <a:buFont typeface="Arial"/>
              <a:buChar char="•"/>
            </a:pPr>
            <a:r>
              <a:rPr lang="vi" sz="1800">
                <a:latin typeface="Times New Roman"/>
                <a:ea typeface="Times New Roman"/>
                <a:cs typeface="Times New Roman"/>
                <a:sym typeface="Times New Roman"/>
              </a:rPr>
              <a:t>Tìm học sinh đầu tiên có điểm tổng kết &gt;=8</a:t>
            </a:r>
            <a:endParaRPr sz="1800">
              <a:latin typeface="Times New Roman"/>
              <a:ea typeface="Times New Roman"/>
              <a:cs typeface="Times New Roman"/>
              <a:sym typeface="Times New Roman"/>
            </a:endParaRPr>
          </a:p>
          <a:p>
            <a:pPr indent="0" lvl="0" marL="457200" rtl="0" algn="l">
              <a:spcBef>
                <a:spcPts val="0"/>
              </a:spcBef>
              <a:spcAft>
                <a:spcPts val="0"/>
              </a:spcAft>
              <a:buNone/>
            </a:pPr>
            <a:r>
              <a:t/>
            </a:r>
            <a:endParaRPr sz="18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23"/>
          <p:cNvSpPr txBox="1"/>
          <p:nvPr>
            <p:ph type="ctrTitle"/>
          </p:nvPr>
        </p:nvSpPr>
        <p:spPr>
          <a:xfrm>
            <a:off x="630875" y="69725"/>
            <a:ext cx="7572300" cy="69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vi" sz="4800">
                <a:latin typeface="Century Gothic"/>
                <a:ea typeface="Century Gothic"/>
                <a:cs typeface="Century Gothic"/>
                <a:sym typeface="Century Gothic"/>
              </a:rPr>
              <a:t>ARRAY SOME VÀ EVERY</a:t>
            </a:r>
            <a:endParaRPr b="0" sz="4800">
              <a:latin typeface="Century Gothic"/>
              <a:ea typeface="Century Gothic"/>
              <a:cs typeface="Century Gothic"/>
              <a:sym typeface="Century Gothic"/>
            </a:endParaRPr>
          </a:p>
          <a:p>
            <a:pPr indent="0" lvl="0" marL="0" rtl="0" algn="ctr">
              <a:spcBef>
                <a:spcPts val="0"/>
              </a:spcBef>
              <a:spcAft>
                <a:spcPts val="0"/>
              </a:spcAft>
              <a:buNone/>
            </a:pPr>
            <a:r>
              <a:t/>
            </a:r>
            <a:endParaRPr b="0" sz="4800">
              <a:latin typeface="Century Gothic"/>
              <a:ea typeface="Century Gothic"/>
              <a:cs typeface="Century Gothic"/>
              <a:sym typeface="Century Gothic"/>
            </a:endParaRPr>
          </a:p>
        </p:txBody>
      </p:sp>
      <p:sp>
        <p:nvSpPr>
          <p:cNvPr id="341" name="Google Shape;341;p23"/>
          <p:cNvSpPr txBox="1"/>
          <p:nvPr>
            <p:ph idx="1" type="subTitle"/>
          </p:nvPr>
        </p:nvSpPr>
        <p:spPr>
          <a:xfrm>
            <a:off x="216900" y="859875"/>
            <a:ext cx="8846100" cy="3943200"/>
          </a:xfrm>
          <a:prstGeom prst="rect">
            <a:avLst/>
          </a:prstGeom>
        </p:spPr>
        <p:txBody>
          <a:bodyPr anchorCtr="0" anchor="t" bIns="91425" lIns="91425" spcFirstLastPara="1" rIns="91425" wrap="square" tIns="91425">
            <a:normAutofit lnSpcReduction="10000"/>
          </a:bodyPr>
          <a:lstStyle/>
          <a:p>
            <a:pPr indent="-285750" lvl="0" marL="285750" rtl="0" algn="l">
              <a:spcBef>
                <a:spcPts val="0"/>
              </a:spcBef>
              <a:spcAft>
                <a:spcPts val="0"/>
              </a:spcAft>
              <a:buClr>
                <a:schemeClr val="lt1"/>
              </a:buClr>
              <a:buSzPts val="1800"/>
              <a:buFont typeface="Noto Sans Symbols"/>
              <a:buChar char="❖"/>
            </a:pPr>
            <a:r>
              <a:rPr lang="vi" sz="1800">
                <a:latin typeface="Times New Roman"/>
                <a:ea typeface="Times New Roman"/>
                <a:cs typeface="Times New Roman"/>
                <a:sym typeface="Times New Roman"/>
              </a:rPr>
              <a:t>Hàm some và every của array được sử dụng để </a:t>
            </a:r>
            <a:r>
              <a:rPr lang="vi" sz="1800">
                <a:solidFill>
                  <a:srgbClr val="FFFF00"/>
                </a:solidFill>
                <a:latin typeface="Times New Roman"/>
                <a:ea typeface="Times New Roman"/>
                <a:cs typeface="Times New Roman"/>
                <a:sym typeface="Times New Roman"/>
              </a:rPr>
              <a:t>kiểm tra</a:t>
            </a:r>
            <a:r>
              <a:rPr lang="vi" sz="1800">
                <a:solidFill>
                  <a:srgbClr val="FF0000"/>
                </a:solidFill>
                <a:latin typeface="Times New Roman"/>
                <a:ea typeface="Times New Roman"/>
                <a:cs typeface="Times New Roman"/>
                <a:sym typeface="Times New Roman"/>
              </a:rPr>
              <a:t> </a:t>
            </a:r>
            <a:r>
              <a:rPr lang="vi" sz="1800">
                <a:latin typeface="Times New Roman"/>
                <a:ea typeface="Times New Roman"/>
                <a:cs typeface="Times New Roman"/>
                <a:sym typeface="Times New Roman"/>
              </a:rPr>
              <a:t>xem các phần tử của mảng có thỏa mãn điều kiện nào đó hay không =&gt; kết quả trả về là true hoặc false</a:t>
            </a:r>
            <a:endParaRPr sz="1400">
              <a:solidFill>
                <a:srgbClr val="000000"/>
              </a:solidFill>
              <a:latin typeface="Arial"/>
              <a:ea typeface="Arial"/>
              <a:cs typeface="Arial"/>
              <a:sym typeface="Arial"/>
            </a:endParaRPr>
          </a:p>
          <a:p>
            <a:pPr indent="-285750" lvl="1" marL="742950" rtl="0" algn="l">
              <a:spcBef>
                <a:spcPts val="0"/>
              </a:spcBef>
              <a:spcAft>
                <a:spcPts val="0"/>
              </a:spcAft>
              <a:buClr>
                <a:schemeClr val="lt1"/>
              </a:buClr>
              <a:buSzPts val="1800"/>
              <a:buFont typeface="Arial"/>
              <a:buChar char="•"/>
            </a:pPr>
            <a:r>
              <a:rPr lang="vi" sz="1800">
                <a:latin typeface="Times New Roman"/>
                <a:ea typeface="Times New Roman"/>
                <a:cs typeface="Times New Roman"/>
                <a:sym typeface="Times New Roman"/>
              </a:rPr>
              <a:t>Hàm some: trả về true khi có </a:t>
            </a:r>
            <a:r>
              <a:rPr lang="vi" sz="1800">
                <a:solidFill>
                  <a:srgbClr val="FFFF00"/>
                </a:solidFill>
                <a:latin typeface="Times New Roman"/>
                <a:ea typeface="Times New Roman"/>
                <a:cs typeface="Times New Roman"/>
                <a:sym typeface="Times New Roman"/>
              </a:rPr>
              <a:t>ít nhất một phần</a:t>
            </a:r>
            <a:r>
              <a:rPr lang="vi" sz="1800">
                <a:solidFill>
                  <a:srgbClr val="FF0000"/>
                </a:solidFill>
                <a:latin typeface="Times New Roman"/>
                <a:ea typeface="Times New Roman"/>
                <a:cs typeface="Times New Roman"/>
                <a:sym typeface="Times New Roman"/>
              </a:rPr>
              <a:t> </a:t>
            </a:r>
            <a:r>
              <a:rPr lang="vi" sz="1800">
                <a:latin typeface="Times New Roman"/>
                <a:ea typeface="Times New Roman"/>
                <a:cs typeface="Times New Roman"/>
                <a:sym typeface="Times New Roman"/>
              </a:rPr>
              <a:t>tử thỏa mãn điều kiện và ngược lại</a:t>
            </a:r>
            <a:endParaRPr sz="1800">
              <a:latin typeface="Times New Roman"/>
              <a:ea typeface="Times New Roman"/>
              <a:cs typeface="Times New Roman"/>
              <a:sym typeface="Times New Roman"/>
            </a:endParaRPr>
          </a:p>
          <a:p>
            <a:pPr indent="-285750" lvl="1" marL="742950" rtl="0" algn="l">
              <a:spcBef>
                <a:spcPts val="0"/>
              </a:spcBef>
              <a:spcAft>
                <a:spcPts val="0"/>
              </a:spcAft>
              <a:buClr>
                <a:schemeClr val="lt1"/>
              </a:buClr>
              <a:buSzPts val="1800"/>
              <a:buFont typeface="Arial"/>
              <a:buChar char="•"/>
            </a:pPr>
            <a:r>
              <a:rPr lang="vi" sz="1800">
                <a:latin typeface="Times New Roman"/>
                <a:ea typeface="Times New Roman"/>
                <a:cs typeface="Times New Roman"/>
                <a:sym typeface="Times New Roman"/>
              </a:rPr>
              <a:t>Hàm every: trả về true khi </a:t>
            </a:r>
            <a:r>
              <a:rPr lang="vi" sz="1800">
                <a:solidFill>
                  <a:srgbClr val="FFFF00"/>
                </a:solidFill>
                <a:latin typeface="Times New Roman"/>
                <a:ea typeface="Times New Roman"/>
                <a:cs typeface="Times New Roman"/>
                <a:sym typeface="Times New Roman"/>
              </a:rPr>
              <a:t>tất cả các phần tử </a:t>
            </a:r>
            <a:r>
              <a:rPr lang="vi" sz="1800">
                <a:latin typeface="Times New Roman"/>
                <a:ea typeface="Times New Roman"/>
                <a:cs typeface="Times New Roman"/>
                <a:sym typeface="Times New Roman"/>
              </a:rPr>
              <a:t>thỏa mãn điều kiện và ngược lại</a:t>
            </a:r>
            <a:endParaRPr sz="1800">
              <a:latin typeface="Times New Roman"/>
              <a:ea typeface="Times New Roman"/>
              <a:cs typeface="Times New Roman"/>
              <a:sym typeface="Times New Roman"/>
            </a:endParaRPr>
          </a:p>
          <a:p>
            <a:pPr indent="-285750" lvl="0" marL="285750" rtl="0" algn="l">
              <a:spcBef>
                <a:spcPts val="0"/>
              </a:spcBef>
              <a:spcAft>
                <a:spcPts val="0"/>
              </a:spcAft>
              <a:buClr>
                <a:schemeClr val="lt1"/>
              </a:buClr>
              <a:buSzPts val="1800"/>
              <a:buFont typeface="Noto Sans Symbols"/>
              <a:buChar char="❖"/>
            </a:pPr>
            <a:r>
              <a:rPr lang="vi" sz="1800">
                <a:latin typeface="Times New Roman"/>
                <a:ea typeface="Times New Roman"/>
                <a:cs typeface="Times New Roman"/>
                <a:sym typeface="Times New Roman"/>
              </a:rPr>
              <a:t>Lần lượt các phần tử của array được đưa qua hàm callback, kết quả trả về của hàm callback này là truthy thì có nghĩa phần tử này thỏa mãn điều kiện, ngược lại nếu kết quả của hàm callback là falsy thì được coi là không thỏa mãn điều kiện</a:t>
            </a:r>
            <a:endParaRPr sz="1800">
              <a:latin typeface="Times New Roman"/>
              <a:ea typeface="Times New Roman"/>
              <a:cs typeface="Times New Roman"/>
              <a:sym typeface="Times New Roman"/>
            </a:endParaRPr>
          </a:p>
          <a:p>
            <a:pPr indent="-285750" lvl="0" marL="285750" rtl="0" algn="l">
              <a:spcBef>
                <a:spcPts val="0"/>
              </a:spcBef>
              <a:spcAft>
                <a:spcPts val="0"/>
              </a:spcAft>
              <a:buClr>
                <a:schemeClr val="lt1"/>
              </a:buClr>
              <a:buSzPts val="1800"/>
              <a:buFont typeface="Noto Sans Symbols"/>
              <a:buChar char="❖"/>
            </a:pPr>
            <a:r>
              <a:rPr lang="vi" sz="1800">
                <a:latin typeface="Times New Roman"/>
                <a:ea typeface="Times New Roman"/>
                <a:cs typeface="Times New Roman"/>
                <a:sym typeface="Times New Roman"/>
              </a:rPr>
              <a:t>Hàm callback ở đây phải mô tả được cách ta kiểm tra xem một phần tử có thỏa mãn không, hàm callback luôn phải tả về kết quả nếu không mặc định sẽ trả về undefined =&gt; falsy</a:t>
            </a:r>
            <a:endParaRPr sz="1400">
              <a:solidFill>
                <a:srgbClr val="000000"/>
              </a:solidFill>
              <a:latin typeface="Arial"/>
              <a:ea typeface="Arial"/>
              <a:cs typeface="Arial"/>
              <a:sym typeface="Arial"/>
            </a:endParaRPr>
          </a:p>
          <a:p>
            <a:pPr indent="-285750" lvl="0" marL="285750" rtl="0" algn="l">
              <a:spcBef>
                <a:spcPts val="0"/>
              </a:spcBef>
              <a:spcAft>
                <a:spcPts val="0"/>
              </a:spcAft>
              <a:buClr>
                <a:schemeClr val="lt1"/>
              </a:buClr>
              <a:buSzPts val="1800"/>
              <a:buFont typeface="Noto Sans Symbols"/>
              <a:buChar char="❖"/>
            </a:pPr>
            <a:r>
              <a:rPr lang="vi" sz="1800">
                <a:latin typeface="Times New Roman"/>
                <a:ea typeface="Times New Roman"/>
                <a:cs typeface="Times New Roman"/>
                <a:sym typeface="Times New Roman"/>
              </a:rPr>
              <a:t>Hàm some và every trả về true hoặc false mà không làm ảnh hưởng đến mảng cũ</a:t>
            </a:r>
            <a:endParaRPr sz="1400">
              <a:solidFill>
                <a:srgbClr val="000000"/>
              </a:solidFill>
              <a:latin typeface="Arial"/>
              <a:ea typeface="Arial"/>
              <a:cs typeface="Arial"/>
              <a:sym typeface="Arial"/>
            </a:endParaRPr>
          </a:p>
          <a:p>
            <a:pPr indent="-285750" lvl="0" marL="285750" rtl="0" algn="l">
              <a:spcBef>
                <a:spcPts val="0"/>
              </a:spcBef>
              <a:spcAft>
                <a:spcPts val="0"/>
              </a:spcAft>
              <a:buClr>
                <a:schemeClr val="lt1"/>
              </a:buClr>
              <a:buSzPts val="1800"/>
              <a:buFont typeface="Noto Sans Symbols"/>
              <a:buChar char="❖"/>
            </a:pPr>
            <a:r>
              <a:rPr lang="vi" sz="1800">
                <a:latin typeface="Times New Roman"/>
                <a:ea typeface="Times New Roman"/>
                <a:cs typeface="Times New Roman"/>
                <a:sym typeface="Times New Roman"/>
              </a:rPr>
              <a:t>Ví dụ: </a:t>
            </a:r>
            <a:endParaRPr sz="1400">
              <a:solidFill>
                <a:srgbClr val="000000"/>
              </a:solidFill>
              <a:latin typeface="Arial"/>
              <a:ea typeface="Arial"/>
              <a:cs typeface="Arial"/>
              <a:sym typeface="Arial"/>
            </a:endParaRPr>
          </a:p>
          <a:p>
            <a:pPr indent="-285750" lvl="1" marL="742950" rtl="0" algn="l">
              <a:spcBef>
                <a:spcPts val="0"/>
              </a:spcBef>
              <a:spcAft>
                <a:spcPts val="0"/>
              </a:spcAft>
              <a:buClr>
                <a:schemeClr val="lt1"/>
              </a:buClr>
              <a:buSzPts val="1800"/>
              <a:buFont typeface="Arial"/>
              <a:buChar char="•"/>
            </a:pPr>
            <a:r>
              <a:rPr lang="vi" sz="1800">
                <a:latin typeface="Times New Roman"/>
                <a:ea typeface="Times New Roman"/>
                <a:cs typeface="Times New Roman"/>
                <a:sym typeface="Times New Roman"/>
              </a:rPr>
              <a:t>Cho một mảng [6,9,10,11,15,16] , kiểm tra xem có phải tất cả là số chẵn không , kiểm tra có ít nhất một số nguyên tố hay không</a:t>
            </a:r>
            <a:endParaRPr sz="1800">
              <a:latin typeface="Times New Roman"/>
              <a:ea typeface="Times New Roman"/>
              <a:cs typeface="Times New Roman"/>
              <a:sym typeface="Times New Roman"/>
            </a:endParaRPr>
          </a:p>
          <a:p>
            <a:pPr indent="-285750" lvl="1" marL="742950" rtl="0" algn="l">
              <a:spcBef>
                <a:spcPts val="0"/>
              </a:spcBef>
              <a:spcAft>
                <a:spcPts val="0"/>
              </a:spcAft>
              <a:buClr>
                <a:schemeClr val="lt1"/>
              </a:buClr>
              <a:buSzPts val="1800"/>
              <a:buFont typeface="Arial"/>
              <a:buChar char="•"/>
            </a:pPr>
            <a:r>
              <a:rPr lang="vi" sz="1800">
                <a:latin typeface="Times New Roman"/>
                <a:ea typeface="Times New Roman"/>
                <a:cs typeface="Times New Roman"/>
                <a:sym typeface="Times New Roman"/>
              </a:rPr>
              <a:t>Kiểm tra có phải tất cả học sinh đều qua môn không (điểm tổng kết trên 4)</a:t>
            </a:r>
            <a:endParaRPr sz="1800">
              <a:latin typeface="Times New Roman"/>
              <a:ea typeface="Times New Roman"/>
              <a:cs typeface="Times New Roman"/>
              <a:sym typeface="Times New Roman"/>
            </a:endParaRPr>
          </a:p>
          <a:p>
            <a:pPr indent="0" lvl="0" marL="457200" rtl="0" algn="l">
              <a:spcBef>
                <a:spcPts val="0"/>
              </a:spcBef>
              <a:spcAft>
                <a:spcPts val="0"/>
              </a:spcAft>
              <a:buNone/>
            </a:pPr>
            <a:r>
              <a:t/>
            </a:r>
            <a:endParaRPr sz="18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24"/>
          <p:cNvSpPr txBox="1"/>
          <p:nvPr>
            <p:ph type="ctrTitle"/>
          </p:nvPr>
        </p:nvSpPr>
        <p:spPr>
          <a:xfrm>
            <a:off x="630875" y="69725"/>
            <a:ext cx="7572300" cy="69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vi" sz="4800">
                <a:latin typeface="Century Gothic"/>
                <a:ea typeface="Century Gothic"/>
                <a:cs typeface="Century Gothic"/>
                <a:sym typeface="Century Gothic"/>
              </a:rPr>
              <a:t>ARRAY SORT</a:t>
            </a:r>
            <a:endParaRPr b="0" sz="4800">
              <a:latin typeface="Century Gothic"/>
              <a:ea typeface="Century Gothic"/>
              <a:cs typeface="Century Gothic"/>
              <a:sym typeface="Century Gothic"/>
            </a:endParaRPr>
          </a:p>
        </p:txBody>
      </p:sp>
      <p:sp>
        <p:nvSpPr>
          <p:cNvPr id="347" name="Google Shape;347;p24"/>
          <p:cNvSpPr txBox="1"/>
          <p:nvPr>
            <p:ph idx="1" type="subTitle"/>
          </p:nvPr>
        </p:nvSpPr>
        <p:spPr>
          <a:xfrm>
            <a:off x="216900" y="859875"/>
            <a:ext cx="8846100" cy="3943200"/>
          </a:xfrm>
          <a:prstGeom prst="rect">
            <a:avLst/>
          </a:prstGeom>
        </p:spPr>
        <p:txBody>
          <a:bodyPr anchorCtr="0" anchor="t" bIns="91425" lIns="91425" spcFirstLastPara="1" rIns="91425" wrap="square" tIns="91425">
            <a:normAutofit fontScale="85000" lnSpcReduction="20000"/>
          </a:bodyPr>
          <a:lstStyle/>
          <a:p>
            <a:pPr indent="-268605" lvl="0" marL="285750" rtl="0" algn="l">
              <a:spcBef>
                <a:spcPts val="0"/>
              </a:spcBef>
              <a:spcAft>
                <a:spcPts val="0"/>
              </a:spcAft>
              <a:buClr>
                <a:schemeClr val="lt1"/>
              </a:buClr>
              <a:buSzPct val="100000"/>
              <a:buFont typeface="Noto Sans Symbols"/>
              <a:buChar char="❖"/>
            </a:pPr>
            <a:r>
              <a:rPr lang="vi" sz="1800">
                <a:latin typeface="Times New Roman"/>
                <a:ea typeface="Times New Roman"/>
                <a:cs typeface="Times New Roman"/>
                <a:sym typeface="Times New Roman"/>
              </a:rPr>
              <a:t>Hàm sort của array được sử dụng để </a:t>
            </a:r>
            <a:r>
              <a:rPr lang="vi" sz="1800">
                <a:solidFill>
                  <a:srgbClr val="FF0000"/>
                </a:solidFill>
                <a:latin typeface="Times New Roman"/>
                <a:ea typeface="Times New Roman"/>
                <a:cs typeface="Times New Roman"/>
                <a:sym typeface="Times New Roman"/>
              </a:rPr>
              <a:t>sắp xếp </a:t>
            </a:r>
            <a:r>
              <a:rPr lang="vi" sz="1800">
                <a:latin typeface="Times New Roman"/>
                <a:ea typeface="Times New Roman"/>
                <a:cs typeface="Times New Roman"/>
                <a:sym typeface="Times New Roman"/>
              </a:rPr>
              <a:t>các phần tử của mảng theo một thứ tự nào đó, mặc định khi sắp xếp một mảng là chữ, hàm sort không cần nhận hàm callback, có thể sort “apple” đứng trước “banana” vì ở đây nó coi các phần tử là một chuỗi nên sẽ tự sắp xếp theo alphabet</a:t>
            </a:r>
            <a:endParaRPr sz="1400">
              <a:solidFill>
                <a:srgbClr val="000000"/>
              </a:solidFill>
              <a:latin typeface="Arial"/>
              <a:ea typeface="Arial"/>
              <a:cs typeface="Arial"/>
              <a:sym typeface="Arial"/>
            </a:endParaRPr>
          </a:p>
          <a:p>
            <a:pPr indent="-268605" lvl="0" marL="285750" rtl="0" algn="l">
              <a:spcBef>
                <a:spcPts val="0"/>
              </a:spcBef>
              <a:spcAft>
                <a:spcPts val="0"/>
              </a:spcAft>
              <a:buClr>
                <a:schemeClr val="lt1"/>
              </a:buClr>
              <a:buSzPct val="100000"/>
              <a:buFont typeface="Noto Sans Symbols"/>
              <a:buChar char="❖"/>
            </a:pPr>
            <a:r>
              <a:rPr lang="vi" sz="1800">
                <a:latin typeface="Times New Roman"/>
                <a:ea typeface="Times New Roman"/>
                <a:cs typeface="Times New Roman"/>
                <a:sym typeface="Times New Roman"/>
              </a:rPr>
              <a:t>Khi muốn thực hiện sắp xếp số hoặc một kiểu dữ liệu khác, ta cần cho hàm sort biết khi nào thì phần tử a đứng trước phần tử b và ngược lại, </a:t>
            </a:r>
            <a:endParaRPr sz="1400">
              <a:solidFill>
                <a:srgbClr val="000000"/>
              </a:solidFill>
              <a:latin typeface="Arial"/>
              <a:ea typeface="Arial"/>
              <a:cs typeface="Arial"/>
              <a:sym typeface="Arial"/>
            </a:endParaRPr>
          </a:p>
          <a:p>
            <a:pPr indent="-268605" lvl="0" marL="285750" rtl="0" algn="l">
              <a:spcBef>
                <a:spcPts val="0"/>
              </a:spcBef>
              <a:spcAft>
                <a:spcPts val="0"/>
              </a:spcAft>
              <a:buClr>
                <a:schemeClr val="lt1"/>
              </a:buClr>
              <a:buSzPct val="100000"/>
              <a:buFont typeface="Noto Sans Symbols"/>
              <a:buChar char="❖"/>
            </a:pPr>
            <a:r>
              <a:rPr lang="vi" sz="1800">
                <a:latin typeface="Times New Roman"/>
                <a:ea typeface="Times New Roman"/>
                <a:cs typeface="Times New Roman"/>
                <a:sym typeface="Times New Roman"/>
              </a:rPr>
              <a:t>Lần lượt các cặp phần tử (a,b) của array được đưa qua hàm callback, kết quả trả về của hàm callback này sẽ xác định xem phần tử a có đứng trước b không , nếu trong mảng ban đầu thứ tự này bị sai , hàm sort sẽ đảo chỗ lại cho đúng</a:t>
            </a:r>
            <a:endParaRPr sz="1800">
              <a:latin typeface="Times New Roman"/>
              <a:ea typeface="Times New Roman"/>
              <a:cs typeface="Times New Roman"/>
              <a:sym typeface="Times New Roman"/>
            </a:endParaRPr>
          </a:p>
          <a:p>
            <a:pPr indent="-268605" lvl="1" marL="742950" rtl="0" algn="l">
              <a:spcBef>
                <a:spcPts val="0"/>
              </a:spcBef>
              <a:spcAft>
                <a:spcPts val="0"/>
              </a:spcAft>
              <a:buClr>
                <a:schemeClr val="lt1"/>
              </a:buClr>
              <a:buSzPct val="100000"/>
              <a:buFont typeface="Arial"/>
              <a:buChar char="•"/>
            </a:pPr>
            <a:r>
              <a:rPr lang="vi" sz="1800">
                <a:latin typeface="Times New Roman"/>
                <a:ea typeface="Times New Roman"/>
                <a:cs typeface="Times New Roman"/>
                <a:sym typeface="Times New Roman"/>
              </a:rPr>
              <a:t>Kết quả trả về của hàm callback &gt; 0: a phải đứng trước b</a:t>
            </a:r>
            <a:endParaRPr sz="1400">
              <a:solidFill>
                <a:srgbClr val="000000"/>
              </a:solidFill>
              <a:latin typeface="Arial"/>
              <a:ea typeface="Arial"/>
              <a:cs typeface="Arial"/>
              <a:sym typeface="Arial"/>
            </a:endParaRPr>
          </a:p>
          <a:p>
            <a:pPr indent="-268605" lvl="1" marL="742950" rtl="0" algn="l">
              <a:spcBef>
                <a:spcPts val="0"/>
              </a:spcBef>
              <a:spcAft>
                <a:spcPts val="0"/>
              </a:spcAft>
              <a:buClr>
                <a:schemeClr val="lt1"/>
              </a:buClr>
              <a:buSzPct val="100000"/>
              <a:buFont typeface="Arial"/>
              <a:buChar char="•"/>
            </a:pPr>
            <a:r>
              <a:rPr lang="vi" sz="1800">
                <a:latin typeface="Times New Roman"/>
                <a:ea typeface="Times New Roman"/>
                <a:cs typeface="Times New Roman"/>
                <a:sym typeface="Times New Roman"/>
              </a:rPr>
              <a:t>Kết quả trả về của hàm callback &lt; 0: b phải đứng trước a</a:t>
            </a:r>
            <a:endParaRPr sz="1800">
              <a:latin typeface="Times New Roman"/>
              <a:ea typeface="Times New Roman"/>
              <a:cs typeface="Times New Roman"/>
              <a:sym typeface="Times New Roman"/>
            </a:endParaRPr>
          </a:p>
          <a:p>
            <a:pPr indent="-268605" lvl="1" marL="742950" rtl="0" algn="l">
              <a:spcBef>
                <a:spcPts val="0"/>
              </a:spcBef>
              <a:spcAft>
                <a:spcPts val="0"/>
              </a:spcAft>
              <a:buClr>
                <a:schemeClr val="lt1"/>
              </a:buClr>
              <a:buSzPct val="100000"/>
              <a:buFont typeface="Arial"/>
              <a:buChar char="•"/>
            </a:pPr>
            <a:r>
              <a:rPr lang="vi" sz="1800">
                <a:latin typeface="Times New Roman"/>
                <a:ea typeface="Times New Roman"/>
                <a:cs typeface="Times New Roman"/>
                <a:sym typeface="Times New Roman"/>
              </a:rPr>
              <a:t>Kết quả trả về của hàm callback =0: không cần thay đổi vị trí của a và b</a:t>
            </a:r>
            <a:endParaRPr sz="1800">
              <a:latin typeface="Times New Roman"/>
              <a:ea typeface="Times New Roman"/>
              <a:cs typeface="Times New Roman"/>
              <a:sym typeface="Times New Roman"/>
            </a:endParaRPr>
          </a:p>
          <a:p>
            <a:pPr indent="-268605" lvl="0" marL="285750" rtl="0" algn="l">
              <a:spcBef>
                <a:spcPts val="0"/>
              </a:spcBef>
              <a:spcAft>
                <a:spcPts val="0"/>
              </a:spcAft>
              <a:buClr>
                <a:schemeClr val="lt1"/>
              </a:buClr>
              <a:buSzPct val="100000"/>
              <a:buFont typeface="Noto Sans Symbols"/>
              <a:buChar char="❖"/>
            </a:pPr>
            <a:r>
              <a:rPr lang="vi" sz="1800">
                <a:latin typeface="Times New Roman"/>
                <a:ea typeface="Times New Roman"/>
                <a:cs typeface="Times New Roman"/>
                <a:sym typeface="Times New Roman"/>
              </a:rPr>
              <a:t>Hàm callback ở đây phải mô tả được cách ta kiểm tra xem một phần tử có đang đứng đúng vị trí tương đối so với một phần tử  khác hay không</a:t>
            </a:r>
            <a:endParaRPr sz="1800">
              <a:latin typeface="Times New Roman"/>
              <a:ea typeface="Times New Roman"/>
              <a:cs typeface="Times New Roman"/>
              <a:sym typeface="Times New Roman"/>
            </a:endParaRPr>
          </a:p>
          <a:p>
            <a:pPr indent="-268605" lvl="0" marL="285750" rtl="0" algn="l">
              <a:spcBef>
                <a:spcPts val="0"/>
              </a:spcBef>
              <a:spcAft>
                <a:spcPts val="0"/>
              </a:spcAft>
              <a:buClr>
                <a:schemeClr val="lt1"/>
              </a:buClr>
              <a:buSzPct val="100000"/>
              <a:buFont typeface="Noto Sans Symbols"/>
              <a:buChar char="❖"/>
            </a:pPr>
            <a:r>
              <a:rPr lang="vi" sz="1800">
                <a:latin typeface="Times New Roman"/>
                <a:ea typeface="Times New Roman"/>
                <a:cs typeface="Times New Roman"/>
                <a:sym typeface="Times New Roman"/>
              </a:rPr>
              <a:t>Hàm sort làm thay đổi mảng ban đầu và trả về chỉnh mảng đó</a:t>
            </a:r>
            <a:endParaRPr sz="1800">
              <a:latin typeface="Times New Roman"/>
              <a:ea typeface="Times New Roman"/>
              <a:cs typeface="Times New Roman"/>
              <a:sym typeface="Times New Roman"/>
            </a:endParaRPr>
          </a:p>
          <a:p>
            <a:pPr indent="-268605" lvl="0" marL="285750" rtl="0" algn="l">
              <a:spcBef>
                <a:spcPts val="0"/>
              </a:spcBef>
              <a:spcAft>
                <a:spcPts val="0"/>
              </a:spcAft>
              <a:buClr>
                <a:schemeClr val="lt1"/>
              </a:buClr>
              <a:buSzPct val="100000"/>
              <a:buFont typeface="Noto Sans Symbols"/>
              <a:buChar char="❖"/>
            </a:pPr>
            <a:r>
              <a:rPr lang="vi" sz="1800">
                <a:latin typeface="Times New Roman"/>
                <a:ea typeface="Times New Roman"/>
                <a:cs typeface="Times New Roman"/>
                <a:sym typeface="Times New Roman"/>
              </a:rPr>
              <a:t>Ví dụ: </a:t>
            </a:r>
            <a:endParaRPr sz="1400">
              <a:solidFill>
                <a:srgbClr val="000000"/>
              </a:solidFill>
              <a:latin typeface="Arial"/>
              <a:ea typeface="Arial"/>
              <a:cs typeface="Arial"/>
              <a:sym typeface="Arial"/>
            </a:endParaRPr>
          </a:p>
          <a:p>
            <a:pPr indent="-268605" lvl="1" marL="742950" rtl="0" algn="l">
              <a:spcBef>
                <a:spcPts val="0"/>
              </a:spcBef>
              <a:spcAft>
                <a:spcPts val="0"/>
              </a:spcAft>
              <a:buClr>
                <a:schemeClr val="lt1"/>
              </a:buClr>
              <a:buSzPct val="100000"/>
              <a:buFont typeface="Arial"/>
              <a:buChar char="•"/>
            </a:pPr>
            <a:r>
              <a:rPr lang="vi" sz="1800">
                <a:latin typeface="Times New Roman"/>
                <a:ea typeface="Times New Roman"/>
                <a:cs typeface="Times New Roman"/>
                <a:sym typeface="Times New Roman"/>
              </a:rPr>
              <a:t>Cho một mảng [6,9,10,11,15,16] , sắp xếp theo thứ tự tăng </a:t>
            </a:r>
            <a:r>
              <a:rPr lang="vi" sz="1800">
                <a:latin typeface="Times New Roman"/>
                <a:ea typeface="Times New Roman"/>
                <a:cs typeface="Times New Roman"/>
                <a:sym typeface="Times New Roman"/>
              </a:rPr>
              <a:t>dần</a:t>
            </a:r>
            <a:r>
              <a:rPr lang="vi" sz="1800">
                <a:latin typeface="Times New Roman"/>
                <a:ea typeface="Times New Roman"/>
                <a:cs typeface="Times New Roman"/>
                <a:sym typeface="Times New Roman"/>
              </a:rPr>
              <a:t>, giảm dần</a:t>
            </a:r>
            <a:endParaRPr sz="1800">
              <a:latin typeface="Times New Roman"/>
              <a:ea typeface="Times New Roman"/>
              <a:cs typeface="Times New Roman"/>
              <a:sym typeface="Times New Roman"/>
            </a:endParaRPr>
          </a:p>
          <a:p>
            <a:pPr indent="-268605" lvl="1" marL="742950" rtl="0" algn="l">
              <a:spcBef>
                <a:spcPts val="0"/>
              </a:spcBef>
              <a:spcAft>
                <a:spcPts val="0"/>
              </a:spcAft>
              <a:buClr>
                <a:schemeClr val="lt1"/>
              </a:buClr>
              <a:buSzPct val="100000"/>
              <a:buFont typeface="Arial"/>
              <a:buChar char="•"/>
            </a:pPr>
            <a:r>
              <a:rPr lang="vi" sz="1800">
                <a:latin typeface="Times New Roman"/>
                <a:ea typeface="Times New Roman"/>
                <a:cs typeface="Times New Roman"/>
                <a:sym typeface="Times New Roman"/>
              </a:rPr>
              <a:t>Sắp xếp danh sách học sinh theo điểm </a:t>
            </a:r>
            <a:r>
              <a:rPr lang="vi" sz="1800">
                <a:latin typeface="Times New Roman"/>
                <a:ea typeface="Times New Roman"/>
                <a:cs typeface="Times New Roman"/>
                <a:sym typeface="Times New Roman"/>
              </a:rPr>
              <a:t>từ</a:t>
            </a:r>
            <a:r>
              <a:rPr lang="vi" sz="1800">
                <a:latin typeface="Times New Roman"/>
                <a:ea typeface="Times New Roman"/>
                <a:cs typeface="Times New Roman"/>
                <a:sym typeface="Times New Roman"/>
              </a:rPr>
              <a:t> cao đến thấp</a:t>
            </a:r>
            <a:endParaRPr sz="1800">
              <a:latin typeface="Times New Roman"/>
              <a:ea typeface="Times New Roman"/>
              <a:cs typeface="Times New Roman"/>
              <a:sym typeface="Times New Roman"/>
            </a:endParaRPr>
          </a:p>
          <a:p>
            <a:pPr indent="-268605" lvl="1" marL="742950" rtl="0" algn="l">
              <a:spcBef>
                <a:spcPts val="0"/>
              </a:spcBef>
              <a:spcAft>
                <a:spcPts val="0"/>
              </a:spcAft>
              <a:buClr>
                <a:schemeClr val="lt1"/>
              </a:buClr>
              <a:buSzPct val="100000"/>
              <a:buFont typeface="Arial"/>
              <a:buChar char="•"/>
            </a:pPr>
            <a:r>
              <a:rPr lang="vi" sz="1800">
                <a:latin typeface="Times New Roman"/>
                <a:ea typeface="Times New Roman"/>
                <a:cs typeface="Times New Roman"/>
                <a:sym typeface="Times New Roman"/>
              </a:rPr>
              <a:t>Sắp xếp danh sách học sinh theo điểm tổng ba môn toán, văn, anh, nếu 2 học sinh có điểm 3 môn bằng nhau , sắp xếp theo điểm toán</a:t>
            </a:r>
            <a:endParaRPr sz="1800">
              <a:latin typeface="Times New Roman"/>
              <a:ea typeface="Times New Roman"/>
              <a:cs typeface="Times New Roman"/>
              <a:sym typeface="Times New Roman"/>
            </a:endParaRPr>
          </a:p>
          <a:p>
            <a:pPr indent="0" lvl="0" marL="457200" rtl="0" algn="l">
              <a:spcBef>
                <a:spcPts val="0"/>
              </a:spcBef>
              <a:spcAft>
                <a:spcPts val="0"/>
              </a:spcAft>
              <a:buNone/>
            </a:pPr>
            <a:r>
              <a:t/>
            </a:r>
            <a:endParaRPr sz="18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pic>
        <p:nvPicPr>
          <p:cNvPr id="352" name="Google Shape;352;p25"/>
          <p:cNvPicPr preferRelativeResize="0"/>
          <p:nvPr/>
        </p:nvPicPr>
        <p:blipFill>
          <a:blip r:embed="rId3">
            <a:alphaModFix/>
          </a:blip>
          <a:stretch>
            <a:fillRect/>
          </a:stretch>
        </p:blipFill>
        <p:spPr>
          <a:xfrm>
            <a:off x="1487000" y="907975"/>
            <a:ext cx="6037000" cy="3758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ctrTitle"/>
          </p:nvPr>
        </p:nvSpPr>
        <p:spPr>
          <a:xfrm>
            <a:off x="646375" y="103850"/>
            <a:ext cx="7457400" cy="532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0" lang="vi" sz="4000">
                <a:latin typeface="Century Gothic"/>
                <a:ea typeface="Century Gothic"/>
                <a:cs typeface="Century Gothic"/>
                <a:sym typeface="Century Gothic"/>
              </a:rPr>
              <a:t>DATE</a:t>
            </a:r>
            <a:endParaRPr sz="4000"/>
          </a:p>
        </p:txBody>
      </p:sp>
      <p:sp>
        <p:nvSpPr>
          <p:cNvPr id="284" name="Google Shape;284;p14"/>
          <p:cNvSpPr txBox="1"/>
          <p:nvPr>
            <p:ph idx="1" type="subTitle"/>
          </p:nvPr>
        </p:nvSpPr>
        <p:spPr>
          <a:xfrm>
            <a:off x="824000" y="673475"/>
            <a:ext cx="7709100" cy="1946400"/>
          </a:xfrm>
          <a:prstGeom prst="rect">
            <a:avLst/>
          </a:prstGeom>
        </p:spPr>
        <p:txBody>
          <a:bodyPr anchorCtr="0" anchor="t" bIns="91425" lIns="91425" spcFirstLastPara="1" rIns="91425" wrap="square" tIns="91425">
            <a:normAutofit/>
          </a:bodyPr>
          <a:lstStyle/>
          <a:p>
            <a:pPr indent="-260350" lvl="0" marL="285750" rtl="0" algn="l">
              <a:spcBef>
                <a:spcPts val="0"/>
              </a:spcBef>
              <a:spcAft>
                <a:spcPts val="0"/>
              </a:spcAft>
              <a:buClr>
                <a:schemeClr val="lt1"/>
              </a:buClr>
              <a:buSzPts val="1400"/>
              <a:buFont typeface="Noto Sans Symbols"/>
              <a:buChar char="❖"/>
            </a:pPr>
            <a:r>
              <a:rPr lang="vi" sz="1400">
                <a:latin typeface="Times New Roman"/>
                <a:ea typeface="Times New Roman"/>
                <a:cs typeface="Times New Roman"/>
                <a:sym typeface="Times New Roman"/>
              </a:rPr>
              <a:t>Date: là một một kiểu dữ liệu sử dụng để lưu trữ thông tin về mốc thời gian như: ngày, tháng, năm ...</a:t>
            </a:r>
            <a:endParaRPr sz="1000">
              <a:solidFill>
                <a:srgbClr val="000000"/>
              </a:solidFill>
              <a:latin typeface="Arial"/>
              <a:ea typeface="Arial"/>
              <a:cs typeface="Arial"/>
              <a:sym typeface="Arial"/>
            </a:endParaRPr>
          </a:p>
          <a:p>
            <a:pPr indent="-260350" lvl="0" marL="285750" rtl="0" algn="l">
              <a:spcBef>
                <a:spcPts val="0"/>
              </a:spcBef>
              <a:spcAft>
                <a:spcPts val="0"/>
              </a:spcAft>
              <a:buClr>
                <a:schemeClr val="lt1"/>
              </a:buClr>
              <a:buSzPts val="1400"/>
              <a:buFont typeface="Noto Sans Symbols"/>
              <a:buChar char="❖"/>
            </a:pPr>
            <a:r>
              <a:rPr lang="vi" sz="1400">
                <a:latin typeface="Times New Roman"/>
                <a:ea typeface="Times New Roman"/>
                <a:cs typeface="Times New Roman"/>
                <a:sym typeface="Times New Roman"/>
              </a:rPr>
              <a:t>Mốc thời gian được lưu sẽ tính theo múi giờ của trình duyệt, dựa trên vị trí  của người dùng, ở VN sẽ là GMT+7</a:t>
            </a:r>
            <a:endParaRPr sz="1000">
              <a:solidFill>
                <a:srgbClr val="000000"/>
              </a:solidFill>
              <a:latin typeface="Arial"/>
              <a:ea typeface="Arial"/>
              <a:cs typeface="Arial"/>
              <a:sym typeface="Arial"/>
            </a:endParaRPr>
          </a:p>
          <a:p>
            <a:pPr indent="-260350" lvl="0" marL="285750" rtl="0" algn="l">
              <a:spcBef>
                <a:spcPts val="0"/>
              </a:spcBef>
              <a:spcAft>
                <a:spcPts val="0"/>
              </a:spcAft>
              <a:buClr>
                <a:schemeClr val="lt1"/>
              </a:buClr>
              <a:buSzPts val="1400"/>
              <a:buFont typeface="Noto Sans Symbols"/>
              <a:buChar char="❖"/>
            </a:pPr>
            <a:r>
              <a:rPr lang="vi" sz="1400">
                <a:latin typeface="Times New Roman"/>
                <a:ea typeface="Times New Roman"/>
                <a:cs typeface="Times New Roman"/>
                <a:sym typeface="Times New Roman"/>
              </a:rPr>
              <a:t>Có thể sử dụng: Date.now() để có được tổng số mili giây tính từ năm 01/01/1970</a:t>
            </a:r>
            <a:endParaRPr sz="1000">
              <a:solidFill>
                <a:srgbClr val="000000"/>
              </a:solidFill>
              <a:latin typeface="Arial"/>
              <a:ea typeface="Arial"/>
              <a:cs typeface="Arial"/>
              <a:sym typeface="Arial"/>
            </a:endParaRPr>
          </a:p>
          <a:p>
            <a:pPr indent="0" lvl="0" marL="457200" rtl="0" algn="l">
              <a:spcBef>
                <a:spcPts val="0"/>
              </a:spcBef>
              <a:spcAft>
                <a:spcPts val="0"/>
              </a:spcAft>
              <a:buNone/>
            </a:pPr>
            <a:r>
              <a:t/>
            </a:r>
            <a:endParaRPr sz="1400">
              <a:latin typeface="Times New Roman"/>
              <a:ea typeface="Times New Roman"/>
              <a:cs typeface="Times New Roman"/>
              <a:sym typeface="Times New Roman"/>
            </a:endParaRPr>
          </a:p>
        </p:txBody>
      </p:sp>
      <p:pic>
        <p:nvPicPr>
          <p:cNvPr id="285" name="Google Shape;285;p14"/>
          <p:cNvPicPr preferRelativeResize="0"/>
          <p:nvPr/>
        </p:nvPicPr>
        <p:blipFill rotWithShape="1">
          <a:blip r:embed="rId3">
            <a:alphaModFix/>
          </a:blip>
          <a:srcRect b="0" l="0" r="0" t="0"/>
          <a:stretch/>
        </p:blipFill>
        <p:spPr>
          <a:xfrm>
            <a:off x="3109901" y="1666225"/>
            <a:ext cx="2736675" cy="704225"/>
          </a:xfrm>
          <a:prstGeom prst="rect">
            <a:avLst/>
          </a:prstGeom>
          <a:noFill/>
          <a:ln>
            <a:noFill/>
          </a:ln>
        </p:spPr>
      </p:pic>
      <p:sp>
        <p:nvSpPr>
          <p:cNvPr id="286" name="Google Shape;286;p14"/>
          <p:cNvSpPr txBox="1"/>
          <p:nvPr/>
        </p:nvSpPr>
        <p:spPr>
          <a:xfrm>
            <a:off x="873275" y="2457050"/>
            <a:ext cx="7770900" cy="2586000"/>
          </a:xfrm>
          <a:prstGeom prst="rect">
            <a:avLst/>
          </a:prstGeom>
          <a:noFill/>
          <a:ln>
            <a:noFill/>
          </a:ln>
        </p:spPr>
        <p:txBody>
          <a:bodyPr anchorCtr="0" anchor="t" bIns="91425" lIns="91425" spcFirstLastPara="1" rIns="91425" wrap="square" tIns="91425">
            <a:spAutoFit/>
          </a:bodyPr>
          <a:lstStyle/>
          <a:p>
            <a:pPr indent="-254000" lvl="0" marL="285750" rtl="0" algn="l">
              <a:spcBef>
                <a:spcPts val="0"/>
              </a:spcBef>
              <a:spcAft>
                <a:spcPts val="0"/>
              </a:spcAft>
              <a:buClr>
                <a:schemeClr val="lt1"/>
              </a:buClr>
              <a:buSzPts val="1300"/>
              <a:buFont typeface="Noto Sans Symbols"/>
              <a:buChar char="❖"/>
            </a:pPr>
            <a:r>
              <a:rPr lang="vi" sz="1300">
                <a:solidFill>
                  <a:schemeClr val="lt1"/>
                </a:solidFill>
                <a:latin typeface="Times New Roman"/>
                <a:ea typeface="Times New Roman"/>
                <a:cs typeface="Times New Roman"/>
                <a:sym typeface="Times New Roman"/>
              </a:rPr>
              <a:t>Có thể tạo một biến kiểu date để lưu trữ một mốc thời gian mong muốn bằng cú pháp: new Date()</a:t>
            </a:r>
            <a:endParaRPr sz="1300"/>
          </a:p>
          <a:p>
            <a:pPr indent="-254000" lvl="1" marL="742950" rtl="0" algn="l">
              <a:spcBef>
                <a:spcPts val="0"/>
              </a:spcBef>
              <a:spcAft>
                <a:spcPts val="0"/>
              </a:spcAft>
              <a:buClr>
                <a:schemeClr val="lt1"/>
              </a:buClr>
              <a:buSzPts val="1300"/>
              <a:buChar char="•"/>
            </a:pPr>
            <a:r>
              <a:rPr lang="vi" sz="1300">
                <a:solidFill>
                  <a:schemeClr val="lt1"/>
                </a:solidFill>
                <a:latin typeface="Times New Roman"/>
                <a:ea typeface="Times New Roman"/>
                <a:cs typeface="Times New Roman"/>
                <a:sym typeface="Times New Roman"/>
              </a:rPr>
              <a:t>new Date(): tạo đối tượng kiểu date lưu trữ thời gian hiện tại</a:t>
            </a:r>
            <a:endParaRPr sz="1300"/>
          </a:p>
          <a:p>
            <a:pPr indent="-254000" lvl="1" marL="742950" rtl="0" algn="l">
              <a:spcBef>
                <a:spcPts val="0"/>
              </a:spcBef>
              <a:spcAft>
                <a:spcPts val="0"/>
              </a:spcAft>
              <a:buClr>
                <a:schemeClr val="lt1"/>
              </a:buClr>
              <a:buSzPts val="1300"/>
              <a:buChar char="•"/>
            </a:pPr>
            <a:r>
              <a:rPr lang="vi" sz="1300">
                <a:solidFill>
                  <a:schemeClr val="lt1"/>
                </a:solidFill>
                <a:latin typeface="Times New Roman"/>
                <a:ea typeface="Times New Roman"/>
                <a:cs typeface="Times New Roman"/>
                <a:sym typeface="Times New Roman"/>
              </a:rPr>
              <a:t>new Date(</a:t>
            </a:r>
            <a:r>
              <a:rPr i="1" lang="vi" sz="1300">
                <a:solidFill>
                  <a:schemeClr val="lt1"/>
                </a:solidFill>
                <a:latin typeface="Times New Roman"/>
                <a:ea typeface="Times New Roman"/>
                <a:cs typeface="Times New Roman"/>
                <a:sym typeface="Times New Roman"/>
              </a:rPr>
              <a:t>year, month, day, hours, minutes, seconds, milliseconds</a:t>
            </a:r>
            <a:r>
              <a:rPr lang="vi" sz="1300">
                <a:solidFill>
                  <a:schemeClr val="lt1"/>
                </a:solidFill>
                <a:latin typeface="Times New Roman"/>
                <a:ea typeface="Times New Roman"/>
                <a:cs typeface="Times New Roman"/>
                <a:sym typeface="Times New Roman"/>
              </a:rPr>
              <a:t>): tạo ra một đối tượng kiểu date dựa trên những thông tin được truyền vào, lưu ý tháng, giờ, phút, giây , mili giây trong JS khi ở dạng số sẽ bắt đầu từ 0 thay vì 1, có vài cách truyền các thông tin này tùy theo nhu cầu, đây là dạng đầy đủ nhất</a:t>
            </a:r>
            <a:endParaRPr sz="1300"/>
          </a:p>
          <a:p>
            <a:pPr indent="-254000" lvl="1" marL="742950" rtl="0" algn="l">
              <a:spcBef>
                <a:spcPts val="0"/>
              </a:spcBef>
              <a:spcAft>
                <a:spcPts val="0"/>
              </a:spcAft>
              <a:buClr>
                <a:schemeClr val="lt1"/>
              </a:buClr>
              <a:buSzPts val="1300"/>
              <a:buChar char="•"/>
            </a:pPr>
            <a:r>
              <a:rPr lang="vi" sz="1300">
                <a:solidFill>
                  <a:schemeClr val="lt1"/>
                </a:solidFill>
                <a:latin typeface="Times New Roman"/>
                <a:ea typeface="Times New Roman"/>
                <a:cs typeface="Times New Roman"/>
                <a:sym typeface="Times New Roman"/>
              </a:rPr>
              <a:t>new Date(</a:t>
            </a:r>
            <a:r>
              <a:rPr i="1" lang="vi" sz="1300">
                <a:solidFill>
                  <a:schemeClr val="lt1"/>
                </a:solidFill>
                <a:latin typeface="Times New Roman"/>
                <a:ea typeface="Times New Roman"/>
                <a:cs typeface="Times New Roman"/>
                <a:sym typeface="Times New Roman"/>
              </a:rPr>
              <a:t>milliseconds</a:t>
            </a:r>
            <a:r>
              <a:rPr lang="vi" sz="1300">
                <a:solidFill>
                  <a:schemeClr val="lt1"/>
                </a:solidFill>
                <a:latin typeface="Times New Roman"/>
                <a:ea typeface="Times New Roman"/>
                <a:cs typeface="Times New Roman"/>
                <a:sym typeface="Times New Roman"/>
              </a:rPr>
              <a:t>): tạo ra một đối tượng kiểu date dựa trên số mili giây từ 01/01/1970 đến thời điểm đó</a:t>
            </a:r>
            <a:endParaRPr sz="1300"/>
          </a:p>
          <a:p>
            <a:pPr indent="-254000" lvl="1" marL="742950" rtl="0" algn="l">
              <a:spcBef>
                <a:spcPts val="0"/>
              </a:spcBef>
              <a:spcAft>
                <a:spcPts val="0"/>
              </a:spcAft>
              <a:buClr>
                <a:schemeClr val="lt1"/>
              </a:buClr>
              <a:buSzPts val="1300"/>
              <a:buChar char="•"/>
            </a:pPr>
            <a:r>
              <a:rPr lang="vi" sz="1300">
                <a:solidFill>
                  <a:schemeClr val="lt1"/>
                </a:solidFill>
                <a:latin typeface="Times New Roman"/>
                <a:ea typeface="Times New Roman"/>
                <a:cs typeface="Times New Roman"/>
                <a:sym typeface="Times New Roman"/>
              </a:rPr>
              <a:t>new Date(</a:t>
            </a:r>
            <a:r>
              <a:rPr i="1" lang="vi" sz="1300">
                <a:solidFill>
                  <a:schemeClr val="lt1"/>
                </a:solidFill>
                <a:latin typeface="Times New Roman"/>
                <a:ea typeface="Times New Roman"/>
                <a:cs typeface="Times New Roman"/>
                <a:sym typeface="Times New Roman"/>
              </a:rPr>
              <a:t>date string</a:t>
            </a:r>
            <a:r>
              <a:rPr lang="vi" sz="1300">
                <a:solidFill>
                  <a:schemeClr val="lt1"/>
                </a:solidFill>
                <a:latin typeface="Times New Roman"/>
                <a:ea typeface="Times New Roman"/>
                <a:cs typeface="Times New Roman"/>
                <a:sym typeface="Times New Roman"/>
              </a:rPr>
              <a:t>): tạo ra một đối tượng kiểu date dựa trên một chuỗi diễn tả được khoảng thời gian mong muốn , cần đúng một số format nhất định, có nhiều format được JS chấp nhận </a:t>
            </a:r>
            <a:endParaRPr sz="1300"/>
          </a:p>
          <a:p>
            <a:pPr indent="0" lvl="1" marL="457200" rtl="0" algn="l">
              <a:spcBef>
                <a:spcPts val="0"/>
              </a:spcBef>
              <a:spcAft>
                <a:spcPts val="0"/>
              </a:spcAft>
              <a:buNone/>
            </a:pPr>
            <a:r>
              <a:rPr lang="vi" sz="1300">
                <a:solidFill>
                  <a:schemeClr val="lt1"/>
                </a:solidFill>
                <a:latin typeface="Times New Roman"/>
                <a:ea typeface="Times New Roman"/>
                <a:cs typeface="Times New Roman"/>
                <a:sym typeface="Times New Roman"/>
              </a:rPr>
              <a:t>=&gt; Tìm hiểu thêm</a:t>
            </a:r>
            <a:endParaRPr sz="1300"/>
          </a:p>
          <a:p>
            <a:pPr indent="-171450" lvl="1" marL="742950" rtl="0" algn="l">
              <a:spcBef>
                <a:spcPts val="0"/>
              </a:spcBef>
              <a:spcAft>
                <a:spcPts val="0"/>
              </a:spcAft>
              <a:buNone/>
            </a:pPr>
            <a:r>
              <a:t/>
            </a:r>
            <a:endParaRPr sz="13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300">
              <a:latin typeface="Nunito"/>
              <a:ea typeface="Nunito"/>
              <a:cs typeface="Nunito"/>
              <a:sym typeface="Nunito"/>
            </a:endParaRPr>
          </a:p>
        </p:txBody>
      </p:sp>
      <p:pic>
        <p:nvPicPr>
          <p:cNvPr id="287" name="Google Shape;287;p14"/>
          <p:cNvPicPr preferRelativeResize="0"/>
          <p:nvPr/>
        </p:nvPicPr>
        <p:blipFill rotWithShape="1">
          <a:blip r:embed="rId4">
            <a:alphaModFix/>
          </a:blip>
          <a:srcRect b="0" l="0" r="0" t="0"/>
          <a:stretch/>
        </p:blipFill>
        <p:spPr>
          <a:xfrm>
            <a:off x="4241476" y="4563742"/>
            <a:ext cx="3609975" cy="3905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15"/>
          <p:cNvSpPr txBox="1"/>
          <p:nvPr>
            <p:ph type="ctrTitle"/>
          </p:nvPr>
        </p:nvSpPr>
        <p:spPr>
          <a:xfrm>
            <a:off x="646375" y="103850"/>
            <a:ext cx="7457400" cy="532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0" lang="vi" sz="4000">
                <a:latin typeface="Century Gothic"/>
                <a:ea typeface="Century Gothic"/>
                <a:cs typeface="Century Gothic"/>
                <a:sym typeface="Century Gothic"/>
              </a:rPr>
              <a:t>DATE</a:t>
            </a:r>
            <a:endParaRPr sz="4000"/>
          </a:p>
        </p:txBody>
      </p:sp>
      <p:sp>
        <p:nvSpPr>
          <p:cNvPr id="293" name="Google Shape;293;p15"/>
          <p:cNvSpPr txBox="1"/>
          <p:nvPr>
            <p:ph idx="1" type="subTitle"/>
          </p:nvPr>
        </p:nvSpPr>
        <p:spPr>
          <a:xfrm>
            <a:off x="824000" y="673475"/>
            <a:ext cx="7716300" cy="4129500"/>
          </a:xfrm>
          <a:prstGeom prst="rect">
            <a:avLst/>
          </a:prstGeom>
        </p:spPr>
        <p:txBody>
          <a:bodyPr anchorCtr="0" anchor="t" bIns="91425" lIns="91425" spcFirstLastPara="1" rIns="91425" wrap="square" tIns="91425">
            <a:normAutofit lnSpcReduction="20000"/>
          </a:bodyPr>
          <a:lstStyle/>
          <a:p>
            <a:pPr indent="-285750" lvl="0" marL="285750" rtl="0" algn="l">
              <a:spcBef>
                <a:spcPts val="0"/>
              </a:spcBef>
              <a:spcAft>
                <a:spcPts val="0"/>
              </a:spcAft>
              <a:buClr>
                <a:schemeClr val="lt1"/>
              </a:buClr>
              <a:buSzPts val="1800"/>
              <a:buFont typeface="Noto Sans Symbols"/>
              <a:buChar char="❖"/>
            </a:pPr>
            <a:r>
              <a:rPr lang="vi" sz="1800">
                <a:latin typeface="Times New Roman"/>
                <a:ea typeface="Times New Roman"/>
                <a:cs typeface="Times New Roman"/>
                <a:sym typeface="Times New Roman"/>
              </a:rPr>
              <a:t>Khi đã có được một đối tượng lưu dữ liệu date, ta có thể sử dụng một số thuộc tính của chúng</a:t>
            </a:r>
            <a:r>
              <a:rPr lang="vi" sz="1800">
                <a:latin typeface="Times New Roman"/>
                <a:ea typeface="Times New Roman"/>
                <a:cs typeface="Times New Roman"/>
                <a:sym typeface="Times New Roman"/>
              </a:rPr>
              <a:t> để làm việc</a:t>
            </a:r>
            <a:endParaRPr sz="1800">
              <a:latin typeface="Times New Roman"/>
              <a:ea typeface="Times New Roman"/>
              <a:cs typeface="Times New Roman"/>
              <a:sym typeface="Times New Roman"/>
            </a:endParaRPr>
          </a:p>
          <a:p>
            <a:pPr indent="-285750" lvl="1" marL="742950" rtl="0" algn="l">
              <a:spcBef>
                <a:spcPts val="0"/>
              </a:spcBef>
              <a:spcAft>
                <a:spcPts val="0"/>
              </a:spcAft>
              <a:buClr>
                <a:schemeClr val="lt1"/>
              </a:buClr>
              <a:buSzPts val="1800"/>
              <a:buFont typeface="Arial"/>
              <a:buChar char="•"/>
            </a:pPr>
            <a:r>
              <a:rPr lang="vi" sz="1800">
                <a:latin typeface="Times New Roman"/>
                <a:ea typeface="Times New Roman"/>
                <a:cs typeface="Times New Roman"/>
                <a:sym typeface="Times New Roman"/>
              </a:rPr>
              <a:t>getFullYear(): lấy ra năm của mốc thời gian (yyyy)</a:t>
            </a:r>
            <a:endParaRPr sz="1400">
              <a:solidFill>
                <a:srgbClr val="000000"/>
              </a:solidFill>
              <a:latin typeface="Arial"/>
              <a:ea typeface="Arial"/>
              <a:cs typeface="Arial"/>
              <a:sym typeface="Arial"/>
            </a:endParaRPr>
          </a:p>
          <a:p>
            <a:pPr indent="-285750" lvl="1" marL="742950" rtl="0" algn="l">
              <a:spcBef>
                <a:spcPts val="0"/>
              </a:spcBef>
              <a:spcAft>
                <a:spcPts val="0"/>
              </a:spcAft>
              <a:buClr>
                <a:schemeClr val="lt1"/>
              </a:buClr>
              <a:buSzPts val="1800"/>
              <a:buFont typeface="Arial"/>
              <a:buChar char="•"/>
            </a:pPr>
            <a:r>
              <a:rPr lang="vi" sz="1800">
                <a:latin typeface="Times New Roman"/>
                <a:ea typeface="Times New Roman"/>
                <a:cs typeface="Times New Roman"/>
                <a:sym typeface="Times New Roman"/>
              </a:rPr>
              <a:t>getMonth(): lấy ra tháng của mốc thời gian (0-11)</a:t>
            </a:r>
            <a:endParaRPr sz="1400">
              <a:solidFill>
                <a:srgbClr val="000000"/>
              </a:solidFill>
              <a:latin typeface="Arial"/>
              <a:ea typeface="Arial"/>
              <a:cs typeface="Arial"/>
              <a:sym typeface="Arial"/>
            </a:endParaRPr>
          </a:p>
          <a:p>
            <a:pPr indent="-285750" lvl="1" marL="742950" rtl="0" algn="l">
              <a:spcBef>
                <a:spcPts val="0"/>
              </a:spcBef>
              <a:spcAft>
                <a:spcPts val="0"/>
              </a:spcAft>
              <a:buClr>
                <a:schemeClr val="lt1"/>
              </a:buClr>
              <a:buSzPts val="1800"/>
              <a:buFont typeface="Arial"/>
              <a:buChar char="•"/>
            </a:pPr>
            <a:r>
              <a:rPr lang="vi" sz="1800">
                <a:latin typeface="Times New Roman"/>
                <a:ea typeface="Times New Roman"/>
                <a:cs typeface="Times New Roman"/>
                <a:sym typeface="Times New Roman"/>
              </a:rPr>
              <a:t>getDate(): lấy ra ngày trong tháng của mốc thời gian (1-31)</a:t>
            </a:r>
            <a:endParaRPr sz="1400">
              <a:solidFill>
                <a:srgbClr val="000000"/>
              </a:solidFill>
              <a:latin typeface="Arial"/>
              <a:ea typeface="Arial"/>
              <a:cs typeface="Arial"/>
              <a:sym typeface="Arial"/>
            </a:endParaRPr>
          </a:p>
          <a:p>
            <a:pPr indent="-285750" lvl="1" marL="742950" rtl="0" algn="l">
              <a:spcBef>
                <a:spcPts val="0"/>
              </a:spcBef>
              <a:spcAft>
                <a:spcPts val="0"/>
              </a:spcAft>
              <a:buClr>
                <a:schemeClr val="lt1"/>
              </a:buClr>
              <a:buSzPts val="1800"/>
              <a:buFont typeface="Arial"/>
              <a:buChar char="•"/>
            </a:pPr>
            <a:r>
              <a:rPr lang="vi" sz="1800">
                <a:latin typeface="Times New Roman"/>
                <a:ea typeface="Times New Roman"/>
                <a:cs typeface="Times New Roman"/>
                <a:sym typeface="Times New Roman"/>
              </a:rPr>
              <a:t>getHours(): lấy ra giờ của mốc thời gian (0-23)</a:t>
            </a:r>
            <a:endParaRPr sz="1400">
              <a:solidFill>
                <a:srgbClr val="000000"/>
              </a:solidFill>
              <a:latin typeface="Arial"/>
              <a:ea typeface="Arial"/>
              <a:cs typeface="Arial"/>
              <a:sym typeface="Arial"/>
            </a:endParaRPr>
          </a:p>
          <a:p>
            <a:pPr indent="-285750" lvl="1" marL="742950" rtl="0" algn="l">
              <a:spcBef>
                <a:spcPts val="0"/>
              </a:spcBef>
              <a:spcAft>
                <a:spcPts val="0"/>
              </a:spcAft>
              <a:buClr>
                <a:schemeClr val="lt1"/>
              </a:buClr>
              <a:buSzPts val="1800"/>
              <a:buFont typeface="Arial"/>
              <a:buChar char="•"/>
            </a:pPr>
            <a:r>
              <a:rPr lang="vi" sz="1800">
                <a:latin typeface="Times New Roman"/>
                <a:ea typeface="Times New Roman"/>
                <a:cs typeface="Times New Roman"/>
                <a:sym typeface="Times New Roman"/>
              </a:rPr>
              <a:t>getMinutes(): </a:t>
            </a:r>
            <a:endParaRPr sz="1400">
              <a:solidFill>
                <a:srgbClr val="000000"/>
              </a:solidFill>
              <a:latin typeface="Arial"/>
              <a:ea typeface="Arial"/>
              <a:cs typeface="Arial"/>
              <a:sym typeface="Arial"/>
            </a:endParaRPr>
          </a:p>
          <a:p>
            <a:pPr indent="-285750" lvl="1" marL="742950" rtl="0" algn="l">
              <a:spcBef>
                <a:spcPts val="0"/>
              </a:spcBef>
              <a:spcAft>
                <a:spcPts val="0"/>
              </a:spcAft>
              <a:buClr>
                <a:schemeClr val="lt1"/>
              </a:buClr>
              <a:buSzPts val="1800"/>
              <a:buFont typeface="Arial"/>
              <a:buChar char="•"/>
            </a:pPr>
            <a:r>
              <a:rPr lang="vi" sz="1800">
                <a:latin typeface="Times New Roman"/>
                <a:ea typeface="Times New Roman"/>
                <a:cs typeface="Times New Roman"/>
                <a:sym typeface="Times New Roman"/>
              </a:rPr>
              <a:t>....</a:t>
            </a:r>
            <a:endParaRPr sz="1400">
              <a:solidFill>
                <a:srgbClr val="000000"/>
              </a:solidFill>
              <a:latin typeface="Arial"/>
              <a:ea typeface="Arial"/>
              <a:cs typeface="Arial"/>
              <a:sym typeface="Arial"/>
            </a:endParaRPr>
          </a:p>
          <a:p>
            <a:pPr indent="-285750" lvl="1" marL="742950" rtl="0" algn="l">
              <a:spcBef>
                <a:spcPts val="0"/>
              </a:spcBef>
              <a:spcAft>
                <a:spcPts val="0"/>
              </a:spcAft>
              <a:buClr>
                <a:schemeClr val="lt1"/>
              </a:buClr>
              <a:buSzPts val="1800"/>
              <a:buFont typeface="Arial"/>
              <a:buChar char="•"/>
            </a:pPr>
            <a:r>
              <a:rPr lang="vi" sz="1800">
                <a:latin typeface="Times New Roman"/>
                <a:ea typeface="Times New Roman"/>
                <a:cs typeface="Times New Roman"/>
                <a:sym typeface="Times New Roman"/>
              </a:rPr>
              <a:t>getTime(): lấy ra số mili giây tính từ 01/01/1970: giống Date.now()</a:t>
            </a:r>
            <a:endParaRPr sz="1400">
              <a:solidFill>
                <a:srgbClr val="000000"/>
              </a:solidFill>
              <a:latin typeface="Arial"/>
              <a:ea typeface="Arial"/>
              <a:cs typeface="Arial"/>
              <a:sym typeface="Arial"/>
            </a:endParaRPr>
          </a:p>
          <a:p>
            <a:pPr indent="-285750" lvl="1" marL="742950" rtl="0" algn="l">
              <a:spcBef>
                <a:spcPts val="0"/>
              </a:spcBef>
              <a:spcAft>
                <a:spcPts val="0"/>
              </a:spcAft>
              <a:buClr>
                <a:schemeClr val="lt1"/>
              </a:buClr>
              <a:buSzPts val="1800"/>
              <a:buFont typeface="Arial"/>
              <a:buChar char="•"/>
            </a:pPr>
            <a:r>
              <a:rPr lang="vi" sz="1800">
                <a:latin typeface="Times New Roman"/>
                <a:ea typeface="Times New Roman"/>
                <a:cs typeface="Times New Roman"/>
                <a:sym typeface="Times New Roman"/>
              </a:rPr>
              <a:t>getDay(): lấy ra ngày trong tuần (0-6) : 0 là chủ nhật</a:t>
            </a:r>
            <a:endParaRPr sz="1800">
              <a:latin typeface="Times New Roman"/>
              <a:ea typeface="Times New Roman"/>
              <a:cs typeface="Times New Roman"/>
              <a:sym typeface="Times New Roman"/>
            </a:endParaRPr>
          </a:p>
          <a:p>
            <a:pPr indent="-285750" lvl="0" marL="285750" rtl="0" algn="l">
              <a:spcBef>
                <a:spcPts val="0"/>
              </a:spcBef>
              <a:spcAft>
                <a:spcPts val="0"/>
              </a:spcAft>
              <a:buClr>
                <a:schemeClr val="lt1"/>
              </a:buClr>
              <a:buSzPts val="1800"/>
              <a:buFont typeface="Noto Sans Symbols"/>
              <a:buChar char="❖"/>
            </a:pPr>
            <a:r>
              <a:rPr lang="vi" sz="1800">
                <a:latin typeface="Times New Roman"/>
                <a:ea typeface="Times New Roman"/>
                <a:cs typeface="Times New Roman"/>
                <a:sym typeface="Times New Roman"/>
              </a:rPr>
              <a:t>Ta cũng có thể thay đổi dữ liệu đang được lưu trong đối tượng đó bằng các hàm</a:t>
            </a:r>
            <a:endParaRPr sz="1400">
              <a:solidFill>
                <a:srgbClr val="000000"/>
              </a:solidFill>
              <a:latin typeface="Arial"/>
              <a:ea typeface="Arial"/>
              <a:cs typeface="Arial"/>
              <a:sym typeface="Arial"/>
            </a:endParaRPr>
          </a:p>
          <a:p>
            <a:pPr indent="-285750" lvl="1" marL="742950" rtl="0" algn="l">
              <a:spcBef>
                <a:spcPts val="0"/>
              </a:spcBef>
              <a:spcAft>
                <a:spcPts val="0"/>
              </a:spcAft>
              <a:buClr>
                <a:schemeClr val="lt1"/>
              </a:buClr>
              <a:buSzPts val="1800"/>
              <a:buFont typeface="Arial"/>
              <a:buChar char="•"/>
            </a:pPr>
            <a:r>
              <a:rPr lang="vi" sz="1800">
                <a:latin typeface="Times New Roman"/>
                <a:ea typeface="Times New Roman"/>
                <a:cs typeface="Times New Roman"/>
                <a:sym typeface="Times New Roman"/>
              </a:rPr>
              <a:t>setDate()</a:t>
            </a:r>
            <a:endParaRPr sz="1400">
              <a:solidFill>
                <a:srgbClr val="000000"/>
              </a:solidFill>
              <a:latin typeface="Arial"/>
              <a:ea typeface="Arial"/>
              <a:cs typeface="Arial"/>
              <a:sym typeface="Arial"/>
            </a:endParaRPr>
          </a:p>
          <a:p>
            <a:pPr indent="-285750" lvl="1" marL="742950" rtl="0" algn="l">
              <a:spcBef>
                <a:spcPts val="0"/>
              </a:spcBef>
              <a:spcAft>
                <a:spcPts val="0"/>
              </a:spcAft>
              <a:buClr>
                <a:schemeClr val="lt1"/>
              </a:buClr>
              <a:buSzPts val="1800"/>
              <a:buFont typeface="Arial"/>
              <a:buChar char="•"/>
            </a:pPr>
            <a:r>
              <a:rPr lang="vi" sz="1800">
                <a:latin typeface="Times New Roman"/>
                <a:ea typeface="Times New Roman"/>
                <a:cs typeface="Times New Roman"/>
                <a:sym typeface="Times New Roman"/>
              </a:rPr>
              <a:t>setFullYear()</a:t>
            </a:r>
            <a:endParaRPr sz="1800">
              <a:latin typeface="Times New Roman"/>
              <a:ea typeface="Times New Roman"/>
              <a:cs typeface="Times New Roman"/>
              <a:sym typeface="Times New Roman"/>
            </a:endParaRPr>
          </a:p>
          <a:p>
            <a:pPr indent="-285750" lvl="1" marL="742950" rtl="0" algn="l">
              <a:spcBef>
                <a:spcPts val="0"/>
              </a:spcBef>
              <a:spcAft>
                <a:spcPts val="0"/>
              </a:spcAft>
              <a:buClr>
                <a:schemeClr val="lt1"/>
              </a:buClr>
              <a:buSzPts val="1800"/>
              <a:buFont typeface="Arial"/>
              <a:buChar char="•"/>
            </a:pPr>
            <a:r>
              <a:rPr lang="vi" sz="1800">
                <a:latin typeface="Times New Roman"/>
                <a:ea typeface="Times New Roman"/>
                <a:cs typeface="Times New Roman"/>
                <a:sym typeface="Times New Roman"/>
              </a:rPr>
              <a:t>setHours()</a:t>
            </a:r>
            <a:endParaRPr sz="1800">
              <a:latin typeface="Times New Roman"/>
              <a:ea typeface="Times New Roman"/>
              <a:cs typeface="Times New Roman"/>
              <a:sym typeface="Times New Roman"/>
            </a:endParaRPr>
          </a:p>
          <a:p>
            <a:pPr indent="-285750" lvl="1" marL="742950" rtl="0" algn="l">
              <a:spcBef>
                <a:spcPts val="0"/>
              </a:spcBef>
              <a:spcAft>
                <a:spcPts val="0"/>
              </a:spcAft>
              <a:buClr>
                <a:schemeClr val="lt1"/>
              </a:buClr>
              <a:buSzPts val="1800"/>
              <a:buFont typeface="Arial"/>
              <a:buChar char="•"/>
            </a:pPr>
            <a:r>
              <a:rPr lang="vi" sz="1800">
                <a:latin typeface="Times New Roman"/>
                <a:ea typeface="Times New Roman"/>
                <a:cs typeface="Times New Roman"/>
                <a:sym typeface="Times New Roman"/>
              </a:rPr>
              <a:t>....</a:t>
            </a:r>
            <a:endParaRPr sz="1800">
              <a:latin typeface="Times New Roman"/>
              <a:ea typeface="Times New Roman"/>
              <a:cs typeface="Times New Roman"/>
              <a:sym typeface="Times New Roman"/>
            </a:endParaRPr>
          </a:p>
          <a:p>
            <a:pPr indent="0" lvl="0" marL="457200" rtl="0" algn="l">
              <a:spcBef>
                <a:spcPts val="0"/>
              </a:spcBef>
              <a:spcAft>
                <a:spcPts val="0"/>
              </a:spcAft>
              <a:buNone/>
            </a:pPr>
            <a:r>
              <a:t/>
            </a:r>
            <a:endParaRPr sz="14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16"/>
          <p:cNvSpPr txBox="1"/>
          <p:nvPr>
            <p:ph type="ctrTitle"/>
          </p:nvPr>
        </p:nvSpPr>
        <p:spPr>
          <a:xfrm>
            <a:off x="646375" y="0"/>
            <a:ext cx="7457400" cy="636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vi" sz="4600">
                <a:latin typeface="Century Gothic"/>
                <a:ea typeface="Century Gothic"/>
                <a:cs typeface="Century Gothic"/>
                <a:sym typeface="Century Gothic"/>
              </a:rPr>
              <a:t>OBJECT</a:t>
            </a:r>
            <a:endParaRPr b="0" sz="4600">
              <a:latin typeface="Century Gothic"/>
              <a:ea typeface="Century Gothic"/>
              <a:cs typeface="Century Gothic"/>
              <a:sym typeface="Century Gothic"/>
            </a:endParaRPr>
          </a:p>
          <a:p>
            <a:pPr indent="0" lvl="0" marL="0" rtl="0" algn="ctr">
              <a:spcBef>
                <a:spcPts val="0"/>
              </a:spcBef>
              <a:spcAft>
                <a:spcPts val="0"/>
              </a:spcAft>
              <a:buNone/>
            </a:pPr>
            <a:r>
              <a:t/>
            </a:r>
            <a:endParaRPr b="0" sz="4600">
              <a:latin typeface="Century Gothic"/>
              <a:ea typeface="Century Gothic"/>
              <a:cs typeface="Century Gothic"/>
              <a:sym typeface="Century Gothic"/>
            </a:endParaRPr>
          </a:p>
        </p:txBody>
      </p:sp>
      <p:sp>
        <p:nvSpPr>
          <p:cNvPr id="299" name="Google Shape;299;p16"/>
          <p:cNvSpPr txBox="1"/>
          <p:nvPr>
            <p:ph idx="1" type="subTitle"/>
          </p:nvPr>
        </p:nvSpPr>
        <p:spPr>
          <a:xfrm>
            <a:off x="824000" y="673475"/>
            <a:ext cx="8073000" cy="4129500"/>
          </a:xfrm>
          <a:prstGeom prst="rect">
            <a:avLst/>
          </a:prstGeom>
        </p:spPr>
        <p:txBody>
          <a:bodyPr anchorCtr="0" anchor="t" bIns="91425" lIns="91425" spcFirstLastPara="1" rIns="91425" wrap="square" tIns="91425">
            <a:normAutofit/>
          </a:bodyPr>
          <a:lstStyle/>
          <a:p>
            <a:pPr indent="-273050" lvl="0" marL="285750" rtl="0" algn="l">
              <a:spcBef>
                <a:spcPts val="0"/>
              </a:spcBef>
              <a:spcAft>
                <a:spcPts val="0"/>
              </a:spcAft>
              <a:buClr>
                <a:schemeClr val="lt1"/>
              </a:buClr>
              <a:buSzPts val="1600"/>
              <a:buFont typeface="Noto Sans Symbols"/>
              <a:buChar char="❖"/>
            </a:pPr>
            <a:r>
              <a:rPr lang="vi">
                <a:latin typeface="Times New Roman"/>
                <a:ea typeface="Times New Roman"/>
                <a:cs typeface="Times New Roman"/>
                <a:sym typeface="Times New Roman"/>
              </a:rPr>
              <a:t>Thao tác với Object ta có thể:</a:t>
            </a:r>
            <a:endParaRPr>
              <a:solidFill>
                <a:srgbClr val="000000"/>
              </a:solidFill>
              <a:latin typeface="Arial"/>
              <a:ea typeface="Arial"/>
              <a:cs typeface="Arial"/>
              <a:sym typeface="Arial"/>
            </a:endParaRPr>
          </a:p>
          <a:p>
            <a:pPr indent="-273050" lvl="1" marL="742950" rtl="0" algn="l">
              <a:spcBef>
                <a:spcPts val="0"/>
              </a:spcBef>
              <a:spcAft>
                <a:spcPts val="0"/>
              </a:spcAft>
              <a:buClr>
                <a:schemeClr val="lt1"/>
              </a:buClr>
              <a:buSzPts val="1600"/>
              <a:buFont typeface="Arial"/>
              <a:buChar char="•"/>
            </a:pPr>
            <a:r>
              <a:rPr lang="vi">
                <a:latin typeface="Times New Roman"/>
                <a:ea typeface="Times New Roman"/>
                <a:cs typeface="Times New Roman"/>
                <a:sym typeface="Times New Roman"/>
              </a:rPr>
              <a:t>Sử dụng vòng lặp for-in để tạo vòng lặp qua các key của object</a:t>
            </a:r>
            <a:endParaRPr>
              <a:solidFill>
                <a:srgbClr val="000000"/>
              </a:solidFill>
              <a:latin typeface="Arial"/>
              <a:ea typeface="Arial"/>
              <a:cs typeface="Arial"/>
              <a:sym typeface="Arial"/>
            </a:endParaRPr>
          </a:p>
          <a:p>
            <a:pPr indent="-273050" lvl="1" marL="742950" rtl="0" algn="l">
              <a:spcBef>
                <a:spcPts val="0"/>
              </a:spcBef>
              <a:spcAft>
                <a:spcPts val="0"/>
              </a:spcAft>
              <a:buClr>
                <a:schemeClr val="lt1"/>
              </a:buClr>
              <a:buSzPts val="1600"/>
              <a:buFont typeface="Arial"/>
              <a:buChar char="•"/>
            </a:pPr>
            <a:r>
              <a:rPr lang="vi">
                <a:latin typeface="Times New Roman"/>
                <a:ea typeface="Times New Roman"/>
                <a:cs typeface="Times New Roman"/>
                <a:sym typeface="Times New Roman"/>
              </a:rPr>
              <a:t>Object.values(a): trả về một mảng là danh sách các giá trị của các key có trong object a</a:t>
            </a:r>
            <a:endParaRPr>
              <a:solidFill>
                <a:srgbClr val="000000"/>
              </a:solidFill>
              <a:latin typeface="Arial"/>
              <a:ea typeface="Arial"/>
              <a:cs typeface="Arial"/>
              <a:sym typeface="Arial"/>
            </a:endParaRPr>
          </a:p>
          <a:p>
            <a:pPr indent="-273050" lvl="1" marL="742950" rtl="0" algn="l">
              <a:spcBef>
                <a:spcPts val="0"/>
              </a:spcBef>
              <a:spcAft>
                <a:spcPts val="0"/>
              </a:spcAft>
              <a:buClr>
                <a:schemeClr val="lt1"/>
              </a:buClr>
              <a:buSzPts val="1600"/>
              <a:buFont typeface="Arial"/>
              <a:buChar char="•"/>
            </a:pPr>
            <a:r>
              <a:rPr lang="vi">
                <a:latin typeface="Times New Roman"/>
                <a:ea typeface="Times New Roman"/>
                <a:cs typeface="Times New Roman"/>
                <a:sym typeface="Times New Roman"/>
              </a:rPr>
              <a:t>Object.keys(a): trả về một mảng là danh sách các key có trong a</a:t>
            </a:r>
            <a:endParaRPr>
              <a:solidFill>
                <a:srgbClr val="000000"/>
              </a:solidFill>
              <a:latin typeface="Arial"/>
              <a:ea typeface="Arial"/>
              <a:cs typeface="Arial"/>
              <a:sym typeface="Arial"/>
            </a:endParaRPr>
          </a:p>
          <a:p>
            <a:pPr indent="-273050" lvl="1" marL="742950" rtl="0" algn="l">
              <a:spcBef>
                <a:spcPts val="0"/>
              </a:spcBef>
              <a:spcAft>
                <a:spcPts val="0"/>
              </a:spcAft>
              <a:buClr>
                <a:schemeClr val="lt1"/>
              </a:buClr>
              <a:buSzPts val="1600"/>
              <a:buFont typeface="Arial"/>
              <a:buChar char="•"/>
            </a:pPr>
            <a:r>
              <a:rPr lang="vi">
                <a:latin typeface="Times New Roman"/>
                <a:ea typeface="Times New Roman"/>
                <a:cs typeface="Times New Roman"/>
                <a:sym typeface="Times New Roman"/>
              </a:rPr>
              <a:t>Object.entries(a): trả về một mảng là danh sách các cặp key-value có trong a</a:t>
            </a:r>
            <a:endParaRPr>
              <a:solidFill>
                <a:srgbClr val="000000"/>
              </a:solidFill>
              <a:latin typeface="Arial"/>
              <a:ea typeface="Arial"/>
              <a:cs typeface="Arial"/>
              <a:sym typeface="Arial"/>
            </a:endParaRPr>
          </a:p>
          <a:p>
            <a:pPr indent="-171450" lvl="1" marL="742950" rtl="0" algn="l">
              <a:spcBef>
                <a:spcPts val="0"/>
              </a:spcBef>
              <a:spcAft>
                <a:spcPts val="0"/>
              </a:spcAft>
              <a:buClr>
                <a:schemeClr val="lt1"/>
              </a:buClr>
              <a:buSzPts val="1800"/>
              <a:buFont typeface="Noto Sans Symbols"/>
              <a:buNone/>
            </a:pPr>
            <a:r>
              <a:t/>
            </a:r>
            <a:endParaRPr>
              <a:latin typeface="Times New Roman"/>
              <a:ea typeface="Times New Roman"/>
              <a:cs typeface="Times New Roman"/>
              <a:sym typeface="Times New Roman"/>
            </a:endParaRPr>
          </a:p>
          <a:p>
            <a:pPr indent="0" lvl="0" marL="45720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17"/>
          <p:cNvSpPr txBox="1"/>
          <p:nvPr>
            <p:ph type="ctrTitle"/>
          </p:nvPr>
        </p:nvSpPr>
        <p:spPr>
          <a:xfrm>
            <a:off x="646375" y="0"/>
            <a:ext cx="7457400" cy="636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vi" sz="4800">
                <a:latin typeface="Century Gothic"/>
                <a:ea typeface="Century Gothic"/>
                <a:cs typeface="Century Gothic"/>
                <a:sym typeface="Century Gothic"/>
              </a:rPr>
              <a:t>ARRAY</a:t>
            </a:r>
            <a:endParaRPr b="0" sz="4600">
              <a:latin typeface="Century Gothic"/>
              <a:ea typeface="Century Gothic"/>
              <a:cs typeface="Century Gothic"/>
              <a:sym typeface="Century Gothic"/>
            </a:endParaRPr>
          </a:p>
        </p:txBody>
      </p:sp>
      <p:sp>
        <p:nvSpPr>
          <p:cNvPr id="305" name="Google Shape;305;p17"/>
          <p:cNvSpPr txBox="1"/>
          <p:nvPr>
            <p:ph idx="1" type="subTitle"/>
          </p:nvPr>
        </p:nvSpPr>
        <p:spPr>
          <a:xfrm>
            <a:off x="824000" y="673475"/>
            <a:ext cx="7716300" cy="4129500"/>
          </a:xfrm>
          <a:prstGeom prst="rect">
            <a:avLst/>
          </a:prstGeom>
        </p:spPr>
        <p:txBody>
          <a:bodyPr anchorCtr="0" anchor="t" bIns="91425" lIns="91425" spcFirstLastPara="1" rIns="91425" wrap="square" tIns="91425">
            <a:normAutofit lnSpcReduction="20000"/>
          </a:bodyPr>
          <a:lstStyle/>
          <a:p>
            <a:pPr indent="-285750" lvl="0" marL="285750" rtl="0" algn="l">
              <a:spcBef>
                <a:spcPts val="0"/>
              </a:spcBef>
              <a:spcAft>
                <a:spcPts val="0"/>
              </a:spcAft>
              <a:buClr>
                <a:schemeClr val="lt1"/>
              </a:buClr>
              <a:buSzPts val="1800"/>
              <a:buFont typeface="Noto Sans Symbols"/>
              <a:buChar char="❖"/>
            </a:pPr>
            <a:r>
              <a:rPr lang="vi" sz="1800">
                <a:latin typeface="Times New Roman"/>
                <a:ea typeface="Times New Roman"/>
                <a:cs typeface="Times New Roman"/>
                <a:sym typeface="Times New Roman"/>
              </a:rPr>
              <a:t>Một số hàm có thể được sử dụng để thao tác, chỉnh sửa các phần tử của array</a:t>
            </a:r>
            <a:endParaRPr sz="1400">
              <a:solidFill>
                <a:srgbClr val="000000"/>
              </a:solidFill>
              <a:latin typeface="Arial"/>
              <a:ea typeface="Arial"/>
              <a:cs typeface="Arial"/>
              <a:sym typeface="Arial"/>
            </a:endParaRPr>
          </a:p>
          <a:p>
            <a:pPr indent="-285750" lvl="0" marL="285750" rtl="0" algn="l">
              <a:spcBef>
                <a:spcPts val="0"/>
              </a:spcBef>
              <a:spcAft>
                <a:spcPts val="0"/>
              </a:spcAft>
              <a:buClr>
                <a:schemeClr val="lt1"/>
              </a:buClr>
              <a:buSzPts val="1800"/>
              <a:buFont typeface="Noto Sans Symbols"/>
              <a:buChar char="❖"/>
            </a:pPr>
            <a:r>
              <a:rPr lang="vi" sz="1800">
                <a:latin typeface="Times New Roman"/>
                <a:ea typeface="Times New Roman"/>
                <a:cs typeface="Times New Roman"/>
                <a:sym typeface="Times New Roman"/>
              </a:rPr>
              <a:t>Các hàm này làm thay đổi dữ liệu mà array đang lưu trữ tùy vào nhu cầu</a:t>
            </a:r>
            <a:endParaRPr sz="1800">
              <a:latin typeface="Times New Roman"/>
              <a:ea typeface="Times New Roman"/>
              <a:cs typeface="Times New Roman"/>
              <a:sym typeface="Times New Roman"/>
            </a:endParaRPr>
          </a:p>
          <a:p>
            <a:pPr indent="-285750" lvl="1" marL="742950" rtl="0" algn="l">
              <a:spcBef>
                <a:spcPts val="0"/>
              </a:spcBef>
              <a:spcAft>
                <a:spcPts val="0"/>
              </a:spcAft>
              <a:buClr>
                <a:schemeClr val="lt1"/>
              </a:buClr>
              <a:buSzPts val="1800"/>
              <a:buFont typeface="Arial"/>
              <a:buChar char="•"/>
            </a:pPr>
            <a:r>
              <a:rPr lang="vi" sz="1800">
                <a:latin typeface="Times New Roman"/>
                <a:ea typeface="Times New Roman"/>
                <a:cs typeface="Times New Roman"/>
                <a:sym typeface="Times New Roman"/>
              </a:rPr>
              <a:t> arr.join(a): tạo ra một chuỗi , chuỗi này được tạo ra bằng cách cố gắng đưa các phần tử trong mảng arr thành kiểu dữ liệu string, ghép chúng lại và cách nhau bởi chuỗi a, mặc định là dấu “,”</a:t>
            </a:r>
            <a:endParaRPr sz="1400">
              <a:solidFill>
                <a:srgbClr val="000000"/>
              </a:solidFill>
              <a:latin typeface="Arial"/>
              <a:ea typeface="Arial"/>
              <a:cs typeface="Arial"/>
              <a:sym typeface="Arial"/>
            </a:endParaRPr>
          </a:p>
          <a:p>
            <a:pPr indent="-285750" lvl="1" marL="742950" rtl="0" algn="l">
              <a:spcBef>
                <a:spcPts val="0"/>
              </a:spcBef>
              <a:spcAft>
                <a:spcPts val="0"/>
              </a:spcAft>
              <a:buClr>
                <a:schemeClr val="lt1"/>
              </a:buClr>
              <a:buSzPts val="1800"/>
              <a:buFont typeface="Arial"/>
              <a:buChar char="•"/>
            </a:pPr>
            <a:r>
              <a:rPr lang="vi" sz="1800">
                <a:latin typeface="Times New Roman"/>
                <a:ea typeface="Times New Roman"/>
                <a:cs typeface="Times New Roman"/>
                <a:sym typeface="Times New Roman"/>
              </a:rPr>
              <a:t>Arr.pop(): thay đổi mảng bằng cách lấy ra phần ra phần tử cuối cùng của mảng arr và trả về phần tử đó</a:t>
            </a:r>
            <a:endParaRPr sz="1800">
              <a:latin typeface="Times New Roman"/>
              <a:ea typeface="Times New Roman"/>
              <a:cs typeface="Times New Roman"/>
              <a:sym typeface="Times New Roman"/>
            </a:endParaRPr>
          </a:p>
          <a:p>
            <a:pPr indent="-285750" lvl="1" marL="742950" rtl="0" algn="l">
              <a:spcBef>
                <a:spcPts val="0"/>
              </a:spcBef>
              <a:spcAft>
                <a:spcPts val="0"/>
              </a:spcAft>
              <a:buClr>
                <a:schemeClr val="lt1"/>
              </a:buClr>
              <a:buSzPts val="1800"/>
              <a:buFont typeface="Arial"/>
              <a:buChar char="•"/>
            </a:pPr>
            <a:r>
              <a:rPr lang="vi" sz="1800">
                <a:latin typeface="Times New Roman"/>
                <a:ea typeface="Times New Roman"/>
                <a:cs typeface="Times New Roman"/>
                <a:sym typeface="Times New Roman"/>
              </a:rPr>
              <a:t>Arr.shift(): như pop() nhưng lấy ra phần tử đầu tiên</a:t>
            </a:r>
            <a:endParaRPr sz="1800">
              <a:latin typeface="Times New Roman"/>
              <a:ea typeface="Times New Roman"/>
              <a:cs typeface="Times New Roman"/>
              <a:sym typeface="Times New Roman"/>
            </a:endParaRPr>
          </a:p>
          <a:p>
            <a:pPr indent="-285750" lvl="1" marL="742950" rtl="0" algn="l">
              <a:spcBef>
                <a:spcPts val="0"/>
              </a:spcBef>
              <a:spcAft>
                <a:spcPts val="0"/>
              </a:spcAft>
              <a:buClr>
                <a:schemeClr val="lt1"/>
              </a:buClr>
              <a:buSzPts val="1800"/>
              <a:buFont typeface="Arial"/>
              <a:buChar char="•"/>
            </a:pPr>
            <a:r>
              <a:rPr lang="vi" sz="1800">
                <a:latin typeface="Times New Roman"/>
                <a:ea typeface="Times New Roman"/>
                <a:cs typeface="Times New Roman"/>
                <a:sym typeface="Times New Roman"/>
              </a:rPr>
              <a:t>Arr.push(a): thay đổi mảng bằng cách thêm phần tử a vào cuối mảng</a:t>
            </a:r>
            <a:endParaRPr sz="1800">
              <a:latin typeface="Times New Roman"/>
              <a:ea typeface="Times New Roman"/>
              <a:cs typeface="Times New Roman"/>
              <a:sym typeface="Times New Roman"/>
            </a:endParaRPr>
          </a:p>
          <a:p>
            <a:pPr indent="-285750" lvl="1" marL="742950" rtl="0" algn="l">
              <a:spcBef>
                <a:spcPts val="0"/>
              </a:spcBef>
              <a:spcAft>
                <a:spcPts val="0"/>
              </a:spcAft>
              <a:buClr>
                <a:schemeClr val="lt1"/>
              </a:buClr>
              <a:buSzPts val="1800"/>
              <a:buFont typeface="Arial"/>
              <a:buChar char="•"/>
            </a:pPr>
            <a:r>
              <a:rPr lang="vi" sz="1800">
                <a:latin typeface="Times New Roman"/>
                <a:ea typeface="Times New Roman"/>
                <a:cs typeface="Times New Roman"/>
                <a:sym typeface="Times New Roman"/>
              </a:rPr>
              <a:t>Arr.unshift(a): thay đổi mảng bằng cách thêm phần tử a vào đầu mảng</a:t>
            </a:r>
            <a:endParaRPr sz="1800">
              <a:latin typeface="Times New Roman"/>
              <a:ea typeface="Times New Roman"/>
              <a:cs typeface="Times New Roman"/>
              <a:sym typeface="Times New Roman"/>
            </a:endParaRPr>
          </a:p>
          <a:p>
            <a:pPr indent="-285750" lvl="1" marL="742950" rtl="0" algn="l">
              <a:spcBef>
                <a:spcPts val="0"/>
              </a:spcBef>
              <a:spcAft>
                <a:spcPts val="0"/>
              </a:spcAft>
              <a:buClr>
                <a:schemeClr val="lt1"/>
              </a:buClr>
              <a:buSzPts val="1800"/>
              <a:buFont typeface="Arial"/>
              <a:buChar char="•"/>
            </a:pPr>
            <a:r>
              <a:rPr lang="vi" sz="1800">
                <a:latin typeface="Times New Roman"/>
                <a:ea typeface="Times New Roman"/>
                <a:cs typeface="Times New Roman"/>
                <a:sym typeface="Times New Roman"/>
              </a:rPr>
              <a:t>arr1.concat(arr2,arr3,..), tạo ra một mảng mới bằng cách nối các mảng arr1, arr2, arr3 lại với nhau</a:t>
            </a:r>
            <a:endParaRPr sz="1800">
              <a:latin typeface="Times New Roman"/>
              <a:ea typeface="Times New Roman"/>
              <a:cs typeface="Times New Roman"/>
              <a:sym typeface="Times New Roman"/>
            </a:endParaRPr>
          </a:p>
          <a:p>
            <a:pPr indent="-285750" lvl="1" marL="742950" rtl="0" algn="l">
              <a:spcBef>
                <a:spcPts val="0"/>
              </a:spcBef>
              <a:spcAft>
                <a:spcPts val="0"/>
              </a:spcAft>
              <a:buClr>
                <a:schemeClr val="lt1"/>
              </a:buClr>
              <a:buSzPts val="1800"/>
              <a:buFont typeface="Arial"/>
              <a:buChar char="•"/>
            </a:pPr>
            <a:r>
              <a:rPr lang="vi" sz="1800">
                <a:latin typeface="Times New Roman"/>
                <a:ea typeface="Times New Roman"/>
                <a:cs typeface="Times New Roman"/>
                <a:sym typeface="Times New Roman"/>
              </a:rPr>
              <a:t>Một số hàm khác:</a:t>
            </a:r>
            <a:endParaRPr sz="1400">
              <a:solidFill>
                <a:srgbClr val="000000"/>
              </a:solidFill>
              <a:latin typeface="Arial"/>
              <a:ea typeface="Arial"/>
              <a:cs typeface="Arial"/>
              <a:sym typeface="Arial"/>
            </a:endParaRPr>
          </a:p>
          <a:p>
            <a:pPr indent="-285750" lvl="2" marL="1200150" rtl="0" algn="l">
              <a:spcBef>
                <a:spcPts val="0"/>
              </a:spcBef>
              <a:spcAft>
                <a:spcPts val="0"/>
              </a:spcAft>
              <a:buClr>
                <a:schemeClr val="lt1"/>
              </a:buClr>
              <a:buSzPts val="1800"/>
              <a:buFont typeface="Arial"/>
              <a:buChar char="•"/>
            </a:pPr>
            <a:r>
              <a:rPr lang="vi" sz="1800">
                <a:latin typeface="Times New Roman"/>
                <a:ea typeface="Times New Roman"/>
                <a:cs typeface="Times New Roman"/>
                <a:sym typeface="Times New Roman"/>
              </a:rPr>
              <a:t>splice()</a:t>
            </a:r>
            <a:endParaRPr sz="1400">
              <a:solidFill>
                <a:srgbClr val="000000"/>
              </a:solidFill>
              <a:latin typeface="Arial"/>
              <a:ea typeface="Arial"/>
              <a:cs typeface="Arial"/>
              <a:sym typeface="Arial"/>
            </a:endParaRPr>
          </a:p>
          <a:p>
            <a:pPr indent="-285750" lvl="2" marL="1200150" rtl="0" algn="l">
              <a:spcBef>
                <a:spcPts val="0"/>
              </a:spcBef>
              <a:spcAft>
                <a:spcPts val="0"/>
              </a:spcAft>
              <a:buClr>
                <a:schemeClr val="lt1"/>
              </a:buClr>
              <a:buSzPts val="1800"/>
              <a:buFont typeface="Arial"/>
              <a:buChar char="•"/>
            </a:pPr>
            <a:r>
              <a:rPr lang="vi" sz="1800">
                <a:latin typeface="Times New Roman"/>
                <a:ea typeface="Times New Roman"/>
                <a:cs typeface="Times New Roman"/>
                <a:sym typeface="Times New Roman"/>
              </a:rPr>
              <a:t>slice()</a:t>
            </a:r>
            <a:endParaRPr sz="1400">
              <a:solidFill>
                <a:srgbClr val="000000"/>
              </a:solidFill>
              <a:latin typeface="Arial"/>
              <a:ea typeface="Arial"/>
              <a:cs typeface="Arial"/>
              <a:sym typeface="Arial"/>
            </a:endParaRPr>
          </a:p>
          <a:p>
            <a:pPr indent="-171450" lvl="2" marL="1200150" rtl="0" algn="l">
              <a:spcBef>
                <a:spcPts val="0"/>
              </a:spcBef>
              <a:spcAft>
                <a:spcPts val="0"/>
              </a:spcAft>
              <a:buClr>
                <a:schemeClr val="lt1"/>
              </a:buClr>
              <a:buSzPts val="1800"/>
              <a:buFont typeface="Arial"/>
              <a:buNone/>
            </a:pPr>
            <a:r>
              <a:t/>
            </a:r>
            <a:endParaRPr sz="1800">
              <a:latin typeface="Times New Roman"/>
              <a:ea typeface="Times New Roman"/>
              <a:cs typeface="Times New Roman"/>
              <a:sym typeface="Times New Roman"/>
            </a:endParaRPr>
          </a:p>
          <a:p>
            <a:pPr indent="-171450" lvl="1" marL="742950" rtl="0" algn="l">
              <a:spcBef>
                <a:spcPts val="0"/>
              </a:spcBef>
              <a:spcAft>
                <a:spcPts val="0"/>
              </a:spcAft>
              <a:buClr>
                <a:schemeClr val="lt1"/>
              </a:buClr>
              <a:buSzPts val="1800"/>
              <a:buFont typeface="Noto Sans Symbols"/>
              <a:buNone/>
            </a:pPr>
            <a:r>
              <a:t/>
            </a:r>
            <a:endParaRPr sz="1800">
              <a:latin typeface="Times New Roman"/>
              <a:ea typeface="Times New Roman"/>
              <a:cs typeface="Times New Roman"/>
              <a:sym typeface="Times New Roman"/>
            </a:endParaRPr>
          </a:p>
          <a:p>
            <a:pPr indent="0" lvl="0" marL="45720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8"/>
          <p:cNvSpPr txBox="1"/>
          <p:nvPr>
            <p:ph type="ctrTitle"/>
          </p:nvPr>
        </p:nvSpPr>
        <p:spPr>
          <a:xfrm>
            <a:off x="646375" y="0"/>
            <a:ext cx="7362600" cy="504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vi" sz="4800">
                <a:latin typeface="Century Gothic"/>
                <a:ea typeface="Century Gothic"/>
                <a:cs typeface="Century Gothic"/>
                <a:sym typeface="Century Gothic"/>
              </a:rPr>
              <a:t>ARRAY ADVANCE</a:t>
            </a:r>
            <a:endParaRPr b="0" sz="4800">
              <a:latin typeface="Century Gothic"/>
              <a:ea typeface="Century Gothic"/>
              <a:cs typeface="Century Gothic"/>
              <a:sym typeface="Century Gothic"/>
            </a:endParaRPr>
          </a:p>
          <a:p>
            <a:pPr indent="0" lvl="0" marL="0" rtl="0" algn="ctr">
              <a:spcBef>
                <a:spcPts val="0"/>
              </a:spcBef>
              <a:spcAft>
                <a:spcPts val="0"/>
              </a:spcAft>
              <a:buNone/>
            </a:pPr>
            <a:r>
              <a:t/>
            </a:r>
            <a:endParaRPr b="0" sz="4800">
              <a:latin typeface="Century Gothic"/>
              <a:ea typeface="Century Gothic"/>
              <a:cs typeface="Century Gothic"/>
              <a:sym typeface="Century Gothic"/>
            </a:endParaRPr>
          </a:p>
        </p:txBody>
      </p:sp>
      <p:sp>
        <p:nvSpPr>
          <p:cNvPr id="311" name="Google Shape;311;p18"/>
          <p:cNvSpPr txBox="1"/>
          <p:nvPr>
            <p:ph idx="1" type="subTitle"/>
          </p:nvPr>
        </p:nvSpPr>
        <p:spPr>
          <a:xfrm>
            <a:off x="824000" y="1165525"/>
            <a:ext cx="7716300" cy="3637500"/>
          </a:xfrm>
          <a:prstGeom prst="rect">
            <a:avLst/>
          </a:prstGeom>
        </p:spPr>
        <p:txBody>
          <a:bodyPr anchorCtr="0" anchor="t" bIns="91425" lIns="91425" spcFirstLastPara="1" rIns="91425" wrap="square" tIns="91425">
            <a:normAutofit/>
          </a:bodyPr>
          <a:lstStyle/>
          <a:p>
            <a:pPr indent="-285750" lvl="0" marL="285750" rtl="0" algn="l">
              <a:spcBef>
                <a:spcPts val="0"/>
              </a:spcBef>
              <a:spcAft>
                <a:spcPts val="0"/>
              </a:spcAft>
              <a:buClr>
                <a:schemeClr val="lt1"/>
              </a:buClr>
              <a:buSzPts val="1800"/>
              <a:buFont typeface="Noto Sans Symbols"/>
              <a:buChar char="❖"/>
            </a:pPr>
            <a:r>
              <a:rPr lang="vi" sz="1800">
                <a:latin typeface="Times New Roman"/>
                <a:ea typeface="Times New Roman"/>
                <a:cs typeface="Times New Roman"/>
                <a:sym typeface="Times New Roman"/>
              </a:rPr>
              <a:t>Giới thiệu về các hàm xử lý array</a:t>
            </a:r>
            <a:endParaRPr sz="1400">
              <a:solidFill>
                <a:srgbClr val="000000"/>
              </a:solidFill>
              <a:latin typeface="Arial"/>
              <a:ea typeface="Arial"/>
              <a:cs typeface="Arial"/>
              <a:sym typeface="Arial"/>
            </a:endParaRPr>
          </a:p>
          <a:p>
            <a:pPr indent="-285750" lvl="1" marL="742950" rtl="0" algn="l">
              <a:spcBef>
                <a:spcPts val="0"/>
              </a:spcBef>
              <a:spcAft>
                <a:spcPts val="0"/>
              </a:spcAft>
              <a:buClr>
                <a:schemeClr val="lt1"/>
              </a:buClr>
              <a:buSzPts val="1800"/>
              <a:buFont typeface="Arial"/>
              <a:buChar char="•"/>
            </a:pPr>
            <a:r>
              <a:rPr lang="vi" sz="1800">
                <a:latin typeface="Times New Roman"/>
                <a:ea typeface="Times New Roman"/>
                <a:cs typeface="Times New Roman"/>
                <a:sym typeface="Times New Roman"/>
              </a:rPr>
              <a:t>Array.forEach()</a:t>
            </a:r>
            <a:endParaRPr sz="1400">
              <a:solidFill>
                <a:srgbClr val="000000"/>
              </a:solidFill>
              <a:latin typeface="Arial"/>
              <a:ea typeface="Arial"/>
              <a:cs typeface="Arial"/>
              <a:sym typeface="Arial"/>
            </a:endParaRPr>
          </a:p>
          <a:p>
            <a:pPr indent="-285750" lvl="1" marL="742950" rtl="0" algn="l">
              <a:spcBef>
                <a:spcPts val="0"/>
              </a:spcBef>
              <a:spcAft>
                <a:spcPts val="0"/>
              </a:spcAft>
              <a:buClr>
                <a:schemeClr val="lt1"/>
              </a:buClr>
              <a:buSzPts val="1800"/>
              <a:buFont typeface="Arial"/>
              <a:buChar char="•"/>
            </a:pPr>
            <a:r>
              <a:rPr lang="vi" sz="1800">
                <a:latin typeface="Times New Roman"/>
                <a:ea typeface="Times New Roman"/>
                <a:cs typeface="Times New Roman"/>
                <a:sym typeface="Times New Roman"/>
              </a:rPr>
              <a:t>Array.map()</a:t>
            </a:r>
            <a:endParaRPr sz="1400">
              <a:solidFill>
                <a:srgbClr val="000000"/>
              </a:solidFill>
              <a:latin typeface="Arial"/>
              <a:ea typeface="Arial"/>
              <a:cs typeface="Arial"/>
              <a:sym typeface="Arial"/>
            </a:endParaRPr>
          </a:p>
          <a:p>
            <a:pPr indent="-285750" lvl="1" marL="742950" rtl="0" algn="l">
              <a:spcBef>
                <a:spcPts val="0"/>
              </a:spcBef>
              <a:spcAft>
                <a:spcPts val="0"/>
              </a:spcAft>
              <a:buClr>
                <a:schemeClr val="lt1"/>
              </a:buClr>
              <a:buSzPts val="1800"/>
              <a:buFont typeface="Arial"/>
              <a:buChar char="•"/>
            </a:pPr>
            <a:r>
              <a:rPr lang="vi" sz="1800">
                <a:latin typeface="Times New Roman"/>
                <a:ea typeface="Times New Roman"/>
                <a:cs typeface="Times New Roman"/>
                <a:sym typeface="Times New Roman"/>
              </a:rPr>
              <a:t>Array.filter()</a:t>
            </a:r>
            <a:endParaRPr sz="1400">
              <a:solidFill>
                <a:srgbClr val="000000"/>
              </a:solidFill>
              <a:latin typeface="Arial"/>
              <a:ea typeface="Arial"/>
              <a:cs typeface="Arial"/>
              <a:sym typeface="Arial"/>
            </a:endParaRPr>
          </a:p>
          <a:p>
            <a:pPr indent="-285750" lvl="1" marL="742950" rtl="0" algn="l">
              <a:spcBef>
                <a:spcPts val="0"/>
              </a:spcBef>
              <a:spcAft>
                <a:spcPts val="0"/>
              </a:spcAft>
              <a:buClr>
                <a:schemeClr val="lt1"/>
              </a:buClr>
              <a:buSzPts val="1800"/>
              <a:buFont typeface="Arial"/>
              <a:buChar char="•"/>
            </a:pPr>
            <a:r>
              <a:rPr lang="vi" sz="1800">
                <a:latin typeface="Times New Roman"/>
                <a:ea typeface="Times New Roman"/>
                <a:cs typeface="Times New Roman"/>
                <a:sym typeface="Times New Roman"/>
              </a:rPr>
              <a:t>Array.find()</a:t>
            </a:r>
            <a:endParaRPr sz="1400">
              <a:solidFill>
                <a:srgbClr val="000000"/>
              </a:solidFill>
              <a:latin typeface="Arial"/>
              <a:ea typeface="Arial"/>
              <a:cs typeface="Arial"/>
              <a:sym typeface="Arial"/>
            </a:endParaRPr>
          </a:p>
          <a:p>
            <a:pPr indent="-285750" lvl="1" marL="742950" rtl="0" algn="l">
              <a:spcBef>
                <a:spcPts val="0"/>
              </a:spcBef>
              <a:spcAft>
                <a:spcPts val="0"/>
              </a:spcAft>
              <a:buClr>
                <a:schemeClr val="lt1"/>
              </a:buClr>
              <a:buSzPts val="1800"/>
              <a:buFont typeface="Arial"/>
              <a:buChar char="•"/>
            </a:pPr>
            <a:r>
              <a:rPr lang="vi" sz="1800">
                <a:latin typeface="Times New Roman"/>
                <a:ea typeface="Times New Roman"/>
                <a:cs typeface="Times New Roman"/>
                <a:sym typeface="Times New Roman"/>
              </a:rPr>
              <a:t>Array.every()</a:t>
            </a:r>
            <a:endParaRPr sz="1400">
              <a:solidFill>
                <a:srgbClr val="000000"/>
              </a:solidFill>
              <a:latin typeface="Arial"/>
              <a:ea typeface="Arial"/>
              <a:cs typeface="Arial"/>
              <a:sym typeface="Arial"/>
            </a:endParaRPr>
          </a:p>
          <a:p>
            <a:pPr indent="-285750" lvl="1" marL="742950" rtl="0" algn="l">
              <a:spcBef>
                <a:spcPts val="0"/>
              </a:spcBef>
              <a:spcAft>
                <a:spcPts val="0"/>
              </a:spcAft>
              <a:buClr>
                <a:schemeClr val="lt1"/>
              </a:buClr>
              <a:buSzPts val="1800"/>
              <a:buFont typeface="Arial"/>
              <a:buChar char="•"/>
            </a:pPr>
            <a:r>
              <a:rPr lang="vi" sz="1800">
                <a:latin typeface="Times New Roman"/>
                <a:ea typeface="Times New Roman"/>
                <a:cs typeface="Times New Roman"/>
                <a:sym typeface="Times New Roman"/>
              </a:rPr>
              <a:t>Array.some()</a:t>
            </a:r>
            <a:endParaRPr sz="1400">
              <a:solidFill>
                <a:srgbClr val="000000"/>
              </a:solidFill>
              <a:latin typeface="Arial"/>
              <a:ea typeface="Arial"/>
              <a:cs typeface="Arial"/>
              <a:sym typeface="Arial"/>
            </a:endParaRPr>
          </a:p>
          <a:p>
            <a:pPr indent="-285750" lvl="1" marL="742950" rtl="0" algn="l">
              <a:spcBef>
                <a:spcPts val="0"/>
              </a:spcBef>
              <a:spcAft>
                <a:spcPts val="0"/>
              </a:spcAft>
              <a:buClr>
                <a:schemeClr val="lt1"/>
              </a:buClr>
              <a:buSzPts val="1800"/>
              <a:buFont typeface="Arial"/>
              <a:buChar char="•"/>
            </a:pPr>
            <a:r>
              <a:rPr lang="vi" sz="1800">
                <a:latin typeface="Times New Roman"/>
                <a:ea typeface="Times New Roman"/>
                <a:cs typeface="Times New Roman"/>
                <a:sym typeface="Times New Roman"/>
              </a:rPr>
              <a:t>Array.sort()</a:t>
            </a:r>
            <a:endParaRPr sz="1400">
              <a:solidFill>
                <a:srgbClr val="000000"/>
              </a:solidFill>
              <a:latin typeface="Arial"/>
              <a:ea typeface="Arial"/>
              <a:cs typeface="Arial"/>
              <a:sym typeface="Arial"/>
            </a:endParaRPr>
          </a:p>
          <a:p>
            <a:pPr indent="-285750" lvl="1" marL="742950" rtl="0" algn="l">
              <a:spcBef>
                <a:spcPts val="0"/>
              </a:spcBef>
              <a:spcAft>
                <a:spcPts val="0"/>
              </a:spcAft>
              <a:buClr>
                <a:schemeClr val="lt1"/>
              </a:buClr>
              <a:buSzPts val="1800"/>
              <a:buFont typeface="Arial"/>
              <a:buChar char="•"/>
            </a:pPr>
            <a:r>
              <a:rPr lang="vi" sz="1800">
                <a:latin typeface="Times New Roman"/>
                <a:ea typeface="Times New Roman"/>
                <a:cs typeface="Times New Roman"/>
                <a:sym typeface="Times New Roman"/>
              </a:rPr>
              <a:t>Array.reduce()</a:t>
            </a:r>
            <a:endParaRPr sz="1800">
              <a:latin typeface="Times New Roman"/>
              <a:ea typeface="Times New Roman"/>
              <a:cs typeface="Times New Roman"/>
              <a:sym typeface="Times New Roman"/>
            </a:endParaRPr>
          </a:p>
          <a:p>
            <a:pPr indent="0" lvl="0" marL="457200" rtl="0" algn="l">
              <a:spcBef>
                <a:spcPts val="0"/>
              </a:spcBef>
              <a:spcAft>
                <a:spcPts val="0"/>
              </a:spcAft>
              <a:buNone/>
            </a:pPr>
            <a:r>
              <a:t/>
            </a:r>
            <a:endParaRPr sz="18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19"/>
          <p:cNvSpPr txBox="1"/>
          <p:nvPr>
            <p:ph type="ctrTitle"/>
          </p:nvPr>
        </p:nvSpPr>
        <p:spPr>
          <a:xfrm>
            <a:off x="646375" y="162675"/>
            <a:ext cx="7572300" cy="697200"/>
          </a:xfrm>
          <a:prstGeom prst="rect">
            <a:avLst/>
          </a:prstGeom>
        </p:spPr>
        <p:txBody>
          <a:bodyPr anchorCtr="0" anchor="t" bIns="91425" lIns="91425" spcFirstLastPara="1" rIns="91425" wrap="square" tIns="91425">
            <a:noAutofit/>
          </a:bodyPr>
          <a:lstStyle/>
          <a:p>
            <a:pPr indent="0" lvl="0" marL="457200" rtl="0" algn="ctr">
              <a:spcBef>
                <a:spcPts val="0"/>
              </a:spcBef>
              <a:spcAft>
                <a:spcPts val="0"/>
              </a:spcAft>
              <a:buNone/>
            </a:pPr>
            <a:r>
              <a:rPr b="0" lang="vi" sz="2600">
                <a:latin typeface="Times New Roman"/>
                <a:ea typeface="Times New Roman"/>
                <a:cs typeface="Times New Roman"/>
                <a:sym typeface="Times New Roman"/>
              </a:rPr>
              <a:t>forEach</a:t>
            </a:r>
            <a:r>
              <a:rPr b="0" lang="vi" sz="1800">
                <a:latin typeface="Times New Roman"/>
                <a:ea typeface="Times New Roman"/>
                <a:cs typeface="Times New Roman"/>
                <a:sym typeface="Times New Roman"/>
              </a:rPr>
              <a:t> </a:t>
            </a:r>
            <a:endParaRPr b="0" sz="4800">
              <a:latin typeface="Century Gothic"/>
              <a:ea typeface="Century Gothic"/>
              <a:cs typeface="Century Gothic"/>
              <a:sym typeface="Century Gothic"/>
            </a:endParaRPr>
          </a:p>
        </p:txBody>
      </p:sp>
      <p:sp>
        <p:nvSpPr>
          <p:cNvPr id="317" name="Google Shape;317;p19"/>
          <p:cNvSpPr txBox="1"/>
          <p:nvPr>
            <p:ph idx="1" type="subTitle"/>
          </p:nvPr>
        </p:nvSpPr>
        <p:spPr>
          <a:xfrm>
            <a:off x="824000" y="1165525"/>
            <a:ext cx="7716300" cy="3637500"/>
          </a:xfrm>
          <a:prstGeom prst="rect">
            <a:avLst/>
          </a:prstGeom>
        </p:spPr>
        <p:txBody>
          <a:bodyPr anchorCtr="0" anchor="t" bIns="91425" lIns="91425" spcFirstLastPara="1" rIns="91425" wrap="square" tIns="91425">
            <a:normAutofit/>
          </a:bodyPr>
          <a:lstStyle/>
          <a:p>
            <a:pPr indent="-285750" lvl="0" marL="285750" rtl="0" algn="l">
              <a:spcBef>
                <a:spcPts val="0"/>
              </a:spcBef>
              <a:spcAft>
                <a:spcPts val="0"/>
              </a:spcAft>
              <a:buClr>
                <a:schemeClr val="lt1"/>
              </a:buClr>
              <a:buSzPts val="1800"/>
              <a:buFont typeface="Noto Sans Symbols"/>
              <a:buChar char="❖"/>
            </a:pPr>
            <a:r>
              <a:rPr lang="vi" sz="1800">
                <a:latin typeface="Times New Roman"/>
                <a:ea typeface="Times New Roman"/>
                <a:cs typeface="Times New Roman"/>
                <a:sym typeface="Times New Roman"/>
              </a:rPr>
              <a:t>Hàm forEach được sử dụng khi ta muốn làm một việc gì đó với từng phần tử của mảng (giống như một vòng lặp)</a:t>
            </a:r>
            <a:endParaRPr sz="1400">
              <a:solidFill>
                <a:srgbClr val="000000"/>
              </a:solidFill>
              <a:latin typeface="Arial"/>
              <a:ea typeface="Arial"/>
              <a:cs typeface="Arial"/>
              <a:sym typeface="Arial"/>
            </a:endParaRPr>
          </a:p>
          <a:p>
            <a:pPr indent="-285750" lvl="0" marL="285750" rtl="0" algn="l">
              <a:spcBef>
                <a:spcPts val="0"/>
              </a:spcBef>
              <a:spcAft>
                <a:spcPts val="0"/>
              </a:spcAft>
              <a:buClr>
                <a:schemeClr val="lt1"/>
              </a:buClr>
              <a:buSzPts val="1800"/>
              <a:buFont typeface="Noto Sans Symbols"/>
              <a:buChar char="❖"/>
            </a:pPr>
            <a:r>
              <a:rPr lang="vi" sz="1800">
                <a:latin typeface="Times New Roman"/>
                <a:ea typeface="Times New Roman"/>
                <a:cs typeface="Times New Roman"/>
                <a:sym typeface="Times New Roman"/>
              </a:rPr>
              <a:t>Hàm forEach là hàm đơn giản nhất, hàm callback mà nó cần chỉ đơn giản là làm một việc bất kỳ, nó chỉ thực hiện hàm callback này trên từng phần tử của mảng mà không quan tâm đến kết quả của hàm đó</a:t>
            </a:r>
            <a:endParaRPr sz="1400">
              <a:solidFill>
                <a:srgbClr val="000000"/>
              </a:solidFill>
              <a:latin typeface="Arial"/>
              <a:ea typeface="Arial"/>
              <a:cs typeface="Arial"/>
              <a:sym typeface="Arial"/>
            </a:endParaRPr>
          </a:p>
          <a:p>
            <a:pPr indent="-285750" lvl="0" marL="285750" rtl="0" algn="l">
              <a:spcBef>
                <a:spcPts val="0"/>
              </a:spcBef>
              <a:spcAft>
                <a:spcPts val="0"/>
              </a:spcAft>
              <a:buClr>
                <a:schemeClr val="lt1"/>
              </a:buClr>
              <a:buSzPts val="1800"/>
              <a:buFont typeface="Noto Sans Symbols"/>
              <a:buChar char="❖"/>
            </a:pPr>
            <a:r>
              <a:rPr lang="vi" sz="1800">
                <a:latin typeface="Times New Roman"/>
                <a:ea typeface="Times New Roman"/>
                <a:cs typeface="Times New Roman"/>
                <a:sym typeface="Times New Roman"/>
              </a:rPr>
              <a:t>Trong trường hợp hàm của ta không dùng đến index hoặc array, ta có thể bỏ qua chúng khi định nghĩa hàm callback</a:t>
            </a:r>
            <a:endParaRPr sz="1400">
              <a:solidFill>
                <a:srgbClr val="000000"/>
              </a:solidFill>
              <a:latin typeface="Arial"/>
              <a:ea typeface="Arial"/>
              <a:cs typeface="Arial"/>
              <a:sym typeface="Arial"/>
            </a:endParaRPr>
          </a:p>
          <a:p>
            <a:pPr indent="-285750" lvl="0" marL="285750" rtl="0" algn="l">
              <a:spcBef>
                <a:spcPts val="0"/>
              </a:spcBef>
              <a:spcAft>
                <a:spcPts val="0"/>
              </a:spcAft>
              <a:buClr>
                <a:schemeClr val="lt1"/>
              </a:buClr>
              <a:buSzPts val="1800"/>
              <a:buFont typeface="Noto Sans Symbols"/>
              <a:buChar char="❖"/>
            </a:pPr>
            <a:r>
              <a:rPr lang="vi" sz="1800">
                <a:latin typeface="Times New Roman"/>
                <a:ea typeface="Times New Roman"/>
                <a:cs typeface="Times New Roman"/>
                <a:sym typeface="Times New Roman"/>
              </a:rPr>
              <a:t>Hàm forEach không trả về giá trị</a:t>
            </a:r>
            <a:endParaRPr>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0"/>
          <p:cNvSpPr txBox="1"/>
          <p:nvPr>
            <p:ph type="ctrTitle"/>
          </p:nvPr>
        </p:nvSpPr>
        <p:spPr>
          <a:xfrm>
            <a:off x="646375" y="162675"/>
            <a:ext cx="7572300" cy="697200"/>
          </a:xfrm>
          <a:prstGeom prst="rect">
            <a:avLst/>
          </a:prstGeom>
        </p:spPr>
        <p:txBody>
          <a:bodyPr anchorCtr="0" anchor="t" bIns="91425" lIns="91425" spcFirstLastPara="1" rIns="91425" wrap="square" tIns="91425">
            <a:noAutofit/>
          </a:bodyPr>
          <a:lstStyle/>
          <a:p>
            <a:pPr indent="0" lvl="0" marL="457200" rtl="0" algn="ctr">
              <a:spcBef>
                <a:spcPts val="0"/>
              </a:spcBef>
              <a:spcAft>
                <a:spcPts val="0"/>
              </a:spcAft>
              <a:buNone/>
            </a:pPr>
            <a:r>
              <a:rPr b="0" lang="vi" sz="2600">
                <a:latin typeface="Times New Roman"/>
                <a:ea typeface="Times New Roman"/>
                <a:cs typeface="Times New Roman"/>
                <a:sym typeface="Times New Roman"/>
              </a:rPr>
              <a:t>Map</a:t>
            </a:r>
            <a:endParaRPr b="0" sz="4800">
              <a:latin typeface="Century Gothic"/>
              <a:ea typeface="Century Gothic"/>
              <a:cs typeface="Century Gothic"/>
              <a:sym typeface="Century Gothic"/>
            </a:endParaRPr>
          </a:p>
        </p:txBody>
      </p:sp>
      <p:sp>
        <p:nvSpPr>
          <p:cNvPr id="323" name="Google Shape;323;p20"/>
          <p:cNvSpPr txBox="1"/>
          <p:nvPr>
            <p:ph idx="1" type="subTitle"/>
          </p:nvPr>
        </p:nvSpPr>
        <p:spPr>
          <a:xfrm>
            <a:off x="216900" y="859875"/>
            <a:ext cx="8846100" cy="3943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Font typeface="Noto Sans Symbols"/>
              <a:buChar char="❖"/>
            </a:pPr>
            <a:r>
              <a:rPr lang="vi" sz="1800">
                <a:latin typeface="Times New Roman"/>
                <a:ea typeface="Times New Roman"/>
                <a:cs typeface="Times New Roman"/>
                <a:sym typeface="Times New Roman"/>
              </a:rPr>
              <a:t>Hàm map của array được sử dụng để tạo ra một array mới với các phần tử được </a:t>
            </a:r>
            <a:r>
              <a:rPr lang="vi" sz="1800">
                <a:solidFill>
                  <a:srgbClr val="FF0000"/>
                </a:solidFill>
                <a:latin typeface="Times New Roman"/>
                <a:ea typeface="Times New Roman"/>
                <a:cs typeface="Times New Roman"/>
                <a:sym typeface="Times New Roman"/>
              </a:rPr>
              <a:t>tạo</a:t>
            </a:r>
            <a:r>
              <a:rPr lang="vi" sz="1800">
                <a:latin typeface="Times New Roman"/>
                <a:ea typeface="Times New Roman"/>
                <a:cs typeface="Times New Roman"/>
                <a:sym typeface="Times New Roman"/>
              </a:rPr>
              <a:t> ra từ các phần tử có vị trí tương ứng của array cũ =&gt; array mới sẽ có số phần tử luôn bằng số phần tử của array cũ</a:t>
            </a:r>
            <a:endParaRPr sz="1400">
              <a:solidFill>
                <a:srgbClr val="000000"/>
              </a:solidFill>
              <a:latin typeface="Arial"/>
              <a:ea typeface="Arial"/>
              <a:cs typeface="Arial"/>
              <a:sym typeface="Arial"/>
            </a:endParaRPr>
          </a:p>
          <a:p>
            <a:pPr indent="-342900" lvl="0" marL="457200" rtl="0" algn="l">
              <a:spcBef>
                <a:spcPts val="0"/>
              </a:spcBef>
              <a:spcAft>
                <a:spcPts val="0"/>
              </a:spcAft>
              <a:buClr>
                <a:schemeClr val="lt1"/>
              </a:buClr>
              <a:buSzPts val="1800"/>
              <a:buFont typeface="Noto Sans Symbols"/>
              <a:buChar char="❖"/>
            </a:pPr>
            <a:r>
              <a:rPr lang="vi" sz="1800">
                <a:latin typeface="Times New Roman"/>
                <a:ea typeface="Times New Roman"/>
                <a:cs typeface="Times New Roman"/>
                <a:sym typeface="Times New Roman"/>
              </a:rPr>
              <a:t>Lần lượt các phần tử của array cũ được đưa qua hàm callback, kết quả trả về của hàm callback này sẽ là dữ liệu của phần tử có vị trí tương ứng trong array mới</a:t>
            </a:r>
            <a:endParaRPr sz="1400">
              <a:solidFill>
                <a:srgbClr val="000000"/>
              </a:solidFill>
              <a:latin typeface="Arial"/>
              <a:ea typeface="Arial"/>
              <a:cs typeface="Arial"/>
              <a:sym typeface="Arial"/>
            </a:endParaRPr>
          </a:p>
          <a:p>
            <a:pPr indent="-342900" lvl="0" marL="457200" rtl="0" algn="l">
              <a:spcBef>
                <a:spcPts val="0"/>
              </a:spcBef>
              <a:spcAft>
                <a:spcPts val="0"/>
              </a:spcAft>
              <a:buClr>
                <a:schemeClr val="lt1"/>
              </a:buClr>
              <a:buSzPts val="1800"/>
              <a:buFont typeface="Noto Sans Symbols"/>
              <a:buChar char="❖"/>
            </a:pPr>
            <a:r>
              <a:rPr lang="vi" sz="1800">
                <a:latin typeface="Times New Roman"/>
                <a:ea typeface="Times New Roman"/>
                <a:cs typeface="Times New Roman"/>
                <a:sym typeface="Times New Roman"/>
              </a:rPr>
              <a:t>Hàm callback ở đây phải mô tả được cách ta tạo ra phần tử mới từ các thông tin được cung cấp, phải đảm bảo luôn trả về một giá trị, nếu không , mặc định phần tử có vị trí tương ứng trong mảng mới sẽ là undefined, vì mặc định một hàm luôn trả về undefined</a:t>
            </a:r>
            <a:endParaRPr sz="1400">
              <a:solidFill>
                <a:srgbClr val="000000"/>
              </a:solidFill>
              <a:latin typeface="Arial"/>
              <a:ea typeface="Arial"/>
              <a:cs typeface="Arial"/>
              <a:sym typeface="Arial"/>
            </a:endParaRPr>
          </a:p>
          <a:p>
            <a:pPr indent="-342900" lvl="0" marL="457200" rtl="0" algn="l">
              <a:spcBef>
                <a:spcPts val="0"/>
              </a:spcBef>
              <a:spcAft>
                <a:spcPts val="0"/>
              </a:spcAft>
              <a:buClr>
                <a:schemeClr val="lt1"/>
              </a:buClr>
              <a:buSzPts val="1800"/>
              <a:buFont typeface="Noto Sans Symbols"/>
              <a:buChar char="❖"/>
            </a:pPr>
            <a:r>
              <a:rPr lang="vi" sz="1800">
                <a:latin typeface="Times New Roman"/>
                <a:ea typeface="Times New Roman"/>
                <a:cs typeface="Times New Roman"/>
                <a:sym typeface="Times New Roman"/>
              </a:rPr>
              <a:t>Hàm map trả về một mảng mới mà không làm ảnh hưởng đến mảng cũ</a:t>
            </a:r>
            <a:endParaRPr sz="1400">
              <a:solidFill>
                <a:srgbClr val="000000"/>
              </a:solidFill>
              <a:latin typeface="Arial"/>
              <a:ea typeface="Arial"/>
              <a:cs typeface="Arial"/>
              <a:sym typeface="Arial"/>
            </a:endParaRPr>
          </a:p>
          <a:p>
            <a:pPr indent="-342900" lvl="0" marL="457200" rtl="0" algn="l">
              <a:spcBef>
                <a:spcPts val="0"/>
              </a:spcBef>
              <a:spcAft>
                <a:spcPts val="0"/>
              </a:spcAft>
              <a:buClr>
                <a:schemeClr val="lt1"/>
              </a:buClr>
              <a:buSzPts val="1800"/>
              <a:buFont typeface="Noto Sans Symbols"/>
              <a:buChar char="❖"/>
            </a:pPr>
            <a:r>
              <a:rPr lang="vi" sz="1800">
                <a:latin typeface="Times New Roman"/>
                <a:ea typeface="Times New Roman"/>
                <a:cs typeface="Times New Roman"/>
                <a:sym typeface="Times New Roman"/>
              </a:rPr>
              <a:t>Ví dụ: </a:t>
            </a:r>
            <a:endParaRPr sz="1400">
              <a:solidFill>
                <a:srgbClr val="000000"/>
              </a:solidFill>
              <a:latin typeface="Arial"/>
              <a:ea typeface="Arial"/>
              <a:cs typeface="Arial"/>
              <a:sym typeface="Arial"/>
            </a:endParaRPr>
          </a:p>
          <a:p>
            <a:pPr indent="-342900" lvl="1" marL="914400" rtl="0" algn="l">
              <a:spcBef>
                <a:spcPts val="0"/>
              </a:spcBef>
              <a:spcAft>
                <a:spcPts val="0"/>
              </a:spcAft>
              <a:buClr>
                <a:schemeClr val="lt1"/>
              </a:buClr>
              <a:buSzPts val="1800"/>
              <a:buFont typeface="Arial"/>
              <a:buChar char="○"/>
            </a:pPr>
            <a:r>
              <a:rPr lang="vi" sz="1800">
                <a:latin typeface="Times New Roman"/>
                <a:ea typeface="Times New Roman"/>
                <a:cs typeface="Times New Roman"/>
                <a:sym typeface="Times New Roman"/>
              </a:rPr>
              <a:t>Cho một mảng [1,2,3,4,5] , tạo ra một mảng có các phần tử là: [2,4,6,8,10]</a:t>
            </a:r>
            <a:endParaRPr sz="1400">
              <a:solidFill>
                <a:srgbClr val="000000"/>
              </a:solidFill>
              <a:latin typeface="Arial"/>
              <a:ea typeface="Arial"/>
              <a:cs typeface="Arial"/>
              <a:sym typeface="Arial"/>
            </a:endParaRPr>
          </a:p>
          <a:p>
            <a:pPr indent="-342900" lvl="1" marL="914400" rtl="0" algn="l">
              <a:spcBef>
                <a:spcPts val="0"/>
              </a:spcBef>
              <a:spcAft>
                <a:spcPts val="0"/>
              </a:spcAft>
              <a:buClr>
                <a:schemeClr val="lt1"/>
              </a:buClr>
              <a:buSzPts val="1800"/>
              <a:buFont typeface="Arial"/>
              <a:buChar char="○"/>
            </a:pPr>
            <a:r>
              <a:rPr lang="vi" sz="1800">
                <a:latin typeface="Times New Roman"/>
                <a:ea typeface="Times New Roman"/>
                <a:cs typeface="Times New Roman"/>
                <a:sym typeface="Times New Roman"/>
              </a:rPr>
              <a:t>Tạo một mảng học sinh mới, với mỗi học sinh có thêm một thông tin là học lực dựa trên dữ liệu điểm của học sinh đó</a:t>
            </a:r>
            <a:endParaRPr sz="18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1"/>
          <p:cNvSpPr txBox="1"/>
          <p:nvPr>
            <p:ph type="ctrTitle"/>
          </p:nvPr>
        </p:nvSpPr>
        <p:spPr>
          <a:xfrm>
            <a:off x="630875" y="69725"/>
            <a:ext cx="7572300" cy="69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lt1"/>
              </a:buClr>
              <a:buSzPts val="4800"/>
              <a:buFont typeface="Century Gothic"/>
              <a:buNone/>
            </a:pPr>
            <a:r>
              <a:rPr b="0" lang="vi" sz="4800">
                <a:latin typeface="Century Gothic"/>
                <a:ea typeface="Century Gothic"/>
                <a:cs typeface="Century Gothic"/>
                <a:sym typeface="Century Gothic"/>
              </a:rPr>
              <a:t>ARRAY FILTER</a:t>
            </a:r>
            <a:endParaRPr b="0" sz="4800">
              <a:latin typeface="Century Gothic"/>
              <a:ea typeface="Century Gothic"/>
              <a:cs typeface="Century Gothic"/>
              <a:sym typeface="Century Gothic"/>
            </a:endParaRPr>
          </a:p>
          <a:p>
            <a:pPr indent="0" lvl="0" marL="457200" rtl="0" algn="ctr">
              <a:spcBef>
                <a:spcPts val="0"/>
              </a:spcBef>
              <a:spcAft>
                <a:spcPts val="0"/>
              </a:spcAft>
              <a:buNone/>
            </a:pPr>
            <a:r>
              <a:t/>
            </a:r>
            <a:endParaRPr b="0" sz="2600">
              <a:latin typeface="Times New Roman"/>
              <a:ea typeface="Times New Roman"/>
              <a:cs typeface="Times New Roman"/>
              <a:sym typeface="Times New Roman"/>
            </a:endParaRPr>
          </a:p>
        </p:txBody>
      </p:sp>
      <p:sp>
        <p:nvSpPr>
          <p:cNvPr id="329" name="Google Shape;329;p21"/>
          <p:cNvSpPr txBox="1"/>
          <p:nvPr>
            <p:ph idx="1" type="subTitle"/>
          </p:nvPr>
        </p:nvSpPr>
        <p:spPr>
          <a:xfrm>
            <a:off x="216900" y="859875"/>
            <a:ext cx="8846100" cy="39432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chemeClr val="lt1"/>
              </a:buClr>
              <a:buSzPts val="1800"/>
              <a:buFont typeface="Noto Sans Symbols"/>
              <a:buChar char="❖"/>
            </a:pPr>
            <a:r>
              <a:rPr lang="vi" sz="1800">
                <a:latin typeface="Times New Roman"/>
                <a:ea typeface="Times New Roman"/>
                <a:cs typeface="Times New Roman"/>
                <a:sym typeface="Times New Roman"/>
              </a:rPr>
              <a:t>Hàm filter của array được sử dụng để tạo ra một array mới với các phần tử được </a:t>
            </a:r>
            <a:r>
              <a:rPr lang="vi" sz="1800">
                <a:solidFill>
                  <a:srgbClr val="FF0000"/>
                </a:solidFill>
                <a:latin typeface="Times New Roman"/>
                <a:ea typeface="Times New Roman"/>
                <a:cs typeface="Times New Roman"/>
                <a:sym typeface="Times New Roman"/>
              </a:rPr>
              <a:t>lọc </a:t>
            </a:r>
            <a:r>
              <a:rPr lang="vi" sz="1800">
                <a:latin typeface="Times New Roman"/>
                <a:ea typeface="Times New Roman"/>
                <a:cs typeface="Times New Roman"/>
                <a:sym typeface="Times New Roman"/>
              </a:rPr>
              <a:t>ra từ các phần tử có vị trí tương ứng của array cũ =&gt; array mới sẽ có số phần tử luôn bằng hoặc nhỏ hơn số phần tử của array cũ</a:t>
            </a:r>
            <a:endParaRPr sz="1400">
              <a:solidFill>
                <a:srgbClr val="000000"/>
              </a:solidFill>
              <a:latin typeface="Arial"/>
              <a:ea typeface="Arial"/>
              <a:cs typeface="Arial"/>
              <a:sym typeface="Arial"/>
            </a:endParaRPr>
          </a:p>
          <a:p>
            <a:pPr indent="-342900" lvl="0" marL="457200" rtl="0" algn="l">
              <a:spcBef>
                <a:spcPts val="0"/>
              </a:spcBef>
              <a:spcAft>
                <a:spcPts val="0"/>
              </a:spcAft>
              <a:buClr>
                <a:schemeClr val="lt1"/>
              </a:buClr>
              <a:buSzPts val="1800"/>
              <a:buFont typeface="Noto Sans Symbols"/>
              <a:buChar char="❖"/>
            </a:pPr>
            <a:r>
              <a:rPr lang="vi" sz="1800">
                <a:latin typeface="Times New Roman"/>
                <a:ea typeface="Times New Roman"/>
                <a:cs typeface="Times New Roman"/>
                <a:sym typeface="Times New Roman"/>
              </a:rPr>
              <a:t>Lần lượt các phần tử của array cũ được đưa qua hàm callback, kết quả trả về của hàm callback này là truthy thì có nghĩa phần tử này được phép đưa vào array mới, ngược lại nếu kết quả của hàm callback là fallsy thì phần tử sẽ bị bỏ qua</a:t>
            </a:r>
            <a:endParaRPr sz="1400">
              <a:solidFill>
                <a:srgbClr val="000000"/>
              </a:solidFill>
              <a:latin typeface="Arial"/>
              <a:ea typeface="Arial"/>
              <a:cs typeface="Arial"/>
              <a:sym typeface="Arial"/>
            </a:endParaRPr>
          </a:p>
          <a:p>
            <a:pPr indent="-342900" lvl="0" marL="457200" rtl="0" algn="l">
              <a:spcBef>
                <a:spcPts val="0"/>
              </a:spcBef>
              <a:spcAft>
                <a:spcPts val="0"/>
              </a:spcAft>
              <a:buClr>
                <a:schemeClr val="lt1"/>
              </a:buClr>
              <a:buSzPts val="1800"/>
              <a:buFont typeface="Noto Sans Symbols"/>
              <a:buChar char="❖"/>
            </a:pPr>
            <a:r>
              <a:rPr lang="vi" sz="1800">
                <a:latin typeface="Times New Roman"/>
                <a:ea typeface="Times New Roman"/>
                <a:cs typeface="Times New Roman"/>
                <a:sym typeface="Times New Roman"/>
              </a:rPr>
              <a:t>Hàm callback ở đây phải mô tả được cách ta kiểm tra xem một phần tử có được phép đưa vào mảng mới không, hàm callback luôn phải trả về kết quả nếu không mặc định sẽ trả về undefined =&gt; falsy</a:t>
            </a:r>
            <a:endParaRPr sz="1400">
              <a:solidFill>
                <a:srgbClr val="000000"/>
              </a:solidFill>
              <a:latin typeface="Arial"/>
              <a:ea typeface="Arial"/>
              <a:cs typeface="Arial"/>
              <a:sym typeface="Arial"/>
            </a:endParaRPr>
          </a:p>
          <a:p>
            <a:pPr indent="-342900" lvl="0" marL="457200" rtl="0" algn="l">
              <a:spcBef>
                <a:spcPts val="0"/>
              </a:spcBef>
              <a:spcAft>
                <a:spcPts val="0"/>
              </a:spcAft>
              <a:buClr>
                <a:schemeClr val="lt1"/>
              </a:buClr>
              <a:buSzPts val="1800"/>
              <a:buFont typeface="Noto Sans Symbols"/>
              <a:buChar char="❖"/>
            </a:pPr>
            <a:r>
              <a:rPr lang="vi" sz="1800">
                <a:latin typeface="Times New Roman"/>
                <a:ea typeface="Times New Roman"/>
                <a:cs typeface="Times New Roman"/>
                <a:sym typeface="Times New Roman"/>
              </a:rPr>
              <a:t>Hàm filter trả về một mảng mới mà không làm ảnh hưởng đến mảng cũ</a:t>
            </a:r>
            <a:endParaRPr sz="1400">
              <a:solidFill>
                <a:srgbClr val="000000"/>
              </a:solidFill>
              <a:latin typeface="Arial"/>
              <a:ea typeface="Arial"/>
              <a:cs typeface="Arial"/>
              <a:sym typeface="Arial"/>
            </a:endParaRPr>
          </a:p>
          <a:p>
            <a:pPr indent="-342900" lvl="0" marL="457200" rtl="0" algn="l">
              <a:spcBef>
                <a:spcPts val="0"/>
              </a:spcBef>
              <a:spcAft>
                <a:spcPts val="0"/>
              </a:spcAft>
              <a:buClr>
                <a:schemeClr val="lt1"/>
              </a:buClr>
              <a:buSzPts val="1800"/>
              <a:buFont typeface="Noto Sans Symbols"/>
              <a:buChar char="❖"/>
            </a:pPr>
            <a:r>
              <a:rPr lang="vi" sz="1800">
                <a:latin typeface="Times New Roman"/>
                <a:ea typeface="Times New Roman"/>
                <a:cs typeface="Times New Roman"/>
                <a:sym typeface="Times New Roman"/>
              </a:rPr>
              <a:t>Ví dụ: </a:t>
            </a:r>
            <a:endParaRPr sz="1400">
              <a:solidFill>
                <a:srgbClr val="000000"/>
              </a:solidFill>
              <a:latin typeface="Arial"/>
              <a:ea typeface="Arial"/>
              <a:cs typeface="Arial"/>
              <a:sym typeface="Arial"/>
            </a:endParaRPr>
          </a:p>
          <a:p>
            <a:pPr indent="-342900" lvl="1" marL="914400" rtl="0" algn="l">
              <a:spcBef>
                <a:spcPts val="0"/>
              </a:spcBef>
              <a:spcAft>
                <a:spcPts val="0"/>
              </a:spcAft>
              <a:buClr>
                <a:schemeClr val="lt1"/>
              </a:buClr>
              <a:buSzPts val="1800"/>
              <a:buFont typeface="Arial"/>
              <a:buChar char="○"/>
            </a:pPr>
            <a:r>
              <a:rPr lang="vi" sz="1800">
                <a:latin typeface="Times New Roman"/>
                <a:ea typeface="Times New Roman"/>
                <a:cs typeface="Times New Roman"/>
                <a:sym typeface="Times New Roman"/>
              </a:rPr>
              <a:t>Cho một mảng [1,2,3,4,5,6] , tạo ra một mảng có các phần tử là: [2,4,6]</a:t>
            </a:r>
            <a:endParaRPr sz="1400">
              <a:solidFill>
                <a:srgbClr val="000000"/>
              </a:solidFill>
              <a:latin typeface="Arial"/>
              <a:ea typeface="Arial"/>
              <a:cs typeface="Arial"/>
              <a:sym typeface="Arial"/>
            </a:endParaRPr>
          </a:p>
          <a:p>
            <a:pPr indent="-342900" lvl="1" marL="914400" rtl="0" algn="l">
              <a:spcBef>
                <a:spcPts val="0"/>
              </a:spcBef>
              <a:spcAft>
                <a:spcPts val="0"/>
              </a:spcAft>
              <a:buClr>
                <a:schemeClr val="lt1"/>
              </a:buClr>
              <a:buSzPts val="1800"/>
              <a:buFont typeface="Arial"/>
              <a:buChar char="○"/>
            </a:pPr>
            <a:r>
              <a:rPr lang="vi" sz="1800">
                <a:latin typeface="Times New Roman"/>
                <a:ea typeface="Times New Roman"/>
                <a:cs typeface="Times New Roman"/>
                <a:sym typeface="Times New Roman"/>
              </a:rPr>
              <a:t>Tạo một mảng học sinh mới, chỉ chứa các học sinh có điểm tổng kết &gt;=8</a:t>
            </a:r>
            <a:endParaRPr sz="1800">
              <a:latin typeface="Times New Roman"/>
              <a:ea typeface="Times New Roman"/>
              <a:cs typeface="Times New Roman"/>
              <a:sym typeface="Times New Roman"/>
            </a:endParaRPr>
          </a:p>
          <a:p>
            <a:pPr indent="0" lvl="0" marL="457200" rtl="0" algn="l">
              <a:spcBef>
                <a:spcPts val="0"/>
              </a:spcBef>
              <a:spcAft>
                <a:spcPts val="0"/>
              </a:spcAft>
              <a:buNone/>
            </a:pPr>
            <a:r>
              <a:t/>
            </a:r>
            <a:endParaRPr sz="18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