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7" r:id="rId2"/>
    <p:sldId id="260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7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E92C-3A35-2E44-8E21-024AD40A55F0}" type="datetimeFigureOut">
              <a:rPr kumimoji="1" lang="ko-KR" altLang="en-US" smtClean="0"/>
              <a:t>2017. 12. 1.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AFF-0DE5-AD44-9DEF-2EF760D732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042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E92C-3A35-2E44-8E21-024AD40A55F0}" type="datetimeFigureOut">
              <a:rPr kumimoji="1" lang="ko-KR" altLang="en-US" smtClean="0"/>
              <a:t>2017. 12. 1.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AFF-0DE5-AD44-9DEF-2EF760D732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37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E92C-3A35-2E44-8E21-024AD40A55F0}" type="datetimeFigureOut">
              <a:rPr kumimoji="1" lang="ko-KR" altLang="en-US" smtClean="0"/>
              <a:t>2017. 12. 1.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AFF-0DE5-AD44-9DEF-2EF760D732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1668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내지_로그인 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/>
          </p:nvPr>
        </p:nvGraphicFramePr>
        <p:xfrm>
          <a:off x="0" y="0"/>
          <a:ext cx="9144000" cy="5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7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02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93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920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406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 userDrawn="1">
            <p:extLst/>
          </p:nvPr>
        </p:nvGraphicFramePr>
        <p:xfrm>
          <a:off x="7303352" y="565160"/>
          <a:ext cx="1840649" cy="629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709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05742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 userDrawn="1"/>
        </p:nvCxnSpPr>
        <p:spPr>
          <a:xfrm>
            <a:off x="0" y="6677105"/>
            <a:ext cx="73083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059832" y="6597354"/>
            <a:ext cx="2133600" cy="365125"/>
          </a:xfrm>
        </p:spPr>
        <p:txBody>
          <a:bodyPr/>
          <a:lstStyle>
            <a:lvl1pPr algn="ctr">
              <a:defRPr sz="600"/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76064"/>
            <a:ext cx="1043608" cy="6093296"/>
          </a:xfrm>
          <a:prstGeom prst="rect">
            <a:avLst/>
          </a:prstGeom>
          <a:solidFill>
            <a:srgbClr val="228A7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TextBox 8"/>
          <p:cNvSpPr txBox="1"/>
          <p:nvPr userDrawn="1"/>
        </p:nvSpPr>
        <p:spPr>
          <a:xfrm>
            <a:off x="-36511" y="692697"/>
            <a:ext cx="87075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에코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마일리지</a:t>
            </a:r>
            <a:endParaRPr lang="en-US" altLang="ko-KR" sz="9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814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E92C-3A35-2E44-8E21-024AD40A55F0}" type="datetimeFigureOut">
              <a:rPr kumimoji="1" lang="ko-KR" altLang="en-US" smtClean="0"/>
              <a:t>2017. 12. 1.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AFF-0DE5-AD44-9DEF-2EF760D732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772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E92C-3A35-2E44-8E21-024AD40A55F0}" type="datetimeFigureOut">
              <a:rPr kumimoji="1" lang="ko-KR" altLang="en-US" smtClean="0"/>
              <a:t>2017. 12. 1.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AFF-0DE5-AD44-9DEF-2EF760D732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02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E92C-3A35-2E44-8E21-024AD40A55F0}" type="datetimeFigureOut">
              <a:rPr kumimoji="1" lang="ko-KR" altLang="en-US" smtClean="0"/>
              <a:t>2017. 12. 1.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AFF-0DE5-AD44-9DEF-2EF760D732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48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E92C-3A35-2E44-8E21-024AD40A55F0}" type="datetimeFigureOut">
              <a:rPr kumimoji="1" lang="ko-KR" altLang="en-US" smtClean="0"/>
              <a:t>2017. 12. 1.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AFF-0DE5-AD44-9DEF-2EF760D732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0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E92C-3A35-2E44-8E21-024AD40A55F0}" type="datetimeFigureOut">
              <a:rPr kumimoji="1" lang="ko-KR" altLang="en-US" smtClean="0"/>
              <a:t>2017. 12. 1.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AFF-0DE5-AD44-9DEF-2EF760D732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46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E92C-3A35-2E44-8E21-024AD40A55F0}" type="datetimeFigureOut">
              <a:rPr kumimoji="1" lang="ko-KR" altLang="en-US" smtClean="0"/>
              <a:t>2017. 12. 1.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AFF-0DE5-AD44-9DEF-2EF760D732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10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E92C-3A35-2E44-8E21-024AD40A55F0}" type="datetimeFigureOut">
              <a:rPr kumimoji="1" lang="ko-KR" altLang="en-US" smtClean="0"/>
              <a:t>2017. 12. 1.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AFF-0DE5-AD44-9DEF-2EF760D732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476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1E92C-3A35-2E44-8E21-024AD40A55F0}" type="datetimeFigureOut">
              <a:rPr kumimoji="1" lang="ko-KR" altLang="en-US" smtClean="0"/>
              <a:t>2017. 12. 1.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2AFF-0DE5-AD44-9DEF-2EF760D732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162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1E92C-3A35-2E44-8E21-024AD40A55F0}" type="datetimeFigureOut">
              <a:rPr kumimoji="1" lang="ko-KR" altLang="en-US" smtClean="0"/>
              <a:t>2017. 12. 1.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2AFF-0DE5-AD44-9DEF-2EF760D732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slideLayout" Target="../slideLayouts/slideLayout12.xml"/><Relationship Id="rId10" Type="http://schemas.openxmlformats.org/officeDocument/2006/relationships/hyperlink" Target="http://aboutbike.net/greenbike/bbs/board.php?bo_table=tracking" TargetMode="Externa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ysClr val="windowText" lastClr="000000"/>
                </a:solidFill>
              </a:rPr>
              <a:t>bike_data_list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58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467" y="643467"/>
            <a:ext cx="8020272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Now we have to make list. Because client want TT.</a:t>
            </a:r>
          </a:p>
          <a:p>
            <a:endParaRPr kumimoji="1" lang="en-US" altLang="ko-KR" dirty="0"/>
          </a:p>
          <a:p>
            <a:r>
              <a:rPr kumimoji="1" lang="en-US" altLang="ko-KR" dirty="0" err="1" smtClean="0"/>
              <a:t>bike_data</a:t>
            </a:r>
            <a:r>
              <a:rPr kumimoji="1" lang="en-US" altLang="ko-KR" dirty="0" smtClean="0"/>
              <a:t> should be get data from client server. But now API is not ready.</a:t>
            </a:r>
          </a:p>
          <a:p>
            <a:r>
              <a:rPr kumimoji="1" lang="en-US" altLang="ko-KR" dirty="0" smtClean="0"/>
              <a:t>So until API ready, we have to make </a:t>
            </a:r>
            <a:r>
              <a:rPr kumimoji="1" lang="en-US" altLang="ko-KR" dirty="0" err="1" smtClean="0"/>
              <a:t>bike_data_list</a:t>
            </a:r>
            <a:r>
              <a:rPr kumimoji="1" lang="en-US" altLang="ko-KR" dirty="0" smtClean="0"/>
              <a:t> using our DB.</a:t>
            </a:r>
          </a:p>
          <a:p>
            <a:endParaRPr kumimoji="1" lang="en-US" altLang="ko-KR" dirty="0"/>
          </a:p>
          <a:p>
            <a:r>
              <a:rPr kumimoji="1" lang="en-US" altLang="ko-KR" sz="3200" dirty="0" smtClean="0">
                <a:solidFill>
                  <a:srgbClr val="FF0000"/>
                </a:solidFill>
              </a:rPr>
              <a:t>This is only temporarily.</a:t>
            </a:r>
            <a:r>
              <a:rPr kumimoji="1" lang="ko-KR" altLang="en-US" sz="3200" dirty="0" smtClean="0">
                <a:solidFill>
                  <a:srgbClr val="FF0000"/>
                </a:solidFill>
              </a:rPr>
              <a:t> </a:t>
            </a:r>
            <a:endParaRPr kumimoji="1" lang="en-US" altLang="ko-KR" sz="3200" dirty="0" smtClean="0">
              <a:solidFill>
                <a:srgbClr val="FF0000"/>
              </a:solidFill>
            </a:endParaRPr>
          </a:p>
          <a:p>
            <a:r>
              <a:rPr kumimoji="1" lang="en-US" altLang="ko-KR" sz="3200" dirty="0" smtClean="0">
                <a:solidFill>
                  <a:srgbClr val="FF0000"/>
                </a:solidFill>
              </a:rPr>
              <a:t>If we get </a:t>
            </a:r>
            <a:r>
              <a:rPr kumimoji="1" lang="en-US" altLang="ko-KR" sz="3200" dirty="0" err="1" smtClean="0">
                <a:solidFill>
                  <a:srgbClr val="FF0000"/>
                </a:solidFill>
              </a:rPr>
              <a:t>api</a:t>
            </a:r>
            <a:r>
              <a:rPr kumimoji="1" lang="en-US" altLang="ko-KR" sz="3200" dirty="0" smtClean="0">
                <a:solidFill>
                  <a:srgbClr val="FF0000"/>
                </a:solidFill>
              </a:rPr>
              <a:t> from client server, we will tell you.</a:t>
            </a:r>
          </a:p>
          <a:p>
            <a:endParaRPr kumimoji="1" lang="en-US" altLang="ko-KR" sz="3200" dirty="0">
              <a:solidFill>
                <a:srgbClr val="FF0000"/>
              </a:solidFill>
            </a:endParaRPr>
          </a:p>
          <a:p>
            <a:r>
              <a:rPr kumimoji="1" lang="en-US" altLang="ko-KR" dirty="0" smtClean="0"/>
              <a:t>Now we will make list using, </a:t>
            </a:r>
            <a:r>
              <a:rPr kumimoji="1" lang="en-US" altLang="ko-KR" dirty="0" smtClean="0"/>
              <a:t>our data. So I will tell you about DB </a:t>
            </a:r>
            <a:r>
              <a:rPr kumimoji="1" lang="en-US" altLang="ko-KR" dirty="0" err="1" smtClean="0"/>
              <a:t>colums</a:t>
            </a:r>
            <a:r>
              <a:rPr kumimoji="1" lang="en-US" altLang="ko-KR" dirty="0" smtClean="0"/>
              <a:t> name</a:t>
            </a:r>
            <a:endParaRPr kumimoji="1" lang="en-US" altLang="ko-KR" dirty="0" smtClean="0"/>
          </a:p>
          <a:p>
            <a:endParaRPr kumimoji="1"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61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7CB193F6-D6AB-41E7-AEB2-D2AEFF073082}"/>
              </a:ext>
            </a:extLst>
          </p:cNvPr>
          <p:cNvSpPr txBox="1"/>
          <p:nvPr/>
        </p:nvSpPr>
        <p:spPr>
          <a:xfrm>
            <a:off x="7308304" y="875467"/>
            <a:ext cx="18356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※ </a:t>
            </a:r>
            <a:r>
              <a:rPr lang="ko-KR" altLang="en-US" sz="800" b="1" dirty="0" err="1" smtClean="0"/>
              <a:t>트래킹데이터</a:t>
            </a:r>
            <a:r>
              <a:rPr lang="ko-KR" altLang="en-US" sz="800" b="1" dirty="0" smtClean="0"/>
              <a:t> 관리 페이지</a:t>
            </a:r>
            <a:r>
              <a:rPr lang="en-US" altLang="ko-KR" sz="800" b="1" dirty="0" smtClean="0"/>
              <a:t/>
            </a:r>
            <a:br>
              <a:rPr lang="en-US" altLang="ko-KR" sz="800" b="1" dirty="0" smtClean="0"/>
            </a:br>
            <a:r>
              <a:rPr lang="en-US" altLang="ko-KR" sz="800" b="1" dirty="0" smtClean="0"/>
              <a:t>- </a:t>
            </a:r>
            <a:r>
              <a:rPr lang="ko-KR" altLang="en-US" sz="800" b="1" dirty="0" smtClean="0"/>
              <a:t>기존 관리자 페이지 데이터</a:t>
            </a:r>
            <a:r>
              <a:rPr lang="ko-KR" altLang="en-US" sz="800" dirty="0" smtClean="0"/>
              <a:t> 연동</a:t>
            </a:r>
            <a:endParaRPr lang="en-US" altLang="ko-KR" sz="800" dirty="0" smtClean="0"/>
          </a:p>
          <a:p>
            <a:r>
              <a:rPr lang="en-US" altLang="ko-KR" sz="800" dirty="0" err="1" smtClean="0"/>
              <a:t>url</a:t>
            </a:r>
            <a:r>
              <a:rPr lang="en-US" altLang="ko-KR" sz="800" dirty="0" smtClean="0"/>
              <a:t> : </a:t>
            </a:r>
            <a:r>
              <a:rPr lang="en-US" altLang="ko-KR" sz="800" dirty="0" smtClean="0">
                <a:hlinkClick r:id="rId10"/>
              </a:rPr>
              <a:t>http</a:t>
            </a:r>
            <a:r>
              <a:rPr lang="en-US" altLang="ko-KR" sz="800" dirty="0">
                <a:hlinkClick r:id="rId10"/>
              </a:rPr>
              <a:t>://</a:t>
            </a:r>
            <a:r>
              <a:rPr lang="en-US" altLang="ko-KR" sz="800" dirty="0" smtClean="0">
                <a:hlinkClick r:id="rId10"/>
              </a:rPr>
              <a:t>aboutbike.net/greenbike/bbs/board.php?bo_table=tracking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1)    </a:t>
            </a:r>
            <a:r>
              <a:rPr lang="ko-KR" altLang="en-US" sz="800" dirty="0" smtClean="0"/>
              <a:t>기간으로 </a:t>
            </a:r>
            <a:r>
              <a:rPr lang="ko-KR" altLang="en-US" sz="800" dirty="0"/>
              <a:t>검색 </a:t>
            </a:r>
            <a:r>
              <a:rPr lang="en-US" altLang="ko-KR" sz="800" dirty="0"/>
              <a:t>: </a:t>
            </a:r>
            <a:r>
              <a:rPr lang="ko-KR" altLang="en-US" sz="800" dirty="0"/>
              <a:t>각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오늘날짜 기준으로 </a:t>
            </a:r>
            <a:r>
              <a:rPr lang="en-US" altLang="ko-KR" sz="800" dirty="0"/>
              <a:t>1-1) </a:t>
            </a:r>
            <a:r>
              <a:rPr lang="ko-KR" altLang="en-US" sz="800" dirty="0"/>
              <a:t>영역에 날짜 자동으로 기입됨</a:t>
            </a:r>
            <a:endParaRPr lang="en-US" altLang="ko-KR" sz="800" dirty="0"/>
          </a:p>
          <a:p>
            <a:endParaRPr lang="en-US" altLang="ko-KR" sz="800" dirty="0"/>
          </a:p>
          <a:p>
            <a:pPr marL="228600" indent="-228600">
              <a:buAutoNum type="arabicParenR" startAt="2"/>
            </a:pPr>
            <a:r>
              <a:rPr lang="ko-KR" altLang="en-US" sz="800" dirty="0"/>
              <a:t>클릭 시 달력 팝업에서 날짜 선택 가능</a:t>
            </a:r>
            <a:endParaRPr lang="en-US" altLang="ko-KR" sz="800" dirty="0"/>
          </a:p>
          <a:p>
            <a:pPr marL="228600" indent="-228600">
              <a:buAutoNum type="arabicParenR" startAt="2"/>
            </a:pPr>
            <a:endParaRPr lang="en-US" altLang="ko-KR" sz="800" dirty="0"/>
          </a:p>
          <a:p>
            <a:pPr marL="228600" indent="-228600">
              <a:buAutoNum type="arabicParenR" startAt="2"/>
            </a:pPr>
            <a:r>
              <a:rPr lang="ko-KR" altLang="en-US" sz="800" dirty="0"/>
              <a:t>아이디</a:t>
            </a:r>
            <a:r>
              <a:rPr lang="en-US" altLang="ko-KR" sz="800" dirty="0"/>
              <a:t>/</a:t>
            </a:r>
            <a:r>
              <a:rPr lang="ko-KR" altLang="en-US" sz="800" dirty="0"/>
              <a:t>이름 </a:t>
            </a:r>
            <a:r>
              <a:rPr lang="ko-KR" altLang="en-US" sz="800" dirty="0" err="1"/>
              <a:t>검색란</a:t>
            </a:r>
            <a:r>
              <a:rPr lang="en-US" altLang="ko-KR" sz="800" dirty="0"/>
              <a:t>. </a:t>
            </a:r>
            <a:r>
              <a:rPr lang="ko-KR" altLang="en-US" sz="800" dirty="0"/>
              <a:t>클릭 시 입력가능</a:t>
            </a:r>
            <a:endParaRPr lang="en-US" altLang="ko-KR" sz="800" dirty="0"/>
          </a:p>
          <a:p>
            <a:pPr marL="228600" indent="-228600">
              <a:buAutoNum type="arabicParenR" startAt="2"/>
            </a:pPr>
            <a:endParaRPr lang="en-US" altLang="ko-KR" sz="800" dirty="0"/>
          </a:p>
          <a:p>
            <a:pPr marL="228600" indent="-228600">
              <a:buAutoNum type="arabicParenR" startAt="2"/>
            </a:pPr>
            <a:r>
              <a:rPr lang="ko-KR" altLang="en-US" sz="800" dirty="0"/>
              <a:t>시</a:t>
            </a:r>
            <a:r>
              <a:rPr lang="en-US" altLang="ko-KR" sz="800" dirty="0"/>
              <a:t>/</a:t>
            </a:r>
            <a:r>
              <a:rPr lang="ko-KR" altLang="en-US" sz="800" dirty="0"/>
              <a:t>도 선택박스</a:t>
            </a:r>
            <a:endParaRPr lang="en-US" altLang="ko-KR" sz="800" dirty="0"/>
          </a:p>
          <a:p>
            <a:pPr marL="228600" indent="-228600">
              <a:buAutoNum type="arabicParenR" startAt="2"/>
            </a:pPr>
            <a:endParaRPr lang="en-US" altLang="ko-KR" sz="800" dirty="0"/>
          </a:p>
          <a:p>
            <a:pPr marL="228600" indent="-228600">
              <a:buAutoNum type="arabicParenR" startAt="2"/>
            </a:pPr>
            <a:r>
              <a:rPr lang="ko-KR" altLang="en-US" sz="800" dirty="0"/>
              <a:t>시</a:t>
            </a:r>
            <a:r>
              <a:rPr lang="en-US" altLang="ko-KR" sz="800" dirty="0"/>
              <a:t>/</a:t>
            </a:r>
            <a:r>
              <a:rPr lang="ko-KR" altLang="en-US" sz="800" dirty="0"/>
              <a:t>군</a:t>
            </a:r>
            <a:r>
              <a:rPr lang="en-US" altLang="ko-KR" sz="800" dirty="0"/>
              <a:t>/</a:t>
            </a:r>
            <a:r>
              <a:rPr lang="ko-KR" altLang="en-US" sz="800" dirty="0"/>
              <a:t>구 선택박스</a:t>
            </a:r>
            <a:r>
              <a:rPr lang="en-US" altLang="ko-KR" sz="800" dirty="0"/>
              <a:t>. </a:t>
            </a:r>
            <a:r>
              <a:rPr lang="ko-KR" altLang="en-US" sz="800" dirty="0"/>
              <a:t>시</a:t>
            </a:r>
            <a:r>
              <a:rPr lang="en-US" altLang="ko-KR" sz="800" dirty="0"/>
              <a:t>/</a:t>
            </a:r>
            <a:r>
              <a:rPr lang="ko-KR" altLang="en-US" sz="800" dirty="0"/>
              <a:t>도 선택박스에 따라 데이터 변경됨</a:t>
            </a:r>
            <a:endParaRPr lang="en-US" altLang="ko-KR" sz="800" dirty="0"/>
          </a:p>
          <a:p>
            <a:pPr marL="228600" indent="-228600">
              <a:buAutoNum type="arabicParenR" startAt="2"/>
            </a:pPr>
            <a:endParaRPr lang="en-US" altLang="ko-KR" sz="800" dirty="0"/>
          </a:p>
          <a:p>
            <a:pPr marL="228600" indent="-228600">
              <a:buAutoNum type="arabicParenR" startAt="2"/>
            </a:pPr>
            <a:r>
              <a:rPr lang="ko-KR" altLang="en-US" sz="800" dirty="0"/>
              <a:t>검색 버튼 </a:t>
            </a:r>
            <a:r>
              <a:rPr lang="en-US" altLang="ko-KR" sz="800" dirty="0"/>
              <a:t>: </a:t>
            </a:r>
            <a:r>
              <a:rPr lang="ko-KR" altLang="en-US" sz="800" dirty="0"/>
              <a:t>클릭 시 조건에 맞는 검색내역 </a:t>
            </a:r>
            <a:r>
              <a:rPr lang="en-US" altLang="ko-KR" sz="800" dirty="0"/>
              <a:t>7)</a:t>
            </a:r>
            <a:r>
              <a:rPr lang="ko-KR" altLang="en-US" sz="800" dirty="0"/>
              <a:t>에 노출됨</a:t>
            </a:r>
            <a:endParaRPr lang="en-US" altLang="ko-KR" sz="800" dirty="0"/>
          </a:p>
          <a:p>
            <a:endParaRPr lang="en-US" altLang="ko-KR" sz="800" dirty="0" smtClean="0"/>
          </a:p>
          <a:p>
            <a:pPr marL="228600" indent="-228600">
              <a:buAutoNum type="arabicParenR" startAt="7"/>
            </a:pPr>
            <a:r>
              <a:rPr lang="ko-KR" altLang="en-US" sz="800" dirty="0" smtClean="0"/>
              <a:t>데이터 노출 영역</a:t>
            </a:r>
            <a:endParaRPr lang="en-US" altLang="ko-KR" sz="800" dirty="0" smtClean="0"/>
          </a:p>
          <a:p>
            <a:pPr marL="228600" indent="-228600">
              <a:buAutoNum type="arabicParenR" startAt="7"/>
            </a:pPr>
            <a:endParaRPr lang="en-US" altLang="ko-KR" sz="800" dirty="0"/>
          </a:p>
          <a:p>
            <a:pPr marL="228600" indent="-228600">
              <a:buAutoNum type="arabicParenR" startAt="7"/>
            </a:pPr>
            <a:r>
              <a:rPr lang="ko-KR" altLang="en-US" sz="800" dirty="0" err="1" smtClean="0"/>
              <a:t>트랙킹</a:t>
            </a:r>
            <a:r>
              <a:rPr lang="ko-KR" altLang="en-US" sz="800" dirty="0" smtClean="0"/>
              <a:t> 데이터 파일 클릭 시 다운로드 가능</a:t>
            </a:r>
            <a:endParaRPr lang="en-US" altLang="ko-KR" sz="800" dirty="0" smtClean="0"/>
          </a:p>
          <a:p>
            <a:pPr marL="228600" indent="-228600">
              <a:buAutoNum type="arabicParenR" startAt="7"/>
            </a:pPr>
            <a:endParaRPr lang="en-US" altLang="ko-KR" sz="800" dirty="0"/>
          </a:p>
          <a:p>
            <a:pPr marL="228600" indent="-228600">
              <a:buAutoNum type="arabicParenR" startAt="7"/>
            </a:pPr>
            <a:r>
              <a:rPr lang="ko-KR" altLang="en-US" sz="800" dirty="0" smtClean="0"/>
              <a:t>정보 노출 영역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출발지 좌표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도착지 좌표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이동 중 평균속도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최고속도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시작 시간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이상지점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종료 시간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총 이동 거리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승인 타입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포인트 정보 노출 </a:t>
            </a:r>
            <a:r>
              <a:rPr lang="en-US" altLang="ko-KR" sz="800" dirty="0" smtClean="0"/>
              <a:t>( </a:t>
            </a:r>
            <a:r>
              <a:rPr lang="ko-KR" altLang="en-US" sz="800" dirty="0" smtClean="0"/>
              <a:t>기존 관리자 페이지 데이터와 동일하게 노출</a:t>
            </a:r>
            <a:r>
              <a:rPr lang="en-US" altLang="ko-KR" sz="800" dirty="0" smtClean="0"/>
              <a:t>)</a:t>
            </a:r>
          </a:p>
          <a:p>
            <a:pPr marL="228600" indent="-228600">
              <a:buAutoNum type="arabicParenR" startAt="7"/>
            </a:pPr>
            <a:endParaRPr lang="en-US" altLang="ko-KR" sz="800" dirty="0"/>
          </a:p>
          <a:p>
            <a:pPr marL="228600" indent="-228600">
              <a:buAutoNum type="arabicParenR" startAt="7"/>
            </a:pPr>
            <a:r>
              <a:rPr lang="ko-KR" altLang="en-US" sz="800" dirty="0" smtClean="0"/>
              <a:t>승인버튼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클릭 시 승인 처리됨</a:t>
            </a:r>
            <a:endParaRPr lang="en-US" altLang="ko-KR" sz="800" dirty="0" smtClean="0"/>
          </a:p>
          <a:p>
            <a:pPr marL="228600" indent="-228600">
              <a:buAutoNum type="arabicParenR" startAt="7"/>
            </a:pPr>
            <a:endParaRPr lang="en-US" altLang="ko-KR" sz="800" dirty="0"/>
          </a:p>
          <a:p>
            <a:pPr marL="228600" indent="-228600">
              <a:buAutoNum type="arabicParenR" startAt="7"/>
            </a:pPr>
            <a:endParaRPr lang="en-US" altLang="ko-KR" sz="800" dirty="0" smtClean="0"/>
          </a:p>
        </p:txBody>
      </p:sp>
      <p:cxnSp>
        <p:nvCxnSpPr>
          <p:cNvPr id="80" name="직선 연결선 16"/>
          <p:cNvCxnSpPr/>
          <p:nvPr/>
        </p:nvCxnSpPr>
        <p:spPr>
          <a:xfrm>
            <a:off x="1043608" y="908720"/>
            <a:ext cx="626469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2857984" y="6592267"/>
            <a:ext cx="2133600" cy="365125"/>
          </a:xfrm>
        </p:spPr>
        <p:txBody>
          <a:bodyPr/>
          <a:lstStyle/>
          <a:p>
            <a:fld id="{C70D9EDE-4299-4BB9-BBD1-CAF81FD8589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64120" y="2857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트랙킹</a:t>
            </a:r>
            <a:r>
              <a:rPr lang="ko-KR" altLang="en-US" sz="900" dirty="0" smtClean="0"/>
              <a:t> 데이터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5562270" y="28575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>
                <a:solidFill>
                  <a:sysClr val="windowText" lastClr="000000"/>
                </a:solidFill>
              </a:rPr>
              <a:t>bike_data_list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1058377" y="318480"/>
            <a:ext cx="1778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 </a:t>
            </a:r>
            <a:r>
              <a:rPr lang="en-US" altLang="ko-KR" sz="900" dirty="0"/>
              <a:t>&gt; </a:t>
            </a:r>
            <a:r>
              <a:rPr lang="ko-KR" altLang="en-US" sz="900" dirty="0" smtClean="0"/>
              <a:t>데이터 관리 </a:t>
            </a:r>
            <a:r>
              <a:rPr lang="en-US" altLang="ko-KR" sz="900" dirty="0" smtClean="0"/>
              <a:t>&gt; </a:t>
            </a:r>
            <a:r>
              <a:rPr lang="ko-KR" altLang="en-US" sz="900" dirty="0" err="1" smtClean="0"/>
              <a:t>트랙킹데이터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6336280" y="620688"/>
            <a:ext cx="756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로그아웃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17005" y="626247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Today 2017.06.18 PM 12:04</a:t>
            </a:r>
            <a:endParaRPr lang="ko-KR" altLang="en-US" sz="900" dirty="0"/>
          </a:p>
        </p:txBody>
      </p:sp>
      <p:sp>
        <p:nvSpPr>
          <p:cNvPr id="87" name="직사각형 86"/>
          <p:cNvSpPr/>
          <p:nvPr/>
        </p:nvSpPr>
        <p:spPr>
          <a:xfrm>
            <a:off x="593" y="2428504"/>
            <a:ext cx="1043608" cy="270000"/>
          </a:xfrm>
          <a:prstGeom prst="rect">
            <a:avLst/>
          </a:prstGeom>
          <a:solidFill>
            <a:srgbClr val="0B553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b="1" i="1" dirty="0"/>
          </a:p>
        </p:txBody>
      </p:sp>
      <p:sp>
        <p:nvSpPr>
          <p:cNvPr id="88" name="직사각형 87"/>
          <p:cNvSpPr/>
          <p:nvPr/>
        </p:nvSpPr>
        <p:spPr>
          <a:xfrm>
            <a:off x="0" y="1844824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회원 관리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0" y="2127930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데이터 관리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0" y="1268760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캠페인 관리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0" y="2415962"/>
            <a:ext cx="1187624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트랙킹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데이터 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93" y="2699289"/>
            <a:ext cx="1187624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800" dirty="0">
                <a:latin typeface="나눔고딕" pitchFamily="50" charset="-127"/>
                <a:ea typeface="나눔고딕" pitchFamily="50" charset="-127"/>
              </a:rPr>
              <a:t>오류 데이터 검토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0" y="3264818"/>
            <a:ext cx="1187624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에코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설정값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93" y="2983010"/>
            <a:ext cx="1187624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z="800" dirty="0" err="1" smtClean="0">
                <a:latin typeface="나눔고딕" pitchFamily="50" charset="-127"/>
                <a:ea typeface="나눔고딕" pitchFamily="50" charset="-127"/>
              </a:rPr>
              <a:t>환승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 데이터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15616" y="1291620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트랙킹</a:t>
            </a:r>
            <a:r>
              <a:rPr lang="ko-KR" altLang="en-US" sz="1400" b="1" dirty="0" smtClean="0"/>
              <a:t> 데이터</a:t>
            </a:r>
            <a:endParaRPr lang="en-US" altLang="ko-KR" sz="1400" b="1" dirty="0" smtClean="0"/>
          </a:p>
        </p:txBody>
      </p:sp>
      <p:cxnSp>
        <p:nvCxnSpPr>
          <p:cNvPr id="96" name="직선 연결선 25"/>
          <p:cNvCxnSpPr/>
          <p:nvPr/>
        </p:nvCxnSpPr>
        <p:spPr>
          <a:xfrm>
            <a:off x="1187624" y="1628800"/>
            <a:ext cx="590465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267744" y="1340768"/>
            <a:ext cx="17443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주행 </a:t>
            </a:r>
            <a:r>
              <a:rPr lang="ko-KR" altLang="en-US" sz="800" dirty="0" err="1" smtClean="0"/>
              <a:t>마일리지</a:t>
            </a:r>
            <a:r>
              <a:rPr lang="ko-KR" altLang="en-US" sz="800" dirty="0" smtClean="0"/>
              <a:t> 데이터를 관리합니다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98" name="직사각형 97"/>
          <p:cNvSpPr/>
          <p:nvPr/>
        </p:nvSpPr>
        <p:spPr>
          <a:xfrm>
            <a:off x="971599" y="889670"/>
            <a:ext cx="2210607" cy="307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■ 홈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데이터 관리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트랙킹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데이터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75656" y="1816901"/>
            <a:ext cx="5340030" cy="14369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74279" y="1772816"/>
            <a:ext cx="135005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기간으로 검색             </a:t>
            </a:r>
            <a:r>
              <a:rPr lang="en-US" altLang="ko-KR" sz="900" b="1" dirty="0" smtClean="0"/>
              <a:t>&gt;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6018484" y="2495741"/>
            <a:ext cx="695796" cy="310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2" name="직선 연결선 32"/>
          <p:cNvCxnSpPr/>
          <p:nvPr/>
        </p:nvCxnSpPr>
        <p:spPr>
          <a:xfrm>
            <a:off x="1763688" y="2492896"/>
            <a:ext cx="38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013986" y="2561637"/>
            <a:ext cx="219084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016208" y="2165812"/>
            <a:ext cx="2917620" cy="261610"/>
            <a:chOff x="1268724" y="2606077"/>
            <a:chExt cx="2713037" cy="261610"/>
          </a:xfrm>
        </p:grpSpPr>
        <p:sp>
          <p:nvSpPr>
            <p:cNvPr id="105" name="직사각형 104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492324" y="2606077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1674279" y="2405648"/>
            <a:ext cx="134141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5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아이디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이름 검색       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&gt; </a:t>
            </a:r>
            <a:endParaRPr lang="en-US" altLang="ko-KR" sz="900" b="1" dirty="0">
              <a:solidFill>
                <a:prstClr val="black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674278" y="2780928"/>
            <a:ext cx="1507927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50000"/>
              </a:lnSpc>
            </a:pPr>
            <a:r>
              <a:rPr lang="ko-KR" altLang="en-US" sz="900" b="1" dirty="0" smtClean="0">
                <a:solidFill>
                  <a:prstClr val="black"/>
                </a:solidFill>
              </a:rPr>
              <a:t>주</a:t>
            </a:r>
            <a:r>
              <a:rPr lang="ko-KR" altLang="en-US" sz="900" b="1" dirty="0">
                <a:solidFill>
                  <a:prstClr val="black"/>
                </a:solidFill>
              </a:rPr>
              <a:t>행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지역으로 검색      </a:t>
            </a:r>
            <a:r>
              <a:rPr lang="en-US" altLang="ko-KR" sz="900" b="1" dirty="0" smtClean="0">
                <a:solidFill>
                  <a:prstClr val="black"/>
                </a:solidFill>
              </a:rPr>
              <a:t>&gt; </a:t>
            </a:r>
            <a:endParaRPr lang="en-US" altLang="ko-KR" sz="900" b="1" dirty="0">
              <a:solidFill>
                <a:prstClr val="black"/>
              </a:solidFill>
            </a:endParaRPr>
          </a:p>
        </p:txBody>
      </p:sp>
      <p:cxnSp>
        <p:nvCxnSpPr>
          <p:cNvPr id="112" name="직선 연결선 45"/>
          <p:cNvCxnSpPr/>
          <p:nvPr/>
        </p:nvCxnSpPr>
        <p:spPr>
          <a:xfrm>
            <a:off x="1763688" y="2887678"/>
            <a:ext cx="381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014312" y="2957341"/>
            <a:ext cx="789664" cy="223821"/>
            <a:chOff x="595686" y="1559271"/>
            <a:chExt cx="1368146" cy="225703"/>
          </a:xfrm>
          <a:solidFill>
            <a:srgbClr val="FFFFFF"/>
          </a:solidFill>
        </p:grpSpPr>
        <p:sp>
          <p:nvSpPr>
            <p:cNvPr id="114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595686" y="1559271"/>
              <a:ext cx="1080558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</a:t>
              </a:r>
              <a:r>
                <a:rPr lang="en-US" altLang="ko-KR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도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676243" y="1559272"/>
              <a:ext cx="287589" cy="22570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764587" y="1653882"/>
              <a:ext cx="110898" cy="3648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7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839104" y="2957341"/>
            <a:ext cx="867764" cy="223821"/>
            <a:chOff x="595686" y="1559271"/>
            <a:chExt cx="1368145" cy="225703"/>
          </a:xfrm>
          <a:solidFill>
            <a:srgbClr val="FFFFFF"/>
          </a:solidFill>
        </p:grpSpPr>
        <p:sp>
          <p:nvSpPr>
            <p:cNvPr id="118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559271"/>
              <a:ext cx="1106441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</a:t>
              </a:r>
              <a:r>
                <a:rPr lang="en-US" altLang="ko-KR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군</a:t>
              </a:r>
              <a:r>
                <a:rPr lang="en-US" altLang="ko-KR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8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1702127" y="1559272"/>
              <a:ext cx="261704" cy="22570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782518" y="1653882"/>
              <a:ext cx="100917" cy="3648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1" name="직사각형 120"/>
          <p:cNvSpPr/>
          <p:nvPr/>
        </p:nvSpPr>
        <p:spPr>
          <a:xfrm>
            <a:off x="3000672" y="1866107"/>
            <a:ext cx="3801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전체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27221" y="1866107"/>
            <a:ext cx="3801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일</a:t>
            </a:r>
            <a:r>
              <a:rPr lang="ko-KR" altLang="en-US" sz="900" dirty="0">
                <a:solidFill>
                  <a:schemeClr val="tx1"/>
                </a:solidFill>
              </a:rPr>
              <a:t>전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3853770" y="1866107"/>
            <a:ext cx="3801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주일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280319" y="1866107"/>
            <a:ext cx="3801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개월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706868" y="1866107"/>
            <a:ext cx="3801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3</a:t>
            </a:r>
            <a:r>
              <a:rPr lang="ko-KR" altLang="en-US" sz="900" dirty="0" smtClean="0">
                <a:solidFill>
                  <a:schemeClr val="tx1"/>
                </a:solidFill>
              </a:rPr>
              <a:t>개월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133417" y="1866107"/>
            <a:ext cx="3801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</a:t>
            </a:r>
            <a:r>
              <a:rPr lang="ko-KR" altLang="en-US" sz="900" dirty="0" smtClean="0">
                <a:solidFill>
                  <a:schemeClr val="tx1"/>
                </a:solidFill>
              </a:rPr>
              <a:t>개월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559968" y="1866107"/>
            <a:ext cx="3801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880523" y="1744329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3847961" y="2114429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5465301" y="2102680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903703" y="2517990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880523" y="2924944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3792476" y="2924944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5921515" y="2421021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2820049" y="2165812"/>
            <a:ext cx="319889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1-1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4484812" y="2165812"/>
            <a:ext cx="319889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1-1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37" name="표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61503"/>
              </p:ext>
            </p:extLst>
          </p:nvPr>
        </p:nvGraphicFramePr>
        <p:xfrm>
          <a:off x="1151619" y="3503964"/>
          <a:ext cx="5904658" cy="1797244"/>
        </p:xfrm>
        <a:graphic>
          <a:graphicData uri="http://schemas.openxmlformats.org/drawingml/2006/table">
            <a:tbl>
              <a:tblPr/>
              <a:tblGrid>
                <a:gridCol w="389982"/>
                <a:gridCol w="906162"/>
                <a:gridCol w="1296144"/>
                <a:gridCol w="853581"/>
                <a:gridCol w="1018629"/>
                <a:gridCol w="720078"/>
                <a:gridCol w="720082"/>
              </a:tblGrid>
              <a:tr h="315494">
                <a:tc rowSpan="6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1500438363795.kml</a:t>
                      </a:r>
                      <a:endParaRPr lang="ko-KR" altLang="en-US" sz="800" b="1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7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b="1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494">
                <a:tc v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출발지</a:t>
                      </a:r>
                      <a:endParaRPr lang="ko-KR" altLang="en-US" sz="800" b="1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7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37.545891,126,078987</a:t>
                      </a:r>
                      <a:endParaRPr lang="ko-KR" altLang="en-US" sz="7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800" b="1" kern="120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이동중</a:t>
                      </a:r>
                      <a:r>
                        <a:rPr lang="ko-KR" altLang="en-US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평균속도</a:t>
                      </a:r>
                      <a:endParaRPr lang="ko-KR" altLang="en-US" sz="800" b="1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16.01km/h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(abcd1234)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2017-08-20</a:t>
                      </a:r>
                    </a:p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17:58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4109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도착지</a:t>
                      </a: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37.545891,126,078987</a:t>
                      </a:r>
                      <a:endParaRPr lang="ko-KR" altLang="en-US" sz="700" kern="120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최고 속도</a:t>
                      </a:r>
                      <a:endParaRPr lang="en-US" altLang="ko-KR" sz="8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32.40km/h</a:t>
                      </a:r>
                      <a:endParaRPr lang="ko-KR" altLang="en-US" sz="80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109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시작 시간</a:t>
                      </a:r>
                      <a:endParaRPr lang="ko-KR" altLang="en-US" sz="800" b="1" u="none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2017-08-19</a:t>
                      </a:r>
                      <a:r>
                        <a:rPr lang="en-US" altLang="ko-KR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15:23:32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이상지점</a:t>
                      </a:r>
                      <a:endParaRPr lang="en-US" altLang="ko-KR" sz="8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354</a:t>
                      </a:r>
                      <a:r>
                        <a:rPr lang="ko-KR" altLang="en-US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</a:t>
                      </a: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109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종료 시간</a:t>
                      </a: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2017-08-19</a:t>
                      </a:r>
                      <a:r>
                        <a:rPr lang="en-US" altLang="ko-KR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15:40:45</a:t>
                      </a:r>
                      <a:endParaRPr lang="ko-KR" altLang="en-US" sz="80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총 이동 거리</a:t>
                      </a:r>
                      <a:endParaRPr lang="en-US" altLang="ko-KR" sz="8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2.60km</a:t>
                      </a:r>
                      <a:endParaRPr lang="ko-KR" altLang="en-US" sz="80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109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 타입</a:t>
                      </a:r>
                      <a:endParaRPr lang="ko-KR" altLang="en-US" sz="800" b="1" u="none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d</a:t>
                      </a:r>
                      <a:r>
                        <a:rPr lang="en-US" altLang="ko-KR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: </a:t>
                      </a:r>
                      <a:r>
                        <a:rPr lang="ko-KR" altLang="en-US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이상지점</a:t>
                      </a:r>
                      <a:r>
                        <a:rPr lang="en-US" altLang="ko-KR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(354/</a:t>
                      </a:r>
                      <a:r>
                        <a:rPr lang="ko-KR" altLang="en-US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건</a:t>
                      </a:r>
                      <a:r>
                        <a:rPr lang="en-US" altLang="ko-KR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 </a:t>
                      </a:r>
                      <a:r>
                        <a:rPr lang="ko-KR" altLang="en-US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발견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포인트</a:t>
                      </a:r>
                      <a:endParaRPr lang="en-US" altLang="ko-KR" sz="8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88795"/>
              </p:ext>
            </p:extLst>
          </p:nvPr>
        </p:nvGraphicFramePr>
        <p:xfrm>
          <a:off x="1187624" y="5368326"/>
          <a:ext cx="5904658" cy="1229026"/>
        </p:xfrm>
        <a:graphic>
          <a:graphicData uri="http://schemas.openxmlformats.org/drawingml/2006/table">
            <a:tbl>
              <a:tblPr/>
              <a:tblGrid>
                <a:gridCol w="389982"/>
                <a:gridCol w="906162"/>
                <a:gridCol w="1296144"/>
                <a:gridCol w="853581"/>
                <a:gridCol w="1018629"/>
                <a:gridCol w="720078"/>
                <a:gridCol w="720082"/>
              </a:tblGrid>
              <a:tr h="315494">
                <a:tc rowSpan="4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1500438363795.kml</a:t>
                      </a:r>
                      <a:endParaRPr lang="ko-KR" altLang="en-US" sz="800" b="1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7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b="1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494">
                <a:tc v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출발지</a:t>
                      </a:r>
                      <a:endParaRPr lang="ko-KR" altLang="en-US" sz="800" b="1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7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37.545891,126,078987</a:t>
                      </a:r>
                      <a:endParaRPr lang="ko-KR" altLang="en-US" sz="7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800" b="1" kern="120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이동중</a:t>
                      </a:r>
                      <a:r>
                        <a:rPr lang="ko-KR" altLang="en-US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평균속도</a:t>
                      </a:r>
                      <a:endParaRPr lang="ko-KR" altLang="en-US" sz="800" b="1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16.01km/h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(abcd1234)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2017-08-20</a:t>
                      </a:r>
                    </a:p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13:58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4109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도착지</a:t>
                      </a: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37.545891,126,078987</a:t>
                      </a:r>
                      <a:endParaRPr lang="ko-KR" altLang="en-US" sz="700" kern="120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최고 속도</a:t>
                      </a:r>
                      <a:endParaRPr lang="en-US" altLang="ko-KR" sz="8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32.40km/h</a:t>
                      </a:r>
                      <a:endParaRPr lang="ko-KR" altLang="en-US" sz="80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109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시작 시간</a:t>
                      </a:r>
                      <a:endParaRPr lang="ko-KR" altLang="en-US" sz="800" b="1" u="none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2017-08-19</a:t>
                      </a:r>
                      <a:r>
                        <a:rPr lang="en-US" altLang="ko-KR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15:23:32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이상지점</a:t>
                      </a:r>
                      <a:endParaRPr lang="en-US" altLang="ko-KR" sz="8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354</a:t>
                      </a:r>
                      <a:r>
                        <a:rPr lang="ko-KR" altLang="en-US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</a:t>
                      </a: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9" name="타원 138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043608" y="3406995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403648" y="3541995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602271" y="3882954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9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0" y="3864963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후원 관리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0" y="4144543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그룹 관리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0" y="4424123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자전거 시설관리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0" y="4703703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신고 관리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0" y="3571616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물품 신청 관리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0" y="4988348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공지사항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0" y="5290976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자전거 뉴스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0" y="1556712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NFC/QR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코드</a:t>
            </a:r>
            <a:r>
              <a:rPr lang="en-US" altLang="ko-KR" sz="8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관리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590330" y="5095886"/>
            <a:ext cx="429942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승인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636921" y="5054023"/>
            <a:ext cx="9028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주행 포인트 </a:t>
            </a:r>
            <a:r>
              <a:rPr lang="en-US" altLang="ko-KR" sz="7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: 25p</a:t>
            </a:r>
            <a:endParaRPr lang="ko-KR" altLang="en-US" sz="1600" dirty="0"/>
          </a:p>
        </p:txBody>
      </p:sp>
      <p:sp>
        <p:nvSpPr>
          <p:cNvPr id="152" name="직사각형 151"/>
          <p:cNvSpPr/>
          <p:nvPr/>
        </p:nvSpPr>
        <p:spPr>
          <a:xfrm>
            <a:off x="5528666" y="5053759"/>
            <a:ext cx="10727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즐겨찾기</a:t>
            </a:r>
            <a:r>
              <a:rPr lang="ko-KR" altLang="en-US" sz="7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포인트 </a:t>
            </a:r>
            <a:r>
              <a:rPr lang="en-US" altLang="ko-KR" sz="7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: 25p</a:t>
            </a:r>
            <a:endParaRPr lang="ko-KR" altLang="en-US" sz="1600" dirty="0"/>
          </a:p>
        </p:txBody>
      </p:sp>
      <p:sp>
        <p:nvSpPr>
          <p:cNvPr id="153" name="타원 152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6520343" y="4973957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-7088" y="5562189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관리자 계정관리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0" y="5823296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버전 관리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5967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03461"/>
              </p:ext>
            </p:extLst>
          </p:nvPr>
        </p:nvGraphicFramePr>
        <p:xfrm>
          <a:off x="592819" y="701497"/>
          <a:ext cx="5904658" cy="1797244"/>
        </p:xfrm>
        <a:graphic>
          <a:graphicData uri="http://schemas.openxmlformats.org/drawingml/2006/table">
            <a:tbl>
              <a:tblPr/>
              <a:tblGrid>
                <a:gridCol w="389982"/>
                <a:gridCol w="906162"/>
                <a:gridCol w="1296144"/>
                <a:gridCol w="853581"/>
                <a:gridCol w="1018629"/>
                <a:gridCol w="720078"/>
                <a:gridCol w="720082"/>
              </a:tblGrid>
              <a:tr h="315494">
                <a:tc rowSpan="6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1500438363795.kml</a:t>
                      </a:r>
                      <a:endParaRPr lang="ko-KR" altLang="en-US" sz="800" b="1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7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b="1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494">
                <a:tc v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출발지</a:t>
                      </a:r>
                      <a:endParaRPr lang="ko-KR" altLang="en-US" sz="800" b="1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7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37.545891,126,078987</a:t>
                      </a:r>
                      <a:endParaRPr lang="ko-KR" altLang="en-US" sz="7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800" b="1" kern="120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이동중</a:t>
                      </a:r>
                      <a:r>
                        <a:rPr lang="ko-KR" altLang="en-US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평균속도</a:t>
                      </a:r>
                      <a:endParaRPr lang="ko-KR" altLang="en-US" sz="800" b="1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16.01km/h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(abcd1234)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2017-08-20</a:t>
                      </a:r>
                    </a:p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17:58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4109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도착지</a:t>
                      </a: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37.545891,126,078987</a:t>
                      </a:r>
                      <a:endParaRPr lang="ko-KR" altLang="en-US" sz="700" kern="120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최고 속도</a:t>
                      </a:r>
                      <a:endParaRPr lang="en-US" altLang="ko-KR" sz="8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32.40km/h</a:t>
                      </a:r>
                      <a:endParaRPr lang="ko-KR" altLang="en-US" sz="80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109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시작 시간</a:t>
                      </a:r>
                      <a:endParaRPr lang="ko-KR" altLang="en-US" sz="800" b="1" u="none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2017-08-19</a:t>
                      </a:r>
                      <a:r>
                        <a:rPr lang="en-US" altLang="ko-KR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15:23:32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이상지점</a:t>
                      </a:r>
                      <a:endParaRPr lang="en-US" altLang="ko-KR" sz="8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354</a:t>
                      </a:r>
                      <a:r>
                        <a:rPr lang="ko-KR" altLang="en-US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</a:t>
                      </a: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109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종료 시간</a:t>
                      </a: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2017-08-19</a:t>
                      </a:r>
                      <a:r>
                        <a:rPr lang="en-US" altLang="ko-KR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15:40:45</a:t>
                      </a:r>
                      <a:endParaRPr lang="ko-KR" altLang="en-US" sz="80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총 이동 거리</a:t>
                      </a:r>
                      <a:endParaRPr lang="en-US" altLang="ko-KR" sz="8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2.60km</a:t>
                      </a:r>
                      <a:endParaRPr lang="ko-KR" altLang="en-US" sz="80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109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 타입</a:t>
                      </a:r>
                      <a:endParaRPr lang="ko-KR" altLang="en-US" sz="800" b="1" u="none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d</a:t>
                      </a:r>
                      <a:r>
                        <a:rPr lang="en-US" altLang="ko-KR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: </a:t>
                      </a:r>
                      <a:r>
                        <a:rPr lang="ko-KR" altLang="en-US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이상지점</a:t>
                      </a:r>
                      <a:r>
                        <a:rPr lang="en-US" altLang="ko-KR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(354/</a:t>
                      </a:r>
                      <a:r>
                        <a:rPr lang="ko-KR" altLang="en-US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건</a:t>
                      </a:r>
                      <a:r>
                        <a:rPr lang="en-US" altLang="ko-KR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) </a:t>
                      </a:r>
                      <a:r>
                        <a:rPr lang="ko-KR" altLang="en-US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발견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포인트</a:t>
                      </a:r>
                      <a:endParaRPr lang="en-US" altLang="ko-KR" sz="8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844848" y="739528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8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1043471" y="1080487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9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31530" y="2293419"/>
            <a:ext cx="429942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승인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78121" y="2251556"/>
            <a:ext cx="9028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주행 포인트 </a:t>
            </a:r>
            <a:r>
              <a:rPr lang="en-US" altLang="ko-KR" sz="7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: 25p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969866" y="2251292"/>
            <a:ext cx="10727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즐겨찾기</a:t>
            </a:r>
            <a:r>
              <a:rPr lang="ko-KR" altLang="en-US" sz="7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 포인트 </a:t>
            </a:r>
            <a:r>
              <a:rPr lang="en-US" altLang="ko-KR" sz="70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: 25p</a:t>
            </a:r>
            <a:endParaRPr lang="ko-KR" altLang="en-US" sz="1600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DFE3DCC8-55AC-49DB-B784-092D302DCD6E}"/>
              </a:ext>
            </a:extLst>
          </p:cNvPr>
          <p:cNvSpPr/>
          <p:nvPr/>
        </p:nvSpPr>
        <p:spPr>
          <a:xfrm>
            <a:off x="5961543" y="2171490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10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819" y="37253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As - is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7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42610"/>
              </p:ext>
            </p:extLst>
          </p:nvPr>
        </p:nvGraphicFramePr>
        <p:xfrm>
          <a:off x="542019" y="2285727"/>
          <a:ext cx="5904658" cy="1797244"/>
        </p:xfrm>
        <a:graphic>
          <a:graphicData uri="http://schemas.openxmlformats.org/drawingml/2006/table">
            <a:tbl>
              <a:tblPr/>
              <a:tblGrid>
                <a:gridCol w="389982"/>
                <a:gridCol w="906162"/>
                <a:gridCol w="1296144"/>
                <a:gridCol w="853581"/>
                <a:gridCol w="1018629"/>
                <a:gridCol w="720078"/>
                <a:gridCol w="720082"/>
              </a:tblGrid>
              <a:tr h="315494">
                <a:tc rowSpan="6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ko-KR" altLang="en-US" sz="800" b="1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7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b="1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494">
                <a:tc vMerge="1"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출발지</a:t>
                      </a:r>
                      <a:endParaRPr lang="ko-KR" altLang="en-US" sz="800" b="1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7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37.545891,126,078987</a:t>
                      </a:r>
                      <a:endParaRPr lang="ko-KR" altLang="en-US" sz="7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ko-KR" altLang="en-US" sz="800" b="1" kern="120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이동중</a:t>
                      </a:r>
                      <a:r>
                        <a:rPr lang="ko-KR" altLang="en-US" sz="800" b="1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평균속도</a:t>
                      </a:r>
                      <a:endParaRPr lang="ko-KR" altLang="en-US" sz="800" b="1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16.01km/h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(abcd1234)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2017-08-20</a:t>
                      </a:r>
                    </a:p>
                    <a:p>
                      <a:pPr marL="0" algn="ctr" defTabSz="914400" rtl="0" eaLnBrk="1" fontAlgn="t" latinLnBrk="1" hangingPunct="1"/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17:58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4109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도착지</a:t>
                      </a: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37.545891,126,078987</a:t>
                      </a:r>
                      <a:endParaRPr lang="ko-KR" altLang="en-US" sz="700" kern="120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최고 속도</a:t>
                      </a:r>
                      <a:endParaRPr lang="en-US" altLang="ko-KR" sz="8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32.40km/h</a:t>
                      </a:r>
                      <a:endParaRPr lang="ko-KR" altLang="en-US" sz="80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109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시작 시간</a:t>
                      </a:r>
                      <a:endParaRPr lang="ko-KR" altLang="en-US" sz="800" b="1" u="none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2017-08-19</a:t>
                      </a:r>
                      <a:r>
                        <a:rPr lang="en-US" altLang="ko-KR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15:23:32</a:t>
                      </a:r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이상지점</a:t>
                      </a:r>
                      <a:endParaRPr lang="en-US" altLang="ko-KR" sz="8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109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종료 시간</a:t>
                      </a: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2017-08-19</a:t>
                      </a:r>
                      <a:r>
                        <a:rPr lang="en-US" altLang="ko-KR" sz="800" baseline="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15:40:45</a:t>
                      </a:r>
                      <a:endParaRPr lang="ko-KR" altLang="en-US" sz="80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총 이동 거리</a:t>
                      </a:r>
                      <a:endParaRPr lang="en-US" altLang="ko-KR" sz="8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2.60km</a:t>
                      </a:r>
                      <a:endParaRPr lang="ko-KR" altLang="en-US" sz="80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109">
                <a:tc vMerge="1">
                  <a:txBody>
                    <a:bodyPr/>
                    <a:lstStyle/>
                    <a:p>
                      <a:pPr algn="ctr" fontAlgn="t"/>
                      <a:endParaRPr lang="en-US" altLang="ko-KR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 타입</a:t>
                      </a:r>
                      <a:endParaRPr lang="ko-KR" altLang="en-US" sz="800" b="1" u="none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800" dirty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b="1" dirty="0" smtClean="0">
                          <a:solidFill>
                            <a:prstClr val="black"/>
                          </a:solidFill>
                        </a:rPr>
                        <a:t>포인트</a:t>
                      </a:r>
                      <a:endParaRPr lang="en-US" altLang="ko-KR" sz="8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altLang="ko-KR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50737" marR="50737" marT="50737" marB="5073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980730" y="3876688"/>
            <a:ext cx="429942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승인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158" y="689026"/>
            <a:ext cx="278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rgbClr val="FF0000"/>
                </a:solidFill>
              </a:rPr>
              <a:t>Red text is DB </a:t>
            </a:r>
            <a:r>
              <a:rPr kumimoji="1" lang="en-US" altLang="ko-KR" dirty="0" err="1" smtClean="0">
                <a:solidFill>
                  <a:srgbClr val="FF0000"/>
                </a:solidFill>
              </a:rPr>
              <a:t>colums</a:t>
            </a:r>
            <a:r>
              <a:rPr kumimoji="1" lang="en-US" altLang="ko-KR" dirty="0" smtClean="0">
                <a:solidFill>
                  <a:srgbClr val="FF0000"/>
                </a:solidFill>
              </a:rPr>
              <a:t> name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3973" y="347133"/>
            <a:ext cx="40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(If we can’t make data, we will make null)</a:t>
            </a:r>
            <a:endParaRPr kumimoji="1" lang="ko-KR" altLang="en-US" dirty="0"/>
          </a:p>
        </p:txBody>
      </p:sp>
      <p:cxnSp>
        <p:nvCxnSpPr>
          <p:cNvPr id="23" name="직선 화살표 연결선 22"/>
          <p:cNvCxnSpPr>
            <a:endCxn id="24" idx="2"/>
          </p:cNvCxnSpPr>
          <p:nvPr/>
        </p:nvCxnSpPr>
        <p:spPr>
          <a:xfrm flipH="1" flipV="1">
            <a:off x="1353973" y="2046582"/>
            <a:ext cx="230278" cy="29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7870" y="1769583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accent1"/>
                </a:solidFill>
              </a:rPr>
              <a:t>File name</a:t>
            </a:r>
            <a:endParaRPr kumimoji="1"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24196" y="2345643"/>
            <a:ext cx="17716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/>
            <a:r>
              <a:rPr lang="en-US" altLang="ko-KR" sz="800" u="sng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20171130122311_2_378_txt.zip</a:t>
            </a:r>
            <a:endParaRPr lang="ko-KR" altLang="en-US" sz="800" b="1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42336" y="1631083"/>
            <a:ext cx="1442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>
                <a:solidFill>
                  <a:srgbClr val="FF0000"/>
                </a:solidFill>
              </a:rPr>
              <a:t>Lat_start</a:t>
            </a:r>
            <a:r>
              <a:rPr kumimoji="1" lang="en-US" altLang="ko-KR" sz="1200" dirty="0" smtClean="0">
                <a:solidFill>
                  <a:srgbClr val="FF0000"/>
                </a:solidFill>
              </a:rPr>
              <a:t>, </a:t>
            </a:r>
            <a:r>
              <a:rPr kumimoji="1" lang="en-US" altLang="ko-KR" sz="1200" dirty="0" err="1" smtClean="0">
                <a:solidFill>
                  <a:srgbClr val="FF0000"/>
                </a:solidFill>
              </a:rPr>
              <a:t>long_start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>
            <a:endCxn id="35" idx="2"/>
          </p:cNvCxnSpPr>
          <p:nvPr/>
        </p:nvCxnSpPr>
        <p:spPr>
          <a:xfrm flipV="1">
            <a:off x="2562029" y="1908082"/>
            <a:ext cx="501594" cy="79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75129" y="1631083"/>
            <a:ext cx="1139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>
                <a:solidFill>
                  <a:srgbClr val="FF0000"/>
                </a:solidFill>
              </a:rPr>
              <a:t>Average_speed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/>
          <p:cNvCxnSpPr>
            <a:endCxn id="40" idx="2"/>
          </p:cNvCxnSpPr>
          <p:nvPr/>
        </p:nvCxnSpPr>
        <p:spPr>
          <a:xfrm flipV="1">
            <a:off x="4404882" y="1908082"/>
            <a:ext cx="40051" cy="7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7158" y="347133"/>
            <a:ext cx="8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To - be</a:t>
            </a:r>
            <a:endParaRPr kumimoji="1"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26169" y="16310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 [</a:t>
            </a:r>
            <a:r>
              <a:rPr kumimoji="1" lang="en-US" altLang="ko-KR" sz="1200" dirty="0" err="1" smtClean="0">
                <a:solidFill>
                  <a:srgbClr val="FF0000"/>
                </a:solidFill>
              </a:rPr>
              <a:t>Fullname</a:t>
            </a:r>
            <a:r>
              <a:rPr kumimoji="1" lang="en-US" altLang="ko-KR" sz="1200" dirty="0" smtClean="0">
                <a:solidFill>
                  <a:srgbClr val="FF0000"/>
                </a:solidFill>
              </a:rPr>
              <a:t>]</a:t>
            </a:r>
          </a:p>
          <a:p>
            <a:r>
              <a:rPr kumimoji="1" lang="en-US" altLang="ko-KR" sz="1200" dirty="0">
                <a:solidFill>
                  <a:srgbClr val="FF0000"/>
                </a:solidFill>
              </a:rPr>
              <a:t>(</a:t>
            </a:r>
            <a:r>
              <a:rPr kumimoji="1" lang="en-US" altLang="ko-KR" sz="1200" dirty="0" smtClean="0">
                <a:solidFill>
                  <a:srgbClr val="FF0000"/>
                </a:solidFill>
              </a:rPr>
              <a:t>Username)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/>
          <p:cNvCxnSpPr>
            <a:endCxn id="46" idx="2"/>
          </p:cNvCxnSpPr>
          <p:nvPr/>
        </p:nvCxnSpPr>
        <p:spPr>
          <a:xfrm flipV="1">
            <a:off x="5350933" y="2092748"/>
            <a:ext cx="236260" cy="60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91653" y="2405322"/>
            <a:ext cx="976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 smtClean="0">
                <a:solidFill>
                  <a:srgbClr val="FF0000"/>
                </a:solidFill>
              </a:rPr>
              <a:t>create_time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1" name="직선 화살표 연결선 50"/>
          <p:cNvCxnSpPr>
            <a:endCxn id="50" idx="1"/>
          </p:cNvCxnSpPr>
          <p:nvPr/>
        </p:nvCxnSpPr>
        <p:spPr>
          <a:xfrm flipV="1">
            <a:off x="6113161" y="2543822"/>
            <a:ext cx="778492" cy="24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61" idx="2"/>
          </p:cNvCxnSpPr>
          <p:nvPr/>
        </p:nvCxnSpPr>
        <p:spPr>
          <a:xfrm flipH="1" flipV="1">
            <a:off x="1427976" y="1538750"/>
            <a:ext cx="896678" cy="15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533885" y="3078513"/>
            <a:ext cx="2532764" cy="70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066649" y="3599738"/>
            <a:ext cx="899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>
                <a:solidFill>
                  <a:srgbClr val="FF0000"/>
                </a:solidFill>
              </a:rPr>
              <a:t>max_speed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6061" y="1261751"/>
            <a:ext cx="1343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 smtClean="0">
                <a:solidFill>
                  <a:srgbClr val="FF0000"/>
                </a:solidFill>
              </a:rPr>
              <a:t>Lat_end</a:t>
            </a:r>
            <a:r>
              <a:rPr kumimoji="1" lang="en-US" altLang="ko-KR" sz="1200" dirty="0" smtClean="0">
                <a:solidFill>
                  <a:srgbClr val="FF0000"/>
                </a:solidFill>
              </a:rPr>
              <a:t>, </a:t>
            </a:r>
            <a:r>
              <a:rPr kumimoji="1" lang="en-US" altLang="ko-KR" sz="1200" dirty="0" err="1" smtClean="0">
                <a:solidFill>
                  <a:srgbClr val="FF0000"/>
                </a:solidFill>
              </a:rPr>
              <a:t>long_end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7551" y="4275950"/>
            <a:ext cx="87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 smtClean="0">
                <a:solidFill>
                  <a:srgbClr val="FF0000"/>
                </a:solidFill>
              </a:rPr>
              <a:t>start_time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94805" y="4428414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 smtClean="0">
                <a:solidFill>
                  <a:srgbClr val="FF0000"/>
                </a:solidFill>
              </a:rPr>
              <a:t>end_time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4293060" y="3672263"/>
            <a:ext cx="131847" cy="72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62" idx="0"/>
          </p:cNvCxnSpPr>
          <p:nvPr/>
        </p:nvCxnSpPr>
        <p:spPr>
          <a:xfrm flipH="1">
            <a:off x="812767" y="3384431"/>
            <a:ext cx="1384483" cy="89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67" idx="0"/>
          </p:cNvCxnSpPr>
          <p:nvPr/>
        </p:nvCxnSpPr>
        <p:spPr>
          <a:xfrm flipH="1">
            <a:off x="2505335" y="3672263"/>
            <a:ext cx="290272" cy="75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75129" y="4428414"/>
            <a:ext cx="1079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 err="1" smtClean="0">
                <a:solidFill>
                  <a:srgbClr val="FF0000"/>
                </a:solidFill>
              </a:rPr>
              <a:t>total_mileage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441</Words>
  <Application>Microsoft Macintosh PowerPoint</Application>
  <PresentationFormat>화면 슬라이드 쇼(4:3)</PresentationFormat>
  <Paragraphs>205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Calibri Light</vt:lpstr>
      <vt:lpstr>나눔고딕</vt:lpstr>
      <vt:lpstr>맑은 고딕</vt:lpstr>
      <vt:lpstr>Arial</vt:lpstr>
      <vt:lpstr>Calibri</vt:lpstr>
      <vt:lpstr>Segoe UI</vt:lpstr>
      <vt:lpstr>Office 테마</vt:lpstr>
      <vt:lpstr>bike_data_list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bike_data_list</dc:title>
  <dc:creator>Microsoft Office 사용자</dc:creator>
  <cp:lastModifiedBy>Microsoft Office 사용자</cp:lastModifiedBy>
  <cp:revision>5</cp:revision>
  <dcterms:created xsi:type="dcterms:W3CDTF">2017-12-01T01:23:09Z</dcterms:created>
  <dcterms:modified xsi:type="dcterms:W3CDTF">2017-12-01T03:08:32Z</dcterms:modified>
</cp:coreProperties>
</file>