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8" autoAdjust="0"/>
    <p:restoredTop sz="94660"/>
  </p:normalViewPr>
  <p:slideViewPr>
    <p:cSldViewPr>
      <p:cViewPr varScale="1">
        <p:scale>
          <a:sx n="127" d="100"/>
          <a:sy n="127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096CA-D57C-4354-B85A-D970485934F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C37C-758E-43FB-AF9D-72A0B0AB7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3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1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778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지_로그인 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0805940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2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3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20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06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93380813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0" y="6677105"/>
            <a:ext cx="73083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059832" y="6597352"/>
            <a:ext cx="2133600" cy="365125"/>
          </a:xfrm>
        </p:spPr>
        <p:txBody>
          <a:bodyPr/>
          <a:lstStyle>
            <a:lvl1pPr algn="ctr">
              <a:defRPr sz="8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76064"/>
            <a:ext cx="1043608" cy="6093296"/>
          </a:xfrm>
          <a:prstGeom prst="rect">
            <a:avLst/>
          </a:prstGeom>
          <a:solidFill>
            <a:srgbClr val="228A7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-36512" y="692696"/>
            <a:ext cx="1093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에코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마일리지</a:t>
            </a:r>
            <a:endParaRPr lang="en-US" altLang="ko-KR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623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9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1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1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7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9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4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3FAE-DA92-4C5C-B662-256856411057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04DC-C2EF-41D2-B63E-8A429427F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자전거 시설 관리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63369" y="1988840"/>
            <a:ext cx="2878502" cy="2456267"/>
            <a:chOff x="3851920" y="1744863"/>
            <a:chExt cx="3120297" cy="2662594"/>
          </a:xfrm>
        </p:grpSpPr>
        <p:grpSp>
          <p:nvGrpSpPr>
            <p:cNvPr id="11" name="그룹 10"/>
            <p:cNvGrpSpPr/>
            <p:nvPr/>
          </p:nvGrpSpPr>
          <p:grpSpPr>
            <a:xfrm>
              <a:off x="3851920" y="1744863"/>
              <a:ext cx="3120297" cy="2662594"/>
              <a:chOff x="1235679" y="1717495"/>
              <a:chExt cx="3120297" cy="266259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679" y="1717495"/>
                <a:ext cx="3120297" cy="2662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6" name="Location"/>
              <p:cNvSpPr>
                <a:spLocks noChangeAspect="1" noEditPoints="1"/>
              </p:cNvSpPr>
              <p:nvPr/>
            </p:nvSpPr>
            <p:spPr bwMode="auto">
              <a:xfrm>
                <a:off x="2627784" y="3035209"/>
                <a:ext cx="98425" cy="160338"/>
              </a:xfrm>
              <a:custGeom>
                <a:avLst/>
                <a:gdLst>
                  <a:gd name="T0" fmla="*/ 424 w 848"/>
                  <a:gd name="T1" fmla="*/ 0 h 1391"/>
                  <a:gd name="T2" fmla="*/ 0 w 848"/>
                  <a:gd name="T3" fmla="*/ 424 h 1391"/>
                  <a:gd name="T4" fmla="*/ 370 w 848"/>
                  <a:gd name="T5" fmla="*/ 1391 h 1391"/>
                  <a:gd name="T6" fmla="*/ 478 w 848"/>
                  <a:gd name="T7" fmla="*/ 1391 h 1391"/>
                  <a:gd name="T8" fmla="*/ 848 w 848"/>
                  <a:gd name="T9" fmla="*/ 424 h 1391"/>
                  <a:gd name="T10" fmla="*/ 424 w 848"/>
                  <a:gd name="T11" fmla="*/ 0 h 1391"/>
                  <a:gd name="T12" fmla="*/ 424 w 848"/>
                  <a:gd name="T13" fmla="*/ 251 h 1391"/>
                  <a:gd name="T14" fmla="*/ 597 w 848"/>
                  <a:gd name="T15" fmla="*/ 424 h 1391"/>
                  <a:gd name="T16" fmla="*/ 424 w 848"/>
                  <a:gd name="T17" fmla="*/ 599 h 1391"/>
                  <a:gd name="T18" fmla="*/ 251 w 848"/>
                  <a:gd name="T19" fmla="*/ 424 h 1391"/>
                  <a:gd name="T20" fmla="*/ 424 w 848"/>
                  <a:gd name="T21" fmla="*/ 251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1391">
                    <a:moveTo>
                      <a:pt x="424" y="0"/>
                    </a:moveTo>
                    <a:cubicBezTo>
                      <a:pt x="190" y="0"/>
                      <a:pt x="0" y="190"/>
                      <a:pt x="0" y="424"/>
                    </a:cubicBezTo>
                    <a:cubicBezTo>
                      <a:pt x="0" y="659"/>
                      <a:pt x="370" y="1076"/>
                      <a:pt x="370" y="1391"/>
                    </a:cubicBezTo>
                    <a:lnTo>
                      <a:pt x="478" y="1391"/>
                    </a:lnTo>
                    <a:cubicBezTo>
                      <a:pt x="478" y="1077"/>
                      <a:pt x="848" y="640"/>
                      <a:pt x="848" y="424"/>
                    </a:cubicBezTo>
                    <a:cubicBezTo>
                      <a:pt x="848" y="190"/>
                      <a:pt x="658" y="0"/>
                      <a:pt x="424" y="0"/>
                    </a:cubicBezTo>
                    <a:close/>
                    <a:moveTo>
                      <a:pt x="424" y="251"/>
                    </a:moveTo>
                    <a:cubicBezTo>
                      <a:pt x="520" y="251"/>
                      <a:pt x="597" y="329"/>
                      <a:pt x="597" y="424"/>
                    </a:cubicBezTo>
                    <a:cubicBezTo>
                      <a:pt x="597" y="520"/>
                      <a:pt x="520" y="599"/>
                      <a:pt x="424" y="599"/>
                    </a:cubicBezTo>
                    <a:cubicBezTo>
                      <a:pt x="328" y="599"/>
                      <a:pt x="251" y="520"/>
                      <a:pt x="251" y="424"/>
                    </a:cubicBezTo>
                    <a:cubicBezTo>
                      <a:pt x="251" y="329"/>
                      <a:pt x="328" y="251"/>
                      <a:pt x="424" y="251"/>
                    </a:cubicBezTo>
                    <a:close/>
                  </a:path>
                </a:pathLst>
              </a:custGeom>
              <a:solidFill>
                <a:srgbClr val="0B553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1" name="Arrow Down"/>
            <p:cNvSpPr>
              <a:spLocks noChangeAspect="1"/>
            </p:cNvSpPr>
            <p:nvPr/>
          </p:nvSpPr>
          <p:spPr bwMode="auto">
            <a:xfrm flipH="1">
              <a:off x="5650266" y="341091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Arrow Down"/>
            <p:cNvSpPr>
              <a:spLocks noChangeAspect="1"/>
            </p:cNvSpPr>
            <p:nvPr/>
          </p:nvSpPr>
          <p:spPr bwMode="auto">
            <a:xfrm flipH="1">
              <a:off x="4871435" y="341091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사각형 설명선 95"/>
            <p:cNvSpPr/>
            <p:nvPr/>
          </p:nvSpPr>
          <p:spPr>
            <a:xfrm>
              <a:off x="4294617" y="2102406"/>
              <a:ext cx="2390965" cy="683941"/>
            </a:xfrm>
            <a:prstGeom prst="wedgeRectCallout">
              <a:avLst>
                <a:gd name="adj1" fmla="val -14015"/>
                <a:gd name="adj2" fmla="val 7255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700" b="1" dirty="0" smtClean="0">
                  <a:latin typeface="나눔고딕" pitchFamily="50" charset="-127"/>
                  <a:ea typeface="나눔고딕" pitchFamily="50" charset="-127"/>
                </a:rPr>
                <a:t>lat:</a:t>
              </a:r>
              <a:r>
                <a:rPr lang="en-US" altLang="ko-KR" sz="700" dirty="0" smtClean="0">
                  <a:latin typeface="나눔고딕" pitchFamily="50" charset="-127"/>
                  <a:ea typeface="나눔고딕" pitchFamily="50" charset="-127"/>
                </a:rPr>
                <a:t>37.537472,127.061588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700" b="1" dirty="0" smtClean="0">
                  <a:latin typeface="나눔고딕" pitchFamily="50" charset="-127"/>
                  <a:ea typeface="나눔고딕" pitchFamily="50" charset="-127"/>
                </a:rPr>
                <a:t>lng:</a:t>
              </a:r>
              <a:r>
                <a:rPr lang="en-US" altLang="ko-KR" sz="700" dirty="0" smtClean="0">
                  <a:latin typeface="나눔고딕" pitchFamily="50" charset="-127"/>
                  <a:ea typeface="나눔고딕" pitchFamily="50" charset="-127"/>
                </a:rPr>
                <a:t>37.5373592,127.06163659999993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시</a:t>
              </a:r>
              <a:r>
                <a:rPr lang="en-US" altLang="ko-KR" sz="700" dirty="0" smtClean="0"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도 </a:t>
              </a:r>
              <a:r>
                <a:rPr lang="en-US" altLang="ko-KR" sz="700" dirty="0" smtClean="0"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서울</a:t>
              </a:r>
              <a:endParaRPr lang="en-US" altLang="ko-KR" sz="7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시</a:t>
              </a:r>
              <a:r>
                <a:rPr lang="en-US" altLang="ko-KR" sz="700" dirty="0" smtClean="0"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군</a:t>
              </a:r>
              <a:r>
                <a:rPr lang="en-US" altLang="ko-KR" sz="700" dirty="0" smtClean="0"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구 </a:t>
              </a:r>
              <a:r>
                <a:rPr lang="en-US" altLang="ko-KR" sz="700" dirty="0" smtClean="0"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마포구</a:t>
              </a:r>
              <a:endParaRPr lang="en-US" altLang="ko-KR" sz="7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700" dirty="0" err="1" smtClean="0">
                  <a:latin typeface="나눔고딕" pitchFamily="50" charset="-127"/>
                  <a:ea typeface="나눔고딕" pitchFamily="50" charset="-127"/>
                </a:rPr>
                <a:t>Zipcode</a:t>
              </a:r>
              <a:r>
                <a:rPr lang="en-US" altLang="ko-KR" sz="700" dirty="0" smtClean="0">
                  <a:latin typeface="나눔고딕" pitchFamily="50" charset="-127"/>
                  <a:ea typeface="나눔고딕" pitchFamily="50" charset="-127"/>
                </a:rPr>
                <a:t> : 11241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2870448" y="6597352"/>
            <a:ext cx="21336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CB193F6-D6AB-41E7-AEB2-D2AEFF073082}"/>
              </a:ext>
            </a:extLst>
          </p:cNvPr>
          <p:cNvSpPr txBox="1"/>
          <p:nvPr/>
        </p:nvSpPr>
        <p:spPr>
          <a:xfrm>
            <a:off x="7308304" y="875467"/>
            <a:ext cx="18356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※ </a:t>
            </a:r>
            <a:r>
              <a:rPr lang="ko-KR" altLang="en-US" sz="800" b="1" dirty="0"/>
              <a:t>자전거 </a:t>
            </a:r>
            <a:r>
              <a:rPr lang="ko-KR" altLang="en-US" sz="800" b="1" dirty="0" smtClean="0"/>
              <a:t>시설 상세 페이지</a:t>
            </a:r>
            <a:endParaRPr lang="en-US" altLang="ko-KR" sz="800" b="1" dirty="0"/>
          </a:p>
          <a:p>
            <a:endParaRPr lang="en-US" altLang="ko-KR" sz="800" dirty="0" smtClean="0"/>
          </a:p>
          <a:p>
            <a:pPr marL="228600" indent="-228600">
              <a:buAutoNum type="arabicParenR"/>
            </a:pPr>
            <a:r>
              <a:rPr lang="ko-KR" altLang="en-US" sz="800" dirty="0" smtClean="0"/>
              <a:t>위도 노출</a:t>
            </a:r>
            <a:endParaRPr lang="en-US" altLang="ko-KR" sz="800" dirty="0"/>
          </a:p>
          <a:p>
            <a:pPr marL="228600" indent="-228600">
              <a:buAutoNum type="arabicParenR"/>
            </a:pPr>
            <a:endParaRPr lang="en-US" altLang="ko-KR" sz="800" dirty="0" smtClean="0"/>
          </a:p>
          <a:p>
            <a:pPr marL="228600" indent="-228600">
              <a:buAutoNum type="arabicParenR"/>
            </a:pPr>
            <a:r>
              <a:rPr lang="ko-KR" altLang="en-US" sz="800" dirty="0" smtClean="0"/>
              <a:t>경도 노출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pPr marL="228600" indent="-228600">
              <a:buAutoNum type="arabicParenR"/>
            </a:pPr>
            <a:r>
              <a:rPr lang="ko-KR" altLang="en-US" sz="800" dirty="0" smtClean="0">
                <a:solidFill>
                  <a:srgbClr val="00B0F0"/>
                </a:solidFill>
              </a:rPr>
              <a:t>시</a:t>
            </a:r>
            <a:r>
              <a:rPr lang="en-US" altLang="ko-KR" sz="800" dirty="0" smtClean="0">
                <a:solidFill>
                  <a:srgbClr val="00B0F0"/>
                </a:solidFill>
              </a:rPr>
              <a:t>/</a:t>
            </a:r>
            <a:r>
              <a:rPr lang="ko-KR" altLang="en-US" sz="800" dirty="0" smtClean="0">
                <a:solidFill>
                  <a:srgbClr val="00B0F0"/>
                </a:solidFill>
              </a:rPr>
              <a:t>도 선택박스</a:t>
            </a:r>
            <a:endParaRPr lang="en-US" altLang="ko-KR" sz="800" dirty="0" smtClean="0">
              <a:solidFill>
                <a:srgbClr val="00B0F0"/>
              </a:solidFill>
            </a:endParaRPr>
          </a:p>
          <a:p>
            <a:pPr marL="228600" indent="-228600">
              <a:buAutoNum type="arabicParenR"/>
            </a:pPr>
            <a:endParaRPr lang="en-US" altLang="ko-KR" sz="800" dirty="0" smtClean="0">
              <a:solidFill>
                <a:srgbClr val="00B0F0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800" dirty="0" smtClean="0">
                <a:solidFill>
                  <a:srgbClr val="00B0F0"/>
                </a:solidFill>
              </a:rPr>
              <a:t>구</a:t>
            </a:r>
            <a:r>
              <a:rPr lang="en-US" altLang="ko-KR" sz="800" dirty="0" smtClean="0">
                <a:solidFill>
                  <a:srgbClr val="00B0F0"/>
                </a:solidFill>
              </a:rPr>
              <a:t>/</a:t>
            </a:r>
            <a:r>
              <a:rPr lang="ko-KR" altLang="en-US" sz="800" dirty="0" smtClean="0">
                <a:solidFill>
                  <a:srgbClr val="00B0F0"/>
                </a:solidFill>
              </a:rPr>
              <a:t>군 선택박스</a:t>
            </a:r>
            <a:endParaRPr lang="en-US" altLang="ko-KR" sz="800" dirty="0" smtClean="0">
              <a:solidFill>
                <a:srgbClr val="00B0F0"/>
              </a:solidFill>
            </a:endParaRPr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pPr marL="228600" indent="-228600">
              <a:buAutoNum type="arabicParenR"/>
            </a:pPr>
            <a:r>
              <a:rPr lang="ko-KR" altLang="en-US" sz="800" dirty="0" smtClean="0"/>
              <a:t>우편번호 노출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pPr marL="228600" indent="-228600">
              <a:buAutoNum type="arabicParenR"/>
            </a:pPr>
            <a:r>
              <a:rPr lang="ko-KR" altLang="en-US" sz="800" dirty="0" smtClean="0">
                <a:solidFill>
                  <a:srgbClr val="00B0F0"/>
                </a:solidFill>
              </a:rPr>
              <a:t>지도 </a:t>
            </a:r>
            <a:r>
              <a:rPr lang="ko-KR" altLang="en-US" sz="800" dirty="0" smtClean="0">
                <a:solidFill>
                  <a:srgbClr val="00B0F0"/>
                </a:solidFill>
              </a:rPr>
              <a:t>영역</a:t>
            </a:r>
            <a:endParaRPr lang="en-US" altLang="ko-KR" sz="800" dirty="0" smtClean="0">
              <a:solidFill>
                <a:srgbClr val="00B0F0"/>
              </a:solidFill>
            </a:endParaRPr>
          </a:p>
          <a:p>
            <a:pPr marL="228600" indent="-228600">
              <a:buAutoNum type="arabicParenR"/>
            </a:pPr>
            <a:endParaRPr lang="en-US" altLang="ko-KR" sz="800" dirty="0">
              <a:solidFill>
                <a:srgbClr val="00B0F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rgbClr val="00B0F0"/>
                </a:solidFill>
              </a:rPr>
              <a:t>6-1) </a:t>
            </a:r>
            <a:r>
              <a:rPr lang="ko-KR" altLang="en-US" sz="800" dirty="0" smtClean="0">
                <a:solidFill>
                  <a:srgbClr val="00B0F0"/>
                </a:solidFill>
              </a:rPr>
              <a:t>현재 위치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마커로</a:t>
            </a:r>
            <a:r>
              <a:rPr lang="ko-KR" altLang="en-US" sz="800" dirty="0" smtClean="0">
                <a:solidFill>
                  <a:srgbClr val="00B0F0"/>
                </a:solidFill>
              </a:rPr>
              <a:t> 표시</a:t>
            </a:r>
            <a:r>
              <a:rPr lang="en-US" altLang="ko-KR" sz="800" dirty="0" smtClean="0">
                <a:solidFill>
                  <a:srgbClr val="00B0F0"/>
                </a:solidFill>
              </a:rPr>
              <a:t>.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마커</a:t>
            </a:r>
            <a:r>
              <a:rPr lang="ko-KR" altLang="en-US" sz="800" dirty="0" smtClean="0">
                <a:solidFill>
                  <a:srgbClr val="00B0F0"/>
                </a:solidFill>
              </a:rPr>
              <a:t> 움직이면 자동으로 </a:t>
            </a:r>
            <a:r>
              <a:rPr lang="en-US" altLang="ko-KR" sz="800" dirty="0" smtClean="0">
                <a:solidFill>
                  <a:srgbClr val="00B0F0"/>
                </a:solidFill>
              </a:rPr>
              <a:t>1</a:t>
            </a:r>
            <a:r>
              <a:rPr lang="en-US" altLang="ko-KR" sz="800" dirty="0" smtClean="0">
                <a:solidFill>
                  <a:srgbClr val="00B0F0"/>
                </a:solidFill>
              </a:rPr>
              <a:t>)~</a:t>
            </a:r>
            <a:r>
              <a:rPr lang="en-US" altLang="ko-KR" sz="800" dirty="0" smtClean="0">
                <a:solidFill>
                  <a:srgbClr val="00B0F0"/>
                </a:solidFill>
              </a:rPr>
              <a:t>2)</a:t>
            </a:r>
            <a:r>
              <a:rPr lang="en-US" altLang="ko-KR" sz="800" dirty="0" smtClean="0">
                <a:solidFill>
                  <a:srgbClr val="00B0F0"/>
                </a:solidFill>
              </a:rPr>
              <a:t> </a:t>
            </a:r>
            <a:r>
              <a:rPr lang="ko-KR" altLang="en-US" sz="800" dirty="0" smtClean="0">
                <a:solidFill>
                  <a:srgbClr val="00B0F0"/>
                </a:solidFill>
              </a:rPr>
              <a:t>영역 데이터 기입됨</a:t>
            </a:r>
            <a:endParaRPr lang="en-US" altLang="ko-KR" sz="800" dirty="0" smtClean="0">
              <a:solidFill>
                <a:srgbClr val="00B0F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rgbClr val="00B0F0"/>
                </a:solidFill>
              </a:rPr>
              <a:t>6-2)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마커</a:t>
            </a:r>
            <a:r>
              <a:rPr lang="ko-KR" altLang="en-US" sz="800" dirty="0" smtClean="0">
                <a:solidFill>
                  <a:srgbClr val="00B0F0"/>
                </a:solidFill>
              </a:rPr>
              <a:t> 클릭 시 </a:t>
            </a:r>
            <a:r>
              <a:rPr lang="ko-KR" altLang="en-US" sz="800" dirty="0" err="1" smtClean="0">
                <a:solidFill>
                  <a:srgbClr val="00B0F0"/>
                </a:solidFill>
              </a:rPr>
              <a:t>정보창</a:t>
            </a:r>
            <a:r>
              <a:rPr lang="ko-KR" altLang="en-US" sz="800" dirty="0" smtClean="0">
                <a:solidFill>
                  <a:srgbClr val="00B0F0"/>
                </a:solidFill>
              </a:rPr>
              <a:t> 팝업</a:t>
            </a:r>
            <a:endParaRPr lang="en-US" altLang="ko-KR" sz="800" dirty="0" smtClean="0">
              <a:solidFill>
                <a:srgbClr val="00B0F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228600" indent="-228600">
              <a:buAutoNum type="arabicParenR" startAt="7"/>
            </a:pPr>
            <a:r>
              <a:rPr lang="ko-KR" altLang="en-US" sz="800" dirty="0" smtClean="0"/>
              <a:t>시설구분 </a:t>
            </a:r>
            <a:endParaRPr lang="en-US" altLang="ko-KR" sz="800" dirty="0" smtClean="0"/>
          </a:p>
          <a:p>
            <a:pPr marL="182563"/>
            <a:r>
              <a:rPr lang="en-US" altLang="ko-KR" sz="800" dirty="0" smtClean="0"/>
              <a:t>-  </a:t>
            </a:r>
            <a:r>
              <a:rPr lang="ko-KR" altLang="en-US" sz="800" dirty="0" smtClean="0"/>
              <a:t>자전거 보관소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자전거 대여소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자전거 수리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판매점 중 선택가능 </a:t>
            </a:r>
            <a:endParaRPr lang="en-US" altLang="ko-KR" sz="800" dirty="0" smtClean="0"/>
          </a:p>
          <a:p>
            <a:pPr marL="182563">
              <a:buAutoNum type="arabicParenR" startAt="7"/>
            </a:pPr>
            <a:endParaRPr lang="en-US" altLang="ko-KR" sz="800" dirty="0"/>
          </a:p>
          <a:p>
            <a:pPr marL="182563"/>
            <a:r>
              <a:rPr lang="en-US" altLang="ko-KR" sz="800" dirty="0" smtClean="0"/>
              <a:t>- </a:t>
            </a:r>
            <a:r>
              <a:rPr lang="ko-KR" altLang="en-US" sz="800" dirty="0" smtClean="0"/>
              <a:t>선택한 시설 구분에 따라 하단 정보 입력 영역 달라짐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다음슬라이드 참고</a:t>
            </a:r>
            <a:r>
              <a:rPr lang="en-US" altLang="ko-KR" sz="800" dirty="0" smtClean="0"/>
              <a:t>)</a:t>
            </a:r>
          </a:p>
          <a:p>
            <a:pPr marL="228600" indent="-228600">
              <a:buAutoNum type="arabicParenR" startAt="7"/>
            </a:pPr>
            <a:endParaRPr lang="en-US" altLang="ko-KR" sz="800" dirty="0"/>
          </a:p>
          <a:p>
            <a:pPr marL="228600" indent="-228600">
              <a:buAutoNum type="arabicParenR" startAt="8"/>
            </a:pPr>
            <a:r>
              <a:rPr lang="ko-KR" altLang="en-US" sz="800" dirty="0" smtClean="0"/>
              <a:t>주소 노출</a:t>
            </a:r>
            <a:endParaRPr lang="en-US" altLang="ko-KR" sz="800" dirty="0"/>
          </a:p>
          <a:p>
            <a:pPr marL="228600" indent="-228600">
              <a:buAutoNum type="arabicParenR" startAt="8"/>
            </a:pPr>
            <a:endParaRPr lang="en-US" altLang="ko-KR" sz="800" dirty="0" smtClean="0"/>
          </a:p>
          <a:p>
            <a:pPr marL="228600" indent="-228600">
              <a:buAutoNum type="arabicParenR" startAt="8"/>
            </a:pPr>
            <a:r>
              <a:rPr lang="ko-KR" altLang="en-US" sz="800" dirty="0" smtClean="0"/>
              <a:t>역명 노출</a:t>
            </a:r>
            <a:endParaRPr lang="en-US" altLang="ko-KR" sz="800" dirty="0"/>
          </a:p>
          <a:p>
            <a:pPr marL="228600" indent="-228600">
              <a:buAutoNum type="arabicParenR" startAt="8"/>
            </a:pPr>
            <a:endParaRPr lang="en-US" altLang="ko-KR" sz="800" dirty="0" smtClean="0"/>
          </a:p>
          <a:p>
            <a:pPr marL="228600" indent="-228600">
              <a:buAutoNum type="arabicParenR" startAt="8"/>
            </a:pPr>
            <a:r>
              <a:rPr lang="ko-KR" altLang="en-US" sz="800" dirty="0" smtClean="0"/>
              <a:t>보관대수</a:t>
            </a:r>
            <a:r>
              <a:rPr lang="en-US" altLang="ko-KR" sz="800" dirty="0" smtClean="0"/>
              <a:t> / </a:t>
            </a:r>
            <a:r>
              <a:rPr lang="ko-KR" altLang="en-US" sz="800" dirty="0" smtClean="0"/>
              <a:t>실제 주차대수 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11) </a:t>
            </a:r>
            <a:r>
              <a:rPr lang="ko-KR" altLang="en-US" sz="800" dirty="0" smtClean="0"/>
              <a:t>출구번호 노출</a:t>
            </a:r>
            <a:endParaRPr lang="en-US" altLang="ko-KR" sz="8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0" y="576064"/>
            <a:ext cx="1043608" cy="6093296"/>
          </a:xfrm>
          <a:prstGeom prst="rect">
            <a:avLst/>
          </a:prstGeom>
          <a:solidFill>
            <a:srgbClr val="228A7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-36512" y="692696"/>
            <a:ext cx="1093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에코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마일리지</a:t>
            </a:r>
            <a:endParaRPr lang="en-US" altLang="ko-KR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043608" y="908720"/>
            <a:ext cx="626469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4120" y="28575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자전거 시설 상세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562270" y="2857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bike-</a:t>
            </a:r>
            <a:r>
              <a:rPr lang="en-US" altLang="ko-KR" sz="900" dirty="0" err="1" smtClean="0"/>
              <a:t>info_detail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1058377" y="318480"/>
            <a:ext cx="2201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 </a:t>
            </a:r>
            <a:r>
              <a:rPr lang="en-US" altLang="ko-KR" sz="900" dirty="0"/>
              <a:t>&gt; </a:t>
            </a:r>
            <a:r>
              <a:rPr lang="ko-KR" altLang="en-US" sz="900" dirty="0"/>
              <a:t>자전거 시설관리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자전거 시설 상세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336280" y="620688"/>
            <a:ext cx="756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17005" y="626247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 2017.06.18 PM 12:04</a:t>
            </a:r>
            <a:endParaRPr lang="ko-KR" altLang="en-US" sz="9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187624" y="1628800"/>
            <a:ext cx="590465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1265577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자전거 시설 상세</a:t>
            </a:r>
            <a:endParaRPr lang="en-US" altLang="ko-KR" sz="1400" b="1" dirty="0" smtClean="0"/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60804"/>
              </p:ext>
            </p:extLst>
          </p:nvPr>
        </p:nvGraphicFramePr>
        <p:xfrm>
          <a:off x="1263309" y="2061008"/>
          <a:ext cx="2403267" cy="1440000"/>
        </p:xfrm>
        <a:graphic>
          <a:graphicData uri="http://schemas.openxmlformats.org/drawingml/2006/table">
            <a:tbl>
              <a:tblPr/>
              <a:tblGrid>
                <a:gridCol w="720081"/>
                <a:gridCol w="168318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lat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36.801579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lng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127.149163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도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군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zipcode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11214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5" name="직사각형 144"/>
          <p:cNvSpPr/>
          <p:nvPr/>
        </p:nvSpPr>
        <p:spPr>
          <a:xfrm>
            <a:off x="1232763" y="1758008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위치 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240739" y="3774232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9254"/>
              </p:ext>
            </p:extLst>
          </p:nvPr>
        </p:nvGraphicFramePr>
        <p:xfrm>
          <a:off x="1296568" y="4590204"/>
          <a:ext cx="5545546" cy="1409186"/>
        </p:xfrm>
        <a:graphic>
          <a:graphicData uri="http://schemas.openxmlformats.org/drawingml/2006/table">
            <a:tbl>
              <a:tblPr/>
              <a:tblGrid>
                <a:gridCol w="1187200"/>
                <a:gridCol w="1532556"/>
                <a:gridCol w="1275756"/>
                <a:gridCol w="1550034"/>
              </a:tblGrid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충청남도 천안시 </a:t>
                      </a:r>
                      <a:r>
                        <a:rPr lang="ko-KR" altLang="en-US" sz="800" u="none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동남구</a:t>
                      </a:r>
                      <a:r>
                        <a:rPr lang="ko-KR" altLang="en-US" sz="8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u="none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중앙동</a:t>
                      </a:r>
                      <a:r>
                        <a:rPr lang="ko-KR" altLang="en-US" sz="8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165-2</a:t>
                      </a:r>
                      <a:endParaRPr lang="ko-KR" altLang="en-US" sz="8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역명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천안역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보관대수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실제 주차대수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19 / 38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출구번호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정보출처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현장조사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공기주입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정보제공일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2017-05-30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사진 첨부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177800"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천안역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_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보관소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.jpg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1778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0" name="모서리가 둥근 직사각형 149"/>
          <p:cNvSpPr/>
          <p:nvPr/>
        </p:nvSpPr>
        <p:spPr>
          <a:xfrm>
            <a:off x="4197503" y="6237312"/>
            <a:ext cx="1080120" cy="228288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084932" y="6237312"/>
            <a:ext cx="1080120" cy="2282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목록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57896"/>
              </p:ext>
            </p:extLst>
          </p:nvPr>
        </p:nvGraphicFramePr>
        <p:xfrm>
          <a:off x="1304637" y="4077104"/>
          <a:ext cx="2403267" cy="288000"/>
        </p:xfrm>
        <a:graphic>
          <a:graphicData uri="http://schemas.openxmlformats.org/drawingml/2006/table">
            <a:tbl>
              <a:tblPr/>
              <a:tblGrid>
                <a:gridCol w="720081"/>
                <a:gridCol w="168318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시설 구분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4" name="모서리가 둥근 직사각형 213"/>
          <p:cNvSpPr/>
          <p:nvPr/>
        </p:nvSpPr>
        <p:spPr>
          <a:xfrm>
            <a:off x="5925800" y="5783656"/>
            <a:ext cx="829445" cy="180000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찾아보기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25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123728" y="4106366"/>
            <a:ext cx="1368148" cy="225703"/>
            <a:chOff x="595684" y="1559270"/>
            <a:chExt cx="1368148" cy="225703"/>
          </a:xfrm>
          <a:solidFill>
            <a:srgbClr val="FFFFFF"/>
          </a:solidFill>
        </p:grpSpPr>
        <p:sp>
          <p:nvSpPr>
            <p:cNvPr id="226" name="Text Box" descr="&lt;Tags&gt;&lt;SMARTRESIZEANCHORS&gt;Absolute,Absolute,Absolute,Absolute&lt;/SMARTRESIZEANCHORS&gt;&lt;/Tags&gt;"/>
            <p:cNvSpPr/>
            <p:nvPr/>
          </p:nvSpPr>
          <p:spPr>
            <a:xfrm>
              <a:off x="595684" y="1559270"/>
              <a:ext cx="1202158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자전거 보관소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9270"/>
              <a:ext cx="16598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3" name="Option"/>
          <p:cNvGrpSpPr/>
          <p:nvPr/>
        </p:nvGrpSpPr>
        <p:grpSpPr>
          <a:xfrm>
            <a:off x="2706382" y="5531056"/>
            <a:ext cx="363621" cy="127000"/>
            <a:chOff x="1068388" y="1876425"/>
            <a:chExt cx="363621" cy="127000"/>
          </a:xfrm>
        </p:grpSpPr>
        <p:grpSp>
          <p:nvGrpSpPr>
            <p:cNvPr id="23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3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5" name="Text"/>
            <p:cNvSpPr txBox="1"/>
            <p:nvPr/>
          </p:nvSpPr>
          <p:spPr>
            <a:xfrm>
              <a:off x="1262091" y="1878657"/>
              <a:ext cx="169918" cy="12253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없</a:t>
              </a:r>
              <a:r>
                <a:rPr lang="ko-KR" altLang="en-US" sz="700" noProof="1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음</a:t>
              </a:r>
              <a:endParaRPr lang="en-US" sz="700" noProof="1" smtClean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Option"/>
          <p:cNvGrpSpPr/>
          <p:nvPr/>
        </p:nvGrpSpPr>
        <p:grpSpPr>
          <a:xfrm>
            <a:off x="3272275" y="5531056"/>
            <a:ext cx="363621" cy="127000"/>
            <a:chOff x="1068388" y="1876425"/>
            <a:chExt cx="363621" cy="127000"/>
          </a:xfrm>
        </p:grpSpPr>
        <p:sp>
          <p:nvSpPr>
            <p:cNvPr id="241" name="Circle"/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0" name="Text"/>
            <p:cNvSpPr txBox="1"/>
            <p:nvPr/>
          </p:nvSpPr>
          <p:spPr>
            <a:xfrm>
              <a:off x="1262091" y="1878657"/>
              <a:ext cx="169918" cy="12253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있음</a:t>
              </a:r>
              <a:endParaRPr lang="en-US" sz="700" noProof="1" smtClean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014508" y="2092605"/>
            <a:ext cx="1527892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14508" y="2376446"/>
            <a:ext cx="1527892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14508" y="3240866"/>
            <a:ext cx="1527892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561940" y="4624336"/>
            <a:ext cx="413064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70477" y="4919592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70477" y="521480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348678" y="521480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48678" y="548655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348678" y="4919592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61940" y="5758456"/>
            <a:ext cx="330620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71600" y="889670"/>
            <a:ext cx="2270830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홈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자전거 시설관리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자전거 시설 상세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2092605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2384211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2669359"/>
            <a:ext cx="193937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2958519"/>
            <a:ext cx="193937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3276127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3748131" y="1975199"/>
            <a:ext cx="193937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026759" y="4009397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4524933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4840336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234467" y="4832680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5172403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234467" y="5117831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5495756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234467" y="5484749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873439" y="5769487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5764204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16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3048493" y="6140342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4176520" y="6140342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18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041216" y="3047428"/>
            <a:ext cx="279978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6-1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6158996" y="2254779"/>
            <a:ext cx="279978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6-2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Delete"/>
          <p:cNvSpPr>
            <a:spLocks noChangeAspect="1"/>
          </p:cNvSpPr>
          <p:nvPr/>
        </p:nvSpPr>
        <p:spPr bwMode="auto">
          <a:xfrm>
            <a:off x="3534863" y="5844742"/>
            <a:ext cx="72001" cy="72000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Calendar"/>
          <p:cNvSpPr>
            <a:spLocks noChangeAspect="1" noEditPoints="1"/>
          </p:cNvSpPr>
          <p:nvPr/>
        </p:nvSpPr>
        <p:spPr bwMode="auto">
          <a:xfrm>
            <a:off x="6491520" y="5516320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4627262" y="6525344"/>
            <a:ext cx="2094990" cy="288032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다음 슬라이드에 계속</a:t>
            </a:r>
            <a:endParaRPr lang="ko-KR" altLang="en-US" sz="900" b="1" dirty="0"/>
          </a:p>
        </p:txBody>
      </p:sp>
      <p:grpSp>
        <p:nvGrpSpPr>
          <p:cNvPr id="156" name="Date Picker"/>
          <p:cNvGrpSpPr/>
          <p:nvPr/>
        </p:nvGrpSpPr>
        <p:grpSpPr>
          <a:xfrm>
            <a:off x="6849997" y="5181221"/>
            <a:ext cx="1973507" cy="1632155"/>
            <a:chOff x="617292" y="2012745"/>
            <a:chExt cx="1973507" cy="1632155"/>
          </a:xfrm>
        </p:grpSpPr>
        <p:sp>
          <p:nvSpPr>
            <p:cNvPr id="157" name="Box"/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Month"/>
            <p:cNvSpPr txBox="1"/>
            <p:nvPr/>
          </p:nvSpPr>
          <p:spPr>
            <a:xfrm>
              <a:off x="1293739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2017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9" name="Days"/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172" name="Day"/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73" name="Day"/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74" name="Day"/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75" name="Day"/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76" name="Day"/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77" name="Day"/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78" name="Day"/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79" name="Day"/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80" name="Day"/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81" name="Day"/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182" name="Day"/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83" name="Day"/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84" name="Day"/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85" name="Day"/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86" name="Day"/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87" name="Day"/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88" name="Day"/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89" name="Day"/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90" name="Day"/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91" name="Day"/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92" name="Day"/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93" name="Day"/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94" name="Day"/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95" name="Day"/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96" name="Day"/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97" name="Day"/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198" name="Day"/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99" name="Day"/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00" name="Day"/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01" name="Day"/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02" name="Day"/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160" name="Weekdays"/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165" name="Monday"/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166" name="Tuesday"/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167" name="Wednesday"/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168" name="Thursday"/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169" name="Friday"/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170" name="Saturday"/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171" name="Sunday"/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161" name="Selection Overlay"/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Navigation Arrows"/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163" name="Arrow Left"/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Arrow Right"/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03" name="타원 20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6734384" y="5084252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799290" y="1695619"/>
            <a:ext cx="773193" cy="208190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679502" y="1614168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19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-4732" y="1268760"/>
            <a:ext cx="1062722" cy="2995683"/>
            <a:chOff x="-4732" y="1268760"/>
            <a:chExt cx="1062722" cy="2995683"/>
          </a:xfrm>
        </p:grpSpPr>
        <p:sp>
          <p:nvSpPr>
            <p:cNvPr id="204" name="직사각형 203"/>
            <p:cNvSpPr/>
            <p:nvPr/>
          </p:nvSpPr>
          <p:spPr>
            <a:xfrm>
              <a:off x="-4732" y="3140968"/>
              <a:ext cx="1043608" cy="270000"/>
            </a:xfrm>
            <a:prstGeom prst="rect">
              <a:avLst/>
            </a:prstGeom>
            <a:solidFill>
              <a:srgbClr val="0B553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i="1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177281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회원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126876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캠페인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0" y="2304154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물품 신청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4382" y="257801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후원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0" y="205239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데이터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0" y="284801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그룹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0" y="312759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latin typeface="나눔고딕" pitchFamily="50" charset="-127"/>
                  <a:ea typeface="나눔고딕" pitchFamily="50" charset="-127"/>
                </a:rPr>
                <a:t>자전거 시설관리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0" y="340717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신고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0" y="3691815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공지사항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0" y="3994443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자전거 뉴스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0" y="1506048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NFC/QR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코드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0" y="4293096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버전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1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026759" y="2669359"/>
            <a:ext cx="873327" cy="225703"/>
            <a:chOff x="595684" y="1559270"/>
            <a:chExt cx="1368149" cy="225703"/>
          </a:xfrm>
          <a:solidFill>
            <a:srgbClr val="FFFFFF"/>
          </a:solidFill>
        </p:grpSpPr>
        <p:sp>
          <p:nvSpPr>
            <p:cNvPr id="14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4" y="1559270"/>
              <a:ext cx="110810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울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703796" y="1559270"/>
              <a:ext cx="260037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783676" y="1654034"/>
              <a:ext cx="10027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0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027499" y="2953205"/>
            <a:ext cx="873327" cy="225703"/>
            <a:chOff x="595684" y="1559270"/>
            <a:chExt cx="1368149" cy="225703"/>
          </a:xfrm>
          <a:solidFill>
            <a:srgbClr val="FFFFFF"/>
          </a:solidFill>
        </p:grpSpPr>
        <p:sp>
          <p:nvSpPr>
            <p:cNvPr id="22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559270"/>
              <a:ext cx="110810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마포구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703796" y="1559270"/>
              <a:ext cx="260037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83676" y="1654034"/>
              <a:ext cx="10027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4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2870448" y="6597352"/>
            <a:ext cx="21336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CB193F6-D6AB-41E7-AEB2-D2AEFF073082}"/>
              </a:ext>
            </a:extLst>
          </p:cNvPr>
          <p:cNvSpPr txBox="1"/>
          <p:nvPr/>
        </p:nvSpPr>
        <p:spPr>
          <a:xfrm>
            <a:off x="7308304" y="875467"/>
            <a:ext cx="1835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12"/>
            </a:pPr>
            <a:r>
              <a:rPr lang="ko-KR" altLang="en-US" sz="800" dirty="0" smtClean="0"/>
              <a:t>정보출처 </a:t>
            </a:r>
            <a:r>
              <a:rPr lang="ko-KR" altLang="en-US" sz="800" dirty="0"/>
              <a:t>노출</a:t>
            </a:r>
            <a:endParaRPr lang="en-US" altLang="ko-KR" sz="800" dirty="0"/>
          </a:p>
          <a:p>
            <a:pPr marL="228600" indent="-228600">
              <a:buAutoNum type="arabicParenR" startAt="12"/>
            </a:pPr>
            <a:endParaRPr lang="en-US" altLang="ko-KR" sz="800" dirty="0"/>
          </a:p>
          <a:p>
            <a:pPr marL="228600" indent="-228600">
              <a:buAutoNum type="arabicParenR" startAt="12"/>
            </a:pPr>
            <a:r>
              <a:rPr lang="ko-KR" altLang="en-US" sz="800" dirty="0" err="1"/>
              <a:t>공기주입기</a:t>
            </a:r>
            <a:r>
              <a:rPr lang="ko-KR" altLang="en-US" sz="800" dirty="0"/>
              <a:t> 여부</a:t>
            </a:r>
            <a:endParaRPr lang="en-US" altLang="ko-KR" sz="800" dirty="0"/>
          </a:p>
          <a:p>
            <a:pPr marL="228600" indent="-228600">
              <a:buAutoNum type="arabicParenR" startAt="12"/>
            </a:pPr>
            <a:endParaRPr lang="en-US" altLang="ko-KR" sz="800" dirty="0"/>
          </a:p>
          <a:p>
            <a:pPr marL="228600" indent="-228600">
              <a:buAutoNum type="arabicParenR" startAt="12"/>
            </a:pPr>
            <a:r>
              <a:rPr lang="ko-KR" altLang="en-US" sz="800" dirty="0"/>
              <a:t>정보제공일 노출 </a:t>
            </a:r>
            <a:r>
              <a:rPr lang="en-US" altLang="ko-KR" sz="800" dirty="0"/>
              <a:t>: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달력에서 날짜 선택 가능</a:t>
            </a:r>
            <a:r>
              <a:rPr lang="en-US" altLang="ko-KR" sz="800" dirty="0"/>
              <a:t>. </a:t>
            </a:r>
            <a:r>
              <a:rPr lang="ko-KR" altLang="en-US" sz="800" dirty="0"/>
              <a:t>오늘 날짜 기준으로 달력 노출</a:t>
            </a:r>
            <a:r>
              <a:rPr lang="en-US" altLang="ko-KR" sz="800" dirty="0"/>
              <a:t>(</a:t>
            </a:r>
            <a:r>
              <a:rPr lang="ko-KR" altLang="en-US" sz="800" dirty="0"/>
              <a:t>다음슬라이드 참고</a:t>
            </a:r>
            <a:r>
              <a:rPr lang="en-US" altLang="ko-KR" sz="800" dirty="0"/>
              <a:t>)</a:t>
            </a:r>
          </a:p>
          <a:p>
            <a:pPr marL="228600" indent="-228600">
              <a:buAutoNum type="arabicParenR" startAt="12"/>
            </a:pPr>
            <a:endParaRPr lang="en-US" altLang="ko-KR" sz="800" dirty="0"/>
          </a:p>
          <a:p>
            <a:pPr marL="228600" indent="-228600">
              <a:buAutoNum type="arabicParenR" startAt="12"/>
            </a:pPr>
            <a:r>
              <a:rPr lang="ko-KR" altLang="en-US" sz="800" dirty="0"/>
              <a:t>사진 찾아보기 버튼 </a:t>
            </a:r>
            <a:r>
              <a:rPr lang="en-US" altLang="ko-KR" sz="800" dirty="0"/>
              <a:t>: </a:t>
            </a:r>
            <a:r>
              <a:rPr lang="ko-KR" altLang="en-US" sz="800" dirty="0"/>
              <a:t>클릭 시 첨부파일 찾기 팝업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16) </a:t>
            </a:r>
            <a:r>
              <a:rPr lang="ko-KR" altLang="en-US" sz="800" dirty="0" smtClean="0"/>
              <a:t>첨부한 </a:t>
            </a:r>
            <a:r>
              <a:rPr lang="ko-KR" altLang="en-US" sz="800" dirty="0"/>
              <a:t>파일 노출</a:t>
            </a:r>
            <a:r>
              <a:rPr lang="en-US" altLang="ko-KR" sz="800" dirty="0"/>
              <a:t>. X </a:t>
            </a:r>
            <a:r>
              <a:rPr lang="ko-KR" altLang="en-US" sz="800" dirty="0"/>
              <a:t>클릭 시 삭제됨</a:t>
            </a:r>
          </a:p>
          <a:p>
            <a:endParaRPr lang="en-US" altLang="ko-KR" sz="800" dirty="0"/>
          </a:p>
          <a:p>
            <a:r>
              <a:rPr lang="en-US" altLang="ko-KR" sz="800" dirty="0"/>
              <a:t>17) </a:t>
            </a:r>
            <a:r>
              <a:rPr lang="ko-KR" altLang="en-US" sz="800" dirty="0"/>
              <a:t>목록 </a:t>
            </a:r>
            <a:r>
              <a:rPr lang="en-US" altLang="ko-KR" sz="800" dirty="0"/>
              <a:t>: </a:t>
            </a:r>
            <a:r>
              <a:rPr lang="ko-KR" altLang="en-US" sz="800" dirty="0"/>
              <a:t>버튼 클릭 시 </a:t>
            </a:r>
            <a:r>
              <a:rPr lang="en-US" altLang="ko-KR" sz="800" dirty="0"/>
              <a:t>[bike-</a:t>
            </a:r>
            <a:r>
              <a:rPr lang="en-US" altLang="ko-KR" sz="800" dirty="0" err="1"/>
              <a:t>info_list</a:t>
            </a:r>
            <a:r>
              <a:rPr lang="en-US" altLang="ko-KR" sz="800" dirty="0"/>
              <a:t>] </a:t>
            </a:r>
            <a:r>
              <a:rPr lang="ko-KR" altLang="en-US" sz="800" dirty="0"/>
              <a:t>페이지로 이동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18) </a:t>
            </a:r>
            <a:r>
              <a:rPr lang="ko-KR" altLang="en-US" sz="800" dirty="0"/>
              <a:t>수정 </a:t>
            </a:r>
            <a:r>
              <a:rPr lang="en-US" altLang="ko-KR" sz="800" dirty="0"/>
              <a:t>: </a:t>
            </a:r>
            <a:r>
              <a:rPr lang="ko-KR" altLang="en-US" sz="800" dirty="0"/>
              <a:t>버튼 클릭 시 내용 수정되며 </a:t>
            </a:r>
            <a:endParaRPr lang="en-US" altLang="ko-KR" sz="800" dirty="0"/>
          </a:p>
          <a:p>
            <a:r>
              <a:rPr lang="en-US" altLang="ko-KR" sz="800" dirty="0"/>
              <a:t>[bike-</a:t>
            </a:r>
            <a:r>
              <a:rPr lang="en-US" altLang="ko-KR" sz="800" dirty="0" err="1"/>
              <a:t>info_list</a:t>
            </a:r>
            <a:r>
              <a:rPr lang="en-US" altLang="ko-KR" sz="800" dirty="0"/>
              <a:t>] </a:t>
            </a:r>
            <a:r>
              <a:rPr lang="ko-KR" altLang="en-US" sz="800" dirty="0"/>
              <a:t>페이지로 </a:t>
            </a:r>
            <a:r>
              <a:rPr lang="ko-KR" altLang="en-US" sz="800" dirty="0" smtClean="0"/>
              <a:t>이동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19) </a:t>
            </a:r>
            <a:r>
              <a:rPr lang="ko-KR" altLang="en-US" sz="800" dirty="0" smtClean="0"/>
              <a:t>삭제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버튼 클릭 시 </a:t>
            </a:r>
            <a:r>
              <a:rPr lang="en-US" altLang="ko-KR" sz="800" dirty="0" smtClean="0"/>
              <a:t>19-1) </a:t>
            </a:r>
            <a:r>
              <a:rPr lang="ko-KR" altLang="en-US" sz="800" dirty="0" err="1" smtClean="0"/>
              <a:t>팝업창</a:t>
            </a:r>
            <a:r>
              <a:rPr lang="ko-KR" altLang="en-US" sz="800" dirty="0" smtClean="0"/>
              <a:t> 노출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  19-1)  </a:t>
            </a:r>
            <a:r>
              <a:rPr lang="ko-KR" altLang="en-US" sz="800" dirty="0" smtClean="0"/>
              <a:t>삭제 안내 </a:t>
            </a:r>
            <a:r>
              <a:rPr lang="ko-KR" altLang="en-US" sz="800" dirty="0" err="1" smtClean="0"/>
              <a:t>팝업창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확인 버튼 클릭 시 해당 데이터 삭제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취소 버튼 클릭 시 </a:t>
            </a:r>
            <a:r>
              <a:rPr lang="ko-KR" altLang="en-US" sz="800" dirty="0" err="1" smtClean="0"/>
              <a:t>팝업창</a:t>
            </a:r>
            <a:r>
              <a:rPr lang="ko-KR" altLang="en-US" sz="800" dirty="0" smtClean="0"/>
              <a:t> 닫음</a:t>
            </a:r>
            <a:endParaRPr lang="en-US" altLang="ko-KR" sz="800" dirty="0"/>
          </a:p>
        </p:txBody>
      </p:sp>
      <p:sp>
        <p:nvSpPr>
          <p:cNvPr id="63" name="직사각형 62"/>
          <p:cNvSpPr/>
          <p:nvPr/>
        </p:nvSpPr>
        <p:spPr>
          <a:xfrm>
            <a:off x="0" y="576064"/>
            <a:ext cx="1043608" cy="6093296"/>
          </a:xfrm>
          <a:prstGeom prst="rect">
            <a:avLst/>
          </a:prstGeom>
          <a:solidFill>
            <a:srgbClr val="228A7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8" name="직사각형 147"/>
          <p:cNvSpPr/>
          <p:nvPr/>
        </p:nvSpPr>
        <p:spPr>
          <a:xfrm>
            <a:off x="1149383" y="620688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68887"/>
              </p:ext>
            </p:extLst>
          </p:nvPr>
        </p:nvGraphicFramePr>
        <p:xfrm>
          <a:off x="1205212" y="1327914"/>
          <a:ext cx="5545546" cy="1675320"/>
        </p:xfrm>
        <a:graphic>
          <a:graphicData uri="http://schemas.openxmlformats.org/drawingml/2006/table">
            <a:tbl>
              <a:tblPr/>
              <a:tblGrid>
                <a:gridCol w="1187200"/>
                <a:gridCol w="1532556"/>
                <a:gridCol w="1131740"/>
                <a:gridCol w="1694050"/>
              </a:tblGrid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충청남도 천안시 </a:t>
                      </a:r>
                      <a:r>
                        <a:rPr lang="ko-KR" altLang="en-US" sz="800" u="none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동남구</a:t>
                      </a:r>
                      <a:r>
                        <a:rPr lang="ko-KR" altLang="en-US" sz="8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u="none" dirty="0" err="1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중앙동</a:t>
                      </a:r>
                      <a:r>
                        <a:rPr lang="ko-KR" altLang="en-US" sz="8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165-2</a:t>
                      </a:r>
                      <a:endParaRPr lang="ko-KR" altLang="en-US" sz="8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명칭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정부청사역앞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(4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번출구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ko-KR" altLang="en-US" sz="800" b="0" i="0" u="none" strike="noStrike" kern="1200" dirty="0" smtClean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이용요금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보관대수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전화번호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홈페이지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정보출처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정보</a:t>
                      </a:r>
                      <a:r>
                        <a:rPr lang="ko-KR" altLang="en-US" sz="800" b="1" u="none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제공일</a:t>
                      </a: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사진 첨부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천안역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_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보관소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22.jpg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1778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74312"/>
              </p:ext>
            </p:extLst>
          </p:nvPr>
        </p:nvGraphicFramePr>
        <p:xfrm>
          <a:off x="1213281" y="923560"/>
          <a:ext cx="2403267" cy="288000"/>
        </p:xfrm>
        <a:graphic>
          <a:graphicData uri="http://schemas.openxmlformats.org/drawingml/2006/table">
            <a:tbl>
              <a:tblPr/>
              <a:tblGrid>
                <a:gridCol w="720081"/>
                <a:gridCol w="168318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시설 구분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4" name="모서리가 둥근 직사각형 213"/>
          <p:cNvSpPr/>
          <p:nvPr/>
        </p:nvSpPr>
        <p:spPr>
          <a:xfrm>
            <a:off x="5863244" y="2775164"/>
            <a:ext cx="829445" cy="180000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찾아보기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25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032372" y="952822"/>
            <a:ext cx="1368148" cy="225703"/>
            <a:chOff x="595684" y="1559270"/>
            <a:chExt cx="1368148" cy="225703"/>
          </a:xfrm>
          <a:solidFill>
            <a:srgbClr val="FFFFFF"/>
          </a:solidFill>
        </p:grpSpPr>
        <p:sp>
          <p:nvSpPr>
            <p:cNvPr id="226" name="Text Box" descr="&lt;Tags&gt;&lt;SMARTRESIZEANCHORS&gt;Absolute,Absolute,Absolute,Absolute&lt;/SMARTRESIZEANCHORS&gt;&lt;/Tags&gt;"/>
            <p:cNvSpPr/>
            <p:nvPr/>
          </p:nvSpPr>
          <p:spPr>
            <a:xfrm>
              <a:off x="595684" y="1559270"/>
              <a:ext cx="1202158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자전거 대여소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9270"/>
              <a:ext cx="16598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149383" y="3126160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18274"/>
              </p:ext>
            </p:extLst>
          </p:nvPr>
        </p:nvGraphicFramePr>
        <p:xfrm>
          <a:off x="1205212" y="3892022"/>
          <a:ext cx="5545546" cy="1409186"/>
        </p:xfrm>
        <a:graphic>
          <a:graphicData uri="http://schemas.openxmlformats.org/drawingml/2006/table">
            <a:tbl>
              <a:tblPr/>
              <a:tblGrid>
                <a:gridCol w="1187200"/>
                <a:gridCol w="1532556"/>
                <a:gridCol w="1131740"/>
                <a:gridCol w="1694050"/>
              </a:tblGrid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상호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영업시간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전화번호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정보출처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홈페이지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정보</a:t>
                      </a:r>
                      <a:r>
                        <a:rPr lang="ko-KR" altLang="en-US" sz="800" b="1" u="none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제공일</a:t>
                      </a: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사진 첨부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천안역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_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보관소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3.jpg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1778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78818"/>
              </p:ext>
            </p:extLst>
          </p:nvPr>
        </p:nvGraphicFramePr>
        <p:xfrm>
          <a:off x="1213281" y="3419956"/>
          <a:ext cx="2403267" cy="288000"/>
        </p:xfrm>
        <a:graphic>
          <a:graphicData uri="http://schemas.openxmlformats.org/drawingml/2006/table">
            <a:tbl>
              <a:tblPr/>
              <a:tblGrid>
                <a:gridCol w="720081"/>
                <a:gridCol w="168318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시설 구분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5863244" y="5078274"/>
            <a:ext cx="829445" cy="180000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찾아보기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032372" y="3449218"/>
            <a:ext cx="1368148" cy="225703"/>
            <a:chOff x="595684" y="1559270"/>
            <a:chExt cx="1368148" cy="225703"/>
          </a:xfrm>
          <a:solidFill>
            <a:srgbClr val="FFFFFF"/>
          </a:solidFill>
        </p:grpSpPr>
        <p:sp>
          <p:nvSpPr>
            <p:cNvPr id="57" name="Text Box" descr="&lt;Tags&gt;&lt;SMARTRESIZEANCHORS&gt;Absolute,Absolute,Absolute,Absolute&lt;/SMARTRESIZEANCHORS&gt;&lt;/Tags&gt;"/>
            <p:cNvSpPr/>
            <p:nvPr/>
          </p:nvSpPr>
          <p:spPr>
            <a:xfrm>
              <a:off x="595684" y="1559270"/>
              <a:ext cx="1202158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자전거 수리</a:t>
              </a:r>
              <a:r>
                <a:rPr lang="en-US" altLang="ko-KR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판매점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9270"/>
              <a:ext cx="16598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2464780" y="3925856"/>
            <a:ext cx="413064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충청남도 </a:t>
            </a:r>
            <a:r>
              <a:rPr lang="ko-KR" altLang="en-US" sz="800" dirty="0">
                <a:solidFill>
                  <a:schemeClr val="tx1"/>
                </a:solidFill>
              </a:rPr>
              <a:t>천안시 </a:t>
            </a:r>
            <a:r>
              <a:rPr lang="ko-KR" altLang="en-US" sz="800" dirty="0" err="1">
                <a:solidFill>
                  <a:schemeClr val="tx1"/>
                </a:solidFill>
              </a:rPr>
              <a:t>서북구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쌍용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동 산</a:t>
            </a:r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64780" y="4221112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천안윤업사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64780" y="451632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041-551-2616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251518" y="451632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문헌 조사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51518" y="478807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2017-05-30</a:t>
            </a:r>
            <a:endParaRPr lang="ko-KR" altLang="en-US" sz="8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251518" y="4221112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11:00 ~ 17:00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464780" y="5059976"/>
            <a:ext cx="330620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64780" y="1360342"/>
            <a:ext cx="4137967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64780" y="1655598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64780" y="195080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51518" y="195080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070-7124-3461~2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64780" y="250436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2017-05-30</a:t>
            </a:r>
            <a:endParaRPr lang="ko-KR" altLang="en-US" sz="8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51518" y="1655598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60</a:t>
            </a:r>
            <a:r>
              <a:rPr lang="ko-KR" altLang="en-US" sz="800" dirty="0" err="1">
                <a:solidFill>
                  <a:schemeClr val="tx1"/>
                </a:solidFill>
              </a:rPr>
              <a:t>분무료</a:t>
            </a:r>
            <a:r>
              <a:rPr lang="en-US" altLang="ko-KR" sz="800" dirty="0">
                <a:solidFill>
                  <a:schemeClr val="tx1"/>
                </a:solidFill>
              </a:rPr>
              <a:t>,500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r>
              <a:rPr lang="en-US" altLang="ko-KR" sz="800" dirty="0">
                <a:solidFill>
                  <a:schemeClr val="tx1"/>
                </a:solidFill>
              </a:rPr>
              <a:t>/30</a:t>
            </a:r>
            <a:r>
              <a:rPr lang="ko-KR" altLang="en-US" sz="800" dirty="0">
                <a:solidFill>
                  <a:schemeClr val="tx1"/>
                </a:solidFill>
              </a:rPr>
              <a:t>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464780" y="2775188"/>
            <a:ext cx="330620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464780" y="478807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www.ta-shu.com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464780" y="2212484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www.ta-shu.com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Calendar"/>
          <p:cNvSpPr>
            <a:spLocks noChangeAspect="1" noEditPoints="1"/>
          </p:cNvSpPr>
          <p:nvPr/>
        </p:nvSpPr>
        <p:spPr bwMode="auto">
          <a:xfrm>
            <a:off x="6410557" y="48049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Calendar"/>
          <p:cNvSpPr>
            <a:spLocks noChangeAspect="1" noEditPoints="1"/>
          </p:cNvSpPr>
          <p:nvPr/>
        </p:nvSpPr>
        <p:spPr bwMode="auto">
          <a:xfrm>
            <a:off x="3623819" y="253324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Delete"/>
          <p:cNvSpPr>
            <a:spLocks noChangeAspect="1"/>
          </p:cNvSpPr>
          <p:nvPr/>
        </p:nvSpPr>
        <p:spPr bwMode="auto">
          <a:xfrm>
            <a:off x="3563888" y="2847180"/>
            <a:ext cx="72001" cy="72000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Delete"/>
          <p:cNvSpPr>
            <a:spLocks noChangeAspect="1"/>
          </p:cNvSpPr>
          <p:nvPr/>
        </p:nvSpPr>
        <p:spPr bwMode="auto">
          <a:xfrm>
            <a:off x="3546939" y="5137037"/>
            <a:ext cx="72001" cy="72000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935403" y="862251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935403" y="3386222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251518" y="2227484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문헌 조사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Close Window"/>
          <p:cNvSpPr>
            <a:spLocks noChangeAspect="1" noEditPoints="1"/>
          </p:cNvSpPr>
          <p:nvPr/>
        </p:nvSpPr>
        <p:spPr bwMode="auto">
          <a:xfrm>
            <a:off x="1525597" y="5751958"/>
            <a:ext cx="183215" cy="180000"/>
          </a:xfrm>
          <a:custGeom>
            <a:avLst/>
            <a:gdLst>
              <a:gd name="T0" fmla="*/ 13 w 247"/>
              <a:gd name="T1" fmla="*/ 15 h 241"/>
              <a:gd name="T2" fmla="*/ 13 w 247"/>
              <a:gd name="T3" fmla="*/ 56 h 241"/>
              <a:gd name="T4" fmla="*/ 81 w 247"/>
              <a:gd name="T5" fmla="*/ 122 h 241"/>
              <a:gd name="T6" fmla="*/ 13 w 247"/>
              <a:gd name="T7" fmla="*/ 188 h 241"/>
              <a:gd name="T8" fmla="*/ 13 w 247"/>
              <a:gd name="T9" fmla="*/ 229 h 241"/>
              <a:gd name="T10" fmla="*/ 57 w 247"/>
              <a:gd name="T11" fmla="*/ 229 h 241"/>
              <a:gd name="T12" fmla="*/ 124 w 247"/>
              <a:gd name="T13" fmla="*/ 165 h 241"/>
              <a:gd name="T14" fmla="*/ 191 w 247"/>
              <a:gd name="T15" fmla="*/ 229 h 241"/>
              <a:gd name="T16" fmla="*/ 235 w 247"/>
              <a:gd name="T17" fmla="*/ 229 h 241"/>
              <a:gd name="T18" fmla="*/ 235 w 247"/>
              <a:gd name="T19" fmla="*/ 188 h 241"/>
              <a:gd name="T20" fmla="*/ 167 w 247"/>
              <a:gd name="T21" fmla="*/ 122 h 241"/>
              <a:gd name="T22" fmla="*/ 235 w 247"/>
              <a:gd name="T23" fmla="*/ 56 h 241"/>
              <a:gd name="T24" fmla="*/ 235 w 247"/>
              <a:gd name="T25" fmla="*/ 15 h 241"/>
              <a:gd name="T26" fmla="*/ 191 w 247"/>
              <a:gd name="T27" fmla="*/ 15 h 241"/>
              <a:gd name="T28" fmla="*/ 124 w 247"/>
              <a:gd name="T29" fmla="*/ 79 h 241"/>
              <a:gd name="T30" fmla="*/ 57 w 247"/>
              <a:gd name="T31" fmla="*/ 15 h 241"/>
              <a:gd name="T32" fmla="*/ 13 w 247"/>
              <a:gd name="T33" fmla="*/ 15 h 241"/>
              <a:gd name="T34" fmla="*/ 45 w 247"/>
              <a:gd name="T35" fmla="*/ 26 h 241"/>
              <a:gd name="T36" fmla="*/ 124 w 247"/>
              <a:gd name="T37" fmla="*/ 103 h 241"/>
              <a:gd name="T38" fmla="*/ 203 w 247"/>
              <a:gd name="T39" fmla="*/ 26 h 241"/>
              <a:gd name="T40" fmla="*/ 223 w 247"/>
              <a:gd name="T41" fmla="*/ 26 h 241"/>
              <a:gd name="T42" fmla="*/ 223 w 247"/>
              <a:gd name="T43" fmla="*/ 45 h 241"/>
              <a:gd name="T44" fmla="*/ 143 w 247"/>
              <a:gd name="T45" fmla="*/ 122 h 241"/>
              <a:gd name="T46" fmla="*/ 223 w 247"/>
              <a:gd name="T47" fmla="*/ 199 h 241"/>
              <a:gd name="T48" fmla="*/ 223 w 247"/>
              <a:gd name="T49" fmla="*/ 218 h 241"/>
              <a:gd name="T50" fmla="*/ 203 w 247"/>
              <a:gd name="T51" fmla="*/ 218 h 241"/>
              <a:gd name="T52" fmla="*/ 124 w 247"/>
              <a:gd name="T53" fmla="*/ 142 h 241"/>
              <a:gd name="T54" fmla="*/ 45 w 247"/>
              <a:gd name="T55" fmla="*/ 218 h 241"/>
              <a:gd name="T56" fmla="*/ 25 w 247"/>
              <a:gd name="T57" fmla="*/ 218 h 241"/>
              <a:gd name="T58" fmla="*/ 25 w 247"/>
              <a:gd name="T59" fmla="*/ 199 h 241"/>
              <a:gd name="T60" fmla="*/ 104 w 247"/>
              <a:gd name="T61" fmla="*/ 122 h 241"/>
              <a:gd name="T62" fmla="*/ 25 w 247"/>
              <a:gd name="T63" fmla="*/ 45 h 241"/>
              <a:gd name="T64" fmla="*/ 25 w 247"/>
              <a:gd name="T65" fmla="*/ 26 h 241"/>
              <a:gd name="T66" fmla="*/ 45 w 247"/>
              <a:gd name="T67" fmla="*/ 2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" h="241">
                <a:moveTo>
                  <a:pt x="13" y="15"/>
                </a:moveTo>
                <a:cubicBezTo>
                  <a:pt x="0" y="26"/>
                  <a:pt x="1" y="45"/>
                  <a:pt x="13" y="56"/>
                </a:cubicBezTo>
                <a:lnTo>
                  <a:pt x="81" y="122"/>
                </a:lnTo>
                <a:lnTo>
                  <a:pt x="13" y="188"/>
                </a:lnTo>
                <a:cubicBezTo>
                  <a:pt x="1" y="199"/>
                  <a:pt x="1" y="218"/>
                  <a:pt x="13" y="229"/>
                </a:cubicBezTo>
                <a:cubicBezTo>
                  <a:pt x="25" y="241"/>
                  <a:pt x="45" y="241"/>
                  <a:pt x="57" y="229"/>
                </a:cubicBezTo>
                <a:lnTo>
                  <a:pt x="124" y="165"/>
                </a:lnTo>
                <a:lnTo>
                  <a:pt x="191" y="229"/>
                </a:lnTo>
                <a:cubicBezTo>
                  <a:pt x="203" y="241"/>
                  <a:pt x="223" y="241"/>
                  <a:pt x="235" y="229"/>
                </a:cubicBezTo>
                <a:cubicBezTo>
                  <a:pt x="247" y="218"/>
                  <a:pt x="247" y="199"/>
                  <a:pt x="235" y="188"/>
                </a:cubicBezTo>
                <a:lnTo>
                  <a:pt x="167" y="122"/>
                </a:lnTo>
                <a:lnTo>
                  <a:pt x="235" y="56"/>
                </a:lnTo>
                <a:cubicBezTo>
                  <a:pt x="247" y="45"/>
                  <a:pt x="247" y="26"/>
                  <a:pt x="235" y="15"/>
                </a:cubicBezTo>
                <a:cubicBezTo>
                  <a:pt x="223" y="3"/>
                  <a:pt x="203" y="3"/>
                  <a:pt x="191" y="15"/>
                </a:cubicBezTo>
                <a:lnTo>
                  <a:pt x="124" y="79"/>
                </a:lnTo>
                <a:lnTo>
                  <a:pt x="57" y="15"/>
                </a:lnTo>
                <a:cubicBezTo>
                  <a:pt x="42" y="0"/>
                  <a:pt x="27" y="3"/>
                  <a:pt x="13" y="15"/>
                </a:cubicBezTo>
                <a:close/>
                <a:moveTo>
                  <a:pt x="45" y="26"/>
                </a:moveTo>
                <a:cubicBezTo>
                  <a:pt x="71" y="51"/>
                  <a:pt x="97" y="77"/>
                  <a:pt x="124" y="103"/>
                </a:cubicBezTo>
                <a:cubicBezTo>
                  <a:pt x="149" y="76"/>
                  <a:pt x="177" y="51"/>
                  <a:pt x="203" y="26"/>
                </a:cubicBezTo>
                <a:cubicBezTo>
                  <a:pt x="209" y="20"/>
                  <a:pt x="217" y="20"/>
                  <a:pt x="223" y="26"/>
                </a:cubicBezTo>
                <a:cubicBezTo>
                  <a:pt x="228" y="31"/>
                  <a:pt x="228" y="40"/>
                  <a:pt x="223" y="45"/>
                </a:cubicBezTo>
                <a:cubicBezTo>
                  <a:pt x="196" y="71"/>
                  <a:pt x="170" y="96"/>
                  <a:pt x="143" y="122"/>
                </a:cubicBezTo>
                <a:cubicBezTo>
                  <a:pt x="170" y="148"/>
                  <a:pt x="196" y="173"/>
                  <a:pt x="223" y="199"/>
                </a:cubicBezTo>
                <a:cubicBezTo>
                  <a:pt x="228" y="204"/>
                  <a:pt x="228" y="213"/>
                  <a:pt x="223" y="218"/>
                </a:cubicBezTo>
                <a:cubicBezTo>
                  <a:pt x="217" y="224"/>
                  <a:pt x="209" y="224"/>
                  <a:pt x="203" y="218"/>
                </a:cubicBezTo>
                <a:cubicBezTo>
                  <a:pt x="177" y="193"/>
                  <a:pt x="150" y="167"/>
                  <a:pt x="124" y="142"/>
                </a:cubicBezTo>
                <a:cubicBezTo>
                  <a:pt x="97" y="166"/>
                  <a:pt x="71" y="193"/>
                  <a:pt x="45" y="218"/>
                </a:cubicBezTo>
                <a:cubicBezTo>
                  <a:pt x="39" y="224"/>
                  <a:pt x="31" y="224"/>
                  <a:pt x="25" y="218"/>
                </a:cubicBezTo>
                <a:cubicBezTo>
                  <a:pt x="19" y="213"/>
                  <a:pt x="19" y="204"/>
                  <a:pt x="25" y="199"/>
                </a:cubicBezTo>
                <a:cubicBezTo>
                  <a:pt x="51" y="173"/>
                  <a:pt x="78" y="148"/>
                  <a:pt x="104" y="122"/>
                </a:cubicBezTo>
                <a:cubicBezTo>
                  <a:pt x="78" y="96"/>
                  <a:pt x="51" y="71"/>
                  <a:pt x="25" y="45"/>
                </a:cubicBezTo>
                <a:cubicBezTo>
                  <a:pt x="19" y="40"/>
                  <a:pt x="19" y="31"/>
                  <a:pt x="25" y="26"/>
                </a:cubicBezTo>
                <a:cubicBezTo>
                  <a:pt x="32" y="19"/>
                  <a:pt x="41" y="22"/>
                  <a:pt x="45" y="2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20254" y="5387685"/>
            <a:ext cx="2054594" cy="1281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255475" y="5484830"/>
            <a:ext cx="1024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삭제 안내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64270" y="58487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시설을 삭제하면 복구되지 않습니다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삭제하시겠습니까</a:t>
            </a:r>
            <a:r>
              <a:rPr lang="en-US" altLang="ko-KR" sz="900" dirty="0" smtClean="0"/>
              <a:t>?</a:t>
            </a:r>
            <a:endParaRPr lang="en-US" altLang="ko-KR" sz="9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1227919" y="6288710"/>
            <a:ext cx="20545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30487" y="6349441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취소</a:t>
            </a:r>
            <a:endParaRPr lang="en-US" altLang="ko-KR" sz="105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311983" y="6349441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확</a:t>
            </a:r>
            <a:r>
              <a:rPr lang="ko-KR" altLang="en-US" sz="1050" b="1" dirty="0"/>
              <a:t>인</a:t>
            </a:r>
            <a:endParaRPr lang="en-US" altLang="ko-KR" sz="1050" b="1" dirty="0" smtClean="0"/>
          </a:p>
        </p:txBody>
      </p:sp>
      <p:sp>
        <p:nvSpPr>
          <p:cNvPr id="51" name="Delete"/>
          <p:cNvSpPr>
            <a:spLocks noChangeAspect="1"/>
          </p:cNvSpPr>
          <p:nvPr/>
        </p:nvSpPr>
        <p:spPr bwMode="auto">
          <a:xfrm>
            <a:off x="3067567" y="548052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>
            <a:off x="2247111" y="6288759"/>
            <a:ext cx="440" cy="380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148425" y="5329242"/>
            <a:ext cx="327329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19-1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4120" y="28575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자전거 시설 상세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562270" y="2857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bike-</a:t>
            </a:r>
            <a:r>
              <a:rPr lang="en-US" altLang="ko-KR" sz="900" dirty="0" err="1" smtClean="0"/>
              <a:t>info_detail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8377" y="318480"/>
            <a:ext cx="2201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 </a:t>
            </a:r>
            <a:r>
              <a:rPr lang="en-US" altLang="ko-KR" sz="900" dirty="0"/>
              <a:t>&gt; </a:t>
            </a:r>
            <a:r>
              <a:rPr lang="ko-KR" altLang="en-US" sz="900" dirty="0"/>
              <a:t>자전거 시설관리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자전거 시설 상세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36512" y="692696"/>
            <a:ext cx="1093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에코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마일리지</a:t>
            </a:r>
            <a:endParaRPr lang="en-US" altLang="ko-KR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-4732" y="1268760"/>
            <a:ext cx="1062722" cy="2995683"/>
            <a:chOff x="-4732" y="1268760"/>
            <a:chExt cx="1062722" cy="2995683"/>
          </a:xfrm>
        </p:grpSpPr>
        <p:sp>
          <p:nvSpPr>
            <p:cNvPr id="96" name="직사각형 95"/>
            <p:cNvSpPr/>
            <p:nvPr/>
          </p:nvSpPr>
          <p:spPr>
            <a:xfrm>
              <a:off x="-4732" y="3140968"/>
              <a:ext cx="1043608" cy="270000"/>
            </a:xfrm>
            <a:prstGeom prst="rect">
              <a:avLst/>
            </a:prstGeom>
            <a:solidFill>
              <a:srgbClr val="0B553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i="1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0" y="177281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회원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0" y="126876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캠페인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0" y="2304154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물품 신청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4382" y="257801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후원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0" y="205239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데이터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0" y="284801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그룹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0" y="312759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latin typeface="나눔고딕" pitchFamily="50" charset="-127"/>
                  <a:ea typeface="나눔고딕" pitchFamily="50" charset="-127"/>
                </a:rPr>
                <a:t>자전거 시설관리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0" y="340717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신고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0" y="3691815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공지사항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0" y="3994443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자전거 뉴스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0" y="1506048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NFC/QR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코드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0" y="4293096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버전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2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2870448" y="6597352"/>
            <a:ext cx="21336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CB193F6-D6AB-41E7-AEB2-D2AEFF073082}"/>
              </a:ext>
            </a:extLst>
          </p:cNvPr>
          <p:cNvSpPr txBox="1"/>
          <p:nvPr/>
        </p:nvSpPr>
        <p:spPr>
          <a:xfrm>
            <a:off x="7308304" y="875467"/>
            <a:ext cx="1835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※ </a:t>
            </a:r>
            <a:r>
              <a:rPr lang="ko-KR" altLang="en-US" sz="800" b="1" dirty="0"/>
              <a:t>자전거 시설 </a:t>
            </a:r>
            <a:r>
              <a:rPr lang="ko-KR" altLang="en-US" sz="800" b="1" dirty="0" smtClean="0"/>
              <a:t>등</a:t>
            </a:r>
            <a:r>
              <a:rPr lang="ko-KR" altLang="en-US" sz="800" b="1" dirty="0"/>
              <a:t>록</a:t>
            </a:r>
            <a:r>
              <a:rPr lang="ko-KR" altLang="en-US" sz="800" b="1" dirty="0" smtClean="0"/>
              <a:t> </a:t>
            </a:r>
            <a:r>
              <a:rPr lang="ko-KR" altLang="en-US" sz="800" b="1" dirty="0"/>
              <a:t>페이지</a:t>
            </a:r>
            <a:endParaRPr lang="en-US" altLang="ko-KR" sz="800" b="1" dirty="0"/>
          </a:p>
          <a:p>
            <a:endParaRPr lang="en-US" altLang="ko-KR" sz="800" dirty="0"/>
          </a:p>
          <a:p>
            <a:pPr marL="228600" indent="-228600">
              <a:buAutoNum type="arabicParenR"/>
            </a:pPr>
            <a:r>
              <a:rPr lang="ko-KR" altLang="en-US" sz="800" dirty="0"/>
              <a:t>위도 </a:t>
            </a:r>
            <a:r>
              <a:rPr lang="ko-KR" altLang="en-US" sz="800" dirty="0" smtClean="0"/>
              <a:t>입력</a:t>
            </a:r>
            <a:r>
              <a:rPr lang="ko-KR" altLang="en-US" sz="800" dirty="0"/>
              <a:t>란</a:t>
            </a:r>
            <a:endParaRPr lang="en-US" altLang="ko-KR" sz="800" dirty="0"/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pPr marL="228600" indent="-228600">
              <a:buAutoNum type="arabicParenR"/>
            </a:pPr>
            <a:r>
              <a:rPr lang="ko-KR" altLang="en-US" sz="800" dirty="0"/>
              <a:t>경도 </a:t>
            </a:r>
            <a:r>
              <a:rPr lang="ko-KR" altLang="en-US" sz="800" dirty="0" smtClean="0"/>
              <a:t>입력</a:t>
            </a:r>
            <a:r>
              <a:rPr lang="ko-KR" altLang="en-US" sz="800" dirty="0"/>
              <a:t>란</a:t>
            </a:r>
            <a:endParaRPr lang="en-US" altLang="ko-KR" sz="800" dirty="0"/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pPr marL="228600" indent="-228600">
              <a:buAutoNum type="arabicParenR"/>
            </a:pPr>
            <a:r>
              <a:rPr lang="ko-KR" altLang="en-US" sz="800" dirty="0" smtClean="0">
                <a:solidFill>
                  <a:srgbClr val="00B0F0"/>
                </a:solidFill>
              </a:rPr>
              <a:t>시</a:t>
            </a:r>
            <a:r>
              <a:rPr lang="en-US" altLang="ko-KR" sz="800" dirty="0" smtClean="0">
                <a:solidFill>
                  <a:srgbClr val="00B0F0"/>
                </a:solidFill>
              </a:rPr>
              <a:t>/</a:t>
            </a:r>
            <a:r>
              <a:rPr lang="ko-KR" altLang="en-US" sz="800" dirty="0" smtClean="0">
                <a:solidFill>
                  <a:srgbClr val="00B0F0"/>
                </a:solidFill>
              </a:rPr>
              <a:t>도 선택박스</a:t>
            </a:r>
            <a:endParaRPr lang="en-US" altLang="ko-KR" sz="800" dirty="0" smtClean="0">
              <a:solidFill>
                <a:srgbClr val="00B0F0"/>
              </a:solidFill>
            </a:endParaRPr>
          </a:p>
          <a:p>
            <a:pPr marL="228600" indent="-228600">
              <a:buAutoNum type="arabicParenR"/>
            </a:pPr>
            <a:endParaRPr lang="en-US" altLang="ko-KR" sz="800" dirty="0" smtClean="0">
              <a:solidFill>
                <a:srgbClr val="00B0F0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800" dirty="0" smtClean="0">
                <a:solidFill>
                  <a:srgbClr val="00B0F0"/>
                </a:solidFill>
              </a:rPr>
              <a:t>구</a:t>
            </a:r>
            <a:r>
              <a:rPr lang="en-US" altLang="ko-KR" sz="800" dirty="0" smtClean="0">
                <a:solidFill>
                  <a:srgbClr val="00B0F0"/>
                </a:solidFill>
              </a:rPr>
              <a:t>/</a:t>
            </a:r>
            <a:r>
              <a:rPr lang="ko-KR" altLang="en-US" sz="800" dirty="0" smtClean="0">
                <a:solidFill>
                  <a:srgbClr val="00B0F0"/>
                </a:solidFill>
              </a:rPr>
              <a:t>군 선택박스</a:t>
            </a:r>
            <a:endParaRPr lang="en-US" altLang="ko-KR" sz="800" dirty="0" smtClean="0">
              <a:solidFill>
                <a:srgbClr val="00B0F0"/>
              </a:solidFill>
            </a:endParaRPr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pPr marL="228600" indent="-228600">
              <a:buAutoNum type="arabicParenR"/>
            </a:pPr>
            <a:r>
              <a:rPr lang="ko-KR" altLang="en-US" sz="800" dirty="0"/>
              <a:t>우편번호 노출</a:t>
            </a:r>
            <a:endParaRPr lang="en-US" altLang="ko-KR" sz="800" dirty="0"/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pPr marL="228600" indent="-228600">
              <a:buAutoNum type="arabicParenR"/>
            </a:pPr>
            <a:r>
              <a:rPr lang="ko-KR" altLang="en-US" sz="800" dirty="0">
                <a:solidFill>
                  <a:srgbClr val="00B0F0"/>
                </a:solidFill>
              </a:rPr>
              <a:t>지도 영역</a:t>
            </a:r>
            <a:endParaRPr lang="en-US" altLang="ko-KR" sz="800" dirty="0">
              <a:solidFill>
                <a:srgbClr val="00B0F0"/>
              </a:solidFill>
            </a:endParaRPr>
          </a:p>
          <a:p>
            <a:pPr marL="228600" indent="-228600">
              <a:buAutoNum type="arabicParenR"/>
            </a:pPr>
            <a:endParaRPr lang="en-US" altLang="ko-KR" sz="800" dirty="0">
              <a:solidFill>
                <a:srgbClr val="00B0F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rgbClr val="00B0F0"/>
                </a:solidFill>
              </a:rPr>
              <a:t>6-1) </a:t>
            </a:r>
            <a:r>
              <a:rPr lang="ko-KR" altLang="en-US" sz="800" dirty="0">
                <a:solidFill>
                  <a:srgbClr val="00B0F0"/>
                </a:solidFill>
              </a:rPr>
              <a:t>현재 위치 </a:t>
            </a:r>
            <a:r>
              <a:rPr lang="ko-KR" altLang="en-US" sz="800" dirty="0" err="1">
                <a:solidFill>
                  <a:srgbClr val="00B0F0"/>
                </a:solidFill>
              </a:rPr>
              <a:t>마커로</a:t>
            </a:r>
            <a:r>
              <a:rPr lang="ko-KR" altLang="en-US" sz="800" dirty="0">
                <a:solidFill>
                  <a:srgbClr val="00B0F0"/>
                </a:solidFill>
              </a:rPr>
              <a:t> 표시</a:t>
            </a:r>
            <a:r>
              <a:rPr lang="en-US" altLang="ko-KR" sz="800" dirty="0">
                <a:solidFill>
                  <a:srgbClr val="00B0F0"/>
                </a:solidFill>
              </a:rPr>
              <a:t>. </a:t>
            </a:r>
            <a:r>
              <a:rPr lang="ko-KR" altLang="en-US" sz="800" dirty="0" err="1">
                <a:solidFill>
                  <a:srgbClr val="00B0F0"/>
                </a:solidFill>
              </a:rPr>
              <a:t>마커</a:t>
            </a:r>
            <a:r>
              <a:rPr lang="ko-KR" altLang="en-US" sz="800" dirty="0">
                <a:solidFill>
                  <a:srgbClr val="00B0F0"/>
                </a:solidFill>
              </a:rPr>
              <a:t> 움직이면 자동으로 </a:t>
            </a:r>
            <a:r>
              <a:rPr lang="en-US" altLang="ko-KR" sz="800" dirty="0">
                <a:solidFill>
                  <a:srgbClr val="00B0F0"/>
                </a:solidFill>
              </a:rPr>
              <a:t>1)~2) </a:t>
            </a:r>
            <a:r>
              <a:rPr lang="ko-KR" altLang="en-US" sz="800" dirty="0">
                <a:solidFill>
                  <a:srgbClr val="00B0F0"/>
                </a:solidFill>
              </a:rPr>
              <a:t>영역 데이터 기입됨</a:t>
            </a:r>
            <a:endParaRPr lang="en-US" altLang="ko-KR" sz="800" dirty="0">
              <a:solidFill>
                <a:srgbClr val="00B0F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rgbClr val="00B0F0"/>
                </a:solidFill>
              </a:rPr>
              <a:t>6-2) </a:t>
            </a:r>
            <a:r>
              <a:rPr lang="ko-KR" altLang="en-US" sz="800" dirty="0" err="1">
                <a:solidFill>
                  <a:srgbClr val="00B0F0"/>
                </a:solidFill>
              </a:rPr>
              <a:t>마커</a:t>
            </a:r>
            <a:r>
              <a:rPr lang="ko-KR" altLang="en-US" sz="800" dirty="0">
                <a:solidFill>
                  <a:srgbClr val="00B0F0"/>
                </a:solidFill>
              </a:rPr>
              <a:t> 클릭 시 </a:t>
            </a:r>
            <a:r>
              <a:rPr lang="ko-KR" altLang="en-US" sz="800" dirty="0" err="1">
                <a:solidFill>
                  <a:srgbClr val="00B0F0"/>
                </a:solidFill>
              </a:rPr>
              <a:t>정보창</a:t>
            </a:r>
            <a:r>
              <a:rPr lang="ko-KR" altLang="en-US" sz="800" dirty="0">
                <a:solidFill>
                  <a:srgbClr val="00B0F0"/>
                </a:solidFill>
              </a:rPr>
              <a:t> 팝업</a:t>
            </a:r>
            <a:endParaRPr lang="en-US" altLang="ko-KR" sz="800" dirty="0">
              <a:solidFill>
                <a:srgbClr val="00B0F0"/>
              </a:solidFill>
            </a:endParaRPr>
          </a:p>
          <a:p>
            <a:endParaRPr lang="en-US" altLang="ko-KR" sz="800" dirty="0"/>
          </a:p>
          <a:p>
            <a:pPr marL="228600" indent="-228600">
              <a:buAutoNum type="arabicParenR" startAt="7"/>
            </a:pPr>
            <a:r>
              <a:rPr lang="ko-KR" altLang="en-US" sz="800" dirty="0" smtClean="0"/>
              <a:t>시설구분 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pPr marL="182563"/>
            <a:r>
              <a:rPr lang="en-US" altLang="ko-KR" sz="800" dirty="0"/>
              <a:t>-  </a:t>
            </a:r>
            <a:r>
              <a:rPr lang="ko-KR" altLang="en-US" sz="800" dirty="0"/>
              <a:t>자전거 보관소</a:t>
            </a:r>
            <a:r>
              <a:rPr lang="en-US" altLang="ko-KR" sz="800" dirty="0"/>
              <a:t>, </a:t>
            </a:r>
            <a:r>
              <a:rPr lang="ko-KR" altLang="en-US" sz="800" dirty="0"/>
              <a:t>자전거 대여소</a:t>
            </a:r>
            <a:r>
              <a:rPr lang="en-US" altLang="ko-KR" sz="800" dirty="0"/>
              <a:t>, </a:t>
            </a:r>
            <a:r>
              <a:rPr lang="ko-KR" altLang="en-US" sz="800" dirty="0"/>
              <a:t>자전거 수리</a:t>
            </a:r>
            <a:r>
              <a:rPr lang="en-US" altLang="ko-KR" sz="800" dirty="0"/>
              <a:t>/</a:t>
            </a:r>
            <a:r>
              <a:rPr lang="ko-KR" altLang="en-US" sz="800" dirty="0"/>
              <a:t>판매점 중 선택가능 </a:t>
            </a:r>
            <a:endParaRPr lang="en-US" altLang="ko-KR" sz="800" dirty="0"/>
          </a:p>
          <a:p>
            <a:pPr marL="182563">
              <a:buAutoNum type="arabicParenR" startAt="7"/>
            </a:pPr>
            <a:endParaRPr lang="en-US" altLang="ko-KR" sz="800" dirty="0"/>
          </a:p>
          <a:p>
            <a:pPr marL="182563"/>
            <a:r>
              <a:rPr lang="en-US" altLang="ko-KR" sz="800" dirty="0"/>
              <a:t>- </a:t>
            </a:r>
            <a:r>
              <a:rPr lang="ko-KR" altLang="en-US" sz="800" dirty="0"/>
              <a:t>선택한 시설 구분에 따라 하단 정보 입력 영역 달라짐</a:t>
            </a:r>
            <a:r>
              <a:rPr lang="en-US" altLang="ko-KR" sz="800" dirty="0"/>
              <a:t>(</a:t>
            </a:r>
            <a:r>
              <a:rPr lang="ko-KR" altLang="en-US" sz="800" dirty="0"/>
              <a:t>다음슬라이드 참고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pPr marL="228600" indent="-228600">
              <a:buAutoNum type="arabicParenR" startAt="8"/>
            </a:pPr>
            <a:r>
              <a:rPr lang="ko-KR" altLang="en-US" sz="800" dirty="0" smtClean="0"/>
              <a:t>주소 노출</a:t>
            </a:r>
            <a:endParaRPr lang="en-US" altLang="ko-KR" sz="800" dirty="0" smtClean="0"/>
          </a:p>
          <a:p>
            <a:pPr marL="228600" indent="-228600">
              <a:buAutoNum type="arabicParenR" startAt="8"/>
            </a:pPr>
            <a:endParaRPr lang="en-US" altLang="ko-KR" sz="800" dirty="0"/>
          </a:p>
          <a:p>
            <a:pPr marL="228600" indent="-228600">
              <a:buAutoNum type="arabicParenR" startAt="8"/>
            </a:pPr>
            <a:r>
              <a:rPr lang="ko-KR" altLang="en-US" sz="800" dirty="0" smtClean="0"/>
              <a:t>역명 노출</a:t>
            </a:r>
            <a:endParaRPr lang="en-US" altLang="ko-KR" sz="800" dirty="0" smtClean="0"/>
          </a:p>
          <a:p>
            <a:pPr marL="228600" indent="-228600">
              <a:buAutoNum type="arabicParenR" startAt="8"/>
            </a:pPr>
            <a:endParaRPr lang="en-US" altLang="ko-KR" sz="800" dirty="0"/>
          </a:p>
          <a:p>
            <a:pPr marL="228600" indent="-228600">
              <a:buAutoNum type="arabicParenR" startAt="8"/>
            </a:pPr>
            <a:r>
              <a:rPr lang="ko-KR" altLang="en-US" sz="800" dirty="0" smtClean="0"/>
              <a:t>보관대수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/ </a:t>
            </a:r>
            <a:r>
              <a:rPr lang="ko-KR" altLang="en-US" sz="800" dirty="0"/>
              <a:t>실제 주차대수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11) </a:t>
            </a:r>
            <a:r>
              <a:rPr lang="ko-KR" altLang="en-US" sz="800" dirty="0"/>
              <a:t>출구번호 노출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63" name="직사각형 62"/>
          <p:cNvSpPr/>
          <p:nvPr/>
        </p:nvSpPr>
        <p:spPr>
          <a:xfrm>
            <a:off x="0" y="576064"/>
            <a:ext cx="1043608" cy="6093296"/>
          </a:xfrm>
          <a:prstGeom prst="rect">
            <a:avLst/>
          </a:prstGeom>
          <a:solidFill>
            <a:srgbClr val="228A7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-36512" y="692696"/>
            <a:ext cx="1093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에코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마일리지</a:t>
            </a:r>
            <a:endParaRPr lang="en-US" altLang="ko-KR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043608" y="908720"/>
            <a:ext cx="626469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4120" y="28575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자전거 시설 등록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562270" y="28575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bike-</a:t>
            </a:r>
            <a:r>
              <a:rPr lang="en-US" altLang="ko-KR" sz="900" dirty="0" err="1" smtClean="0"/>
              <a:t>info_register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1058377" y="318480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 </a:t>
            </a:r>
            <a:r>
              <a:rPr lang="en-US" altLang="ko-KR" sz="900" dirty="0"/>
              <a:t>&gt; </a:t>
            </a:r>
            <a:r>
              <a:rPr lang="ko-KR" altLang="en-US" sz="900" dirty="0"/>
              <a:t>자전거 시설관리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자전거 시설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336280" y="620688"/>
            <a:ext cx="756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17005" y="626247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 2017.06.18 PM 12:04</a:t>
            </a:r>
            <a:endParaRPr lang="ko-KR" altLang="en-US" sz="9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187624" y="1628800"/>
            <a:ext cx="590465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1265577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자전거 시설 등</a:t>
            </a:r>
            <a:r>
              <a:rPr lang="ko-KR" altLang="en-US" sz="1400" b="1" dirty="0"/>
              <a:t>록</a:t>
            </a:r>
            <a:endParaRPr lang="en-US" altLang="ko-KR" sz="1400" b="1" dirty="0" smtClean="0"/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83013"/>
              </p:ext>
            </p:extLst>
          </p:nvPr>
        </p:nvGraphicFramePr>
        <p:xfrm>
          <a:off x="1263309" y="2061008"/>
          <a:ext cx="2403267" cy="1440000"/>
        </p:xfrm>
        <a:graphic>
          <a:graphicData uri="http://schemas.openxmlformats.org/drawingml/2006/table">
            <a:tbl>
              <a:tblPr/>
              <a:tblGrid>
                <a:gridCol w="720081"/>
                <a:gridCol w="168318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lat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lng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도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군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zipcode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5" name="직사각형 144"/>
          <p:cNvSpPr/>
          <p:nvPr/>
        </p:nvSpPr>
        <p:spPr>
          <a:xfrm>
            <a:off x="1232763" y="1758008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위치 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851920" y="1744863"/>
            <a:ext cx="3120297" cy="2662594"/>
            <a:chOff x="1235679" y="1717495"/>
            <a:chExt cx="3120297" cy="26625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679" y="1717495"/>
              <a:ext cx="3120297" cy="2662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6" name="Location"/>
            <p:cNvSpPr>
              <a:spLocks noChangeAspect="1" noEditPoints="1"/>
            </p:cNvSpPr>
            <p:nvPr/>
          </p:nvSpPr>
          <p:spPr bwMode="auto">
            <a:xfrm>
              <a:off x="2627784" y="3035209"/>
              <a:ext cx="98425" cy="160338"/>
            </a:xfrm>
            <a:custGeom>
              <a:avLst/>
              <a:gdLst>
                <a:gd name="T0" fmla="*/ 424 w 848"/>
                <a:gd name="T1" fmla="*/ 0 h 1391"/>
                <a:gd name="T2" fmla="*/ 0 w 848"/>
                <a:gd name="T3" fmla="*/ 424 h 1391"/>
                <a:gd name="T4" fmla="*/ 370 w 848"/>
                <a:gd name="T5" fmla="*/ 1391 h 1391"/>
                <a:gd name="T6" fmla="*/ 478 w 848"/>
                <a:gd name="T7" fmla="*/ 1391 h 1391"/>
                <a:gd name="T8" fmla="*/ 848 w 848"/>
                <a:gd name="T9" fmla="*/ 424 h 1391"/>
                <a:gd name="T10" fmla="*/ 424 w 848"/>
                <a:gd name="T11" fmla="*/ 0 h 1391"/>
                <a:gd name="T12" fmla="*/ 424 w 848"/>
                <a:gd name="T13" fmla="*/ 251 h 1391"/>
                <a:gd name="T14" fmla="*/ 597 w 848"/>
                <a:gd name="T15" fmla="*/ 424 h 1391"/>
                <a:gd name="T16" fmla="*/ 424 w 848"/>
                <a:gd name="T17" fmla="*/ 599 h 1391"/>
                <a:gd name="T18" fmla="*/ 251 w 848"/>
                <a:gd name="T19" fmla="*/ 424 h 1391"/>
                <a:gd name="T20" fmla="*/ 424 w 848"/>
                <a:gd name="T21" fmla="*/ 25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1391">
                  <a:moveTo>
                    <a:pt x="424" y="0"/>
                  </a:moveTo>
                  <a:cubicBezTo>
                    <a:pt x="190" y="0"/>
                    <a:pt x="0" y="190"/>
                    <a:pt x="0" y="424"/>
                  </a:cubicBezTo>
                  <a:cubicBezTo>
                    <a:pt x="0" y="659"/>
                    <a:pt x="370" y="1076"/>
                    <a:pt x="370" y="1391"/>
                  </a:cubicBezTo>
                  <a:lnTo>
                    <a:pt x="478" y="1391"/>
                  </a:lnTo>
                  <a:cubicBezTo>
                    <a:pt x="478" y="1077"/>
                    <a:pt x="848" y="640"/>
                    <a:pt x="848" y="424"/>
                  </a:cubicBezTo>
                  <a:cubicBezTo>
                    <a:pt x="848" y="190"/>
                    <a:pt x="658" y="0"/>
                    <a:pt x="424" y="0"/>
                  </a:cubicBezTo>
                  <a:close/>
                  <a:moveTo>
                    <a:pt x="424" y="251"/>
                  </a:moveTo>
                  <a:cubicBezTo>
                    <a:pt x="520" y="251"/>
                    <a:pt x="597" y="329"/>
                    <a:pt x="597" y="424"/>
                  </a:cubicBezTo>
                  <a:cubicBezTo>
                    <a:pt x="597" y="520"/>
                    <a:pt x="520" y="599"/>
                    <a:pt x="424" y="599"/>
                  </a:cubicBezTo>
                  <a:cubicBezTo>
                    <a:pt x="328" y="599"/>
                    <a:pt x="251" y="520"/>
                    <a:pt x="251" y="424"/>
                  </a:cubicBezTo>
                  <a:cubicBezTo>
                    <a:pt x="251" y="329"/>
                    <a:pt x="328" y="251"/>
                    <a:pt x="424" y="251"/>
                  </a:cubicBezTo>
                  <a:close/>
                </a:path>
              </a:pathLst>
            </a:custGeom>
            <a:solidFill>
              <a:srgbClr val="0B55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1678376" y="2075038"/>
              <a:ext cx="2390965" cy="846386"/>
            </a:xfrm>
            <a:prstGeom prst="wedgeRectCallout">
              <a:avLst>
                <a:gd name="adj1" fmla="val -14015"/>
                <a:gd name="adj2" fmla="val 7255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700" b="1" dirty="0" err="1" smtClean="0">
                  <a:latin typeface="나눔고딕" pitchFamily="50" charset="-127"/>
                  <a:ea typeface="나눔고딕" pitchFamily="50" charset="-127"/>
                </a:rPr>
                <a:t>orig</a:t>
              </a:r>
              <a:r>
                <a:rPr lang="en-US" altLang="ko-KR" sz="700" b="1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700" b="1" dirty="0">
                  <a:latin typeface="나눔고딕" pitchFamily="50" charset="-127"/>
                  <a:ea typeface="나눔고딕" pitchFamily="50" charset="-127"/>
                </a:rPr>
                <a:t>latlng: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>37.537472,127.061588</a:t>
              </a:r>
              <a:b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700" b="1" dirty="0">
                  <a:latin typeface="나눔고딕" pitchFamily="50" charset="-127"/>
                  <a:ea typeface="나눔고딕" pitchFamily="50" charset="-127"/>
                </a:rPr>
                <a:t>latlng: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>37.5373592,127.06163659999993</a:t>
              </a:r>
              <a:b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700" b="1" dirty="0">
                  <a:latin typeface="나눔고딕" pitchFamily="50" charset="-127"/>
                  <a:ea typeface="나눔고딕" pitchFamily="50" charset="-127"/>
                </a:rPr>
                <a:t>Status Code: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>200</a:t>
              </a:r>
              <a:b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700" b="1" dirty="0">
                  <a:latin typeface="나눔고딕" pitchFamily="50" charset="-127"/>
                  <a:ea typeface="나눔고딕" pitchFamily="50" charset="-127"/>
                </a:rPr>
                <a:t>Status </a:t>
              </a:r>
              <a:r>
                <a:rPr lang="en-US" altLang="ko-KR" sz="700" b="1" dirty="0" err="1">
                  <a:latin typeface="나눔고딕" pitchFamily="50" charset="-127"/>
                  <a:ea typeface="나눔고딕" pitchFamily="50" charset="-127"/>
                </a:rPr>
                <a:t>Request:</a:t>
              </a:r>
              <a:r>
                <a:rPr lang="en-US" altLang="ko-KR" sz="700" dirty="0" err="1">
                  <a:latin typeface="나눔고딕" pitchFamily="50" charset="-127"/>
                  <a:ea typeface="나눔고딕" pitchFamily="50" charset="-127"/>
                </a:rPr>
                <a:t>geocode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700" b="1" dirty="0">
                  <a:latin typeface="나눔고딕" pitchFamily="50" charset="-127"/>
                  <a:ea typeface="나눔고딕" pitchFamily="50" charset="-127"/>
                </a:rPr>
                <a:t>Address:</a:t>
              </a:r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대한민국 서울특별시 광진구 자양동 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>236-147</a:t>
              </a:r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700" b="1" dirty="0">
                  <a:latin typeface="나눔고딕" pitchFamily="50" charset="-127"/>
                  <a:ea typeface="나눔고딕" pitchFamily="50" charset="-127"/>
                </a:rPr>
                <a:t>Accuracy: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>9</a:t>
              </a:r>
              <a:b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700" b="1" dirty="0">
                  <a:latin typeface="나눔고딕" pitchFamily="50" charset="-127"/>
                  <a:ea typeface="나눔고딕" pitchFamily="50" charset="-127"/>
                </a:rPr>
                <a:t>Country code:</a:t>
              </a:r>
              <a:r>
                <a:rPr lang="en-US" altLang="ko-KR" sz="700" dirty="0">
                  <a:latin typeface="나눔고딕" pitchFamily="50" charset="-127"/>
                  <a:ea typeface="나눔고딕" pitchFamily="50" charset="-127"/>
                </a:rPr>
                <a:t> KR</a:t>
              </a:r>
              <a:endParaRPr lang="ko-KR" altLang="en-US" sz="7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7" name="Delete"/>
            <p:cNvSpPr>
              <a:spLocks noChangeAspect="1"/>
            </p:cNvSpPr>
            <p:nvPr/>
          </p:nvSpPr>
          <p:spPr bwMode="auto">
            <a:xfrm>
              <a:off x="3936977" y="2123828"/>
              <a:ext cx="72001" cy="7200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240739" y="3774232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5539"/>
              </p:ext>
            </p:extLst>
          </p:nvPr>
        </p:nvGraphicFramePr>
        <p:xfrm>
          <a:off x="1296568" y="4590204"/>
          <a:ext cx="5545546" cy="1409186"/>
        </p:xfrm>
        <a:graphic>
          <a:graphicData uri="http://schemas.openxmlformats.org/drawingml/2006/table">
            <a:tbl>
              <a:tblPr/>
              <a:tblGrid>
                <a:gridCol w="1187200"/>
                <a:gridCol w="1532556"/>
                <a:gridCol w="1131740"/>
                <a:gridCol w="1694050"/>
              </a:tblGrid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역명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보관대수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출구번호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정보출처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공기주입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정보제공일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사진 첨부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1778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1778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0" name="모서리가 둥근 직사각형 149"/>
          <p:cNvSpPr/>
          <p:nvPr/>
        </p:nvSpPr>
        <p:spPr>
          <a:xfrm>
            <a:off x="4197503" y="6237312"/>
            <a:ext cx="1080120" cy="228288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등록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084932" y="6237312"/>
            <a:ext cx="1080120" cy="2282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목록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490"/>
              </p:ext>
            </p:extLst>
          </p:nvPr>
        </p:nvGraphicFramePr>
        <p:xfrm>
          <a:off x="1304637" y="4077104"/>
          <a:ext cx="2403267" cy="288000"/>
        </p:xfrm>
        <a:graphic>
          <a:graphicData uri="http://schemas.openxmlformats.org/drawingml/2006/table">
            <a:tbl>
              <a:tblPr/>
              <a:tblGrid>
                <a:gridCol w="720081"/>
                <a:gridCol w="168318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시설 구분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4" name="모서리가 둥근 직사각형 213"/>
          <p:cNvSpPr/>
          <p:nvPr/>
        </p:nvSpPr>
        <p:spPr>
          <a:xfrm>
            <a:off x="5954600" y="5776456"/>
            <a:ext cx="829445" cy="180000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찾아보기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1" name="Arrow Down"/>
          <p:cNvSpPr>
            <a:spLocks noChangeAspect="1"/>
          </p:cNvSpPr>
          <p:nvPr/>
        </p:nvSpPr>
        <p:spPr bwMode="auto">
          <a:xfrm flipH="1">
            <a:off x="5595003" y="3410912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4" name="Arrow Down"/>
          <p:cNvSpPr>
            <a:spLocks noChangeAspect="1"/>
          </p:cNvSpPr>
          <p:nvPr/>
        </p:nvSpPr>
        <p:spPr bwMode="auto">
          <a:xfrm flipH="1">
            <a:off x="4816172" y="3410910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5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123728" y="4106366"/>
            <a:ext cx="1368148" cy="225703"/>
            <a:chOff x="595684" y="1559270"/>
            <a:chExt cx="1368148" cy="225703"/>
          </a:xfrm>
          <a:solidFill>
            <a:srgbClr val="FFFFFF"/>
          </a:solidFill>
        </p:grpSpPr>
        <p:sp>
          <p:nvSpPr>
            <p:cNvPr id="226" name="Text Box" descr="&lt;Tags&gt;&lt;SMARTRESIZEANCHORS&gt;Absolute,Absolute,Absolute,Absolute&lt;/SMARTRESIZEANCHORS&gt;&lt;/Tags&gt;"/>
            <p:cNvSpPr/>
            <p:nvPr/>
          </p:nvSpPr>
          <p:spPr>
            <a:xfrm>
              <a:off x="595684" y="1559270"/>
              <a:ext cx="1202158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자전거 보관소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9270"/>
              <a:ext cx="16598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3" name="Option"/>
          <p:cNvGrpSpPr/>
          <p:nvPr/>
        </p:nvGrpSpPr>
        <p:grpSpPr>
          <a:xfrm>
            <a:off x="2706382" y="5531056"/>
            <a:ext cx="363621" cy="127000"/>
            <a:chOff x="1068388" y="1876425"/>
            <a:chExt cx="363621" cy="127000"/>
          </a:xfrm>
        </p:grpSpPr>
        <p:grpSp>
          <p:nvGrpSpPr>
            <p:cNvPr id="23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3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5" name="Text"/>
            <p:cNvSpPr txBox="1"/>
            <p:nvPr/>
          </p:nvSpPr>
          <p:spPr>
            <a:xfrm>
              <a:off x="1262091" y="1878657"/>
              <a:ext cx="169918" cy="12253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없</a:t>
              </a:r>
              <a:r>
                <a:rPr lang="ko-KR" altLang="en-US" sz="700" noProof="1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음</a:t>
              </a:r>
              <a:endParaRPr lang="en-US" sz="700" noProof="1" smtClean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Option"/>
          <p:cNvGrpSpPr/>
          <p:nvPr/>
        </p:nvGrpSpPr>
        <p:grpSpPr>
          <a:xfrm>
            <a:off x="3272275" y="5531056"/>
            <a:ext cx="363621" cy="127000"/>
            <a:chOff x="1068388" y="1876425"/>
            <a:chExt cx="363621" cy="127000"/>
          </a:xfrm>
        </p:grpSpPr>
        <p:sp>
          <p:nvSpPr>
            <p:cNvPr id="241" name="Circle"/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0" name="Text"/>
            <p:cNvSpPr txBox="1"/>
            <p:nvPr/>
          </p:nvSpPr>
          <p:spPr>
            <a:xfrm>
              <a:off x="1262091" y="1878657"/>
              <a:ext cx="169918" cy="12253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있음</a:t>
              </a:r>
              <a:endParaRPr lang="en-US" sz="700" noProof="1" smtClean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6" name="직사각형 245"/>
          <p:cNvSpPr/>
          <p:nvPr/>
        </p:nvSpPr>
        <p:spPr>
          <a:xfrm>
            <a:off x="2014508" y="2092605"/>
            <a:ext cx="1527892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2014508" y="2376446"/>
            <a:ext cx="1527892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014508" y="3240866"/>
            <a:ext cx="1527892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2561940" y="4624336"/>
            <a:ext cx="413064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570477" y="4919592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2570477" y="521480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348678" y="521480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5348678" y="548655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5348678" y="4919592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2561940" y="5758456"/>
            <a:ext cx="330620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971600" y="889670"/>
            <a:ext cx="2270830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홈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자전거 시설관리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자전거 시설 등록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2092605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2384211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3276127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3817414" y="1683471"/>
            <a:ext cx="193937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026759" y="4009397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4524933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4840336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234467" y="4832680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5172403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234467" y="5117831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5495756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234467" y="5484749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428075" y="5764204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16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402292" y="3055487"/>
            <a:ext cx="279978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6-1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6405604" y="2022810"/>
            <a:ext cx="279978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6-2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868144" y="5758456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3033624" y="6157519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4166681" y="6157519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18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816172" y="6540405"/>
            <a:ext cx="2094990" cy="288032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다음 슬라이드에 계속</a:t>
            </a:r>
            <a:endParaRPr lang="ko-KR" altLang="en-US" sz="900" b="1" dirty="0"/>
          </a:p>
        </p:txBody>
      </p:sp>
      <p:sp>
        <p:nvSpPr>
          <p:cNvPr id="94" name="Calendar"/>
          <p:cNvSpPr>
            <a:spLocks noChangeAspect="1" noEditPoints="1"/>
          </p:cNvSpPr>
          <p:nvPr/>
        </p:nvSpPr>
        <p:spPr bwMode="auto">
          <a:xfrm>
            <a:off x="6491520" y="5516320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Date Picker"/>
          <p:cNvGrpSpPr/>
          <p:nvPr/>
        </p:nvGrpSpPr>
        <p:grpSpPr>
          <a:xfrm>
            <a:off x="6964406" y="5325237"/>
            <a:ext cx="1973507" cy="1632155"/>
            <a:chOff x="617292" y="2012745"/>
            <a:chExt cx="1973507" cy="1632155"/>
          </a:xfrm>
        </p:grpSpPr>
        <p:sp>
          <p:nvSpPr>
            <p:cNvPr id="96" name="Box"/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Month"/>
            <p:cNvSpPr txBox="1"/>
            <p:nvPr/>
          </p:nvSpPr>
          <p:spPr>
            <a:xfrm>
              <a:off x="1293739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2017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8" name="Days"/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111" name="Day"/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12" name="Day"/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13" name="Day"/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14" name="Day"/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15" name="Day"/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16" name="Day"/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17" name="Day"/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18" name="Day"/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19" name="Day"/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20" name="Day"/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121" name="Day"/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22" name="Day"/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23" name="Day"/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24" name="Day"/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25" name="Day"/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26" name="Day"/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27" name="Day"/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28" name="Day"/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29" name="Day"/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30" name="Day"/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31" name="Day"/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32" name="Day"/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3" name="Day"/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34" name="Day"/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35" name="Day"/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36" name="Day"/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138" name="Day"/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9" name="Day"/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40" name="Day"/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41" name="Day"/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42" name="Day"/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99" name="Weekdays"/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104" name="Monday"/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105" name="Tuesday"/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106" name="Wednesday"/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107" name="Thursday"/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108" name="Friday"/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109" name="Saturday"/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110" name="Sunday"/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100" name="Selection Overlay"/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1" name="Navigation Arrows"/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102" name="Arrow Left"/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Arrow Right"/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6867437" y="5228268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-4732" y="1268760"/>
            <a:ext cx="1062722" cy="2995683"/>
            <a:chOff x="-4732" y="1268760"/>
            <a:chExt cx="1062722" cy="2995683"/>
          </a:xfrm>
        </p:grpSpPr>
        <p:sp>
          <p:nvSpPr>
            <p:cNvPr id="163" name="직사각형 162"/>
            <p:cNvSpPr/>
            <p:nvPr/>
          </p:nvSpPr>
          <p:spPr>
            <a:xfrm>
              <a:off x="-4732" y="3140968"/>
              <a:ext cx="1043608" cy="270000"/>
            </a:xfrm>
            <a:prstGeom prst="rect">
              <a:avLst/>
            </a:prstGeom>
            <a:solidFill>
              <a:srgbClr val="0B553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i="1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0" y="177281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회원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0" y="126876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캠페인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0" y="2304154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물품 신청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4382" y="257801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후원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0" y="205239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데이터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0" y="284801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그룹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0" y="312759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latin typeface="나눔고딕" pitchFamily="50" charset="-127"/>
                  <a:ea typeface="나눔고딕" pitchFamily="50" charset="-127"/>
                </a:rPr>
                <a:t>자전거 시설관리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0" y="340717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신고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0" y="3691815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공지사항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0" y="3994443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자전거 뉴스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0" y="1506048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NFC/QR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코드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0" y="4293096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버전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52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026759" y="2669359"/>
            <a:ext cx="873327" cy="225703"/>
            <a:chOff x="595684" y="1559270"/>
            <a:chExt cx="1368149" cy="225703"/>
          </a:xfrm>
          <a:solidFill>
            <a:srgbClr val="FFFFFF"/>
          </a:solidFill>
        </p:grpSpPr>
        <p:sp>
          <p:nvSpPr>
            <p:cNvPr id="15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4" y="1559270"/>
              <a:ext cx="110810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r>
                <a:rPr lang="en-US" altLang="ko-KR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703796" y="1559270"/>
              <a:ext cx="260037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783676" y="1654034"/>
              <a:ext cx="10027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6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027499" y="2953205"/>
            <a:ext cx="873327" cy="225703"/>
            <a:chOff x="595684" y="1559270"/>
            <a:chExt cx="1368149" cy="225703"/>
          </a:xfrm>
          <a:solidFill>
            <a:srgbClr val="FFFFFF"/>
          </a:solidFill>
        </p:grpSpPr>
        <p:sp>
          <p:nvSpPr>
            <p:cNvPr id="15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559270"/>
              <a:ext cx="110810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r>
                <a:rPr lang="en-US" altLang="ko-KR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군</a:t>
              </a:r>
              <a:r>
                <a:rPr lang="en-US" altLang="ko-KR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703796" y="1559270"/>
              <a:ext cx="260037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83676" y="1654034"/>
              <a:ext cx="10027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2669359"/>
            <a:ext cx="193937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225114" y="2958519"/>
            <a:ext cx="193937" cy="1939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7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2870448" y="6597352"/>
            <a:ext cx="21336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0" y="576064"/>
            <a:ext cx="1043608" cy="6093296"/>
          </a:xfrm>
          <a:prstGeom prst="rect">
            <a:avLst/>
          </a:prstGeom>
          <a:solidFill>
            <a:srgbClr val="228A7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2" name="직사각형 51"/>
          <p:cNvSpPr/>
          <p:nvPr/>
        </p:nvSpPr>
        <p:spPr>
          <a:xfrm>
            <a:off x="1149383" y="3477124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64120" y="28575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자전거 시설 등록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5562270" y="28575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bike-</a:t>
            </a:r>
            <a:r>
              <a:rPr lang="en-US" altLang="ko-KR" sz="900" dirty="0" err="1" smtClean="0"/>
              <a:t>info_register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1058377" y="318480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 </a:t>
            </a:r>
            <a:r>
              <a:rPr lang="en-US" altLang="ko-KR" sz="900" dirty="0"/>
              <a:t>&gt; </a:t>
            </a:r>
            <a:r>
              <a:rPr lang="ko-KR" altLang="en-US" sz="900" dirty="0"/>
              <a:t>자전거 시설관리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자전거 시설 등록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1149383" y="620688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29318"/>
              </p:ext>
            </p:extLst>
          </p:nvPr>
        </p:nvGraphicFramePr>
        <p:xfrm>
          <a:off x="1205212" y="1327914"/>
          <a:ext cx="5545546" cy="1675320"/>
        </p:xfrm>
        <a:graphic>
          <a:graphicData uri="http://schemas.openxmlformats.org/drawingml/2006/table">
            <a:tbl>
              <a:tblPr/>
              <a:tblGrid>
                <a:gridCol w="1187200"/>
                <a:gridCol w="1532556"/>
                <a:gridCol w="1131740"/>
                <a:gridCol w="1694050"/>
              </a:tblGrid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명칭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 smtClean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이용요금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보관대수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전화번호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홈페이지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정보출처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정보</a:t>
                      </a:r>
                      <a:r>
                        <a:rPr lang="ko-KR" altLang="en-US" sz="800" b="1" u="none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제공일</a:t>
                      </a: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사진 첨부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1778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45573"/>
              </p:ext>
            </p:extLst>
          </p:nvPr>
        </p:nvGraphicFramePr>
        <p:xfrm>
          <a:off x="1213281" y="923560"/>
          <a:ext cx="2403267" cy="288000"/>
        </p:xfrm>
        <a:graphic>
          <a:graphicData uri="http://schemas.openxmlformats.org/drawingml/2006/table">
            <a:tbl>
              <a:tblPr/>
              <a:tblGrid>
                <a:gridCol w="720081"/>
                <a:gridCol w="168318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시설 구분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1" name="모서리가 둥근 직사각형 120"/>
          <p:cNvSpPr/>
          <p:nvPr/>
        </p:nvSpPr>
        <p:spPr>
          <a:xfrm>
            <a:off x="5863244" y="2775164"/>
            <a:ext cx="829445" cy="180000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찾아보기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2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032372" y="952822"/>
            <a:ext cx="1368148" cy="225703"/>
            <a:chOff x="595684" y="1559270"/>
            <a:chExt cx="1368148" cy="225703"/>
          </a:xfrm>
          <a:solidFill>
            <a:srgbClr val="FFFFFF"/>
          </a:solidFill>
        </p:grpSpPr>
        <p:sp>
          <p:nvSpPr>
            <p:cNvPr id="123" name="Text Box" descr="&lt;Tags&gt;&lt;SMARTRESIZEANCHORS&gt;Absolute,Absolute,Absolute,Absolute&lt;/SMARTRESIZEANCHORS&gt;&lt;/Tags&gt;"/>
            <p:cNvSpPr/>
            <p:nvPr/>
          </p:nvSpPr>
          <p:spPr>
            <a:xfrm>
              <a:off x="595684" y="1559270"/>
              <a:ext cx="1202158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자전거 대여소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9270"/>
              <a:ext cx="16598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1149383" y="3126160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정보</a:t>
            </a:r>
            <a:endParaRPr lang="ko-KR" altLang="en-US" sz="9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07357"/>
              </p:ext>
            </p:extLst>
          </p:nvPr>
        </p:nvGraphicFramePr>
        <p:xfrm>
          <a:off x="1205212" y="3892022"/>
          <a:ext cx="5545546" cy="1409186"/>
        </p:xfrm>
        <a:graphic>
          <a:graphicData uri="http://schemas.openxmlformats.org/drawingml/2006/table">
            <a:tbl>
              <a:tblPr/>
              <a:tblGrid>
                <a:gridCol w="1187200"/>
                <a:gridCol w="1532556"/>
                <a:gridCol w="1131740"/>
                <a:gridCol w="1694050"/>
              </a:tblGrid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상호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영업시간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전화번호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정보출처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홈페이지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정보</a:t>
                      </a:r>
                      <a:r>
                        <a:rPr lang="ko-KR" altLang="en-US" sz="800" b="1" u="none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제공일</a:t>
                      </a: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3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사진 첨부</a:t>
                      </a: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1778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4237"/>
              </p:ext>
            </p:extLst>
          </p:nvPr>
        </p:nvGraphicFramePr>
        <p:xfrm>
          <a:off x="1213281" y="3419956"/>
          <a:ext cx="2403267" cy="288000"/>
        </p:xfrm>
        <a:graphic>
          <a:graphicData uri="http://schemas.openxmlformats.org/drawingml/2006/table">
            <a:tbl>
              <a:tblPr/>
              <a:tblGrid>
                <a:gridCol w="720081"/>
                <a:gridCol w="168318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시설 구분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9" name="모서리가 둥근 직사각형 128"/>
          <p:cNvSpPr/>
          <p:nvPr/>
        </p:nvSpPr>
        <p:spPr>
          <a:xfrm>
            <a:off x="5863244" y="5078274"/>
            <a:ext cx="829445" cy="180000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찾아보기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0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032372" y="3449218"/>
            <a:ext cx="1368148" cy="225703"/>
            <a:chOff x="595684" y="1559270"/>
            <a:chExt cx="1368148" cy="225703"/>
          </a:xfrm>
          <a:solidFill>
            <a:srgbClr val="FFFFFF"/>
          </a:solidFill>
        </p:grpSpPr>
        <p:sp>
          <p:nvSpPr>
            <p:cNvPr id="131" name="Text Box" descr="&lt;Tags&gt;&lt;SMARTRESIZEANCHORS&gt;Absolute,Absolute,Absolute,Absolute&lt;/SMARTRESIZEANCHORS&gt;&lt;/Tags&gt;"/>
            <p:cNvSpPr/>
            <p:nvPr/>
          </p:nvSpPr>
          <p:spPr>
            <a:xfrm>
              <a:off x="595684" y="1559270"/>
              <a:ext cx="1202158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자전거 수리</a:t>
              </a:r>
              <a:r>
                <a:rPr lang="en-US" altLang="ko-KR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판매점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9270"/>
              <a:ext cx="165989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2464780" y="3925856"/>
            <a:ext cx="413064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464780" y="4221112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464780" y="451632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251518" y="451632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251518" y="478807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2017-05-30</a:t>
            </a:r>
            <a:endParaRPr lang="ko-KR" altLang="en-US" sz="8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251518" y="4221112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464780" y="5059976"/>
            <a:ext cx="330620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464780" y="1360342"/>
            <a:ext cx="4137967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464780" y="1655598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464780" y="195080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251518" y="195080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464780" y="2504360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2017-05-30</a:t>
            </a:r>
            <a:endParaRPr lang="ko-KR" altLang="en-US" sz="8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251518" y="1655598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464780" y="2775188"/>
            <a:ext cx="3306204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464780" y="4788076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64780" y="2212484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Calendar"/>
          <p:cNvSpPr>
            <a:spLocks noChangeAspect="1" noEditPoints="1"/>
          </p:cNvSpPr>
          <p:nvPr/>
        </p:nvSpPr>
        <p:spPr bwMode="auto">
          <a:xfrm>
            <a:off x="6410557" y="48049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Calendar"/>
          <p:cNvSpPr>
            <a:spLocks noChangeAspect="1" noEditPoints="1"/>
          </p:cNvSpPr>
          <p:nvPr/>
        </p:nvSpPr>
        <p:spPr bwMode="auto">
          <a:xfrm>
            <a:off x="3623819" y="253324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935403" y="862251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935403" y="3386222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5251518" y="2227484"/>
            <a:ext cx="1343906" cy="216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7CB193F6-D6AB-41E7-AEB2-D2AEFF073082}"/>
              </a:ext>
            </a:extLst>
          </p:cNvPr>
          <p:cNvSpPr txBox="1"/>
          <p:nvPr/>
        </p:nvSpPr>
        <p:spPr>
          <a:xfrm>
            <a:off x="7308304" y="875467"/>
            <a:ext cx="1835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12"/>
            </a:pPr>
            <a:r>
              <a:rPr lang="ko-KR" altLang="en-US" sz="800" dirty="0"/>
              <a:t>정보출처</a:t>
            </a:r>
            <a:endParaRPr lang="en-US" altLang="ko-KR" sz="800" dirty="0"/>
          </a:p>
          <a:p>
            <a:pPr marL="228600" indent="-228600">
              <a:buAutoNum type="arabicParenR" startAt="12"/>
            </a:pPr>
            <a:endParaRPr lang="en-US" altLang="ko-KR" sz="800" dirty="0"/>
          </a:p>
          <a:p>
            <a:pPr marL="228600" indent="-228600">
              <a:buAutoNum type="arabicParenR" startAt="12"/>
            </a:pPr>
            <a:r>
              <a:rPr lang="ko-KR" altLang="en-US" sz="800" dirty="0" err="1"/>
              <a:t>공기주입기</a:t>
            </a:r>
            <a:r>
              <a:rPr lang="ko-KR" altLang="en-US" sz="800" dirty="0"/>
              <a:t> 여부</a:t>
            </a:r>
            <a:endParaRPr lang="en-US" altLang="ko-KR" sz="800" dirty="0"/>
          </a:p>
          <a:p>
            <a:pPr marL="228600" indent="-228600">
              <a:buAutoNum type="arabicParenR" startAt="12"/>
            </a:pPr>
            <a:endParaRPr lang="en-US" altLang="ko-KR" sz="800" dirty="0"/>
          </a:p>
          <a:p>
            <a:pPr marL="228600" indent="-228600">
              <a:buAutoNum type="arabicParenR" startAt="12"/>
            </a:pPr>
            <a:r>
              <a:rPr lang="ko-KR" altLang="en-US" sz="800" dirty="0"/>
              <a:t>정보제공일 </a:t>
            </a:r>
            <a:r>
              <a:rPr lang="en-US" altLang="ko-KR" sz="800" dirty="0"/>
              <a:t>: </a:t>
            </a:r>
            <a:r>
              <a:rPr lang="ko-KR" altLang="en-US" sz="800" dirty="0"/>
              <a:t>달력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달력에서 날짜 선택 가능</a:t>
            </a:r>
            <a:r>
              <a:rPr lang="en-US" altLang="ko-KR" sz="800" dirty="0"/>
              <a:t>. </a:t>
            </a:r>
            <a:r>
              <a:rPr lang="ko-KR" altLang="en-US" sz="800" dirty="0"/>
              <a:t>오늘날짜 기준으로 달력 노출</a:t>
            </a:r>
            <a:endParaRPr lang="en-US" altLang="ko-KR" sz="800" dirty="0"/>
          </a:p>
          <a:p>
            <a:pPr marL="228600" indent="-228600">
              <a:buAutoNum type="arabicParenR" startAt="12"/>
            </a:pPr>
            <a:endParaRPr lang="en-US" altLang="ko-KR" sz="800" dirty="0"/>
          </a:p>
          <a:p>
            <a:pPr marL="228600" indent="-228600">
              <a:buAutoNum type="arabicParenR" startAt="12"/>
            </a:pPr>
            <a:r>
              <a:rPr lang="ko-KR" altLang="en-US" sz="800" dirty="0"/>
              <a:t>사진 찾아보기 버튼 </a:t>
            </a:r>
            <a:r>
              <a:rPr lang="en-US" altLang="ko-KR" sz="800" dirty="0"/>
              <a:t>: </a:t>
            </a:r>
            <a:r>
              <a:rPr lang="ko-KR" altLang="en-US" sz="800" dirty="0"/>
              <a:t>클릭 시 첨부파일 찾기 </a:t>
            </a:r>
            <a:r>
              <a:rPr lang="ko-KR" altLang="en-US" sz="800" dirty="0" smtClean="0"/>
              <a:t>팝업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16) </a:t>
            </a:r>
            <a:r>
              <a:rPr lang="ko-KR" altLang="en-US" sz="800" dirty="0" smtClean="0"/>
              <a:t>첨부한 </a:t>
            </a:r>
            <a:r>
              <a:rPr lang="ko-KR" altLang="en-US" sz="800" dirty="0"/>
              <a:t>파일 노출</a:t>
            </a:r>
            <a:r>
              <a:rPr lang="en-US" altLang="ko-KR" sz="800" dirty="0"/>
              <a:t>. X </a:t>
            </a:r>
            <a:r>
              <a:rPr lang="ko-KR" altLang="en-US" sz="800" dirty="0"/>
              <a:t>클릭 시 삭제됨</a:t>
            </a:r>
          </a:p>
          <a:p>
            <a:endParaRPr lang="en-US" altLang="ko-KR" sz="800" dirty="0"/>
          </a:p>
          <a:p>
            <a:r>
              <a:rPr lang="en-US" altLang="ko-KR" sz="800" dirty="0"/>
              <a:t>17) </a:t>
            </a:r>
            <a:r>
              <a:rPr lang="ko-KR" altLang="en-US" sz="800" dirty="0"/>
              <a:t>목록 </a:t>
            </a:r>
            <a:r>
              <a:rPr lang="en-US" altLang="ko-KR" sz="800" dirty="0"/>
              <a:t>: </a:t>
            </a:r>
            <a:r>
              <a:rPr lang="ko-KR" altLang="en-US" sz="800" dirty="0"/>
              <a:t>버튼 클릭 시 </a:t>
            </a:r>
            <a:r>
              <a:rPr lang="en-US" altLang="ko-KR" sz="800" dirty="0"/>
              <a:t>[bike-</a:t>
            </a:r>
            <a:r>
              <a:rPr lang="en-US" altLang="ko-KR" sz="800" dirty="0" err="1"/>
              <a:t>info_list</a:t>
            </a:r>
            <a:r>
              <a:rPr lang="en-US" altLang="ko-KR" sz="800" dirty="0"/>
              <a:t>] </a:t>
            </a:r>
            <a:r>
              <a:rPr lang="ko-KR" altLang="en-US" sz="800" dirty="0"/>
              <a:t>페이지로 이동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18) </a:t>
            </a:r>
            <a:r>
              <a:rPr lang="ko-KR" altLang="en-US" sz="800" dirty="0" smtClean="0"/>
              <a:t>등</a:t>
            </a:r>
            <a:r>
              <a:rPr lang="ko-KR" altLang="en-US" sz="800" dirty="0"/>
              <a:t>록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버튼 클릭 시 내용 </a:t>
            </a:r>
            <a:r>
              <a:rPr lang="ko-KR" altLang="en-US" sz="800" dirty="0" smtClean="0"/>
              <a:t>등</a:t>
            </a:r>
            <a:r>
              <a:rPr lang="ko-KR" altLang="en-US" sz="800" dirty="0"/>
              <a:t>록</a:t>
            </a:r>
            <a:r>
              <a:rPr lang="ko-KR" altLang="en-US" sz="800" dirty="0" smtClean="0"/>
              <a:t>되며 </a:t>
            </a:r>
            <a:endParaRPr lang="en-US" altLang="ko-KR" sz="800" dirty="0"/>
          </a:p>
          <a:p>
            <a:r>
              <a:rPr lang="en-US" altLang="ko-KR" sz="800" dirty="0"/>
              <a:t>[bike-</a:t>
            </a:r>
            <a:r>
              <a:rPr lang="en-US" altLang="ko-KR" sz="800" dirty="0" err="1"/>
              <a:t>info_list</a:t>
            </a:r>
            <a:r>
              <a:rPr lang="en-US" altLang="ko-KR" sz="800" dirty="0"/>
              <a:t>] </a:t>
            </a:r>
            <a:r>
              <a:rPr lang="ko-KR" altLang="en-US" sz="800" dirty="0"/>
              <a:t>페이지로 이동</a:t>
            </a:r>
            <a:endParaRPr lang="en-US" altLang="ko-KR" sz="800" dirty="0"/>
          </a:p>
          <a:p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6297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889</Words>
  <Application>Microsoft Office PowerPoint</Application>
  <PresentationFormat>화면 슬라이드 쇼(4:3)</PresentationFormat>
  <Paragraphs>428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onesound</dc:creator>
  <cp:lastModifiedBy>onesound</cp:lastModifiedBy>
  <cp:revision>7</cp:revision>
  <dcterms:created xsi:type="dcterms:W3CDTF">2017-12-18T01:51:28Z</dcterms:created>
  <dcterms:modified xsi:type="dcterms:W3CDTF">2017-12-18T02:02:35Z</dcterms:modified>
</cp:coreProperties>
</file>