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14"/>
  </p:normalViewPr>
  <p:slideViewPr>
    <p:cSldViewPr snapToGrid="0" snapToObjects="1">
      <p:cViewPr varScale="1">
        <p:scale>
          <a:sx n="151" d="100"/>
          <a:sy n="151" d="100"/>
        </p:scale>
        <p:origin x="1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4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452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35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지_로그인 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9144000" cy="5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7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302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93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920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406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lang="en-US" altLang="ko-KR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Code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-20" dirty="0">
                        <a:latin typeface="+mj-lt"/>
                        <a:ea typeface="나눔고딕" pitchFamily="50" charset="-127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 userDrawn="1">
            <p:extLst/>
          </p:nvPr>
        </p:nvGraphicFramePr>
        <p:xfrm>
          <a:off x="7303352" y="565160"/>
          <a:ext cx="1840649" cy="629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06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709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2000" marR="72000" marT="36000" marB="36000" anchor="ctr" anchorCtr="1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05742"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30000"/>
                        </a:lnSpc>
                      </a:pPr>
                      <a:endParaRPr lang="ko-KR" altLang="en-US" sz="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 userDrawn="1"/>
        </p:nvCxnSpPr>
        <p:spPr>
          <a:xfrm>
            <a:off x="0" y="6677105"/>
            <a:ext cx="73083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059832" y="6597354"/>
            <a:ext cx="2133600" cy="365125"/>
          </a:xfrm>
        </p:spPr>
        <p:txBody>
          <a:bodyPr/>
          <a:lstStyle>
            <a:lvl1pPr algn="ctr">
              <a:defRPr sz="600"/>
            </a:lvl1pPr>
          </a:lstStyle>
          <a:p>
            <a:fld id="{C70D9EDE-4299-4BB9-BBD1-CAF81FD858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576064"/>
            <a:ext cx="1043608" cy="6093296"/>
          </a:xfrm>
          <a:prstGeom prst="rect">
            <a:avLst/>
          </a:prstGeom>
          <a:solidFill>
            <a:srgbClr val="228A7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TextBox 8"/>
          <p:cNvSpPr txBox="1"/>
          <p:nvPr userDrawn="1"/>
        </p:nvSpPr>
        <p:spPr>
          <a:xfrm>
            <a:off x="-36511" y="692697"/>
            <a:ext cx="87075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에코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마일리지</a:t>
            </a:r>
            <a:endParaRPr lang="en-US" altLang="ko-KR" sz="9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3325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bile layout white png에 대한 이미지 검색결과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9" r="21676"/>
          <a:stretch/>
        </p:blipFill>
        <p:spPr bwMode="auto">
          <a:xfrm>
            <a:off x="467546" y="980728"/>
            <a:ext cx="271824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0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557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48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933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35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78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8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157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68557-CED1-A140-B8BF-D739FA32471D}" type="datetimeFigureOut">
              <a:rPr kumimoji="1" lang="ko-KR" altLang="en-US" smtClean="0"/>
              <a:t>2017. 12. 8.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DBA3-3FA9-2E4B-8710-F529FC63A8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734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tags" Target="../tags/tag14.xml"/><Relationship Id="rId12" Type="http://schemas.openxmlformats.org/officeDocument/2006/relationships/tags" Target="../tags/tag15.xml"/><Relationship Id="rId13" Type="http://schemas.openxmlformats.org/officeDocument/2006/relationships/tags" Target="../tags/tag16.xml"/><Relationship Id="rId14" Type="http://schemas.openxmlformats.org/officeDocument/2006/relationships/tags" Target="../tags/tag17.xml"/><Relationship Id="rId15" Type="http://schemas.openxmlformats.org/officeDocument/2006/relationships/tags" Target="../tags/tag18.xml"/><Relationship Id="rId16" Type="http://schemas.openxmlformats.org/officeDocument/2006/relationships/tags" Target="../tags/tag19.xml"/><Relationship Id="rId17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tags" Target="../tags/tag12.xml"/><Relationship Id="rId10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43808" y="2708920"/>
            <a:ext cx="3528392" cy="601907"/>
          </a:xfrm>
          <a:prstGeom prst="rect">
            <a:avLst/>
          </a:prstGeom>
          <a:noFill/>
        </p:spPr>
        <p:txBody>
          <a:bodyPr wrap="square" lIns="77925" tIns="38963" rIns="77925" bIns="38963" rtlCol="0">
            <a:spAutoFit/>
          </a:bodyPr>
          <a:lstStyle/>
          <a:p>
            <a:pPr algn="ctr"/>
            <a:r>
              <a:rPr lang="en-US" altLang="ko-KR" sz="3400" b="1" dirty="0" err="1" smtClean="0"/>
              <a:t>Spon</a:t>
            </a:r>
            <a:endParaRPr lang="ko-KR" altLang="en-US" sz="3400" b="1" dirty="0"/>
          </a:p>
        </p:txBody>
      </p:sp>
    </p:spTree>
    <p:extLst>
      <p:ext uri="{BB962C8B-B14F-4D97-AF65-F5344CB8AC3E}">
        <p14:creationId xmlns:p14="http://schemas.microsoft.com/office/powerpoint/2010/main" val="123422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3365" y="154406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Sponsor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-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type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56563"/>
              </p:ext>
            </p:extLst>
          </p:nvPr>
        </p:nvGraphicFramePr>
        <p:xfrm>
          <a:off x="3275856" y="101600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sponsor_pay_reg_2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71794" y="1608059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정기후원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97040" y="1637664"/>
            <a:ext cx="43794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105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r>
              <a:rPr lang="ko-KR" altLang="en-US" sz="1050" b="1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" pitchFamily="50" charset="-127"/>
                <a:ea typeface="나눔고딕" pitchFamily="50" charset="-127"/>
              </a:rPr>
              <a:t>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1179" y="2060848"/>
            <a:ext cx="1646605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900" b="1" dirty="0" smtClean="0">
                <a:latin typeface="+mn-ea"/>
              </a:rPr>
              <a:t>STEP 2.  CMS </a:t>
            </a:r>
            <a:r>
              <a:rPr lang="ko-KR" altLang="en-US" sz="900" b="1" dirty="0" smtClean="0">
                <a:latin typeface="+mn-ea"/>
              </a:rPr>
              <a:t>이체 정보 입력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09472" y="3377627"/>
            <a:ext cx="650671" cy="19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계좌정보</a:t>
            </a:r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Drop-down Field"/>
          <p:cNvGrpSpPr/>
          <p:nvPr/>
        </p:nvGrpSpPr>
        <p:grpSpPr>
          <a:xfrm>
            <a:off x="1088619" y="3602217"/>
            <a:ext cx="766389" cy="225703"/>
            <a:chOff x="595686" y="1261242"/>
            <a:chExt cx="766389" cy="225703"/>
          </a:xfrm>
        </p:grpSpPr>
        <p:cxnSp>
          <p:nvCxnSpPr>
            <p:cNvPr id="11" name="Divider"/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"/>
            <p:cNvSpPr txBox="1"/>
            <p:nvPr/>
          </p:nvSpPr>
          <p:spPr>
            <a:xfrm>
              <a:off x="595686" y="1261242"/>
              <a:ext cx="766389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은행</a:t>
              </a:r>
              <a:r>
                <a:rPr lang="ko-KR" altLang="en-US" sz="800" dirty="0" err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명</a:t>
              </a:r>
              <a:endParaRPr 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Drop-down Arrow"/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053488" y="3873359"/>
            <a:ext cx="1610206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계좌번호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“-”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없이 입력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3489" y="4140830"/>
            <a:ext cx="747190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예금주명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34542" y="4140830"/>
            <a:ext cx="829152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생년월일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(8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자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7" name="Drop-down Field"/>
          <p:cNvGrpSpPr/>
          <p:nvPr/>
        </p:nvGrpSpPr>
        <p:grpSpPr>
          <a:xfrm>
            <a:off x="1621607" y="2566955"/>
            <a:ext cx="1006478" cy="225703"/>
            <a:chOff x="595686" y="1261242"/>
            <a:chExt cx="766389" cy="225703"/>
          </a:xfrm>
        </p:grpSpPr>
        <p:cxnSp>
          <p:nvCxnSpPr>
            <p:cNvPr id="18" name="Divider"/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"/>
            <p:cNvSpPr txBox="1"/>
            <p:nvPr/>
          </p:nvSpPr>
          <p:spPr>
            <a:xfrm>
              <a:off x="595686" y="1261242"/>
              <a:ext cx="766389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유형을 선택하세요</a:t>
              </a:r>
              <a:endParaRPr 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Drop-down Arrow"/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01527" y="2595218"/>
            <a:ext cx="650671" cy="19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회비유형</a:t>
            </a:r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1527" y="2926995"/>
            <a:ext cx="650671" cy="197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회비금액</a:t>
            </a:r>
            <a:endParaRPr lang="ko-KR" altLang="en-US" sz="800" b="1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" name="Drop-down Field"/>
          <p:cNvGrpSpPr/>
          <p:nvPr/>
        </p:nvGrpSpPr>
        <p:grpSpPr>
          <a:xfrm>
            <a:off x="1621607" y="2900721"/>
            <a:ext cx="1006478" cy="348813"/>
            <a:chOff x="595686" y="1261242"/>
            <a:chExt cx="766389" cy="348813"/>
          </a:xfrm>
        </p:grpSpPr>
        <p:cxnSp>
          <p:nvCxnSpPr>
            <p:cNvPr id="24" name="Divider"/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"/>
            <p:cNvSpPr txBox="1"/>
            <p:nvPr/>
          </p:nvSpPr>
          <p:spPr>
            <a:xfrm>
              <a:off x="595686" y="1261242"/>
              <a:ext cx="766389" cy="34881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금액을 선택하세요</a:t>
              </a:r>
              <a:endParaRPr 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Drop-down Arrow"/>
            <p:cNvSpPr>
              <a:spLocks noChangeAspect="1"/>
            </p:cNvSpPr>
            <p:nvPr/>
          </p:nvSpPr>
          <p:spPr bwMode="auto">
            <a:xfrm>
              <a:off x="1250953" y="1365327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827584" y="4503770"/>
            <a:ext cx="20760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본인은 녹색교통운동 회원으로 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CMS(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자동이체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이용한 회비 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납부에 동의합니다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8" name="Checkbox"/>
          <p:cNvSpPr>
            <a:spLocks noChangeAspect="1" noEditPoints="1"/>
          </p:cNvSpPr>
          <p:nvPr/>
        </p:nvSpPr>
        <p:spPr bwMode="auto">
          <a:xfrm>
            <a:off x="2327561" y="4794863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Label" descr="&lt;SmartSettings&gt;&lt;SmartResize anchorLeft=&quot;Absolute&quot; anchorTop=&quot;Absolute&quot; anchorRight=&quot;Absolute&quot; anchorBottom=&quot;Absolute&quot; /&gt;&lt;/SmartSettings&gt;"/>
          <p:cNvSpPr txBox="1"/>
          <p:nvPr>
            <p:custDataLst>
              <p:tags r:id="rId1"/>
            </p:custDataLst>
          </p:nvPr>
        </p:nvSpPr>
        <p:spPr>
          <a:xfrm>
            <a:off x="2399569" y="4745710"/>
            <a:ext cx="340093" cy="196977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동</a:t>
            </a:r>
            <a:r>
              <a:rPr lang="ko-KR" altLang="en-US" sz="8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의</a:t>
            </a:r>
            <a:endParaRPr lang="en-US" sz="800" b="1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Close Window"/>
          <p:cNvSpPr>
            <a:spLocks noChangeAspect="1" noEditPoints="1"/>
          </p:cNvSpPr>
          <p:nvPr/>
        </p:nvSpPr>
        <p:spPr bwMode="auto">
          <a:xfrm>
            <a:off x="841355" y="1669482"/>
            <a:ext cx="183215" cy="180000"/>
          </a:xfrm>
          <a:custGeom>
            <a:avLst/>
            <a:gdLst>
              <a:gd name="T0" fmla="*/ 13 w 247"/>
              <a:gd name="T1" fmla="*/ 15 h 241"/>
              <a:gd name="T2" fmla="*/ 13 w 247"/>
              <a:gd name="T3" fmla="*/ 56 h 241"/>
              <a:gd name="T4" fmla="*/ 81 w 247"/>
              <a:gd name="T5" fmla="*/ 122 h 241"/>
              <a:gd name="T6" fmla="*/ 13 w 247"/>
              <a:gd name="T7" fmla="*/ 188 h 241"/>
              <a:gd name="T8" fmla="*/ 13 w 247"/>
              <a:gd name="T9" fmla="*/ 229 h 241"/>
              <a:gd name="T10" fmla="*/ 57 w 247"/>
              <a:gd name="T11" fmla="*/ 229 h 241"/>
              <a:gd name="T12" fmla="*/ 124 w 247"/>
              <a:gd name="T13" fmla="*/ 165 h 241"/>
              <a:gd name="T14" fmla="*/ 191 w 247"/>
              <a:gd name="T15" fmla="*/ 229 h 241"/>
              <a:gd name="T16" fmla="*/ 235 w 247"/>
              <a:gd name="T17" fmla="*/ 229 h 241"/>
              <a:gd name="T18" fmla="*/ 235 w 247"/>
              <a:gd name="T19" fmla="*/ 188 h 241"/>
              <a:gd name="T20" fmla="*/ 167 w 247"/>
              <a:gd name="T21" fmla="*/ 122 h 241"/>
              <a:gd name="T22" fmla="*/ 235 w 247"/>
              <a:gd name="T23" fmla="*/ 56 h 241"/>
              <a:gd name="T24" fmla="*/ 235 w 247"/>
              <a:gd name="T25" fmla="*/ 15 h 241"/>
              <a:gd name="T26" fmla="*/ 191 w 247"/>
              <a:gd name="T27" fmla="*/ 15 h 241"/>
              <a:gd name="T28" fmla="*/ 124 w 247"/>
              <a:gd name="T29" fmla="*/ 79 h 241"/>
              <a:gd name="T30" fmla="*/ 57 w 247"/>
              <a:gd name="T31" fmla="*/ 15 h 241"/>
              <a:gd name="T32" fmla="*/ 13 w 247"/>
              <a:gd name="T33" fmla="*/ 15 h 241"/>
              <a:gd name="T34" fmla="*/ 45 w 247"/>
              <a:gd name="T35" fmla="*/ 26 h 241"/>
              <a:gd name="T36" fmla="*/ 124 w 247"/>
              <a:gd name="T37" fmla="*/ 103 h 241"/>
              <a:gd name="T38" fmla="*/ 203 w 247"/>
              <a:gd name="T39" fmla="*/ 26 h 241"/>
              <a:gd name="T40" fmla="*/ 223 w 247"/>
              <a:gd name="T41" fmla="*/ 26 h 241"/>
              <a:gd name="T42" fmla="*/ 223 w 247"/>
              <a:gd name="T43" fmla="*/ 45 h 241"/>
              <a:gd name="T44" fmla="*/ 143 w 247"/>
              <a:gd name="T45" fmla="*/ 122 h 241"/>
              <a:gd name="T46" fmla="*/ 223 w 247"/>
              <a:gd name="T47" fmla="*/ 199 h 241"/>
              <a:gd name="T48" fmla="*/ 223 w 247"/>
              <a:gd name="T49" fmla="*/ 218 h 241"/>
              <a:gd name="T50" fmla="*/ 203 w 247"/>
              <a:gd name="T51" fmla="*/ 218 h 241"/>
              <a:gd name="T52" fmla="*/ 124 w 247"/>
              <a:gd name="T53" fmla="*/ 142 h 241"/>
              <a:gd name="T54" fmla="*/ 45 w 247"/>
              <a:gd name="T55" fmla="*/ 218 h 241"/>
              <a:gd name="T56" fmla="*/ 25 w 247"/>
              <a:gd name="T57" fmla="*/ 218 h 241"/>
              <a:gd name="T58" fmla="*/ 25 w 247"/>
              <a:gd name="T59" fmla="*/ 199 h 241"/>
              <a:gd name="T60" fmla="*/ 104 w 247"/>
              <a:gd name="T61" fmla="*/ 122 h 241"/>
              <a:gd name="T62" fmla="*/ 25 w 247"/>
              <a:gd name="T63" fmla="*/ 45 h 241"/>
              <a:gd name="T64" fmla="*/ 25 w 247"/>
              <a:gd name="T65" fmla="*/ 26 h 241"/>
              <a:gd name="T66" fmla="*/ 45 w 247"/>
              <a:gd name="T67" fmla="*/ 2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" h="241">
                <a:moveTo>
                  <a:pt x="13" y="15"/>
                </a:moveTo>
                <a:cubicBezTo>
                  <a:pt x="0" y="26"/>
                  <a:pt x="1" y="45"/>
                  <a:pt x="13" y="56"/>
                </a:cubicBezTo>
                <a:lnTo>
                  <a:pt x="81" y="122"/>
                </a:lnTo>
                <a:lnTo>
                  <a:pt x="13" y="188"/>
                </a:lnTo>
                <a:cubicBezTo>
                  <a:pt x="1" y="199"/>
                  <a:pt x="1" y="218"/>
                  <a:pt x="13" y="229"/>
                </a:cubicBezTo>
                <a:cubicBezTo>
                  <a:pt x="25" y="241"/>
                  <a:pt x="45" y="241"/>
                  <a:pt x="57" y="229"/>
                </a:cubicBezTo>
                <a:lnTo>
                  <a:pt x="124" y="165"/>
                </a:lnTo>
                <a:lnTo>
                  <a:pt x="191" y="229"/>
                </a:lnTo>
                <a:cubicBezTo>
                  <a:pt x="203" y="241"/>
                  <a:pt x="223" y="241"/>
                  <a:pt x="235" y="229"/>
                </a:cubicBezTo>
                <a:cubicBezTo>
                  <a:pt x="247" y="218"/>
                  <a:pt x="247" y="199"/>
                  <a:pt x="235" y="188"/>
                </a:cubicBezTo>
                <a:lnTo>
                  <a:pt x="167" y="122"/>
                </a:lnTo>
                <a:lnTo>
                  <a:pt x="235" y="56"/>
                </a:lnTo>
                <a:cubicBezTo>
                  <a:pt x="247" y="45"/>
                  <a:pt x="247" y="26"/>
                  <a:pt x="235" y="15"/>
                </a:cubicBezTo>
                <a:cubicBezTo>
                  <a:pt x="223" y="3"/>
                  <a:pt x="203" y="3"/>
                  <a:pt x="191" y="15"/>
                </a:cubicBezTo>
                <a:lnTo>
                  <a:pt x="124" y="79"/>
                </a:lnTo>
                <a:lnTo>
                  <a:pt x="57" y="15"/>
                </a:lnTo>
                <a:cubicBezTo>
                  <a:pt x="42" y="0"/>
                  <a:pt x="27" y="3"/>
                  <a:pt x="13" y="15"/>
                </a:cubicBezTo>
                <a:close/>
                <a:moveTo>
                  <a:pt x="45" y="26"/>
                </a:moveTo>
                <a:cubicBezTo>
                  <a:pt x="71" y="51"/>
                  <a:pt x="97" y="77"/>
                  <a:pt x="124" y="103"/>
                </a:cubicBezTo>
                <a:cubicBezTo>
                  <a:pt x="149" y="76"/>
                  <a:pt x="177" y="51"/>
                  <a:pt x="203" y="26"/>
                </a:cubicBezTo>
                <a:cubicBezTo>
                  <a:pt x="209" y="20"/>
                  <a:pt x="217" y="20"/>
                  <a:pt x="223" y="26"/>
                </a:cubicBezTo>
                <a:cubicBezTo>
                  <a:pt x="228" y="31"/>
                  <a:pt x="228" y="40"/>
                  <a:pt x="223" y="45"/>
                </a:cubicBezTo>
                <a:cubicBezTo>
                  <a:pt x="196" y="71"/>
                  <a:pt x="170" y="96"/>
                  <a:pt x="143" y="122"/>
                </a:cubicBezTo>
                <a:cubicBezTo>
                  <a:pt x="170" y="148"/>
                  <a:pt x="196" y="173"/>
                  <a:pt x="223" y="199"/>
                </a:cubicBezTo>
                <a:cubicBezTo>
                  <a:pt x="228" y="204"/>
                  <a:pt x="228" y="213"/>
                  <a:pt x="223" y="218"/>
                </a:cubicBezTo>
                <a:cubicBezTo>
                  <a:pt x="217" y="224"/>
                  <a:pt x="209" y="224"/>
                  <a:pt x="203" y="218"/>
                </a:cubicBezTo>
                <a:cubicBezTo>
                  <a:pt x="177" y="193"/>
                  <a:pt x="150" y="167"/>
                  <a:pt x="124" y="142"/>
                </a:cubicBezTo>
                <a:cubicBezTo>
                  <a:pt x="97" y="166"/>
                  <a:pt x="71" y="193"/>
                  <a:pt x="45" y="218"/>
                </a:cubicBezTo>
                <a:cubicBezTo>
                  <a:pt x="39" y="224"/>
                  <a:pt x="31" y="224"/>
                  <a:pt x="25" y="218"/>
                </a:cubicBezTo>
                <a:cubicBezTo>
                  <a:pt x="19" y="213"/>
                  <a:pt x="19" y="204"/>
                  <a:pt x="25" y="199"/>
                </a:cubicBezTo>
                <a:cubicBezTo>
                  <a:pt x="51" y="173"/>
                  <a:pt x="78" y="148"/>
                  <a:pt x="104" y="122"/>
                </a:cubicBezTo>
                <a:cubicBezTo>
                  <a:pt x="78" y="96"/>
                  <a:pt x="51" y="71"/>
                  <a:pt x="25" y="45"/>
                </a:cubicBezTo>
                <a:cubicBezTo>
                  <a:pt x="19" y="40"/>
                  <a:pt x="19" y="31"/>
                  <a:pt x="25" y="26"/>
                </a:cubicBezTo>
                <a:cubicBezTo>
                  <a:pt x="32" y="19"/>
                  <a:pt x="41" y="22"/>
                  <a:pt x="45" y="2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나눔고딕" pitchFamily="50" charset="-127"/>
              <a:ea typeface="나눔고딕" pitchFamily="50" charset="-127"/>
              <a:cs typeface="Calibri" pitchFamily="34" charset="0"/>
            </a:endParaRPr>
          </a:p>
        </p:txBody>
      </p:sp>
      <p:grpSp>
        <p:nvGrpSpPr>
          <p:cNvPr id="31" name="Drop-down Field"/>
          <p:cNvGrpSpPr/>
          <p:nvPr/>
        </p:nvGrpSpPr>
        <p:grpSpPr>
          <a:xfrm>
            <a:off x="3984898" y="1418060"/>
            <a:ext cx="1221625" cy="379998"/>
            <a:chOff x="595686" y="1346782"/>
            <a:chExt cx="781647" cy="225703"/>
          </a:xfrm>
        </p:grpSpPr>
        <p:cxnSp>
          <p:nvCxnSpPr>
            <p:cNvPr id="32" name="Divider"/>
            <p:cNvCxnSpPr/>
            <p:nvPr/>
          </p:nvCxnSpPr>
          <p:spPr>
            <a:xfrm>
              <a:off x="595686" y="1486945"/>
              <a:ext cx="766389" cy="0"/>
            </a:xfrm>
            <a:prstGeom prst="line">
              <a:avLst/>
            </a:prstGeom>
            <a:ln w="6350">
              <a:solidFill>
                <a:schemeClr val="tx1">
                  <a:alpha val="1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"/>
            <p:cNvSpPr txBox="1"/>
            <p:nvPr/>
          </p:nvSpPr>
          <p:spPr>
            <a:xfrm>
              <a:off x="610944" y="1346782"/>
              <a:ext cx="766389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유형을 선택하세요</a:t>
              </a:r>
              <a:endParaRPr lang="en-US" sz="800" dirty="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Drop-down Arrow"/>
            <p:cNvSpPr>
              <a:spLocks noChangeAspect="1"/>
            </p:cNvSpPr>
            <p:nvPr/>
          </p:nvSpPr>
          <p:spPr bwMode="auto">
            <a:xfrm>
              <a:off x="1250953" y="1398703"/>
              <a:ext cx="63500" cy="33618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Drop-Down Menu"/>
          <p:cNvGrpSpPr/>
          <p:nvPr/>
        </p:nvGrpSpPr>
        <p:grpSpPr>
          <a:xfrm>
            <a:off x="3981718" y="1699477"/>
            <a:ext cx="1200958" cy="523220"/>
            <a:chOff x="595686" y="1502667"/>
            <a:chExt cx="1639499" cy="523220"/>
          </a:xfrm>
        </p:grpSpPr>
        <p:sp>
          <p:nvSpPr>
            <p:cNvPr id="43" name="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502667"/>
              <a:ext cx="1639499" cy="5232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200"/>
                </a:spcAft>
              </a:pPr>
              <a:r>
                <a:rPr lang="ko-KR" altLang="en-US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월회비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월 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1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만원이상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)</a:t>
              </a:r>
              <a:endParaRPr lang="en-US" sz="800" noProof="1" smtClean="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연회비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연 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5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만원이상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)</a:t>
              </a:r>
              <a:endParaRPr lang="en-US" sz="800" noProof="1" smtClean="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평생회비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(100</a:t>
              </a:r>
              <a:r>
                <a:rPr lang="ko-KR" altLang="en-US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만원 이상</a:t>
              </a:r>
              <a:r>
                <a:rPr lang="en-US" altLang="ko-KR" sz="800" noProof="1" smtClean="0">
                  <a:solidFill>
                    <a:srgbClr val="5F5F5F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)</a:t>
              </a:r>
            </a:p>
          </p:txBody>
        </p:sp>
        <p:sp>
          <p:nvSpPr>
            <p:cNvPr id="44" name="Selection Overlay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6" y="1683177"/>
              <a:ext cx="1639499" cy="165672"/>
            </a:xfrm>
            <a:prstGeom prst="rect">
              <a:avLst/>
            </a:prstGeom>
            <a:solidFill>
              <a:srgbClr val="5B9BD5">
                <a:alpha val="21961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 smtClean="0">
                <a:solidFill>
                  <a:srgbClr val="5F5F5F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621608" y="3161603"/>
            <a:ext cx="1006478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직접 입력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427084" y="24964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114058" y="476116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9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61" name="꺾인 연결선 7"/>
          <p:cNvCxnSpPr/>
          <p:nvPr/>
        </p:nvCxnSpPr>
        <p:spPr>
          <a:xfrm flipV="1">
            <a:off x="2628085" y="1644208"/>
            <a:ext cx="1295843" cy="10355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5652679" y="956395"/>
            <a:ext cx="27123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Sponsor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type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There is 3 types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Every month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Every year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1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4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8769"/>
              </p:ext>
            </p:extLst>
          </p:nvPr>
        </p:nvGraphicFramePr>
        <p:xfrm>
          <a:off x="3275856" y="101600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sponsor_list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Close Window"/>
          <p:cNvSpPr>
            <a:spLocks noChangeAspect="1" noEditPoints="1"/>
          </p:cNvSpPr>
          <p:nvPr/>
        </p:nvSpPr>
        <p:spPr bwMode="auto">
          <a:xfrm>
            <a:off x="809505" y="1668138"/>
            <a:ext cx="183215" cy="180000"/>
          </a:xfrm>
          <a:custGeom>
            <a:avLst/>
            <a:gdLst>
              <a:gd name="T0" fmla="*/ 13 w 247"/>
              <a:gd name="T1" fmla="*/ 15 h 241"/>
              <a:gd name="T2" fmla="*/ 13 w 247"/>
              <a:gd name="T3" fmla="*/ 56 h 241"/>
              <a:gd name="T4" fmla="*/ 81 w 247"/>
              <a:gd name="T5" fmla="*/ 122 h 241"/>
              <a:gd name="T6" fmla="*/ 13 w 247"/>
              <a:gd name="T7" fmla="*/ 188 h 241"/>
              <a:gd name="T8" fmla="*/ 13 w 247"/>
              <a:gd name="T9" fmla="*/ 229 h 241"/>
              <a:gd name="T10" fmla="*/ 57 w 247"/>
              <a:gd name="T11" fmla="*/ 229 h 241"/>
              <a:gd name="T12" fmla="*/ 124 w 247"/>
              <a:gd name="T13" fmla="*/ 165 h 241"/>
              <a:gd name="T14" fmla="*/ 191 w 247"/>
              <a:gd name="T15" fmla="*/ 229 h 241"/>
              <a:gd name="T16" fmla="*/ 235 w 247"/>
              <a:gd name="T17" fmla="*/ 229 h 241"/>
              <a:gd name="T18" fmla="*/ 235 w 247"/>
              <a:gd name="T19" fmla="*/ 188 h 241"/>
              <a:gd name="T20" fmla="*/ 167 w 247"/>
              <a:gd name="T21" fmla="*/ 122 h 241"/>
              <a:gd name="T22" fmla="*/ 235 w 247"/>
              <a:gd name="T23" fmla="*/ 56 h 241"/>
              <a:gd name="T24" fmla="*/ 235 w 247"/>
              <a:gd name="T25" fmla="*/ 15 h 241"/>
              <a:gd name="T26" fmla="*/ 191 w 247"/>
              <a:gd name="T27" fmla="*/ 15 h 241"/>
              <a:gd name="T28" fmla="*/ 124 w 247"/>
              <a:gd name="T29" fmla="*/ 79 h 241"/>
              <a:gd name="T30" fmla="*/ 57 w 247"/>
              <a:gd name="T31" fmla="*/ 15 h 241"/>
              <a:gd name="T32" fmla="*/ 13 w 247"/>
              <a:gd name="T33" fmla="*/ 15 h 241"/>
              <a:gd name="T34" fmla="*/ 45 w 247"/>
              <a:gd name="T35" fmla="*/ 26 h 241"/>
              <a:gd name="T36" fmla="*/ 124 w 247"/>
              <a:gd name="T37" fmla="*/ 103 h 241"/>
              <a:gd name="T38" fmla="*/ 203 w 247"/>
              <a:gd name="T39" fmla="*/ 26 h 241"/>
              <a:gd name="T40" fmla="*/ 223 w 247"/>
              <a:gd name="T41" fmla="*/ 26 h 241"/>
              <a:gd name="T42" fmla="*/ 223 w 247"/>
              <a:gd name="T43" fmla="*/ 45 h 241"/>
              <a:gd name="T44" fmla="*/ 143 w 247"/>
              <a:gd name="T45" fmla="*/ 122 h 241"/>
              <a:gd name="T46" fmla="*/ 223 w 247"/>
              <a:gd name="T47" fmla="*/ 199 h 241"/>
              <a:gd name="T48" fmla="*/ 223 w 247"/>
              <a:gd name="T49" fmla="*/ 218 h 241"/>
              <a:gd name="T50" fmla="*/ 203 w 247"/>
              <a:gd name="T51" fmla="*/ 218 h 241"/>
              <a:gd name="T52" fmla="*/ 124 w 247"/>
              <a:gd name="T53" fmla="*/ 142 h 241"/>
              <a:gd name="T54" fmla="*/ 45 w 247"/>
              <a:gd name="T55" fmla="*/ 218 h 241"/>
              <a:gd name="T56" fmla="*/ 25 w 247"/>
              <a:gd name="T57" fmla="*/ 218 h 241"/>
              <a:gd name="T58" fmla="*/ 25 w 247"/>
              <a:gd name="T59" fmla="*/ 199 h 241"/>
              <a:gd name="T60" fmla="*/ 104 w 247"/>
              <a:gd name="T61" fmla="*/ 122 h 241"/>
              <a:gd name="T62" fmla="*/ 25 w 247"/>
              <a:gd name="T63" fmla="*/ 45 h 241"/>
              <a:gd name="T64" fmla="*/ 25 w 247"/>
              <a:gd name="T65" fmla="*/ 26 h 241"/>
              <a:gd name="T66" fmla="*/ 45 w 247"/>
              <a:gd name="T67" fmla="*/ 2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" h="241">
                <a:moveTo>
                  <a:pt x="13" y="15"/>
                </a:moveTo>
                <a:cubicBezTo>
                  <a:pt x="0" y="26"/>
                  <a:pt x="1" y="45"/>
                  <a:pt x="13" y="56"/>
                </a:cubicBezTo>
                <a:lnTo>
                  <a:pt x="81" y="122"/>
                </a:lnTo>
                <a:lnTo>
                  <a:pt x="13" y="188"/>
                </a:lnTo>
                <a:cubicBezTo>
                  <a:pt x="1" y="199"/>
                  <a:pt x="1" y="218"/>
                  <a:pt x="13" y="229"/>
                </a:cubicBezTo>
                <a:cubicBezTo>
                  <a:pt x="25" y="241"/>
                  <a:pt x="45" y="241"/>
                  <a:pt x="57" y="229"/>
                </a:cubicBezTo>
                <a:lnTo>
                  <a:pt x="124" y="165"/>
                </a:lnTo>
                <a:lnTo>
                  <a:pt x="191" y="229"/>
                </a:lnTo>
                <a:cubicBezTo>
                  <a:pt x="203" y="241"/>
                  <a:pt x="223" y="241"/>
                  <a:pt x="235" y="229"/>
                </a:cubicBezTo>
                <a:cubicBezTo>
                  <a:pt x="247" y="218"/>
                  <a:pt x="247" y="199"/>
                  <a:pt x="235" y="188"/>
                </a:cubicBezTo>
                <a:lnTo>
                  <a:pt x="167" y="122"/>
                </a:lnTo>
                <a:lnTo>
                  <a:pt x="235" y="56"/>
                </a:lnTo>
                <a:cubicBezTo>
                  <a:pt x="247" y="45"/>
                  <a:pt x="247" y="26"/>
                  <a:pt x="235" y="15"/>
                </a:cubicBezTo>
                <a:cubicBezTo>
                  <a:pt x="223" y="3"/>
                  <a:pt x="203" y="3"/>
                  <a:pt x="191" y="15"/>
                </a:cubicBezTo>
                <a:lnTo>
                  <a:pt x="124" y="79"/>
                </a:lnTo>
                <a:lnTo>
                  <a:pt x="57" y="15"/>
                </a:lnTo>
                <a:cubicBezTo>
                  <a:pt x="42" y="0"/>
                  <a:pt x="27" y="3"/>
                  <a:pt x="13" y="15"/>
                </a:cubicBezTo>
                <a:close/>
                <a:moveTo>
                  <a:pt x="45" y="26"/>
                </a:moveTo>
                <a:cubicBezTo>
                  <a:pt x="71" y="51"/>
                  <a:pt x="97" y="77"/>
                  <a:pt x="124" y="103"/>
                </a:cubicBezTo>
                <a:cubicBezTo>
                  <a:pt x="149" y="76"/>
                  <a:pt x="177" y="51"/>
                  <a:pt x="203" y="26"/>
                </a:cubicBezTo>
                <a:cubicBezTo>
                  <a:pt x="209" y="20"/>
                  <a:pt x="217" y="20"/>
                  <a:pt x="223" y="26"/>
                </a:cubicBezTo>
                <a:cubicBezTo>
                  <a:pt x="228" y="31"/>
                  <a:pt x="228" y="40"/>
                  <a:pt x="223" y="45"/>
                </a:cubicBezTo>
                <a:cubicBezTo>
                  <a:pt x="196" y="71"/>
                  <a:pt x="170" y="96"/>
                  <a:pt x="143" y="122"/>
                </a:cubicBezTo>
                <a:cubicBezTo>
                  <a:pt x="170" y="148"/>
                  <a:pt x="196" y="173"/>
                  <a:pt x="223" y="199"/>
                </a:cubicBezTo>
                <a:cubicBezTo>
                  <a:pt x="228" y="204"/>
                  <a:pt x="228" y="213"/>
                  <a:pt x="223" y="218"/>
                </a:cubicBezTo>
                <a:cubicBezTo>
                  <a:pt x="217" y="224"/>
                  <a:pt x="209" y="224"/>
                  <a:pt x="203" y="218"/>
                </a:cubicBezTo>
                <a:cubicBezTo>
                  <a:pt x="177" y="193"/>
                  <a:pt x="150" y="167"/>
                  <a:pt x="124" y="142"/>
                </a:cubicBezTo>
                <a:cubicBezTo>
                  <a:pt x="97" y="166"/>
                  <a:pt x="71" y="193"/>
                  <a:pt x="45" y="218"/>
                </a:cubicBezTo>
                <a:cubicBezTo>
                  <a:pt x="39" y="224"/>
                  <a:pt x="31" y="224"/>
                  <a:pt x="25" y="218"/>
                </a:cubicBezTo>
                <a:cubicBezTo>
                  <a:pt x="19" y="213"/>
                  <a:pt x="19" y="204"/>
                  <a:pt x="25" y="199"/>
                </a:cubicBezTo>
                <a:cubicBezTo>
                  <a:pt x="51" y="173"/>
                  <a:pt x="78" y="148"/>
                  <a:pt x="104" y="122"/>
                </a:cubicBezTo>
                <a:cubicBezTo>
                  <a:pt x="78" y="96"/>
                  <a:pt x="51" y="71"/>
                  <a:pt x="25" y="45"/>
                </a:cubicBezTo>
                <a:cubicBezTo>
                  <a:pt x="19" y="40"/>
                  <a:pt x="19" y="31"/>
                  <a:pt x="25" y="26"/>
                </a:cubicBezTo>
                <a:cubicBezTo>
                  <a:pt x="32" y="19"/>
                  <a:pt x="41" y="22"/>
                  <a:pt x="45" y="2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나눔고딕" pitchFamily="50" charset="-127"/>
              <a:ea typeface="나눔고딕" pitchFamily="50" charset="-127"/>
              <a:cs typeface="Calibri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0635" y="2453918"/>
            <a:ext cx="20231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현재까지 기부금 현황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2,234,600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원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5707" y="3038597"/>
            <a:ext cx="200810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정기후원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(219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)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1,731,900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원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5707" y="3326629"/>
            <a:ext cx="200810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</a:rPr>
              <a:t>일시후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원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(4,907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)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490,000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원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5707" y="3614661"/>
            <a:ext cx="200810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포인트후원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(4,907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        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123,456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원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1293" y="2276872"/>
            <a:ext cx="7697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2017.05.01 </a:t>
            </a:r>
            <a:r>
              <a:rPr lang="ko-KR" altLang="en-US" sz="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기준</a:t>
            </a:r>
            <a:endParaRPr lang="en-US" altLang="ko-KR" sz="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6942" y="3830685"/>
            <a:ext cx="15808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600" b="1" dirty="0" smtClean="0">
                <a:latin typeface="나눔고딕" pitchFamily="50" charset="-127"/>
                <a:ea typeface="나눔고딕" pitchFamily="50" charset="-127"/>
              </a:rPr>
              <a:t>기부현황은 매월 </a:t>
            </a:r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600" b="1" dirty="0" err="1" smtClean="0">
                <a:latin typeface="나눔고딕" pitchFamily="50" charset="-127"/>
                <a:ea typeface="나눔고딕" pitchFamily="50" charset="-127"/>
              </a:rPr>
              <a:t>일날</a:t>
            </a:r>
            <a:r>
              <a:rPr lang="ko-KR" altLang="en-US" sz="600" b="1" dirty="0" smtClean="0">
                <a:latin typeface="나눔고딕" pitchFamily="50" charset="-127"/>
                <a:ea typeface="나눔고딕" pitchFamily="50" charset="-127"/>
              </a:rPr>
              <a:t> 업데이트 됩니다</a:t>
            </a:r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93" y="2592978"/>
            <a:ext cx="333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794265" y="4102541"/>
            <a:ext cx="2081019" cy="936104"/>
            <a:chOff x="788437" y="3717032"/>
            <a:chExt cx="2081019" cy="936104"/>
          </a:xfrm>
        </p:grpSpPr>
        <p:sp>
          <p:nvSpPr>
            <p:cNvPr id="13" name="직사각형 12"/>
            <p:cNvSpPr/>
            <p:nvPr/>
          </p:nvSpPr>
          <p:spPr>
            <a:xfrm>
              <a:off x="838618" y="3933056"/>
              <a:ext cx="2011321" cy="720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5140" y="4185999"/>
              <a:ext cx="55015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700" dirty="0" err="1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abcd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***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87362" y="4185999"/>
              <a:ext cx="53892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100,000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25952" y="4185999"/>
              <a:ext cx="52450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정기후원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8437" y="3940676"/>
              <a:ext cx="2081019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 smtClean="0">
                  <a:latin typeface="나눔고딕" pitchFamily="50" charset="-127"/>
                  <a:ea typeface="나눔고딕" pitchFamily="50" charset="-127"/>
                </a:rPr>
                <a:t>  아이디   </a:t>
              </a:r>
              <a:r>
                <a:rPr lang="ko-KR" altLang="en-US" sz="700" b="1" dirty="0" err="1" smtClean="0">
                  <a:latin typeface="나눔고딕" pitchFamily="50" charset="-127"/>
                  <a:ea typeface="나눔고딕" pitchFamily="50" charset="-127"/>
                </a:rPr>
                <a:t>ㅣ</a:t>
              </a:r>
              <a:r>
                <a:rPr lang="ko-KR" altLang="en-US" sz="700" b="1" dirty="0" smtClean="0">
                  <a:latin typeface="나눔고딕" pitchFamily="50" charset="-127"/>
                  <a:ea typeface="나눔고딕" pitchFamily="50" charset="-127"/>
                </a:rPr>
                <a:t> 기부 금액</a:t>
              </a:r>
              <a:r>
                <a:rPr lang="en-US" altLang="ko-KR" sz="700" b="1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b="1" dirty="0" err="1" smtClean="0">
                  <a:latin typeface="나눔고딕" pitchFamily="50" charset="-127"/>
                  <a:ea typeface="나눔고딕" pitchFamily="50" charset="-127"/>
                </a:rPr>
                <a:t>ㅣ</a:t>
              </a:r>
              <a:r>
                <a:rPr lang="ko-KR" altLang="en-US" sz="700" b="1" dirty="0" smtClean="0">
                  <a:latin typeface="나눔고딕" pitchFamily="50" charset="-127"/>
                  <a:ea typeface="나눔고딕" pitchFamily="50" charset="-127"/>
                </a:rPr>
                <a:t> 기부 </a:t>
              </a:r>
              <a:r>
                <a:rPr lang="ko-KR" altLang="en-US" sz="700" b="1" dirty="0" err="1" smtClean="0">
                  <a:latin typeface="나눔고딕" pitchFamily="50" charset="-127"/>
                  <a:ea typeface="나눔고딕" pitchFamily="50" charset="-127"/>
                </a:rPr>
                <a:t>포인트ㅣ</a:t>
              </a:r>
              <a:r>
                <a:rPr lang="ko-KR" altLang="en-US" sz="700" b="1" dirty="0" smtClean="0">
                  <a:latin typeface="나눔고딕" pitchFamily="50" charset="-127"/>
                  <a:ea typeface="나눔고딕" pitchFamily="50" charset="-127"/>
                </a:rPr>
                <a:t> 회원구분</a:t>
              </a:r>
              <a:endParaRPr lang="ko-KR" altLang="en-US" sz="7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40106" y="3717032"/>
              <a:ext cx="2011321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기부회원 정보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5140" y="4355574"/>
              <a:ext cx="56618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abcd1**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78928" y="4376117"/>
              <a:ext cx="53893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100,000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25953" y="4355574"/>
              <a:ext cx="52450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700" dirty="0" err="1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일시후원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07574"/>
              </p:ext>
            </p:extLst>
          </p:nvPr>
        </p:nvGraphicFramePr>
        <p:xfrm>
          <a:off x="784462" y="5030018"/>
          <a:ext cx="2147613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21"/>
                <a:gridCol w="432048"/>
                <a:gridCol w="432048"/>
                <a:gridCol w="432048"/>
                <a:gridCol w="43204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홈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기록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정보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후원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94"/>
          <p:cNvCxnSpPr/>
          <p:nvPr/>
        </p:nvCxnSpPr>
        <p:spPr>
          <a:xfrm>
            <a:off x="776174" y="2191568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2664" y="1956755"/>
            <a:ext cx="999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/>
            </a:lvl1pPr>
          </a:lstStyle>
          <a:p>
            <a:pPr algn="ctr"/>
            <a:r>
              <a:rPr lang="ko-KR" altLang="en-US" sz="800" b="0" dirty="0" smtClean="0"/>
              <a:t>후원 안내</a:t>
            </a:r>
            <a:endParaRPr lang="ko-KR" altLang="en-US" sz="800" b="0" dirty="0"/>
          </a:p>
        </p:txBody>
      </p:sp>
      <p:cxnSp>
        <p:nvCxnSpPr>
          <p:cNvPr id="25" name="직선 연결선 96"/>
          <p:cNvCxnSpPr/>
          <p:nvPr/>
        </p:nvCxnSpPr>
        <p:spPr>
          <a:xfrm>
            <a:off x="2231808" y="2191568"/>
            <a:ext cx="61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0708" y="1956755"/>
            <a:ext cx="999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/>
            </a:lvl1pPr>
          </a:lstStyle>
          <a:p>
            <a:pPr algn="ctr"/>
            <a:r>
              <a:rPr lang="ko-KR" altLang="en-US" sz="800" b="0" dirty="0" smtClean="0"/>
              <a:t>캠페인 안내</a:t>
            </a:r>
            <a:endParaRPr lang="ko-KR" altLang="en-US" sz="800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2082200" y="1956755"/>
            <a:ext cx="999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/>
            </a:lvl1pPr>
          </a:lstStyle>
          <a:p>
            <a:pPr algn="ctr"/>
            <a:r>
              <a:rPr lang="ko-KR" altLang="en-US" sz="800" dirty="0" smtClean="0"/>
              <a:t>후원 현황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1606715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후원하기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42336" y="22406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74392" y="24475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21112" y="29666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21112" y="32980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21112" y="36146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336" y="40047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40336" y="43523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93316" y="1468319"/>
            <a:ext cx="42871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Sponsor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type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Every month – save DB every monthly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Every year     – save DB every yearly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1 time            – save DB and end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793316" y="3542653"/>
            <a:ext cx="428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We have to save in DB and separate by type.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793316" y="2032000"/>
            <a:ext cx="1641351" cy="91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꺾인 연결선[E] 40"/>
          <p:cNvCxnSpPr>
            <a:stCxn id="39" idx="1"/>
            <a:endCxn id="6" idx="3"/>
          </p:cNvCxnSpPr>
          <p:nvPr/>
        </p:nvCxnSpPr>
        <p:spPr>
          <a:xfrm rot="10800000" flipV="1">
            <a:off x="2843808" y="2488823"/>
            <a:ext cx="1949508" cy="65778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40943" y="21669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add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53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183" y="122119"/>
            <a:ext cx="87364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Sponsor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–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type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Every month – save DB every monthly 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Every year     – save DB every yearly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1 time            – save DB and end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183" y="1840852"/>
            <a:ext cx="87364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Case 1) and case2) is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save in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DB every monthly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or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yearly. 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base on user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spon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start day.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For example.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If user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spon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3/14 , every monthly or yearly add DB 14</a:t>
            </a:r>
            <a:r>
              <a:rPr lang="en-US" altLang="ko-KR" baseline="30000" dirty="0" smtClean="0">
                <a:solidFill>
                  <a:sysClr val="windowText" lastClr="000000"/>
                </a:solidFill>
              </a:rPr>
              <a:t>th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day or 3/14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333" y="3595178"/>
            <a:ext cx="11833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Case1.</a:t>
            </a:r>
          </a:p>
          <a:p>
            <a:r>
              <a:rPr kumimoji="1" lang="en-US" altLang="ko-KR" dirty="0" smtClean="0"/>
              <a:t>2017/3/14</a:t>
            </a:r>
            <a:endParaRPr kumimoji="1" lang="en-US" altLang="ko-KR" dirty="0" smtClean="0"/>
          </a:p>
          <a:p>
            <a:r>
              <a:rPr kumimoji="1" lang="en-US" altLang="ko-KR" dirty="0"/>
              <a:t>2017/4/14</a:t>
            </a:r>
            <a:endParaRPr kumimoji="1" lang="en-US" altLang="ko-KR" dirty="0" smtClean="0"/>
          </a:p>
          <a:p>
            <a:r>
              <a:rPr kumimoji="1" lang="en-US" altLang="ko-KR" dirty="0"/>
              <a:t>2017/5/14</a:t>
            </a:r>
            <a:endParaRPr kumimoji="1" lang="en-US" altLang="ko-KR" dirty="0" smtClean="0"/>
          </a:p>
          <a:p>
            <a:r>
              <a:rPr kumimoji="1" lang="en-US" altLang="ko-KR" dirty="0"/>
              <a:t>2017/6/14</a:t>
            </a:r>
            <a:endParaRPr kumimoji="1" lang="en-US" altLang="ko-KR" dirty="0" smtClean="0"/>
          </a:p>
          <a:p>
            <a:r>
              <a:rPr kumimoji="1" lang="is-IS" altLang="ko-KR" dirty="0" smtClean="0"/>
              <a:t>…</a:t>
            </a:r>
            <a:endParaRPr kumimoji="1"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692400" y="3575089"/>
            <a:ext cx="11833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Case2.</a:t>
            </a:r>
          </a:p>
          <a:p>
            <a:r>
              <a:rPr kumimoji="1" lang="en-US" altLang="ko-KR" dirty="0" smtClean="0"/>
              <a:t>2017/3/14</a:t>
            </a:r>
          </a:p>
          <a:p>
            <a:r>
              <a:rPr kumimoji="1" lang="en-US" altLang="ko-KR" dirty="0" smtClean="0"/>
              <a:t>2018/3/14</a:t>
            </a:r>
          </a:p>
          <a:p>
            <a:r>
              <a:rPr kumimoji="1" lang="en-US" altLang="ko-KR" dirty="0" smtClean="0"/>
              <a:t>2019/3/14</a:t>
            </a:r>
          </a:p>
          <a:p>
            <a:r>
              <a:rPr kumimoji="1" lang="en-US" altLang="ko-KR" dirty="0" smtClean="0"/>
              <a:t>2020/3/14</a:t>
            </a:r>
          </a:p>
          <a:p>
            <a:r>
              <a:rPr kumimoji="1" lang="is-IS" altLang="ko-KR" dirty="0" smtClean="0"/>
              <a:t>…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808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183" y="122119"/>
            <a:ext cx="8736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BECAREFUL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733" y="1236133"/>
            <a:ext cx="5035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When add DB, we have to check </a:t>
            </a:r>
            <a:r>
              <a:rPr kumimoji="1" lang="en-US" altLang="ko-KR" dirty="0" smtClean="0"/>
              <a:t>user’s </a:t>
            </a:r>
            <a:r>
              <a:rPr kumimoji="1" lang="en-US" altLang="ko-KR" dirty="0" err="1" smtClean="0"/>
              <a:t>spon</a:t>
            </a:r>
            <a:r>
              <a:rPr kumimoji="1" lang="en-US" altLang="ko-KR" dirty="0" smtClean="0"/>
              <a:t> </a:t>
            </a:r>
            <a:r>
              <a:rPr kumimoji="1" lang="en-US" altLang="ko-KR" dirty="0" smtClean="0"/>
              <a:t>status.</a:t>
            </a:r>
          </a:p>
          <a:p>
            <a:r>
              <a:rPr kumimoji="1" lang="en-US" altLang="ko-KR" dirty="0" smtClean="0"/>
              <a:t>It means </a:t>
            </a:r>
            <a:r>
              <a:rPr kumimoji="1" lang="en-US" altLang="ko-KR" u="sng" dirty="0" smtClean="0">
                <a:solidFill>
                  <a:srgbClr val="FF0000"/>
                </a:solidFill>
              </a:rPr>
              <a:t>not</a:t>
            </a:r>
            <a:r>
              <a:rPr kumimoji="1" lang="en-US" altLang="ko-KR" dirty="0" smtClean="0"/>
              <a:t> withdraw. </a:t>
            </a:r>
          </a:p>
          <a:p>
            <a:endParaRPr kumimoji="1" lang="en-US" altLang="ko-KR" dirty="0" smtClean="0"/>
          </a:p>
          <a:p>
            <a:r>
              <a:rPr kumimoji="1" lang="en-US" altLang="ko-KR" dirty="0" smtClean="0"/>
              <a:t>Admin can make stop user’s </a:t>
            </a:r>
            <a:r>
              <a:rPr kumimoji="1" lang="en-US" altLang="ko-KR" dirty="0" err="1" smtClean="0"/>
              <a:t>spon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err="1" smtClean="0"/>
              <a:t>Pls</a:t>
            </a:r>
            <a:r>
              <a:rPr kumimoji="1" lang="en-US" altLang="ko-KR" dirty="0" smtClean="0"/>
              <a:t> check next page.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59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직선 연결선 16"/>
          <p:cNvCxnSpPr/>
          <p:nvPr/>
        </p:nvCxnSpPr>
        <p:spPr>
          <a:xfrm>
            <a:off x="1043608" y="908720"/>
            <a:ext cx="626469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2857984" y="6592267"/>
            <a:ext cx="2133600" cy="365125"/>
          </a:xfrm>
        </p:spPr>
        <p:txBody>
          <a:bodyPr/>
          <a:lstStyle/>
          <a:p>
            <a:fld id="{C70D9EDE-4299-4BB9-BBD1-CAF81FD8589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064120" y="28575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정기후원 상세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5562270" y="28575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sponsor_reg_detail_1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8377" y="318480"/>
            <a:ext cx="22637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홈 </a:t>
            </a:r>
            <a:r>
              <a:rPr lang="en-US" altLang="ko-KR" sz="900" dirty="0"/>
              <a:t>&gt; </a:t>
            </a:r>
            <a:r>
              <a:rPr lang="ko-KR" altLang="en-US" sz="900" dirty="0"/>
              <a:t>후원 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정기후원 </a:t>
            </a:r>
            <a:r>
              <a:rPr lang="en-US" altLang="ko-KR" sz="900" dirty="0"/>
              <a:t>&gt; </a:t>
            </a:r>
            <a:r>
              <a:rPr lang="ko-KR" altLang="en-US" sz="900" dirty="0"/>
              <a:t>정기후원 상세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5616" y="1265577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정기후원 상세</a:t>
            </a:r>
            <a:endParaRPr lang="en-US" altLang="ko-KR" sz="1400" b="1" dirty="0" smtClean="0"/>
          </a:p>
        </p:txBody>
      </p:sp>
      <p:cxnSp>
        <p:nvCxnSpPr>
          <p:cNvPr id="101" name="직선 연결선 42"/>
          <p:cNvCxnSpPr/>
          <p:nvPr/>
        </p:nvCxnSpPr>
        <p:spPr>
          <a:xfrm>
            <a:off x="1187624" y="1628800"/>
            <a:ext cx="590465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5955"/>
              </p:ext>
            </p:extLst>
          </p:nvPr>
        </p:nvGraphicFramePr>
        <p:xfrm>
          <a:off x="1402253" y="1752412"/>
          <a:ext cx="5545546" cy="1904076"/>
        </p:xfrm>
        <a:graphic>
          <a:graphicData uri="http://schemas.openxmlformats.org/drawingml/2006/table">
            <a:tbl>
              <a:tblPr/>
              <a:tblGrid>
                <a:gridCol w="1306861"/>
                <a:gridCol w="4238685"/>
              </a:tblGrid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ID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dirty="0" smtClean="0"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abcd1234</a:t>
                      </a:r>
                      <a:endParaRPr lang="ko-KR" altLang="en-US" sz="900" u="none" dirty="0" smtClean="0"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77800"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홍길동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3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휴대폰 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77800"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0101234567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55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주소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77800"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1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이메일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주소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77800" algn="l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abde@eco-mileage.com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2807903" y="3118963"/>
            <a:ext cx="1742693" cy="20604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 smtClean="0">
                <a:solidFill>
                  <a:schemeClr val="tx1"/>
                </a:solidFill>
              </a:rPr>
              <a:t>aa</a:t>
            </a:r>
            <a:r>
              <a:rPr lang="ko-KR" altLang="en-US" sz="800" dirty="0" smtClean="0">
                <a:solidFill>
                  <a:schemeClr val="tx1"/>
                </a:solidFill>
              </a:rPr>
              <a:t>아파트 </a:t>
            </a:r>
            <a:r>
              <a:rPr lang="en-US" altLang="ko-KR" sz="800" dirty="0" smtClean="0">
                <a:solidFill>
                  <a:schemeClr val="tx1"/>
                </a:solidFill>
              </a:rPr>
              <a:t>102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807903" y="2902939"/>
            <a:ext cx="167065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>
                <a:solidFill>
                  <a:prstClr val="black"/>
                </a:solidFill>
              </a:rPr>
              <a:t>경기도 안양시 동안구 </a:t>
            </a:r>
            <a:r>
              <a:rPr lang="ko-KR" altLang="en-US" sz="800" dirty="0" err="1" smtClean="0">
                <a:solidFill>
                  <a:prstClr val="black"/>
                </a:solidFill>
              </a:rPr>
              <a:t>관양로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r>
              <a:rPr lang="en-US" altLang="ko-KR" sz="800" dirty="0" smtClean="0">
                <a:solidFill>
                  <a:prstClr val="black"/>
                </a:solidFill>
              </a:rPr>
              <a:t>111</a:t>
            </a:r>
            <a:r>
              <a:rPr lang="ko-KR" altLang="en-US" sz="800" dirty="0" smtClean="0">
                <a:solidFill>
                  <a:prstClr val="black"/>
                </a:solidFill>
              </a:rPr>
              <a:t> 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2807903" y="2660640"/>
            <a:ext cx="1259576" cy="24229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12345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4451"/>
              </p:ext>
            </p:extLst>
          </p:nvPr>
        </p:nvGraphicFramePr>
        <p:xfrm>
          <a:off x="1402718" y="3740159"/>
          <a:ext cx="5545546" cy="1598340"/>
        </p:xfrm>
        <a:graphic>
          <a:graphicData uri="http://schemas.openxmlformats.org/drawingml/2006/table">
            <a:tbl>
              <a:tblPr/>
              <a:tblGrid>
                <a:gridCol w="1306861"/>
                <a:gridCol w="1412895"/>
                <a:gridCol w="1412895"/>
                <a:gridCol w="1412895"/>
              </a:tblGrid>
              <a:tr h="3196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회비유형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77800" algn="l" fontAlgn="ctr">
                        <a:tabLst/>
                      </a:pP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77800" algn="l" fontAlgn="ctr">
                        <a:tabLst/>
                      </a:pPr>
                      <a:r>
                        <a:rPr lang="ko-KR" altLang="en-US" sz="900" b="1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      후원 시작 날짜</a:t>
                      </a:r>
                      <a:endParaRPr lang="ko-KR" altLang="en-US" sz="900" b="1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77800" algn="l" fontAlgn="ctr">
                        <a:tabLst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2017-05-22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96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회비금액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177800" algn="l" fontAlgn="ctr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6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은행명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177800" algn="l" fontAlgn="ctr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6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계좌번호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177800" algn="l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        12345279612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96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예금주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77800" algn="l" fontAlgn="ctr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예금주 </a:t>
                      </a:r>
                      <a:r>
                        <a:rPr lang="ko-KR" altLang="en-US" sz="900" b="1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생년월일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(8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자</a:t>
                      </a:r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1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19690520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5095"/>
              </p:ext>
            </p:extLst>
          </p:nvPr>
        </p:nvGraphicFramePr>
        <p:xfrm>
          <a:off x="1402718" y="5415744"/>
          <a:ext cx="5545546" cy="668584"/>
        </p:xfrm>
        <a:graphic>
          <a:graphicData uri="http://schemas.openxmlformats.org/drawingml/2006/table">
            <a:tbl>
              <a:tblPr/>
              <a:tblGrid>
                <a:gridCol w="1306861"/>
                <a:gridCol w="1412895"/>
                <a:gridCol w="1412895"/>
                <a:gridCol w="1412895"/>
              </a:tblGrid>
              <a:tr h="3342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기부금</a:t>
                      </a:r>
                      <a:r>
                        <a:rPr lang="ko-KR" altLang="en-US" sz="9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영수증 발행여부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177800" algn="l" fontAlgn="ctr"/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42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수령인 이름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05" marR="9505" marT="950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77800" algn="l" fontAlgn="ctr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수령인 주민등록번호</a:t>
                      </a: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  <a:cs typeface="+mn-cs"/>
                        </a:rPr>
                        <a:t>690520   -   1234567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9505" marR="9505" marT="950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" name="모서리가 둥근 직사각형 107"/>
          <p:cNvSpPr/>
          <p:nvPr/>
        </p:nvSpPr>
        <p:spPr>
          <a:xfrm>
            <a:off x="2972269" y="6237312"/>
            <a:ext cx="1080120" cy="22828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itchFamily="50" charset="-127"/>
                <a:ea typeface="나눔고딕" pitchFamily="50" charset="-127"/>
              </a:rPr>
              <a:t>목록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336280" y="620688"/>
            <a:ext cx="756000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로그아웃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17005" y="626247"/>
            <a:ext cx="1636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Today 2017.06.18 PM 12:04</a:t>
            </a:r>
            <a:endParaRPr lang="ko-KR" altLang="en-US" sz="900" dirty="0"/>
          </a:p>
        </p:txBody>
      </p:sp>
      <p:sp>
        <p:nvSpPr>
          <p:cNvPr id="111" name="직사각형 110"/>
          <p:cNvSpPr/>
          <p:nvPr/>
        </p:nvSpPr>
        <p:spPr>
          <a:xfrm>
            <a:off x="971600" y="889670"/>
            <a:ext cx="2088232" cy="307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■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홈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후원 관리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정기후원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&gt;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정기후원 상세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18" name="Drop-Down Box" descr="&lt;SmartSettings&gt;&lt;SmartResize enabled=&quot;True&quot; minWidth=&quot;18&quot; minHeight=&quot;7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2771800" y="3770436"/>
            <a:ext cx="1183562" cy="241092"/>
            <a:chOff x="780270" y="1551576"/>
            <a:chExt cx="1183562" cy="241092"/>
          </a:xfrm>
          <a:solidFill>
            <a:srgbClr val="FFFFFF"/>
          </a:solidFill>
        </p:grpSpPr>
        <p:sp>
          <p:nvSpPr>
            <p:cNvPr id="119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6"/>
              </p:custDataLst>
            </p:nvPr>
          </p:nvSpPr>
          <p:spPr>
            <a:xfrm>
              <a:off x="780270" y="1551576"/>
              <a:ext cx="1017571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월회비</a:t>
              </a:r>
              <a:endParaRPr 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0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1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22" name="Drop-Down Box" descr="&lt;SmartSettings&gt;&lt;SmartResize enabled=&quot;True&quot; minWidth=&quot;18&quot; minHeight=&quot;7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771800" y="4095529"/>
            <a:ext cx="1183562" cy="241092"/>
            <a:chOff x="780270" y="1551576"/>
            <a:chExt cx="1183562" cy="241092"/>
          </a:xfrm>
          <a:solidFill>
            <a:srgbClr val="FFFFFF"/>
          </a:solidFill>
        </p:grpSpPr>
        <p:sp>
          <p:nvSpPr>
            <p:cNvPr id="123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5"/>
              </p:custDataLst>
            </p:nvPr>
          </p:nvSpPr>
          <p:spPr>
            <a:xfrm>
              <a:off x="780270" y="1551576"/>
              <a:ext cx="1017571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10,000</a:t>
              </a:r>
              <a:endParaRPr 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4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5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26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3"/>
            </p:custDataLst>
          </p:nvPr>
        </p:nvSpPr>
        <p:spPr>
          <a:xfrm>
            <a:off x="4209589" y="4104974"/>
            <a:ext cx="1017571" cy="24109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214434" y="4105920"/>
            <a:ext cx="2936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rPr>
              <a:t>원</a:t>
            </a:r>
            <a:endParaRPr lang="en-US" altLang="ko-KR" sz="900" dirty="0">
              <a:solidFill>
                <a:prstClr val="black"/>
              </a:solidFill>
              <a:latin typeface="나눔고딕" pitchFamily="50" charset="-127"/>
              <a:ea typeface="나눔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28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2771800" y="4420622"/>
            <a:ext cx="1183562" cy="241092"/>
            <a:chOff x="780270" y="1551576"/>
            <a:chExt cx="1183562" cy="241092"/>
          </a:xfrm>
          <a:solidFill>
            <a:srgbClr val="FFFFFF"/>
          </a:solidFill>
        </p:grpSpPr>
        <p:sp>
          <p:nvSpPr>
            <p:cNvPr id="129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780270" y="1551576"/>
              <a:ext cx="1017571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국민은행</a:t>
              </a:r>
              <a:endParaRPr 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0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2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5"/>
            </p:custDataLst>
          </p:nvPr>
        </p:nvSpPr>
        <p:spPr>
          <a:xfrm>
            <a:off x="2771802" y="4740320"/>
            <a:ext cx="1183560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Segoe UI" panose="020B0502040204020203" pitchFamily="34" charset="0"/>
            </a:endParaRPr>
          </a:p>
        </p:txBody>
      </p:sp>
      <p:sp>
        <p:nvSpPr>
          <p:cNvPr id="133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6"/>
            </p:custDataLst>
          </p:nvPr>
        </p:nvSpPr>
        <p:spPr>
          <a:xfrm>
            <a:off x="2771802" y="5061606"/>
            <a:ext cx="1183560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Segoe UI" panose="020B0502040204020203" pitchFamily="34" charset="0"/>
            </a:endParaRPr>
          </a:p>
        </p:txBody>
      </p:sp>
      <p:sp>
        <p:nvSpPr>
          <p:cNvPr id="134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7"/>
            </p:custDataLst>
          </p:nvPr>
        </p:nvSpPr>
        <p:spPr>
          <a:xfrm>
            <a:off x="5562270" y="5061606"/>
            <a:ext cx="1097962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35" name="Drop-Down Box" descr="&lt;SmartSettings&gt;&lt;SmartResize enabled=&quot;True&quot; minWidth=&quot;18&quot; minHeight=&quot;7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2771802" y="5448813"/>
            <a:ext cx="823522" cy="241092"/>
            <a:chOff x="1140310" y="1551576"/>
            <a:chExt cx="823522" cy="241092"/>
          </a:xfrm>
          <a:solidFill>
            <a:srgbClr val="FFFFFF"/>
          </a:solidFill>
        </p:grpSpPr>
        <p:sp>
          <p:nvSpPr>
            <p:cNvPr id="136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1140310" y="1551576"/>
              <a:ext cx="657531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  <a:cs typeface="Segoe UI" panose="020B0502040204020203" pitchFamily="34" charset="0"/>
                </a:rPr>
                <a:t>발행</a:t>
              </a:r>
              <a:endParaRPr 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7" name="Arrow Box" descr="&lt;Tags&gt;&lt;SMARTRESIZEANCHORS&gt;Absolute,Absolute,None,Absolute&lt;/SMARTRESIZEANCHORS&gt;&lt;/Tags&gt;"/>
            <p:cNvSpPr/>
            <p:nvPr/>
          </p:nvSpPr>
          <p:spPr>
            <a:xfrm>
              <a:off x="1797843" y="1551576"/>
              <a:ext cx="165989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8" name="Arrow Down" descr="&lt;Tags&gt;&lt;SMARTRESIZEANCHORS&gt;None,None,None,Absolute&lt;/SMARTRESIZEANCHORS&gt;&lt;/Tags&gt;"/>
            <p:cNvSpPr>
              <a:spLocks noChangeAspect="1"/>
            </p:cNvSpPr>
            <p:nvPr/>
          </p:nvSpPr>
          <p:spPr bwMode="auto">
            <a:xfrm flipH="1">
              <a:off x="1848833" y="1654034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나눔고딕" pitchFamily="50" charset="-127"/>
                <a:ea typeface="나눔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9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9"/>
            </p:custDataLst>
          </p:nvPr>
        </p:nvSpPr>
        <p:spPr>
          <a:xfrm>
            <a:off x="2771802" y="5803548"/>
            <a:ext cx="1183560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Segoe UI" panose="020B0502040204020203" pitchFamily="34" charset="0"/>
            </a:endParaRPr>
          </a:p>
        </p:txBody>
      </p:sp>
      <p:sp>
        <p:nvSpPr>
          <p:cNvPr id="140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0"/>
            </p:custDataLst>
          </p:nvPr>
        </p:nvSpPr>
        <p:spPr>
          <a:xfrm>
            <a:off x="5611886" y="5796460"/>
            <a:ext cx="577333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Segoe UI" panose="020B0502040204020203" pitchFamily="34" charset="0"/>
            </a:endParaRPr>
          </a:p>
        </p:txBody>
      </p:sp>
      <p:sp>
        <p:nvSpPr>
          <p:cNvPr id="141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1"/>
            </p:custDataLst>
          </p:nvPr>
        </p:nvSpPr>
        <p:spPr>
          <a:xfrm>
            <a:off x="6314493" y="5796460"/>
            <a:ext cx="577333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Segoe UI" panose="020B0502040204020203" pitchFamily="34" charset="0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159080" y="6237312"/>
            <a:ext cx="1080120" cy="228288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itchFamily="50" charset="-127"/>
                <a:ea typeface="나눔고딕" pitchFamily="50" charset="-127"/>
              </a:rPr>
              <a:t>수정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6253992" y="1785226"/>
            <a:ext cx="654560" cy="228288"/>
          </a:xfrm>
          <a:prstGeom prst="roundRect">
            <a:avLst/>
          </a:prstGeom>
          <a:solidFill>
            <a:srgbClr val="0B5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itchFamily="50" charset="-127"/>
                <a:ea typeface="나눔고딕" pitchFamily="50" charset="-127"/>
              </a:rPr>
              <a:t>중단</a:t>
            </a:r>
            <a:endParaRPr lang="ko-KR" altLang="en-US" sz="9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5004048" y="2177391"/>
            <a:ext cx="2054594" cy="12816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5039269" y="2274536"/>
            <a:ext cx="1024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정기 후원 중단</a:t>
            </a:r>
            <a:endParaRPr lang="ko-KR" altLang="en-US" sz="9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112064" y="25556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정기 후원 중단 상태로 변경하시겠습니까</a:t>
            </a:r>
            <a:r>
              <a:rPr lang="en-US" altLang="ko-KR" sz="900" dirty="0" smtClean="0"/>
              <a:t>?</a:t>
            </a:r>
            <a:endParaRPr lang="en-US" altLang="ko-KR" sz="900" dirty="0"/>
          </a:p>
        </p:txBody>
      </p:sp>
      <p:cxnSp>
        <p:nvCxnSpPr>
          <p:cNvPr id="154" name="직선 연결선 127"/>
          <p:cNvCxnSpPr/>
          <p:nvPr/>
        </p:nvCxnSpPr>
        <p:spPr>
          <a:xfrm flipH="1">
            <a:off x="6031345" y="3078465"/>
            <a:ext cx="440" cy="3806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28"/>
          <p:cNvCxnSpPr/>
          <p:nvPr/>
        </p:nvCxnSpPr>
        <p:spPr>
          <a:xfrm>
            <a:off x="5011713" y="3078416"/>
            <a:ext cx="205459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114281" y="3139147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취소</a:t>
            </a:r>
            <a:endParaRPr lang="en-US" altLang="ko-KR" sz="1050" b="1" dirty="0" smtClean="0"/>
          </a:p>
        </p:txBody>
      </p:sp>
      <p:sp>
        <p:nvSpPr>
          <p:cNvPr id="157" name="TextBox 156"/>
          <p:cNvSpPr txBox="1"/>
          <p:nvPr/>
        </p:nvSpPr>
        <p:spPr>
          <a:xfrm>
            <a:off x="5095777" y="3139147"/>
            <a:ext cx="859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확</a:t>
            </a:r>
            <a:r>
              <a:rPr lang="ko-KR" altLang="en-US" sz="1050" b="1" dirty="0"/>
              <a:t>인</a:t>
            </a:r>
            <a:endParaRPr lang="en-US" altLang="ko-KR" sz="1050" b="1" dirty="0" smtClean="0"/>
          </a:p>
        </p:txBody>
      </p:sp>
      <p:sp>
        <p:nvSpPr>
          <p:cNvPr id="158" name="Delete"/>
          <p:cNvSpPr>
            <a:spLocks noChangeAspect="1"/>
          </p:cNvSpPr>
          <p:nvPr/>
        </p:nvSpPr>
        <p:spPr bwMode="auto">
          <a:xfrm>
            <a:off x="6851361" y="2270233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xmlns="" id="{DFE3DCC8-55AC-49DB-B784-092D302DCD6E}"/>
              </a:ext>
            </a:extLst>
          </p:cNvPr>
          <p:cNvSpPr/>
          <p:nvPr/>
        </p:nvSpPr>
        <p:spPr>
          <a:xfrm>
            <a:off x="4930049" y="2080599"/>
            <a:ext cx="328981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18-1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xmlns="" id="{DFE3DCC8-55AC-49DB-B784-092D302DCD6E}"/>
              </a:ext>
            </a:extLst>
          </p:cNvPr>
          <p:cNvSpPr/>
          <p:nvPr/>
        </p:nvSpPr>
        <p:spPr>
          <a:xfrm>
            <a:off x="6111251" y="1705433"/>
            <a:ext cx="193937" cy="1939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b="1" dirty="0" smtClean="0">
                <a:latin typeface="나눔고딕" pitchFamily="50" charset="-127"/>
                <a:ea typeface="나눔고딕" pitchFamily="50" charset="-127"/>
              </a:rPr>
              <a:t>18</a:t>
            </a:r>
            <a:endParaRPr lang="ko-KR" altLang="en-US" sz="7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6" name="꺾인 연결선 9"/>
          <p:cNvCxnSpPr/>
          <p:nvPr/>
        </p:nvCxnSpPr>
        <p:spPr>
          <a:xfrm rot="16200000" flipH="1">
            <a:off x="6517544" y="2277130"/>
            <a:ext cx="936035" cy="146162"/>
          </a:xfrm>
          <a:prstGeom prst="bentConnector4">
            <a:avLst>
              <a:gd name="adj1" fmla="val -385"/>
              <a:gd name="adj2" fmla="val 256402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 Box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2"/>
            </p:custDataLst>
          </p:nvPr>
        </p:nvSpPr>
        <p:spPr>
          <a:xfrm>
            <a:off x="5551283" y="3778584"/>
            <a:ext cx="1183560" cy="24109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68" name="그룹 167"/>
          <p:cNvGrpSpPr/>
          <p:nvPr/>
        </p:nvGrpSpPr>
        <p:grpSpPr>
          <a:xfrm>
            <a:off x="0" y="1268760"/>
            <a:ext cx="1115616" cy="3816424"/>
            <a:chOff x="0" y="1268760"/>
            <a:chExt cx="1115616" cy="3816424"/>
          </a:xfrm>
        </p:grpSpPr>
        <p:sp>
          <p:nvSpPr>
            <p:cNvPr id="169" name="직사각형 168"/>
            <p:cNvSpPr/>
            <p:nvPr/>
          </p:nvSpPr>
          <p:spPr>
            <a:xfrm>
              <a:off x="0" y="1772816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회원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0" y="126876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캠페인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0" y="2309080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물품 신청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14382" y="2582936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후원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14382" y="3668751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그룹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14382" y="3948331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자전거 시설관리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382" y="4227911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신고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14382" y="4512556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공지사항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14382" y="4815184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자전거 뉴스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0" y="2057322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데이터 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0" y="2856593"/>
              <a:ext cx="1043608" cy="270000"/>
            </a:xfrm>
            <a:prstGeom prst="rect">
              <a:avLst/>
            </a:prstGeom>
            <a:solidFill>
              <a:srgbClr val="0B553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b="1" i="1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0" y="2837326"/>
              <a:ext cx="1115616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b="1" dirty="0" smtClean="0">
                  <a:latin typeface="나눔고딕" pitchFamily="50" charset="-127"/>
                  <a:ea typeface="나눔고딕" pitchFamily="50" charset="-127"/>
                </a:rPr>
                <a:t>&gt; </a:t>
              </a:r>
              <a:r>
                <a:rPr lang="ko-KR" altLang="en-US" sz="800" b="1" dirty="0" smtClean="0">
                  <a:latin typeface="나눔고딕" pitchFamily="50" charset="-127"/>
                  <a:ea typeface="나눔고딕" pitchFamily="50" charset="-127"/>
                </a:rPr>
                <a:t>정기후원</a:t>
              </a:r>
              <a:endParaRPr lang="ko-KR" altLang="en-US" sz="8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0" y="3107326"/>
              <a:ext cx="1115616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&gt; </a:t>
              </a:r>
              <a:r>
                <a:rPr lang="ko-KR" altLang="en-US" sz="800" dirty="0" err="1" smtClean="0">
                  <a:latin typeface="나눔고딕" pitchFamily="50" charset="-127"/>
                  <a:ea typeface="나눔고딕" pitchFamily="50" charset="-127"/>
                </a:rPr>
                <a:t>일시후원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0" y="3375024"/>
              <a:ext cx="1115616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&gt;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포인트후원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0" y="1506048"/>
              <a:ext cx="1043608" cy="270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NFC/QR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코드</a:t>
              </a:r>
              <a:r>
                <a:rPr lang="en-US" altLang="ko-KR" sz="800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800" dirty="0" smtClean="0">
                  <a:latin typeface="나눔고딕" pitchFamily="50" charset="-127"/>
                  <a:ea typeface="나눔고딕" pitchFamily="50" charset="-127"/>
                </a:rPr>
                <a:t>관리</a:t>
              </a:r>
              <a:endParaRPr lang="ko-KR" altLang="en-US" sz="800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84" name="직사각형 183"/>
          <p:cNvSpPr/>
          <p:nvPr/>
        </p:nvSpPr>
        <p:spPr>
          <a:xfrm>
            <a:off x="0" y="5085184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관리자 계정관리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0" y="5373216"/>
            <a:ext cx="1043608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latin typeface="나눔고딕" pitchFamily="50" charset="-127"/>
                <a:ea typeface="나눔고딕" pitchFamily="50" charset="-127"/>
              </a:rPr>
              <a:t>버전 관리</a:t>
            </a:r>
            <a:endParaRPr lang="ko-KR" altLang="en-US" sz="8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237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667" y="194733"/>
            <a:ext cx="7785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#18 in admin page (</a:t>
            </a:r>
            <a:r>
              <a:rPr lang="en-US" altLang="ko-KR" dirty="0" smtClean="0"/>
              <a:t>sponsor_reg_detail_1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Admin can change user’s </a:t>
            </a:r>
            <a:r>
              <a:rPr kumimoji="1" lang="en-US" altLang="ko-KR" dirty="0" err="1" smtClean="0"/>
              <a:t>spon</a:t>
            </a:r>
            <a:r>
              <a:rPr kumimoji="1" lang="en-US" altLang="ko-KR" dirty="0" smtClean="0"/>
              <a:t> status. 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So if admin change to stop, we don’t save in DB this user. Every monthly or yearly.</a:t>
            </a:r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00766" y="2258430"/>
            <a:ext cx="1600200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User’s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spon</a:t>
            </a:r>
            <a:r>
              <a:rPr kumimoji="1" lang="en-US" altLang="ko-KR" dirty="0" smtClean="0">
                <a:solidFill>
                  <a:schemeClr val="tx1"/>
                </a:solidFill>
              </a:rPr>
              <a:t> date check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5" idx="2"/>
            <a:endCxn id="9" idx="0"/>
          </p:cNvCxnSpPr>
          <p:nvPr/>
        </p:nvCxnSpPr>
        <p:spPr>
          <a:xfrm>
            <a:off x="2700866" y="2918830"/>
            <a:ext cx="1" cy="58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/>
          <p:cNvSpPr/>
          <p:nvPr/>
        </p:nvSpPr>
        <p:spPr>
          <a:xfrm>
            <a:off x="1236133" y="3505200"/>
            <a:ext cx="2929467" cy="141393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This user is still </a:t>
            </a:r>
            <a:r>
              <a:rPr kumimoji="1" lang="en-US" altLang="ko-KR" dirty="0" err="1" smtClean="0">
                <a:solidFill>
                  <a:schemeClr val="tx1"/>
                </a:solidFill>
              </a:rPr>
              <a:t>spon</a:t>
            </a:r>
            <a:r>
              <a:rPr kumimoji="1" lang="en-US" altLang="ko-KR" dirty="0" smtClean="0">
                <a:solidFill>
                  <a:schemeClr val="tx1"/>
                </a:solidFill>
              </a:rPr>
              <a:t> status?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0766" y="5424963"/>
            <a:ext cx="1600200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Not save in 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29766" y="3881966"/>
            <a:ext cx="1600200" cy="66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Save in DB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9" idx="2"/>
            <a:endCxn id="13" idx="0"/>
          </p:cNvCxnSpPr>
          <p:nvPr/>
        </p:nvCxnSpPr>
        <p:spPr>
          <a:xfrm flipH="1">
            <a:off x="2700866" y="4919133"/>
            <a:ext cx="1" cy="50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9" idx="3"/>
            <a:endCxn id="14" idx="1"/>
          </p:cNvCxnSpPr>
          <p:nvPr/>
        </p:nvCxnSpPr>
        <p:spPr>
          <a:xfrm flipV="1">
            <a:off x="4165600" y="4212166"/>
            <a:ext cx="1164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4303" y="3881966"/>
            <a:ext cx="49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yes</a:t>
            </a:r>
            <a:endParaRPr kumimoji="1"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70219" y="49191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no</a:t>
            </a:r>
            <a:endParaRPr kumimoji="1"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92667" y="1828800"/>
            <a:ext cx="7404273" cy="4555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47880" y="185579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In schedule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16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275856" y="101600"/>
          <a:ext cx="58046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8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6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75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32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Project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에코 마일리지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Navigation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77925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sponsor_list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생성자</a:t>
                      </a: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수정자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기획팀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최초작성일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2017.05.15</a:t>
                      </a:r>
                      <a:endParaRPr lang="ko-KR" altLang="en-US" sz="1100" b="0" kern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최종수정일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Close Window"/>
          <p:cNvSpPr>
            <a:spLocks noChangeAspect="1" noEditPoints="1"/>
          </p:cNvSpPr>
          <p:nvPr/>
        </p:nvSpPr>
        <p:spPr bwMode="auto">
          <a:xfrm>
            <a:off x="809505" y="1668138"/>
            <a:ext cx="183215" cy="180000"/>
          </a:xfrm>
          <a:custGeom>
            <a:avLst/>
            <a:gdLst>
              <a:gd name="T0" fmla="*/ 13 w 247"/>
              <a:gd name="T1" fmla="*/ 15 h 241"/>
              <a:gd name="T2" fmla="*/ 13 w 247"/>
              <a:gd name="T3" fmla="*/ 56 h 241"/>
              <a:gd name="T4" fmla="*/ 81 w 247"/>
              <a:gd name="T5" fmla="*/ 122 h 241"/>
              <a:gd name="T6" fmla="*/ 13 w 247"/>
              <a:gd name="T7" fmla="*/ 188 h 241"/>
              <a:gd name="T8" fmla="*/ 13 w 247"/>
              <a:gd name="T9" fmla="*/ 229 h 241"/>
              <a:gd name="T10" fmla="*/ 57 w 247"/>
              <a:gd name="T11" fmla="*/ 229 h 241"/>
              <a:gd name="T12" fmla="*/ 124 w 247"/>
              <a:gd name="T13" fmla="*/ 165 h 241"/>
              <a:gd name="T14" fmla="*/ 191 w 247"/>
              <a:gd name="T15" fmla="*/ 229 h 241"/>
              <a:gd name="T16" fmla="*/ 235 w 247"/>
              <a:gd name="T17" fmla="*/ 229 h 241"/>
              <a:gd name="T18" fmla="*/ 235 w 247"/>
              <a:gd name="T19" fmla="*/ 188 h 241"/>
              <a:gd name="T20" fmla="*/ 167 w 247"/>
              <a:gd name="T21" fmla="*/ 122 h 241"/>
              <a:gd name="T22" fmla="*/ 235 w 247"/>
              <a:gd name="T23" fmla="*/ 56 h 241"/>
              <a:gd name="T24" fmla="*/ 235 w 247"/>
              <a:gd name="T25" fmla="*/ 15 h 241"/>
              <a:gd name="T26" fmla="*/ 191 w 247"/>
              <a:gd name="T27" fmla="*/ 15 h 241"/>
              <a:gd name="T28" fmla="*/ 124 w 247"/>
              <a:gd name="T29" fmla="*/ 79 h 241"/>
              <a:gd name="T30" fmla="*/ 57 w 247"/>
              <a:gd name="T31" fmla="*/ 15 h 241"/>
              <a:gd name="T32" fmla="*/ 13 w 247"/>
              <a:gd name="T33" fmla="*/ 15 h 241"/>
              <a:gd name="T34" fmla="*/ 45 w 247"/>
              <a:gd name="T35" fmla="*/ 26 h 241"/>
              <a:gd name="T36" fmla="*/ 124 w 247"/>
              <a:gd name="T37" fmla="*/ 103 h 241"/>
              <a:gd name="T38" fmla="*/ 203 w 247"/>
              <a:gd name="T39" fmla="*/ 26 h 241"/>
              <a:gd name="T40" fmla="*/ 223 w 247"/>
              <a:gd name="T41" fmla="*/ 26 h 241"/>
              <a:gd name="T42" fmla="*/ 223 w 247"/>
              <a:gd name="T43" fmla="*/ 45 h 241"/>
              <a:gd name="T44" fmla="*/ 143 w 247"/>
              <a:gd name="T45" fmla="*/ 122 h 241"/>
              <a:gd name="T46" fmla="*/ 223 w 247"/>
              <a:gd name="T47" fmla="*/ 199 h 241"/>
              <a:gd name="T48" fmla="*/ 223 w 247"/>
              <a:gd name="T49" fmla="*/ 218 h 241"/>
              <a:gd name="T50" fmla="*/ 203 w 247"/>
              <a:gd name="T51" fmla="*/ 218 h 241"/>
              <a:gd name="T52" fmla="*/ 124 w 247"/>
              <a:gd name="T53" fmla="*/ 142 h 241"/>
              <a:gd name="T54" fmla="*/ 45 w 247"/>
              <a:gd name="T55" fmla="*/ 218 h 241"/>
              <a:gd name="T56" fmla="*/ 25 w 247"/>
              <a:gd name="T57" fmla="*/ 218 h 241"/>
              <a:gd name="T58" fmla="*/ 25 w 247"/>
              <a:gd name="T59" fmla="*/ 199 h 241"/>
              <a:gd name="T60" fmla="*/ 104 w 247"/>
              <a:gd name="T61" fmla="*/ 122 h 241"/>
              <a:gd name="T62" fmla="*/ 25 w 247"/>
              <a:gd name="T63" fmla="*/ 45 h 241"/>
              <a:gd name="T64" fmla="*/ 25 w 247"/>
              <a:gd name="T65" fmla="*/ 26 h 241"/>
              <a:gd name="T66" fmla="*/ 45 w 247"/>
              <a:gd name="T67" fmla="*/ 2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7" h="241">
                <a:moveTo>
                  <a:pt x="13" y="15"/>
                </a:moveTo>
                <a:cubicBezTo>
                  <a:pt x="0" y="26"/>
                  <a:pt x="1" y="45"/>
                  <a:pt x="13" y="56"/>
                </a:cubicBezTo>
                <a:lnTo>
                  <a:pt x="81" y="122"/>
                </a:lnTo>
                <a:lnTo>
                  <a:pt x="13" y="188"/>
                </a:lnTo>
                <a:cubicBezTo>
                  <a:pt x="1" y="199"/>
                  <a:pt x="1" y="218"/>
                  <a:pt x="13" y="229"/>
                </a:cubicBezTo>
                <a:cubicBezTo>
                  <a:pt x="25" y="241"/>
                  <a:pt x="45" y="241"/>
                  <a:pt x="57" y="229"/>
                </a:cubicBezTo>
                <a:lnTo>
                  <a:pt x="124" y="165"/>
                </a:lnTo>
                <a:lnTo>
                  <a:pt x="191" y="229"/>
                </a:lnTo>
                <a:cubicBezTo>
                  <a:pt x="203" y="241"/>
                  <a:pt x="223" y="241"/>
                  <a:pt x="235" y="229"/>
                </a:cubicBezTo>
                <a:cubicBezTo>
                  <a:pt x="247" y="218"/>
                  <a:pt x="247" y="199"/>
                  <a:pt x="235" y="188"/>
                </a:cubicBezTo>
                <a:lnTo>
                  <a:pt x="167" y="122"/>
                </a:lnTo>
                <a:lnTo>
                  <a:pt x="235" y="56"/>
                </a:lnTo>
                <a:cubicBezTo>
                  <a:pt x="247" y="45"/>
                  <a:pt x="247" y="26"/>
                  <a:pt x="235" y="15"/>
                </a:cubicBezTo>
                <a:cubicBezTo>
                  <a:pt x="223" y="3"/>
                  <a:pt x="203" y="3"/>
                  <a:pt x="191" y="15"/>
                </a:cubicBezTo>
                <a:lnTo>
                  <a:pt x="124" y="79"/>
                </a:lnTo>
                <a:lnTo>
                  <a:pt x="57" y="15"/>
                </a:lnTo>
                <a:cubicBezTo>
                  <a:pt x="42" y="0"/>
                  <a:pt x="27" y="3"/>
                  <a:pt x="13" y="15"/>
                </a:cubicBezTo>
                <a:close/>
                <a:moveTo>
                  <a:pt x="45" y="26"/>
                </a:moveTo>
                <a:cubicBezTo>
                  <a:pt x="71" y="51"/>
                  <a:pt x="97" y="77"/>
                  <a:pt x="124" y="103"/>
                </a:cubicBezTo>
                <a:cubicBezTo>
                  <a:pt x="149" y="76"/>
                  <a:pt x="177" y="51"/>
                  <a:pt x="203" y="26"/>
                </a:cubicBezTo>
                <a:cubicBezTo>
                  <a:pt x="209" y="20"/>
                  <a:pt x="217" y="20"/>
                  <a:pt x="223" y="26"/>
                </a:cubicBezTo>
                <a:cubicBezTo>
                  <a:pt x="228" y="31"/>
                  <a:pt x="228" y="40"/>
                  <a:pt x="223" y="45"/>
                </a:cubicBezTo>
                <a:cubicBezTo>
                  <a:pt x="196" y="71"/>
                  <a:pt x="170" y="96"/>
                  <a:pt x="143" y="122"/>
                </a:cubicBezTo>
                <a:cubicBezTo>
                  <a:pt x="170" y="148"/>
                  <a:pt x="196" y="173"/>
                  <a:pt x="223" y="199"/>
                </a:cubicBezTo>
                <a:cubicBezTo>
                  <a:pt x="228" y="204"/>
                  <a:pt x="228" y="213"/>
                  <a:pt x="223" y="218"/>
                </a:cubicBezTo>
                <a:cubicBezTo>
                  <a:pt x="217" y="224"/>
                  <a:pt x="209" y="224"/>
                  <a:pt x="203" y="218"/>
                </a:cubicBezTo>
                <a:cubicBezTo>
                  <a:pt x="177" y="193"/>
                  <a:pt x="150" y="167"/>
                  <a:pt x="124" y="142"/>
                </a:cubicBezTo>
                <a:cubicBezTo>
                  <a:pt x="97" y="166"/>
                  <a:pt x="71" y="193"/>
                  <a:pt x="45" y="218"/>
                </a:cubicBezTo>
                <a:cubicBezTo>
                  <a:pt x="39" y="224"/>
                  <a:pt x="31" y="224"/>
                  <a:pt x="25" y="218"/>
                </a:cubicBezTo>
                <a:cubicBezTo>
                  <a:pt x="19" y="213"/>
                  <a:pt x="19" y="204"/>
                  <a:pt x="25" y="199"/>
                </a:cubicBezTo>
                <a:cubicBezTo>
                  <a:pt x="51" y="173"/>
                  <a:pt x="78" y="148"/>
                  <a:pt x="104" y="122"/>
                </a:cubicBezTo>
                <a:cubicBezTo>
                  <a:pt x="78" y="96"/>
                  <a:pt x="51" y="71"/>
                  <a:pt x="25" y="45"/>
                </a:cubicBezTo>
                <a:cubicBezTo>
                  <a:pt x="19" y="40"/>
                  <a:pt x="19" y="31"/>
                  <a:pt x="25" y="26"/>
                </a:cubicBezTo>
                <a:cubicBezTo>
                  <a:pt x="32" y="19"/>
                  <a:pt x="41" y="22"/>
                  <a:pt x="45" y="26"/>
                </a:cubicBez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262626"/>
              </a:solidFill>
              <a:latin typeface="나눔고딕" pitchFamily="50" charset="-127"/>
              <a:ea typeface="나눔고딕" pitchFamily="50" charset="-127"/>
              <a:cs typeface="Calibri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0635" y="2453918"/>
            <a:ext cx="2023173" cy="43204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  현재까지 기부금 현황</a:t>
            </a:r>
            <a:endParaRPr lang="en-US" altLang="ko-KR" sz="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  2,234,600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원 </a:t>
            </a:r>
            <a:endParaRPr lang="en-US" altLang="ko-KR" sz="12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5707" y="3038597"/>
            <a:ext cx="200810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정기후원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(219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)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1,731,900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원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5707" y="3326629"/>
            <a:ext cx="200810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err="1" smtClean="0">
                <a:solidFill>
                  <a:schemeClr val="tx1"/>
                </a:solidFill>
                <a:latin typeface="+mn-ea"/>
              </a:rPr>
              <a:t>일시후</a:t>
            </a:r>
            <a:r>
              <a:rPr lang="ko-KR" altLang="en-US" sz="800" b="1" dirty="0" err="1">
                <a:solidFill>
                  <a:schemeClr val="tx1"/>
                </a:solidFill>
                <a:latin typeface="+mn-ea"/>
              </a:rPr>
              <a:t>원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(4,907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) 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490,000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원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5707" y="3614661"/>
            <a:ext cx="2008101" cy="21602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포인트후원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(4,907</a:t>
            </a:r>
            <a:r>
              <a:rPr lang="ko-KR" altLang="en-US" sz="800" b="1" dirty="0" smtClean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  <a:latin typeface="+mn-ea"/>
              </a:rPr>
              <a:t>         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123,456 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원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1293" y="2276872"/>
            <a:ext cx="76976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2017.05.01 </a:t>
            </a:r>
            <a:r>
              <a:rPr lang="ko-KR" altLang="en-US" sz="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기준</a:t>
            </a:r>
            <a:endParaRPr lang="en-US" altLang="ko-KR" sz="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06942" y="3830685"/>
            <a:ext cx="158088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* </a:t>
            </a:r>
            <a:r>
              <a:rPr lang="ko-KR" altLang="en-US" sz="600" b="1" dirty="0" smtClean="0">
                <a:latin typeface="나눔고딕" pitchFamily="50" charset="-127"/>
                <a:ea typeface="나눔고딕" pitchFamily="50" charset="-127"/>
              </a:rPr>
              <a:t>기부현황은 매월 </a:t>
            </a:r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600" b="1" dirty="0" err="1" smtClean="0">
                <a:latin typeface="나눔고딕" pitchFamily="50" charset="-127"/>
                <a:ea typeface="나눔고딕" pitchFamily="50" charset="-127"/>
              </a:rPr>
              <a:t>일날</a:t>
            </a:r>
            <a:r>
              <a:rPr lang="ko-KR" altLang="en-US" sz="600" b="1" dirty="0" smtClean="0">
                <a:latin typeface="나눔고딕" pitchFamily="50" charset="-127"/>
                <a:ea typeface="나눔고딕" pitchFamily="50" charset="-127"/>
              </a:rPr>
              <a:t> 업데이트 됩니다</a:t>
            </a:r>
            <a:r>
              <a:rPr lang="en-US" altLang="ko-KR" sz="600" b="1" dirty="0" smtClean="0">
                <a:latin typeface="나눔고딕" pitchFamily="50" charset="-127"/>
                <a:ea typeface="나눔고딕" pitchFamily="50" charset="-127"/>
              </a:rPr>
              <a:t>.</a:t>
            </a:r>
            <a:r>
              <a:rPr lang="ko-KR" altLang="en-US" sz="600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en-US" altLang="ko-KR" sz="600" b="1" dirty="0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93" y="2592978"/>
            <a:ext cx="3333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794265" y="4102541"/>
            <a:ext cx="2081019" cy="936104"/>
            <a:chOff x="788437" y="3717032"/>
            <a:chExt cx="2081019" cy="936104"/>
          </a:xfrm>
        </p:grpSpPr>
        <p:sp>
          <p:nvSpPr>
            <p:cNvPr id="13" name="직사각형 12"/>
            <p:cNvSpPr/>
            <p:nvPr/>
          </p:nvSpPr>
          <p:spPr>
            <a:xfrm>
              <a:off x="838618" y="3933056"/>
              <a:ext cx="2011321" cy="720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5140" y="4185999"/>
              <a:ext cx="55015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700" dirty="0" err="1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abcd</a:t>
              </a:r>
              <a:r>
                <a:rPr lang="en-US" altLang="ko-KR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***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87362" y="4185999"/>
              <a:ext cx="53892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100,000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325952" y="4185999"/>
              <a:ext cx="52450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정기후원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8437" y="3940676"/>
              <a:ext cx="2081019" cy="2323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 smtClean="0">
                  <a:latin typeface="나눔고딕" pitchFamily="50" charset="-127"/>
                  <a:ea typeface="나눔고딕" pitchFamily="50" charset="-127"/>
                </a:rPr>
                <a:t>  아이디   </a:t>
              </a:r>
              <a:r>
                <a:rPr lang="ko-KR" altLang="en-US" sz="700" b="1" dirty="0" err="1" smtClean="0">
                  <a:latin typeface="나눔고딕" pitchFamily="50" charset="-127"/>
                  <a:ea typeface="나눔고딕" pitchFamily="50" charset="-127"/>
                </a:rPr>
                <a:t>ㅣ</a:t>
              </a:r>
              <a:r>
                <a:rPr lang="ko-KR" altLang="en-US" sz="700" b="1" dirty="0" smtClean="0">
                  <a:latin typeface="나눔고딕" pitchFamily="50" charset="-127"/>
                  <a:ea typeface="나눔고딕" pitchFamily="50" charset="-127"/>
                </a:rPr>
                <a:t> 기부 금액</a:t>
              </a:r>
              <a:r>
                <a:rPr lang="en-US" altLang="ko-KR" sz="700" b="1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700" b="1" dirty="0" err="1" smtClean="0">
                  <a:latin typeface="나눔고딕" pitchFamily="50" charset="-127"/>
                  <a:ea typeface="나눔고딕" pitchFamily="50" charset="-127"/>
                </a:rPr>
                <a:t>ㅣ</a:t>
              </a:r>
              <a:r>
                <a:rPr lang="ko-KR" altLang="en-US" sz="700" b="1" dirty="0" smtClean="0">
                  <a:latin typeface="나눔고딕" pitchFamily="50" charset="-127"/>
                  <a:ea typeface="나눔고딕" pitchFamily="50" charset="-127"/>
                </a:rPr>
                <a:t> 기부 </a:t>
              </a:r>
              <a:r>
                <a:rPr lang="ko-KR" altLang="en-US" sz="700" b="1" dirty="0" err="1" smtClean="0">
                  <a:latin typeface="나눔고딕" pitchFamily="50" charset="-127"/>
                  <a:ea typeface="나눔고딕" pitchFamily="50" charset="-127"/>
                </a:rPr>
                <a:t>포인트ㅣ</a:t>
              </a:r>
              <a:r>
                <a:rPr lang="ko-KR" altLang="en-US" sz="700" b="1" dirty="0" smtClean="0">
                  <a:latin typeface="나눔고딕" pitchFamily="50" charset="-127"/>
                  <a:ea typeface="나눔고딕" pitchFamily="50" charset="-127"/>
                </a:rPr>
                <a:t> 회원구분</a:t>
              </a:r>
              <a:endParaRPr lang="ko-KR" altLang="en-US" sz="7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40106" y="3717032"/>
              <a:ext cx="2011321" cy="2160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/>
                  </a:solidFill>
                  <a:latin typeface="+mn-ea"/>
                </a:rPr>
                <a:t>기부회원 정보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5140" y="4355574"/>
              <a:ext cx="56618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abcd1**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78928" y="4376117"/>
              <a:ext cx="53893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ko-KR" sz="700" dirty="0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100,000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325953" y="4355574"/>
              <a:ext cx="52450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ko-KR" altLang="en-US" sz="700" dirty="0" err="1" smtClean="0">
                  <a:solidFill>
                    <a:prstClr val="black"/>
                  </a:solidFill>
                  <a:latin typeface="나눔고딕" pitchFamily="50" charset="-127"/>
                  <a:ea typeface="나눔고딕" pitchFamily="50" charset="-127"/>
                </a:rPr>
                <a:t>일시후원</a:t>
              </a:r>
              <a:endParaRPr lang="ko-KR" altLang="en-US" sz="700" dirty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784462" y="5030018"/>
          <a:ext cx="2147613" cy="432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21"/>
                <a:gridCol w="432048"/>
                <a:gridCol w="432048"/>
                <a:gridCol w="432048"/>
                <a:gridCol w="432048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rgbClr val="C00000"/>
                          </a:solidFill>
                        </a:rPr>
                        <a:t>홈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anchor="b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기록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정보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후원</a:t>
                      </a:r>
                      <a:endParaRPr lang="ko-KR" altLang="en-US" sz="8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endParaRPr lang="ko-KR" altLang="en-US" sz="8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94"/>
          <p:cNvCxnSpPr/>
          <p:nvPr/>
        </p:nvCxnSpPr>
        <p:spPr>
          <a:xfrm>
            <a:off x="776174" y="2191568"/>
            <a:ext cx="216024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12664" y="1956755"/>
            <a:ext cx="999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/>
            </a:lvl1pPr>
          </a:lstStyle>
          <a:p>
            <a:pPr algn="ctr"/>
            <a:r>
              <a:rPr lang="ko-KR" altLang="en-US" sz="800" b="0" dirty="0" smtClean="0"/>
              <a:t>후원 안내</a:t>
            </a:r>
            <a:endParaRPr lang="ko-KR" altLang="en-US" sz="800" b="0" dirty="0"/>
          </a:p>
        </p:txBody>
      </p:sp>
      <p:cxnSp>
        <p:nvCxnSpPr>
          <p:cNvPr id="25" name="직선 연결선 96"/>
          <p:cNvCxnSpPr/>
          <p:nvPr/>
        </p:nvCxnSpPr>
        <p:spPr>
          <a:xfrm>
            <a:off x="2231808" y="2191568"/>
            <a:ext cx="61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0708" y="1956755"/>
            <a:ext cx="999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/>
            </a:lvl1pPr>
          </a:lstStyle>
          <a:p>
            <a:pPr algn="ctr"/>
            <a:r>
              <a:rPr lang="ko-KR" altLang="en-US" sz="800" b="0" dirty="0" smtClean="0"/>
              <a:t>캠페인 안내</a:t>
            </a:r>
            <a:endParaRPr lang="ko-KR" altLang="en-US" sz="800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2082200" y="1956755"/>
            <a:ext cx="999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b="1"/>
            </a:lvl1pPr>
          </a:lstStyle>
          <a:p>
            <a:pPr algn="ctr"/>
            <a:r>
              <a:rPr lang="ko-KR" altLang="en-US" sz="800" dirty="0" smtClean="0"/>
              <a:t>후원 현황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755576" y="1606715"/>
            <a:ext cx="2188923" cy="3028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r>
              <a:rPr lang="ko-KR" alt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         후원하기</a:t>
            </a:r>
            <a:endParaRPr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42336" y="224067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74392" y="24475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2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21112" y="296660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3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21112" y="329803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4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21112" y="361466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5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0336" y="40047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6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40336" y="435237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7</a:t>
            </a:r>
            <a:endParaRPr lang="ko-KR" altLang="en-US" sz="7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15751" y="2733443"/>
            <a:ext cx="428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So </a:t>
            </a:r>
            <a:r>
              <a:rPr lang="en-US" altLang="ko-KR" dirty="0" smtClean="0"/>
              <a:t>this value is same in a month.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215751" y="1359440"/>
            <a:ext cx="4287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every month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day. Calculate </a:t>
            </a:r>
            <a:r>
              <a:rPr lang="en-US" altLang="ko-KR" dirty="0" err="1" smtClean="0"/>
              <a:t>spon</a:t>
            </a:r>
            <a:r>
              <a:rPr lang="en-US" altLang="ko-KR" dirty="0" smtClean="0"/>
              <a:t> DB</a:t>
            </a:r>
            <a:r>
              <a:rPr lang="en-US" altLang="ko-KR" dirty="0" smtClean="0"/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When calculate, add until before month.</a:t>
            </a:r>
            <a:endParaRPr lang="en-US" altLang="ko-KR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This is not change </a:t>
            </a:r>
            <a:r>
              <a:rPr lang="en-US" altLang="ko-KR" dirty="0" smtClean="0"/>
              <a:t>until </a:t>
            </a:r>
            <a:r>
              <a:rPr lang="en-US" altLang="ko-KR" dirty="0" smtClean="0"/>
              <a:t>next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day</a:t>
            </a:r>
            <a:r>
              <a:rPr lang="en-US" altLang="ko-KR" dirty="0" smtClean="0"/>
              <a:t>.</a:t>
            </a:r>
          </a:p>
        </p:txBody>
      </p:sp>
      <p:cxnSp>
        <p:nvCxnSpPr>
          <p:cNvPr id="41" name="꺾인 연결선[E] 40"/>
          <p:cNvCxnSpPr>
            <a:stCxn id="36" idx="1"/>
            <a:endCxn id="5" idx="3"/>
          </p:cNvCxnSpPr>
          <p:nvPr/>
        </p:nvCxnSpPr>
        <p:spPr>
          <a:xfrm rot="10800000">
            <a:off x="2843809" y="2669943"/>
            <a:ext cx="1371943" cy="2481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/>
          <p:cNvCxnSpPr>
            <a:stCxn id="37" idx="1"/>
            <a:endCxn id="9" idx="3"/>
          </p:cNvCxnSpPr>
          <p:nvPr/>
        </p:nvCxnSpPr>
        <p:spPr>
          <a:xfrm rot="10800000" flipV="1">
            <a:off x="2931057" y="1821105"/>
            <a:ext cx="1284695" cy="5481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4215751" y="3357987"/>
            <a:ext cx="42871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For example</a:t>
            </a:r>
          </a:p>
          <a:p>
            <a:endParaRPr lang="en-US" altLang="ko-KR" dirty="0"/>
          </a:p>
          <a:p>
            <a:r>
              <a:rPr lang="en-US" altLang="ko-KR" dirty="0" smtClean="0"/>
              <a:t>3/1   – 1500000</a:t>
            </a:r>
          </a:p>
          <a:p>
            <a:r>
              <a:rPr lang="en-US" altLang="ko-KR" dirty="0" smtClean="0"/>
              <a:t>3/20 – 1500000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4/1 – 2000000</a:t>
            </a:r>
          </a:p>
          <a:p>
            <a:r>
              <a:rPr lang="en-US" altLang="ko-KR" dirty="0" smtClean="0"/>
              <a:t>4/14 – 2000000</a:t>
            </a:r>
          </a:p>
          <a:p>
            <a:endParaRPr lang="en-US" altLang="ko-KR" dirty="0"/>
          </a:p>
          <a:p>
            <a:r>
              <a:rPr lang="en-US" altLang="ko-KR" dirty="0" smtClean="0"/>
              <a:t>5/1 – 2500000</a:t>
            </a:r>
          </a:p>
          <a:p>
            <a:r>
              <a:rPr lang="en-US" altLang="ko-KR" dirty="0" smtClean="0"/>
              <a:t>5/27 – 2500000</a:t>
            </a:r>
          </a:p>
          <a:p>
            <a:endParaRPr lang="en-US" altLang="ko-KR" dirty="0"/>
          </a:p>
          <a:p>
            <a:r>
              <a:rPr lang="is-IS" altLang="ko-KR" dirty="0" smtClean="0"/>
              <a:t>… like this</a:t>
            </a:r>
            <a:endParaRPr lang="en-US" altLang="ko-KR" dirty="0" smtClean="0"/>
          </a:p>
        </p:txBody>
      </p:sp>
      <p:cxnSp>
        <p:nvCxnSpPr>
          <p:cNvPr id="49" name="꺾인 연결선[E] 48"/>
          <p:cNvCxnSpPr>
            <a:stCxn id="36" idx="1"/>
            <a:endCxn id="6" idx="3"/>
          </p:cNvCxnSpPr>
          <p:nvPr/>
        </p:nvCxnSpPr>
        <p:spPr>
          <a:xfrm rot="10800000" flipV="1">
            <a:off x="2843809" y="2918109"/>
            <a:ext cx="1371943" cy="2285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/>
          <p:cNvCxnSpPr>
            <a:stCxn id="36" idx="1"/>
            <a:endCxn id="7" idx="3"/>
          </p:cNvCxnSpPr>
          <p:nvPr/>
        </p:nvCxnSpPr>
        <p:spPr>
          <a:xfrm rot="10800000" flipV="1">
            <a:off x="2843809" y="2918109"/>
            <a:ext cx="1371943" cy="51653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/>
          <p:cNvCxnSpPr>
            <a:stCxn id="36" idx="1"/>
            <a:endCxn id="8" idx="3"/>
          </p:cNvCxnSpPr>
          <p:nvPr/>
        </p:nvCxnSpPr>
        <p:spPr>
          <a:xfrm rot="10800000" flipV="1">
            <a:off x="2843809" y="2918109"/>
            <a:ext cx="1371943" cy="80456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/>
          <p:cNvCxnSpPr>
            <a:stCxn id="36" idx="1"/>
            <a:endCxn id="13" idx="3"/>
          </p:cNvCxnSpPr>
          <p:nvPr/>
        </p:nvCxnSpPr>
        <p:spPr>
          <a:xfrm rot="10800000" flipV="1">
            <a:off x="2855767" y="2918109"/>
            <a:ext cx="1359984" cy="17604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/>
          <p:cNvCxnSpPr/>
          <p:nvPr/>
        </p:nvCxnSpPr>
        <p:spPr>
          <a:xfrm rot="10800000" flipV="1">
            <a:off x="5902859" y="4102541"/>
            <a:ext cx="760409" cy="219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663268" y="3901370"/>
            <a:ext cx="428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Add all until before month</a:t>
            </a:r>
            <a:endParaRPr lang="en-US" altLang="ko-KR" dirty="0" smtClean="0"/>
          </a:p>
        </p:txBody>
      </p:sp>
      <p:cxnSp>
        <p:nvCxnSpPr>
          <p:cNvPr id="53" name="꺾인 연결선[E] 52"/>
          <p:cNvCxnSpPr/>
          <p:nvPr/>
        </p:nvCxnSpPr>
        <p:spPr>
          <a:xfrm rot="10800000" flipV="1">
            <a:off x="5902859" y="4901136"/>
            <a:ext cx="760409" cy="219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663268" y="4699965"/>
            <a:ext cx="428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Add all until before month</a:t>
            </a:r>
            <a:endParaRPr lang="en-US" altLang="ko-KR" dirty="0" smtClean="0"/>
          </a:p>
        </p:txBody>
      </p:sp>
      <p:cxnSp>
        <p:nvCxnSpPr>
          <p:cNvPr id="56" name="꺾인 연결선[E] 55"/>
          <p:cNvCxnSpPr/>
          <p:nvPr/>
        </p:nvCxnSpPr>
        <p:spPr>
          <a:xfrm rot="10800000" flipV="1">
            <a:off x="5902859" y="5697537"/>
            <a:ext cx="760409" cy="219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663268" y="5496366"/>
            <a:ext cx="428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Add all until before month</a:t>
            </a:r>
            <a:endParaRPr lang="en-US" altLang="ko-KR" dirty="0" smtClean="0"/>
          </a:p>
        </p:txBody>
      </p:sp>
      <p:cxnSp>
        <p:nvCxnSpPr>
          <p:cNvPr id="59" name="꺾인 연결선[E] 58"/>
          <p:cNvCxnSpPr/>
          <p:nvPr/>
        </p:nvCxnSpPr>
        <p:spPr>
          <a:xfrm rot="10800000" flipV="1">
            <a:off x="5902859" y="4364849"/>
            <a:ext cx="760409" cy="219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663268" y="4163678"/>
            <a:ext cx="428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Same as 3/1</a:t>
            </a:r>
            <a:endParaRPr lang="en-US" altLang="ko-KR" dirty="0" smtClean="0"/>
          </a:p>
        </p:txBody>
      </p:sp>
      <p:cxnSp>
        <p:nvCxnSpPr>
          <p:cNvPr id="61" name="꺾인 연결선[E] 60"/>
          <p:cNvCxnSpPr/>
          <p:nvPr/>
        </p:nvCxnSpPr>
        <p:spPr>
          <a:xfrm rot="10800000" flipV="1">
            <a:off x="5902859" y="5202922"/>
            <a:ext cx="760409" cy="219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663268" y="5001751"/>
            <a:ext cx="428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Same as 4/1</a:t>
            </a:r>
            <a:endParaRPr lang="en-US" altLang="ko-KR" dirty="0" smtClean="0"/>
          </a:p>
        </p:txBody>
      </p:sp>
      <p:cxnSp>
        <p:nvCxnSpPr>
          <p:cNvPr id="63" name="꺾인 연결선[E] 62"/>
          <p:cNvCxnSpPr/>
          <p:nvPr/>
        </p:nvCxnSpPr>
        <p:spPr>
          <a:xfrm rot="10800000" flipV="1">
            <a:off x="5902859" y="6023991"/>
            <a:ext cx="760409" cy="219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6663268" y="5822820"/>
            <a:ext cx="42871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Same as 5/1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162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183" y="122119"/>
            <a:ext cx="8736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297" y="768450"/>
            <a:ext cx="2499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There is 3 types in </a:t>
            </a:r>
            <a:r>
              <a:rPr kumimoji="1" lang="en-US" altLang="ko-KR" dirty="0" err="1" smtClean="0"/>
              <a:t>spon</a:t>
            </a:r>
            <a:r>
              <a:rPr kumimoji="1" lang="en-US" altLang="ko-KR" dirty="0" smtClean="0"/>
              <a:t>. 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Every month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Every year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1 time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5982" y="2821709"/>
            <a:ext cx="8159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If user select case 1 or 2, server will make DB every monthly or yearly using schedule.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And when save DB, check user’s </a:t>
            </a:r>
            <a:r>
              <a:rPr kumimoji="1" lang="en-US" altLang="ko-KR" dirty="0" err="1" smtClean="0"/>
              <a:t>spon</a:t>
            </a:r>
            <a:r>
              <a:rPr kumimoji="1" lang="en-US" altLang="ko-KR" dirty="0" smtClean="0"/>
              <a:t> status.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285" y="4597969"/>
            <a:ext cx="577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Server calculate in DB every month 1</a:t>
            </a:r>
            <a:r>
              <a:rPr kumimoji="1" lang="en-US" altLang="ko-KR" baseline="30000" dirty="0" smtClean="0"/>
              <a:t>st</a:t>
            </a:r>
            <a:r>
              <a:rPr kumimoji="1" lang="en-US" altLang="ko-KR" dirty="0" smtClean="0"/>
              <a:t> day. For show in app.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183" y="1073434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smtClean="0">
                <a:solidFill>
                  <a:srgbClr val="FF0000"/>
                </a:solidFill>
              </a:rPr>
              <a:t>1.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880" y="2821709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FF0000"/>
                </a:solidFill>
              </a:rPr>
              <a:t>2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.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183" y="4541998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FF0000"/>
                </a:solidFill>
              </a:rPr>
              <a:t>3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.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5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758</Words>
  <Application>Microsoft Macintosh PowerPoint</Application>
  <PresentationFormat>화면 슬라이드 쇼(4:3)</PresentationFormat>
  <Paragraphs>266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Calibri Light</vt:lpstr>
      <vt:lpstr>나눔고딕</vt:lpstr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7</cp:revision>
  <dcterms:created xsi:type="dcterms:W3CDTF">2017-12-08T08:08:54Z</dcterms:created>
  <dcterms:modified xsi:type="dcterms:W3CDTF">2017-12-08T09:07:12Z</dcterms:modified>
</cp:coreProperties>
</file>