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519" r:id="rId3"/>
    <p:sldId id="761" r:id="rId4"/>
    <p:sldId id="762" r:id="rId5"/>
    <p:sldId id="763" r:id="rId6"/>
    <p:sldId id="764" r:id="rId7"/>
    <p:sldId id="765" r:id="rId8"/>
    <p:sldId id="766" r:id="rId9"/>
    <p:sldId id="767" r:id="rId10"/>
    <p:sldId id="768" r:id="rId11"/>
    <p:sldId id="286" r:id="rId12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EAEAEA"/>
    <a:srgbClr val="B2B2B2"/>
    <a:srgbClr val="D9D9D9"/>
    <a:srgbClr val="7F7F7F"/>
    <a:srgbClr val="DFEDE3"/>
    <a:srgbClr val="9BBB59"/>
    <a:srgbClr val="F2F2F2"/>
    <a:srgbClr val="404040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04" autoAdjust="0"/>
    <p:restoredTop sz="94286" autoAdjust="0"/>
  </p:normalViewPr>
  <p:slideViewPr>
    <p:cSldViewPr snapToObjects="1" showGuides="1">
      <p:cViewPr>
        <p:scale>
          <a:sx n="100" d="100"/>
          <a:sy n="100" d="100"/>
        </p:scale>
        <p:origin x="-2430" y="-300"/>
      </p:cViewPr>
      <p:guideLst>
        <p:guide orient="horz" pos="459"/>
        <p:guide pos="2143"/>
      </p:guideLst>
    </p:cSldViewPr>
  </p:slideViewPr>
  <p:outlineViewPr>
    <p:cViewPr>
      <p:scale>
        <a:sx n="33" d="100"/>
        <a:sy n="33" d="100"/>
      </p:scale>
      <p:origin x="0" y="2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52"/>
    </p:cViewPr>
  </p:sorterViewPr>
  <p:notesViewPr>
    <p:cSldViewPr snapToObjects="1" showGuides="1"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2AE1F346-FAFE-4EB2-A017-397E874DECA2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776697F8-E987-442F-83F9-51651D78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351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4623C6E4-DA74-4F09-9B70-D5B646DD796A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0599321-B0CA-4557-A533-3DF6CEE5E4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09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945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1395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313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866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338722" y="6364288"/>
            <a:ext cx="1643399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50" b="1" dirty="0" smtClean="0">
                <a:latin typeface="+mj-lt"/>
              </a:rPr>
              <a:t>ⓒ </a:t>
            </a:r>
            <a:r>
              <a:rPr lang="en-US" altLang="ko-KR" sz="750" dirty="0" smtClean="0">
                <a:latin typeface="+mj-lt"/>
              </a:rPr>
              <a:t>2016 AIMMED CORPORATION</a:t>
            </a:r>
            <a:endParaRPr lang="ko-KR" altLang="en-US" sz="75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6397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1456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469502" y="362858"/>
            <a:ext cx="566994" cy="252187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일반</a:t>
            </a:r>
            <a:endParaRPr lang="en-US" altLang="ko-KR" sz="80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867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28890" y="647234"/>
          <a:ext cx="8872266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2266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28890" y="110488"/>
          <a:ext cx="8872266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764"/>
                <a:gridCol w="3425369"/>
                <a:gridCol w="911415"/>
                <a:gridCol w="1738768"/>
                <a:gridCol w="1785950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6319241" y="917466"/>
            <a:ext cx="2682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10493" y="647362"/>
            <a:ext cx="270162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434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28890" y="647234"/>
          <a:ext cx="8872266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2266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28890" y="110488"/>
          <a:ext cx="8872266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764"/>
                <a:gridCol w="3425369"/>
                <a:gridCol w="911415"/>
                <a:gridCol w="1738768"/>
                <a:gridCol w="1785950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4434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620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76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060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936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26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292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46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2737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B8CE-FEBD-4847-9D9C-3B9BDB127F07}" type="datetimeFigureOut">
              <a:rPr lang="ko-KR" altLang="en-US" smtClean="0"/>
              <a:pPr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27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715" r:id="rId14"/>
    <p:sldLayoutId id="2147483713" r:id="rId15"/>
    <p:sldLayoutId id="214748371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6" y="287066"/>
            <a:ext cx="872336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600" b="1" spc="-150" dirty="0" smtClean="0">
                <a:latin typeface="맑은 고딕" pitchFamily="50" charset="-127"/>
                <a:ea typeface="맑은 고딕" pitchFamily="50" charset="-127"/>
              </a:rPr>
              <a:t>Hello, Process Definition Document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2924944"/>
            <a:ext cx="414340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AIMMED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924944"/>
            <a:ext cx="41434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Create Date : 2016/09/27</a:t>
            </a:r>
          </a:p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Latest Edit  : 2016/09/27</a:t>
            </a:r>
            <a:endParaRPr lang="en-US" altLang="ko-KR" sz="1000" b="1" spc="-2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Document Version : 0.1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6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Document classification : SECRET</a:t>
            </a:r>
          </a:p>
        </p:txBody>
      </p:sp>
    </p:spTree>
    <p:extLst>
      <p:ext uri="{BB962C8B-B14F-4D97-AF65-F5344CB8AC3E}">
        <p14:creationId xmlns="" xmlns:p14="http://schemas.microsoft.com/office/powerpoint/2010/main" val="2963216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620" y="98630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Cancel Reservation</a:t>
            </a:r>
            <a:endParaRPr lang="ko-KR" altLang="en-US" sz="1000" dirty="0"/>
          </a:p>
        </p:txBody>
      </p:sp>
      <p:cxnSp>
        <p:nvCxnSpPr>
          <p:cNvPr id="121" name="Shape 120"/>
          <p:cNvCxnSpPr/>
          <p:nvPr/>
        </p:nvCxnSpPr>
        <p:spPr>
          <a:xfrm rot="16200000" flipH="1">
            <a:off x="9235929" y="4773649"/>
            <a:ext cx="624610" cy="758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1590" y="1728324"/>
            <a:ext cx="675075" cy="5449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내정보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My Info </a:t>
            </a:r>
            <a:endParaRPr lang="ko-KR" altLang="en-US" sz="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038645" y="1728324"/>
            <a:ext cx="868170" cy="5449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예약 현황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My reservation </a:t>
            </a:r>
            <a:endParaRPr lang="ko-KR" altLang="en-US" sz="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66854" y="1728324"/>
            <a:ext cx="966456" cy="5449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예약현황 상세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My Reservation detail</a:t>
            </a:r>
            <a:endParaRPr lang="ko-KR" altLang="en-US" sz="8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663800" y="1728324"/>
            <a:ext cx="86817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예약 취소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Cancel Reservation</a:t>
            </a:r>
            <a:endParaRPr lang="ko-KR" altLang="en-US" sz="800" dirty="0" smtClean="0"/>
          </a:p>
        </p:txBody>
      </p:sp>
      <p:sp>
        <p:nvSpPr>
          <p:cNvPr id="33" name="순서도: 판단 32"/>
          <p:cNvSpPr/>
          <p:nvPr/>
        </p:nvSpPr>
        <p:spPr>
          <a:xfrm>
            <a:off x="4667395" y="2552709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상담시간까지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남은 시간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&gt;24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Remain time until counsel &gt;24hours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순서도: 판단 33"/>
          <p:cNvSpPr/>
          <p:nvPr/>
        </p:nvSpPr>
        <p:spPr>
          <a:xfrm>
            <a:off x="4667395" y="3638088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상담시간까지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남은 시간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&gt;1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Remain time until counsel &gt;1hours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556665" y="1905529"/>
            <a:ext cx="481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906815" y="190552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233310" y="1905529"/>
            <a:ext cx="434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149850" y="2106543"/>
            <a:ext cx="1" cy="44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02170" y="2552709"/>
            <a:ext cx="868170" cy="5558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전액 환불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Refund total amount</a:t>
            </a:r>
            <a:endParaRPr lang="ko-KR" altLang="en-US" sz="800" dirty="0" smtClean="0"/>
          </a:p>
        </p:txBody>
      </p:sp>
      <p:cxnSp>
        <p:nvCxnSpPr>
          <p:cNvPr id="63" name="직선 화살표 연결선 62"/>
          <p:cNvCxnSpPr>
            <a:stCxn id="33" idx="3"/>
            <a:endCxn id="60" idx="1"/>
          </p:cNvCxnSpPr>
          <p:nvPr/>
        </p:nvCxnSpPr>
        <p:spPr>
          <a:xfrm>
            <a:off x="5632306" y="2827998"/>
            <a:ext cx="469864" cy="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5149850" y="3108545"/>
            <a:ext cx="0" cy="529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02170" y="3517901"/>
            <a:ext cx="1260140" cy="9169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예치금 </a:t>
            </a:r>
            <a:r>
              <a:rPr lang="en-US" altLang="ko-KR" sz="800" dirty="0" smtClean="0"/>
              <a:t>50% </a:t>
            </a:r>
            <a:r>
              <a:rPr lang="ko-KR" altLang="en-US" sz="800" dirty="0" smtClean="0"/>
              <a:t>환불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or </a:t>
            </a:r>
            <a:r>
              <a:rPr lang="ko-KR" altLang="en-US" sz="800" dirty="0" smtClean="0"/>
              <a:t>상담권 전체 환불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Refund 50% Prepay</a:t>
            </a:r>
          </a:p>
          <a:p>
            <a:pPr algn="ctr"/>
            <a:r>
              <a:rPr lang="en-US" altLang="ko-KR" sz="800" dirty="0" smtClean="0"/>
              <a:t>Or refund total amount by counselor </a:t>
            </a:r>
            <a:endParaRPr lang="ko-KR" altLang="en-US" sz="800" dirty="0" smtClean="0"/>
          </a:p>
        </p:txBody>
      </p:sp>
      <p:cxnSp>
        <p:nvCxnSpPr>
          <p:cNvPr id="70" name="직선 화살표 연결선 69"/>
          <p:cNvCxnSpPr>
            <a:endCxn id="68" idx="1"/>
          </p:cNvCxnSpPr>
          <p:nvPr/>
        </p:nvCxnSpPr>
        <p:spPr>
          <a:xfrm>
            <a:off x="5632306" y="3929133"/>
            <a:ext cx="469864" cy="47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137940" y="4188665"/>
            <a:ext cx="11910" cy="529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3801" y="4689140"/>
            <a:ext cx="95818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환불 불가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Unavailable for refund</a:t>
            </a:r>
            <a:endParaRPr lang="ko-KR" altLang="en-US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450304" y="255270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50304" y="363808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43497" y="30689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90456" y="418866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2286980"/>
            <a:ext cx="37102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4500" b="1" dirty="0" smtClean="0">
                <a:latin typeface="맑은 고딕" pitchFamily="50" charset="-127"/>
                <a:ea typeface="맑은 고딕" pitchFamily="50" charset="-127"/>
              </a:rPr>
              <a:t>Thank you.</a:t>
            </a:r>
            <a:endParaRPr lang="ko-KR" altLang="en-US" sz="45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784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622799" y="163643"/>
            <a:ext cx="1740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en-US" altLang="ko-KR" sz="1800" b="1" dirty="0" smtClean="0">
                <a:latin typeface="맑은 고딕" pitchFamily="50" charset="-127"/>
              </a:rPr>
              <a:t>Edit History]</a:t>
            </a:r>
            <a:endParaRPr lang="en-US" altLang="ko-KR" sz="1800" b="1" dirty="0">
              <a:latin typeface="맑은 고딕" pitchFamily="50" charset="-127"/>
            </a:endParaRP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8671706"/>
              </p:ext>
            </p:extLst>
          </p:nvPr>
        </p:nvGraphicFramePr>
        <p:xfrm>
          <a:off x="236662" y="717681"/>
          <a:ext cx="8583612" cy="1469035"/>
        </p:xfrm>
        <a:graphic>
          <a:graphicData uri="http://schemas.openxmlformats.org/drawingml/2006/table">
            <a:tbl>
              <a:tblPr/>
              <a:tblGrid>
                <a:gridCol w="847725"/>
                <a:gridCol w="1357312"/>
                <a:gridCol w="5006975"/>
                <a:gridCol w="13716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 Date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 Content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Editor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2016.09.27</a:t>
                      </a: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 Date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Lim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Chae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Eun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58670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20" dirty="0" smtClean="0">
                <a:solidFill>
                  <a:prstClr val="black"/>
                </a:solidFill>
              </a:rPr>
              <a:t>List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570" y="1673805"/>
            <a:ext cx="305897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Registration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Login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Find ID/ Find PW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Online Counseling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Counseling Reservation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Counseling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Cancel Reservation 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620" y="98630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Registration (Join)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15900" y="2682956"/>
            <a:ext cx="1304884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800" dirty="0" smtClean="0"/>
              <a:t>SMS </a:t>
            </a:r>
          </a:p>
          <a:p>
            <a:pPr algn="ctr"/>
            <a:r>
              <a:rPr lang="ko-KR" altLang="en-US" sz="800" dirty="0" smtClean="0"/>
              <a:t>휴대폰인증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Verify Mobile phone</a:t>
            </a:r>
            <a:endParaRPr lang="ko-KR" alt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051720" y="1570462"/>
            <a:ext cx="738328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이메일 인증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Verify Email</a:t>
            </a:r>
            <a:endParaRPr lang="ko-KR" altLang="en-US" sz="800" dirty="0" smtClean="0"/>
          </a:p>
        </p:txBody>
      </p:sp>
      <p:sp>
        <p:nvSpPr>
          <p:cNvPr id="43" name="순서도: 판단 42"/>
          <p:cNvSpPr/>
          <p:nvPr/>
        </p:nvSpPr>
        <p:spPr>
          <a:xfrm>
            <a:off x="669164" y="1472379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국내거주자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Domestic Residents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62010" y="2689286"/>
            <a:ext cx="945105" cy="3385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회원정보입력</a:t>
            </a:r>
            <a:endParaRPr lang="en-US" altLang="ko-KR" sz="800" dirty="0" smtClean="0"/>
          </a:p>
          <a:p>
            <a:pPr algn="ctr"/>
            <a:r>
              <a:rPr lang="en-US" altLang="ko-KR" sz="800" dirty="0"/>
              <a:t>(</a:t>
            </a:r>
            <a:r>
              <a:rPr lang="en-US" altLang="ko-KR" sz="800" dirty="0" smtClean="0"/>
              <a:t>ID(</a:t>
            </a:r>
            <a:r>
              <a:rPr lang="ko-KR" altLang="en-US" sz="800" dirty="0" smtClean="0"/>
              <a:t>이메일</a:t>
            </a:r>
            <a:r>
              <a:rPr lang="en-US" altLang="ko-KR" sz="800" dirty="0" smtClean="0"/>
              <a:t>),PW)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Input Member Info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922150" y="2690883"/>
            <a:ext cx="945105" cy="3385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약관 동의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Agree with Policy </a:t>
            </a:r>
            <a:endParaRPr lang="ko-KR" alt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182290" y="2698811"/>
            <a:ext cx="945105" cy="3385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추가 정보 입력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필수입력</a:t>
            </a:r>
            <a:r>
              <a:rPr lang="en-US" altLang="ko-KR" sz="800" dirty="0" smtClean="0"/>
              <a:t>)</a:t>
            </a:r>
          </a:p>
          <a:p>
            <a:pPr algn="ctr"/>
            <a:r>
              <a:rPr lang="en-US" altLang="ko-KR" sz="800" dirty="0" smtClean="0"/>
              <a:t>Input more Info (required)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7182290" y="4845640"/>
            <a:ext cx="945105" cy="3385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가입완료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Join Complete</a:t>
            </a:r>
            <a:endParaRPr lang="ko-KR" altLang="en-US" sz="800" dirty="0"/>
          </a:p>
        </p:txBody>
      </p:sp>
      <p:sp>
        <p:nvSpPr>
          <p:cNvPr id="48" name="순서도: 판단 47"/>
          <p:cNvSpPr/>
          <p:nvPr/>
        </p:nvSpPr>
        <p:spPr>
          <a:xfrm>
            <a:off x="7172009" y="369903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기업회원여부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member or not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9" name="직선 화살표 연결선 48"/>
          <p:cNvCxnSpPr>
            <a:stCxn id="43" idx="2"/>
            <a:endCxn id="41" idx="0"/>
          </p:cNvCxnSpPr>
          <p:nvPr/>
        </p:nvCxnSpPr>
        <p:spPr>
          <a:xfrm rot="5400000">
            <a:off x="679981" y="2211317"/>
            <a:ext cx="660000" cy="283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3"/>
            <a:endCxn id="42" idx="1"/>
          </p:cNvCxnSpPr>
          <p:nvPr/>
        </p:nvCxnSpPr>
        <p:spPr>
          <a:xfrm flipV="1">
            <a:off x="1634075" y="1747667"/>
            <a:ext cx="4176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2" idx="3"/>
            <a:endCxn id="68" idx="1"/>
          </p:cNvCxnSpPr>
          <p:nvPr/>
        </p:nvCxnSpPr>
        <p:spPr>
          <a:xfrm>
            <a:off x="2790048" y="1747667"/>
            <a:ext cx="4119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1" idx="3"/>
            <a:endCxn id="64" idx="1"/>
          </p:cNvCxnSpPr>
          <p:nvPr/>
        </p:nvCxnSpPr>
        <p:spPr>
          <a:xfrm flipV="1">
            <a:off x="1520784" y="2858719"/>
            <a:ext cx="525895" cy="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4" idx="3"/>
            <a:endCxn id="45" idx="1"/>
          </p:cNvCxnSpPr>
          <p:nvPr/>
        </p:nvCxnSpPr>
        <p:spPr>
          <a:xfrm>
            <a:off x="5607115" y="2858564"/>
            <a:ext cx="315035" cy="1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5" idx="3"/>
            <a:endCxn id="46" idx="1"/>
          </p:cNvCxnSpPr>
          <p:nvPr/>
        </p:nvCxnSpPr>
        <p:spPr>
          <a:xfrm>
            <a:off x="6867255" y="2860161"/>
            <a:ext cx="315035" cy="7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2"/>
            <a:endCxn id="48" idx="0"/>
          </p:cNvCxnSpPr>
          <p:nvPr/>
        </p:nvCxnSpPr>
        <p:spPr>
          <a:xfrm flipH="1">
            <a:off x="7654465" y="3037366"/>
            <a:ext cx="378" cy="66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77145" y="3805041"/>
            <a:ext cx="945105" cy="3385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기업 상담권 지급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Provide Business Counsel’s</a:t>
            </a:r>
          </a:p>
          <a:p>
            <a:pPr algn="ctr"/>
            <a:r>
              <a:rPr lang="en-US" altLang="ko-KR" sz="800" dirty="0" smtClean="0"/>
              <a:t> right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602316" y="150144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2456" y="202295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59" name="직선 화살표 연결선 58"/>
          <p:cNvCxnSpPr>
            <a:stCxn id="48" idx="1"/>
            <a:endCxn id="56" idx="3"/>
          </p:cNvCxnSpPr>
          <p:nvPr/>
        </p:nvCxnSpPr>
        <p:spPr>
          <a:xfrm flipH="1">
            <a:off x="6822250" y="3974319"/>
            <a:ext cx="3497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8" idx="2"/>
            <a:endCxn id="47" idx="0"/>
          </p:cNvCxnSpPr>
          <p:nvPr/>
        </p:nvCxnSpPr>
        <p:spPr>
          <a:xfrm>
            <a:off x="7654465" y="4249607"/>
            <a:ext cx="378" cy="596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56" idx="2"/>
            <a:endCxn id="47" idx="1"/>
          </p:cNvCxnSpPr>
          <p:nvPr/>
        </p:nvCxnSpPr>
        <p:spPr>
          <a:xfrm rot="16200000" flipH="1">
            <a:off x="6330333" y="4162961"/>
            <a:ext cx="871322" cy="8325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81534" y="5610725"/>
            <a:ext cx="945105" cy="3385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로그인 화면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Login Screen</a:t>
            </a:r>
            <a:endParaRPr lang="ko-KR" altLang="en-US" sz="800" dirty="0"/>
          </a:p>
        </p:txBody>
      </p:sp>
      <p:cxnSp>
        <p:nvCxnSpPr>
          <p:cNvPr id="63" name="직선 화살표 연결선 62"/>
          <p:cNvCxnSpPr>
            <a:stCxn id="47" idx="2"/>
            <a:endCxn id="62" idx="0"/>
          </p:cNvCxnSpPr>
          <p:nvPr/>
        </p:nvCxnSpPr>
        <p:spPr>
          <a:xfrm flipH="1">
            <a:off x="7654087" y="5184195"/>
            <a:ext cx="756" cy="42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2046679" y="258343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휴대폰번호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중복확인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 phone number is overlap or not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5" name="직선 화살표 연결선 64"/>
          <p:cNvCxnSpPr>
            <a:stCxn id="64" idx="3"/>
            <a:endCxn id="66" idx="1"/>
          </p:cNvCxnSpPr>
          <p:nvPr/>
        </p:nvCxnSpPr>
        <p:spPr>
          <a:xfrm flipV="1">
            <a:off x="3011590" y="2858564"/>
            <a:ext cx="345275" cy="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/>
          <p:cNvSpPr/>
          <p:nvPr/>
        </p:nvSpPr>
        <p:spPr>
          <a:xfrm>
            <a:off x="3356865" y="2583275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인증여부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Authentication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7" name="직선 화살표 연결선 66"/>
          <p:cNvCxnSpPr>
            <a:stCxn id="66" idx="3"/>
            <a:endCxn id="44" idx="1"/>
          </p:cNvCxnSpPr>
          <p:nvPr/>
        </p:nvCxnSpPr>
        <p:spPr>
          <a:xfrm>
            <a:off x="4321776" y="2858564"/>
            <a:ext cx="3402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판단 67"/>
          <p:cNvSpPr/>
          <p:nvPr/>
        </p:nvSpPr>
        <p:spPr>
          <a:xfrm>
            <a:off x="3202044" y="1472379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이메일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중복확인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 email is overlap or not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순서도: 판단 68"/>
          <p:cNvSpPr/>
          <p:nvPr/>
        </p:nvSpPr>
        <p:spPr>
          <a:xfrm>
            <a:off x="4651729" y="1472379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인증여부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Authentication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3"/>
            <a:endCxn id="69" idx="1"/>
          </p:cNvCxnSpPr>
          <p:nvPr/>
        </p:nvCxnSpPr>
        <p:spPr>
          <a:xfrm>
            <a:off x="4166955" y="1747668"/>
            <a:ext cx="484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41" idx="2"/>
          </p:cNvCxnSpPr>
          <p:nvPr/>
        </p:nvCxnSpPr>
        <p:spPr>
          <a:xfrm rot="5400000" flipH="1">
            <a:off x="1650418" y="2255291"/>
            <a:ext cx="96641" cy="1660793"/>
          </a:xfrm>
          <a:prstGeom prst="bentConnector3">
            <a:avLst>
              <a:gd name="adj1" fmla="val -2365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83" idx="1"/>
            <a:endCxn id="41" idx="2"/>
          </p:cNvCxnSpPr>
          <p:nvPr/>
        </p:nvCxnSpPr>
        <p:spPr>
          <a:xfrm rot="10800000">
            <a:off x="868343" y="3037367"/>
            <a:ext cx="2488523" cy="611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8" idx="0"/>
            <a:endCxn id="42" idx="0"/>
          </p:cNvCxnSpPr>
          <p:nvPr/>
        </p:nvCxnSpPr>
        <p:spPr>
          <a:xfrm rot="16200000" flipH="1" flipV="1">
            <a:off x="3003650" y="889612"/>
            <a:ext cx="98083" cy="1263616"/>
          </a:xfrm>
          <a:prstGeom prst="bentConnector3">
            <a:avLst>
              <a:gd name="adj1" fmla="val -233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9" idx="0"/>
            <a:endCxn id="42" idx="0"/>
          </p:cNvCxnSpPr>
          <p:nvPr/>
        </p:nvCxnSpPr>
        <p:spPr>
          <a:xfrm rot="16200000" flipH="1" flipV="1">
            <a:off x="3728493" y="164769"/>
            <a:ext cx="98083" cy="2713301"/>
          </a:xfrm>
          <a:prstGeom prst="bentConnector3">
            <a:avLst>
              <a:gd name="adj1" fmla="val -233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41567" y="1267090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Fail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13637" y="3037367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Fail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44066" y="1526361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Success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31746" y="3037367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Fail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80665" y="1267090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Fail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56150" y="2618910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Success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65167" y="2618910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Success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82" name="직선 화살표 연결선 81"/>
          <p:cNvCxnSpPr>
            <a:stCxn id="69" idx="2"/>
            <a:endCxn id="44" idx="0"/>
          </p:cNvCxnSpPr>
          <p:nvPr/>
        </p:nvCxnSpPr>
        <p:spPr>
          <a:xfrm>
            <a:off x="5134185" y="2022956"/>
            <a:ext cx="378" cy="66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판단 82"/>
          <p:cNvSpPr/>
          <p:nvPr/>
        </p:nvSpPr>
        <p:spPr>
          <a:xfrm>
            <a:off x="3356865" y="3373478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인증실패건수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&gt;5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Authenticate is fail over 5 times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4" name="직선 화살표 연결선 83"/>
          <p:cNvCxnSpPr>
            <a:stCxn id="66" idx="2"/>
            <a:endCxn id="83" idx="0"/>
          </p:cNvCxnSpPr>
          <p:nvPr/>
        </p:nvCxnSpPr>
        <p:spPr>
          <a:xfrm>
            <a:off x="3839321" y="3133852"/>
            <a:ext cx="0" cy="239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05245" y="381999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66390" y="4235020"/>
            <a:ext cx="945105" cy="3385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해당 일 가입불가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Can not Register for that info </a:t>
            </a: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 flipH="1">
            <a:off x="3838943" y="3924055"/>
            <a:ext cx="378" cy="31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22347" y="340254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81091" y="372809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44562" y="422549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62927" y="996476"/>
            <a:ext cx="1155829" cy="3826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en-US" sz="1050" dirty="0" smtClean="0">
                <a:solidFill>
                  <a:schemeClr val="accent1">
                    <a:lumMod val="75000"/>
                  </a:schemeClr>
                </a:solidFill>
              </a:rPr>
              <a:t>Fail : </a:t>
            </a:r>
            <a:r>
              <a:rPr lang="ko-KR" altLang="en-US" sz="1050" dirty="0" smtClean="0">
                <a:solidFill>
                  <a:schemeClr val="accent1">
                    <a:lumMod val="75000"/>
                  </a:schemeClr>
                </a:solidFill>
              </a:rPr>
              <a:t>실패</a:t>
            </a:r>
            <a:endParaRPr lang="en-US" altLang="ko-KR" sz="105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sz="1050" dirty="0" smtClean="0">
                <a:solidFill>
                  <a:schemeClr val="accent1">
                    <a:lumMod val="75000"/>
                  </a:schemeClr>
                </a:solidFill>
              </a:rPr>
              <a:t>Success : </a:t>
            </a:r>
            <a:r>
              <a:rPr lang="ko-KR" altLang="en-US" sz="1050" dirty="0" smtClean="0">
                <a:solidFill>
                  <a:schemeClr val="accent1">
                    <a:lumMod val="75000"/>
                  </a:schemeClr>
                </a:solidFill>
              </a:rPr>
              <a:t>성공</a:t>
            </a:r>
            <a:endParaRPr lang="en-US" altLang="en-US" sz="105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620" y="9863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</a:t>
            </a:r>
            <a:endParaRPr lang="ko-KR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55107" y="1880586"/>
            <a:ext cx="738328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로그인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Login</a:t>
            </a:r>
            <a:endParaRPr lang="ko-KR" altLang="en-US" sz="800" dirty="0" smtClean="0"/>
          </a:p>
        </p:txBody>
      </p:sp>
      <p:sp>
        <p:nvSpPr>
          <p:cNvPr id="116" name="순서도: 판단 115"/>
          <p:cNvSpPr/>
          <p:nvPr/>
        </p:nvSpPr>
        <p:spPr>
          <a:xfrm>
            <a:off x="1919330" y="178106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ID/PW 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ID/PW confirm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552320" y="3974690"/>
            <a:ext cx="90000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메인화면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Main screen</a:t>
            </a:r>
            <a:endParaRPr lang="ko-KR" altLang="en-US" sz="8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5043927" y="3974690"/>
            <a:ext cx="738328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개인회원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Private account</a:t>
            </a:r>
            <a:endParaRPr lang="ko-KR" altLang="en-US" sz="800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6622523" y="1837758"/>
            <a:ext cx="932679" cy="3972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기업회원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Business member</a:t>
            </a:r>
            <a:endParaRPr lang="ko-KR" altLang="en-US" sz="800" dirty="0" smtClean="0"/>
          </a:p>
        </p:txBody>
      </p:sp>
      <p:cxnSp>
        <p:nvCxnSpPr>
          <p:cNvPr id="124" name="직선 화살표 연결선 123"/>
          <p:cNvCxnSpPr>
            <a:stCxn id="115" idx="3"/>
            <a:endCxn id="116" idx="1"/>
          </p:cNvCxnSpPr>
          <p:nvPr/>
        </p:nvCxnSpPr>
        <p:spPr>
          <a:xfrm flipV="1">
            <a:off x="1393435" y="2056349"/>
            <a:ext cx="525895" cy="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20" idx="3"/>
            <a:endCxn id="119" idx="1"/>
          </p:cNvCxnSpPr>
          <p:nvPr/>
        </p:nvCxnSpPr>
        <p:spPr>
          <a:xfrm>
            <a:off x="5782255" y="4151895"/>
            <a:ext cx="770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53697" y="226450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768135" y="1816540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정보 일치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Info is match </a:t>
            </a:r>
            <a:endParaRPr lang="ko-KR" altLang="en-US" sz="900" dirty="0" smtClean="0">
              <a:solidFill>
                <a:srgbClr val="0070C0"/>
              </a:solidFill>
            </a:endParaRPr>
          </a:p>
          <a:p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144" name="꺾인 연결선 143"/>
          <p:cNvCxnSpPr>
            <a:stCxn id="116" idx="0"/>
            <a:endCxn id="115" idx="0"/>
          </p:cNvCxnSpPr>
          <p:nvPr/>
        </p:nvCxnSpPr>
        <p:spPr>
          <a:xfrm rot="16200000" flipH="1" flipV="1">
            <a:off x="1663266" y="1142065"/>
            <a:ext cx="99526" cy="1377515"/>
          </a:xfrm>
          <a:prstGeom prst="bentConnector3">
            <a:avLst>
              <a:gd name="adj1" fmla="val -229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715381" y="1319395"/>
            <a:ext cx="2257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일치하는 정보 없음 </a:t>
            </a:r>
            <a:r>
              <a:rPr lang="en-US" altLang="ko-KR" sz="900" dirty="0" smtClean="0">
                <a:solidFill>
                  <a:srgbClr val="0070C0"/>
                </a:solidFill>
              </a:rPr>
              <a:t>-</a:t>
            </a:r>
            <a:r>
              <a:rPr lang="ko-KR" altLang="en-US" sz="900" dirty="0" smtClean="0">
                <a:solidFill>
                  <a:srgbClr val="0070C0"/>
                </a:solidFill>
              </a:rPr>
              <a:t> </a:t>
            </a:r>
            <a:r>
              <a:rPr lang="en-US" altLang="ko-KR" sz="900" dirty="0" smtClean="0">
                <a:solidFill>
                  <a:srgbClr val="0070C0"/>
                </a:solidFill>
              </a:rPr>
              <a:t>Info is not match 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2" name="순서도: 판단 151"/>
          <p:cNvSpPr/>
          <p:nvPr/>
        </p:nvSpPr>
        <p:spPr>
          <a:xfrm>
            <a:off x="3425611" y="1782502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휴면계정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 that account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inactive or not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4" name="직선 화살표 연결선 153"/>
          <p:cNvCxnSpPr>
            <a:stCxn id="116" idx="3"/>
            <a:endCxn id="152" idx="1"/>
          </p:cNvCxnSpPr>
          <p:nvPr/>
        </p:nvCxnSpPr>
        <p:spPr>
          <a:xfrm>
            <a:off x="2884241" y="2056349"/>
            <a:ext cx="541370" cy="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558636" y="22645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45517" y="183775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884242" y="3119595"/>
            <a:ext cx="150030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휴면해제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Retrieve Inactive account </a:t>
            </a:r>
            <a:endParaRPr lang="ko-KR" altLang="en-US" sz="800" dirty="0" smtClean="0"/>
          </a:p>
        </p:txBody>
      </p:sp>
      <p:cxnSp>
        <p:nvCxnSpPr>
          <p:cNvPr id="170" name="직선 화살표 연결선 169"/>
          <p:cNvCxnSpPr>
            <a:stCxn id="152" idx="2"/>
          </p:cNvCxnSpPr>
          <p:nvPr/>
        </p:nvCxnSpPr>
        <p:spPr>
          <a:xfrm rot="16200000" flipH="1">
            <a:off x="3514809" y="2726336"/>
            <a:ext cx="7865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168" idx="3"/>
            <a:endCxn id="178" idx="1"/>
          </p:cNvCxnSpPr>
          <p:nvPr/>
        </p:nvCxnSpPr>
        <p:spPr>
          <a:xfrm flipV="1">
            <a:off x="4384542" y="2057791"/>
            <a:ext cx="544482" cy="1239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순서도: 판단 177"/>
          <p:cNvSpPr/>
          <p:nvPr/>
        </p:nvSpPr>
        <p:spPr>
          <a:xfrm>
            <a:off x="4929024" y="1782502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기업회원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인증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Verify Business member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0" name="직선 화살표 연결선 189"/>
          <p:cNvCxnSpPr>
            <a:stCxn id="152" idx="3"/>
            <a:endCxn id="178" idx="1"/>
          </p:cNvCxnSpPr>
          <p:nvPr/>
        </p:nvCxnSpPr>
        <p:spPr>
          <a:xfrm>
            <a:off x="4390522" y="2057791"/>
            <a:ext cx="5385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78" idx="3"/>
          </p:cNvCxnSpPr>
          <p:nvPr/>
        </p:nvCxnSpPr>
        <p:spPr>
          <a:xfrm>
            <a:off x="5893935" y="2057791"/>
            <a:ext cx="728588" cy="2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78" idx="2"/>
            <a:endCxn id="120" idx="0"/>
          </p:cNvCxnSpPr>
          <p:nvPr/>
        </p:nvCxnSpPr>
        <p:spPr>
          <a:xfrm>
            <a:off x="5411480" y="2333079"/>
            <a:ext cx="1611" cy="164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782255" y="183775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13" name="순서도: 판단 212"/>
          <p:cNvSpPr/>
          <p:nvPr/>
        </p:nvSpPr>
        <p:spPr>
          <a:xfrm>
            <a:off x="4929024" y="2749038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기업상담권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보유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 Business counsel’s 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voucher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not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271206" y="2628900"/>
            <a:ext cx="2567994" cy="5711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개인회원 전환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&amp; </a:t>
            </a:r>
            <a:r>
              <a:rPr lang="ko-KR" altLang="en-US" sz="800" dirty="0" smtClean="0"/>
              <a:t>상담권 회수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Change to Private member and </a:t>
            </a:r>
            <a:r>
              <a:rPr lang="en-US" altLang="ko-KR" sz="800" dirty="0" smtClean="0"/>
              <a:t>counting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counsel’s </a:t>
            </a:r>
            <a:r>
              <a:rPr lang="en-US" altLang="ko-KR" sz="800" dirty="0" smtClean="0"/>
              <a:t>voucher </a:t>
            </a:r>
            <a:endParaRPr lang="ko-KR" altLang="en-US" sz="800" dirty="0" smtClean="0"/>
          </a:p>
        </p:txBody>
      </p:sp>
      <p:cxnSp>
        <p:nvCxnSpPr>
          <p:cNvPr id="217" name="직선 화살표 연결선 216"/>
          <p:cNvCxnSpPr>
            <a:stCxn id="213" idx="3"/>
          </p:cNvCxnSpPr>
          <p:nvPr/>
        </p:nvCxnSpPr>
        <p:spPr>
          <a:xfrm>
            <a:off x="5893935" y="3024327"/>
            <a:ext cx="37727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5782255" y="278763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53697" y="321913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223" name="꺾인 연결선 222"/>
          <p:cNvCxnSpPr>
            <a:stCxn id="215" idx="2"/>
            <a:endCxn id="120" idx="0"/>
          </p:cNvCxnSpPr>
          <p:nvPr/>
        </p:nvCxnSpPr>
        <p:spPr>
          <a:xfrm rot="5400000">
            <a:off x="6096842" y="2516329"/>
            <a:ext cx="774610" cy="2142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620" y="9863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Find ID/ Find PW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907581" y="1583795"/>
            <a:ext cx="738328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아이디 찾기</a:t>
            </a:r>
          </a:p>
        </p:txBody>
      </p:sp>
      <p:sp>
        <p:nvSpPr>
          <p:cNvPr id="24" name="순서도: 판단 23"/>
          <p:cNvSpPr/>
          <p:nvPr/>
        </p:nvSpPr>
        <p:spPr>
          <a:xfrm>
            <a:off x="3382064" y="148426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입력정보 확인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Verify input Info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67055" y="1583795"/>
            <a:ext cx="117013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아이디 찾기 결과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Find ID result </a:t>
            </a:r>
            <a:endParaRPr lang="ko-KR" altLang="en-US" sz="800" dirty="0" smtClean="0"/>
          </a:p>
        </p:txBody>
      </p:sp>
      <p:cxnSp>
        <p:nvCxnSpPr>
          <p:cNvPr id="27" name="직선 화살표 연결선 26"/>
          <p:cNvCxnSpPr>
            <a:stCxn id="23" idx="3"/>
            <a:endCxn id="24" idx="1"/>
          </p:cNvCxnSpPr>
          <p:nvPr/>
        </p:nvCxnSpPr>
        <p:spPr>
          <a:xfrm flipV="1">
            <a:off x="2645909" y="1759549"/>
            <a:ext cx="736155" cy="1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3"/>
            <a:endCxn id="25" idx="1"/>
          </p:cNvCxnSpPr>
          <p:nvPr/>
        </p:nvCxnSpPr>
        <p:spPr>
          <a:xfrm>
            <a:off x="4346975" y="1759549"/>
            <a:ext cx="720080" cy="1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00629" y="1538790"/>
            <a:ext cx="8691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정보 일치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Info is match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32" name="꺾인 연결선 31"/>
          <p:cNvCxnSpPr>
            <a:stCxn id="24" idx="0"/>
            <a:endCxn id="23" idx="0"/>
          </p:cNvCxnSpPr>
          <p:nvPr/>
        </p:nvCxnSpPr>
        <p:spPr>
          <a:xfrm rot="16200000" flipH="1" flipV="1">
            <a:off x="3020865" y="740139"/>
            <a:ext cx="99535" cy="1587775"/>
          </a:xfrm>
          <a:prstGeom prst="bentConnector3">
            <a:avLst>
              <a:gd name="adj1" fmla="val -2296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40506" y="1043735"/>
            <a:ext cx="2257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일치하는 정보 없음 </a:t>
            </a:r>
            <a:r>
              <a:rPr lang="en-US" altLang="ko-KR" sz="900" dirty="0" smtClean="0">
                <a:solidFill>
                  <a:srgbClr val="0070C0"/>
                </a:solidFill>
              </a:rPr>
              <a:t>- Info is not match 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450109" y="2431009"/>
            <a:ext cx="80373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109" y="797514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 찾기 </a:t>
            </a:r>
            <a:r>
              <a:rPr lang="en-US" altLang="ko-KR" sz="1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Find ID</a:t>
            </a:r>
            <a:endParaRPr lang="ko-KR" altLang="en-US" sz="1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109" y="2618910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찾기 </a:t>
            </a:r>
            <a:r>
              <a:rPr lang="en-US" altLang="ko-KR" sz="1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Find PW</a:t>
            </a:r>
            <a:endParaRPr lang="ko-KR" altLang="en-US" sz="1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3450" y="4099188"/>
            <a:ext cx="86817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비밀번호 찾기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Find PW</a:t>
            </a:r>
            <a:endParaRPr lang="ko-KR" alt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160482" y="3646322"/>
            <a:ext cx="86817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800" dirty="0" smtClean="0"/>
              <a:t>SMS </a:t>
            </a:r>
            <a:r>
              <a:rPr lang="ko-KR" altLang="en-US" sz="800" dirty="0" smtClean="0"/>
              <a:t>인증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Authenticate by SMS</a:t>
            </a:r>
            <a:endParaRPr lang="ko-KR" altLang="en-US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593850" y="4099188"/>
            <a:ext cx="1101015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인증방법 선택 </a:t>
            </a:r>
            <a:r>
              <a:rPr lang="en-US" altLang="ko-KR" sz="800" dirty="0" smtClean="0"/>
              <a:t>Select Authenticate method</a:t>
            </a:r>
            <a:endParaRPr lang="ko-KR" alt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160482" y="5001731"/>
            <a:ext cx="86817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이메일 인증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Authenticate via email</a:t>
            </a:r>
            <a:endParaRPr lang="ko-KR" altLang="en-US" sz="800" dirty="0" smtClean="0"/>
          </a:p>
        </p:txBody>
      </p:sp>
      <p:sp>
        <p:nvSpPr>
          <p:cNvPr id="49" name="순서도: 판단 48"/>
          <p:cNvSpPr/>
          <p:nvPr/>
        </p:nvSpPr>
        <p:spPr>
          <a:xfrm>
            <a:off x="4526995" y="4903648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인증여부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Authenticate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순서도: 판단 50"/>
          <p:cNvSpPr/>
          <p:nvPr/>
        </p:nvSpPr>
        <p:spPr>
          <a:xfrm>
            <a:off x="4507189" y="3548239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인증여부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Authenticate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순서도: 판단 51"/>
          <p:cNvSpPr/>
          <p:nvPr/>
        </p:nvSpPr>
        <p:spPr>
          <a:xfrm>
            <a:off x="4185855" y="2798930"/>
            <a:ext cx="1607580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인증실패건수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&gt;5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Authenticate is fail over 5 times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2160" y="3646322"/>
            <a:ext cx="153799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800" dirty="0" smtClean="0"/>
              <a:t>SMS</a:t>
            </a:r>
            <a:r>
              <a:rPr lang="ko-KR" altLang="en-US" sz="800" dirty="0" smtClean="0"/>
              <a:t>로 임시 비밀번호 발송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Send temporary PW via SMS</a:t>
            </a:r>
            <a:endParaRPr lang="ko-KR" altLang="en-US" sz="8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6012160" y="5001731"/>
            <a:ext cx="167134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이메일로 임시 비밀번호 발송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Send temporary PW via Email</a:t>
            </a:r>
            <a:endParaRPr lang="ko-KR" altLang="en-US" sz="800" dirty="0" smtClean="0"/>
          </a:p>
        </p:txBody>
      </p:sp>
      <p:cxnSp>
        <p:nvCxnSpPr>
          <p:cNvPr id="56" name="직선 화살표 연결선 55"/>
          <p:cNvCxnSpPr>
            <a:stCxn id="41" idx="3"/>
            <a:endCxn id="47" idx="1"/>
          </p:cNvCxnSpPr>
          <p:nvPr/>
        </p:nvCxnSpPr>
        <p:spPr>
          <a:xfrm>
            <a:off x="1151620" y="4276393"/>
            <a:ext cx="4422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7" idx="3"/>
            <a:endCxn id="42" idx="1"/>
          </p:cNvCxnSpPr>
          <p:nvPr/>
        </p:nvCxnSpPr>
        <p:spPr>
          <a:xfrm flipV="1">
            <a:off x="2694865" y="3823527"/>
            <a:ext cx="465617" cy="4528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7" idx="3"/>
            <a:endCxn id="48" idx="1"/>
          </p:cNvCxnSpPr>
          <p:nvPr/>
        </p:nvCxnSpPr>
        <p:spPr>
          <a:xfrm>
            <a:off x="2694865" y="4276393"/>
            <a:ext cx="465617" cy="9025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2" idx="3"/>
            <a:endCxn id="51" idx="1"/>
          </p:cNvCxnSpPr>
          <p:nvPr/>
        </p:nvCxnSpPr>
        <p:spPr>
          <a:xfrm>
            <a:off x="4028652" y="3823527"/>
            <a:ext cx="47853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8" idx="3"/>
            <a:endCxn id="49" idx="1"/>
          </p:cNvCxnSpPr>
          <p:nvPr/>
        </p:nvCxnSpPr>
        <p:spPr>
          <a:xfrm>
            <a:off x="4028652" y="5178936"/>
            <a:ext cx="49834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16748" y="2904941"/>
            <a:ext cx="2029715" cy="3385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해당 일 가입불가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Can not Register for that info</a:t>
            </a:r>
            <a:endParaRPr lang="ko-KR" altLang="en-US" sz="800" dirty="0"/>
          </a:p>
        </p:txBody>
      </p:sp>
      <p:cxnSp>
        <p:nvCxnSpPr>
          <p:cNvPr id="67" name="직선 화살표 연결선 66"/>
          <p:cNvCxnSpPr>
            <a:stCxn id="51" idx="0"/>
            <a:endCxn id="52" idx="2"/>
          </p:cNvCxnSpPr>
          <p:nvPr/>
        </p:nvCxnSpPr>
        <p:spPr>
          <a:xfrm rot="5400000" flipH="1" flipV="1">
            <a:off x="4890279" y="3448873"/>
            <a:ext cx="1987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2" idx="3"/>
            <a:endCxn id="65" idx="1"/>
          </p:cNvCxnSpPr>
          <p:nvPr/>
        </p:nvCxnSpPr>
        <p:spPr>
          <a:xfrm>
            <a:off x="5793435" y="3074219"/>
            <a:ext cx="5233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1" idx="3"/>
            <a:endCxn id="53" idx="1"/>
          </p:cNvCxnSpPr>
          <p:nvPr/>
        </p:nvCxnSpPr>
        <p:spPr>
          <a:xfrm flipV="1">
            <a:off x="5472100" y="3823527"/>
            <a:ext cx="5400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9" idx="3"/>
            <a:endCxn id="54" idx="1"/>
          </p:cNvCxnSpPr>
          <p:nvPr/>
        </p:nvCxnSpPr>
        <p:spPr>
          <a:xfrm flipV="1">
            <a:off x="5491906" y="5178936"/>
            <a:ext cx="5202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71637" y="3592696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Success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cxnSp>
        <p:nvCxnSpPr>
          <p:cNvPr id="76" name="꺾인 연결선 75"/>
          <p:cNvCxnSpPr>
            <a:stCxn id="51" idx="2"/>
            <a:endCxn id="42" idx="2"/>
          </p:cNvCxnSpPr>
          <p:nvPr/>
        </p:nvCxnSpPr>
        <p:spPr>
          <a:xfrm rot="5400000" flipH="1">
            <a:off x="4243064" y="3352235"/>
            <a:ext cx="98084" cy="1395078"/>
          </a:xfrm>
          <a:prstGeom prst="bentConnector3">
            <a:avLst>
              <a:gd name="adj1" fmla="val -233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49" idx="2"/>
            <a:endCxn id="48" idx="2"/>
          </p:cNvCxnSpPr>
          <p:nvPr/>
        </p:nvCxnSpPr>
        <p:spPr>
          <a:xfrm rot="5400000" flipH="1">
            <a:off x="4252967" y="4697741"/>
            <a:ext cx="98084" cy="1414884"/>
          </a:xfrm>
          <a:prstGeom prst="bentConnector3">
            <a:avLst>
              <a:gd name="adj1" fmla="val -233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651557" y="4045561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Fail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51557" y="5409220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Fail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71637" y="4959170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Success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56537" y="1592417"/>
            <a:ext cx="738328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아이디 찾기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Find ID</a:t>
            </a:r>
            <a:endParaRPr lang="ko-KR" altLang="en-US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7331606" y="996476"/>
            <a:ext cx="1155829" cy="3826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en-US" altLang="en-US" sz="1050" dirty="0" smtClean="0">
                <a:solidFill>
                  <a:schemeClr val="accent1">
                    <a:lumMod val="75000"/>
                  </a:schemeClr>
                </a:solidFill>
              </a:rPr>
              <a:t>Fail : </a:t>
            </a:r>
            <a:r>
              <a:rPr lang="ko-KR" altLang="en-US" sz="1050" dirty="0" smtClean="0">
                <a:solidFill>
                  <a:schemeClr val="accent1">
                    <a:lumMod val="75000"/>
                  </a:schemeClr>
                </a:solidFill>
              </a:rPr>
              <a:t>실패</a:t>
            </a:r>
            <a:endParaRPr lang="en-US" altLang="ko-KR" sz="105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sz="1050" dirty="0" smtClean="0">
                <a:solidFill>
                  <a:schemeClr val="accent1">
                    <a:lumMod val="75000"/>
                  </a:schemeClr>
                </a:solidFill>
              </a:rPr>
              <a:t>Success : </a:t>
            </a:r>
            <a:r>
              <a:rPr lang="ko-KR" altLang="en-US" sz="1050" dirty="0" smtClean="0">
                <a:solidFill>
                  <a:schemeClr val="accent1">
                    <a:lumMod val="75000"/>
                  </a:schemeClr>
                </a:solidFill>
              </a:rPr>
              <a:t>성공</a:t>
            </a:r>
            <a:endParaRPr lang="en-US" altLang="en-US" sz="105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620" y="98630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Online Counselor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21550" y="1994672"/>
            <a:ext cx="86817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상담사 리스트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Counselor List</a:t>
            </a:r>
            <a:endParaRPr lang="ko-KR" altLang="en-US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376015" y="1994672"/>
            <a:ext cx="765085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상담사 선택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Select counselor</a:t>
            </a:r>
            <a:endParaRPr lang="ko-KR" altLang="en-US" sz="800" dirty="0" smtClean="0"/>
          </a:p>
        </p:txBody>
      </p:sp>
      <p:sp>
        <p:nvSpPr>
          <p:cNvPr id="43" name="순서도: 판단 42"/>
          <p:cNvSpPr/>
          <p:nvPr/>
        </p:nvSpPr>
        <p:spPr>
          <a:xfrm>
            <a:off x="1720720" y="1894145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실시간 상담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가능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online counsel or not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3025865" y="1894145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상담 소요시간 내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예약 존재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Necessary time for counsel 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reservation is </a:t>
            </a:r>
            <a:r>
              <a:rPr lang="en-US" altLang="ko-KR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exsit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5591150" y="1894145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상담권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결제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가능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Possible to do payment for 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Counsel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voucher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not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순서도: 판단 54"/>
          <p:cNvSpPr/>
          <p:nvPr/>
        </p:nvSpPr>
        <p:spPr>
          <a:xfrm>
            <a:off x="6317379" y="2984782"/>
            <a:ext cx="1539986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예치금 보유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 Prepay amount or not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순서도: 판단 56"/>
          <p:cNvSpPr/>
          <p:nvPr/>
        </p:nvSpPr>
        <p:spPr>
          <a:xfrm>
            <a:off x="7031310" y="1894143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상담권 보유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 counsel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voucher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not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1" name="직선 화살표 연결선 60"/>
          <p:cNvCxnSpPr>
            <a:stCxn id="39" idx="3"/>
            <a:endCxn id="43" idx="1"/>
          </p:cNvCxnSpPr>
          <p:nvPr/>
        </p:nvCxnSpPr>
        <p:spPr>
          <a:xfrm flipV="1">
            <a:off x="1389720" y="2169434"/>
            <a:ext cx="331000" cy="2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3" idx="3"/>
            <a:endCxn id="44" idx="1"/>
          </p:cNvCxnSpPr>
          <p:nvPr/>
        </p:nvCxnSpPr>
        <p:spPr>
          <a:xfrm>
            <a:off x="2685631" y="2169434"/>
            <a:ext cx="3402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4" idx="3"/>
            <a:endCxn id="40" idx="1"/>
          </p:cNvCxnSpPr>
          <p:nvPr/>
        </p:nvCxnSpPr>
        <p:spPr>
          <a:xfrm>
            <a:off x="3990776" y="2169434"/>
            <a:ext cx="385239" cy="2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40" idx="3"/>
            <a:endCxn id="50" idx="1"/>
          </p:cNvCxnSpPr>
          <p:nvPr/>
        </p:nvCxnSpPr>
        <p:spPr>
          <a:xfrm flipV="1">
            <a:off x="5141100" y="2169434"/>
            <a:ext cx="450050" cy="2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9024" y="192565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62201" y="192565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86" name="꺾인 연결선 85"/>
          <p:cNvCxnSpPr>
            <a:stCxn id="43" idx="0"/>
            <a:endCxn id="39" idx="0"/>
          </p:cNvCxnSpPr>
          <p:nvPr/>
        </p:nvCxnSpPr>
        <p:spPr>
          <a:xfrm rot="16200000" flipH="1" flipV="1">
            <a:off x="1529142" y="1320637"/>
            <a:ext cx="100527" cy="1247541"/>
          </a:xfrm>
          <a:prstGeom prst="bentConnector3">
            <a:avLst>
              <a:gd name="adj1" fmla="val -227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900740" y="167943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89" name="꺾인 연결선 88"/>
          <p:cNvCxnSpPr>
            <a:stCxn id="44" idx="0"/>
            <a:endCxn id="39" idx="0"/>
          </p:cNvCxnSpPr>
          <p:nvPr/>
        </p:nvCxnSpPr>
        <p:spPr>
          <a:xfrm rot="16200000" flipH="1" flipV="1">
            <a:off x="2181714" y="668065"/>
            <a:ext cx="100527" cy="2552686"/>
          </a:xfrm>
          <a:prstGeom prst="bentConnector3">
            <a:avLst>
              <a:gd name="adj1" fmla="val -227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67977" y="167943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94" name="직선 화살표 연결선 93"/>
          <p:cNvCxnSpPr>
            <a:stCxn id="50" idx="3"/>
            <a:endCxn id="57" idx="1"/>
          </p:cNvCxnSpPr>
          <p:nvPr/>
        </p:nvCxnSpPr>
        <p:spPr>
          <a:xfrm flipV="1">
            <a:off x="6556061" y="2169432"/>
            <a:ext cx="47524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17961" y="192321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99" name="Shape 98"/>
          <p:cNvCxnSpPr>
            <a:stCxn id="50" idx="2"/>
            <a:endCxn id="55" idx="0"/>
          </p:cNvCxnSpPr>
          <p:nvPr/>
        </p:nvCxnSpPr>
        <p:spPr>
          <a:xfrm rot="16200000" flipH="1">
            <a:off x="6310459" y="2207869"/>
            <a:ext cx="540060" cy="1013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771816" y="237852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05" name="Shape 104"/>
          <p:cNvCxnSpPr>
            <a:stCxn id="57" idx="2"/>
            <a:endCxn id="55" idx="0"/>
          </p:cNvCxnSpPr>
          <p:nvPr/>
        </p:nvCxnSpPr>
        <p:spPr>
          <a:xfrm rot="5400000">
            <a:off x="7030538" y="2501554"/>
            <a:ext cx="540062" cy="426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54373" y="237852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57065" y="3082865"/>
            <a:ext cx="765085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예치금 충전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Charge for Prepay </a:t>
            </a:r>
            <a:endParaRPr lang="ko-KR" altLang="en-US" sz="800" dirty="0" smtClean="0"/>
          </a:p>
        </p:txBody>
      </p:sp>
      <p:cxnSp>
        <p:nvCxnSpPr>
          <p:cNvPr id="116" name="직선 화살표 연결선 115"/>
          <p:cNvCxnSpPr>
            <a:stCxn id="55" idx="1"/>
            <a:endCxn id="114" idx="3"/>
          </p:cNvCxnSpPr>
          <p:nvPr/>
        </p:nvCxnSpPr>
        <p:spPr>
          <a:xfrm rot="10800000">
            <a:off x="5922151" y="3260071"/>
            <a:ext cx="3952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298329" y="3884680"/>
            <a:ext cx="1012525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예치금 결제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Do Payment for Prepay  </a:t>
            </a:r>
            <a:endParaRPr lang="ko-KR" altLang="en-US" sz="800" dirty="0" smtClean="0"/>
          </a:p>
        </p:txBody>
      </p:sp>
      <p:cxnSp>
        <p:nvCxnSpPr>
          <p:cNvPr id="119" name="직선 화살표 연결선 118"/>
          <p:cNvCxnSpPr>
            <a:stCxn id="55" idx="2"/>
          </p:cNvCxnSpPr>
          <p:nvPr/>
        </p:nvCxnSpPr>
        <p:spPr>
          <a:xfrm rot="16200000" flipH="1">
            <a:off x="6912711" y="3710019"/>
            <a:ext cx="34932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stCxn id="114" idx="2"/>
            <a:endCxn id="117" idx="1"/>
          </p:cNvCxnSpPr>
          <p:nvPr/>
        </p:nvCxnSpPr>
        <p:spPr>
          <a:xfrm rot="16200000" flipH="1">
            <a:off x="5606663" y="3370219"/>
            <a:ext cx="624610" cy="758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7" idx="2"/>
            <a:endCxn id="144" idx="0"/>
          </p:cNvCxnSpPr>
          <p:nvPr/>
        </p:nvCxnSpPr>
        <p:spPr>
          <a:xfrm>
            <a:off x="6804592" y="4239090"/>
            <a:ext cx="5059" cy="45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857365" y="3875155"/>
            <a:ext cx="1115185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상담권 결제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Do payment for counsel </a:t>
            </a:r>
            <a:r>
              <a:rPr lang="en-US" altLang="ko-KR" sz="800" dirty="0" smtClean="0"/>
              <a:t>voucher </a:t>
            </a:r>
            <a:endParaRPr lang="ko-KR" altLang="en-US" sz="800" dirty="0" smtClean="0"/>
          </a:p>
        </p:txBody>
      </p:sp>
      <p:cxnSp>
        <p:nvCxnSpPr>
          <p:cNvPr id="129" name="Shape 128"/>
          <p:cNvCxnSpPr>
            <a:stCxn id="57" idx="3"/>
            <a:endCxn id="127" idx="0"/>
          </p:cNvCxnSpPr>
          <p:nvPr/>
        </p:nvCxnSpPr>
        <p:spPr>
          <a:xfrm>
            <a:off x="7996221" y="2169432"/>
            <a:ext cx="418737" cy="17057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7" idx="2"/>
            <a:endCxn id="144" idx="0"/>
          </p:cNvCxnSpPr>
          <p:nvPr/>
        </p:nvCxnSpPr>
        <p:spPr>
          <a:xfrm rot="5400000">
            <a:off x="7382518" y="3656699"/>
            <a:ext cx="459575" cy="16053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479861" y="3503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57811" y="302958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925579" y="192321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44092" y="4787224"/>
            <a:ext cx="1401922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실시간 상담 시작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Start Online Counsel </a:t>
            </a:r>
            <a:endParaRPr lang="ko-KR" altLang="en-US" sz="800" dirty="0" smtClean="0"/>
          </a:p>
        </p:txBody>
      </p:sp>
      <p:sp>
        <p:nvSpPr>
          <p:cNvPr id="144" name="순서도: 판단 143"/>
          <p:cNvSpPr/>
          <p:nvPr/>
        </p:nvSpPr>
        <p:spPr>
          <a:xfrm>
            <a:off x="6327195" y="468914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마인드 체크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Mind check or not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9" name="순서도: 판단 148"/>
          <p:cNvSpPr/>
          <p:nvPr/>
        </p:nvSpPr>
        <p:spPr>
          <a:xfrm>
            <a:off x="4752020" y="4689140"/>
            <a:ext cx="123494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마인드체크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개월 초과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Mind check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Over 3 months</a:t>
            </a:r>
          </a:p>
        </p:txBody>
      </p:sp>
      <p:cxnSp>
        <p:nvCxnSpPr>
          <p:cNvPr id="151" name="직선 화살표 연결선 150"/>
          <p:cNvCxnSpPr>
            <a:stCxn id="144" idx="1"/>
            <a:endCxn id="149" idx="3"/>
          </p:cNvCxnSpPr>
          <p:nvPr/>
        </p:nvCxnSpPr>
        <p:spPr>
          <a:xfrm rot="10800000">
            <a:off x="5986961" y="4964429"/>
            <a:ext cx="340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404680" y="5724256"/>
            <a:ext cx="1495117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마인드체크 진행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Processing Mind check</a:t>
            </a:r>
            <a:endParaRPr lang="ko-KR" altLang="en-US" sz="800" dirty="0" smtClean="0"/>
          </a:p>
        </p:txBody>
      </p:sp>
      <p:cxnSp>
        <p:nvCxnSpPr>
          <p:cNvPr id="154" name="직선 화살표 연결선 153"/>
          <p:cNvCxnSpPr>
            <a:stCxn id="149" idx="1"/>
            <a:endCxn id="139" idx="3"/>
          </p:cNvCxnSpPr>
          <p:nvPr/>
        </p:nvCxnSpPr>
        <p:spPr>
          <a:xfrm rot="10800000">
            <a:off x="3646014" y="4964429"/>
            <a:ext cx="11060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44" idx="2"/>
            <a:endCxn id="152" idx="0"/>
          </p:cNvCxnSpPr>
          <p:nvPr/>
        </p:nvCxnSpPr>
        <p:spPr>
          <a:xfrm rot="5400000">
            <a:off x="6238676" y="5153280"/>
            <a:ext cx="484539" cy="6574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49" idx="2"/>
            <a:endCxn id="152" idx="0"/>
          </p:cNvCxnSpPr>
          <p:nvPr/>
        </p:nvCxnSpPr>
        <p:spPr>
          <a:xfrm rot="16200000" flipH="1">
            <a:off x="5518596" y="5090612"/>
            <a:ext cx="484539" cy="7827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endCxn id="139" idx="3"/>
          </p:cNvCxnSpPr>
          <p:nvPr/>
        </p:nvCxnSpPr>
        <p:spPr>
          <a:xfrm rot="10800000">
            <a:off x="3646015" y="4964430"/>
            <a:ext cx="1762643" cy="9386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073605" y="471820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122670" y="523971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502303" y="5208004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572323" y="471820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45053" y="2444721"/>
            <a:ext cx="217761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750" dirty="0" smtClean="0">
                <a:solidFill>
                  <a:srgbClr val="FF0000"/>
                </a:solidFill>
              </a:rPr>
              <a:t>상담 소요시간 </a:t>
            </a:r>
            <a:r>
              <a:rPr lang="en-US" altLang="ko-KR" sz="750" dirty="0" smtClean="0">
                <a:solidFill>
                  <a:srgbClr val="FF0000"/>
                </a:solidFill>
              </a:rPr>
              <a:t>: </a:t>
            </a:r>
            <a:r>
              <a:rPr lang="ko-KR" altLang="en-US" sz="750" dirty="0" smtClean="0">
                <a:solidFill>
                  <a:srgbClr val="FF0000"/>
                </a:solidFill>
              </a:rPr>
              <a:t>상담시간</a:t>
            </a:r>
            <a:r>
              <a:rPr lang="en-US" altLang="ko-KR" sz="750" dirty="0" smtClean="0">
                <a:solidFill>
                  <a:srgbClr val="FF0000"/>
                </a:solidFill>
              </a:rPr>
              <a:t>(30</a:t>
            </a:r>
            <a:r>
              <a:rPr lang="ko-KR" altLang="en-US" sz="750" dirty="0" smtClean="0">
                <a:solidFill>
                  <a:srgbClr val="FF0000"/>
                </a:solidFill>
              </a:rPr>
              <a:t>분</a:t>
            </a:r>
            <a:r>
              <a:rPr lang="en-US" altLang="ko-KR" sz="750" dirty="0" smtClean="0">
                <a:solidFill>
                  <a:srgbClr val="FF0000"/>
                </a:solidFill>
              </a:rPr>
              <a:t>)+(</a:t>
            </a:r>
            <a:r>
              <a:rPr lang="ko-KR" altLang="en-US" sz="750" dirty="0" smtClean="0">
                <a:solidFill>
                  <a:srgbClr val="FF0000"/>
                </a:solidFill>
              </a:rPr>
              <a:t>상담사가 설정한 쉬는시간 </a:t>
            </a:r>
            <a:r>
              <a:rPr lang="en-US" altLang="ko-KR" sz="750" dirty="0" smtClean="0">
                <a:solidFill>
                  <a:srgbClr val="FF0000"/>
                </a:solidFill>
              </a:rPr>
              <a:t>*2)</a:t>
            </a:r>
          </a:p>
          <a:p>
            <a:pPr>
              <a:buFont typeface="Arial" charset="0"/>
              <a:buChar char="•"/>
            </a:pPr>
            <a:r>
              <a:rPr lang="en-US" altLang="ko-KR" sz="750" dirty="0" smtClean="0">
                <a:solidFill>
                  <a:srgbClr val="FF0000"/>
                </a:solidFill>
              </a:rPr>
              <a:t>Necessary time for counsel : Counsel time (30 min)+(rest time set by counselor *2)</a:t>
            </a:r>
          </a:p>
          <a:p>
            <a:endParaRPr lang="en-US" altLang="ko-KR" sz="75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750" dirty="0" smtClean="0">
                <a:solidFill>
                  <a:srgbClr val="FF0000"/>
                </a:solidFill>
              </a:rPr>
              <a:t>결제</a:t>
            </a:r>
            <a:r>
              <a:rPr lang="en-US" altLang="ko-KR" sz="750" dirty="0" smtClean="0">
                <a:solidFill>
                  <a:srgbClr val="FF0000"/>
                </a:solidFill>
              </a:rPr>
              <a:t>, </a:t>
            </a:r>
            <a:r>
              <a:rPr lang="ko-KR" altLang="en-US" sz="750" dirty="0" smtClean="0">
                <a:solidFill>
                  <a:srgbClr val="FF0000"/>
                </a:solidFill>
              </a:rPr>
              <a:t>마인드체크 등의 이유로 쉬는시간</a:t>
            </a:r>
            <a:r>
              <a:rPr lang="en-US" altLang="ko-KR" sz="750" dirty="0" smtClean="0">
                <a:solidFill>
                  <a:srgbClr val="FF0000"/>
                </a:solidFill>
              </a:rPr>
              <a:t>*2</a:t>
            </a:r>
            <a:r>
              <a:rPr lang="ko-KR" altLang="en-US" sz="750" dirty="0" smtClean="0">
                <a:solidFill>
                  <a:srgbClr val="FF0000"/>
                </a:solidFill>
              </a:rPr>
              <a:t>의 시간으로 산정</a:t>
            </a:r>
            <a:endParaRPr lang="en-US" altLang="ko-KR" sz="75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750" dirty="0" smtClean="0">
                <a:solidFill>
                  <a:srgbClr val="FF0000"/>
                </a:solidFill>
              </a:rPr>
              <a:t>Rest time *2 will be set depend on Payment, Mind check,.. </a:t>
            </a:r>
            <a:endParaRPr lang="ko-KR" altLang="en-US" sz="7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620" y="98630"/>
            <a:ext cx="159530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000" dirty="0" smtClean="0"/>
              <a:t>Counseling Reservation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96324" y="1544622"/>
            <a:ext cx="86817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상담사 리스트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Counselor List</a:t>
            </a:r>
            <a:endParaRPr lang="ko-KR" altLang="en-US" sz="8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796724" y="147784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99" name="Shape 98"/>
          <p:cNvCxnSpPr>
            <a:stCxn id="52" idx="2"/>
            <a:endCxn id="64" idx="0"/>
          </p:cNvCxnSpPr>
          <p:nvPr/>
        </p:nvCxnSpPr>
        <p:spPr>
          <a:xfrm rot="16200000" flipH="1">
            <a:off x="4607560" y="1706066"/>
            <a:ext cx="572877" cy="11594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6634" y="194383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05" name="Shape 104"/>
          <p:cNvCxnSpPr>
            <a:stCxn id="58" idx="2"/>
            <a:endCxn id="64" idx="0"/>
          </p:cNvCxnSpPr>
          <p:nvPr/>
        </p:nvCxnSpPr>
        <p:spPr>
          <a:xfrm rot="5400000">
            <a:off x="5462806" y="2010279"/>
            <a:ext cx="572877" cy="551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64" idx="2"/>
          </p:cNvCxnSpPr>
          <p:nvPr/>
        </p:nvCxnSpPr>
        <p:spPr>
          <a:xfrm rot="16200000" flipH="1">
            <a:off x="5299067" y="3297470"/>
            <a:ext cx="34932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120"/>
          <p:cNvCxnSpPr/>
          <p:nvPr/>
        </p:nvCxnSpPr>
        <p:spPr>
          <a:xfrm rot="16200000" flipH="1">
            <a:off x="9235929" y="4773649"/>
            <a:ext cx="624610" cy="758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507215" y="2876591"/>
            <a:ext cx="1709685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상담권 결제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Do payment for counsel </a:t>
            </a:r>
            <a:r>
              <a:rPr lang="en-US" altLang="ko-KR" sz="800" dirty="0" smtClean="0"/>
              <a:t>voucher</a:t>
            </a:r>
            <a:endParaRPr lang="ko-KR" altLang="en-US" sz="800" dirty="0" smtClean="0"/>
          </a:p>
        </p:txBody>
      </p:sp>
      <p:cxnSp>
        <p:nvCxnSpPr>
          <p:cNvPr id="129" name="Shape 128"/>
          <p:cNvCxnSpPr>
            <a:stCxn id="58" idx="3"/>
            <a:endCxn id="127" idx="0"/>
          </p:cNvCxnSpPr>
          <p:nvPr/>
        </p:nvCxnSpPr>
        <p:spPr>
          <a:xfrm>
            <a:off x="6507215" y="1724069"/>
            <a:ext cx="854843" cy="11525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7" idx="2"/>
            <a:endCxn id="102" idx="0"/>
          </p:cNvCxnSpPr>
          <p:nvPr/>
        </p:nvCxnSpPr>
        <p:spPr>
          <a:xfrm rot="5400000">
            <a:off x="5736356" y="2629737"/>
            <a:ext cx="1024439" cy="22269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741729" y="310789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6463" y="1544622"/>
            <a:ext cx="980391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예약 시간 선택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Select Reservation Time</a:t>
            </a:r>
            <a:endParaRPr lang="ko-KR" altLang="en-US" sz="800" dirty="0" smtClean="0"/>
          </a:p>
        </p:txBody>
      </p:sp>
      <p:sp>
        <p:nvSpPr>
          <p:cNvPr id="52" name="순서도: 판단 51"/>
          <p:cNvSpPr/>
          <p:nvPr/>
        </p:nvSpPr>
        <p:spPr>
          <a:xfrm>
            <a:off x="3831813" y="144878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상담권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결제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가능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Possible to do payment for 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Counsel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voucher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not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순서도: 판단 57"/>
          <p:cNvSpPr/>
          <p:nvPr/>
        </p:nvSpPr>
        <p:spPr>
          <a:xfrm>
            <a:off x="5542304" y="144878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상담권 보유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 counsel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voucher 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not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4641903" y="2572234"/>
            <a:ext cx="1663647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예치금 보유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Own Prepay amount or not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81589" y="2670317"/>
            <a:ext cx="765085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예치금 충전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Charge for Prepay </a:t>
            </a:r>
            <a:endParaRPr lang="ko-KR" altLang="en-US" sz="800" dirty="0" smtClean="0"/>
          </a:p>
        </p:txBody>
      </p:sp>
      <p:cxnSp>
        <p:nvCxnSpPr>
          <p:cNvPr id="67" name="직선 화살표 연결선 66"/>
          <p:cNvCxnSpPr>
            <a:stCxn id="64" idx="1"/>
            <a:endCxn id="65" idx="3"/>
          </p:cNvCxnSpPr>
          <p:nvPr/>
        </p:nvCxnSpPr>
        <p:spPr>
          <a:xfrm rot="10800000">
            <a:off x="4246675" y="2847523"/>
            <a:ext cx="3952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82335" y="26170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76" name="직선 화살표 연결선 75"/>
          <p:cNvCxnSpPr>
            <a:stCxn id="39" idx="3"/>
            <a:endCxn id="47" idx="1"/>
          </p:cNvCxnSpPr>
          <p:nvPr/>
        </p:nvCxnSpPr>
        <p:spPr>
          <a:xfrm>
            <a:off x="2064494" y="1721827"/>
            <a:ext cx="3919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7" idx="3"/>
            <a:endCxn id="52" idx="1"/>
          </p:cNvCxnSpPr>
          <p:nvPr/>
        </p:nvCxnSpPr>
        <p:spPr>
          <a:xfrm>
            <a:off x="3436854" y="1721827"/>
            <a:ext cx="394959" cy="2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2" idx="3"/>
            <a:endCxn id="58" idx="1"/>
          </p:cNvCxnSpPr>
          <p:nvPr/>
        </p:nvCxnSpPr>
        <p:spPr>
          <a:xfrm>
            <a:off x="4796724" y="1724069"/>
            <a:ext cx="745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507215" y="147784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97470" y="194383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18097" y="3472132"/>
            <a:ext cx="1012525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예치금 결제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Do Payment for Prepay  </a:t>
            </a:r>
            <a:endParaRPr lang="ko-KR" altLang="en-US" sz="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2051419" y="4353524"/>
            <a:ext cx="620997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홈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Home</a:t>
            </a:r>
            <a:endParaRPr lang="ko-KR" altLang="en-US" sz="800" dirty="0" smtClean="0"/>
          </a:p>
        </p:txBody>
      </p:sp>
      <p:sp>
        <p:nvSpPr>
          <p:cNvPr id="102" name="순서도: 판단 101"/>
          <p:cNvSpPr/>
          <p:nvPr/>
        </p:nvSpPr>
        <p:spPr>
          <a:xfrm>
            <a:off x="4652636" y="425544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마인드 체크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Mind check or not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" name="순서도: 판단 102"/>
          <p:cNvSpPr/>
          <p:nvPr/>
        </p:nvSpPr>
        <p:spPr>
          <a:xfrm>
            <a:off x="3347491" y="425544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마인드체크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개월 초과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Mind check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Over 3 months</a:t>
            </a:r>
          </a:p>
        </p:txBody>
      </p:sp>
      <p:cxnSp>
        <p:nvCxnSpPr>
          <p:cNvPr id="104" name="직선 화살표 연결선 103"/>
          <p:cNvCxnSpPr>
            <a:stCxn id="102" idx="1"/>
            <a:endCxn id="103" idx="3"/>
          </p:cNvCxnSpPr>
          <p:nvPr/>
        </p:nvCxnSpPr>
        <p:spPr>
          <a:xfrm flipH="1">
            <a:off x="4312402" y="4530729"/>
            <a:ext cx="3402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003516" y="5290555"/>
            <a:ext cx="1324134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마인드체크 진행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Processing Mind check</a:t>
            </a:r>
            <a:endParaRPr lang="ko-KR" altLang="en-US" sz="800" dirty="0" smtClean="0"/>
          </a:p>
        </p:txBody>
      </p:sp>
      <p:cxnSp>
        <p:nvCxnSpPr>
          <p:cNvPr id="107" name="직선 화살표 연결선 106"/>
          <p:cNvCxnSpPr>
            <a:stCxn id="103" idx="1"/>
            <a:endCxn id="101" idx="3"/>
          </p:cNvCxnSpPr>
          <p:nvPr/>
        </p:nvCxnSpPr>
        <p:spPr>
          <a:xfrm flipH="1">
            <a:off x="2672416" y="4530729"/>
            <a:ext cx="675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102" idx="2"/>
            <a:endCxn id="106" idx="0"/>
          </p:cNvCxnSpPr>
          <p:nvPr/>
        </p:nvCxnSpPr>
        <p:spPr>
          <a:xfrm rot="5400000">
            <a:off x="4658069" y="4813532"/>
            <a:ext cx="484538" cy="469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03" idx="2"/>
            <a:endCxn id="106" idx="0"/>
          </p:cNvCxnSpPr>
          <p:nvPr/>
        </p:nvCxnSpPr>
        <p:spPr>
          <a:xfrm rot="16200000" flipH="1">
            <a:off x="4005496" y="4630468"/>
            <a:ext cx="484538" cy="835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06" idx="1"/>
            <a:endCxn id="101" idx="3"/>
          </p:cNvCxnSpPr>
          <p:nvPr/>
        </p:nvCxnSpPr>
        <p:spPr>
          <a:xfrm rot="10800000">
            <a:off x="2672416" y="4530730"/>
            <a:ext cx="1331100" cy="9370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99046" y="428450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48111" y="480601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27744" y="4774304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77461" y="428450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6" name="직선 화살표 연결선 135"/>
          <p:cNvCxnSpPr>
            <a:stCxn id="95" idx="2"/>
            <a:endCxn id="102" idx="0"/>
          </p:cNvCxnSpPr>
          <p:nvPr/>
        </p:nvCxnSpPr>
        <p:spPr>
          <a:xfrm>
            <a:off x="5124360" y="3826542"/>
            <a:ext cx="10732" cy="428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620" y="98630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Counseling</a:t>
            </a:r>
            <a:endParaRPr lang="ko-KR" altLang="en-US" sz="1000" dirty="0"/>
          </a:p>
        </p:txBody>
      </p:sp>
      <p:cxnSp>
        <p:nvCxnSpPr>
          <p:cNvPr id="121" name="Shape 120"/>
          <p:cNvCxnSpPr/>
          <p:nvPr/>
        </p:nvCxnSpPr>
        <p:spPr>
          <a:xfrm rot="16200000" flipH="1">
            <a:off x="9235929" y="4773649"/>
            <a:ext cx="624610" cy="758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43597" y="1733087"/>
            <a:ext cx="86817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상담 시작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Start Counsel </a:t>
            </a:r>
            <a:endParaRPr lang="ko-KR" alt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403737" y="1733087"/>
            <a:ext cx="90000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화상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음성 선택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Select Face/Voice Talk</a:t>
            </a:r>
            <a:endParaRPr lang="ko-KR" alt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990946" y="2579535"/>
            <a:ext cx="90000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심리검사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결제 요청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Request payment for Mental Test</a:t>
            </a:r>
            <a:endParaRPr lang="ko-KR" altLang="en-US" sz="800" dirty="0" smtClean="0"/>
          </a:p>
        </p:txBody>
      </p:sp>
      <p:sp>
        <p:nvSpPr>
          <p:cNvPr id="44" name="순서도: 판단 43"/>
          <p:cNvSpPr/>
          <p:nvPr/>
        </p:nvSpPr>
        <p:spPr>
          <a:xfrm>
            <a:off x="4957985" y="163443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심리검사 권유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Give advice for </a:t>
            </a:r>
          </a:p>
          <a:p>
            <a:pPr algn="ctr"/>
            <a:r>
              <a:rPr lang="en-US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psychological inspection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31821" y="1733087"/>
            <a:ext cx="90000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상담 종료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Complete counsel</a:t>
            </a:r>
            <a:endParaRPr lang="ko-KR" alt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450508" y="5099815"/>
            <a:ext cx="662626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홈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Home</a:t>
            </a:r>
            <a:endParaRPr lang="ko-KR" altLang="en-US" sz="800" dirty="0" smtClean="0"/>
          </a:p>
        </p:txBody>
      </p:sp>
      <p:sp>
        <p:nvSpPr>
          <p:cNvPr id="48" name="순서도: 판단 47"/>
          <p:cNvSpPr/>
          <p:nvPr/>
        </p:nvSpPr>
        <p:spPr>
          <a:xfrm>
            <a:off x="6299366" y="2423486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만족도평가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진행여부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Satisfaction Evaluation 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not 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순서도: 판단 48"/>
          <p:cNvSpPr/>
          <p:nvPr/>
        </p:nvSpPr>
        <p:spPr>
          <a:xfrm>
            <a:off x="6299366" y="4064700"/>
            <a:ext cx="964911" cy="55057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SNS 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공유 여부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Public on SNS or not 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1" name="직선 화살표 연결선 50"/>
          <p:cNvCxnSpPr>
            <a:stCxn id="41" idx="3"/>
            <a:endCxn id="42" idx="1"/>
          </p:cNvCxnSpPr>
          <p:nvPr/>
        </p:nvCxnSpPr>
        <p:spPr>
          <a:xfrm>
            <a:off x="2011767" y="1910292"/>
            <a:ext cx="39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2" idx="3"/>
            <a:endCxn id="57" idx="1"/>
          </p:cNvCxnSpPr>
          <p:nvPr/>
        </p:nvCxnSpPr>
        <p:spPr>
          <a:xfrm>
            <a:off x="3303737" y="1910292"/>
            <a:ext cx="356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4" idx="3"/>
            <a:endCxn id="45" idx="1"/>
          </p:cNvCxnSpPr>
          <p:nvPr/>
        </p:nvCxnSpPr>
        <p:spPr>
          <a:xfrm>
            <a:off x="5922896" y="1909719"/>
            <a:ext cx="408925" cy="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59796" y="1733087"/>
            <a:ext cx="90000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상담 진행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Processing Counsel</a:t>
            </a:r>
            <a:endParaRPr lang="ko-KR" altLang="en-US" sz="800" dirty="0" smtClean="0"/>
          </a:p>
        </p:txBody>
      </p:sp>
      <p:cxnSp>
        <p:nvCxnSpPr>
          <p:cNvPr id="62" name="직선 화살표 연결선 61"/>
          <p:cNvCxnSpPr>
            <a:stCxn id="57" idx="3"/>
            <a:endCxn id="44" idx="1"/>
          </p:cNvCxnSpPr>
          <p:nvPr/>
        </p:nvCxnSpPr>
        <p:spPr>
          <a:xfrm flipV="1">
            <a:off x="4559796" y="1909719"/>
            <a:ext cx="398189" cy="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4" idx="2"/>
            <a:endCxn id="43" idx="0"/>
          </p:cNvCxnSpPr>
          <p:nvPr/>
        </p:nvCxnSpPr>
        <p:spPr>
          <a:xfrm>
            <a:off x="5440441" y="2185007"/>
            <a:ext cx="505" cy="394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5" idx="2"/>
            <a:endCxn id="48" idx="0"/>
          </p:cNvCxnSpPr>
          <p:nvPr/>
        </p:nvCxnSpPr>
        <p:spPr>
          <a:xfrm>
            <a:off x="6781821" y="2087497"/>
            <a:ext cx="1" cy="33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8" idx="2"/>
            <a:endCxn id="31" idx="0"/>
          </p:cNvCxnSpPr>
          <p:nvPr/>
        </p:nvCxnSpPr>
        <p:spPr>
          <a:xfrm flipH="1">
            <a:off x="6781821" y="2974063"/>
            <a:ext cx="1" cy="383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9" idx="2"/>
            <a:endCxn id="46" idx="0"/>
          </p:cNvCxnSpPr>
          <p:nvPr/>
        </p:nvCxnSpPr>
        <p:spPr>
          <a:xfrm flipH="1">
            <a:off x="6781821" y="4615277"/>
            <a:ext cx="1" cy="48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99906" y="215329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99986" y="293394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9986" y="461527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Yes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27941" y="2456424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94" name="꺾인 연결선 93"/>
          <p:cNvCxnSpPr>
            <a:stCxn id="48" idx="3"/>
            <a:endCxn id="46" idx="3"/>
          </p:cNvCxnSpPr>
          <p:nvPr/>
        </p:nvCxnSpPr>
        <p:spPr>
          <a:xfrm flipH="1">
            <a:off x="7113134" y="2698775"/>
            <a:ext cx="151143" cy="2578245"/>
          </a:xfrm>
          <a:prstGeom prst="bentConnector3">
            <a:avLst>
              <a:gd name="adj1" fmla="val -151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49" idx="3"/>
            <a:endCxn id="46" idx="3"/>
          </p:cNvCxnSpPr>
          <p:nvPr/>
        </p:nvCxnSpPr>
        <p:spPr>
          <a:xfrm flipH="1">
            <a:off x="7113134" y="4339989"/>
            <a:ext cx="151143" cy="937031"/>
          </a:xfrm>
          <a:prstGeom prst="bentConnector3">
            <a:avLst>
              <a:gd name="adj1" fmla="val -151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74913" y="410970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No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1821" y="3357371"/>
            <a:ext cx="900000" cy="3544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800" dirty="0" smtClean="0"/>
              <a:t>만족도평가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및 후기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Evaluate Satisfaction and Review</a:t>
            </a:r>
            <a:endParaRPr lang="ko-KR" altLang="en-US" sz="800" dirty="0" smtClean="0"/>
          </a:p>
        </p:txBody>
      </p:sp>
      <p:cxnSp>
        <p:nvCxnSpPr>
          <p:cNvPr id="35" name="직선 화살표 연결선 34"/>
          <p:cNvCxnSpPr>
            <a:stCxn id="31" idx="2"/>
          </p:cNvCxnSpPr>
          <p:nvPr/>
        </p:nvCxnSpPr>
        <p:spPr>
          <a:xfrm flipH="1">
            <a:off x="6777942" y="3711781"/>
            <a:ext cx="3879" cy="352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57794</TotalTime>
  <Words>777</Words>
  <Application>Microsoft Office PowerPoint</Application>
  <PresentationFormat>On-screen Show (4:3)</PresentationFormat>
  <Paragraphs>308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Albert</dc:creator>
  <cp:lastModifiedBy>ADMIN</cp:lastModifiedBy>
  <cp:revision>3019</cp:revision>
  <cp:lastPrinted>2014-11-11T00:38:12Z</cp:lastPrinted>
  <dcterms:created xsi:type="dcterms:W3CDTF">2013-12-30T01:23:21Z</dcterms:created>
  <dcterms:modified xsi:type="dcterms:W3CDTF">2016-10-05T02:05:38Z</dcterms:modified>
</cp:coreProperties>
</file>