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88" r:id="rId2"/>
    <p:sldId id="799" r:id="rId3"/>
    <p:sldId id="802" r:id="rId4"/>
    <p:sldId id="983" r:id="rId5"/>
    <p:sldId id="808" r:id="rId6"/>
    <p:sldId id="800" r:id="rId7"/>
    <p:sldId id="905" r:id="rId8"/>
    <p:sldId id="948" r:id="rId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3742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8A5C"/>
    <a:srgbClr val="C5523B"/>
    <a:srgbClr val="7F7F7F"/>
    <a:srgbClr val="BF504D"/>
    <a:srgbClr val="FF0000"/>
    <a:srgbClr val="FF6600"/>
    <a:srgbClr val="D9D9D9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7" autoAdjust="0"/>
    <p:restoredTop sz="94948" autoAdjust="0"/>
  </p:normalViewPr>
  <p:slideViewPr>
    <p:cSldViewPr showGuides="1">
      <p:cViewPr varScale="1">
        <p:scale>
          <a:sx n="110" d="100"/>
          <a:sy n="110" d="100"/>
        </p:scale>
        <p:origin x="2004" y="114"/>
      </p:cViewPr>
      <p:guideLst>
        <p:guide orient="horz" pos="935"/>
        <p:guide pos="3742"/>
        <p:guide pos="249"/>
      </p:guideLst>
    </p:cSldViewPr>
  </p:slideViewPr>
  <p:outlineViewPr>
    <p:cViewPr>
      <p:scale>
        <a:sx n="33" d="100"/>
        <a:sy n="33" d="100"/>
      </p:scale>
      <p:origin x="0" y="150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2AE1F346-FAFE-4EB2-A017-397E874DECA2}" type="datetimeFigureOut">
              <a:rPr lang="ko-KR" altLang="en-US" smtClean="0"/>
              <a:pPr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776697F8-E987-442F-83F9-51651D78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51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4623C6E4-DA74-4F09-9B70-D5B646DD796A}" type="datetimeFigureOut">
              <a:rPr lang="ko-KR" altLang="en-US" smtClean="0"/>
              <a:pPr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0599321-B0CA-4557-A533-3DF6CEE5E4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6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로그인 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0" y="567730"/>
            <a:ext cx="7308304" cy="7010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920" y="577255"/>
            <a:ext cx="2116808" cy="340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2348" y="548913"/>
            <a:ext cx="19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Hello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Administrator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19050" y="946820"/>
          <a:ext cx="7226771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/>
                <a:gridCol w="1008112"/>
                <a:gridCol w="720080"/>
                <a:gridCol w="836376"/>
                <a:gridCol w="1107840"/>
                <a:gridCol w="648072"/>
                <a:gridCol w="792088"/>
                <a:gridCol w="700136"/>
                <a:gridCol w="73049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승인 신청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운영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컨텐츠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결제</a:t>
                      </a:r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상담권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</a:rPr>
                        <a:t>CS </a:t>
                      </a:r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정산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계정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 userDrawn="1"/>
        </p:nvSpPr>
        <p:spPr>
          <a:xfrm>
            <a:off x="5318198" y="668313"/>
            <a:ext cx="1774082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홍길동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pkkim@aimmed.com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936214" y="664121"/>
            <a:ext cx="300082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▼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_기업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0" y="567730"/>
            <a:ext cx="7308304" cy="7010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921" y="577255"/>
            <a:ext cx="1411200" cy="340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6524" y="55843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Hello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19050" y="946820"/>
          <a:ext cx="7226771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/>
                <a:gridCol w="1008112"/>
                <a:gridCol w="720080"/>
                <a:gridCol w="836376"/>
                <a:gridCol w="1107840"/>
                <a:gridCol w="648072"/>
                <a:gridCol w="792088"/>
                <a:gridCol w="700136"/>
                <a:gridCol w="73049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기업 페이지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 userDrawn="1"/>
        </p:nvSpPr>
        <p:spPr>
          <a:xfrm>
            <a:off x="5318198" y="668313"/>
            <a:ext cx="1774082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홍길동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pkkim@aimmed.com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936214" y="664121"/>
            <a:ext cx="300082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▼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_상담센터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0" y="567730"/>
            <a:ext cx="7308304" cy="7010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921" y="577255"/>
            <a:ext cx="1411200" cy="340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8710428"/>
              </p:ext>
            </p:extLst>
          </p:nvPr>
        </p:nvGraphicFramePr>
        <p:xfrm>
          <a:off x="19050" y="946820"/>
          <a:ext cx="72267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534"/>
                <a:gridCol w="883146"/>
                <a:gridCol w="720080"/>
                <a:gridCol w="836376"/>
                <a:gridCol w="1107840"/>
                <a:gridCol w="648072"/>
                <a:gridCol w="792088"/>
                <a:gridCol w="700136"/>
                <a:gridCol w="73049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bg1"/>
                          </a:solidFill>
                        </a:rPr>
                        <a:t>심리상담사</a:t>
                      </a:r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 정보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상담 내역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 userDrawn="1"/>
        </p:nvSpPr>
        <p:spPr>
          <a:xfrm>
            <a:off x="5318198" y="668313"/>
            <a:ext cx="1774082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홍길동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pkkim@aimmed.com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936214" y="664121"/>
            <a:ext cx="300082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▼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66524" y="55843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Hello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GNB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로그인 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0" y="567730"/>
            <a:ext cx="7308304" cy="340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-12129" y="567730"/>
            <a:ext cx="1631372" cy="340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8195" y="54891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Hello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79613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46512" y="64631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715" r:id="rId3"/>
    <p:sldLayoutId id="2147483718" r:id="rId4"/>
    <p:sldLayoutId id="2147483719" r:id="rId5"/>
    <p:sldLayoutId id="2147483717" r:id="rId6"/>
    <p:sldLayoutId id="2147483716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soh@aimmed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soh@aimmed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20">
                <a:solidFill>
                  <a:prstClr val="black"/>
                </a:solidFill>
              </a:rPr>
              <a:t>PROFIT MANAGEMENT &gt; PROFIT DATA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68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관리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데이터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심리상담사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45046"/>
              </p:ext>
            </p:extLst>
          </p:nvPr>
        </p:nvGraphicFramePr>
        <p:xfrm>
          <a:off x="1538137" y="3536287"/>
          <a:ext cx="5626150" cy="1747890"/>
        </p:xfrm>
        <a:graphic>
          <a:graphicData uri="http://schemas.openxmlformats.org/drawingml/2006/table">
            <a:tbl>
              <a:tblPr/>
              <a:tblGrid>
                <a:gridCol w="360048"/>
                <a:gridCol w="871300"/>
                <a:gridCol w="1132691"/>
                <a:gridCol w="784170"/>
                <a:gridCol w="572603"/>
                <a:gridCol w="772818"/>
                <a:gridCol w="642353"/>
                <a:gridCol w="490167"/>
              </a:tblGrid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ID</a:t>
                      </a:r>
                      <a:endParaRPr lang="ko-KR" altLang="en-US" sz="800" b="1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사업자 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125,000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김태희</a:t>
                      </a:r>
                      <a:endParaRPr lang="en-US" altLang="ko-KR" sz="7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프리랜서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홍길동</a:t>
                      </a:r>
                      <a:endParaRPr lang="en-US" altLang="ko-KR" sz="7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헬로코인 사용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2016-04-10</a:t>
                      </a: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30,000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7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프리랜서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홍길순</a:t>
                      </a:r>
                      <a:endParaRPr lang="en-US" altLang="ko-KR" sz="7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상담권 사용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2016-04-09</a:t>
                      </a: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7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프리랜서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홍길자</a:t>
                      </a:r>
                      <a:endParaRPr lang="en-US" altLang="ko-KR" sz="7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상담권 사용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1538137" y="1994381"/>
          <a:ext cx="5544615" cy="720080"/>
        </p:xfrm>
        <a:graphic>
          <a:graphicData uri="http://schemas.openxmlformats.org/drawingml/2006/table">
            <a:tbl>
              <a:tblPr/>
              <a:tblGrid>
                <a:gridCol w="945631"/>
                <a:gridCol w="1862681"/>
                <a:gridCol w="792088"/>
                <a:gridCol w="1944215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발생 일시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□ 헬로코인 사용  □ 상담권 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6218656" y="2407379"/>
            <a:ext cx="835401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191495" y="2407379"/>
            <a:ext cx="95515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심리상담사명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42393" y="2786469"/>
            <a:ext cx="936104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56"/>
          <p:cNvGrpSpPr/>
          <p:nvPr/>
        </p:nvGrpSpPr>
        <p:grpSpPr>
          <a:xfrm>
            <a:off x="2555776" y="2037814"/>
            <a:ext cx="2713037" cy="261610"/>
            <a:chOff x="1268724" y="2606077"/>
            <a:chExt cx="2713037" cy="261610"/>
          </a:xfrm>
        </p:grpSpPr>
        <p:sp>
          <p:nvSpPr>
            <p:cNvPr id="24" name="직사각형 23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2016-02-29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92324" y="2606077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66129" y="3218517"/>
            <a:ext cx="1327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정산 데이터 </a:t>
            </a:r>
            <a:r>
              <a:rPr lang="en-US" altLang="ko-KR" sz="900" dirty="0" smtClean="0"/>
              <a:t>: 100</a:t>
            </a:r>
            <a:r>
              <a:rPr lang="ko-KR" altLang="en-US" sz="900" dirty="0" smtClean="0"/>
              <a:t>건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538137" y="1628949"/>
            <a:ext cx="1044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심리상담사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18257" y="1628949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상담센터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538137" y="1917597"/>
            <a:ext cx="550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479529" y="2067580"/>
            <a:ext cx="504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지난주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35402" y="2067580"/>
            <a:ext cx="504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지난달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63" name="그림 62" descr="페이징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0964" y="5368440"/>
            <a:ext cx="756000" cy="26423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146649" y="5342781"/>
            <a:ext cx="936104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66657" y="188639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68070" y="240737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966657" y="527077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27254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305187" y="339302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08104" y="28575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RA-090101</a:t>
            </a:r>
            <a:endParaRPr lang="ko-KR" altLang="en-US" sz="9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46112"/>
              </p:ext>
            </p:extLst>
          </p:nvPr>
        </p:nvGraphicFramePr>
        <p:xfrm>
          <a:off x="7308304" y="836712"/>
          <a:ext cx="1828800" cy="42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lợi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nhuận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Counselor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kê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dựa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cuộc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hẹn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vấn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lượt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vấn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Freelance Counselor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button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지난 달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(Last Month)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cũng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đúng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chuẩn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Default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: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Chọn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toàn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bộ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Search Keyword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상담사명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(Counselor Name)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|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회원명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(Member Name) | </a:t>
                      </a:r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</a:rPr>
                        <a:t>상담사 </a:t>
                      </a:r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+mn-ea"/>
                        </a:rPr>
                        <a:t>ID (Counselor ID)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theo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thời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gian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Member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phí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vấn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gần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đây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nhất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Trường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hợp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không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có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kết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quả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search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message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 결과가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.‘ (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Không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có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kết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quả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tìm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kiếm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tương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ứng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.)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lượng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kết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quả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tìm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kiếm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ở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phía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trên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bên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trái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của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list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30 data/page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Khi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click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có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thể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down load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toàn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bộ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list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kết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quả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tìm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kiếm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dưới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dạng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file Excel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267744" y="242088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05924" y="1628683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기업</a:t>
            </a:r>
            <a:r>
              <a:rPr lang="en-US" altLang="ko-KR" sz="900" dirty="0" smtClean="0">
                <a:solidFill>
                  <a:schemeClr val="tx1"/>
                </a:solidFill>
              </a:rPr>
              <a:t> &amp; </a:t>
            </a:r>
            <a:r>
              <a:rPr lang="ko-KR" altLang="en-US" sz="900" dirty="0" smtClean="0">
                <a:solidFill>
                  <a:schemeClr val="tx1"/>
                </a:solidFill>
              </a:rPr>
              <a:t>보험사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08304" y="2456137"/>
            <a:ext cx="1800200" cy="582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758983" y="3532399"/>
            <a:ext cx="1181981" cy="173837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64120" y="28575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Profit Data List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Counselor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064120" y="313606"/>
            <a:ext cx="22252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Profit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en-US" altLang="ko-KR" sz="900" dirty="0"/>
              <a:t>Profit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Data &gt; (Tab) Counselor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데이터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1011"/>
              </p:ext>
            </p:extLst>
          </p:nvPr>
        </p:nvGraphicFramePr>
        <p:xfrm>
          <a:off x="1521157" y="3996910"/>
          <a:ext cx="5671708" cy="1747890"/>
        </p:xfrm>
        <a:graphic>
          <a:graphicData uri="http://schemas.openxmlformats.org/drawingml/2006/table">
            <a:tbl>
              <a:tblPr/>
              <a:tblGrid>
                <a:gridCol w="325274"/>
                <a:gridCol w="587557"/>
                <a:gridCol w="764234"/>
                <a:gridCol w="764234"/>
                <a:gridCol w="764234"/>
                <a:gridCol w="591113"/>
                <a:gridCol w="591113"/>
                <a:gridCol w="591113"/>
                <a:gridCol w="692836"/>
              </a:tblGrid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사업자 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센터명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김태희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 소속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헬로코인 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2016-04-10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센터 소속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홍길순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상담권 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2016-04-09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 소속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홍길자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상담권 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1521157" y="1988840"/>
          <a:ext cx="5671706" cy="1080120"/>
        </p:xfrm>
        <a:graphic>
          <a:graphicData uri="http://schemas.openxmlformats.org/drawingml/2006/table">
            <a:tbl>
              <a:tblPr/>
              <a:tblGrid>
                <a:gridCol w="962611"/>
                <a:gridCol w="1845701"/>
                <a:gridCol w="936104"/>
                <a:gridCol w="1927290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발생일시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□ 헬로코인 사용  □ 상담권 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센터명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3825413" y="3177000"/>
            <a:ext cx="936104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" name="그룹 56"/>
          <p:cNvGrpSpPr/>
          <p:nvPr/>
        </p:nvGrpSpPr>
        <p:grpSpPr>
          <a:xfrm>
            <a:off x="2532590" y="2032273"/>
            <a:ext cx="2713037" cy="261610"/>
            <a:chOff x="1268724" y="2606077"/>
            <a:chExt cx="2713037" cy="261610"/>
          </a:xfrm>
        </p:grpSpPr>
        <p:sp>
          <p:nvSpPr>
            <p:cNvPr id="24" name="직사각형 23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92324" y="2606077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49149" y="3679140"/>
            <a:ext cx="1327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정산 데이터 </a:t>
            </a:r>
            <a:r>
              <a:rPr lang="en-US" altLang="ko-KR" sz="900" dirty="0" smtClean="0"/>
              <a:t>: 100</a:t>
            </a:r>
            <a:r>
              <a:rPr lang="ko-KR" altLang="en-US" sz="900" dirty="0" smtClean="0"/>
              <a:t>건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521157" y="1628832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01277" y="1628832"/>
            <a:ext cx="1044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상담센터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521157" y="1912056"/>
            <a:ext cx="568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 descr="페이징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84" y="5829063"/>
            <a:ext cx="756000" cy="26423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756190" y="2764002"/>
            <a:ext cx="266151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20327" y="2764002"/>
            <a:ext cx="102495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심리상담사명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20711" y="2401838"/>
            <a:ext cx="124100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센터 선택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29669" y="5814789"/>
            <a:ext cx="936104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456343" y="2062039"/>
            <a:ext cx="504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지난주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12216" y="2062039"/>
            <a:ext cx="504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지난달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157589" y="240183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97027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508104" y="28575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RA-090102</a:t>
            </a:r>
            <a:endParaRPr lang="ko-KR" altLang="en-US" sz="900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61185"/>
              </p:ext>
            </p:extLst>
          </p:nvPr>
        </p:nvGraphicFramePr>
        <p:xfrm>
          <a:off x="7308304" y="836712"/>
          <a:ext cx="1828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Counseling Center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kê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dựa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cuộc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hẹn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vấn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lượt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vấn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Counselor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trực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trung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tâm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function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giống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tab Counselor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list Counseling Center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Search Keyword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상담사명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(Counselor Name)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|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회원명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(Member Name) | </a:t>
                      </a:r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</a:rPr>
                        <a:t>상담사 </a:t>
                      </a:r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+mn-ea"/>
                        </a:rPr>
                        <a:t>ID (Counselor ID)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Hiển thị theo thứ tự thời gian thanh toán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smtClean="0">
                          <a:latin typeface="+mn-ea"/>
                        </a:rPr>
                        <a:t>Trường</a:t>
                      </a:r>
                      <a:r>
                        <a:rPr lang="en-US" altLang="ko-KR" sz="800" baseline="0" smtClean="0">
                          <a:latin typeface="+mn-ea"/>
                        </a:rPr>
                        <a:t> hợp không có kết quả search</a:t>
                      </a:r>
                      <a:r>
                        <a:rPr lang="en-US" altLang="ko-KR" sz="800" smtClean="0">
                          <a:latin typeface="+mn-ea"/>
                        </a:rPr>
                        <a:t>: hiển</a:t>
                      </a:r>
                      <a:r>
                        <a:rPr lang="en-US" altLang="ko-KR" sz="800" baseline="0" smtClean="0">
                          <a:latin typeface="+mn-ea"/>
                        </a:rPr>
                        <a:t> thị message </a:t>
                      </a:r>
                      <a:r>
                        <a:rPr lang="en-US" altLang="ko-KR" sz="800" smtClean="0">
                          <a:latin typeface="+mn-ea"/>
                        </a:rPr>
                        <a:t>‘</a:t>
                      </a:r>
                      <a:r>
                        <a:rPr lang="ko-KR" altLang="en-US" sz="800" smtClean="0">
                          <a:latin typeface="+mn-ea"/>
                        </a:rPr>
                        <a:t>검색 결과가 없습니다</a:t>
                      </a:r>
                      <a:r>
                        <a:rPr lang="en-US" altLang="ko-KR" sz="800" smtClean="0">
                          <a:latin typeface="+mn-ea"/>
                        </a:rPr>
                        <a:t>.‘ (Không</a:t>
                      </a:r>
                      <a:r>
                        <a:rPr lang="en-US" altLang="ko-KR" sz="800" baseline="0" smtClean="0">
                          <a:latin typeface="+mn-ea"/>
                        </a:rPr>
                        <a:t> có kết quả tìm kiếm tương ứng.)</a:t>
                      </a:r>
                      <a:endParaRPr lang="en-US" altLang="ko-KR" sz="800" smtClean="0"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 thị số lượng kết quả tìm kiếm ở phía trên bên trái của list</a:t>
                      </a:r>
                      <a:endParaRPr lang="ko-KR" altLang="en-US" sz="800" b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Hiển thị 30 data/page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288207" y="38970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979712" y="27809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5924" y="1628683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기업</a:t>
            </a:r>
            <a:r>
              <a:rPr lang="en-US" altLang="ko-KR" sz="900" dirty="0" smtClean="0">
                <a:solidFill>
                  <a:schemeClr val="tx1"/>
                </a:solidFill>
              </a:rPr>
              <a:t> &amp; </a:t>
            </a:r>
            <a:r>
              <a:rPr lang="ko-KR" altLang="en-US" sz="900" dirty="0" smtClean="0">
                <a:solidFill>
                  <a:schemeClr val="tx1"/>
                </a:solidFill>
              </a:rPr>
              <a:t>보험사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41300" y="3939117"/>
            <a:ext cx="762547" cy="18756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308304" y="2240113"/>
            <a:ext cx="1800200" cy="5913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64120" y="28575"/>
            <a:ext cx="21419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Profit Data List</a:t>
            </a:r>
            <a:r>
              <a:rPr lang="ko-KR" altLang="en-US" sz="900" dirty="0"/>
              <a:t> </a:t>
            </a:r>
            <a:r>
              <a:rPr lang="en-US" altLang="ko-KR" sz="900" dirty="0"/>
              <a:t>&gt; </a:t>
            </a:r>
            <a:r>
              <a:rPr lang="en-US" altLang="ko-KR" sz="900" dirty="0" smtClean="0"/>
              <a:t>Counseling Center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1064120" y="313606"/>
            <a:ext cx="26677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Profit</a:t>
            </a:r>
            <a:r>
              <a:rPr lang="ko-KR" altLang="en-US" sz="900" dirty="0"/>
              <a:t> </a:t>
            </a:r>
            <a:r>
              <a:rPr lang="en-US" altLang="ko-KR" sz="900" dirty="0"/>
              <a:t>&gt; Profit</a:t>
            </a:r>
            <a:r>
              <a:rPr lang="ko-KR" altLang="en-US" sz="900" dirty="0"/>
              <a:t> </a:t>
            </a:r>
            <a:r>
              <a:rPr lang="en-US" altLang="ko-KR" sz="900" dirty="0"/>
              <a:t>Data &gt; (Tab) </a:t>
            </a:r>
            <a:r>
              <a:rPr lang="en-US" altLang="ko-KR" sz="900" dirty="0" smtClean="0"/>
              <a:t>Counseling Center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데이터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547664" y="3530746"/>
          <a:ext cx="5544616" cy="2447046"/>
        </p:xfrm>
        <a:graphic>
          <a:graphicData uri="http://schemas.openxmlformats.org/drawingml/2006/table">
            <a:tbl>
              <a:tblPr/>
              <a:tblGrid>
                <a:gridCol w="343548"/>
                <a:gridCol w="620565"/>
                <a:gridCol w="725744"/>
                <a:gridCol w="1001478"/>
                <a:gridCol w="734613"/>
                <a:gridCol w="678508"/>
                <a:gridCol w="815839"/>
                <a:gridCol w="624321"/>
              </a:tblGrid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기업명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연도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기업 세부 분류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 사용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금액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125,000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2016-04-10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홍길순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2016-04-09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홍길순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홍길자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홍길영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1547664" y="1988840"/>
          <a:ext cx="5544615" cy="720080"/>
        </p:xfrm>
        <a:graphic>
          <a:graphicData uri="http://schemas.openxmlformats.org/drawingml/2006/table">
            <a:tbl>
              <a:tblPr/>
              <a:tblGrid>
                <a:gridCol w="1049854"/>
                <a:gridCol w="4494761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기업 분류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3851920" y="2816960"/>
            <a:ext cx="936104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61692" y="2041798"/>
            <a:ext cx="9742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기업 선택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3212976"/>
            <a:ext cx="1327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정산 데이터 </a:t>
            </a:r>
            <a:r>
              <a:rPr lang="en-US" altLang="ko-KR" sz="900" dirty="0" smtClean="0"/>
              <a:t>: 100</a:t>
            </a:r>
            <a:r>
              <a:rPr lang="ko-KR" altLang="en-US" sz="900" dirty="0" smtClean="0"/>
              <a:t>건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547664" y="1628832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27784" y="1628832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상담센터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547664" y="1912056"/>
            <a:ext cx="550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705924" y="1628683"/>
            <a:ext cx="1044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기업</a:t>
            </a:r>
            <a:r>
              <a:rPr lang="en-US" altLang="ko-KR" sz="900" dirty="0" smtClean="0">
                <a:solidFill>
                  <a:schemeClr val="bg1"/>
                </a:solidFill>
              </a:rPr>
              <a:t> &amp; </a:t>
            </a:r>
            <a:r>
              <a:rPr lang="ko-KR" altLang="en-US" sz="900" dirty="0" smtClean="0">
                <a:solidFill>
                  <a:schemeClr val="bg1"/>
                </a:solidFill>
              </a:rPr>
              <a:t>보험사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63" name="그림 62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0491" y="6045087"/>
            <a:ext cx="756000" cy="26423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661692" y="2401838"/>
            <a:ext cx="333141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24958" y="2041798"/>
            <a:ext cx="1356623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기업 세부분류 선택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07904" y="2041798"/>
            <a:ext cx="86409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연도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56176" y="6038270"/>
            <a:ext cx="936104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14228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08104" y="28575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RA-090103</a:t>
            </a:r>
            <a:endParaRPr lang="ko-KR" altLang="en-US" sz="9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74520"/>
              </p:ext>
            </p:extLst>
          </p:nvPr>
        </p:nvGraphicFramePr>
        <p:xfrm>
          <a:off x="7308304" y="836712"/>
          <a:ext cx="1828800" cy="193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liệu thanh toán cho Business/Insurance Company được tổng hợp và thống kê dựa trên lịch sử sử dụng Voucher của các Member trực thuộc từng công ty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Các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function cở bản giống với tab Counselor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120" y="28575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Profit Data List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&gt; Business/Insurance Company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4120" y="313606"/>
            <a:ext cx="3299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Profit</a:t>
            </a:r>
            <a:r>
              <a:rPr lang="ko-KR" altLang="en-US" sz="900" dirty="0"/>
              <a:t> </a:t>
            </a:r>
            <a:r>
              <a:rPr lang="en-US" altLang="ko-KR" sz="900" dirty="0"/>
              <a:t>&gt; Profit</a:t>
            </a:r>
            <a:r>
              <a:rPr lang="ko-KR" altLang="en-US" sz="900" dirty="0"/>
              <a:t> </a:t>
            </a:r>
            <a:r>
              <a:rPr lang="en-US" altLang="ko-KR" sz="900" dirty="0"/>
              <a:t>Data </a:t>
            </a:r>
            <a:r>
              <a:rPr lang="en-US" altLang="ko-KR" sz="900" dirty="0" smtClean="0"/>
              <a:t>&gt; (Tab</a:t>
            </a:r>
            <a:r>
              <a:rPr lang="en-US" altLang="ko-KR" sz="900" dirty="0"/>
              <a:t>) </a:t>
            </a:r>
            <a:r>
              <a:rPr lang="en-US" altLang="ko-KR" sz="900" dirty="0" smtClean="0"/>
              <a:t>Business &amp; Insurance </a:t>
            </a:r>
            <a:r>
              <a:rPr lang="en-US" altLang="ko-KR" sz="900" dirty="0"/>
              <a:t>Company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20">
                <a:solidFill>
                  <a:prstClr val="black"/>
                </a:solidFill>
              </a:rPr>
              <a:t>PROFIT MANAGEMENT &gt; COUNSELOR PROFIT SHARING SUMMARY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68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심리상담사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02107" y="3075111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2512" y="3080359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57590"/>
              </p:ext>
            </p:extLst>
          </p:nvPr>
        </p:nvGraphicFramePr>
        <p:xfrm>
          <a:off x="1511633" y="3419764"/>
          <a:ext cx="5652655" cy="2097468"/>
        </p:xfrm>
        <a:graphic>
          <a:graphicData uri="http://schemas.openxmlformats.org/drawingml/2006/table">
            <a:tbl>
              <a:tblPr/>
              <a:tblGrid>
                <a:gridCol w="302984"/>
                <a:gridCol w="547294"/>
                <a:gridCol w="606064"/>
                <a:gridCol w="606064"/>
                <a:gridCol w="606064"/>
                <a:gridCol w="669450"/>
                <a:gridCol w="552361"/>
                <a:gridCol w="552361"/>
                <a:gridCol w="554827"/>
                <a:gridCol w="655186"/>
              </a:tblGrid>
              <a:tr h="3495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대상 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수익분배율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금액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실제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지급 금액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상태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근거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57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310,000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430,000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415,810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김태희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67,690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미지급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신민아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150,000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138,000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133,446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미지급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장동건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232,080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지급완료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6590292" y="4538364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90292" y="4898553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590292" y="5249068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2107" y="3075111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52512" y="3080359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21156" y="1942033"/>
            <a:ext cx="5643131" cy="9170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568782" y="2071191"/>
            <a:ext cx="5703806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정산 금액은 매출이 발생한 해당월</a:t>
            </a:r>
            <a:r>
              <a:rPr lang="en-US" altLang="ko-KR" sz="900" dirty="0" smtClean="0"/>
              <a:t>(M)</a:t>
            </a:r>
            <a:r>
              <a:rPr lang="ko-KR" altLang="en-US" sz="900" dirty="0" smtClean="0"/>
              <a:t> 기준으로 </a:t>
            </a:r>
            <a:r>
              <a:rPr lang="en-US" altLang="ko-KR" sz="900" dirty="0" smtClean="0">
                <a:solidFill>
                  <a:srgbClr val="0000FF"/>
                </a:solidFill>
              </a:rPr>
              <a:t>M+1 </a:t>
            </a:r>
            <a:r>
              <a:rPr lang="ko-KR" altLang="en-US" sz="900" dirty="0" smtClean="0">
                <a:solidFill>
                  <a:srgbClr val="0000FF"/>
                </a:solidFill>
              </a:rPr>
              <a:t>말일에 </a:t>
            </a:r>
            <a:r>
              <a:rPr lang="ko-KR" altLang="en-US" sz="900" dirty="0" smtClean="0"/>
              <a:t>입금합니다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센터 소속 </a:t>
            </a:r>
            <a:r>
              <a:rPr lang="ko-KR" altLang="en-US" sz="900" dirty="0" err="1" smtClean="0"/>
              <a:t>심리상담사는</a:t>
            </a:r>
            <a:r>
              <a:rPr lang="ko-KR" altLang="en-US" sz="900" dirty="0" smtClean="0"/>
              <a:t> 센터와 정산하므로 아래의 정산 내역에는 프리랜서만 해당됩니다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>
                <a:solidFill>
                  <a:srgbClr val="FF0000"/>
                </a:solidFill>
              </a:rPr>
              <a:t>ㆍ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심리상담사에게</a:t>
            </a:r>
            <a:r>
              <a:rPr lang="ko-KR" altLang="en-US" sz="900" dirty="0" smtClean="0">
                <a:solidFill>
                  <a:srgbClr val="FF0000"/>
                </a:solidFill>
              </a:rPr>
              <a:t> 보여지는 실제 지급 금액은 사업소득세</a:t>
            </a:r>
            <a:r>
              <a:rPr lang="en-US" altLang="ko-KR" sz="900" dirty="0" smtClean="0">
                <a:solidFill>
                  <a:srgbClr val="FF0000"/>
                </a:solidFill>
              </a:rPr>
              <a:t>(3.3%)</a:t>
            </a:r>
            <a:r>
              <a:rPr lang="ko-KR" altLang="en-US" sz="900" dirty="0" smtClean="0">
                <a:solidFill>
                  <a:srgbClr val="FF0000"/>
                </a:solidFill>
              </a:rPr>
              <a:t>가 공제된 금액이며 직접 수정 가능합니다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49149" y="1610568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/>
              <a:t>심리상담사</a:t>
            </a:r>
            <a:r>
              <a:rPr lang="ko-KR" altLang="en-US" sz="1050" b="1" dirty="0" smtClean="0"/>
              <a:t> 정산 내역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4979665" y="3122736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부가세 포함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5915769" y="3084636"/>
            <a:ext cx="122413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정산 상태 변경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35777" y="29787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87824" y="37890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430052" y="341076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122268" y="341076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669757" y="434687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97466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08104" y="28575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RA-0902</a:t>
            </a:r>
            <a:endParaRPr lang="ko-KR" altLang="en-US" sz="9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29"/>
              </p:ext>
            </p:extLst>
          </p:nvPr>
        </p:nvGraphicFramePr>
        <p:xfrm>
          <a:off x="7308304" y="836712"/>
          <a:ext cx="1828800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Lịch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lợi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nhuận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toàn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bộ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Counselor (Freelance)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ngoại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trừ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khoản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thái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(Withdrawal)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Phần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Select box Year/Month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mặc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định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là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tháng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trước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tháng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hiện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tại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Mỗi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đổi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Year/Month ở Select box,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kết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quả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list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bên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dưới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cũng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đổi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theo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dựa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trên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tiêu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chuẩn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tháng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và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năm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đã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chọn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Khi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click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di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chuyển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đến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page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xử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lý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(RA-090201)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lịch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toàn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bộ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Counselor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ngoại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trừ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các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tài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khoản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có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trạng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thái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(Withdrawal)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Sắp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xếp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theo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tiền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cao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nhất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Phân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loại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và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tiền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vấn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Member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đã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Counselor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tương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ứng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theo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Hello Coin/Voucher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Áp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dụng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ỷ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lệ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phân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chia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lợi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nhuận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(Profit Sharing Ratio/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수익 분배율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cho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từng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Counselor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đã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được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cài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đặt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ở menu Profit Sharing Ratio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tình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trạng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미지급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Chưa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/Unpaid)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지금 완료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Đã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thanh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toán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/Paid)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Khi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click mở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 trang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Profit Data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(Tab) Counselor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정산데이터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 (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RA-090101) trên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 tab mới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Khi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 chuyển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page,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tên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Counselor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và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khoảng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thời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gian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(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điều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kiện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search)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động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apply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Khi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click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có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thể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download file Excel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với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template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như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trên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341165" y="306977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48566" y="33673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5769" y="5589240"/>
            <a:ext cx="122413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48264" y="566124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211811" y="2104128"/>
            <a:ext cx="792238" cy="2013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41372" y="3379178"/>
            <a:ext cx="663762" cy="22100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64120" y="28575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Counselor </a:t>
            </a:r>
            <a:r>
              <a:rPr lang="en-US" altLang="ko-KR" sz="900" dirty="0"/>
              <a:t>Profit </a:t>
            </a:r>
            <a:r>
              <a:rPr lang="en-US" altLang="ko-KR" sz="900" dirty="0" smtClean="0"/>
              <a:t>Sharing </a:t>
            </a:r>
            <a:r>
              <a:rPr lang="en-US" altLang="ko-KR" sz="900" dirty="0"/>
              <a:t>Summary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1064120" y="313606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Profit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Counselor Profit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심리상담사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처리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28614" y="3057367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79019" y="3062615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48077"/>
              </p:ext>
            </p:extLst>
          </p:nvPr>
        </p:nvGraphicFramePr>
        <p:xfrm>
          <a:off x="1538141" y="3402020"/>
          <a:ext cx="5626147" cy="2097468"/>
        </p:xfrm>
        <a:graphic>
          <a:graphicData uri="http://schemas.openxmlformats.org/drawingml/2006/table">
            <a:tbl>
              <a:tblPr/>
              <a:tblGrid>
                <a:gridCol w="302129"/>
                <a:gridCol w="545751"/>
                <a:gridCol w="604355"/>
                <a:gridCol w="604355"/>
                <a:gridCol w="604355"/>
                <a:gridCol w="667561"/>
                <a:gridCol w="550802"/>
                <a:gridCol w="550802"/>
                <a:gridCol w="642776"/>
                <a:gridCol w="553261"/>
              </a:tblGrid>
              <a:tr h="3495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대상 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수익분배율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금액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실제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지급 금액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상태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근거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57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310,000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430,000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김태희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지급완료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150,000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138,000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지급완료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장동건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미지급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6654899" y="4520620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654899" y="4880809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654899" y="5231324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28614" y="3057367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79019" y="3062615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47664" y="1924289"/>
            <a:ext cx="5616624" cy="9170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475656" y="159282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/>
              <a:t>심리상담사</a:t>
            </a:r>
            <a:r>
              <a:rPr lang="ko-KR" altLang="en-US" sz="1050" b="1" dirty="0" smtClean="0"/>
              <a:t> 정산 내역</a:t>
            </a:r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>
            <a:off x="5430464" y="4526102"/>
            <a:ext cx="540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67,690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30464" y="4867092"/>
            <a:ext cx="540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133,446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34656" y="5221799"/>
            <a:ext cx="540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232,080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1920" y="6021288"/>
            <a:ext cx="936104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저장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5289" y="2053447"/>
            <a:ext cx="5703806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정산 금액은 매출이 발생한 해당월</a:t>
            </a:r>
            <a:r>
              <a:rPr lang="en-US" altLang="ko-KR" sz="900" dirty="0" smtClean="0"/>
              <a:t>(M)</a:t>
            </a:r>
            <a:r>
              <a:rPr lang="ko-KR" altLang="en-US" sz="900" dirty="0" smtClean="0"/>
              <a:t> 기준으로 </a:t>
            </a:r>
            <a:r>
              <a:rPr lang="en-US" altLang="ko-KR" sz="900" dirty="0"/>
              <a:t>M+1 </a:t>
            </a:r>
            <a:r>
              <a:rPr lang="ko-KR" altLang="en-US" sz="900" dirty="0"/>
              <a:t>말일에 </a:t>
            </a:r>
            <a:r>
              <a:rPr lang="ko-KR" altLang="en-US" sz="900" dirty="0" smtClean="0"/>
              <a:t>입금합니다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센터 소속 </a:t>
            </a:r>
            <a:r>
              <a:rPr lang="ko-KR" altLang="en-US" sz="900" dirty="0" err="1" smtClean="0"/>
              <a:t>심리상담사는</a:t>
            </a:r>
            <a:r>
              <a:rPr lang="ko-KR" altLang="en-US" sz="900" dirty="0" smtClean="0"/>
              <a:t> 센터와 정산하므로 아래의 정산 내역에는 프리랜서만 해당됩니다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>
                <a:solidFill>
                  <a:srgbClr val="FF0000"/>
                </a:solidFill>
              </a:rPr>
              <a:t>ㆍ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심리상담사에게</a:t>
            </a:r>
            <a:r>
              <a:rPr lang="ko-KR" altLang="en-US" sz="900" dirty="0" smtClean="0">
                <a:solidFill>
                  <a:srgbClr val="FF0000"/>
                </a:solidFill>
              </a:rPr>
              <a:t> 보여지는 실제 지급 금액은 사업소득세</a:t>
            </a:r>
            <a:r>
              <a:rPr lang="en-US" altLang="ko-KR" sz="900" dirty="0" smtClean="0">
                <a:solidFill>
                  <a:srgbClr val="FF0000"/>
                </a:solidFill>
              </a:rPr>
              <a:t>(3.3%)</a:t>
            </a:r>
            <a:r>
              <a:rPr lang="ko-KR" altLang="en-US" sz="900" dirty="0" smtClean="0">
                <a:solidFill>
                  <a:srgbClr val="FF0000"/>
                </a:solidFill>
              </a:rPr>
              <a:t>가 공제된 금액이며 직접 수정 가능합니다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91933" y="3104992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부가세 포함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  <p:sp>
        <p:nvSpPr>
          <p:cNvPr id="36" name="타원 35"/>
          <p:cNvSpPr/>
          <p:nvPr/>
        </p:nvSpPr>
        <p:spPr>
          <a:xfrm>
            <a:off x="5594513" y="42666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32240" y="429309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82123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508104" y="28575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RA-090201</a:t>
            </a:r>
            <a:endParaRPr lang="ko-KR" altLang="en-US" sz="9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1162"/>
              </p:ext>
            </p:extLst>
          </p:nvPr>
        </p:nvGraphicFramePr>
        <p:xfrm>
          <a:off x="7308304" y="836712"/>
          <a:ext cx="1828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Hệ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thống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động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nhập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tiền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đã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tính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có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thể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sửa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thị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trong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menu Counselor Web &gt; Profit Report 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Web 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정산 리포트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Khi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click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di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chuyển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đến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page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Profit Data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(Tab) Counselor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정산데이터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 (RA-090101)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Khi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di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chuyển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page,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tên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Counselor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và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khoảng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thời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gian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(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điều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kiện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search)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động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apply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Khi click sẽ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 hiện Pop-up upload file Excel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(3-1). </a:t>
                      </a:r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+mn-ea"/>
                        </a:rPr>
                        <a:t>Hiển</a:t>
                      </a:r>
                      <a:r>
                        <a:rPr lang="en-US" altLang="ko-KR" sz="800" b="0" baseline="0" smtClean="0">
                          <a:solidFill>
                            <a:srgbClr val="0000FF"/>
                          </a:solidFill>
                          <a:latin typeface="+mn-ea"/>
                        </a:rPr>
                        <a:t> thị màn hình loading cho đến khi upload xong</a:t>
                      </a:r>
                      <a:endParaRPr lang="en-US" altLang="ko-KR" sz="800" b="0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+mn-ea"/>
                        </a:rPr>
                        <a:t>Nếu</a:t>
                      </a:r>
                      <a:r>
                        <a:rPr lang="en-US" altLang="ko-KR" sz="800" b="0" baseline="0" smtClean="0">
                          <a:solidFill>
                            <a:srgbClr val="0000FF"/>
                          </a:solidFill>
                          <a:latin typeface="+mn-ea"/>
                        </a:rPr>
                        <a:t> file upload thiếu 1 trong những thông tin bắt buộc phải có, hoặc có mục nhập sai thì ngừng upload và hiển Pop-up báo upload fail</a:t>
                      </a:r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3-2</a:t>
                      </a:r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+mn-ea"/>
                        </a:rPr>
                        <a:t>) </a:t>
                      </a:r>
                      <a:endParaRPr lang="en-US" altLang="ko-KR" sz="800" b="0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Sau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 khi upload file, hệ thống sẽ dựa trên giá trị của cột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정산 상태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(Payment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 State) trong file và tự động hiển thị tình trạng thanh toán tương ứng là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지급완료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(Đã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 thanh toán/Paid) hay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 미지급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</a:rPr>
                        <a:t>(Chưa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ea"/>
                        </a:rPr>
                        <a:t> thanh toán/Unpaid)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915769" y="5589240"/>
            <a:ext cx="122413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업로드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96136" y="573325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166330" y="42844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7539" y="5229200"/>
            <a:ext cx="3362333" cy="1512168"/>
            <a:chOff x="-3492896" y="4437112"/>
            <a:chExt cx="3362333" cy="1512168"/>
          </a:xfrm>
        </p:grpSpPr>
        <p:sp>
          <p:nvSpPr>
            <p:cNvPr id="67" name="직사각형 66"/>
            <p:cNvSpPr/>
            <p:nvPr/>
          </p:nvSpPr>
          <p:spPr>
            <a:xfrm>
              <a:off x="-3492896" y="4437112"/>
              <a:ext cx="3347324" cy="1512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-3478563" y="4844777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36"/>
            <p:cNvSpPr txBox="1"/>
            <p:nvPr/>
          </p:nvSpPr>
          <p:spPr>
            <a:xfrm>
              <a:off x="-3415928" y="4518709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 smtClean="0"/>
                <a:t>엑셀파일 업로드</a:t>
              </a:r>
              <a:endParaRPr lang="ko-KR" altLang="en-US" sz="1100" b="1" dirty="0"/>
            </a:p>
          </p:txBody>
        </p:sp>
        <p:sp>
          <p:nvSpPr>
            <p:cNvPr id="72" name="TextBox 41"/>
            <p:cNvSpPr txBox="1"/>
            <p:nvPr/>
          </p:nvSpPr>
          <p:spPr>
            <a:xfrm>
              <a:off x="-521239" y="450912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-2556792" y="5445224"/>
              <a:ext cx="1478236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올리기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-3389973" y="5013176"/>
              <a:ext cx="2232248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-1102579" y="5013176"/>
              <a:ext cx="828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찾아보기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1331640" y="537321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7203044" y="5229200"/>
            <a:ext cx="1835696" cy="1512168"/>
            <a:chOff x="-3492896" y="4437112"/>
            <a:chExt cx="3362333" cy="1512168"/>
          </a:xfrm>
        </p:grpSpPr>
        <p:sp>
          <p:nvSpPr>
            <p:cNvPr id="51" name="직사각형 50"/>
            <p:cNvSpPr/>
            <p:nvPr/>
          </p:nvSpPr>
          <p:spPr>
            <a:xfrm>
              <a:off x="-3492896" y="4437112"/>
              <a:ext cx="3347325" cy="1512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업로드한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파일에 필수정보가 누락되어 있거나 잘못 입력되어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다시 한번 확인 후 업로드 해주세요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-3478563" y="4844777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6"/>
            <p:cNvSpPr txBox="1"/>
            <p:nvPr/>
          </p:nvSpPr>
          <p:spPr>
            <a:xfrm>
              <a:off x="-3415929" y="4518709"/>
              <a:ext cx="2845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 smtClean="0"/>
                <a:t>엑셀파일 업로드 실패</a:t>
              </a:r>
              <a:endParaRPr lang="ko-KR" altLang="en-US" sz="1100" b="1" dirty="0"/>
            </a:p>
          </p:txBody>
        </p:sp>
        <p:sp>
          <p:nvSpPr>
            <p:cNvPr id="54" name="TextBox 41"/>
            <p:cNvSpPr txBox="1"/>
            <p:nvPr/>
          </p:nvSpPr>
          <p:spPr>
            <a:xfrm>
              <a:off x="-521239" y="450912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2556793" y="5661248"/>
              <a:ext cx="147823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8643204" y="508518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39904" y="5144930"/>
            <a:ext cx="1898835" cy="171306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341372" y="3379178"/>
            <a:ext cx="663762" cy="18899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260780" y="2728130"/>
            <a:ext cx="1898835" cy="131229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64120" y="28575"/>
            <a:ext cx="3573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Counselor </a:t>
            </a:r>
            <a:r>
              <a:rPr lang="en-US" altLang="ko-KR" sz="900" dirty="0"/>
              <a:t>Profit Sharing </a:t>
            </a:r>
            <a:r>
              <a:rPr lang="en-US" altLang="ko-KR" sz="900" dirty="0" smtClean="0"/>
              <a:t>Summary</a:t>
            </a:r>
            <a:r>
              <a:rPr lang="ko-KR" altLang="en-US" sz="900" dirty="0" smtClean="0"/>
              <a:t> </a:t>
            </a:r>
            <a:r>
              <a:rPr lang="en-US" altLang="ko-KR" sz="900" dirty="0"/>
              <a:t>&gt; Profit Payment Processing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1064120" y="313606"/>
            <a:ext cx="30524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Profit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Counselor </a:t>
            </a:r>
            <a:r>
              <a:rPr lang="en-US" altLang="ko-KR" sz="900" dirty="0"/>
              <a:t>Profit &gt; </a:t>
            </a:r>
            <a:r>
              <a:rPr lang="en-US" altLang="ko-KR" sz="900" dirty="0" smtClean="0"/>
              <a:t>Profit Payment Processing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66907"/>
              </p:ext>
            </p:extLst>
          </p:nvPr>
        </p:nvGraphicFramePr>
        <p:xfrm>
          <a:off x="179512" y="1628800"/>
          <a:ext cx="8568950" cy="3864454"/>
        </p:xfrm>
        <a:graphic>
          <a:graphicData uri="http://schemas.openxmlformats.org/drawingml/2006/table">
            <a:tbl>
              <a:tblPr/>
              <a:tblGrid>
                <a:gridCol w="288032"/>
                <a:gridCol w="504056"/>
                <a:gridCol w="720080"/>
                <a:gridCol w="504056"/>
                <a:gridCol w="1008112"/>
                <a:gridCol w="576064"/>
                <a:gridCol w="576064"/>
                <a:gridCol w="648072"/>
                <a:gridCol w="504056"/>
                <a:gridCol w="576064"/>
                <a:gridCol w="576064"/>
                <a:gridCol w="648072"/>
                <a:gridCol w="1440158"/>
              </a:tblGrid>
              <a:tr h="362377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주식회사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2016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8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3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번호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STT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입금은행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Ngân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 hàng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입금계좌번호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Số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 tài khoản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나눔고딕"/>
                        </a:rPr>
                        <a:t> </a:t>
                      </a:r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성명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Họ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 tên</a:t>
                      </a:r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ID</a:t>
                      </a:r>
                      <a:endParaRPr lang="en-US" altLang="ko-KR" sz="800" b="0" i="0" u="none" strike="noStrike" dirty="0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입금액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Số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 tiền thanh toán</a:t>
                      </a:r>
                      <a:endParaRPr lang="en-US" altLang="ko-KR" sz="800" b="0" i="0" u="none" strike="noStrike" dirty="0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출금통장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표시내용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Nội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 dung hiển thị trong sổ giao dịch rút tiền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나눔고딕"/>
                        </a:rPr>
                        <a:t>입금통장 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표시내용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Nội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 dung hiển thị trong sổ giao dịch nộp tiền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 소득금액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Tổng thu nhập  </a:t>
                      </a:r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공제총액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Số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 tiền khấu trừ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나눔고딕"/>
                        </a:rPr>
                        <a:t> </a:t>
                      </a:r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주민번호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CMND</a:t>
                      </a:r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정산상태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Tình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 trạng thanh toán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나눔고딕"/>
                        </a:rPr>
                        <a:t> 주소 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Địa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FFFFFF"/>
                          </a:solidFill>
                          <a:latin typeface="나눔고딕"/>
                        </a:rPr>
                        <a:t> chỉ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합  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2,224,100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333333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2,300,000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75,900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우리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111-5555-22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나눔고딕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㈜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000000-2000000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서울특별시 강남구 도산대로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221(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신사동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동남빌딩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㈜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㈜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㈜에임메드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㈜에임메드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㈜에임메드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㈜에임메드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㈜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77069</TotalTime>
  <Words>1694</Words>
  <Application>Microsoft Office PowerPoint</Application>
  <PresentationFormat>On-screen Show (4:3)</PresentationFormat>
  <Paragraphs>570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Albert</dc:creator>
  <cp:lastModifiedBy>Windows User</cp:lastModifiedBy>
  <cp:revision>3689</cp:revision>
  <cp:lastPrinted>2015-09-11T01:37:19Z</cp:lastPrinted>
  <dcterms:created xsi:type="dcterms:W3CDTF">2013-12-30T01:23:21Z</dcterms:created>
  <dcterms:modified xsi:type="dcterms:W3CDTF">2017-08-07T03:53:14Z</dcterms:modified>
</cp:coreProperties>
</file>