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0.xml" ContentType="application/vnd.openxmlformats-officedocument.presentationml.notesSlide+xml"/>
  <Override PartName="/ppt/tags/tag42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7"/>
  </p:notesMasterIdLst>
  <p:handoutMasterIdLst>
    <p:handoutMasterId r:id="rId98"/>
  </p:handoutMasterIdLst>
  <p:sldIdLst>
    <p:sldId id="257" r:id="rId2"/>
    <p:sldId id="519" r:id="rId3"/>
    <p:sldId id="913" r:id="rId4"/>
    <p:sldId id="287" r:id="rId5"/>
    <p:sldId id="556" r:id="rId6"/>
    <p:sldId id="906" r:id="rId7"/>
    <p:sldId id="907" r:id="rId8"/>
    <p:sldId id="908" r:id="rId9"/>
    <p:sldId id="912" r:id="rId10"/>
    <p:sldId id="918" r:id="rId11"/>
    <p:sldId id="760" r:id="rId12"/>
    <p:sldId id="887" r:id="rId13"/>
    <p:sldId id="910" r:id="rId14"/>
    <p:sldId id="897" r:id="rId15"/>
    <p:sldId id="844" r:id="rId16"/>
    <p:sldId id="884" r:id="rId17"/>
    <p:sldId id="790" r:id="rId18"/>
    <p:sldId id="791" r:id="rId19"/>
    <p:sldId id="901" r:id="rId20"/>
    <p:sldId id="793" r:id="rId21"/>
    <p:sldId id="905" r:id="rId22"/>
    <p:sldId id="873" r:id="rId23"/>
    <p:sldId id="902" r:id="rId24"/>
    <p:sldId id="794" r:id="rId25"/>
    <p:sldId id="815" r:id="rId26"/>
    <p:sldId id="822" r:id="rId27"/>
    <p:sldId id="903" r:id="rId28"/>
    <p:sldId id="888" r:id="rId29"/>
    <p:sldId id="823" r:id="rId30"/>
    <p:sldId id="818" r:id="rId31"/>
    <p:sldId id="777" r:id="rId32"/>
    <p:sldId id="911" r:id="rId33"/>
    <p:sldId id="855" r:id="rId34"/>
    <p:sldId id="862" r:id="rId35"/>
    <p:sldId id="776" r:id="rId36"/>
    <p:sldId id="895" r:id="rId37"/>
    <p:sldId id="767" r:id="rId38"/>
    <p:sldId id="916" r:id="rId39"/>
    <p:sldId id="758" r:id="rId40"/>
    <p:sldId id="807" r:id="rId41"/>
    <p:sldId id="857" r:id="rId42"/>
    <p:sldId id="856" r:id="rId43"/>
    <p:sldId id="904" r:id="rId44"/>
    <p:sldId id="858" r:id="rId45"/>
    <p:sldId id="915" r:id="rId46"/>
    <p:sldId id="917" r:id="rId47"/>
    <p:sldId id="877" r:id="rId48"/>
    <p:sldId id="860" r:id="rId49"/>
    <p:sldId id="876" r:id="rId50"/>
    <p:sldId id="899" r:id="rId51"/>
    <p:sldId id="761" r:id="rId52"/>
    <p:sldId id="861" r:id="rId53"/>
    <p:sldId id="778" r:id="rId54"/>
    <p:sldId id="762" r:id="rId55"/>
    <p:sldId id="831" r:id="rId56"/>
    <p:sldId id="833" r:id="rId57"/>
    <p:sldId id="763" r:id="rId58"/>
    <p:sldId id="834" r:id="rId59"/>
    <p:sldId id="864" r:id="rId60"/>
    <p:sldId id="783" r:id="rId61"/>
    <p:sldId id="900" r:id="rId62"/>
    <p:sldId id="881" r:id="rId63"/>
    <p:sldId id="779" r:id="rId64"/>
    <p:sldId id="867" r:id="rId65"/>
    <p:sldId id="868" r:id="rId66"/>
    <p:sldId id="869" r:id="rId67"/>
    <p:sldId id="870" r:id="rId68"/>
    <p:sldId id="871" r:id="rId69"/>
    <p:sldId id="872" r:id="rId70"/>
    <p:sldId id="865" r:id="rId71"/>
    <p:sldId id="765" r:id="rId72"/>
    <p:sldId id="825" r:id="rId73"/>
    <p:sldId id="826" r:id="rId74"/>
    <p:sldId id="827" r:id="rId75"/>
    <p:sldId id="896" r:id="rId76"/>
    <p:sldId id="828" r:id="rId77"/>
    <p:sldId id="836" r:id="rId78"/>
    <p:sldId id="837" r:id="rId79"/>
    <p:sldId id="842" r:id="rId80"/>
    <p:sldId id="803" r:id="rId81"/>
    <p:sldId id="797" r:id="rId82"/>
    <p:sldId id="894" r:id="rId83"/>
    <p:sldId id="798" r:id="rId84"/>
    <p:sldId id="801" r:id="rId85"/>
    <p:sldId id="804" r:id="rId86"/>
    <p:sldId id="914" r:id="rId87"/>
    <p:sldId id="802" r:id="rId88"/>
    <p:sldId id="843" r:id="rId89"/>
    <p:sldId id="889" r:id="rId90"/>
    <p:sldId id="890" r:id="rId91"/>
    <p:sldId id="891" r:id="rId92"/>
    <p:sldId id="892" r:id="rId93"/>
    <p:sldId id="883" r:id="rId94"/>
    <p:sldId id="882" r:id="rId95"/>
    <p:sldId id="286" r:id="rId96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8A5C"/>
    <a:srgbClr val="F2F2F2"/>
    <a:srgbClr val="A6A6A6"/>
    <a:srgbClr val="FF0000"/>
    <a:srgbClr val="595959"/>
    <a:srgbClr val="000000"/>
    <a:srgbClr val="404040"/>
    <a:srgbClr val="FFFF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48" autoAdjust="0"/>
    <p:restoredTop sz="99306" autoAdjust="0"/>
  </p:normalViewPr>
  <p:slideViewPr>
    <p:cSldViewPr snapToObjects="1" showGuides="1">
      <p:cViewPr varScale="1">
        <p:scale>
          <a:sx n="112" d="100"/>
          <a:sy n="112" d="100"/>
        </p:scale>
        <p:origin x="-1692" y="-72"/>
      </p:cViewPr>
      <p:guideLst>
        <p:guide orient="horz" pos="459"/>
        <p:guide pos="5792"/>
      </p:guideLst>
    </p:cSldViewPr>
  </p:slideViewPr>
  <p:outlineViewPr>
    <p:cViewPr>
      <p:scale>
        <a:sx n="33" d="100"/>
        <a:sy n="33" d="100"/>
      </p:scale>
      <p:origin x="0" y="127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752"/>
    </p:cViewPr>
  </p:sorterViewPr>
  <p:notesViewPr>
    <p:cSldViewPr snapToObjects="1" showGuides="1">
      <p:cViewPr varScale="1">
        <p:scale>
          <a:sx n="78" d="100"/>
          <a:sy n="78" d="100"/>
        </p:scale>
        <p:origin x="-4020" y="-102"/>
      </p:cViewPr>
      <p:guideLst>
        <p:guide orient="horz" pos="3107"/>
        <p:guide pos="212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fld id="{2AE1F346-FAFE-4EB2-A017-397E874DECA2}" type="datetimeFigureOut">
              <a:rPr lang="ko-KR" altLang="en-US" smtClean="0"/>
              <a:pPr/>
              <a:t>2017-06-21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fld id="{776697F8-E987-442F-83F9-51651D785F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351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fld id="{4623C6E4-DA74-4F09-9B70-D5B646DD796A}" type="datetimeFigureOut">
              <a:rPr lang="ko-KR" altLang="en-US" smtClean="0"/>
              <a:pPr/>
              <a:t>2017-06-21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38763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644" tIns="45322" rIns="90644" bIns="45322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fld id="{00599321-B0CA-4557-A533-3DF6CEE5E4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6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453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453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60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62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64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66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68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90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91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92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4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906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7950283" y="6364289"/>
            <a:ext cx="1643399" cy="20774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50" b="1" dirty="0" smtClean="0">
                <a:latin typeface="+mj-lt"/>
              </a:rPr>
              <a:t>ⓒ </a:t>
            </a:r>
            <a:r>
              <a:rPr lang="en-US" altLang="ko-KR" sz="750" dirty="0" smtClean="0">
                <a:latin typeface="+mj-lt"/>
              </a:rPr>
              <a:t>2016 AIMMED CORPORATION</a:t>
            </a:r>
            <a:endParaRPr lang="ko-KR" altLang="en-US" sz="7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6397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담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139631" y="647234"/>
          <a:ext cx="9611622" cy="58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1622"/>
              </a:tblGrid>
              <a:tr h="58536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 userDrawn="1"/>
        </p:nvGraphicFramePr>
        <p:xfrm>
          <a:off x="139631" y="110488"/>
          <a:ext cx="9611620" cy="460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994"/>
                <a:gridCol w="3710816"/>
                <a:gridCol w="987366"/>
                <a:gridCol w="1883665"/>
                <a:gridCol w="1934779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8000" marR="78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8000" marR="78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8000" marR="78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Module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 userDrawn="1"/>
        </p:nvSpPr>
        <p:spPr>
          <a:xfrm>
            <a:off x="7815370" y="917467"/>
            <a:ext cx="1950000" cy="55834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815370" y="647363"/>
            <a:ext cx="1950000" cy="2701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Description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67388" y="72870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6864303" y="836740"/>
            <a:ext cx="819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로그아웃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830598" y="842299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김태희 님   ▼</a:t>
            </a:r>
            <a:endParaRPr lang="ko-KR" altLang="en-US" sz="900" dirty="0"/>
          </a:p>
        </p:txBody>
      </p:sp>
      <p:pic>
        <p:nvPicPr>
          <p:cNvPr id="10" name="그림 9" descr="화상상담 이미지3.JPG"/>
          <p:cNvPicPr>
            <a:picLocks noChangeAspect="1"/>
          </p:cNvPicPr>
          <p:nvPr userDrawn="1"/>
        </p:nvPicPr>
        <p:blipFill>
          <a:blip r:embed="rId2" cstate="print"/>
          <a:srcRect t="3835" b="10525"/>
          <a:stretch>
            <a:fillRect/>
          </a:stretch>
        </p:blipFill>
        <p:spPr>
          <a:xfrm>
            <a:off x="5476974" y="774135"/>
            <a:ext cx="363183" cy="360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87848" y="648425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345099" y="869419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전용 페이지</a:t>
            </a:r>
            <a:endParaRPr lang="ko-KR" altLang="en-US" sz="1000" b="1" dirty="0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267387" y="1268760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 userDrawn="1"/>
        </p:nvSpPr>
        <p:spPr>
          <a:xfrm>
            <a:off x="157169" y="1268759"/>
            <a:ext cx="7644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164650" y="1268760"/>
            <a:ext cx="76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164650" y="1690235"/>
            <a:ext cx="76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 userDrawn="1"/>
        </p:nvGraphicFramePr>
        <p:xfrm>
          <a:off x="164651" y="1313766"/>
          <a:ext cx="7551736" cy="31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934"/>
                <a:gridCol w="1887934"/>
                <a:gridCol w="1887934"/>
                <a:gridCol w="1887934"/>
              </a:tblGrid>
              <a:tr h="315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상담관리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리포트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고객센터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412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리포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139631" y="647234"/>
          <a:ext cx="9611622" cy="58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1622"/>
              </a:tblGrid>
              <a:tr h="58536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 userDrawn="1"/>
        </p:nvGraphicFramePr>
        <p:xfrm>
          <a:off x="139631" y="110488"/>
          <a:ext cx="9611620" cy="460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994"/>
                <a:gridCol w="3710816"/>
                <a:gridCol w="987366"/>
                <a:gridCol w="1883665"/>
                <a:gridCol w="1934779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8000" marR="78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8000" marR="78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8000" marR="78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Module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 userDrawn="1"/>
        </p:nvSpPr>
        <p:spPr>
          <a:xfrm>
            <a:off x="7815370" y="917467"/>
            <a:ext cx="1950000" cy="55834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815370" y="647363"/>
            <a:ext cx="1950000" cy="2701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Description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67388" y="72870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6864303" y="836740"/>
            <a:ext cx="819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로그아웃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830598" y="842299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김태희 님   ▼</a:t>
            </a:r>
            <a:endParaRPr lang="ko-KR" altLang="en-US" sz="900" dirty="0"/>
          </a:p>
        </p:txBody>
      </p:sp>
      <p:pic>
        <p:nvPicPr>
          <p:cNvPr id="10" name="그림 9" descr="화상상담 이미지3.JPG"/>
          <p:cNvPicPr>
            <a:picLocks noChangeAspect="1"/>
          </p:cNvPicPr>
          <p:nvPr userDrawn="1"/>
        </p:nvPicPr>
        <p:blipFill>
          <a:blip r:embed="rId2" cstate="print"/>
          <a:srcRect t="3835" b="10525"/>
          <a:stretch>
            <a:fillRect/>
          </a:stretch>
        </p:blipFill>
        <p:spPr>
          <a:xfrm>
            <a:off x="5476974" y="774135"/>
            <a:ext cx="363183" cy="360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87848" y="648425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345099" y="869419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전용 페이지</a:t>
            </a:r>
            <a:endParaRPr lang="ko-KR" altLang="en-US" sz="1000" b="1" dirty="0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267387" y="1268760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 userDrawn="1"/>
        </p:nvSpPr>
        <p:spPr>
          <a:xfrm>
            <a:off x="157169" y="1268759"/>
            <a:ext cx="7644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164650" y="1268760"/>
            <a:ext cx="76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164650" y="1690235"/>
            <a:ext cx="76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 userDrawn="1"/>
        </p:nvGraphicFramePr>
        <p:xfrm>
          <a:off x="164651" y="1313766"/>
          <a:ext cx="7551736" cy="31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934"/>
                <a:gridCol w="1887934"/>
                <a:gridCol w="1887934"/>
                <a:gridCol w="1887934"/>
              </a:tblGrid>
              <a:tr h="315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상담관리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리포트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고객센터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412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고객센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139631" y="647234"/>
          <a:ext cx="9611622" cy="58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1622"/>
              </a:tblGrid>
              <a:tr h="58536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 userDrawn="1"/>
        </p:nvGraphicFramePr>
        <p:xfrm>
          <a:off x="139631" y="110488"/>
          <a:ext cx="9611620" cy="460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994"/>
                <a:gridCol w="3710816"/>
                <a:gridCol w="987366"/>
                <a:gridCol w="1883665"/>
                <a:gridCol w="1934779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8000" marR="78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8000" marR="78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8000" marR="78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Module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 userDrawn="1"/>
        </p:nvSpPr>
        <p:spPr>
          <a:xfrm>
            <a:off x="7815370" y="917467"/>
            <a:ext cx="1950000" cy="55834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815370" y="647363"/>
            <a:ext cx="1950000" cy="2701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Description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67388" y="72870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6864303" y="836740"/>
            <a:ext cx="819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로그아웃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830598" y="842299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김태희 님   ▼</a:t>
            </a:r>
            <a:endParaRPr lang="ko-KR" altLang="en-US" sz="900" dirty="0"/>
          </a:p>
        </p:txBody>
      </p:sp>
      <p:pic>
        <p:nvPicPr>
          <p:cNvPr id="10" name="그림 9" descr="화상상담 이미지3.JPG"/>
          <p:cNvPicPr>
            <a:picLocks noChangeAspect="1"/>
          </p:cNvPicPr>
          <p:nvPr userDrawn="1"/>
        </p:nvPicPr>
        <p:blipFill>
          <a:blip r:embed="rId2" cstate="print"/>
          <a:srcRect t="3835" b="10525"/>
          <a:stretch>
            <a:fillRect/>
          </a:stretch>
        </p:blipFill>
        <p:spPr>
          <a:xfrm>
            <a:off x="5476974" y="774135"/>
            <a:ext cx="363183" cy="360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87848" y="648425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345099" y="869419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전용 페이지</a:t>
            </a:r>
            <a:endParaRPr lang="ko-KR" altLang="en-US" sz="1000" b="1" dirty="0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267387" y="1268760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 userDrawn="1"/>
        </p:nvSpPr>
        <p:spPr>
          <a:xfrm>
            <a:off x="157169" y="1268759"/>
            <a:ext cx="7644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164650" y="1268760"/>
            <a:ext cx="76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164650" y="1690235"/>
            <a:ext cx="76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 userDrawn="1"/>
        </p:nvGraphicFramePr>
        <p:xfrm>
          <a:off x="164651" y="1313766"/>
          <a:ext cx="7551736" cy="31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934"/>
                <a:gridCol w="1887934"/>
                <a:gridCol w="1887934"/>
                <a:gridCol w="1887934"/>
              </a:tblGrid>
              <a:tr h="315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상담관리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리포트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고객센터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412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0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906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561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9175294" y="362859"/>
            <a:ext cx="614244" cy="272897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일반</a:t>
            </a:r>
            <a:endParaRPr lang="en-US" altLang="ko-KR" sz="800" b="1" dirty="0" smtClean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87848" y="648425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867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906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477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139631" y="647234"/>
          <a:ext cx="9611622" cy="58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1622"/>
              </a:tblGrid>
              <a:tr h="58536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 userDrawn="1"/>
        </p:nvGraphicFramePr>
        <p:xfrm>
          <a:off x="139631" y="110488"/>
          <a:ext cx="9611620" cy="460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994"/>
                <a:gridCol w="3710816"/>
                <a:gridCol w="987366"/>
                <a:gridCol w="1883665"/>
                <a:gridCol w="1934779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8000" marR="78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8000" marR="78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8000" marR="78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Module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 userDrawn="1"/>
        </p:nvSpPr>
        <p:spPr>
          <a:xfrm>
            <a:off x="7815370" y="917467"/>
            <a:ext cx="1950000" cy="55834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815370" y="647363"/>
            <a:ext cx="1950000" cy="2701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Description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87848" y="648425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412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NB_로그인 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139631" y="647234"/>
          <a:ext cx="9611622" cy="58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1622"/>
              </a:tblGrid>
              <a:tr h="58536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 userDrawn="1"/>
        </p:nvGraphicFramePr>
        <p:xfrm>
          <a:off x="139631" y="110488"/>
          <a:ext cx="9611620" cy="460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994"/>
                <a:gridCol w="3710816"/>
                <a:gridCol w="987366"/>
                <a:gridCol w="1883665"/>
                <a:gridCol w="1934779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8000" marR="78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8000" marR="78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8000" marR="78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Module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 userDrawn="1"/>
        </p:nvSpPr>
        <p:spPr>
          <a:xfrm>
            <a:off x="7815370" y="917467"/>
            <a:ext cx="1950000" cy="55834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815370" y="647363"/>
            <a:ext cx="1950000" cy="2701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Description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67388" y="72870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679167" y="854886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전용 페이지</a:t>
            </a:r>
            <a:endParaRPr lang="ko-KR" altLang="en-US" sz="1000" b="1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6864303" y="836740"/>
            <a:ext cx="819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67387" y="1268760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157169" y="1268759"/>
            <a:ext cx="7644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64650" y="1268760"/>
            <a:ext cx="76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164650" y="1690235"/>
            <a:ext cx="76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87848" y="648425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 userDrawn="1"/>
        </p:nvGraphicFramePr>
        <p:xfrm>
          <a:off x="164651" y="1313766"/>
          <a:ext cx="7551736" cy="31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934"/>
                <a:gridCol w="1887934"/>
                <a:gridCol w="1887934"/>
                <a:gridCol w="1887934"/>
              </a:tblGrid>
              <a:tr h="315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상담관리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리포트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고객센터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412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NB 없음_로그인 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139631" y="647234"/>
          <a:ext cx="9611622" cy="58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1622"/>
              </a:tblGrid>
              <a:tr h="58536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 userDrawn="1"/>
        </p:nvGraphicFramePr>
        <p:xfrm>
          <a:off x="139631" y="110488"/>
          <a:ext cx="9611620" cy="460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994"/>
                <a:gridCol w="3710816"/>
                <a:gridCol w="987366"/>
                <a:gridCol w="1883665"/>
                <a:gridCol w="1934779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8000" marR="78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8000" marR="78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8000" marR="78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Module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 userDrawn="1"/>
        </p:nvSpPr>
        <p:spPr>
          <a:xfrm>
            <a:off x="7815370" y="917467"/>
            <a:ext cx="1950000" cy="55834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815370" y="647363"/>
            <a:ext cx="1950000" cy="2701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Description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67388" y="72870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6864303" y="836740"/>
            <a:ext cx="819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67387" y="1268760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64650" y="1268760"/>
            <a:ext cx="76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87848" y="648425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345099" y="869419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전용 페이지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004412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NB_로그인 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139631" y="647234"/>
          <a:ext cx="9611622" cy="58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1622"/>
              </a:tblGrid>
              <a:tr h="58536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 userDrawn="1"/>
        </p:nvGraphicFramePr>
        <p:xfrm>
          <a:off x="139631" y="110488"/>
          <a:ext cx="9611620" cy="460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994"/>
                <a:gridCol w="3710816"/>
                <a:gridCol w="987366"/>
                <a:gridCol w="1883665"/>
                <a:gridCol w="1934779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8000" marR="78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8000" marR="78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8000" marR="78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Module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 userDrawn="1"/>
        </p:nvSpPr>
        <p:spPr>
          <a:xfrm>
            <a:off x="7815370" y="917467"/>
            <a:ext cx="1950000" cy="55834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815370" y="647363"/>
            <a:ext cx="1950000" cy="2701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Description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67388" y="72870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6864303" y="836740"/>
            <a:ext cx="819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로그아웃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830598" y="842299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김태희 님   ▼</a:t>
            </a:r>
            <a:endParaRPr lang="ko-KR" altLang="en-US" sz="900" dirty="0"/>
          </a:p>
        </p:txBody>
      </p:sp>
      <p:pic>
        <p:nvPicPr>
          <p:cNvPr id="10" name="그림 9" descr="화상상담 이미지3.JPG"/>
          <p:cNvPicPr>
            <a:picLocks noChangeAspect="1"/>
          </p:cNvPicPr>
          <p:nvPr userDrawn="1"/>
        </p:nvPicPr>
        <p:blipFill>
          <a:blip r:embed="rId2" cstate="print"/>
          <a:srcRect t="3835" b="10525"/>
          <a:stretch>
            <a:fillRect/>
          </a:stretch>
        </p:blipFill>
        <p:spPr>
          <a:xfrm>
            <a:off x="5476974" y="774135"/>
            <a:ext cx="363183" cy="360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87848" y="648425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345099" y="869419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전용 페이지</a:t>
            </a:r>
            <a:endParaRPr lang="ko-KR" altLang="en-US" sz="1000" b="1" dirty="0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267387" y="1268760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 userDrawn="1"/>
        </p:nvSpPr>
        <p:spPr>
          <a:xfrm>
            <a:off x="157169" y="1268759"/>
            <a:ext cx="7644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164650" y="1268760"/>
            <a:ext cx="76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164650" y="1690235"/>
            <a:ext cx="76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 userDrawn="1"/>
        </p:nvGraphicFramePr>
        <p:xfrm>
          <a:off x="164651" y="1313766"/>
          <a:ext cx="7551736" cy="31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934"/>
                <a:gridCol w="1887934"/>
                <a:gridCol w="1887934"/>
                <a:gridCol w="1887934"/>
              </a:tblGrid>
              <a:tr h="315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상담관리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리포트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고객센터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412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139631" y="647234"/>
          <a:ext cx="9611622" cy="58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1622"/>
              </a:tblGrid>
              <a:tr h="58536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 userDrawn="1"/>
        </p:nvGraphicFramePr>
        <p:xfrm>
          <a:off x="139631" y="110488"/>
          <a:ext cx="9611620" cy="460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994"/>
                <a:gridCol w="3710816"/>
                <a:gridCol w="987366"/>
                <a:gridCol w="1883665"/>
                <a:gridCol w="1934779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8000" marR="78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8000" marR="78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8000" marR="78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Module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 userDrawn="1"/>
        </p:nvSpPr>
        <p:spPr>
          <a:xfrm>
            <a:off x="7815370" y="917467"/>
            <a:ext cx="1950000" cy="55834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815370" y="647363"/>
            <a:ext cx="1950000" cy="2701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Description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67388" y="72870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6864303" y="836740"/>
            <a:ext cx="819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로그아웃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830598" y="842299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김태희 님   ▼</a:t>
            </a:r>
            <a:endParaRPr lang="ko-KR" altLang="en-US" sz="900" dirty="0"/>
          </a:p>
        </p:txBody>
      </p:sp>
      <p:pic>
        <p:nvPicPr>
          <p:cNvPr id="10" name="그림 9" descr="화상상담 이미지3.JPG"/>
          <p:cNvPicPr>
            <a:picLocks noChangeAspect="1"/>
          </p:cNvPicPr>
          <p:nvPr userDrawn="1"/>
        </p:nvPicPr>
        <p:blipFill>
          <a:blip r:embed="rId2" cstate="print"/>
          <a:srcRect t="3835" b="10525"/>
          <a:stretch>
            <a:fillRect/>
          </a:stretch>
        </p:blipFill>
        <p:spPr>
          <a:xfrm>
            <a:off x="5476974" y="774135"/>
            <a:ext cx="363183" cy="360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87848" y="648425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345099" y="869419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전용 페이지</a:t>
            </a:r>
            <a:endParaRPr lang="ko-KR" altLang="en-US" sz="1000" b="1" dirty="0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267387" y="1268760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 userDrawn="1"/>
        </p:nvSpPr>
        <p:spPr>
          <a:xfrm>
            <a:off x="157169" y="1268759"/>
            <a:ext cx="7644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164650" y="1268760"/>
            <a:ext cx="76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164650" y="1690235"/>
            <a:ext cx="76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 userDrawn="1"/>
        </p:nvGraphicFramePr>
        <p:xfrm>
          <a:off x="164651" y="1313766"/>
          <a:ext cx="7551736" cy="31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934"/>
                <a:gridCol w="1887934"/>
                <a:gridCol w="1887934"/>
                <a:gridCol w="1887934"/>
              </a:tblGrid>
              <a:tr h="315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상담관리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리포트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고객센터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412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7380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87848" y="648425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5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715" r:id="rId3"/>
    <p:sldLayoutId id="2147483710" r:id="rId4"/>
    <p:sldLayoutId id="2147483716" r:id="rId5"/>
    <p:sldLayoutId id="2147483721" r:id="rId6"/>
    <p:sldLayoutId id="2147483723" r:id="rId7"/>
    <p:sldLayoutId id="2147483722" r:id="rId8"/>
    <p:sldLayoutId id="2147483717" r:id="rId9"/>
    <p:sldLayoutId id="2147483718" r:id="rId10"/>
    <p:sldLayoutId id="2147483719" r:id="rId11"/>
    <p:sldLayoutId id="2147483720" r:id="rId12"/>
    <p:sldLayoutId id="2147483724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5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notesSlide" Target="../notesSlides/notesSlide9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notesSlide" Target="../notesSlides/notesSlide20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hyperlink" Target="http://www.guidance.co.kr/agmain/index.asp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mailto:xxxx**@xx****.com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notesSlide" Target="../notesSlides/notesSlide59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3552" y="287066"/>
            <a:ext cx="9450309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lang="en-US" altLang="ko-KR" sz="3600" b="1" spc="-150" dirty="0" smtClean="0">
                <a:latin typeface="맑은 고딕" pitchFamily="50" charset="-127"/>
                <a:ea typeface="맑은 고딕" pitchFamily="50" charset="-127"/>
              </a:rPr>
              <a:t>Hello </a:t>
            </a:r>
            <a:r>
              <a:rPr lang="ko-KR" altLang="en-US" sz="3600" b="1" spc="-150" dirty="0" smtClean="0">
                <a:latin typeface="맑은 고딕" pitchFamily="50" charset="-127"/>
                <a:ea typeface="맑은 고딕" pitchFamily="50" charset="-127"/>
              </a:rPr>
              <a:t>화면기획서 </a:t>
            </a:r>
            <a:r>
              <a:rPr lang="en-US" altLang="ko-KR" sz="3600" b="1" spc="-15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3600" b="1" spc="-150" dirty="0" smtClean="0">
                <a:latin typeface="맑은 고딕" pitchFamily="50" charset="-127"/>
                <a:ea typeface="맑은 고딕" pitchFamily="50" charset="-127"/>
              </a:rPr>
              <a:t>심리상담사 </a:t>
            </a:r>
            <a:r>
              <a:rPr lang="en-US" altLang="ko-KR" sz="3600" b="1" spc="-150" dirty="0" smtClean="0">
                <a:latin typeface="맑은 고딕" pitchFamily="50" charset="-127"/>
                <a:ea typeface="맑은 고딕" pitchFamily="50" charset="-127"/>
              </a:rPr>
              <a:t>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312" y="2924944"/>
            <a:ext cx="44886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AIMMED</a:t>
            </a:r>
            <a:endParaRPr lang="ko-KR" altLang="en-US" sz="1000" b="1" spc="-2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2924945"/>
            <a:ext cx="448868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작성년월일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2016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1000" b="1" spc="-2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최종수정일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2017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1000" b="1" spc="-2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문서버전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1.5</a:t>
            </a:r>
            <a:endParaRPr lang="ko-KR" altLang="en-US" sz="1000" b="1" spc="-2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600"/>
              </a:lnSpc>
            </a:pP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문서등급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기밀</a:t>
            </a:r>
            <a:endParaRPr lang="en-US" altLang="ko-KR" sz="1000" b="1" spc="-2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16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0489" y="22254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u="sng" dirty="0" smtClean="0"/>
              <a:t>상담가격 정책</a:t>
            </a:r>
            <a:endParaRPr lang="ko-KR" altLang="en-US" sz="2400" b="1" u="sng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57390"/>
              </p:ext>
            </p:extLst>
          </p:nvPr>
        </p:nvGraphicFramePr>
        <p:xfrm>
          <a:off x="506506" y="1196752"/>
          <a:ext cx="6630738" cy="1333664"/>
        </p:xfrm>
        <a:graphic>
          <a:graphicData uri="http://schemas.openxmlformats.org/drawingml/2006/table">
            <a:tbl>
              <a:tblPr/>
              <a:tblGrid>
                <a:gridCol w="896046"/>
                <a:gridCol w="1433673"/>
                <a:gridCol w="1433673"/>
                <a:gridCol w="1433673"/>
                <a:gridCol w="1433673"/>
              </a:tblGrid>
              <a:tr h="3334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구분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헬로코인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78" marR="8578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상담권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78" marR="8578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341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78" marR="8578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급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심리상담사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급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심리상담사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기업 정산 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상담사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정산 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34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분 상담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33,000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44,000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29,700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33,000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34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분 상담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55,000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원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72,000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원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49,500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원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55,000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원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1195" y="935142"/>
            <a:ext cx="1721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1. </a:t>
            </a:r>
            <a:r>
              <a:rPr lang="ko-KR" altLang="en-US" sz="1100" b="1" dirty="0" err="1" smtClean="0"/>
              <a:t>상담시간별</a:t>
            </a:r>
            <a:r>
              <a:rPr lang="ko-KR" altLang="en-US" sz="1100" b="1" dirty="0" smtClean="0"/>
              <a:t> 상담 금액</a:t>
            </a:r>
            <a:endParaRPr lang="ko-KR" altLang="en-US" sz="11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6506" y="2534707"/>
            <a:ext cx="4653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/>
              <a:t>모든 </a:t>
            </a:r>
            <a:r>
              <a:rPr lang="ko-KR" altLang="en-US" sz="1000" dirty="0" smtClean="0"/>
              <a:t>금액은 </a:t>
            </a:r>
            <a:r>
              <a:rPr lang="en-US" altLang="ko-KR" sz="1000" dirty="0" smtClean="0"/>
              <a:t>VAT </a:t>
            </a:r>
            <a:r>
              <a:rPr lang="ko-KR" altLang="en-US" sz="1000" dirty="0" smtClean="0"/>
              <a:t>포함</a:t>
            </a:r>
            <a:endParaRPr lang="en-US" altLang="ko-KR" sz="1000" dirty="0" smtClean="0"/>
          </a:p>
          <a:p>
            <a:pPr marL="171450" indent="-171450">
              <a:buFont typeface="Arial" charset="0"/>
              <a:buChar char="•"/>
            </a:pPr>
            <a:r>
              <a:rPr lang="ko-KR" altLang="en-US" sz="1000" dirty="0" err="1" smtClean="0"/>
              <a:t>상담권</a:t>
            </a:r>
            <a:r>
              <a:rPr lang="ko-KR" altLang="en-US" sz="1000" dirty="0" smtClean="0"/>
              <a:t> 가격은 기업 정산 시 비용과 </a:t>
            </a:r>
            <a:r>
              <a:rPr lang="ko-KR" altLang="en-US" sz="1000" dirty="0" err="1" smtClean="0"/>
              <a:t>상담사에게</a:t>
            </a:r>
            <a:r>
              <a:rPr lang="ko-KR" altLang="en-US" sz="1000" dirty="0" smtClean="0"/>
              <a:t> 정산해주는 비용이 상이함 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61195" y="3429000"/>
            <a:ext cx="1721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</a:t>
            </a:r>
            <a:r>
              <a:rPr lang="en-US" altLang="ko-KR" sz="1100" b="1" dirty="0" smtClean="0"/>
              <a:t>. </a:t>
            </a:r>
            <a:r>
              <a:rPr lang="ko-KR" altLang="en-US" sz="1100" b="1" dirty="0" err="1" smtClean="0"/>
              <a:t>심리상담사</a:t>
            </a:r>
            <a:r>
              <a:rPr lang="ko-KR" altLang="en-US" sz="1100" b="1" dirty="0" smtClean="0"/>
              <a:t> 정산 비율</a:t>
            </a:r>
            <a:endParaRPr lang="ko-KR" altLang="en-US" sz="11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903819"/>
              </p:ext>
            </p:extLst>
          </p:nvPr>
        </p:nvGraphicFramePr>
        <p:xfrm>
          <a:off x="495300" y="3717032"/>
          <a:ext cx="3763392" cy="666832"/>
        </p:xfrm>
        <a:graphic>
          <a:graphicData uri="http://schemas.openxmlformats.org/drawingml/2006/table">
            <a:tbl>
              <a:tblPr/>
              <a:tblGrid>
                <a:gridCol w="896046"/>
                <a:gridCol w="1433673"/>
                <a:gridCol w="1433673"/>
              </a:tblGrid>
              <a:tr h="3334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구분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에임메드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심리상담사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프리랜서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34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비율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30%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70%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1195" y="4941168"/>
            <a:ext cx="15808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3. </a:t>
            </a:r>
            <a:r>
              <a:rPr lang="ko-KR" altLang="en-US" sz="1100" b="1" dirty="0" smtClean="0"/>
              <a:t>상담예약 취소 기준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6507" y="5213420"/>
            <a:ext cx="3781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/>
              <a:t>상담 시작 시간을 기준으로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시간 이상 남은 경우 취소 가능</a:t>
            </a:r>
            <a:endParaRPr lang="en-US" altLang="ko-KR" sz="1000" dirty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sz="1000" dirty="0" smtClean="0"/>
              <a:t>6</a:t>
            </a:r>
            <a:r>
              <a:rPr lang="ko-KR" altLang="en-US" sz="1000" dirty="0" smtClean="0"/>
              <a:t>시간 미만 남은 경우 취소 불가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20628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302063"/>
            <a:ext cx="9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00" dirty="0" smtClean="0">
                <a:solidFill>
                  <a:prstClr val="black"/>
                </a:solidFill>
              </a:rPr>
              <a:t>로그인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0106" y="2642807"/>
            <a:ext cx="714380" cy="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0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1229222" y="11779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로그인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28108" y="117792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26951" y="352286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Gate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7363" y="620585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69974" y="869419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전용 페이지</a:t>
            </a:r>
            <a:endParaRPr lang="ko-KR" altLang="en-US" sz="1000" b="1" dirty="0"/>
          </a:p>
        </p:txBody>
      </p:sp>
      <p:sp>
        <p:nvSpPr>
          <p:cNvPr id="39" name="Button"/>
          <p:cNvSpPr>
            <a:spLocks/>
          </p:cNvSpPr>
          <p:nvPr/>
        </p:nvSpPr>
        <p:spPr bwMode="auto">
          <a:xfrm>
            <a:off x="6798448" y="873645"/>
            <a:ext cx="870339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Line"/>
          <p:cNvCxnSpPr>
            <a:cxnSpLocks/>
          </p:cNvCxnSpPr>
          <p:nvPr/>
        </p:nvCxnSpPr>
        <p:spPr bwMode="auto">
          <a:xfrm>
            <a:off x="140085" y="1221411"/>
            <a:ext cx="7689485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Modal Dialog Overlay"/>
          <p:cNvSpPr>
            <a:spLocks/>
          </p:cNvSpPr>
          <p:nvPr/>
        </p:nvSpPr>
        <p:spPr bwMode="auto">
          <a:xfrm>
            <a:off x="145689" y="1232652"/>
            <a:ext cx="7671300" cy="4086558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30277" y="5808491"/>
            <a:ext cx="7686713" cy="566503"/>
            <a:chOff x="120255" y="5808490"/>
            <a:chExt cx="7095427" cy="566503"/>
          </a:xfrm>
        </p:grpSpPr>
        <p:cxnSp>
          <p:nvCxnSpPr>
            <p:cNvPr id="49" name="Line"/>
            <p:cNvCxnSpPr>
              <a:cxnSpLocks/>
            </p:cNvCxnSpPr>
            <p:nvPr/>
          </p:nvCxnSpPr>
          <p:spPr bwMode="auto">
            <a:xfrm>
              <a:off x="120255" y="5808490"/>
              <a:ext cx="7095427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그림 50" descr="푸터2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36678" y="5978993"/>
              <a:ext cx="1056000" cy="39600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36027" y="5913328"/>
              <a:ext cx="3501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Copyright </a:t>
              </a:r>
              <a:r>
                <a:rPr lang="ko-KR" altLang="en-US" sz="800" dirty="0" smtClean="0"/>
                <a:t>ⓒ </a:t>
              </a:r>
              <a:r>
                <a:rPr lang="en-US" altLang="ko-KR" sz="800" dirty="0" smtClean="0"/>
                <a:t>2017 AIMMED Corporation All Rights Reserved.</a:t>
              </a:r>
            </a:p>
            <a:p>
              <a:r>
                <a:rPr lang="ko-KR" altLang="en-US" sz="800" dirty="0" smtClean="0"/>
                <a:t>본사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서울 강남구 도산대로 </a:t>
              </a:r>
              <a:r>
                <a:rPr lang="en-US" altLang="ko-KR" sz="800" dirty="0" smtClean="0"/>
                <a:t>221 </a:t>
              </a:r>
              <a:r>
                <a:rPr lang="ko-KR" altLang="en-US" sz="800" dirty="0" smtClean="0"/>
                <a:t>동남빌딩 </a:t>
              </a:r>
              <a:r>
                <a:rPr lang="en-US" altLang="ko-KR" sz="800" dirty="0" smtClean="0"/>
                <a:t>3</a:t>
              </a:r>
              <a:r>
                <a:rPr lang="ko-KR" altLang="en-US" sz="800" dirty="0" smtClean="0"/>
                <a:t>층 ㈜</a:t>
              </a:r>
              <a:r>
                <a:rPr lang="ko-KR" altLang="en-US" sz="800" dirty="0" err="1" smtClean="0"/>
                <a:t>에임메드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| </a:t>
              </a:r>
              <a:r>
                <a:rPr lang="ko-KR" altLang="en-US" sz="800" dirty="0" smtClean="0"/>
                <a:t>대표이사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이영준</a:t>
              </a:r>
              <a:endParaRPr lang="en-US" altLang="ko-KR" sz="800" dirty="0" smtClean="0"/>
            </a:p>
            <a:p>
              <a:r>
                <a:rPr lang="ko-KR" altLang="en-US" sz="800" dirty="0" smtClean="0"/>
                <a:t>사업자등록번호 </a:t>
              </a:r>
              <a:r>
                <a:rPr lang="en-US" altLang="ko-KR" sz="800" dirty="0" smtClean="0"/>
                <a:t>: 214-86-39734 </a:t>
              </a:r>
              <a:r>
                <a:rPr lang="ko-KR" altLang="en-US" sz="800" dirty="0" smtClean="0"/>
                <a:t>통신판매번호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강남</a:t>
              </a:r>
              <a:r>
                <a:rPr lang="en-US" altLang="ko-KR" sz="800" dirty="0" smtClean="0"/>
                <a:t>-6372</a:t>
              </a:r>
              <a:endParaRPr lang="ko-KR" altLang="en-US" sz="8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74263" y="5425334"/>
            <a:ext cx="3187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서비스 관련 문의  </a:t>
            </a:r>
            <a:r>
              <a:rPr lang="en-US" altLang="ko-KR" sz="1050" dirty="0"/>
              <a:t>hello_counselor@aimmed.com</a:t>
            </a:r>
            <a:endParaRPr lang="ko-KR" altLang="en-US" sz="1050" dirty="0"/>
          </a:p>
        </p:txBody>
      </p:sp>
      <p:sp>
        <p:nvSpPr>
          <p:cNvPr id="59" name="About"/>
          <p:cNvSpPr>
            <a:spLocks noChangeAspect="1" noEditPoints="1"/>
          </p:cNvSpPr>
          <p:nvPr/>
        </p:nvSpPr>
        <p:spPr bwMode="auto">
          <a:xfrm flipH="1">
            <a:off x="433174" y="5463250"/>
            <a:ext cx="241090" cy="216000"/>
          </a:xfrm>
          <a:custGeom>
            <a:avLst/>
            <a:gdLst>
              <a:gd name="T0" fmla="*/ 333 w 665"/>
              <a:gd name="T1" fmla="*/ 0 h 643"/>
              <a:gd name="T2" fmla="*/ 0 w 665"/>
              <a:gd name="T3" fmla="*/ 296 h 643"/>
              <a:gd name="T4" fmla="*/ 96 w 665"/>
              <a:gd name="T5" fmla="*/ 503 h 643"/>
              <a:gd name="T6" fmla="*/ 47 w 665"/>
              <a:gd name="T7" fmla="*/ 569 h 643"/>
              <a:gd name="T8" fmla="*/ 17 w 665"/>
              <a:gd name="T9" fmla="*/ 593 h 643"/>
              <a:gd name="T10" fmla="*/ 2 w 665"/>
              <a:gd name="T11" fmla="*/ 621 h 643"/>
              <a:gd name="T12" fmla="*/ 9 w 665"/>
              <a:gd name="T13" fmla="*/ 632 h 643"/>
              <a:gd name="T14" fmla="*/ 71 w 665"/>
              <a:gd name="T15" fmla="*/ 642 h 643"/>
              <a:gd name="T16" fmla="*/ 144 w 665"/>
              <a:gd name="T17" fmla="*/ 628 h 643"/>
              <a:gd name="T18" fmla="*/ 260 w 665"/>
              <a:gd name="T19" fmla="*/ 585 h 643"/>
              <a:gd name="T20" fmla="*/ 332 w 665"/>
              <a:gd name="T21" fmla="*/ 593 h 643"/>
              <a:gd name="T22" fmla="*/ 665 w 665"/>
              <a:gd name="T23" fmla="*/ 297 h 643"/>
              <a:gd name="T24" fmla="*/ 333 w 665"/>
              <a:gd name="T25" fmla="*/ 0 h 643"/>
              <a:gd name="T26" fmla="*/ 333 w 665"/>
              <a:gd name="T27" fmla="*/ 27 h 643"/>
              <a:gd name="T28" fmla="*/ 639 w 665"/>
              <a:gd name="T29" fmla="*/ 297 h 643"/>
              <a:gd name="T30" fmla="*/ 332 w 665"/>
              <a:gd name="T31" fmla="*/ 567 h 643"/>
              <a:gd name="T32" fmla="*/ 257 w 665"/>
              <a:gd name="T33" fmla="*/ 558 h 643"/>
              <a:gd name="T34" fmla="*/ 137 w 665"/>
              <a:gd name="T35" fmla="*/ 602 h 643"/>
              <a:gd name="T36" fmla="*/ 69 w 665"/>
              <a:gd name="T37" fmla="*/ 615 h 643"/>
              <a:gd name="T38" fmla="*/ 38 w 665"/>
              <a:gd name="T39" fmla="*/ 611 h 643"/>
              <a:gd name="T40" fmla="*/ 64 w 665"/>
              <a:gd name="T41" fmla="*/ 589 h 643"/>
              <a:gd name="T42" fmla="*/ 127 w 665"/>
              <a:gd name="T43" fmla="*/ 495 h 643"/>
              <a:gd name="T44" fmla="*/ 27 w 665"/>
              <a:gd name="T45" fmla="*/ 296 h 643"/>
              <a:gd name="T46" fmla="*/ 333 w 665"/>
              <a:gd name="T47" fmla="*/ 27 h 643"/>
              <a:gd name="T48" fmla="*/ 317 w 665"/>
              <a:gd name="T49" fmla="*/ 157 h 643"/>
              <a:gd name="T50" fmla="*/ 312 w 665"/>
              <a:gd name="T51" fmla="*/ 163 h 643"/>
              <a:gd name="T52" fmla="*/ 312 w 665"/>
              <a:gd name="T53" fmla="*/ 197 h 643"/>
              <a:gd name="T54" fmla="*/ 317 w 665"/>
              <a:gd name="T55" fmla="*/ 203 h 643"/>
              <a:gd name="T56" fmla="*/ 349 w 665"/>
              <a:gd name="T57" fmla="*/ 203 h 643"/>
              <a:gd name="T58" fmla="*/ 355 w 665"/>
              <a:gd name="T59" fmla="*/ 197 h 643"/>
              <a:gd name="T60" fmla="*/ 355 w 665"/>
              <a:gd name="T61" fmla="*/ 163 h 643"/>
              <a:gd name="T62" fmla="*/ 349 w 665"/>
              <a:gd name="T63" fmla="*/ 157 h 643"/>
              <a:gd name="T64" fmla="*/ 317 w 665"/>
              <a:gd name="T65" fmla="*/ 157 h 643"/>
              <a:gd name="T66" fmla="*/ 319 w 665"/>
              <a:gd name="T67" fmla="*/ 255 h 643"/>
              <a:gd name="T68" fmla="*/ 313 w 665"/>
              <a:gd name="T69" fmla="*/ 260 h 643"/>
              <a:gd name="T70" fmla="*/ 313 w 665"/>
              <a:gd name="T71" fmla="*/ 439 h 643"/>
              <a:gd name="T72" fmla="*/ 319 w 665"/>
              <a:gd name="T73" fmla="*/ 445 h 643"/>
              <a:gd name="T74" fmla="*/ 349 w 665"/>
              <a:gd name="T75" fmla="*/ 445 h 643"/>
              <a:gd name="T76" fmla="*/ 355 w 665"/>
              <a:gd name="T77" fmla="*/ 440 h 643"/>
              <a:gd name="T78" fmla="*/ 355 w 665"/>
              <a:gd name="T79" fmla="*/ 260 h 643"/>
              <a:gd name="T80" fmla="*/ 349 w 665"/>
              <a:gd name="T81" fmla="*/ 255 h 643"/>
              <a:gd name="T82" fmla="*/ 319 w 665"/>
              <a:gd name="T83" fmla="*/ 255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5" h="643">
                <a:moveTo>
                  <a:pt x="333" y="0"/>
                </a:moveTo>
                <a:cubicBezTo>
                  <a:pt x="150" y="0"/>
                  <a:pt x="0" y="132"/>
                  <a:pt x="0" y="296"/>
                </a:cubicBezTo>
                <a:cubicBezTo>
                  <a:pt x="0" y="377"/>
                  <a:pt x="37" y="449"/>
                  <a:pt x="96" y="503"/>
                </a:cubicBezTo>
                <a:cubicBezTo>
                  <a:pt x="87" y="530"/>
                  <a:pt x="67" y="552"/>
                  <a:pt x="47" y="569"/>
                </a:cubicBezTo>
                <a:cubicBezTo>
                  <a:pt x="36" y="578"/>
                  <a:pt x="26" y="585"/>
                  <a:pt x="17" y="593"/>
                </a:cubicBezTo>
                <a:cubicBezTo>
                  <a:pt x="6" y="601"/>
                  <a:pt x="2" y="609"/>
                  <a:pt x="2" y="621"/>
                </a:cubicBezTo>
                <a:cubicBezTo>
                  <a:pt x="3" y="625"/>
                  <a:pt x="6" y="630"/>
                  <a:pt x="9" y="632"/>
                </a:cubicBezTo>
                <a:cubicBezTo>
                  <a:pt x="27" y="641"/>
                  <a:pt x="48" y="643"/>
                  <a:pt x="71" y="642"/>
                </a:cubicBezTo>
                <a:cubicBezTo>
                  <a:pt x="94" y="640"/>
                  <a:pt x="119" y="635"/>
                  <a:pt x="144" y="628"/>
                </a:cubicBezTo>
                <a:cubicBezTo>
                  <a:pt x="192" y="615"/>
                  <a:pt x="237" y="596"/>
                  <a:pt x="260" y="585"/>
                </a:cubicBezTo>
                <a:cubicBezTo>
                  <a:pt x="284" y="590"/>
                  <a:pt x="307" y="593"/>
                  <a:pt x="332" y="593"/>
                </a:cubicBezTo>
                <a:cubicBezTo>
                  <a:pt x="516" y="593"/>
                  <a:pt x="665" y="461"/>
                  <a:pt x="665" y="297"/>
                </a:cubicBezTo>
                <a:cubicBezTo>
                  <a:pt x="665" y="133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4" y="27"/>
                  <a:pt x="639" y="149"/>
                  <a:pt x="639" y="297"/>
                </a:cubicBezTo>
                <a:cubicBezTo>
                  <a:pt x="639" y="445"/>
                  <a:pt x="503" y="567"/>
                  <a:pt x="332" y="567"/>
                </a:cubicBezTo>
                <a:cubicBezTo>
                  <a:pt x="305" y="566"/>
                  <a:pt x="280" y="563"/>
                  <a:pt x="257" y="558"/>
                </a:cubicBezTo>
                <a:cubicBezTo>
                  <a:pt x="215" y="575"/>
                  <a:pt x="174" y="592"/>
                  <a:pt x="137" y="602"/>
                </a:cubicBezTo>
                <a:cubicBezTo>
                  <a:pt x="113" y="609"/>
                  <a:pt x="89" y="614"/>
                  <a:pt x="69" y="615"/>
                </a:cubicBezTo>
                <a:cubicBezTo>
                  <a:pt x="55" y="616"/>
                  <a:pt x="47" y="613"/>
                  <a:pt x="38" y="611"/>
                </a:cubicBezTo>
                <a:cubicBezTo>
                  <a:pt x="44" y="605"/>
                  <a:pt x="53" y="598"/>
                  <a:pt x="64" y="589"/>
                </a:cubicBezTo>
                <a:cubicBezTo>
                  <a:pt x="96" y="559"/>
                  <a:pt x="116" y="539"/>
                  <a:pt x="127" y="495"/>
                </a:cubicBezTo>
                <a:cubicBezTo>
                  <a:pt x="52" y="430"/>
                  <a:pt x="26" y="362"/>
                  <a:pt x="27" y="296"/>
                </a:cubicBezTo>
                <a:cubicBezTo>
                  <a:pt x="27" y="148"/>
                  <a:pt x="162" y="27"/>
                  <a:pt x="333" y="27"/>
                </a:cubicBezTo>
                <a:close/>
                <a:moveTo>
                  <a:pt x="317" y="157"/>
                </a:moveTo>
                <a:cubicBezTo>
                  <a:pt x="313" y="157"/>
                  <a:pt x="312" y="160"/>
                  <a:pt x="312" y="163"/>
                </a:cubicBezTo>
                <a:lnTo>
                  <a:pt x="312" y="197"/>
                </a:lnTo>
                <a:cubicBezTo>
                  <a:pt x="312" y="201"/>
                  <a:pt x="315" y="203"/>
                  <a:pt x="317" y="203"/>
                </a:cubicBezTo>
                <a:lnTo>
                  <a:pt x="349" y="203"/>
                </a:lnTo>
                <a:cubicBezTo>
                  <a:pt x="353" y="203"/>
                  <a:pt x="355" y="200"/>
                  <a:pt x="355" y="197"/>
                </a:cubicBezTo>
                <a:lnTo>
                  <a:pt x="355" y="163"/>
                </a:lnTo>
                <a:cubicBezTo>
                  <a:pt x="355" y="159"/>
                  <a:pt x="352" y="157"/>
                  <a:pt x="349" y="157"/>
                </a:cubicBezTo>
                <a:lnTo>
                  <a:pt x="317" y="157"/>
                </a:lnTo>
                <a:close/>
                <a:moveTo>
                  <a:pt x="319" y="255"/>
                </a:moveTo>
                <a:cubicBezTo>
                  <a:pt x="315" y="255"/>
                  <a:pt x="313" y="257"/>
                  <a:pt x="313" y="260"/>
                </a:cubicBezTo>
                <a:lnTo>
                  <a:pt x="313" y="439"/>
                </a:lnTo>
                <a:cubicBezTo>
                  <a:pt x="313" y="443"/>
                  <a:pt x="315" y="445"/>
                  <a:pt x="319" y="445"/>
                </a:cubicBezTo>
                <a:lnTo>
                  <a:pt x="349" y="445"/>
                </a:lnTo>
                <a:cubicBezTo>
                  <a:pt x="353" y="445"/>
                  <a:pt x="355" y="443"/>
                  <a:pt x="355" y="440"/>
                </a:cubicBezTo>
                <a:lnTo>
                  <a:pt x="355" y="260"/>
                </a:lnTo>
                <a:cubicBezTo>
                  <a:pt x="355" y="256"/>
                  <a:pt x="352" y="255"/>
                  <a:pt x="349" y="255"/>
                </a:cubicBezTo>
                <a:lnTo>
                  <a:pt x="319" y="255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3408165" y="4959170"/>
            <a:ext cx="848310" cy="144000"/>
            <a:chOff x="7857365" y="3293985"/>
            <a:chExt cx="783055" cy="144000"/>
          </a:xfrm>
        </p:grpSpPr>
        <p:sp>
          <p:nvSpPr>
            <p:cNvPr id="61" name="타원 60"/>
            <p:cNvSpPr/>
            <p:nvPr/>
          </p:nvSpPr>
          <p:spPr>
            <a:xfrm>
              <a:off x="7857365" y="3293985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8070383" y="3293985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8283401" y="3293985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8496420" y="3293985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3638934" y="1115639"/>
            <a:ext cx="3477017" cy="1638286"/>
            <a:chOff x="3359016" y="1115639"/>
            <a:chExt cx="3209554" cy="1638286"/>
          </a:xfrm>
        </p:grpSpPr>
        <p:sp>
          <p:nvSpPr>
            <p:cNvPr id="75" name="직사각형 74"/>
            <p:cNvSpPr/>
            <p:nvPr/>
          </p:nvSpPr>
          <p:spPr>
            <a:xfrm>
              <a:off x="3359016" y="1115639"/>
              <a:ext cx="3209554" cy="16382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093206" y="1493633"/>
              <a:ext cx="1764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46875" y="1511739"/>
              <a:ext cx="4900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아이디</a:t>
              </a:r>
              <a:endParaRPr lang="ko-KR" altLang="en-US" sz="900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093206" y="1781845"/>
              <a:ext cx="1764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446875" y="1799951"/>
              <a:ext cx="59661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비밀번호</a:t>
              </a:r>
              <a:endParaRPr lang="ko-KR" altLang="en-US" sz="9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446875" y="1180607"/>
              <a:ext cx="26400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심리상담사 로그인                                         </a:t>
              </a:r>
              <a:r>
                <a:rPr lang="en-US" altLang="ko-KR" sz="900" dirty="0" smtClean="0"/>
                <a:t>X</a:t>
              </a:r>
              <a:endParaRPr lang="ko-KR" altLang="en-US" sz="900" dirty="0"/>
            </a:p>
          </p:txBody>
        </p:sp>
        <p:sp>
          <p:nvSpPr>
            <p:cNvPr id="87" name="Button"/>
            <p:cNvSpPr>
              <a:spLocks/>
            </p:cNvSpPr>
            <p:nvPr/>
          </p:nvSpPr>
          <p:spPr bwMode="auto">
            <a:xfrm>
              <a:off x="5910007" y="1502685"/>
              <a:ext cx="576000" cy="540000"/>
            </a:xfrm>
            <a:prstGeom prst="roundRect">
              <a:avLst>
                <a:gd name="adj" fmla="val 8776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62244" y="2042685"/>
              <a:ext cx="97837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u="sng" smtClean="0"/>
                <a:t>아이디</a:t>
              </a:r>
              <a:r>
                <a:rPr lang="en-US" altLang="ko-KR" sz="700" u="sng" dirty="0" smtClean="0"/>
                <a:t>/</a:t>
              </a:r>
              <a:r>
                <a:rPr lang="ko-KR" altLang="en-US" sz="700" u="sng" dirty="0" smtClean="0"/>
                <a:t>비밀번호 찾기</a:t>
              </a:r>
              <a:endParaRPr lang="ko-KR" altLang="en-US" sz="700" u="sng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653794" y="2393885"/>
              <a:ext cx="24062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아직 계정이 없으신가요</a:t>
              </a:r>
              <a:r>
                <a:rPr lang="en-US" altLang="ko-KR" sz="800" dirty="0" smtClean="0"/>
                <a:t>?</a:t>
              </a:r>
              <a:r>
                <a:rPr lang="ko-KR" altLang="en-US" sz="800" dirty="0" smtClean="0"/>
                <a:t>  </a:t>
              </a:r>
              <a:r>
                <a:rPr lang="ko-KR" altLang="en-US" sz="800" u="sng" dirty="0" smtClean="0"/>
                <a:t>심리상담사 등록 </a:t>
              </a:r>
              <a:r>
                <a:rPr lang="ko-KR" altLang="en-US" sz="800" u="sng" dirty="0" err="1" smtClean="0"/>
                <a:t>바로가기</a:t>
              </a:r>
              <a:endParaRPr lang="ko-KR" altLang="en-US" sz="800" u="sng" dirty="0"/>
            </a:p>
          </p:txBody>
        </p:sp>
      </p:grpSp>
      <p:graphicFrame>
        <p:nvGraphicFramePr>
          <p:cNvPr id="90" name="표 89"/>
          <p:cNvGraphicFramePr>
            <a:graphicFrameLocks noGrp="1"/>
          </p:cNvGraphicFramePr>
          <p:nvPr/>
        </p:nvGraphicFramePr>
        <p:xfrm>
          <a:off x="7808120" y="650426"/>
          <a:ext cx="1967152" cy="4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8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클릭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(2)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레이어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팝업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3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상담사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Web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에 가입한 아이디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비밀번호 입력 후 클릭 시 로그인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로그인 성공 시 홈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(RCW-03)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으로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아이디 미 입력 상태에서 클릭 시 아이디 입력영역 하단에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문구 노출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아이디를 입력해주세요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비밀번호 미 입력 상태에서 클릭 시 비밀번호 입력영역 하단에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문구 노출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비밀번호를 입력해주세요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클릭 시 아이디 또는 비밀번호가 일치하는 회원이 존재하지 않는 경우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(2-1) alert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클릭 시 승인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보류처리된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회원인 경우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(2-2)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alert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로그인 성공하였으나 비밀번호 변경 주기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(3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개월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가 지난경우 비밀번호 변경 페이지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(RCW-09)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로 이동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아이디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비밀번호 찾기 페이지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(RCW-0801)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로 이동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상담사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등록 신청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(RCW-0202)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자동 롤링되며 클릭 시 해당 배너로 이동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타원 90"/>
          <p:cNvSpPr/>
          <p:nvPr/>
        </p:nvSpPr>
        <p:spPr>
          <a:xfrm>
            <a:off x="6589412" y="743418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6798448" y="141143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6589412" y="235732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6279163" y="2030783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15663" y="5425334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smtClean="0"/>
              <a:t>자주 묻는 질문</a:t>
            </a:r>
            <a:endParaRPr lang="ko-KR" altLang="en-US" sz="1050" b="1" dirty="0"/>
          </a:p>
        </p:txBody>
      </p:sp>
      <p:sp>
        <p:nvSpPr>
          <p:cNvPr id="38" name="슬라이드 번호 개체 틀 3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12</a:t>
            </a:fld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397763" y="3250721"/>
            <a:ext cx="2476984" cy="1238671"/>
            <a:chOff x="9144000" y="3632312"/>
            <a:chExt cx="2286447" cy="1238671"/>
          </a:xfrm>
        </p:grpSpPr>
        <p:sp>
          <p:nvSpPr>
            <p:cNvPr id="42" name="Window Body"/>
            <p:cNvSpPr/>
            <p:nvPr>
              <p:custDataLst>
                <p:tags r:id="rId8"/>
              </p:custDataLst>
            </p:nvPr>
          </p:nvSpPr>
          <p:spPr>
            <a:xfrm>
              <a:off x="9144000" y="3870057"/>
              <a:ext cx="2286447" cy="10009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Text"/>
            <p:cNvSpPr txBox="1"/>
            <p:nvPr>
              <p:custDataLst>
                <p:tags r:id="rId9"/>
              </p:custDataLst>
            </p:nvPr>
          </p:nvSpPr>
          <p:spPr>
            <a:xfrm>
              <a:off x="9310107" y="4006889"/>
              <a:ext cx="2120340" cy="55654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아이디 또는 비밀번호가 일치하지 않습니다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44" name="Title Bar"/>
            <p:cNvSpPr/>
            <p:nvPr>
              <p:custDataLst>
                <p:tags r:id="rId10"/>
              </p:custDataLst>
            </p:nvPr>
          </p:nvSpPr>
          <p:spPr>
            <a:xfrm>
              <a:off x="9144000" y="3632312"/>
              <a:ext cx="2286447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Close Button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11233600" y="370355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Button 1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9973460" y="4563436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Button 2" hidden="1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1481434" y="5663379"/>
            <a:ext cx="718281" cy="24038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 3" hidden="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0707528" y="5663379"/>
            <a:ext cx="718281" cy="24038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Abort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857545" y="3250721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2-1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889204" y="470717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3587849" y="3250721"/>
            <a:ext cx="2476984" cy="1238671"/>
            <a:chOff x="9144000" y="3632312"/>
            <a:chExt cx="2286447" cy="1238671"/>
          </a:xfrm>
        </p:grpSpPr>
        <p:sp>
          <p:nvSpPr>
            <p:cNvPr id="58" name="Window Body"/>
            <p:cNvSpPr/>
            <p:nvPr>
              <p:custDataLst>
                <p:tags r:id="rId3"/>
              </p:custDataLst>
            </p:nvPr>
          </p:nvSpPr>
          <p:spPr>
            <a:xfrm>
              <a:off x="9144000" y="3870057"/>
              <a:ext cx="2286447" cy="10009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Text"/>
            <p:cNvSpPr txBox="1"/>
            <p:nvPr>
              <p:custDataLst>
                <p:tags r:id="rId4"/>
              </p:custDataLst>
            </p:nvPr>
          </p:nvSpPr>
          <p:spPr>
            <a:xfrm>
              <a:off x="9310107" y="3962698"/>
              <a:ext cx="2120340" cy="55654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상담사 등록이 보류되었습니다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</a:p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메일로 보내드린 보류 사유 확인 후 다시 등록 신청을 해주세요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62" name="Title Bar"/>
            <p:cNvSpPr/>
            <p:nvPr>
              <p:custDataLst>
                <p:tags r:id="rId5"/>
              </p:custDataLst>
            </p:nvPr>
          </p:nvSpPr>
          <p:spPr>
            <a:xfrm>
              <a:off x="9144000" y="3632312"/>
              <a:ext cx="2286447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Close Button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11233600" y="370355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Button 1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9973460" y="4563436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8" name="타원 67"/>
          <p:cNvSpPr/>
          <p:nvPr/>
        </p:nvSpPr>
        <p:spPr>
          <a:xfrm>
            <a:off x="3986704" y="3250721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2-2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42623" y="5322287"/>
            <a:ext cx="3627081" cy="48620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7388" y="72870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64303" y="836740"/>
            <a:ext cx="819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로그아웃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0598" y="842299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김태희 님   ▼</a:t>
            </a:r>
            <a:endParaRPr lang="ko-KR" altLang="en-US" sz="900" dirty="0"/>
          </a:p>
        </p:txBody>
      </p:sp>
      <p:pic>
        <p:nvPicPr>
          <p:cNvPr id="6" name="그림 5" descr="화상상담 이미지3.JPG"/>
          <p:cNvPicPr>
            <a:picLocks noChangeAspect="1"/>
          </p:cNvPicPr>
          <p:nvPr/>
        </p:nvPicPr>
        <p:blipFill>
          <a:blip r:embed="rId2" cstate="print"/>
          <a:srcRect t="3835" b="10525"/>
          <a:stretch>
            <a:fillRect/>
          </a:stretch>
        </p:blipFill>
        <p:spPr>
          <a:xfrm>
            <a:off x="5476974" y="774135"/>
            <a:ext cx="363183" cy="360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7" name="직선 연결선 6"/>
          <p:cNvCxnSpPr/>
          <p:nvPr/>
        </p:nvCxnSpPr>
        <p:spPr>
          <a:xfrm>
            <a:off x="267387" y="1268760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64650" y="1268760"/>
            <a:ext cx="76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45099" y="869419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전용 페이지</a:t>
            </a:r>
            <a:endParaRPr lang="ko-KR" altLang="en-US" sz="10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67387" y="1967314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3464" y="1583795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비밀번호 변경</a:t>
            </a:r>
            <a:endParaRPr lang="ko-KR" altLang="en-US" sz="1100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72481" y="2791294"/>
          <a:ext cx="7412681" cy="997746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현재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비밀번호</a:t>
                      </a: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비밀번호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변경</a:t>
                      </a: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비밀번호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확인</a:t>
                      </a: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791377" y="2834920"/>
            <a:ext cx="226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1377" y="3178530"/>
            <a:ext cx="226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8~20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이내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영문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특수문자 혼용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1377" y="3490945"/>
            <a:ext cx="226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8~20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이내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영문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특수문자 혼용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12749" y="270892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912749" y="317853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912749" y="349094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2480" y="2033845"/>
            <a:ext cx="3502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개인정보 보호를 위한 비밀번호 변경 안내</a:t>
            </a:r>
            <a:endParaRPr lang="ko-KR" altLang="en-US" sz="105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67387" y="2318074"/>
            <a:ext cx="543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김태희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상담사님께서는 동일한 비밀번호를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개월 동안 사용하고 계십니다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안전한 정보 보호를 위해 </a:t>
            </a:r>
            <a:r>
              <a:rPr lang="en-US" altLang="ko-KR" sz="900" b="1" dirty="0" smtClean="0"/>
              <a:t>3</a:t>
            </a:r>
            <a:r>
              <a:rPr lang="ko-KR" altLang="en-US" sz="900" b="1" dirty="0" smtClean="0"/>
              <a:t>개월</a:t>
            </a:r>
            <a:r>
              <a:rPr lang="ko-KR" altLang="en-US" sz="900" dirty="0" smtClean="0"/>
              <a:t>마다 비밀번호를 변경해주세요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22" name="직사각형 21"/>
          <p:cNvSpPr/>
          <p:nvPr/>
        </p:nvSpPr>
        <p:spPr>
          <a:xfrm>
            <a:off x="3347952" y="4014065"/>
            <a:ext cx="1755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비밀번호 변경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808120" y="650426"/>
          <a:ext cx="1967152" cy="51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8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현재 비밀번호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입력영역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3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영문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숫자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특수문자 혼용 필수이며 혼용되지 않은 경우 입력 필드 아래에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문구 노출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비밀번호는 영문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숫자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특수문자 혼용하여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8~20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자 이내로 설정해야 합니다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영문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숫자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특수문자 혼용 필수이며 혼용되지 않은 경우 입력 필드 아래에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문구 노출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비밀번호는 영문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숫자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특수문자 혼용하여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8~20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자 이내로 설정해야 합니다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(2)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에 입력한 비밀번호와 동일하지 않은 경우 입력필드 아래에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문구 노출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비밀번호가 일치하지 않습니다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모두 정상 입력 후 클릭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팝업 노출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비밀번호가 정상적으로 변경되었습니다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변경한 비밀번호로 다시 로그인해주세요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확인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Gate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페이지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RCW-01)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로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현재 비밀번호가 일치하지 않는 경우 현재 비밀번호 입력영역 하단에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alert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문구 노출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비밀번호가 일치하지 않습니다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하나라도 입력되지 않은 영역이 있는 경우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노출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입력하지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않은 항목이 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다시 확인해주세요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직전 또는 그 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이전 비밀번호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비밀번호와 동일할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노출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입력하신 비밀번호는 사용할 수 없습니다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다른 비밀번호를 입력해주세요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229221" y="11779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비밀번호 변경 안내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28108" y="117792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RCW-09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6951" y="352286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비밀번호 변경 페이지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29952" y="388806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1229222" y="11779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로그인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28108" y="117792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26951" y="352286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Gate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7363" y="620585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37632" y="869419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전용 페이지</a:t>
            </a:r>
            <a:endParaRPr lang="ko-KR" altLang="en-US" sz="1000" b="1" dirty="0"/>
          </a:p>
        </p:txBody>
      </p:sp>
      <p:sp>
        <p:nvSpPr>
          <p:cNvPr id="39" name="Button"/>
          <p:cNvSpPr>
            <a:spLocks/>
          </p:cNvSpPr>
          <p:nvPr/>
        </p:nvSpPr>
        <p:spPr bwMode="auto">
          <a:xfrm>
            <a:off x="6798448" y="873645"/>
            <a:ext cx="870339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Line"/>
          <p:cNvCxnSpPr>
            <a:cxnSpLocks/>
          </p:cNvCxnSpPr>
          <p:nvPr/>
        </p:nvCxnSpPr>
        <p:spPr bwMode="auto">
          <a:xfrm>
            <a:off x="140085" y="1221411"/>
            <a:ext cx="7689485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Modal Dialog Overlay"/>
          <p:cNvSpPr>
            <a:spLocks/>
          </p:cNvSpPr>
          <p:nvPr/>
        </p:nvSpPr>
        <p:spPr bwMode="auto">
          <a:xfrm>
            <a:off x="145689" y="1232652"/>
            <a:ext cx="7671300" cy="4086558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130277" y="5808491"/>
            <a:ext cx="7686713" cy="566503"/>
            <a:chOff x="120255" y="5808490"/>
            <a:chExt cx="7095427" cy="566503"/>
          </a:xfrm>
        </p:grpSpPr>
        <p:cxnSp>
          <p:nvCxnSpPr>
            <p:cNvPr id="49" name="Line"/>
            <p:cNvCxnSpPr>
              <a:cxnSpLocks/>
            </p:cNvCxnSpPr>
            <p:nvPr/>
          </p:nvCxnSpPr>
          <p:spPr bwMode="auto">
            <a:xfrm>
              <a:off x="120255" y="5808490"/>
              <a:ext cx="7095427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그림 50" descr="푸터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6678" y="5978993"/>
              <a:ext cx="1056000" cy="39600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36027" y="5913328"/>
              <a:ext cx="3501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Copyright </a:t>
              </a:r>
              <a:r>
                <a:rPr lang="ko-KR" altLang="en-US" sz="800" dirty="0" smtClean="0"/>
                <a:t>ⓒ </a:t>
              </a:r>
              <a:r>
                <a:rPr lang="en-US" altLang="ko-KR" sz="800" dirty="0" smtClean="0"/>
                <a:t>2017 AIMMED Corporation All Rights Reserved.</a:t>
              </a:r>
            </a:p>
            <a:p>
              <a:r>
                <a:rPr lang="ko-KR" altLang="en-US" sz="800" dirty="0" smtClean="0"/>
                <a:t>본사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서울 강남구 도산대로 </a:t>
              </a:r>
              <a:r>
                <a:rPr lang="en-US" altLang="ko-KR" sz="800" dirty="0" smtClean="0"/>
                <a:t>221 </a:t>
              </a:r>
              <a:r>
                <a:rPr lang="ko-KR" altLang="en-US" sz="800" dirty="0" smtClean="0"/>
                <a:t>동남빌딩 </a:t>
              </a:r>
              <a:r>
                <a:rPr lang="en-US" altLang="ko-KR" sz="800" dirty="0" smtClean="0"/>
                <a:t>3</a:t>
              </a:r>
              <a:r>
                <a:rPr lang="ko-KR" altLang="en-US" sz="800" dirty="0" smtClean="0"/>
                <a:t>층 ㈜</a:t>
              </a:r>
              <a:r>
                <a:rPr lang="ko-KR" altLang="en-US" sz="800" dirty="0" err="1" smtClean="0"/>
                <a:t>에임메드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| </a:t>
              </a:r>
              <a:r>
                <a:rPr lang="ko-KR" altLang="en-US" sz="800" dirty="0" smtClean="0"/>
                <a:t>대표이사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이영준</a:t>
              </a:r>
              <a:endParaRPr lang="en-US" altLang="ko-KR" sz="800" dirty="0" smtClean="0"/>
            </a:p>
            <a:p>
              <a:r>
                <a:rPr lang="ko-KR" altLang="en-US" sz="800" dirty="0" smtClean="0"/>
                <a:t>사업자등록번호 </a:t>
              </a:r>
              <a:r>
                <a:rPr lang="en-US" altLang="ko-KR" sz="800" dirty="0" smtClean="0"/>
                <a:t>: 214-86-39734 </a:t>
              </a:r>
              <a:r>
                <a:rPr lang="ko-KR" altLang="en-US" sz="800" dirty="0" smtClean="0"/>
                <a:t>통신판매번호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강남</a:t>
              </a:r>
              <a:r>
                <a:rPr lang="en-US" altLang="ko-KR" sz="800" dirty="0" smtClean="0"/>
                <a:t>-6372</a:t>
              </a:r>
              <a:endParaRPr lang="ko-KR" altLang="en-US" sz="800" dirty="0"/>
            </a:p>
          </p:txBody>
        </p:sp>
      </p:grpSp>
      <p:sp>
        <p:nvSpPr>
          <p:cNvPr id="59" name="About"/>
          <p:cNvSpPr>
            <a:spLocks noChangeAspect="1" noEditPoints="1"/>
          </p:cNvSpPr>
          <p:nvPr/>
        </p:nvSpPr>
        <p:spPr bwMode="auto">
          <a:xfrm flipH="1">
            <a:off x="433174" y="5463250"/>
            <a:ext cx="241090" cy="216000"/>
          </a:xfrm>
          <a:custGeom>
            <a:avLst/>
            <a:gdLst>
              <a:gd name="T0" fmla="*/ 333 w 665"/>
              <a:gd name="T1" fmla="*/ 0 h 643"/>
              <a:gd name="T2" fmla="*/ 0 w 665"/>
              <a:gd name="T3" fmla="*/ 296 h 643"/>
              <a:gd name="T4" fmla="*/ 96 w 665"/>
              <a:gd name="T5" fmla="*/ 503 h 643"/>
              <a:gd name="T6" fmla="*/ 47 w 665"/>
              <a:gd name="T7" fmla="*/ 569 h 643"/>
              <a:gd name="T8" fmla="*/ 17 w 665"/>
              <a:gd name="T9" fmla="*/ 593 h 643"/>
              <a:gd name="T10" fmla="*/ 2 w 665"/>
              <a:gd name="T11" fmla="*/ 621 h 643"/>
              <a:gd name="T12" fmla="*/ 9 w 665"/>
              <a:gd name="T13" fmla="*/ 632 h 643"/>
              <a:gd name="T14" fmla="*/ 71 w 665"/>
              <a:gd name="T15" fmla="*/ 642 h 643"/>
              <a:gd name="T16" fmla="*/ 144 w 665"/>
              <a:gd name="T17" fmla="*/ 628 h 643"/>
              <a:gd name="T18" fmla="*/ 260 w 665"/>
              <a:gd name="T19" fmla="*/ 585 h 643"/>
              <a:gd name="T20" fmla="*/ 332 w 665"/>
              <a:gd name="T21" fmla="*/ 593 h 643"/>
              <a:gd name="T22" fmla="*/ 665 w 665"/>
              <a:gd name="T23" fmla="*/ 297 h 643"/>
              <a:gd name="T24" fmla="*/ 333 w 665"/>
              <a:gd name="T25" fmla="*/ 0 h 643"/>
              <a:gd name="T26" fmla="*/ 333 w 665"/>
              <a:gd name="T27" fmla="*/ 27 h 643"/>
              <a:gd name="T28" fmla="*/ 639 w 665"/>
              <a:gd name="T29" fmla="*/ 297 h 643"/>
              <a:gd name="T30" fmla="*/ 332 w 665"/>
              <a:gd name="T31" fmla="*/ 567 h 643"/>
              <a:gd name="T32" fmla="*/ 257 w 665"/>
              <a:gd name="T33" fmla="*/ 558 h 643"/>
              <a:gd name="T34" fmla="*/ 137 w 665"/>
              <a:gd name="T35" fmla="*/ 602 h 643"/>
              <a:gd name="T36" fmla="*/ 69 w 665"/>
              <a:gd name="T37" fmla="*/ 615 h 643"/>
              <a:gd name="T38" fmla="*/ 38 w 665"/>
              <a:gd name="T39" fmla="*/ 611 h 643"/>
              <a:gd name="T40" fmla="*/ 64 w 665"/>
              <a:gd name="T41" fmla="*/ 589 h 643"/>
              <a:gd name="T42" fmla="*/ 127 w 665"/>
              <a:gd name="T43" fmla="*/ 495 h 643"/>
              <a:gd name="T44" fmla="*/ 27 w 665"/>
              <a:gd name="T45" fmla="*/ 296 h 643"/>
              <a:gd name="T46" fmla="*/ 333 w 665"/>
              <a:gd name="T47" fmla="*/ 27 h 643"/>
              <a:gd name="T48" fmla="*/ 317 w 665"/>
              <a:gd name="T49" fmla="*/ 157 h 643"/>
              <a:gd name="T50" fmla="*/ 312 w 665"/>
              <a:gd name="T51" fmla="*/ 163 h 643"/>
              <a:gd name="T52" fmla="*/ 312 w 665"/>
              <a:gd name="T53" fmla="*/ 197 h 643"/>
              <a:gd name="T54" fmla="*/ 317 w 665"/>
              <a:gd name="T55" fmla="*/ 203 h 643"/>
              <a:gd name="T56" fmla="*/ 349 w 665"/>
              <a:gd name="T57" fmla="*/ 203 h 643"/>
              <a:gd name="T58" fmla="*/ 355 w 665"/>
              <a:gd name="T59" fmla="*/ 197 h 643"/>
              <a:gd name="T60" fmla="*/ 355 w 665"/>
              <a:gd name="T61" fmla="*/ 163 h 643"/>
              <a:gd name="T62" fmla="*/ 349 w 665"/>
              <a:gd name="T63" fmla="*/ 157 h 643"/>
              <a:gd name="T64" fmla="*/ 317 w 665"/>
              <a:gd name="T65" fmla="*/ 157 h 643"/>
              <a:gd name="T66" fmla="*/ 319 w 665"/>
              <a:gd name="T67" fmla="*/ 255 h 643"/>
              <a:gd name="T68" fmla="*/ 313 w 665"/>
              <a:gd name="T69" fmla="*/ 260 h 643"/>
              <a:gd name="T70" fmla="*/ 313 w 665"/>
              <a:gd name="T71" fmla="*/ 439 h 643"/>
              <a:gd name="T72" fmla="*/ 319 w 665"/>
              <a:gd name="T73" fmla="*/ 445 h 643"/>
              <a:gd name="T74" fmla="*/ 349 w 665"/>
              <a:gd name="T75" fmla="*/ 445 h 643"/>
              <a:gd name="T76" fmla="*/ 355 w 665"/>
              <a:gd name="T77" fmla="*/ 440 h 643"/>
              <a:gd name="T78" fmla="*/ 355 w 665"/>
              <a:gd name="T79" fmla="*/ 260 h 643"/>
              <a:gd name="T80" fmla="*/ 349 w 665"/>
              <a:gd name="T81" fmla="*/ 255 h 643"/>
              <a:gd name="T82" fmla="*/ 319 w 665"/>
              <a:gd name="T83" fmla="*/ 255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5" h="643">
                <a:moveTo>
                  <a:pt x="333" y="0"/>
                </a:moveTo>
                <a:cubicBezTo>
                  <a:pt x="150" y="0"/>
                  <a:pt x="0" y="132"/>
                  <a:pt x="0" y="296"/>
                </a:cubicBezTo>
                <a:cubicBezTo>
                  <a:pt x="0" y="377"/>
                  <a:pt x="37" y="449"/>
                  <a:pt x="96" y="503"/>
                </a:cubicBezTo>
                <a:cubicBezTo>
                  <a:pt x="87" y="530"/>
                  <a:pt x="67" y="552"/>
                  <a:pt x="47" y="569"/>
                </a:cubicBezTo>
                <a:cubicBezTo>
                  <a:pt x="36" y="578"/>
                  <a:pt x="26" y="585"/>
                  <a:pt x="17" y="593"/>
                </a:cubicBezTo>
                <a:cubicBezTo>
                  <a:pt x="6" y="601"/>
                  <a:pt x="2" y="609"/>
                  <a:pt x="2" y="621"/>
                </a:cubicBezTo>
                <a:cubicBezTo>
                  <a:pt x="3" y="625"/>
                  <a:pt x="6" y="630"/>
                  <a:pt x="9" y="632"/>
                </a:cubicBezTo>
                <a:cubicBezTo>
                  <a:pt x="27" y="641"/>
                  <a:pt x="48" y="643"/>
                  <a:pt x="71" y="642"/>
                </a:cubicBezTo>
                <a:cubicBezTo>
                  <a:pt x="94" y="640"/>
                  <a:pt x="119" y="635"/>
                  <a:pt x="144" y="628"/>
                </a:cubicBezTo>
                <a:cubicBezTo>
                  <a:pt x="192" y="615"/>
                  <a:pt x="237" y="596"/>
                  <a:pt x="260" y="585"/>
                </a:cubicBezTo>
                <a:cubicBezTo>
                  <a:pt x="284" y="590"/>
                  <a:pt x="307" y="593"/>
                  <a:pt x="332" y="593"/>
                </a:cubicBezTo>
                <a:cubicBezTo>
                  <a:pt x="516" y="593"/>
                  <a:pt x="665" y="461"/>
                  <a:pt x="665" y="297"/>
                </a:cubicBezTo>
                <a:cubicBezTo>
                  <a:pt x="665" y="133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4" y="27"/>
                  <a:pt x="639" y="149"/>
                  <a:pt x="639" y="297"/>
                </a:cubicBezTo>
                <a:cubicBezTo>
                  <a:pt x="639" y="445"/>
                  <a:pt x="503" y="567"/>
                  <a:pt x="332" y="567"/>
                </a:cubicBezTo>
                <a:cubicBezTo>
                  <a:pt x="305" y="566"/>
                  <a:pt x="280" y="563"/>
                  <a:pt x="257" y="558"/>
                </a:cubicBezTo>
                <a:cubicBezTo>
                  <a:pt x="215" y="575"/>
                  <a:pt x="174" y="592"/>
                  <a:pt x="137" y="602"/>
                </a:cubicBezTo>
                <a:cubicBezTo>
                  <a:pt x="113" y="609"/>
                  <a:pt x="89" y="614"/>
                  <a:pt x="69" y="615"/>
                </a:cubicBezTo>
                <a:cubicBezTo>
                  <a:pt x="55" y="616"/>
                  <a:pt x="47" y="613"/>
                  <a:pt x="38" y="611"/>
                </a:cubicBezTo>
                <a:cubicBezTo>
                  <a:pt x="44" y="605"/>
                  <a:pt x="53" y="598"/>
                  <a:pt x="64" y="589"/>
                </a:cubicBezTo>
                <a:cubicBezTo>
                  <a:pt x="96" y="559"/>
                  <a:pt x="116" y="539"/>
                  <a:pt x="127" y="495"/>
                </a:cubicBezTo>
                <a:cubicBezTo>
                  <a:pt x="52" y="430"/>
                  <a:pt x="26" y="362"/>
                  <a:pt x="27" y="296"/>
                </a:cubicBezTo>
                <a:cubicBezTo>
                  <a:pt x="27" y="148"/>
                  <a:pt x="162" y="27"/>
                  <a:pt x="333" y="27"/>
                </a:cubicBezTo>
                <a:close/>
                <a:moveTo>
                  <a:pt x="317" y="157"/>
                </a:moveTo>
                <a:cubicBezTo>
                  <a:pt x="313" y="157"/>
                  <a:pt x="312" y="160"/>
                  <a:pt x="312" y="163"/>
                </a:cubicBezTo>
                <a:lnTo>
                  <a:pt x="312" y="197"/>
                </a:lnTo>
                <a:cubicBezTo>
                  <a:pt x="312" y="201"/>
                  <a:pt x="315" y="203"/>
                  <a:pt x="317" y="203"/>
                </a:cubicBezTo>
                <a:lnTo>
                  <a:pt x="349" y="203"/>
                </a:lnTo>
                <a:cubicBezTo>
                  <a:pt x="353" y="203"/>
                  <a:pt x="355" y="200"/>
                  <a:pt x="355" y="197"/>
                </a:cubicBezTo>
                <a:lnTo>
                  <a:pt x="355" y="163"/>
                </a:lnTo>
                <a:cubicBezTo>
                  <a:pt x="355" y="159"/>
                  <a:pt x="352" y="157"/>
                  <a:pt x="349" y="157"/>
                </a:cubicBezTo>
                <a:lnTo>
                  <a:pt x="317" y="157"/>
                </a:lnTo>
                <a:close/>
                <a:moveTo>
                  <a:pt x="319" y="255"/>
                </a:moveTo>
                <a:cubicBezTo>
                  <a:pt x="315" y="255"/>
                  <a:pt x="313" y="257"/>
                  <a:pt x="313" y="260"/>
                </a:cubicBezTo>
                <a:lnTo>
                  <a:pt x="313" y="439"/>
                </a:lnTo>
                <a:cubicBezTo>
                  <a:pt x="313" y="443"/>
                  <a:pt x="315" y="445"/>
                  <a:pt x="319" y="445"/>
                </a:cubicBezTo>
                <a:lnTo>
                  <a:pt x="349" y="445"/>
                </a:lnTo>
                <a:cubicBezTo>
                  <a:pt x="353" y="445"/>
                  <a:pt x="355" y="443"/>
                  <a:pt x="355" y="440"/>
                </a:cubicBezTo>
                <a:lnTo>
                  <a:pt x="355" y="260"/>
                </a:lnTo>
                <a:cubicBezTo>
                  <a:pt x="355" y="256"/>
                  <a:pt x="352" y="255"/>
                  <a:pt x="349" y="255"/>
                </a:cubicBezTo>
                <a:lnTo>
                  <a:pt x="319" y="255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그룹 70"/>
          <p:cNvGrpSpPr/>
          <p:nvPr/>
        </p:nvGrpSpPr>
        <p:grpSpPr>
          <a:xfrm>
            <a:off x="3408165" y="4959170"/>
            <a:ext cx="848310" cy="144000"/>
            <a:chOff x="7857365" y="3293985"/>
            <a:chExt cx="783055" cy="144000"/>
          </a:xfrm>
        </p:grpSpPr>
        <p:sp>
          <p:nvSpPr>
            <p:cNvPr id="61" name="타원 60"/>
            <p:cNvSpPr/>
            <p:nvPr/>
          </p:nvSpPr>
          <p:spPr>
            <a:xfrm>
              <a:off x="7857365" y="3293985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8070383" y="3293985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8283401" y="3293985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8496420" y="3293985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90" name="표 89"/>
          <p:cNvGraphicFramePr>
            <a:graphicFrameLocks noGrp="1"/>
          </p:cNvGraphicFramePr>
          <p:nvPr/>
        </p:nvGraphicFramePr>
        <p:xfrm>
          <a:off x="7808120" y="650426"/>
          <a:ext cx="1967152" cy="1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8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클릭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(2)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레이어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팝업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8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타이틀 클릭 시 아래로 내용이 열리며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다른 타이틀 클릭 시 기존에 열렸던 내용이 접힘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닫기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버튼 클릭 시 팝업 닫힘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타원 90"/>
          <p:cNvSpPr/>
          <p:nvPr/>
        </p:nvSpPr>
        <p:spPr>
          <a:xfrm>
            <a:off x="7458653" y="542725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15663" y="5425334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smtClean="0"/>
              <a:t>자주 묻는 질문</a:t>
            </a:r>
            <a:endParaRPr lang="ko-KR" altLang="en-US" sz="1050" b="1" dirty="0"/>
          </a:p>
        </p:txBody>
      </p:sp>
      <p:sp>
        <p:nvSpPr>
          <p:cNvPr id="43" name="직사각형 42"/>
          <p:cNvSpPr/>
          <p:nvPr/>
        </p:nvSpPr>
        <p:spPr>
          <a:xfrm>
            <a:off x="1000552" y="1223756"/>
            <a:ext cx="6000176" cy="36454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098042" y="4419110"/>
            <a:ext cx="1755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닫기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96219" y="1337575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자주 묻는 질문</a:t>
            </a:r>
            <a:endParaRPr lang="ko-KR" altLang="en-US" sz="800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147340" y="1842574"/>
          <a:ext cx="5716307" cy="2182743"/>
        </p:xfrm>
        <a:graphic>
          <a:graphicData uri="http://schemas.openxmlformats.org/drawingml/2006/table">
            <a:tbl>
              <a:tblPr/>
              <a:tblGrid>
                <a:gridCol w="5716307"/>
              </a:tblGrid>
              <a:tr h="41254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Q1.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Hello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의 차별점은 무엇인가요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?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32559">
                <a:tc>
                  <a:txBody>
                    <a:bodyPr/>
                    <a:lstStyle/>
                    <a:p>
                      <a:pPr marL="271463" indent="0"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Hello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는 제휴 기업 고객 등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다수의 고객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pool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이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이미 구성이 되어 있으며 다양한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내담자를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상담할 수 있는 기회가 있습니다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marL="90488" indent="0"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Q2.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내담자가 상담시작시간이 지났는데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상담방에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접속하지 않습니다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marL="90488" indent="0"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Q3.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상담사의 수익은 어떻게 되나요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?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marL="90488" indent="0"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Q4.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헬로코인과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상담권의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차이는 무엇인가요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?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2417718" y="133179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88580" y="1268761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74263" y="5425334"/>
            <a:ext cx="3187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서비스 관련 문의  </a:t>
            </a:r>
            <a:r>
              <a:rPr lang="en-US" altLang="ko-KR" sz="1050" dirty="0"/>
              <a:t>hello_counselor@aimmed.com</a:t>
            </a:r>
            <a:endParaRPr lang="ko-KR" altLang="en-US" sz="1050" dirty="0"/>
          </a:p>
        </p:txBody>
      </p:sp>
      <p:sp>
        <p:nvSpPr>
          <p:cNvPr id="36" name="직사각형 35"/>
          <p:cNvSpPr/>
          <p:nvPr/>
        </p:nvSpPr>
        <p:spPr>
          <a:xfrm>
            <a:off x="242623" y="5322287"/>
            <a:ext cx="3627081" cy="48620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302063"/>
            <a:ext cx="9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상담사 등록 신청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0106" y="2642807"/>
            <a:ext cx="714380" cy="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0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1229221" y="117792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심리상담사 등록 신청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6951" y="352286"/>
            <a:ext cx="23887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Gate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등록 신청 </a:t>
            </a:r>
            <a:r>
              <a:rPr lang="en-US" altLang="ko-KR" sz="800" dirty="0" smtClean="0">
                <a:solidFill>
                  <a:prstClr val="black"/>
                </a:solidFill>
              </a:rPr>
              <a:t>(1</a:t>
            </a:r>
            <a:r>
              <a:rPr lang="ko-KR" altLang="en-US" sz="800" dirty="0" smtClean="0">
                <a:solidFill>
                  <a:prstClr val="black"/>
                </a:solidFill>
              </a:rPr>
              <a:t>단계 약관 동의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28108" y="117792"/>
            <a:ext cx="679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RCW-02P1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267387" y="1787294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3464" y="1403775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심리상담사 등록 신청</a:t>
            </a:r>
            <a:endParaRPr lang="ko-KR" altLang="en-US" sz="11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553901" y="1465266"/>
            <a:ext cx="1965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약관 동의</a:t>
            </a:r>
            <a:r>
              <a:rPr lang="ko-KR" altLang="en-US" sz="800" dirty="0" smtClean="0"/>
              <a:t> 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 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정보 입력 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 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신청 완료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4074" y="1938028"/>
            <a:ext cx="47660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아래의 서비스 이용약관과 개인정보 취급방침 내용을 반드시 읽어 보시고 동의해 주세요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334814" y="2303875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서비스 이용약관</a:t>
            </a:r>
            <a:endParaRPr lang="ko-KR" altLang="en-US" sz="900" b="1" dirty="0"/>
          </a:p>
        </p:txBody>
      </p:sp>
      <p:sp>
        <p:nvSpPr>
          <p:cNvPr id="34" name="직사각형 33"/>
          <p:cNvSpPr/>
          <p:nvPr/>
        </p:nvSpPr>
        <p:spPr>
          <a:xfrm>
            <a:off x="390628" y="2577092"/>
            <a:ext cx="7272038" cy="86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98109" y="4145362"/>
            <a:ext cx="7272038" cy="86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34814" y="3873243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개인정보 취급방침</a:t>
            </a:r>
            <a:endParaRPr lang="ko-KR" altLang="en-US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4496" y="3474005"/>
            <a:ext cx="19463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□ 서비스 이용약관에 동의합니다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321236" y="5043373"/>
            <a:ext cx="20617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□ 개인정보 취급방침에 동의합니다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1" name="직사각형 40"/>
          <p:cNvSpPr/>
          <p:nvPr/>
        </p:nvSpPr>
        <p:spPr>
          <a:xfrm>
            <a:off x="4124353" y="5444625"/>
            <a:ext cx="1755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다음 단계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&gt;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92090" y="5444625"/>
            <a:ext cx="1755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 취소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866413" y="1665385"/>
            <a:ext cx="4649451" cy="4680520"/>
            <a:chOff x="1916704" y="1043736"/>
            <a:chExt cx="4291801" cy="4680520"/>
          </a:xfrm>
        </p:grpSpPr>
        <p:sp>
          <p:nvSpPr>
            <p:cNvPr id="43" name="직사각형 42"/>
            <p:cNvSpPr/>
            <p:nvPr/>
          </p:nvSpPr>
          <p:spPr>
            <a:xfrm>
              <a:off x="1916704" y="1043736"/>
              <a:ext cx="4291801" cy="4680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06715" y="1191993"/>
              <a:ext cx="28827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※ </a:t>
              </a:r>
              <a:r>
                <a:rPr lang="ko-KR" altLang="en-US" sz="900" dirty="0" smtClean="0"/>
                <a:t>심리상담사 등록 신청 전 아래의 내용을 확인해주세요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06715" y="1528081"/>
              <a:ext cx="420179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900" b="1" dirty="0" smtClean="0"/>
                <a:t>1. </a:t>
              </a:r>
              <a:r>
                <a:rPr lang="ko-KR" altLang="ko-KR" sz="900" b="1" dirty="0" smtClean="0"/>
                <a:t>심리상담 진행 관련 내용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900" dirty="0" smtClean="0"/>
                <a:t>- </a:t>
              </a:r>
              <a:r>
                <a:rPr lang="ko-KR" altLang="ko-KR" sz="900" dirty="0" err="1" smtClean="0"/>
                <a:t>내담자는</a:t>
              </a:r>
              <a:r>
                <a:rPr lang="ko-KR" altLang="ko-KR" sz="900" dirty="0" smtClean="0"/>
                <a:t> </a:t>
              </a:r>
              <a:r>
                <a:rPr lang="ko-KR" altLang="ko-KR" sz="900" dirty="0" err="1" smtClean="0"/>
                <a:t>모바일</a:t>
              </a:r>
              <a:r>
                <a:rPr lang="en-US" altLang="ko-KR" sz="900" dirty="0" smtClean="0"/>
                <a:t> App</a:t>
              </a:r>
              <a:r>
                <a:rPr lang="ko-KR" altLang="ko-KR" sz="900" dirty="0" smtClean="0"/>
                <a:t>에서</a:t>
              </a:r>
              <a:r>
                <a:rPr lang="en-US" altLang="ko-KR" sz="900" dirty="0" smtClean="0"/>
                <a:t>, </a:t>
              </a:r>
              <a:r>
                <a:rPr lang="ko-KR" altLang="en-US" sz="900" dirty="0" err="1" smtClean="0"/>
                <a:t>심리상담사는</a:t>
              </a:r>
              <a:r>
                <a:rPr lang="en-US" altLang="ko-KR" sz="900" dirty="0" smtClean="0"/>
                <a:t> Web</a:t>
              </a:r>
              <a:r>
                <a:rPr lang="ko-KR" altLang="ko-KR" sz="900" dirty="0" smtClean="0"/>
                <a:t>에서 상담 진행</a:t>
              </a:r>
              <a:r>
                <a:rPr lang="en-US" altLang="ko-KR" sz="900" dirty="0" smtClean="0"/>
                <a:t> (</a:t>
              </a:r>
              <a:r>
                <a:rPr lang="ko-KR" altLang="ko-KR" sz="900" dirty="0" err="1" smtClean="0"/>
                <a:t>태블릿</a:t>
              </a:r>
              <a:r>
                <a:rPr lang="en-US" altLang="ko-KR" sz="900" dirty="0" smtClean="0"/>
                <a:t> PC </a:t>
              </a:r>
              <a:r>
                <a:rPr lang="ko-KR" altLang="ko-KR" sz="900" dirty="0" smtClean="0"/>
                <a:t>가능</a:t>
              </a:r>
              <a:r>
                <a:rPr lang="en-US" altLang="ko-KR" sz="900" dirty="0" smtClean="0"/>
                <a:t>)</a:t>
              </a:r>
              <a:endParaRPr lang="ko-KR" altLang="ko-KR" sz="900" dirty="0" smtClean="0"/>
            </a:p>
            <a:p>
              <a:pPr>
                <a:lnSpc>
                  <a:spcPct val="120000"/>
                </a:lnSpc>
              </a:pPr>
              <a:r>
                <a:rPr lang="en-US" altLang="ko-KR" sz="900" dirty="0" smtClean="0"/>
                <a:t>- </a:t>
              </a:r>
              <a:r>
                <a:rPr lang="ko-KR" altLang="ko-KR" sz="900" dirty="0" smtClean="0"/>
                <a:t>상담 전 내담자의 문진 검토부터 실제 상담</a:t>
              </a:r>
              <a:r>
                <a:rPr lang="en-US" altLang="ko-KR" sz="900" dirty="0" smtClean="0"/>
                <a:t>, </a:t>
              </a:r>
              <a:r>
                <a:rPr lang="ko-KR" altLang="ko-KR" sz="900" dirty="0" smtClean="0"/>
                <a:t>심리검사 요청 및 결과 상담까지</a:t>
              </a:r>
              <a:endParaRPr lang="en-US" altLang="ko-KR" sz="900" dirty="0" smtClean="0"/>
            </a:p>
            <a:p>
              <a:pPr>
                <a:lnSpc>
                  <a:spcPct val="120000"/>
                </a:lnSpc>
              </a:pPr>
              <a:r>
                <a:rPr lang="en-US" altLang="ko-KR" sz="900" dirty="0" smtClean="0"/>
                <a:t>  </a:t>
              </a:r>
              <a:r>
                <a:rPr lang="ko-KR" altLang="ko-KR" sz="900" dirty="0" smtClean="0"/>
                <a:t>오프라인 상담센터와 유사한 형태의 서비스 기능 제공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900" dirty="0" smtClean="0"/>
                <a:t> </a:t>
              </a:r>
              <a:endParaRPr lang="ko-KR" altLang="ko-KR" sz="900" dirty="0" smtClean="0"/>
            </a:p>
            <a:p>
              <a:pPr>
                <a:lnSpc>
                  <a:spcPct val="120000"/>
                </a:lnSpc>
              </a:pPr>
              <a:r>
                <a:rPr lang="en-US" altLang="ko-KR" sz="900" b="1" dirty="0" smtClean="0"/>
                <a:t>2. </a:t>
              </a:r>
              <a:r>
                <a:rPr lang="ko-KR" altLang="ko-KR" sz="900" b="1" dirty="0" smtClean="0"/>
                <a:t>지원 자격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900" dirty="0" smtClean="0"/>
                <a:t>- (</a:t>
              </a:r>
              <a:r>
                <a:rPr lang="ko-KR" altLang="ko-KR" sz="900" dirty="0" smtClean="0"/>
                <a:t>사</a:t>
              </a:r>
              <a:r>
                <a:rPr lang="en-US" altLang="ko-KR" sz="900" dirty="0" smtClean="0"/>
                <a:t>)</a:t>
              </a:r>
              <a:r>
                <a:rPr lang="ko-KR" altLang="ko-KR" sz="900" dirty="0" smtClean="0"/>
                <a:t>한국상담심리학회</a:t>
              </a:r>
              <a:r>
                <a:rPr lang="en-US" altLang="ko-KR" sz="900" dirty="0" smtClean="0"/>
                <a:t>, (</a:t>
              </a:r>
              <a:r>
                <a:rPr lang="ko-KR" altLang="ko-KR" sz="900" dirty="0" smtClean="0"/>
                <a:t>사</a:t>
              </a:r>
              <a:r>
                <a:rPr lang="en-US" altLang="ko-KR" sz="900" dirty="0" smtClean="0"/>
                <a:t>)</a:t>
              </a:r>
              <a:r>
                <a:rPr lang="ko-KR" altLang="ko-KR" sz="900" dirty="0" smtClean="0"/>
                <a:t>한국상담학회</a:t>
              </a:r>
              <a:r>
                <a:rPr lang="en-US" altLang="ko-KR" sz="900" dirty="0" smtClean="0"/>
                <a:t> 2</a:t>
              </a:r>
              <a:r>
                <a:rPr lang="ko-KR" altLang="ko-KR" sz="900" dirty="0" smtClean="0"/>
                <a:t>급 이상</a:t>
              </a:r>
              <a:r>
                <a:rPr lang="en-US" altLang="ko-KR" sz="900" dirty="0" smtClean="0"/>
                <a:t> </a:t>
              </a:r>
              <a:r>
                <a:rPr lang="ko-KR" altLang="en-US" sz="900" dirty="0" smtClean="0"/>
                <a:t>또는</a:t>
              </a:r>
              <a:r>
                <a:rPr lang="en-US" altLang="ko-KR" sz="900" dirty="0" smtClean="0"/>
                <a:t> (</a:t>
              </a:r>
              <a:r>
                <a:rPr lang="ko-KR" altLang="en-US" sz="900" dirty="0" smtClean="0"/>
                <a:t>사</a:t>
              </a:r>
              <a:r>
                <a:rPr lang="en-US" altLang="ko-KR" sz="900" dirty="0" smtClean="0"/>
                <a:t>)</a:t>
              </a:r>
              <a:r>
                <a:rPr lang="ko-KR" altLang="en-US" sz="900" dirty="0" smtClean="0"/>
                <a:t>한국임상심리학회</a:t>
              </a:r>
              <a:r>
                <a:rPr lang="en-US" altLang="ko-KR" sz="900" dirty="0" smtClean="0"/>
                <a:t> </a:t>
              </a:r>
              <a:r>
                <a:rPr lang="ko-KR" altLang="en-US" sz="900" dirty="0" smtClean="0"/>
                <a:t>임상심리전문가 </a:t>
              </a:r>
              <a:r>
                <a:rPr lang="ko-KR" altLang="ko-KR" sz="900" dirty="0" smtClean="0"/>
                <a:t>자격증을 소지하신 분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900" dirty="0" smtClean="0"/>
                <a:t>- </a:t>
              </a:r>
              <a:r>
                <a:rPr lang="ko-KR" altLang="ko-KR" sz="900" dirty="0" smtClean="0"/>
                <a:t>카메라 기능이 장착된 </a:t>
              </a:r>
              <a:r>
                <a:rPr lang="ko-KR" altLang="ko-KR" sz="900" dirty="0" err="1" smtClean="0"/>
                <a:t>데스크탑</a:t>
              </a:r>
              <a:r>
                <a:rPr lang="en-US" altLang="ko-KR" sz="900" dirty="0" smtClean="0"/>
                <a:t>/</a:t>
              </a:r>
              <a:r>
                <a:rPr lang="ko-KR" altLang="ko-KR" sz="900" dirty="0" smtClean="0"/>
                <a:t>노트북을 활용하여 화상상담이 가능하신 분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900" dirty="0" smtClean="0"/>
                <a:t>- 2</a:t>
              </a:r>
              <a:r>
                <a:rPr lang="ko-KR" altLang="ko-KR" sz="900" dirty="0" smtClean="0"/>
                <a:t>년 이상 상담 경력자 우대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900" dirty="0" smtClean="0"/>
                <a:t> </a:t>
              </a:r>
              <a:endParaRPr lang="ko-KR" altLang="ko-KR" sz="900" dirty="0" smtClean="0"/>
            </a:p>
            <a:p>
              <a:pPr>
                <a:lnSpc>
                  <a:spcPct val="120000"/>
                </a:lnSpc>
              </a:pPr>
              <a:r>
                <a:rPr lang="en-US" altLang="ko-KR" sz="900" b="1" dirty="0" smtClean="0"/>
                <a:t>3. </a:t>
              </a:r>
              <a:r>
                <a:rPr lang="ko-KR" altLang="ko-KR" sz="900" b="1" dirty="0" smtClean="0"/>
                <a:t>수익 분배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900" dirty="0" smtClean="0"/>
                <a:t>- </a:t>
              </a:r>
              <a:r>
                <a:rPr lang="ko-KR" altLang="ko-KR" sz="900" dirty="0" smtClean="0"/>
                <a:t>상담 비용은 </a:t>
              </a:r>
              <a:r>
                <a:rPr lang="ko-KR" altLang="en-US" sz="900" dirty="0" smtClean="0"/>
                <a:t>심리상담사의</a:t>
              </a:r>
              <a:r>
                <a:rPr lang="ko-KR" altLang="ko-KR" sz="900" dirty="0" smtClean="0"/>
                <a:t> 경력이나 내담자의 만족도 등 내부 정책에 따라 차등 설정될 수 있</a:t>
              </a:r>
              <a:r>
                <a:rPr lang="ko-KR" altLang="en-US" sz="900" dirty="0" smtClean="0"/>
                <a:t>으며 수익 분배는 상담 비용의 </a:t>
              </a:r>
              <a:r>
                <a:rPr lang="en-US" altLang="ko-KR" sz="900" dirty="0" smtClean="0"/>
                <a:t>70~80% </a:t>
              </a:r>
              <a:r>
                <a:rPr lang="ko-KR" altLang="en-US" sz="900" dirty="0" smtClean="0"/>
                <a:t>지급 </a:t>
              </a:r>
              <a:r>
                <a:rPr lang="en-US" altLang="ko-KR" sz="900" dirty="0" smtClean="0"/>
                <a:t>(</a:t>
              </a:r>
              <a:r>
                <a:rPr lang="ko-KR" altLang="en-US" sz="900" dirty="0" smtClean="0"/>
                <a:t>세금 별도</a:t>
              </a:r>
              <a:r>
                <a:rPr lang="en-US" altLang="ko-KR" sz="900" dirty="0" smtClean="0"/>
                <a:t>)</a:t>
              </a:r>
              <a:endParaRPr lang="ko-KR" altLang="ko-KR" sz="900" dirty="0" smtClean="0"/>
            </a:p>
            <a:p>
              <a:pPr>
                <a:lnSpc>
                  <a:spcPct val="120000"/>
                </a:lnSpc>
              </a:pPr>
              <a:r>
                <a:rPr lang="en-US" altLang="ko-KR" sz="900" dirty="0" smtClean="0"/>
                <a:t> </a:t>
              </a:r>
              <a:endParaRPr lang="ko-KR" altLang="ko-KR" sz="900" dirty="0" smtClean="0"/>
            </a:p>
            <a:p>
              <a:pPr>
                <a:lnSpc>
                  <a:spcPct val="120000"/>
                </a:lnSpc>
              </a:pPr>
              <a:r>
                <a:rPr lang="en-US" altLang="ko-KR" sz="900" b="1" dirty="0" smtClean="0"/>
                <a:t>4. </a:t>
              </a:r>
              <a:r>
                <a:rPr lang="ko-KR" altLang="en-US" sz="900" b="1" dirty="0" smtClean="0"/>
                <a:t>심리상담사</a:t>
              </a:r>
              <a:r>
                <a:rPr lang="ko-KR" altLang="ko-KR" sz="900" b="1" dirty="0" smtClean="0"/>
                <a:t> 등록 신청 방법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900" dirty="0" smtClean="0"/>
                <a:t>- Web</a:t>
              </a:r>
              <a:r>
                <a:rPr lang="ko-KR" altLang="ko-KR" sz="900" dirty="0" smtClean="0"/>
                <a:t>페이지에서 양식에 맞게 작성하고</a:t>
              </a:r>
              <a:r>
                <a:rPr lang="en-US" altLang="ko-KR" sz="900" dirty="0" smtClean="0"/>
                <a:t>, </a:t>
              </a:r>
              <a:r>
                <a:rPr lang="ko-KR" altLang="ko-KR" sz="900" dirty="0" smtClean="0"/>
                <a:t>증명 서류 업로드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900" dirty="0" smtClean="0"/>
                <a:t>- </a:t>
              </a:r>
              <a:r>
                <a:rPr lang="ko-KR" altLang="ko-KR" sz="900" dirty="0" smtClean="0"/>
                <a:t>증명 서류</a:t>
              </a:r>
              <a:r>
                <a:rPr lang="en-US" altLang="ko-KR" sz="900" dirty="0" smtClean="0"/>
                <a:t> : </a:t>
              </a:r>
              <a:r>
                <a:rPr lang="ko-KR" altLang="ko-KR" sz="900" dirty="0" smtClean="0"/>
                <a:t>이력서</a:t>
              </a:r>
              <a:r>
                <a:rPr lang="en-US" altLang="ko-KR" sz="900" dirty="0" smtClean="0"/>
                <a:t> 1</a:t>
              </a:r>
              <a:r>
                <a:rPr lang="ko-KR" altLang="ko-KR" sz="900" dirty="0" smtClean="0"/>
                <a:t>부</a:t>
              </a:r>
              <a:r>
                <a:rPr lang="en-US" altLang="ko-KR" sz="900" dirty="0" smtClean="0"/>
                <a:t>, </a:t>
              </a:r>
              <a:r>
                <a:rPr lang="ko-KR" altLang="ko-KR" sz="900" dirty="0" smtClean="0"/>
                <a:t>최종학력 졸업증명서</a:t>
              </a:r>
              <a:r>
                <a:rPr lang="en-US" altLang="ko-KR" sz="900" dirty="0" smtClean="0"/>
                <a:t> 1</a:t>
              </a:r>
              <a:r>
                <a:rPr lang="ko-KR" altLang="ko-KR" sz="900" dirty="0" smtClean="0"/>
                <a:t>부</a:t>
              </a:r>
              <a:r>
                <a:rPr lang="en-US" altLang="ko-KR" sz="900" dirty="0" smtClean="0"/>
                <a:t>, </a:t>
              </a:r>
              <a:r>
                <a:rPr lang="ko-KR" altLang="ko-KR" sz="900" dirty="0" smtClean="0"/>
                <a:t>자격증 사본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900" dirty="0" smtClean="0"/>
                <a:t> </a:t>
              </a:r>
              <a:endParaRPr lang="ko-KR" altLang="ko-KR" sz="900" dirty="0" smtClean="0"/>
            </a:p>
            <a:p>
              <a:pPr>
                <a:lnSpc>
                  <a:spcPct val="120000"/>
                </a:lnSpc>
              </a:pPr>
              <a:r>
                <a:rPr lang="en-US" altLang="ko-KR" sz="900" b="1" dirty="0" smtClean="0"/>
                <a:t>5. </a:t>
              </a:r>
              <a:r>
                <a:rPr lang="ko-KR" altLang="ko-KR" sz="900" b="1" dirty="0" smtClean="0"/>
                <a:t>문의처</a:t>
              </a:r>
              <a:r>
                <a:rPr lang="en-US" altLang="ko-KR" sz="900" b="1" dirty="0" smtClean="0"/>
                <a:t>: </a:t>
              </a:r>
              <a:r>
                <a:rPr lang="en-US" altLang="ko-KR" sz="900" b="1" dirty="0"/>
                <a:t>hello_counselor@aimmed.com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177025" y="5139190"/>
              <a:ext cx="1620000" cy="3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확인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타원 49"/>
          <p:cNvSpPr/>
          <p:nvPr/>
        </p:nvSpPr>
        <p:spPr>
          <a:xfrm>
            <a:off x="1690924" y="1686014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7808120" y="650426"/>
          <a:ext cx="1967152" cy="60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dirty="0" smtClean="0"/>
                        <a:t>등록 신청 페이지 </a:t>
                      </a:r>
                      <a:r>
                        <a:rPr lang="ko-KR" altLang="en-US" sz="800" dirty="0" err="1" smtClean="0"/>
                        <a:t>인입</a:t>
                      </a:r>
                      <a:r>
                        <a:rPr lang="ko-KR" altLang="en-US" sz="800" dirty="0" smtClean="0"/>
                        <a:t> 시 항상 노출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슬라이드 번호 개체 틀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926820" y="5274205"/>
            <a:ext cx="2531125" cy="29184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1229221" y="117792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심리상담사 등록 신청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6951" y="352286"/>
            <a:ext cx="23887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Gate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등록 신청 </a:t>
            </a:r>
            <a:r>
              <a:rPr lang="en-US" altLang="ko-KR" sz="800" dirty="0" smtClean="0">
                <a:solidFill>
                  <a:prstClr val="black"/>
                </a:solidFill>
              </a:rPr>
              <a:t>(1</a:t>
            </a:r>
            <a:r>
              <a:rPr lang="ko-KR" altLang="en-US" sz="800" dirty="0" smtClean="0">
                <a:solidFill>
                  <a:prstClr val="black"/>
                </a:solidFill>
              </a:rPr>
              <a:t>단계 약관 동의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RCW-0201</a:t>
            </a:r>
            <a:endParaRPr lang="ko-KR" altLang="en-US" sz="800" dirty="0" smtClean="0">
              <a:solidFill>
                <a:prstClr val="black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267387" y="183229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3464" y="1448780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심리상담사 등록 신청</a:t>
            </a:r>
            <a:endParaRPr lang="ko-KR" altLang="en-US" sz="11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553901" y="1510271"/>
            <a:ext cx="1965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약관 동의</a:t>
            </a:r>
            <a:r>
              <a:rPr lang="ko-KR" altLang="en-US" sz="800" dirty="0" smtClean="0"/>
              <a:t> 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 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정보 입력 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 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신청 완료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4074" y="1983033"/>
            <a:ext cx="47660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아래의 서비스 이용약관과 개인정보 취급방침 내용을 반드시 읽어 보시고 동의해 주세요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334814" y="2348880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서비스 이용약관</a:t>
            </a:r>
            <a:endParaRPr lang="ko-KR" altLang="en-US" sz="900" b="1" dirty="0"/>
          </a:p>
        </p:txBody>
      </p:sp>
      <p:sp>
        <p:nvSpPr>
          <p:cNvPr id="34" name="직사각형 33"/>
          <p:cNvSpPr/>
          <p:nvPr/>
        </p:nvSpPr>
        <p:spPr>
          <a:xfrm>
            <a:off x="390628" y="2622097"/>
            <a:ext cx="7272038" cy="86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98109" y="4190367"/>
            <a:ext cx="7272038" cy="86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34814" y="3918248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개인정보 취급방침</a:t>
            </a:r>
            <a:endParaRPr lang="ko-KR" altLang="en-US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4496" y="3519010"/>
            <a:ext cx="19463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□ 서비스 이용약관에 동의합니다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321236" y="5088378"/>
            <a:ext cx="20617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□ 개인정보 취급방침에 동의합니다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1" name="직사각형 40"/>
          <p:cNvSpPr/>
          <p:nvPr/>
        </p:nvSpPr>
        <p:spPr>
          <a:xfrm>
            <a:off x="4124353" y="5489630"/>
            <a:ext cx="1755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다음 단계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&gt;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92090" y="5489630"/>
            <a:ext cx="1755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 취소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30887" y="650426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791608" y="547749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7808120" y="650426"/>
          <a:ext cx="1967152" cy="1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비로그인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상태에서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BI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클릭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Gate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페이지</a:t>
                      </a:r>
                      <a:r>
                        <a:rPr lang="en-US" altLang="ko-KR" sz="800" dirty="0" smtClean="0"/>
                        <a:t>(RCW-01)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로 이동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클릭 시 </a:t>
                      </a:r>
                      <a:r>
                        <a:rPr lang="en-US" altLang="ko-KR" sz="800" dirty="0" smtClean="0"/>
                        <a:t>Gate</a:t>
                      </a:r>
                      <a:r>
                        <a:rPr lang="ko-KR" altLang="en-US" sz="800" dirty="0" smtClean="0"/>
                        <a:t> 페이지</a:t>
                      </a:r>
                      <a:r>
                        <a:rPr lang="en-US" altLang="ko-KR" sz="800" dirty="0" smtClean="0"/>
                        <a:t>(RCW-01)</a:t>
                      </a:r>
                      <a:r>
                        <a:rPr lang="ko-KR" altLang="en-US" sz="800" dirty="0" smtClean="0"/>
                        <a:t>로 이동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클릭 시 </a:t>
                      </a:r>
                      <a:r>
                        <a:rPr lang="ko-KR" altLang="en-US" sz="800" dirty="0" smtClean="0"/>
                        <a:t>정보 입력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(RCW-0202)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서비스 이용약관 또는 개인정보 취급방침 미동의 상태에서 클릭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(3-1)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노출되며 다음 단계로 이동 불가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슬라이드 번호 개체 틀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13464" y="3695217"/>
            <a:ext cx="13227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sym typeface="Webdings"/>
              </a:rPr>
              <a:t> </a:t>
            </a:r>
            <a:r>
              <a:rPr lang="ko-KR" altLang="en-US" sz="800" dirty="0" smtClean="0">
                <a:solidFill>
                  <a:srgbClr val="FF0000"/>
                </a:solidFill>
              </a:rPr>
              <a:t>약관에 동의해주세요</a:t>
            </a:r>
            <a:r>
              <a:rPr lang="en-US" altLang="ko-KR" sz="800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464" y="5258798"/>
            <a:ext cx="13227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sym typeface="Webdings"/>
              </a:rPr>
              <a:t> </a:t>
            </a:r>
            <a:r>
              <a:rPr lang="ko-KR" altLang="en-US" sz="800" dirty="0" smtClean="0">
                <a:solidFill>
                  <a:srgbClr val="FF0000"/>
                </a:solidFill>
              </a:rPr>
              <a:t>약관에 동의해주세요</a:t>
            </a:r>
            <a:r>
              <a:rPr lang="en-US" altLang="ko-KR" sz="800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9628" y="3674049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9628" y="5237630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150650" y="536363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1229221" y="117792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심리상담사 등록 신청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6951" y="352286"/>
            <a:ext cx="2396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Gate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등록 신청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2</a:t>
            </a:r>
            <a:r>
              <a:rPr lang="ko-KR" altLang="en-US" sz="800" dirty="0" smtClean="0">
                <a:solidFill>
                  <a:prstClr val="black"/>
                </a:solidFill>
              </a:rPr>
              <a:t>단계 정보입력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RCW-0202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267387" y="183229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3464" y="1448780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심리상담사 등록 신청</a:t>
            </a:r>
            <a:endParaRPr lang="ko-KR" altLang="en-US" sz="11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553901" y="1510271"/>
            <a:ext cx="1965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약관 동의 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  </a:t>
            </a:r>
            <a:r>
              <a:rPr lang="ko-KR" altLang="en-US" sz="800" b="1" dirty="0" smtClean="0"/>
              <a:t>정보 입력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 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신청 완료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4074" y="1983033"/>
            <a:ext cx="22573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가입을 위한 기본 정보를 입력해 주세요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76" name="직사각형 75"/>
          <p:cNvSpPr/>
          <p:nvPr/>
        </p:nvSpPr>
        <p:spPr>
          <a:xfrm>
            <a:off x="5865795" y="6541393"/>
            <a:ext cx="1950000" cy="288032"/>
          </a:xfrm>
          <a:prstGeom prst="rect">
            <a:avLst/>
          </a:prstGeom>
          <a:solidFill>
            <a:srgbClr val="BF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/>
              <a:t>다음 슬라이드에 계속</a:t>
            </a:r>
            <a:endParaRPr lang="ko-KR" altLang="en-US" sz="1000" dirty="0"/>
          </a:p>
        </p:txBody>
      </p:sp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7808120" y="650426"/>
          <a:ext cx="1967152" cy="596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중복 체크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미입력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상태에서 클릭 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(1-1) alert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팝업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이미 등록된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ID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인 경우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팝업 노출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사용중인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ID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입니다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다른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ID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를 입력해주세요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이미 등록된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ID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이지만 상담사 등록 승인 상태가 보류 인 경우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(1-2)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alert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(1-2) : [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확인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]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클릭 시 기존에 입력된 정보 모두 불러와 노출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영문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숫자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특수문자 혼용 필수이며 혼용되지 않은 경우 입력 필드 아래에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문구 노출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비밀번호는 영문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숫자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특수문자 혼용하여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8~20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자 이내로 설정해야 합니다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영문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숫자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특수문자 혼용 필수이며 혼용되지 않은 경우 입력 필드 아래에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문구 노출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비밀번호는 영문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숫자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특수문자 혼용하여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8~20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자 이내로 설정해야 합니다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(2)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에 입력한 비밀번호와 동일하지 않은 경우 입력필드 아래에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문구 노출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비밀번호가 일치하지 않습니다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휴대폰 번호 입력 시 버튼 활성화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클릭 시 입력한 휴대폰 번호로 인증번호 전송되며 안내 팝업 노출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인증번호가 전송되었습니다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인증번호 발송 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(4-1)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영역 노출되며 인증번호 유효시간 카운트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(4-2) 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인증번호 입력 후 클릭 시 안내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팝업 노출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인증되었습니다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하루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회 사용 가능</a:t>
                      </a: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분 내로 입력해야 함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생년월일 연도는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1900~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현재 년도까지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24074" y="2329360"/>
          <a:ext cx="7412681" cy="2449790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3325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ID (E-mail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비밀번호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비밀번호 확인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이름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휴대폰 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생년월일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2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사업자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802894" y="2370550"/>
            <a:ext cx="2678871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17040" y="2372255"/>
            <a:ext cx="106224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중복확인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403786" y="221386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802895" y="2702133"/>
            <a:ext cx="2678871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8~20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이내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영문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특수문자 혼용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02894" y="3046820"/>
            <a:ext cx="26754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8~20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이내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영문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특수문자 혼용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801798" y="3378865"/>
            <a:ext cx="26754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801798" y="3704445"/>
            <a:ext cx="168850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없이 입력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3526819" y="3704445"/>
            <a:ext cx="922894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인증번호 발송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517040" y="3704445"/>
            <a:ext cx="1179972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인증번호 입력</a:t>
            </a:r>
          </a:p>
        </p:txBody>
      </p:sp>
      <p:sp>
        <p:nvSpPr>
          <p:cNvPr id="80" name="타원 79"/>
          <p:cNvSpPr/>
          <p:nvPr/>
        </p:nvSpPr>
        <p:spPr>
          <a:xfrm>
            <a:off x="4403786" y="2702133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752702" y="3708768"/>
            <a:ext cx="71770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801798" y="4029005"/>
            <a:ext cx="93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선택         ▼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115516" y="4029005"/>
            <a:ext cx="93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선택          ▼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449712" y="4029005"/>
            <a:ext cx="93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선택         ▼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43272" y="404064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년</a:t>
            </a:r>
            <a:endParaRPr lang="en-US" altLang="ko-KR" sz="900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4057938" y="404121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월</a:t>
            </a:r>
            <a:endParaRPr lang="en-US" altLang="ko-KR" sz="900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5392133" y="404383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일</a:t>
            </a:r>
            <a:endParaRPr lang="en-US" altLang="ko-KR" sz="900" dirty="0" smtClean="0"/>
          </a:p>
        </p:txBody>
      </p:sp>
      <p:sp>
        <p:nvSpPr>
          <p:cNvPr id="90" name="직사각형 89"/>
          <p:cNvSpPr/>
          <p:nvPr/>
        </p:nvSpPr>
        <p:spPr>
          <a:xfrm>
            <a:off x="3490302" y="4509044"/>
            <a:ext cx="1833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센터 선택                         ▼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783862" y="4536675"/>
            <a:ext cx="1468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○ 개인      ○ 센터 소속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1817616" y="4321231"/>
            <a:ext cx="1337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※ </a:t>
            </a:r>
            <a:r>
              <a:rPr lang="ko-KR" altLang="en-US" sz="800" dirty="0" smtClean="0"/>
              <a:t>저장 후에는 수정 불가</a:t>
            </a:r>
            <a:endParaRPr lang="ko-KR" altLang="en-US" sz="800" dirty="0"/>
          </a:p>
        </p:txBody>
      </p:sp>
      <p:grpSp>
        <p:nvGrpSpPr>
          <p:cNvPr id="33" name="Alert"/>
          <p:cNvGrpSpPr/>
          <p:nvPr>
            <p:custDataLst>
              <p:tags r:id="rId1"/>
            </p:custDataLst>
          </p:nvPr>
        </p:nvGrpSpPr>
        <p:grpSpPr>
          <a:xfrm>
            <a:off x="2287150" y="5373971"/>
            <a:ext cx="2513339" cy="1365613"/>
            <a:chOff x="595686" y="1261242"/>
            <a:chExt cx="2320005" cy="1365613"/>
          </a:xfrm>
        </p:grpSpPr>
        <p:sp>
          <p:nvSpPr>
            <p:cNvPr id="34" name="Window Body"/>
            <p:cNvSpPr/>
            <p:nvPr>
              <p:custDataLst>
                <p:tags r:id="rId7"/>
              </p:custDataLst>
            </p:nvPr>
          </p:nvSpPr>
          <p:spPr>
            <a:xfrm>
              <a:off x="595686" y="1498987"/>
              <a:ext cx="2021583" cy="10009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ext"/>
            <p:cNvSpPr txBox="1"/>
            <p:nvPr>
              <p:custDataLst>
                <p:tags r:id="rId8"/>
              </p:custDataLst>
            </p:nvPr>
          </p:nvSpPr>
          <p:spPr>
            <a:xfrm>
              <a:off x="719787" y="1621282"/>
              <a:ext cx="1810555" cy="55654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이미 입력된 정보가 있습니다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정보를 불러옵니다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Title Bar"/>
            <p:cNvSpPr/>
            <p:nvPr>
              <p:custDataLst>
                <p:tags r:id="rId9"/>
              </p:custDataLst>
            </p:nvPr>
          </p:nvSpPr>
          <p:spPr>
            <a:xfrm>
              <a:off x="595686" y="1261242"/>
              <a:ext cx="2021583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Close Button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2381396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9" name="Icons"/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47" name="Warning Icon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Error Icon" hidden="1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Question Icon" hidden="1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1" name="Buttons"/>
            <p:cNvGrpSpPr/>
            <p:nvPr/>
          </p:nvGrpSpPr>
          <p:grpSpPr>
            <a:xfrm>
              <a:off x="1256271" y="2136228"/>
              <a:ext cx="1659420" cy="490627"/>
              <a:chOff x="1256271" y="2136228"/>
              <a:chExt cx="1659420" cy="490627"/>
            </a:xfrm>
          </p:grpSpPr>
          <p:sp>
            <p:nvSpPr>
              <p:cNvPr id="42" name="Button 1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256271" y="2136228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Button 2" hidden="1"/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Button 3" hidden="1"/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53828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2" name="슬라이드 번호 개체 틀 5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18</a:t>
            </a:fld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184512" y="5373971"/>
            <a:ext cx="1891919" cy="1110285"/>
            <a:chOff x="9144000" y="3632312"/>
            <a:chExt cx="1746387" cy="1110285"/>
          </a:xfrm>
        </p:grpSpPr>
        <p:sp>
          <p:nvSpPr>
            <p:cNvPr id="54" name="Window Body"/>
            <p:cNvSpPr/>
            <p:nvPr>
              <p:custDataLst>
                <p:tags r:id="rId2"/>
              </p:custDataLst>
            </p:nvPr>
          </p:nvSpPr>
          <p:spPr>
            <a:xfrm>
              <a:off x="9144000" y="3870057"/>
              <a:ext cx="1746387" cy="87254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Text"/>
            <p:cNvSpPr txBox="1"/>
            <p:nvPr>
              <p:custDataLst>
                <p:tags r:id="rId3"/>
              </p:custDataLst>
            </p:nvPr>
          </p:nvSpPr>
          <p:spPr>
            <a:xfrm>
              <a:off x="9310107" y="4006890"/>
              <a:ext cx="1580280" cy="358728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아이디를 입력해주세요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6" name="Title Bar"/>
            <p:cNvSpPr/>
            <p:nvPr>
              <p:custDataLst>
                <p:tags r:id="rId4"/>
              </p:custDataLst>
            </p:nvPr>
          </p:nvSpPr>
          <p:spPr>
            <a:xfrm>
              <a:off x="9144000" y="3632312"/>
              <a:ext cx="1746387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Close Button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0710367" y="370355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Button 1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9641945" y="4443244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2" name="타원 61"/>
          <p:cNvSpPr/>
          <p:nvPr/>
        </p:nvSpPr>
        <p:spPr>
          <a:xfrm>
            <a:off x="644294" y="5373970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1-1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786052" y="5319217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1-2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379444" y="304682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470403" y="3756865"/>
            <a:ext cx="589987" cy="252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02:55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313212" y="363086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840795" y="3704445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4-1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554424" y="404383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442233" y="441067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314802" y="4410675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6-1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6294902" y="3582768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4-2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19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808120" y="650426"/>
          <a:ext cx="1967152" cy="1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Default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선택 없음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6-1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센터 소속으로 선택한 경우 노출</a:t>
                      </a: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Admin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에 등록된 상담센터만 노출되도록 함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29221" y="117792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심리상담사 등록 신청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6951" y="352286"/>
            <a:ext cx="2396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Gate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등록 신청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2</a:t>
            </a:r>
            <a:r>
              <a:rPr lang="ko-KR" altLang="en-US" sz="800" dirty="0" smtClean="0">
                <a:solidFill>
                  <a:prstClr val="black"/>
                </a:solidFill>
              </a:rPr>
              <a:t>단계 정보입력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RCW-0202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65795" y="6541393"/>
            <a:ext cx="1950000" cy="288032"/>
          </a:xfrm>
          <a:prstGeom prst="rect">
            <a:avLst/>
          </a:prstGeom>
          <a:solidFill>
            <a:srgbClr val="BF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/>
              <a:t>다음 슬라이드에 계속</a:t>
            </a:r>
            <a:endParaRPr lang="ko-KR" altLang="en-US" sz="1000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6"/>
          <p:cNvSpPr>
            <a:spLocks noChangeArrowheads="1"/>
          </p:cNvSpPr>
          <p:nvPr/>
        </p:nvSpPr>
        <p:spPr bwMode="auto">
          <a:xfrm>
            <a:off x="3924699" y="163921"/>
            <a:ext cx="16834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800" b="1" dirty="0">
                <a:latin typeface="맑은 고딕" pitchFamily="50" charset="-127"/>
              </a:rPr>
              <a:t>[ </a:t>
            </a:r>
            <a:r>
              <a:rPr lang="ko-KR" altLang="en-US" sz="1800" b="1" dirty="0">
                <a:latin typeface="맑은 고딕" pitchFamily="50" charset="-127"/>
              </a:rPr>
              <a:t>변 경 이 </a:t>
            </a:r>
            <a:r>
              <a:rPr lang="ko-KR" altLang="en-US" sz="1800" b="1" dirty="0" err="1">
                <a:latin typeface="맑은 고딕" pitchFamily="50" charset="-127"/>
              </a:rPr>
              <a:t>력</a:t>
            </a:r>
            <a:r>
              <a:rPr lang="ko-KR" altLang="en-US" sz="1800" b="1" dirty="0">
                <a:latin typeface="맑은 고딕" pitchFamily="50" charset="-127"/>
              </a:rPr>
              <a:t> </a:t>
            </a:r>
            <a:r>
              <a:rPr lang="en-US" altLang="ko-KR" sz="1800" b="1" dirty="0">
                <a:latin typeface="맑은 고딕" pitchFamily="50" charset="-127"/>
              </a:rPr>
              <a:t>]</a:t>
            </a:r>
          </a:p>
        </p:txBody>
      </p:sp>
      <p:graphicFrame>
        <p:nvGraphicFramePr>
          <p:cNvPr id="7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887339"/>
              </p:ext>
            </p:extLst>
          </p:nvPr>
        </p:nvGraphicFramePr>
        <p:xfrm>
          <a:off x="256384" y="717682"/>
          <a:ext cx="9298913" cy="5952325"/>
        </p:xfrm>
        <a:graphic>
          <a:graphicData uri="http://schemas.openxmlformats.org/drawingml/2006/table">
            <a:tbl>
              <a:tblPr/>
              <a:tblGrid>
                <a:gridCol w="918369"/>
                <a:gridCol w="1470421"/>
                <a:gridCol w="5424223"/>
                <a:gridCol w="1485900"/>
              </a:tblGrid>
              <a:tr h="286345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49530" marR="4953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변경일자</a:t>
                      </a:r>
                    </a:p>
                  </a:txBody>
                  <a:tcPr marL="49530" marR="4953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변경내역</a:t>
                      </a:r>
                    </a:p>
                  </a:txBody>
                  <a:tcPr marL="49530" marR="4953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변경자</a:t>
                      </a:r>
                    </a:p>
                  </a:txBody>
                  <a:tcPr marL="49530" marR="4953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</a:p>
                  </a:txBody>
                  <a:tcPr marL="49530" marR="4953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2016.05.12</a:t>
                      </a:r>
                    </a:p>
                  </a:txBody>
                  <a:tcPr marL="49530" marR="4953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</a:p>
                  </a:txBody>
                  <a:tcPr marL="49530" marR="4953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김판규</a:t>
                      </a:r>
                    </a:p>
                  </a:txBody>
                  <a:tcPr marL="49530" marR="4953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2016.05.27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슬라이드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10]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상담사 등록 신청 안내 팝업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슬라이드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34]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심리검사 사이트 계정 정보 팝업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슬라이드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35]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심리검사 요청 팝업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슬라이드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70]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실시간 팝업 종류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리스트 별 정렬 기능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김판규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0.3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2016.07.26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Code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0.4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2016.08.10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상담사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요청 페이지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프로필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노출 정보 화면 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0.5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2016.08.16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Gate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 페이지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상담사가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상담 가격 설정할 수 있도록 기능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0.6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2016.08.19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계좌정보 수정 시 신분증 사본 첨부 기능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계좌정보 수정 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 후 적용 기능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0.7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2016.08.22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상담사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스케줄 페이지에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헬프팁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심리검사 요청 취소 기능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Gate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자주 묻는 질문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0.8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2016.09.13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화상화면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페이지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→ Page Code : RCW-040102</a:t>
                      </a: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심리검사 결제 취소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상태값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→ Page Code :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RCW-0404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계좌정보에 신분증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통장 사본 첨부 기능 삭제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→ Page Code : RCW-0701</a:t>
                      </a: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계좌정보 입력 항목 선택으로 변경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→ Page Code : RCW-0701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0.9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2016.09.20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 기재 및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2016.09.22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서비스명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반영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 슬라이드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비밀번호 찾기 기능 구현방법 변경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비밀번호 입력 조건 변경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비밀번호 변경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개월 초과 시 변경 안내 프로세스 추가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608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93118" y="717657"/>
            <a:ext cx="3180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사용자들에게 보여지는 심리상담사 정보를 입력해 주세요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1229221" y="117792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심리상담사 등록 신청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26951" y="352286"/>
            <a:ext cx="2396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Gate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등록 신청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2</a:t>
            </a:r>
            <a:r>
              <a:rPr lang="ko-KR" altLang="en-US" sz="800" dirty="0" smtClean="0">
                <a:solidFill>
                  <a:prstClr val="black"/>
                </a:solidFill>
              </a:rPr>
              <a:t>단계 정보입력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RCW-0202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830598" y="6541393"/>
            <a:ext cx="1950000" cy="288032"/>
          </a:xfrm>
          <a:prstGeom prst="rect">
            <a:avLst/>
          </a:prstGeom>
          <a:solidFill>
            <a:srgbClr val="BF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/>
              <a:t>다음 슬라이드에 계속</a:t>
            </a:r>
            <a:endParaRPr lang="ko-KR" altLang="en-US" sz="1000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7808120" y="650426"/>
          <a:ext cx="1967152" cy="4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에 노출되는 상담사 프로필 사진 등록 영역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3M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이하로 등록 가능</a:t>
                      </a: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jpg, gif,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png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형식 등록 가능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7-1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파일 브라우저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이미지 파일 정상 등록 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(7-2)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에 미리보기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등록한 파일이 포맷에 맞지 않는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팝업 노출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파일 형식이 맞지 않습니다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등록한 파일 용량이 초과하는 경우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팝업 노출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이미지는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3MB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이하만 등록 가능합니다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디폴트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모두 선택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자녀 양육 선택 시 괄호 안의 하위 분야 모두 선택되며 하위 분야를 모두 선택 해제하면 자녀양육 선택도 해제됨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자녀양육 항목을 선택한 경우에만 괄호 안의 항목을 선택할 수 있으며 자녀양육 항목을 미 선택한 경우 괄호 안의 항목은 모두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dimmed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처리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500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자 초과 시 입력 제한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대학교 혹은 대학원 중 라디오 버튼으로 선택해야 하며 기본은 모두 선택해제 상태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라디오 버튼 선택해야만 입력영역 및 파일 등록 버튼 활성화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GIF, JPG, PNG, PDF, PPT, PPTX, DOC, DOCX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지원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각 파일은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5MB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이하 제한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등록한 파일 용량이 초과하는 경우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팝업 노출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이미지는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5MB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이하만 등록 가능합니다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72481" y="965870"/>
          <a:ext cx="7412681" cy="4803390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12479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프로필 이미지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5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 분야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0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소개 문구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451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학력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51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주요 약력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888633" y="1447760"/>
            <a:ext cx="99311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805696" y="1369960"/>
            <a:ext cx="858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798603" y="1781062"/>
            <a:ext cx="2210862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800" dirty="0" smtClean="0"/>
              <a:t>* JPG, GIF, PNG (3MB </a:t>
            </a:r>
            <a:r>
              <a:rPr lang="ko-KR" altLang="en-US" sz="800" dirty="0" smtClean="0"/>
              <a:t>이하</a:t>
            </a:r>
            <a:r>
              <a:rPr lang="en-US" altLang="ko-KR" sz="8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800" dirty="0" smtClean="0"/>
              <a:t>* </a:t>
            </a:r>
            <a:r>
              <a:rPr lang="ko-KR" altLang="en-US" sz="800" dirty="0" smtClean="0"/>
              <a:t>최소 </a:t>
            </a:r>
            <a:r>
              <a:rPr lang="en-US" altLang="ko-KR" sz="800" dirty="0" smtClean="0"/>
              <a:t>300 x 300px </a:t>
            </a:r>
            <a:r>
              <a:rPr lang="ko-KR" altLang="en-US" sz="800" dirty="0" smtClean="0"/>
              <a:t>정사각형 형태로 업로드</a:t>
            </a:r>
            <a:endParaRPr lang="ko-KR" altLang="en-US" sz="800" dirty="0"/>
          </a:p>
        </p:txBody>
      </p:sp>
      <p:sp>
        <p:nvSpPr>
          <p:cNvPr id="58" name="타원 57"/>
          <p:cNvSpPr/>
          <p:nvPr/>
        </p:nvSpPr>
        <p:spPr>
          <a:xfrm>
            <a:off x="1180282" y="119576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02509" y="2213235"/>
            <a:ext cx="598265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□ 심리적 증상 </a:t>
            </a:r>
            <a:r>
              <a:rPr lang="en-US" altLang="ko-KR" sz="900" dirty="0" smtClean="0"/>
              <a:t>(</a:t>
            </a:r>
            <a:r>
              <a:rPr lang="ko-KR" altLang="en-US" sz="900" dirty="0" smtClean="0">
                <a:solidFill>
                  <a:srgbClr val="000000"/>
                </a:solidFill>
              </a:rPr>
              <a:t>우울</a:t>
            </a:r>
            <a:r>
              <a:rPr lang="en-US" altLang="ko-KR" sz="900" dirty="0" smtClean="0">
                <a:solidFill>
                  <a:srgbClr val="000000"/>
                </a:solidFill>
              </a:rPr>
              <a:t>, </a:t>
            </a:r>
            <a:r>
              <a:rPr lang="ko-KR" altLang="en-US" sz="900" dirty="0" smtClean="0">
                <a:solidFill>
                  <a:srgbClr val="000000"/>
                </a:solidFill>
              </a:rPr>
              <a:t>불안</a:t>
            </a:r>
            <a:r>
              <a:rPr lang="en-US" altLang="ko-KR" sz="900" dirty="0" smtClean="0">
                <a:solidFill>
                  <a:srgbClr val="000000"/>
                </a:solidFill>
              </a:rPr>
              <a:t>, </a:t>
            </a:r>
            <a:r>
              <a:rPr lang="ko-KR" altLang="en-US" sz="900" dirty="0" smtClean="0">
                <a:solidFill>
                  <a:srgbClr val="000000"/>
                </a:solidFill>
              </a:rPr>
              <a:t>분노 등</a:t>
            </a:r>
            <a:r>
              <a:rPr lang="en-US" altLang="ko-KR" sz="900" dirty="0" smtClean="0">
                <a:solidFill>
                  <a:srgbClr val="000000"/>
                </a:solidFill>
              </a:rPr>
              <a:t>)</a:t>
            </a:r>
            <a:r>
              <a:rPr lang="ko-KR" altLang="en-US" sz="900" dirty="0" smtClean="0"/>
              <a:t>    □ 성격 및 자기 이해    □ 가족 관계    □ 직장 생활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직업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  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□ 학업 및 진로    □ 대인관계    □ 성문제    □ 중독 및 섭식장애    □ 자녀양육 </a:t>
            </a:r>
            <a:r>
              <a:rPr lang="en-US" altLang="ko-KR" sz="900" dirty="0" smtClean="0">
                <a:solidFill>
                  <a:srgbClr val="000000"/>
                </a:solidFill>
              </a:rPr>
              <a:t>(</a:t>
            </a:r>
            <a:r>
              <a:rPr lang="ko-KR" altLang="en-US" sz="900" dirty="0" smtClean="0">
                <a:solidFill>
                  <a:srgbClr val="000000"/>
                </a:solidFill>
              </a:rPr>
              <a:t>□ 정서 및 행동 문제  □ 또래 관계  □ 가족관계  □ 학업 및 진로  □ 성  □ 중독 및 섭식장애</a:t>
            </a:r>
            <a:r>
              <a:rPr lang="en-US" altLang="ko-KR" sz="900" dirty="0" smtClean="0">
                <a:solidFill>
                  <a:srgbClr val="000000"/>
                </a:solidFill>
              </a:rPr>
              <a:t>)</a:t>
            </a:r>
            <a:endParaRPr lang="en-US" altLang="ko-KR" sz="900" dirty="0" smtClean="0"/>
          </a:p>
        </p:txBody>
      </p:sp>
      <p:sp>
        <p:nvSpPr>
          <p:cNvPr id="62" name="타원 61"/>
          <p:cNvSpPr/>
          <p:nvPr/>
        </p:nvSpPr>
        <p:spPr>
          <a:xfrm>
            <a:off x="1453282" y="2322358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795377" y="2974177"/>
            <a:ext cx="5764781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500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자 이내로 입력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913324" y="4022514"/>
            <a:ext cx="109325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798898" y="4752175"/>
            <a:ext cx="338517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약력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798898" y="5075715"/>
            <a:ext cx="338517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약력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795377" y="5427250"/>
            <a:ext cx="819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+ </a:t>
            </a:r>
            <a:r>
              <a:rPr lang="ko-KR" altLang="en-US" sz="800" dirty="0" smtClean="0">
                <a:solidFill>
                  <a:schemeClr val="tx1"/>
                </a:solidFill>
              </a:rPr>
              <a:t>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32381" y="5436831"/>
            <a:ext cx="12747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최대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개까지 등록 가능</a:t>
            </a:r>
            <a:endParaRPr lang="ko-KR" altLang="en-US" sz="800" dirty="0"/>
          </a:p>
        </p:txBody>
      </p:sp>
      <p:sp>
        <p:nvSpPr>
          <p:cNvPr id="95" name="직사각형 94"/>
          <p:cNvSpPr/>
          <p:nvPr/>
        </p:nvSpPr>
        <p:spPr>
          <a:xfrm>
            <a:off x="5234979" y="5075715"/>
            <a:ext cx="507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86387" y="965870"/>
            <a:ext cx="540564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800" dirty="0" smtClean="0"/>
              <a:t>* </a:t>
            </a:r>
            <a:r>
              <a:rPr lang="ko-KR" altLang="en-US" sz="800" dirty="0" smtClean="0"/>
              <a:t>프로필 사진은 </a:t>
            </a:r>
            <a:r>
              <a:rPr lang="ko-KR" altLang="en-US" sz="800" dirty="0" err="1" smtClean="0"/>
              <a:t>내담자에게</a:t>
            </a:r>
            <a:r>
              <a:rPr lang="ko-KR" altLang="en-US" sz="800" dirty="0" smtClean="0"/>
              <a:t> 가장 먼저 보여지는 사진입니다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신뢰감을 줄 수 있도록 단정한 사진을 등록해주세요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800" dirty="0" smtClean="0"/>
              <a:t>   (</a:t>
            </a:r>
            <a:r>
              <a:rPr lang="ko-KR" altLang="en-US" sz="800" dirty="0" smtClean="0"/>
              <a:t>정면 사진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하얀색 배경 권장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71" name="TextBox 85"/>
          <p:cNvSpPr txBox="1"/>
          <p:nvPr/>
        </p:nvSpPr>
        <p:spPr>
          <a:xfrm>
            <a:off x="1768227" y="3744043"/>
            <a:ext cx="29065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/>
              <a:t>※ </a:t>
            </a:r>
            <a:r>
              <a:rPr lang="ko-KR" altLang="en-US" sz="800" dirty="0" smtClean="0"/>
              <a:t>최종 졸업학교를 입력 후 졸업증명서를 업로드 해주세요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1913324" y="4319779"/>
            <a:ext cx="109325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TextBox 85"/>
          <p:cNvSpPr txBox="1"/>
          <p:nvPr/>
        </p:nvSpPr>
        <p:spPr>
          <a:xfrm>
            <a:off x="2974463" y="404062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/>
              <a:t>대학교</a:t>
            </a:r>
            <a:endParaRPr lang="ko-KR" altLang="en-US" sz="800" dirty="0"/>
          </a:p>
        </p:txBody>
      </p:sp>
      <p:sp>
        <p:nvSpPr>
          <p:cNvPr id="74" name="TextBox 85"/>
          <p:cNvSpPr txBox="1"/>
          <p:nvPr/>
        </p:nvSpPr>
        <p:spPr>
          <a:xfrm>
            <a:off x="2974463" y="435633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/>
              <a:t>대학원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5304947" y="4040620"/>
            <a:ext cx="99311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304947" y="4319779"/>
            <a:ext cx="99311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462017" y="4022514"/>
            <a:ext cx="145118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462017" y="4319779"/>
            <a:ext cx="145118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TextBox 85"/>
          <p:cNvSpPr txBox="1"/>
          <p:nvPr/>
        </p:nvSpPr>
        <p:spPr>
          <a:xfrm>
            <a:off x="4875104" y="404062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/>
              <a:t>전공</a:t>
            </a:r>
            <a:endParaRPr lang="ko-KR" altLang="en-US" sz="800" dirty="0"/>
          </a:p>
        </p:txBody>
      </p:sp>
      <p:sp>
        <p:nvSpPr>
          <p:cNvPr id="81" name="TextBox 85"/>
          <p:cNvSpPr txBox="1"/>
          <p:nvPr/>
        </p:nvSpPr>
        <p:spPr>
          <a:xfrm>
            <a:off x="4875104" y="435633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/>
              <a:t>전공</a:t>
            </a:r>
            <a:endParaRPr lang="ko-KR" altLang="en-US" sz="800" dirty="0"/>
          </a:p>
        </p:txBody>
      </p:sp>
      <p:sp>
        <p:nvSpPr>
          <p:cNvPr id="38" name="슬라이드 번호 개체 틀 3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837815" y="1353668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7-1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438877" y="1321760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7-2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413387" y="292881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TextBox 85"/>
          <p:cNvSpPr txBox="1"/>
          <p:nvPr/>
        </p:nvSpPr>
        <p:spPr>
          <a:xfrm>
            <a:off x="7147956" y="3514177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/>
              <a:t>0/500</a:t>
            </a:r>
            <a:endParaRPr lang="ko-KR" altLang="en-US" sz="800" dirty="0"/>
          </a:p>
        </p:txBody>
      </p:sp>
      <p:sp>
        <p:nvSpPr>
          <p:cNvPr id="45" name="타원 44"/>
          <p:cNvSpPr/>
          <p:nvPr/>
        </p:nvSpPr>
        <p:spPr>
          <a:xfrm>
            <a:off x="1316782" y="3959487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98064" y="4077176"/>
            <a:ext cx="1359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홍길동</a:t>
            </a:r>
            <a:r>
              <a:rPr lang="en-US" altLang="ko-KR" sz="800" dirty="0" smtClean="0"/>
              <a:t>_</a:t>
            </a:r>
            <a:r>
              <a:rPr lang="ko-KR" altLang="en-US" sz="800" dirty="0" smtClean="0"/>
              <a:t>졸업증명서</a:t>
            </a:r>
            <a:r>
              <a:rPr lang="en-US" altLang="ko-KR" sz="800" dirty="0" smtClean="0"/>
              <a:t>.jpg </a:t>
            </a:r>
            <a:r>
              <a:rPr lang="ko-KR" altLang="en-US" sz="800" dirty="0" smtClean="0"/>
              <a:t>ⓧ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637350" y="404062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○</a:t>
            </a:r>
            <a:endParaRPr lang="ko-KR" altLang="en-US" sz="9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637350" y="431977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○</a:t>
            </a:r>
            <a:endParaRPr lang="ko-KR" altLang="en-US" sz="900" b="1" dirty="0"/>
          </a:p>
        </p:txBody>
      </p:sp>
      <p:sp>
        <p:nvSpPr>
          <p:cNvPr id="51" name="타원 50"/>
          <p:cNvSpPr/>
          <p:nvPr/>
        </p:nvSpPr>
        <p:spPr>
          <a:xfrm>
            <a:off x="1316782" y="482371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21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808120" y="650426"/>
          <a:ext cx="1967152" cy="1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기본은 하나의 입력영역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추가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버튼을 클릭하여 약력 입력박스가 총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개가 된 경우 추가버튼 비활성화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GIF, JPG, PNG, PDF, PPT, PPTX, DOC, DOCX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지원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각 파일은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5MB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이하 제한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등록한 파일 용량이 초과하는 경우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팝업 노출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이미지는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5MB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이하만 등록 가능합니다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29221" y="117792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심리상담사 등록 신청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6951" y="352286"/>
            <a:ext cx="2396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Gate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등록 신청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2</a:t>
            </a:r>
            <a:r>
              <a:rPr lang="ko-KR" altLang="en-US" sz="800" dirty="0" smtClean="0">
                <a:solidFill>
                  <a:prstClr val="black"/>
                </a:solidFill>
              </a:rPr>
              <a:t>단계 정보입력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RCW-0202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229221" y="117792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심리상담사 등록 신청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26951" y="352286"/>
            <a:ext cx="2396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Gate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등록 신청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2</a:t>
            </a:r>
            <a:r>
              <a:rPr lang="ko-KR" altLang="en-US" sz="800" dirty="0" smtClean="0">
                <a:solidFill>
                  <a:prstClr val="black"/>
                </a:solidFill>
              </a:rPr>
              <a:t>단계 정보입력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RCW-0202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9287"/>
              </p:ext>
            </p:extLst>
          </p:nvPr>
        </p:nvGraphicFramePr>
        <p:xfrm>
          <a:off x="7808120" y="650426"/>
          <a:ext cx="1967152" cy="340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자격등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등록 영역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필수 선택 중 하나는 반드시 체크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등록 해야만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상담사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등록 신청 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필수선택 항목 체크 전까지 </a:t>
                      </a: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자격증 사본 등록</a:t>
                      </a: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] </a:t>
                      </a:r>
                      <a:r>
                        <a:rPr lang="ko-KR" altLang="en-US" sz="800" b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버튼 비활성화 노출</a:t>
                      </a:r>
                      <a:endParaRPr lang="en-US" altLang="ko-KR" sz="800" b="0" dirty="0" smtClean="0">
                        <a:solidFill>
                          <a:srgbClr val="0000FF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필수선택 항목 체크 전에는 취득연월 텍스트박스 입력영역 비활성화 노출</a:t>
                      </a:r>
                      <a:endParaRPr lang="en-US" altLang="ko-KR" sz="800" b="0" dirty="0" smtClean="0">
                        <a:solidFill>
                          <a:srgbClr val="0000FF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파일명이 영역보다 길 경우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확장자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앞 파일을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…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표시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예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홍길동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_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전문상담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….jpg)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필수 선택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추가 등록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) = 5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개까지만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등록 가능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예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필수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개 선택 시 추가 등록은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개 가능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하며 필수선택 항목까지 총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개가 등록되도록 입력필드가 생성된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추가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버튼 비활성화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GIF, JPG, PNG, PDF, PPT, PPTX, DOC, DOCX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지원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각 파일은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5MB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이하 제한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등록한 파일 용량이 초과하는 경우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팝업 노출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이미지는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5MB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이하만 등록 가능합니다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310917" y="683696"/>
          <a:ext cx="7412681" cy="4545505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45455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자격증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" name="TextBox 85"/>
          <p:cNvSpPr txBox="1"/>
          <p:nvPr/>
        </p:nvSpPr>
        <p:spPr>
          <a:xfrm>
            <a:off x="1768227" y="708641"/>
            <a:ext cx="21194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/>
              <a:t>※ </a:t>
            </a:r>
            <a:r>
              <a:rPr lang="ko-KR" altLang="en-US" sz="800" dirty="0" smtClean="0"/>
              <a:t>필수 선택 포함 최대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개까지 등록 가능</a:t>
            </a:r>
            <a:endParaRPr lang="ko-KR" altLang="en-US" sz="800" dirty="0"/>
          </a:p>
        </p:txBody>
      </p:sp>
      <p:sp>
        <p:nvSpPr>
          <p:cNvPr id="27" name="TextBox 33"/>
          <p:cNvSpPr txBox="1"/>
          <p:nvPr/>
        </p:nvSpPr>
        <p:spPr>
          <a:xfrm>
            <a:off x="1697533" y="90242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/>
              <a:t>필수 선택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중복 선택 가능</a:t>
            </a:r>
            <a:r>
              <a:rPr lang="en-US" altLang="ko-KR" sz="800" dirty="0" smtClean="0"/>
              <a:t>)</a:t>
            </a:r>
            <a:endParaRPr lang="ko-KR" altLang="en-US" sz="900" b="1" dirty="0"/>
          </a:p>
        </p:txBody>
      </p:sp>
      <p:sp>
        <p:nvSpPr>
          <p:cNvPr id="28" name="TextBox 36"/>
          <p:cNvSpPr txBox="1"/>
          <p:nvPr/>
        </p:nvSpPr>
        <p:spPr>
          <a:xfrm>
            <a:off x="1697532" y="396906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/>
              <a:t>추가 등록</a:t>
            </a:r>
            <a:endParaRPr lang="ko-KR" altLang="en-US" sz="900" b="1" dirty="0"/>
          </a:p>
        </p:txBody>
      </p:sp>
      <p:sp>
        <p:nvSpPr>
          <p:cNvPr id="29" name="직사각형 28"/>
          <p:cNvSpPr/>
          <p:nvPr/>
        </p:nvSpPr>
        <p:spPr>
          <a:xfrm>
            <a:off x="1812000" y="4199892"/>
            <a:ext cx="1488749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자격증 명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339582" y="4199892"/>
            <a:ext cx="1488749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발급 기관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3142" y="4199892"/>
            <a:ext cx="1170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취득연월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(YYYY.MM)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08479" y="4869701"/>
            <a:ext cx="819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+ </a:t>
            </a:r>
            <a:r>
              <a:rPr lang="ko-KR" altLang="en-US" sz="800" dirty="0" smtClean="0">
                <a:solidFill>
                  <a:schemeClr val="tx1"/>
                </a:solidFill>
              </a:rPr>
              <a:t>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154295" y="4199892"/>
            <a:ext cx="507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24140"/>
              </p:ext>
            </p:extLst>
          </p:nvPr>
        </p:nvGraphicFramePr>
        <p:xfrm>
          <a:off x="1808479" y="1148660"/>
          <a:ext cx="5941039" cy="1830171"/>
        </p:xfrm>
        <a:graphic>
          <a:graphicData uri="http://schemas.openxmlformats.org/drawingml/2006/table">
            <a:tbl>
              <a:tblPr/>
              <a:tblGrid>
                <a:gridCol w="272035"/>
                <a:gridCol w="847261"/>
                <a:gridCol w="1835939"/>
                <a:gridCol w="273000"/>
                <a:gridCol w="816386"/>
                <a:gridCol w="1896418"/>
              </a:tblGrid>
              <a:tr h="25511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한국상담학회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한국상담심리학회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0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dirty="0" smtClean="0"/>
                        <a:t>□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전문상담사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급</a:t>
                      </a: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수련감독자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dirty="0" smtClean="0"/>
                        <a:t>□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상담심리사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급</a:t>
                      </a: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주 </a:t>
                      </a:r>
                      <a:r>
                        <a:rPr lang="ko-KR" altLang="en-US" sz="85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수퍼바이저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dirty="0" smtClean="0"/>
                        <a:t>□</a:t>
                      </a:r>
                      <a:endParaRPr lang="ko-KR" altLang="en-US" sz="85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전문상담사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급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dirty="0" smtClean="0"/>
                        <a:t>□</a:t>
                      </a:r>
                      <a:endParaRPr lang="ko-KR" altLang="en-US" sz="85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상담심리사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급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dirty="0" smtClean="0"/>
                        <a:t>□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전문상담사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급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dirty="0" smtClean="0"/>
                        <a:t>□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상담심리사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급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Button"/>
          <p:cNvSpPr>
            <a:spLocks/>
          </p:cNvSpPr>
          <p:nvPr/>
        </p:nvSpPr>
        <p:spPr bwMode="auto">
          <a:xfrm>
            <a:off x="3827975" y="1449425"/>
            <a:ext cx="900000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자격증 사본 등록</a:t>
            </a:r>
            <a:endParaRPr lang="en-US" sz="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03322" y="1674500"/>
            <a:ext cx="1359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홍길동</a:t>
            </a:r>
            <a:r>
              <a:rPr lang="en-US" altLang="ko-KR" sz="800" dirty="0" smtClean="0"/>
              <a:t>_</a:t>
            </a:r>
            <a:r>
              <a:rPr lang="ko-KR" altLang="en-US" sz="800" dirty="0" smtClean="0"/>
              <a:t>상담자격증</a:t>
            </a:r>
            <a:r>
              <a:rPr lang="en-US" altLang="ko-KR" sz="800" dirty="0" smtClean="0"/>
              <a:t>.jpg </a:t>
            </a:r>
            <a:r>
              <a:rPr lang="ko-KR" altLang="en-US" sz="800" dirty="0" smtClean="0"/>
              <a:t>ⓧ</a:t>
            </a:r>
            <a:endParaRPr lang="ko-KR" altLang="en-US" sz="800" dirty="0"/>
          </a:p>
        </p:txBody>
      </p:sp>
      <p:sp>
        <p:nvSpPr>
          <p:cNvPr id="45" name="Button"/>
          <p:cNvSpPr>
            <a:spLocks/>
          </p:cNvSpPr>
          <p:nvPr/>
        </p:nvSpPr>
        <p:spPr bwMode="auto">
          <a:xfrm>
            <a:off x="6798305" y="1447793"/>
            <a:ext cx="900000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자격증 사본 등록</a:t>
            </a:r>
            <a:endParaRPr lang="en-US" sz="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3827975" y="1979100"/>
            <a:ext cx="900000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자격증 사본 등록</a:t>
            </a:r>
            <a:endParaRPr lang="en-US" sz="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798305" y="1977468"/>
            <a:ext cx="900000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자격증 사본 등록</a:t>
            </a:r>
            <a:endParaRPr lang="en-US" sz="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3827975" y="2528063"/>
            <a:ext cx="900000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자격증 사본 등록</a:t>
            </a:r>
            <a:endParaRPr lang="en-US" sz="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Button"/>
          <p:cNvSpPr>
            <a:spLocks/>
          </p:cNvSpPr>
          <p:nvPr/>
        </p:nvSpPr>
        <p:spPr bwMode="auto">
          <a:xfrm>
            <a:off x="6798305" y="2526431"/>
            <a:ext cx="900000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자격증 사본 등록</a:t>
            </a:r>
            <a:endParaRPr lang="en-US" sz="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822053" y="4488104"/>
            <a:ext cx="858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자격증 사본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80053" y="4524660"/>
            <a:ext cx="1359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홍길동</a:t>
            </a:r>
            <a:r>
              <a:rPr lang="en-US" altLang="ko-KR" sz="800" dirty="0" smtClean="0"/>
              <a:t>_</a:t>
            </a:r>
            <a:r>
              <a:rPr lang="ko-KR" altLang="en-US" sz="800" dirty="0" smtClean="0"/>
              <a:t>상담자격증</a:t>
            </a:r>
            <a:r>
              <a:rPr lang="en-US" altLang="ko-KR" sz="800" dirty="0" smtClean="0"/>
              <a:t>.jpg </a:t>
            </a:r>
            <a:r>
              <a:rPr lang="ko-KR" altLang="en-US" sz="800" dirty="0" smtClean="0"/>
              <a:t>ⓧ</a:t>
            </a:r>
            <a:endParaRPr lang="ko-KR" altLang="en-US" sz="800" dirty="0"/>
          </a:p>
        </p:txBody>
      </p:sp>
      <p:sp>
        <p:nvSpPr>
          <p:cNvPr id="50" name="슬라이드 번호 개체 틀 4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1229222" y="1977468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823124"/>
              </p:ext>
            </p:extLst>
          </p:nvPr>
        </p:nvGraphicFramePr>
        <p:xfrm>
          <a:off x="1808479" y="3068961"/>
          <a:ext cx="2955235" cy="750171"/>
        </p:xfrm>
        <a:graphic>
          <a:graphicData uri="http://schemas.openxmlformats.org/drawingml/2006/table">
            <a:tbl>
              <a:tblPr/>
              <a:tblGrid>
                <a:gridCol w="272035"/>
                <a:gridCol w="847261"/>
                <a:gridCol w="1835939"/>
              </a:tblGrid>
              <a:tr h="25511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한국임상심리학회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0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dirty="0" smtClean="0"/>
                        <a:t>□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임상심리전문가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Button"/>
          <p:cNvSpPr>
            <a:spLocks/>
          </p:cNvSpPr>
          <p:nvPr/>
        </p:nvSpPr>
        <p:spPr bwMode="auto">
          <a:xfrm>
            <a:off x="3836442" y="3376980"/>
            <a:ext cx="900000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자격증 사본 등록</a:t>
            </a:r>
            <a:endParaRPr lang="en-US" sz="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03322" y="3603687"/>
            <a:ext cx="1359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홍길동</a:t>
            </a:r>
            <a:r>
              <a:rPr lang="en-US" altLang="ko-KR" sz="800" dirty="0" smtClean="0"/>
              <a:t>_</a:t>
            </a:r>
            <a:r>
              <a:rPr lang="ko-KR" altLang="en-US" sz="800" dirty="0" smtClean="0"/>
              <a:t>상담자격증</a:t>
            </a:r>
            <a:r>
              <a:rPr lang="en-US" altLang="ko-KR" sz="800" dirty="0" smtClean="0"/>
              <a:t>.jpg </a:t>
            </a:r>
            <a:r>
              <a:rPr lang="ko-KR" altLang="en-US" sz="800" dirty="0" smtClean="0"/>
              <a:t>ⓧ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5830598" y="6196223"/>
            <a:ext cx="1950000" cy="288032"/>
          </a:xfrm>
          <a:prstGeom prst="rect">
            <a:avLst/>
          </a:prstGeom>
          <a:solidFill>
            <a:srgbClr val="BF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/>
              <a:t>다음 슬라이드에 계속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2950149" y="1448780"/>
            <a:ext cx="864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취득연월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(YYYY.MM)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50149" y="1977468"/>
            <a:ext cx="864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취득연월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(YYYY.MM)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950149" y="2537925"/>
            <a:ext cx="864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취득연월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(YYYY.MM)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881430" y="1447793"/>
            <a:ext cx="864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취득연월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(YYYY.MM)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881430" y="1988962"/>
            <a:ext cx="864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취득연월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(YYYY.MM)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881430" y="2538526"/>
            <a:ext cx="864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취득연월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(YYYY.MM)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950149" y="3376980"/>
            <a:ext cx="864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취득연월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(YYYY.MM)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46850" y="1102841"/>
            <a:ext cx="6033748" cy="277620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058344" y="1423683"/>
            <a:ext cx="1703959" cy="77964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23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812635" y="915507"/>
          <a:ext cx="196715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파일 여러 개 등록 가능</a:t>
                      </a: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GIF, JPG, PNG, PDF, PPT, PPTX, DOC, DOCX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지원</a:t>
                      </a: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5MB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등록한 파일 용량이 초과하는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팝업 노출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이미지는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5MB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이하만 등록 가능합니다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파일 등록 시 등록한 파일명을 버튼 아래 노출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 가능하도록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버튼 함께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상담횟수 노출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Select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box (100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회 미만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100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회 이상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200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회 이상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300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회 이상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500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회 이상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1,000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회 이상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smtClean="0"/>
                        <a:t>“</a:t>
                      </a:r>
                      <a:r>
                        <a:rPr lang="ko-KR" altLang="en-US" sz="800" b="0" dirty="0" smtClean="0"/>
                        <a:t>예</a:t>
                      </a:r>
                      <a:r>
                        <a:rPr lang="en-US" altLang="ko-KR" sz="800" b="0" dirty="0" smtClean="0"/>
                        <a:t>”</a:t>
                      </a:r>
                      <a:r>
                        <a:rPr lang="ko-KR" altLang="en-US" sz="800" b="0" dirty="0" smtClean="0"/>
                        <a:t>를 선택한 경우에 수료번호 입력박스 노출</a:t>
                      </a:r>
                      <a:endParaRPr lang="en-US" altLang="ko-KR" sz="800" b="0" dirty="0" smtClean="0"/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기본은 모두 선택해제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모든 정보 입력 여부 체크하며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입력되지 않은 정보가 있는 경우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노출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입력하지 않은 항목이 있습니다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>
                        <a:buFontTx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항목명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클릭 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신청 완료 페이지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(RCW-0203)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로 이동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29221" y="117792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심리상담사 등록 신청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6951" y="352286"/>
            <a:ext cx="2396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Gate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등록 신청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2</a:t>
            </a:r>
            <a:r>
              <a:rPr lang="ko-KR" altLang="en-US" sz="800" dirty="0" smtClean="0">
                <a:solidFill>
                  <a:prstClr val="black"/>
                </a:solidFill>
              </a:rPr>
              <a:t>단계 정보입력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RCW-0202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118" y="2106270"/>
            <a:ext cx="1986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아래의 추가 정보를 입력해 주세요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8" name="직사각형 7"/>
          <p:cNvSpPr/>
          <p:nvPr/>
        </p:nvSpPr>
        <p:spPr>
          <a:xfrm>
            <a:off x="3347952" y="2879975"/>
            <a:ext cx="1755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 완료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152973" y="2486318"/>
            <a:ext cx="390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10917" y="784526"/>
          <a:ext cx="7412681" cy="1260140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8550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증명 서류 등록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자격증 취득 후 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 횟수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871090" y="1059666"/>
            <a:ext cx="99311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1901" y="792256"/>
            <a:ext cx="2114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※ </a:t>
            </a:r>
            <a:r>
              <a:rPr lang="ko-KR" altLang="en-US" sz="800" dirty="0" smtClean="0"/>
              <a:t>이력서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및 기타 증명서를 등록해주세요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1822335" y="1330716"/>
            <a:ext cx="242745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홍길동</a:t>
            </a:r>
            <a:r>
              <a:rPr lang="en-US" altLang="ko-KR" sz="900" dirty="0" smtClean="0"/>
              <a:t>_</a:t>
            </a:r>
            <a:r>
              <a:rPr lang="ko-KR" altLang="en-US" sz="900" dirty="0" smtClean="0"/>
              <a:t>자격증</a:t>
            </a:r>
            <a:r>
              <a:rPr lang="en-US" altLang="ko-KR" sz="900" dirty="0" smtClean="0"/>
              <a:t>.</a:t>
            </a:r>
            <a:r>
              <a:rPr lang="en-US" altLang="ko-KR" sz="900" dirty="0" err="1" smtClean="0"/>
              <a:t>png</a:t>
            </a:r>
            <a:r>
              <a:rPr lang="ko-KR" altLang="en-US" sz="900" dirty="0" smtClean="0"/>
              <a:t> ⓧ</a:t>
            </a:r>
            <a:endParaRPr lang="en-US" altLang="ko-KR" sz="9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1869357" y="1719255"/>
            <a:ext cx="235609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상담 횟수 선택                          ▼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41874" y="2318321"/>
          <a:ext cx="7412681" cy="471645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4716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㈜어세스타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교육 수료 여부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84420" y="2441313"/>
            <a:ext cx="24689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MBTI </a:t>
            </a:r>
            <a:r>
              <a:rPr lang="ko-KR" altLang="en-US" sz="900" dirty="0" smtClean="0"/>
              <a:t>자격교육 보수과정을 수료하셨습니까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473449" y="2450715"/>
            <a:ext cx="11576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○ 예     ○ 아니오</a:t>
            </a:r>
            <a:endParaRPr lang="ko-KR" altLang="en-US" sz="900" b="1" dirty="0"/>
          </a:p>
        </p:txBody>
      </p:sp>
      <p:sp>
        <p:nvSpPr>
          <p:cNvPr id="18" name="직사각형 17"/>
          <p:cNvSpPr/>
          <p:nvPr/>
        </p:nvSpPr>
        <p:spPr>
          <a:xfrm>
            <a:off x="5876020" y="2456600"/>
            <a:ext cx="1677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수료번호 입력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495226" y="1059666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495226" y="171925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626248" y="2337102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966452" y="287997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267387" y="183229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3464" y="1448780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심리상담사 등록 신청</a:t>
            </a:r>
            <a:endParaRPr lang="ko-KR" altLang="en-US" sz="11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553901" y="1510271"/>
            <a:ext cx="1965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약관 동의 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 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정보 입력 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  </a:t>
            </a:r>
            <a:r>
              <a:rPr lang="ko-KR" altLang="en-US" sz="800" b="1" dirty="0" smtClean="0"/>
              <a:t>신청 완료</a:t>
            </a:r>
            <a:endParaRPr lang="ko-KR" altLang="en-US" sz="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100656" y="2798930"/>
            <a:ext cx="3706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kern="0" spc="-100" dirty="0" smtClean="0">
                <a:latin typeface="+mn-ea"/>
              </a:rPr>
              <a:t>감사합니다</a:t>
            </a:r>
            <a:r>
              <a:rPr lang="en-US" altLang="ko-KR" sz="1200" b="1" kern="0" spc="-100" dirty="0" smtClean="0">
                <a:latin typeface="+mn-ea"/>
              </a:rPr>
              <a:t>. </a:t>
            </a:r>
            <a:r>
              <a:rPr lang="ko-KR" altLang="en-US" sz="1200" b="1" kern="0" spc="-100" dirty="0" smtClean="0">
                <a:latin typeface="+mn-ea"/>
              </a:rPr>
              <a:t>등록 신청이 완료되었습니다</a:t>
            </a:r>
            <a:r>
              <a:rPr lang="en-US" altLang="ko-KR" sz="1200" b="1" kern="0" spc="-100" dirty="0" smtClean="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kern="0" spc="-100" dirty="0" smtClean="0">
                <a:latin typeface="+mn-ea"/>
              </a:rPr>
              <a:t>내부 심사는 영업일 기준 </a:t>
            </a:r>
            <a:r>
              <a:rPr lang="en-US" altLang="ko-KR" sz="1200" b="1" kern="0" spc="-100" dirty="0" smtClean="0">
                <a:latin typeface="+mn-ea"/>
              </a:rPr>
              <a:t>5</a:t>
            </a:r>
            <a:r>
              <a:rPr lang="ko-KR" altLang="en-US" sz="1200" b="1" kern="0" spc="-100" dirty="0" smtClean="0">
                <a:latin typeface="+mn-ea"/>
              </a:rPr>
              <a:t>일 정도 소요됩니다</a:t>
            </a:r>
            <a:r>
              <a:rPr lang="en-US" altLang="ko-KR" sz="1200" b="1" kern="0" spc="-100" dirty="0" smtClean="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kern="0" spc="-100" dirty="0" smtClean="0">
                <a:latin typeface="+mn-ea"/>
              </a:rPr>
              <a:t>심사 결과는 입력하신 </a:t>
            </a:r>
            <a:r>
              <a:rPr lang="ko-KR" altLang="en-US" sz="1200" b="1" kern="0" spc="-100" dirty="0" err="1" smtClean="0">
                <a:latin typeface="+mn-ea"/>
              </a:rPr>
              <a:t>이메일</a:t>
            </a:r>
            <a:r>
              <a:rPr lang="ko-KR" altLang="en-US" sz="1200" b="1" kern="0" spc="-100" dirty="0" smtClean="0">
                <a:latin typeface="+mn-ea"/>
              </a:rPr>
              <a:t> 주소로 알려 드리겠습니다</a:t>
            </a:r>
            <a:r>
              <a:rPr lang="en-US" altLang="ko-KR" sz="1200" b="1" kern="0" spc="-100" dirty="0" smtClean="0">
                <a:latin typeface="+mn-ea"/>
              </a:rPr>
              <a:t>.</a:t>
            </a:r>
            <a:endParaRPr lang="en-US" altLang="ko-KR" b="1" kern="0" spc="-100" dirty="0" smtClean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00392" y="3879050"/>
            <a:ext cx="1755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처음으로 이동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29221" y="117792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심리상담사 등록 신청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26951" y="352286"/>
            <a:ext cx="2396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Gate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등록 신청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3</a:t>
            </a:r>
            <a:r>
              <a:rPr lang="ko-KR" altLang="en-US" sz="800" dirty="0" smtClean="0">
                <a:solidFill>
                  <a:prstClr val="black"/>
                </a:solidFill>
              </a:rPr>
              <a:t>단계 신청완료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RCW-0203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833254" y="392405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7808120" y="650426"/>
          <a:ext cx="1967152" cy="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/>
                        <a:t>Gate</a:t>
                      </a:r>
                      <a:r>
                        <a:rPr lang="ko-KR" altLang="en-US" sz="800" dirty="0" smtClean="0"/>
                        <a:t> 페이지</a:t>
                      </a:r>
                      <a:r>
                        <a:rPr lang="en-US" altLang="ko-KR" sz="800" dirty="0" smtClean="0"/>
                        <a:t>(RCW-01)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슬라이드 번호 개체 틀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302063"/>
            <a:ext cx="9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홈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0106" y="2642807"/>
            <a:ext cx="714380" cy="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0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5928108" y="117792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29222" y="117792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로그인 후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26951" y="35228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77707" y="1819397"/>
            <a:ext cx="5699157" cy="11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 descr="화상상담 이미지3.JPG"/>
          <p:cNvPicPr>
            <a:picLocks noChangeAspect="1"/>
          </p:cNvPicPr>
          <p:nvPr/>
        </p:nvPicPr>
        <p:blipFill>
          <a:blip r:embed="rId3" cstate="print"/>
          <a:srcRect t="3835" b="10525"/>
          <a:stretch>
            <a:fillRect/>
          </a:stretch>
        </p:blipFill>
        <p:spPr>
          <a:xfrm>
            <a:off x="505938" y="2174611"/>
            <a:ext cx="690047" cy="684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57" name="직선 연결선 56"/>
          <p:cNvCxnSpPr/>
          <p:nvPr/>
        </p:nvCxnSpPr>
        <p:spPr>
          <a:xfrm>
            <a:off x="282799" y="1819338"/>
            <a:ext cx="483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247589" y="2158836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김태희 </a:t>
            </a:r>
            <a:r>
              <a:rPr lang="ko-KR" altLang="en-US" sz="800" dirty="0" smtClean="0"/>
              <a:t>심리상담사</a:t>
            </a:r>
            <a:endParaRPr lang="ko-KR" altLang="en-US" sz="1100" dirty="0"/>
          </a:p>
        </p:txBody>
      </p:sp>
      <p:sp>
        <p:nvSpPr>
          <p:cNvPr id="60" name="직사각형 59"/>
          <p:cNvSpPr/>
          <p:nvPr/>
        </p:nvSpPr>
        <p:spPr>
          <a:xfrm>
            <a:off x="2353324" y="2184136"/>
            <a:ext cx="10262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solidFill>
                  <a:srgbClr val="000000"/>
                </a:solidFill>
              </a:rPr>
              <a:t>★★★★☆ </a:t>
            </a:r>
            <a:r>
              <a:rPr lang="en-US" altLang="ko-KR" sz="900" dirty="0" smtClean="0">
                <a:solidFill>
                  <a:srgbClr val="000000"/>
                </a:solidFill>
              </a:rPr>
              <a:t>(4.7)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1254954" y="2621896"/>
            <a:ext cx="3425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우리 아이가 점점 난폭해지지는 않나요</a:t>
            </a:r>
            <a:r>
              <a:rPr lang="en-US" altLang="ko-KR" sz="900" dirty="0" smtClean="0"/>
              <a:t>? </a:t>
            </a:r>
            <a:r>
              <a:rPr lang="ko-KR" altLang="en-US" sz="900" dirty="0" smtClean="0"/>
              <a:t>반항하지는 않나요</a:t>
            </a:r>
            <a:r>
              <a:rPr lang="en-US" altLang="ko-KR" sz="900" dirty="0" smtClean="0"/>
              <a:t>? …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051927" y="1910299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/>
              <a:t>프로필 수정 </a:t>
            </a:r>
            <a:r>
              <a:rPr lang="en-US" altLang="ko-KR" sz="800" u="sng" dirty="0" smtClean="0"/>
              <a:t>&gt;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60580" y="188538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내 프로필</a:t>
            </a:r>
            <a:endParaRPr lang="en-US" altLang="ko-KR" sz="900" dirty="0" smtClean="0"/>
          </a:p>
        </p:txBody>
      </p:sp>
      <p:sp>
        <p:nvSpPr>
          <p:cNvPr id="103" name="직사각형 102"/>
          <p:cNvSpPr/>
          <p:nvPr/>
        </p:nvSpPr>
        <p:spPr>
          <a:xfrm>
            <a:off x="282799" y="3159030"/>
            <a:ext cx="5694065" cy="91909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/>
          <p:cNvCxnSpPr/>
          <p:nvPr/>
        </p:nvCxnSpPr>
        <p:spPr>
          <a:xfrm>
            <a:off x="287890" y="3158970"/>
            <a:ext cx="569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360580" y="3249117"/>
            <a:ext cx="468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icon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48982" y="337818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실시간 상담</a:t>
            </a:r>
            <a:endParaRPr lang="en-US" altLang="ko-KR" sz="9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1545272" y="3707831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524504" y="317655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자세히 보기</a:t>
            </a:r>
            <a:endParaRPr lang="en-US" altLang="ko-KR" sz="8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3211371" y="370783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 smtClean="0"/>
              <a:t>건</a:t>
            </a:r>
            <a:endParaRPr lang="en-US" altLang="ko-KR" sz="1400" b="1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4809356" y="340464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받은 쪽지</a:t>
            </a:r>
            <a:endParaRPr lang="en-US" altLang="ko-KR" sz="900" dirty="0" smtClean="0"/>
          </a:p>
        </p:txBody>
      </p:sp>
      <p:sp>
        <p:nvSpPr>
          <p:cNvPr id="75" name="타원 74"/>
          <p:cNvSpPr/>
          <p:nvPr/>
        </p:nvSpPr>
        <p:spPr>
          <a:xfrm>
            <a:off x="4345278" y="3303510"/>
            <a:ext cx="468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icon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60223" y="370783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건</a:t>
            </a:r>
            <a:endParaRPr lang="en-US" altLang="ko-KR" sz="1400" b="1" dirty="0" smtClean="0"/>
          </a:p>
        </p:txBody>
      </p:sp>
      <p:cxnSp>
        <p:nvCxnSpPr>
          <p:cNvPr id="81" name="직선 연결선 80"/>
          <p:cNvCxnSpPr/>
          <p:nvPr/>
        </p:nvCxnSpPr>
        <p:spPr>
          <a:xfrm>
            <a:off x="2320208" y="3242075"/>
            <a:ext cx="0" cy="75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4172913" y="3242075"/>
            <a:ext cx="0" cy="75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282799" y="4184620"/>
            <a:ext cx="5694065" cy="9197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>
            <a:off x="287890" y="4194085"/>
            <a:ext cx="569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291530" y="5158708"/>
            <a:ext cx="5690361" cy="7685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6057591" y="4194085"/>
            <a:ext cx="1646350" cy="17331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/>
          <p:cNvCxnSpPr/>
          <p:nvPr/>
        </p:nvCxnSpPr>
        <p:spPr>
          <a:xfrm>
            <a:off x="298521" y="5158708"/>
            <a:ext cx="569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6057591" y="4194085"/>
            <a:ext cx="163603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87791" y="42523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공지사항</a:t>
            </a:r>
            <a:endParaRPr lang="en-US" altLang="ko-KR" sz="9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375920" y="5222763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만족도 평가</a:t>
            </a:r>
            <a:endParaRPr lang="en-US" altLang="ko-KR" sz="900" dirty="0" smtClean="0"/>
          </a:p>
        </p:txBody>
      </p:sp>
      <p:sp>
        <p:nvSpPr>
          <p:cNvPr id="120" name="TextBox 119"/>
          <p:cNvSpPr txBox="1"/>
          <p:nvPr/>
        </p:nvSpPr>
        <p:spPr>
          <a:xfrm>
            <a:off x="6154669" y="4384140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관련 문의</a:t>
            </a:r>
            <a:endParaRPr lang="en-US" altLang="ko-KR" sz="90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6307833" y="4724856"/>
            <a:ext cx="12266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/>
              <a:t>hello@aimmed.com</a:t>
            </a:r>
            <a:endParaRPr lang="ko-KR" altLang="en-US" sz="900" dirty="0"/>
          </a:p>
        </p:txBody>
      </p:sp>
      <p:sp>
        <p:nvSpPr>
          <p:cNvPr id="122" name="직사각형 121"/>
          <p:cNvSpPr/>
          <p:nvPr/>
        </p:nvSpPr>
        <p:spPr>
          <a:xfrm>
            <a:off x="6122843" y="5432400"/>
            <a:ext cx="1513827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상담사</a:t>
            </a:r>
            <a:r>
              <a:rPr lang="ko-KR" altLang="en-US" sz="900" dirty="0" smtClean="0">
                <a:solidFill>
                  <a:schemeClr val="tx1"/>
                </a:solidFill>
              </a:rPr>
              <a:t> 매뉴얼 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77884" y="5474782"/>
            <a:ext cx="240482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★★★★★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최고였습니다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감사합니다</a:t>
            </a:r>
            <a:r>
              <a:rPr lang="en-US" altLang="ko-KR" sz="900" dirty="0" smtClean="0"/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★☆☆☆☆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도움이 전혀 되지 </a:t>
            </a:r>
            <a:r>
              <a:rPr lang="ko-KR" altLang="en-US" sz="900" dirty="0" err="1" smtClean="0"/>
              <a:t>않았습</a:t>
            </a:r>
            <a:endParaRPr lang="en-US" altLang="ko-KR" sz="900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306042" y="4518646"/>
            <a:ext cx="2629246" cy="552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/>
              <a:t>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Hello </a:t>
            </a:r>
            <a:r>
              <a:rPr lang="ko-KR" altLang="en-US" sz="900" dirty="0" smtClean="0"/>
              <a:t>업데이트 안내              </a:t>
            </a:r>
            <a:r>
              <a:rPr lang="en-US" altLang="ko-KR" sz="800" dirty="0" smtClean="0"/>
              <a:t>2016.12.30</a:t>
            </a:r>
            <a:endParaRPr lang="en-US" altLang="ko-KR" sz="900" dirty="0" smtClean="0"/>
          </a:p>
          <a:p>
            <a:pPr>
              <a:lnSpc>
                <a:spcPct val="130000"/>
              </a:lnSpc>
            </a:pPr>
            <a:endParaRPr lang="en-US" altLang="ko-KR" sz="500" dirty="0" smtClean="0"/>
          </a:p>
          <a:p>
            <a:pPr>
              <a:lnSpc>
                <a:spcPct val="130000"/>
              </a:lnSpc>
            </a:pPr>
            <a:r>
              <a:rPr lang="en-US" altLang="ko-KR" sz="900" dirty="0" smtClean="0"/>
              <a:t>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상담실 기능 개선                  </a:t>
            </a:r>
            <a:r>
              <a:rPr lang="en-US" altLang="ko-KR" sz="800" dirty="0" smtClean="0">
                <a:solidFill>
                  <a:prstClr val="black"/>
                </a:solidFill>
              </a:rPr>
              <a:t>2016.12.30</a:t>
            </a:r>
            <a:endParaRPr lang="en-US" altLang="ko-KR" sz="900" dirty="0" smtClean="0"/>
          </a:p>
        </p:txBody>
      </p:sp>
      <p:sp>
        <p:nvSpPr>
          <p:cNvPr id="130" name="TextBox 129"/>
          <p:cNvSpPr txBox="1"/>
          <p:nvPr/>
        </p:nvSpPr>
        <p:spPr>
          <a:xfrm>
            <a:off x="1735143" y="425233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err="1" smtClean="0"/>
              <a:t>더보기</a:t>
            </a:r>
            <a:endParaRPr lang="en-US" altLang="ko-KR" sz="800" u="sng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1247589" y="2402678"/>
            <a:ext cx="30139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약력 </a:t>
            </a:r>
            <a:r>
              <a:rPr lang="en-US" altLang="ko-KR" sz="900" dirty="0" smtClean="0"/>
              <a:t>: 3</a:t>
            </a:r>
            <a:r>
              <a:rPr lang="ko-KR" altLang="en-US" sz="900" dirty="0" smtClean="0"/>
              <a:t>건   </a:t>
            </a:r>
            <a:r>
              <a:rPr lang="en-US" altLang="ko-KR" sz="900" dirty="0" smtClean="0"/>
              <a:t>|   </a:t>
            </a:r>
            <a:r>
              <a:rPr lang="ko-KR" altLang="en-US" sz="900" dirty="0" smtClean="0"/>
              <a:t>자격증 </a:t>
            </a:r>
            <a:r>
              <a:rPr lang="en-US" altLang="ko-KR" sz="900" dirty="0" smtClean="0"/>
              <a:t>: 3</a:t>
            </a:r>
            <a:r>
              <a:rPr lang="ko-KR" altLang="en-US" sz="900" dirty="0" smtClean="0"/>
              <a:t>건   </a:t>
            </a:r>
            <a:r>
              <a:rPr lang="en-US" altLang="ko-KR" sz="900" dirty="0" smtClean="0"/>
              <a:t>|   </a:t>
            </a:r>
            <a:r>
              <a:rPr lang="ko-KR" altLang="en-US" sz="900" dirty="0" smtClean="0"/>
              <a:t>상담횟수 </a:t>
            </a:r>
            <a:r>
              <a:rPr lang="en-US" altLang="ko-KR" sz="900" dirty="0" smtClean="0"/>
              <a:t>: 500</a:t>
            </a:r>
            <a:r>
              <a:rPr lang="ko-KR" altLang="en-US" sz="900" dirty="0" smtClean="0"/>
              <a:t>회 이상</a:t>
            </a:r>
            <a:endParaRPr lang="en-US" altLang="ko-KR" sz="900" dirty="0" smtClean="0"/>
          </a:p>
        </p:txBody>
      </p:sp>
      <p:sp>
        <p:nvSpPr>
          <p:cNvPr id="90" name="타원 89"/>
          <p:cNvSpPr/>
          <p:nvPr/>
        </p:nvSpPr>
        <p:spPr>
          <a:xfrm>
            <a:off x="164650" y="1841086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712481" y="317751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2978689" y="317751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215071" y="4233368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4693387" y="3176552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7808120" y="650426"/>
          <a:ext cx="1967152" cy="575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로그인 상태에서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BI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홈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(RCW-03)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으로 이동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상담사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프로필 노출 영역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2-1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프로필 사진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상담사명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만족도 평가 평균 점수가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별점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및 숫자로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등록한 약력 건수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자격증 건수 및 상담횟수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2-3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상담사가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등록한 소개문구가 한 줄로 노출되며 한 줄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이상인 경우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말줄임표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표시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2-4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프로필 수정 링크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서비스 노출 정보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(RCW-060402)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지난달 정산 금액과 정산 상태 표시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센터 소속 상담사인 경우에는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소속 상담센터 정산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출력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지난달 상담 건수 출력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이번 달 현재 기준 상담 건수 출력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시간 기준으로 실시간 스케줄이 설정된 경우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설정되지 않은 경우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스케줄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(RCW-0402)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기준 상담 예정된 건수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예정 내역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(RCW-0401)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 받은 쪽지 수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확인하지 않은 쪽지 수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확인하지 않은 쪽지가 없는 경우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건으로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받은 쪽지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(RCW-040501)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0" name="그룹 69"/>
          <p:cNvGrpSpPr/>
          <p:nvPr/>
        </p:nvGrpSpPr>
        <p:grpSpPr>
          <a:xfrm>
            <a:off x="130277" y="5949281"/>
            <a:ext cx="7686713" cy="566503"/>
            <a:chOff x="120255" y="5808490"/>
            <a:chExt cx="7095427" cy="566503"/>
          </a:xfrm>
        </p:grpSpPr>
        <p:cxnSp>
          <p:nvCxnSpPr>
            <p:cNvPr id="79" name="Line"/>
            <p:cNvCxnSpPr>
              <a:cxnSpLocks/>
            </p:cNvCxnSpPr>
            <p:nvPr/>
          </p:nvCxnSpPr>
          <p:spPr bwMode="auto">
            <a:xfrm>
              <a:off x="120255" y="5808490"/>
              <a:ext cx="7095427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0" name="그림 79" descr="푸터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6678" y="5978993"/>
              <a:ext cx="1056000" cy="396000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136027" y="5913328"/>
              <a:ext cx="3501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Copyright </a:t>
              </a:r>
              <a:r>
                <a:rPr lang="ko-KR" altLang="en-US" sz="800" dirty="0" smtClean="0"/>
                <a:t>ⓒ </a:t>
              </a:r>
              <a:r>
                <a:rPr lang="en-US" altLang="ko-KR" sz="800" dirty="0" smtClean="0"/>
                <a:t>2017 AIMMED Corporation All Rights Reserved.</a:t>
              </a:r>
            </a:p>
            <a:p>
              <a:r>
                <a:rPr lang="ko-KR" altLang="en-US" sz="800" dirty="0" smtClean="0"/>
                <a:t>본사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서울 강남구 도산대로 </a:t>
              </a:r>
              <a:r>
                <a:rPr lang="en-US" altLang="ko-KR" sz="800" dirty="0" smtClean="0"/>
                <a:t>221 </a:t>
              </a:r>
              <a:r>
                <a:rPr lang="ko-KR" altLang="en-US" sz="800" dirty="0" smtClean="0"/>
                <a:t>동남빌딩 </a:t>
              </a:r>
              <a:r>
                <a:rPr lang="en-US" altLang="ko-KR" sz="800" dirty="0" smtClean="0"/>
                <a:t>3</a:t>
              </a:r>
              <a:r>
                <a:rPr lang="ko-KR" altLang="en-US" sz="800" dirty="0" smtClean="0"/>
                <a:t>층 ㈜</a:t>
              </a:r>
              <a:r>
                <a:rPr lang="ko-KR" altLang="en-US" sz="800" dirty="0" err="1" smtClean="0"/>
                <a:t>에임메드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| </a:t>
              </a:r>
              <a:r>
                <a:rPr lang="ko-KR" altLang="en-US" sz="800" dirty="0" smtClean="0"/>
                <a:t>대표이사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이영준</a:t>
              </a:r>
              <a:endParaRPr lang="en-US" altLang="ko-KR" sz="800" dirty="0" smtClean="0"/>
            </a:p>
            <a:p>
              <a:r>
                <a:rPr lang="ko-KR" altLang="en-US" sz="800" dirty="0" smtClean="0"/>
                <a:t>사업자등록번호 </a:t>
              </a:r>
              <a:r>
                <a:rPr lang="en-US" altLang="ko-KR" sz="800" dirty="0" smtClean="0"/>
                <a:t>: 214-86-39734 </a:t>
              </a:r>
              <a:r>
                <a:rPr lang="ko-KR" altLang="en-US" sz="800" dirty="0" smtClean="0"/>
                <a:t>통신판매번호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강남</a:t>
              </a:r>
              <a:r>
                <a:rPr lang="en-US" altLang="ko-KR" sz="800" dirty="0" smtClean="0"/>
                <a:t>-6372</a:t>
              </a:r>
              <a:endParaRPr lang="ko-KR" altLang="en-US" sz="800" dirty="0"/>
            </a:p>
          </p:txBody>
        </p:sp>
      </p:grpSp>
      <p:sp>
        <p:nvSpPr>
          <p:cNvPr id="88" name="슬라이드 번호 개체 틀 8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114790" y="650426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3405058" y="2162968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2-1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435096" y="2350415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2-2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4709223" y="2758369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2-3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4790887" y="1784299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2-4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1545272" y="4132140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9-1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195456" y="518040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25" name="표 124"/>
          <p:cNvGraphicFramePr>
            <a:graphicFrameLocks noGrp="1"/>
          </p:cNvGraphicFramePr>
          <p:nvPr/>
        </p:nvGraphicFramePr>
        <p:xfrm>
          <a:off x="6057590" y="1786029"/>
          <a:ext cx="1740722" cy="229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22"/>
              </a:tblGrid>
              <a:tr h="7640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60" marR="9906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40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60" marR="9906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40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60" marR="9906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6220641" y="1837426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지난달 정산 금액</a:t>
            </a:r>
            <a:endParaRPr lang="en-US" altLang="ko-KR" sz="900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6413642" y="200739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1,000,000</a:t>
            </a:r>
            <a:r>
              <a:rPr lang="en-US" altLang="ko-KR" dirty="0" smtClean="0"/>
              <a:t> </a:t>
            </a:r>
            <a:r>
              <a:rPr lang="ko-KR" altLang="en-US" sz="1000" dirty="0" smtClean="0"/>
              <a:t>원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054705" y="231988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지급 완료</a:t>
            </a:r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6431131" y="2595985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지난 달 상담 건수</a:t>
            </a:r>
            <a:endParaRPr lang="en-US" altLang="ko-KR" sz="900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6906492" y="289482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50</a:t>
            </a:r>
            <a:r>
              <a:rPr lang="en-US" altLang="ko-KR" dirty="0" smtClean="0"/>
              <a:t> </a:t>
            </a:r>
            <a:r>
              <a:rPr lang="ko-KR" altLang="en-US" sz="1000" dirty="0" smtClean="0"/>
              <a:t>건</a:t>
            </a:r>
            <a:endParaRPr lang="ko-KR" altLang="en-US" dirty="0"/>
          </a:p>
        </p:txBody>
      </p:sp>
      <p:sp>
        <p:nvSpPr>
          <p:cNvPr id="99" name="타원 98"/>
          <p:cNvSpPr/>
          <p:nvPr/>
        </p:nvSpPr>
        <p:spPr>
          <a:xfrm>
            <a:off x="6255641" y="2580122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6034833" y="175539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431131" y="3356962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이번 달 상담 건수</a:t>
            </a:r>
            <a:endParaRPr lang="en-US" altLang="ko-KR" sz="9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6906492" y="364627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10</a:t>
            </a:r>
            <a:r>
              <a:rPr lang="en-US" altLang="ko-KR" dirty="0" smtClean="0"/>
              <a:t> </a:t>
            </a:r>
            <a:r>
              <a:rPr lang="ko-KR" altLang="en-US" sz="1000" dirty="0" smtClean="0"/>
              <a:t>건</a:t>
            </a:r>
            <a:endParaRPr lang="ko-KR" altLang="en-US" dirty="0"/>
          </a:p>
        </p:txBody>
      </p:sp>
      <p:sp>
        <p:nvSpPr>
          <p:cNvPr id="100" name="타원 99"/>
          <p:cNvSpPr/>
          <p:nvPr/>
        </p:nvSpPr>
        <p:spPr>
          <a:xfrm>
            <a:off x="6242295" y="3337912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978689" y="337696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</a:t>
            </a:r>
            <a:r>
              <a:rPr lang="ko-KR" altLang="en-US" sz="900" dirty="0"/>
              <a:t>담</a:t>
            </a:r>
            <a:r>
              <a:rPr lang="ko-KR" altLang="en-US" sz="900" dirty="0" smtClean="0"/>
              <a:t> 예정</a:t>
            </a:r>
            <a:endParaRPr lang="en-US" altLang="ko-KR" sz="900" dirty="0" smtClean="0"/>
          </a:p>
        </p:txBody>
      </p:sp>
      <p:sp>
        <p:nvSpPr>
          <p:cNvPr id="71" name="타원 70"/>
          <p:cNvSpPr/>
          <p:nvPr/>
        </p:nvSpPr>
        <p:spPr>
          <a:xfrm>
            <a:off x="2510890" y="3275830"/>
            <a:ext cx="468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/>
            <a:r>
              <a:rPr lang="en-US" altLang="ko-KR" sz="900" dirty="0" smtClean="0">
                <a:solidFill>
                  <a:prstClr val="black"/>
                </a:solidFill>
              </a:rPr>
              <a:t>icon</a:t>
            </a:r>
            <a:endParaRPr lang="ko-KR" altLang="en-US" sz="900" dirty="0" smtClean="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377209" y="317655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자세히 보기</a:t>
            </a:r>
            <a:endParaRPr lang="en-US" altLang="ko-KR" sz="800" dirty="0" smtClean="0"/>
          </a:p>
        </p:txBody>
      </p:sp>
      <p:sp>
        <p:nvSpPr>
          <p:cNvPr id="135" name="TextBox 134"/>
          <p:cNvSpPr txBox="1"/>
          <p:nvPr/>
        </p:nvSpPr>
        <p:spPr>
          <a:xfrm>
            <a:off x="5181160" y="317655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자세히 보기</a:t>
            </a:r>
            <a:endParaRPr lang="en-US" altLang="ko-KR" sz="800" dirty="0" smtClean="0"/>
          </a:p>
        </p:txBody>
      </p:sp>
      <p:cxnSp>
        <p:nvCxnSpPr>
          <p:cNvPr id="137" name="직선 연결선 136"/>
          <p:cNvCxnSpPr/>
          <p:nvPr/>
        </p:nvCxnSpPr>
        <p:spPr>
          <a:xfrm>
            <a:off x="6154669" y="5104390"/>
            <a:ext cx="148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149050" y="4518646"/>
            <a:ext cx="2589170" cy="552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/>
              <a:t> </a:t>
            </a:r>
            <a:r>
              <a:rPr lang="en-US" altLang="ko-KR" sz="900" dirty="0" smtClean="0"/>
              <a:t>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Hello </a:t>
            </a:r>
            <a:r>
              <a:rPr lang="ko-KR" altLang="en-US" sz="900" dirty="0" smtClean="0"/>
              <a:t>업데이트 안내            </a:t>
            </a:r>
            <a:r>
              <a:rPr lang="en-US" altLang="ko-KR" sz="800" dirty="0" smtClean="0">
                <a:solidFill>
                  <a:prstClr val="black"/>
                </a:solidFill>
              </a:rPr>
              <a:t>2016.12.30</a:t>
            </a:r>
            <a:endParaRPr lang="en-US" altLang="ko-KR" sz="900" dirty="0" smtClean="0"/>
          </a:p>
          <a:p>
            <a:pPr>
              <a:lnSpc>
                <a:spcPct val="130000"/>
              </a:lnSpc>
            </a:pPr>
            <a:endParaRPr lang="en-US" altLang="ko-KR" sz="500" dirty="0" smtClean="0"/>
          </a:p>
          <a:p>
            <a:pPr>
              <a:lnSpc>
                <a:spcPct val="130000"/>
              </a:lnSpc>
            </a:pPr>
            <a:r>
              <a:rPr lang="en-US" altLang="ko-KR" sz="900" dirty="0" smtClean="0"/>
              <a:t> 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상담실 기능 개선                </a:t>
            </a:r>
            <a:r>
              <a:rPr lang="en-US" altLang="ko-KR" sz="800" dirty="0" smtClean="0">
                <a:solidFill>
                  <a:prstClr val="black"/>
                </a:solidFill>
              </a:rPr>
              <a:t>2016.12.30</a:t>
            </a:r>
            <a:endParaRPr lang="en-US" altLang="ko-KR" sz="9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3210105" y="5474782"/>
            <a:ext cx="240482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★★★★★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최고였습니다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감사합니다</a:t>
            </a:r>
            <a:r>
              <a:rPr lang="en-US" altLang="ko-KR" sz="900" dirty="0" smtClean="0"/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★☆☆☆☆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도움이 전혀 되지 </a:t>
            </a:r>
            <a:r>
              <a:rPr lang="ko-KR" altLang="en-US" sz="900" dirty="0" err="1" smtClean="0"/>
              <a:t>않았습</a:t>
            </a:r>
            <a:endParaRPr lang="en-US" altLang="ko-KR" sz="900" dirty="0" smtClean="0"/>
          </a:p>
        </p:txBody>
      </p:sp>
      <p:sp>
        <p:nvSpPr>
          <p:cNvPr id="150" name="TextBox 149"/>
          <p:cNvSpPr txBox="1"/>
          <p:nvPr/>
        </p:nvSpPr>
        <p:spPr>
          <a:xfrm>
            <a:off x="6131136" y="510439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상담사</a:t>
            </a:r>
            <a:r>
              <a:rPr lang="ko-KR" altLang="en-US" sz="900" dirty="0" smtClean="0"/>
              <a:t> 매뉴얼</a:t>
            </a:r>
            <a:endParaRPr lang="en-US" altLang="ko-KR" sz="900" dirty="0" smtClean="0"/>
          </a:p>
        </p:txBody>
      </p:sp>
      <p:sp>
        <p:nvSpPr>
          <p:cNvPr id="131" name="타원 130"/>
          <p:cNvSpPr/>
          <p:nvPr/>
        </p:nvSpPr>
        <p:spPr>
          <a:xfrm>
            <a:off x="6034833" y="518040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27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808120" y="650426"/>
          <a:ext cx="1967152" cy="2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최근 공지사항 최대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건 출력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운영 초반 공지사항이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 이하인 </a:t>
                      </a:r>
                      <a:r>
                        <a:rPr lang="ko-KR" altLang="en-US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경우 한 줄로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개만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공지사항 제목 클릭 시 해당 공지사항 상세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RCW-060101)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(9-1)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공지사항 리스트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(RCW-0601)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최근 만족도평가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건 출력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리스트 클릭 시 만족도 평가 팝업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RCW-03P2)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상담사 매뉴얼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PDF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웹에서 보기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28108" y="117792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9222" y="117792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로그인 후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6951" y="35228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229222" y="117792"/>
            <a:ext cx="1768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심리상담사 등록 완료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레이어</a:t>
            </a:r>
            <a:r>
              <a:rPr lang="ko-KR" altLang="en-US" sz="800" dirty="0" smtClean="0">
                <a:solidFill>
                  <a:prstClr val="black"/>
                </a:solidFill>
              </a:rPr>
              <a:t> 팝업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26951" y="352286"/>
            <a:ext cx="1524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처음 로그인하여 입장 시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928108" y="117792"/>
            <a:ext cx="679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RCW-03P1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7808120" y="650426"/>
          <a:ext cx="1967152" cy="118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상담사 검수가 승인되어 처음 접속 시 해당 팝업 노출 </a:t>
                      </a:r>
                      <a:endParaRPr lang="en-US" altLang="ko-KR" sz="800" dirty="0" smtClean="0"/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에 상담사 이름 자동 입력되어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클릭 시 </a:t>
                      </a:r>
                      <a:r>
                        <a:rPr lang="ko-KR" altLang="en-US" sz="800" dirty="0" err="1" smtClean="0"/>
                        <a:t>상담사</a:t>
                      </a:r>
                      <a:r>
                        <a:rPr lang="ko-KR" altLang="en-US" sz="800" dirty="0" smtClean="0"/>
                        <a:t> 매뉴얼 다운로드 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5" name="슬라이드 번호 개체 틀 8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277707" y="1819397"/>
            <a:ext cx="5699157" cy="11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8" name="그림 127" descr="화상상담 이미지3.JPG"/>
          <p:cNvPicPr>
            <a:picLocks noChangeAspect="1"/>
          </p:cNvPicPr>
          <p:nvPr/>
        </p:nvPicPr>
        <p:blipFill>
          <a:blip r:embed="rId3" cstate="print"/>
          <a:srcRect t="3835" b="10525"/>
          <a:stretch>
            <a:fillRect/>
          </a:stretch>
        </p:blipFill>
        <p:spPr>
          <a:xfrm>
            <a:off x="505938" y="2174611"/>
            <a:ext cx="690047" cy="684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29" name="직선 연결선 128"/>
          <p:cNvCxnSpPr/>
          <p:nvPr/>
        </p:nvCxnSpPr>
        <p:spPr>
          <a:xfrm>
            <a:off x="282799" y="1819338"/>
            <a:ext cx="483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247589" y="2158836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김태희 </a:t>
            </a:r>
            <a:r>
              <a:rPr lang="ko-KR" altLang="en-US" sz="800" dirty="0" smtClean="0"/>
              <a:t>심리상담사</a:t>
            </a:r>
            <a:endParaRPr lang="ko-KR" altLang="en-US" sz="1100" dirty="0"/>
          </a:p>
        </p:txBody>
      </p:sp>
      <p:sp>
        <p:nvSpPr>
          <p:cNvPr id="135" name="직사각형 134"/>
          <p:cNvSpPr/>
          <p:nvPr/>
        </p:nvSpPr>
        <p:spPr>
          <a:xfrm>
            <a:off x="2353324" y="2184136"/>
            <a:ext cx="10262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solidFill>
                  <a:srgbClr val="000000"/>
                </a:solidFill>
              </a:rPr>
              <a:t>★★★★☆ </a:t>
            </a:r>
            <a:r>
              <a:rPr lang="en-US" altLang="ko-KR" sz="900" dirty="0" smtClean="0">
                <a:solidFill>
                  <a:srgbClr val="000000"/>
                </a:solidFill>
              </a:rPr>
              <a:t>(4.7)</a:t>
            </a:r>
            <a:endParaRPr lang="ko-KR" alt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254954" y="2621896"/>
            <a:ext cx="3425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우리 아이가 점점 난폭해지지는 않나요</a:t>
            </a:r>
            <a:r>
              <a:rPr lang="en-US" altLang="ko-KR" sz="900" dirty="0" smtClean="0"/>
              <a:t>? </a:t>
            </a:r>
            <a:r>
              <a:rPr lang="ko-KR" altLang="en-US" sz="900" dirty="0" smtClean="0"/>
              <a:t>반항하지는 않나요</a:t>
            </a:r>
            <a:r>
              <a:rPr lang="en-US" altLang="ko-KR" sz="900" dirty="0" smtClean="0"/>
              <a:t>? …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51927" y="1910299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/>
              <a:t>프로필 수정 </a:t>
            </a:r>
            <a:r>
              <a:rPr lang="en-US" altLang="ko-KR" sz="800" u="sng" dirty="0" smtClean="0"/>
              <a:t>&gt;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60580" y="188538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내 프로필</a:t>
            </a:r>
            <a:endParaRPr lang="en-US" altLang="ko-KR" sz="900" dirty="0" smtClean="0"/>
          </a:p>
        </p:txBody>
      </p:sp>
      <p:sp>
        <p:nvSpPr>
          <p:cNvPr id="143" name="직사각형 142"/>
          <p:cNvSpPr/>
          <p:nvPr/>
        </p:nvSpPr>
        <p:spPr>
          <a:xfrm>
            <a:off x="282799" y="3159030"/>
            <a:ext cx="5694065" cy="91909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연결선 143"/>
          <p:cNvCxnSpPr/>
          <p:nvPr/>
        </p:nvCxnSpPr>
        <p:spPr>
          <a:xfrm>
            <a:off x="287890" y="3158970"/>
            <a:ext cx="569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/>
          <p:cNvSpPr/>
          <p:nvPr/>
        </p:nvSpPr>
        <p:spPr>
          <a:xfrm>
            <a:off x="360580" y="3249117"/>
            <a:ext cx="468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icon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48982" y="337818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실시간 상담</a:t>
            </a:r>
            <a:endParaRPr lang="en-US" altLang="ko-KR" sz="9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1545272" y="3707831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ON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524504" y="317655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자세히 보기</a:t>
            </a:r>
            <a:endParaRPr lang="en-US" altLang="ko-KR" sz="800" dirty="0" smtClean="0"/>
          </a:p>
        </p:txBody>
      </p:sp>
      <p:sp>
        <p:nvSpPr>
          <p:cNvPr id="149" name="TextBox 148"/>
          <p:cNvSpPr txBox="1"/>
          <p:nvPr/>
        </p:nvSpPr>
        <p:spPr>
          <a:xfrm>
            <a:off x="3211371" y="370783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 smtClean="0"/>
              <a:t>건</a:t>
            </a:r>
            <a:endParaRPr lang="en-US" altLang="ko-KR" sz="1400" b="1" dirty="0" smtClean="0"/>
          </a:p>
        </p:txBody>
      </p:sp>
      <p:sp>
        <p:nvSpPr>
          <p:cNvPr id="150" name="TextBox 149"/>
          <p:cNvSpPr txBox="1"/>
          <p:nvPr/>
        </p:nvSpPr>
        <p:spPr>
          <a:xfrm>
            <a:off x="4809356" y="340464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받은 쪽지</a:t>
            </a:r>
            <a:endParaRPr lang="en-US" altLang="ko-KR" sz="900" dirty="0" smtClean="0"/>
          </a:p>
        </p:txBody>
      </p:sp>
      <p:sp>
        <p:nvSpPr>
          <p:cNvPr id="151" name="타원 150"/>
          <p:cNvSpPr/>
          <p:nvPr/>
        </p:nvSpPr>
        <p:spPr>
          <a:xfrm>
            <a:off x="4345278" y="3303510"/>
            <a:ext cx="468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icon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060223" y="370783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건</a:t>
            </a:r>
            <a:endParaRPr lang="en-US" altLang="ko-KR" sz="1400" b="1" dirty="0" smtClean="0"/>
          </a:p>
        </p:txBody>
      </p:sp>
      <p:cxnSp>
        <p:nvCxnSpPr>
          <p:cNvPr id="153" name="직선 연결선 152"/>
          <p:cNvCxnSpPr/>
          <p:nvPr/>
        </p:nvCxnSpPr>
        <p:spPr>
          <a:xfrm>
            <a:off x="2320208" y="3242075"/>
            <a:ext cx="0" cy="75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4172913" y="3242075"/>
            <a:ext cx="0" cy="75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/>
          <p:cNvSpPr/>
          <p:nvPr/>
        </p:nvSpPr>
        <p:spPr>
          <a:xfrm>
            <a:off x="282799" y="4184620"/>
            <a:ext cx="5694065" cy="9197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연결선 156"/>
          <p:cNvCxnSpPr/>
          <p:nvPr/>
        </p:nvCxnSpPr>
        <p:spPr>
          <a:xfrm>
            <a:off x="287890" y="4194085"/>
            <a:ext cx="569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291530" y="5158708"/>
            <a:ext cx="5690361" cy="7685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6057591" y="4194085"/>
            <a:ext cx="1646350" cy="17331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/>
          <p:cNvCxnSpPr/>
          <p:nvPr/>
        </p:nvCxnSpPr>
        <p:spPr>
          <a:xfrm>
            <a:off x="298521" y="5158708"/>
            <a:ext cx="569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6057591" y="4194085"/>
            <a:ext cx="163603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387791" y="42523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공지사항</a:t>
            </a:r>
            <a:endParaRPr lang="en-US" altLang="ko-KR" sz="900" dirty="0" smtClean="0"/>
          </a:p>
        </p:txBody>
      </p:sp>
      <p:sp>
        <p:nvSpPr>
          <p:cNvPr id="163" name="TextBox 162"/>
          <p:cNvSpPr txBox="1"/>
          <p:nvPr/>
        </p:nvSpPr>
        <p:spPr>
          <a:xfrm>
            <a:off x="375920" y="5222763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만족도 평가</a:t>
            </a:r>
            <a:endParaRPr lang="en-US" altLang="ko-KR" sz="900" dirty="0" smtClean="0"/>
          </a:p>
        </p:txBody>
      </p:sp>
      <p:sp>
        <p:nvSpPr>
          <p:cNvPr id="164" name="TextBox 163"/>
          <p:cNvSpPr txBox="1"/>
          <p:nvPr/>
        </p:nvSpPr>
        <p:spPr>
          <a:xfrm>
            <a:off x="6154669" y="4384140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관련 문의</a:t>
            </a:r>
            <a:endParaRPr lang="en-US" altLang="ko-KR" sz="900" dirty="0" smtClean="0"/>
          </a:p>
        </p:txBody>
      </p:sp>
      <p:sp>
        <p:nvSpPr>
          <p:cNvPr id="165" name="직사각형 164"/>
          <p:cNvSpPr/>
          <p:nvPr/>
        </p:nvSpPr>
        <p:spPr>
          <a:xfrm>
            <a:off x="6307833" y="4724856"/>
            <a:ext cx="12266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/>
              <a:t>hello@aimmed.com</a:t>
            </a:r>
            <a:endParaRPr lang="ko-KR" altLang="en-US" sz="900" dirty="0"/>
          </a:p>
        </p:txBody>
      </p:sp>
      <p:sp>
        <p:nvSpPr>
          <p:cNvPr id="166" name="직사각형 165"/>
          <p:cNvSpPr/>
          <p:nvPr/>
        </p:nvSpPr>
        <p:spPr>
          <a:xfrm>
            <a:off x="6122843" y="5432400"/>
            <a:ext cx="1513827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상담사</a:t>
            </a:r>
            <a:r>
              <a:rPr lang="ko-KR" altLang="en-US" sz="900" dirty="0" smtClean="0">
                <a:solidFill>
                  <a:schemeClr val="tx1"/>
                </a:solidFill>
              </a:rPr>
              <a:t> 매뉴얼 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77884" y="5474782"/>
            <a:ext cx="240482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★★★★★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최고였습니다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감사합니다</a:t>
            </a:r>
            <a:r>
              <a:rPr lang="en-US" altLang="ko-KR" sz="900" dirty="0" smtClean="0"/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★☆☆☆☆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도움이 전혀 되지 </a:t>
            </a:r>
            <a:r>
              <a:rPr lang="ko-KR" altLang="en-US" sz="900" dirty="0" err="1" smtClean="0"/>
              <a:t>않았습</a:t>
            </a:r>
            <a:endParaRPr lang="en-US" altLang="ko-KR" sz="900" dirty="0" smtClean="0"/>
          </a:p>
        </p:txBody>
      </p:sp>
      <p:sp>
        <p:nvSpPr>
          <p:cNvPr id="168" name="TextBox 167"/>
          <p:cNvSpPr txBox="1"/>
          <p:nvPr/>
        </p:nvSpPr>
        <p:spPr>
          <a:xfrm>
            <a:off x="306042" y="4518646"/>
            <a:ext cx="2629246" cy="552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/>
              <a:t>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Hello </a:t>
            </a:r>
            <a:r>
              <a:rPr lang="ko-KR" altLang="en-US" sz="900" dirty="0" smtClean="0"/>
              <a:t>업데이트 안내              </a:t>
            </a:r>
            <a:r>
              <a:rPr lang="en-US" altLang="ko-KR" sz="800" dirty="0" smtClean="0"/>
              <a:t>2016.12.30</a:t>
            </a:r>
            <a:endParaRPr lang="en-US" altLang="ko-KR" sz="900" dirty="0" smtClean="0"/>
          </a:p>
          <a:p>
            <a:pPr>
              <a:lnSpc>
                <a:spcPct val="130000"/>
              </a:lnSpc>
            </a:pPr>
            <a:endParaRPr lang="en-US" altLang="ko-KR" sz="500" dirty="0" smtClean="0"/>
          </a:p>
          <a:p>
            <a:pPr>
              <a:lnSpc>
                <a:spcPct val="130000"/>
              </a:lnSpc>
            </a:pPr>
            <a:r>
              <a:rPr lang="en-US" altLang="ko-KR" sz="900" dirty="0" smtClean="0"/>
              <a:t>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상담실 기능 개선                  </a:t>
            </a:r>
            <a:r>
              <a:rPr lang="en-US" altLang="ko-KR" sz="800" dirty="0" smtClean="0">
                <a:solidFill>
                  <a:prstClr val="black"/>
                </a:solidFill>
              </a:rPr>
              <a:t>2016.12.30</a:t>
            </a:r>
            <a:endParaRPr lang="en-US" altLang="ko-KR" sz="900" dirty="0" smtClean="0"/>
          </a:p>
        </p:txBody>
      </p:sp>
      <p:sp>
        <p:nvSpPr>
          <p:cNvPr id="169" name="TextBox 168"/>
          <p:cNvSpPr txBox="1"/>
          <p:nvPr/>
        </p:nvSpPr>
        <p:spPr>
          <a:xfrm>
            <a:off x="1735143" y="425233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err="1" smtClean="0"/>
              <a:t>더보기</a:t>
            </a:r>
            <a:endParaRPr lang="en-US" altLang="ko-KR" sz="800" u="sng" dirty="0" smtClean="0"/>
          </a:p>
        </p:txBody>
      </p:sp>
      <p:sp>
        <p:nvSpPr>
          <p:cNvPr id="170" name="TextBox 169"/>
          <p:cNvSpPr txBox="1"/>
          <p:nvPr/>
        </p:nvSpPr>
        <p:spPr>
          <a:xfrm>
            <a:off x="1247589" y="2402678"/>
            <a:ext cx="30139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약력 </a:t>
            </a:r>
            <a:r>
              <a:rPr lang="en-US" altLang="ko-KR" sz="900" dirty="0" smtClean="0"/>
              <a:t>: 3</a:t>
            </a:r>
            <a:r>
              <a:rPr lang="ko-KR" altLang="en-US" sz="900" dirty="0" smtClean="0"/>
              <a:t>건   </a:t>
            </a:r>
            <a:r>
              <a:rPr lang="en-US" altLang="ko-KR" sz="900" dirty="0" smtClean="0"/>
              <a:t>|   </a:t>
            </a:r>
            <a:r>
              <a:rPr lang="ko-KR" altLang="en-US" sz="900" dirty="0" smtClean="0"/>
              <a:t>자격증 </a:t>
            </a:r>
            <a:r>
              <a:rPr lang="en-US" altLang="ko-KR" sz="900" dirty="0" smtClean="0"/>
              <a:t>: 3</a:t>
            </a:r>
            <a:r>
              <a:rPr lang="ko-KR" altLang="en-US" sz="900" dirty="0" smtClean="0"/>
              <a:t>건   </a:t>
            </a:r>
            <a:r>
              <a:rPr lang="en-US" altLang="ko-KR" sz="900" dirty="0" smtClean="0"/>
              <a:t>|   </a:t>
            </a:r>
            <a:r>
              <a:rPr lang="ko-KR" altLang="en-US" sz="900" dirty="0" smtClean="0"/>
              <a:t>상담횟수 </a:t>
            </a:r>
            <a:r>
              <a:rPr lang="en-US" altLang="ko-KR" sz="900" dirty="0" smtClean="0"/>
              <a:t>: 500</a:t>
            </a:r>
            <a:r>
              <a:rPr lang="ko-KR" altLang="en-US" sz="900" dirty="0" smtClean="0"/>
              <a:t>회 이상</a:t>
            </a:r>
            <a:endParaRPr lang="en-US" altLang="ko-KR" sz="900" dirty="0" smtClean="0"/>
          </a:p>
        </p:txBody>
      </p:sp>
      <p:grpSp>
        <p:nvGrpSpPr>
          <p:cNvPr id="176" name="그룹 175"/>
          <p:cNvGrpSpPr/>
          <p:nvPr/>
        </p:nvGrpSpPr>
        <p:grpSpPr>
          <a:xfrm>
            <a:off x="130277" y="5949281"/>
            <a:ext cx="7686713" cy="566503"/>
            <a:chOff x="120255" y="5808490"/>
            <a:chExt cx="7095427" cy="566503"/>
          </a:xfrm>
        </p:grpSpPr>
        <p:cxnSp>
          <p:nvCxnSpPr>
            <p:cNvPr id="177" name="Line"/>
            <p:cNvCxnSpPr>
              <a:cxnSpLocks/>
            </p:cNvCxnSpPr>
            <p:nvPr/>
          </p:nvCxnSpPr>
          <p:spPr bwMode="auto">
            <a:xfrm>
              <a:off x="120255" y="5808490"/>
              <a:ext cx="7095427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8" name="그림 177" descr="푸터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6678" y="5978993"/>
              <a:ext cx="1056000" cy="396000"/>
            </a:xfrm>
            <a:prstGeom prst="rect">
              <a:avLst/>
            </a:prstGeom>
          </p:spPr>
        </p:pic>
        <p:sp>
          <p:nvSpPr>
            <p:cNvPr id="179" name="TextBox 178"/>
            <p:cNvSpPr txBox="1"/>
            <p:nvPr/>
          </p:nvSpPr>
          <p:spPr>
            <a:xfrm>
              <a:off x="136027" y="5913328"/>
              <a:ext cx="3501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Copyright </a:t>
              </a:r>
              <a:r>
                <a:rPr lang="ko-KR" altLang="en-US" sz="800" dirty="0" smtClean="0"/>
                <a:t>ⓒ </a:t>
              </a:r>
              <a:r>
                <a:rPr lang="en-US" altLang="ko-KR" sz="800" dirty="0" smtClean="0"/>
                <a:t>2017 AIMMED Corporation All Rights Reserved.</a:t>
              </a:r>
            </a:p>
            <a:p>
              <a:r>
                <a:rPr lang="ko-KR" altLang="en-US" sz="800" dirty="0" smtClean="0"/>
                <a:t>본사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서울 강남구 도산대로 </a:t>
              </a:r>
              <a:r>
                <a:rPr lang="en-US" altLang="ko-KR" sz="800" dirty="0" smtClean="0"/>
                <a:t>221 </a:t>
              </a:r>
              <a:r>
                <a:rPr lang="ko-KR" altLang="en-US" sz="800" dirty="0" smtClean="0"/>
                <a:t>동남빌딩 </a:t>
              </a:r>
              <a:r>
                <a:rPr lang="en-US" altLang="ko-KR" sz="800" dirty="0" smtClean="0"/>
                <a:t>3</a:t>
              </a:r>
              <a:r>
                <a:rPr lang="ko-KR" altLang="en-US" sz="800" dirty="0" smtClean="0"/>
                <a:t>층 ㈜</a:t>
              </a:r>
              <a:r>
                <a:rPr lang="ko-KR" altLang="en-US" sz="800" dirty="0" err="1" smtClean="0"/>
                <a:t>에임메드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| </a:t>
              </a:r>
              <a:r>
                <a:rPr lang="ko-KR" altLang="en-US" sz="800" dirty="0" smtClean="0"/>
                <a:t>대표이사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이영준</a:t>
              </a:r>
              <a:endParaRPr lang="en-US" altLang="ko-KR" sz="800" dirty="0" smtClean="0"/>
            </a:p>
            <a:p>
              <a:r>
                <a:rPr lang="ko-KR" altLang="en-US" sz="800" dirty="0" smtClean="0"/>
                <a:t>사업자등록번호 </a:t>
              </a:r>
              <a:r>
                <a:rPr lang="en-US" altLang="ko-KR" sz="800" dirty="0" smtClean="0"/>
                <a:t>: 214-86-39734 </a:t>
              </a:r>
              <a:r>
                <a:rPr lang="ko-KR" altLang="en-US" sz="800" dirty="0" smtClean="0"/>
                <a:t>통신판매번호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강남</a:t>
              </a:r>
              <a:r>
                <a:rPr lang="en-US" altLang="ko-KR" sz="800" dirty="0" smtClean="0"/>
                <a:t>-6372</a:t>
              </a:r>
              <a:endParaRPr lang="ko-KR" altLang="en-US" sz="800" dirty="0"/>
            </a:p>
          </p:txBody>
        </p:sp>
      </p:grpSp>
      <p:graphicFrame>
        <p:nvGraphicFramePr>
          <p:cNvPr id="186" name="표 185"/>
          <p:cNvGraphicFramePr>
            <a:graphicFrameLocks noGrp="1"/>
          </p:cNvGraphicFramePr>
          <p:nvPr/>
        </p:nvGraphicFramePr>
        <p:xfrm>
          <a:off x="6057590" y="1786029"/>
          <a:ext cx="1740722" cy="229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22"/>
              </a:tblGrid>
              <a:tr h="7640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60" marR="9906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40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60" marR="9906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40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60" marR="9906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7" name="TextBox 186"/>
          <p:cNvSpPr txBox="1"/>
          <p:nvPr/>
        </p:nvSpPr>
        <p:spPr>
          <a:xfrm>
            <a:off x="6220641" y="1837426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지난달 정산 금액</a:t>
            </a:r>
            <a:endParaRPr lang="en-US" altLang="ko-KR" sz="900" dirty="0" smtClean="0"/>
          </a:p>
        </p:txBody>
      </p:sp>
      <p:sp>
        <p:nvSpPr>
          <p:cNvPr id="188" name="TextBox 187"/>
          <p:cNvSpPr txBox="1"/>
          <p:nvPr/>
        </p:nvSpPr>
        <p:spPr>
          <a:xfrm>
            <a:off x="6413642" y="200739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1,000,000</a:t>
            </a:r>
            <a:r>
              <a:rPr lang="en-US" altLang="ko-KR" dirty="0" smtClean="0"/>
              <a:t> </a:t>
            </a:r>
            <a:r>
              <a:rPr lang="ko-KR" altLang="en-US" sz="1000" dirty="0" smtClean="0"/>
              <a:t>원</a:t>
            </a:r>
            <a:endParaRPr lang="ko-KR" alt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7054705" y="231988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지급 완료</a:t>
            </a:r>
            <a:endParaRPr lang="ko-KR" altLang="en-US" sz="900" dirty="0"/>
          </a:p>
        </p:txBody>
      </p:sp>
      <p:sp>
        <p:nvSpPr>
          <p:cNvPr id="190" name="TextBox 189"/>
          <p:cNvSpPr txBox="1"/>
          <p:nvPr/>
        </p:nvSpPr>
        <p:spPr>
          <a:xfrm>
            <a:off x="6431131" y="2595985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지난 달 상담 건수</a:t>
            </a:r>
            <a:endParaRPr lang="en-US" altLang="ko-KR" sz="900" dirty="0" smtClean="0"/>
          </a:p>
        </p:txBody>
      </p:sp>
      <p:sp>
        <p:nvSpPr>
          <p:cNvPr id="191" name="TextBox 190"/>
          <p:cNvSpPr txBox="1"/>
          <p:nvPr/>
        </p:nvSpPr>
        <p:spPr>
          <a:xfrm>
            <a:off x="6906492" y="289482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50</a:t>
            </a:r>
            <a:r>
              <a:rPr lang="en-US" altLang="ko-KR" dirty="0" smtClean="0"/>
              <a:t> </a:t>
            </a:r>
            <a:r>
              <a:rPr lang="ko-KR" altLang="en-US" sz="1000" dirty="0" smtClean="0"/>
              <a:t>건</a:t>
            </a:r>
            <a:endParaRPr lang="ko-KR" altLang="en-US" dirty="0"/>
          </a:p>
        </p:txBody>
      </p:sp>
      <p:sp>
        <p:nvSpPr>
          <p:cNvPr id="194" name="TextBox 193"/>
          <p:cNvSpPr txBox="1"/>
          <p:nvPr/>
        </p:nvSpPr>
        <p:spPr>
          <a:xfrm>
            <a:off x="6431131" y="3356962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이번 달 상담 건수</a:t>
            </a:r>
            <a:endParaRPr lang="en-US" altLang="ko-KR" sz="900" dirty="0" smtClean="0"/>
          </a:p>
        </p:txBody>
      </p:sp>
      <p:sp>
        <p:nvSpPr>
          <p:cNvPr id="195" name="TextBox 194"/>
          <p:cNvSpPr txBox="1"/>
          <p:nvPr/>
        </p:nvSpPr>
        <p:spPr>
          <a:xfrm>
            <a:off x="6906492" y="364627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10</a:t>
            </a:r>
            <a:r>
              <a:rPr lang="en-US" altLang="ko-KR" dirty="0" smtClean="0"/>
              <a:t> </a:t>
            </a:r>
            <a:r>
              <a:rPr lang="ko-KR" altLang="en-US" sz="1000" dirty="0" smtClean="0"/>
              <a:t>건</a:t>
            </a:r>
            <a:endParaRPr lang="ko-KR" alt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2978689" y="337696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</a:t>
            </a:r>
            <a:r>
              <a:rPr lang="ko-KR" altLang="en-US" sz="900" dirty="0"/>
              <a:t>담</a:t>
            </a:r>
            <a:r>
              <a:rPr lang="ko-KR" altLang="en-US" sz="900" dirty="0" smtClean="0"/>
              <a:t> 예정</a:t>
            </a:r>
            <a:endParaRPr lang="en-US" altLang="ko-KR" sz="900" dirty="0" smtClean="0"/>
          </a:p>
        </p:txBody>
      </p:sp>
      <p:sp>
        <p:nvSpPr>
          <p:cNvPr id="198" name="타원 197"/>
          <p:cNvSpPr/>
          <p:nvPr/>
        </p:nvSpPr>
        <p:spPr>
          <a:xfrm>
            <a:off x="2510890" y="3275830"/>
            <a:ext cx="468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/>
            <a:r>
              <a:rPr lang="en-US" altLang="ko-KR" sz="900" dirty="0" smtClean="0">
                <a:solidFill>
                  <a:prstClr val="black"/>
                </a:solidFill>
              </a:rPr>
              <a:t>icon</a:t>
            </a:r>
            <a:endParaRPr lang="ko-KR" altLang="en-US" sz="900" dirty="0" smtClean="0">
              <a:solidFill>
                <a:prstClr val="black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377209" y="317655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자세히 보기</a:t>
            </a:r>
            <a:endParaRPr lang="en-US" altLang="ko-KR" sz="800" dirty="0" smtClean="0"/>
          </a:p>
        </p:txBody>
      </p:sp>
      <p:sp>
        <p:nvSpPr>
          <p:cNvPr id="200" name="TextBox 199"/>
          <p:cNvSpPr txBox="1"/>
          <p:nvPr/>
        </p:nvSpPr>
        <p:spPr>
          <a:xfrm>
            <a:off x="5181160" y="317655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자세히 보기</a:t>
            </a:r>
            <a:endParaRPr lang="en-US" altLang="ko-KR" sz="800" dirty="0" smtClean="0"/>
          </a:p>
        </p:txBody>
      </p:sp>
      <p:cxnSp>
        <p:nvCxnSpPr>
          <p:cNvPr id="201" name="직선 연결선 200"/>
          <p:cNvCxnSpPr/>
          <p:nvPr/>
        </p:nvCxnSpPr>
        <p:spPr>
          <a:xfrm>
            <a:off x="6154669" y="5104390"/>
            <a:ext cx="148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3149050" y="4518646"/>
            <a:ext cx="2589170" cy="552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/>
              <a:t> </a:t>
            </a:r>
            <a:r>
              <a:rPr lang="en-US" altLang="ko-KR" sz="900" dirty="0" smtClean="0"/>
              <a:t>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Hello </a:t>
            </a:r>
            <a:r>
              <a:rPr lang="ko-KR" altLang="en-US" sz="900" dirty="0" smtClean="0"/>
              <a:t>업데이트 안내            </a:t>
            </a:r>
            <a:r>
              <a:rPr lang="en-US" altLang="ko-KR" sz="800" dirty="0" smtClean="0">
                <a:solidFill>
                  <a:prstClr val="black"/>
                </a:solidFill>
              </a:rPr>
              <a:t>2016.12.30</a:t>
            </a:r>
            <a:endParaRPr lang="en-US" altLang="ko-KR" sz="900" dirty="0" smtClean="0"/>
          </a:p>
          <a:p>
            <a:pPr>
              <a:lnSpc>
                <a:spcPct val="130000"/>
              </a:lnSpc>
            </a:pPr>
            <a:endParaRPr lang="en-US" altLang="ko-KR" sz="500" dirty="0" smtClean="0"/>
          </a:p>
          <a:p>
            <a:pPr>
              <a:lnSpc>
                <a:spcPct val="130000"/>
              </a:lnSpc>
            </a:pPr>
            <a:r>
              <a:rPr lang="en-US" altLang="ko-KR" sz="900" dirty="0" smtClean="0"/>
              <a:t> 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상담실 기능 개선                </a:t>
            </a:r>
            <a:r>
              <a:rPr lang="en-US" altLang="ko-KR" sz="800" dirty="0" smtClean="0">
                <a:solidFill>
                  <a:prstClr val="black"/>
                </a:solidFill>
              </a:rPr>
              <a:t>2016.12.30</a:t>
            </a:r>
            <a:endParaRPr lang="en-US" altLang="ko-KR" sz="900" dirty="0" smtClean="0"/>
          </a:p>
        </p:txBody>
      </p:sp>
      <p:sp>
        <p:nvSpPr>
          <p:cNvPr id="203" name="TextBox 202"/>
          <p:cNvSpPr txBox="1"/>
          <p:nvPr/>
        </p:nvSpPr>
        <p:spPr>
          <a:xfrm>
            <a:off x="3210105" y="5474782"/>
            <a:ext cx="240482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★★★★★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최고였습니다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감사합니다</a:t>
            </a:r>
            <a:r>
              <a:rPr lang="en-US" altLang="ko-KR" sz="900" dirty="0" smtClean="0"/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★☆☆☆☆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도움이 전혀 되지 </a:t>
            </a:r>
            <a:r>
              <a:rPr lang="ko-KR" altLang="en-US" sz="900" dirty="0" err="1" smtClean="0"/>
              <a:t>않았습</a:t>
            </a:r>
            <a:endParaRPr lang="en-US" altLang="ko-KR" sz="900" dirty="0" smtClean="0"/>
          </a:p>
        </p:txBody>
      </p:sp>
      <p:sp>
        <p:nvSpPr>
          <p:cNvPr id="204" name="TextBox 203"/>
          <p:cNvSpPr txBox="1"/>
          <p:nvPr/>
        </p:nvSpPr>
        <p:spPr>
          <a:xfrm>
            <a:off x="6131136" y="510439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상담사</a:t>
            </a:r>
            <a:r>
              <a:rPr lang="ko-KR" altLang="en-US" sz="900" dirty="0" smtClean="0"/>
              <a:t> 매뉴얼</a:t>
            </a:r>
            <a:endParaRPr lang="en-US" altLang="ko-KR" sz="900" dirty="0" smtClean="0"/>
          </a:p>
        </p:txBody>
      </p:sp>
      <p:grpSp>
        <p:nvGrpSpPr>
          <p:cNvPr id="102" name="그룹 71"/>
          <p:cNvGrpSpPr/>
          <p:nvPr/>
        </p:nvGrpSpPr>
        <p:grpSpPr>
          <a:xfrm>
            <a:off x="2268623" y="2602920"/>
            <a:ext cx="3642527" cy="2790310"/>
            <a:chOff x="1974752" y="1808820"/>
            <a:chExt cx="3362333" cy="2790310"/>
          </a:xfrm>
        </p:grpSpPr>
        <p:sp>
          <p:nvSpPr>
            <p:cNvPr id="103" name="직사각형 102"/>
            <p:cNvSpPr/>
            <p:nvPr/>
          </p:nvSpPr>
          <p:spPr>
            <a:xfrm>
              <a:off x="1974752" y="1808820"/>
              <a:ext cx="3347324" cy="279031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1989085" y="2356465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062076" y="1963565"/>
              <a:ext cx="14341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심리상담사 등록 완료</a:t>
              </a:r>
              <a:endParaRPr lang="en-US" altLang="ko-KR" sz="11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946409" y="1944451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141730" y="2483895"/>
              <a:ext cx="2833912" cy="1449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900" dirty="0" smtClean="0"/>
                <a:t>[</a:t>
              </a:r>
              <a:r>
                <a:rPr lang="ko-KR" altLang="en-US" sz="900" dirty="0" smtClean="0"/>
                <a:t>이름</a:t>
              </a:r>
              <a:r>
                <a:rPr lang="en-US" altLang="ko-KR" sz="900" dirty="0" smtClean="0"/>
                <a:t>] </a:t>
              </a:r>
              <a:r>
                <a:rPr lang="ko-KR" altLang="en-US" sz="900" dirty="0" smtClean="0"/>
                <a:t>상담사님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환영합니다</a:t>
              </a:r>
              <a:r>
                <a:rPr lang="en-US" altLang="ko-KR" sz="900" dirty="0" smtClean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900" dirty="0" smtClean="0"/>
                <a:t>Hello </a:t>
              </a:r>
              <a:r>
                <a:rPr lang="ko-KR" altLang="en-US" sz="900" dirty="0" smtClean="0"/>
                <a:t>공식 심리상담사 등록이 완료되었습니다</a:t>
              </a:r>
              <a:r>
                <a:rPr lang="en-US" altLang="ko-KR" sz="900" dirty="0" smtClean="0"/>
                <a:t>.</a:t>
              </a:r>
            </a:p>
            <a:p>
              <a:pPr>
                <a:lnSpc>
                  <a:spcPct val="140000"/>
                </a:lnSpc>
              </a:pPr>
              <a:endParaRPr lang="en-US" altLang="ko-KR" sz="900" dirty="0" smtClean="0"/>
            </a:p>
            <a:p>
              <a:pPr>
                <a:lnSpc>
                  <a:spcPct val="140000"/>
                </a:lnSpc>
              </a:pPr>
              <a:r>
                <a:rPr lang="ko-KR" altLang="en-US" sz="900" dirty="0" smtClean="0"/>
                <a:t>상담사 매뉴얼에는 정산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상담 설정 등 </a:t>
              </a:r>
              <a:r>
                <a:rPr lang="ko-KR" altLang="en-US" sz="900" dirty="0" err="1" smtClean="0"/>
                <a:t>상담사님들이</a:t>
              </a:r>
              <a:r>
                <a:rPr lang="ko-KR" altLang="en-US" sz="900" dirty="0" smtClean="0"/>
                <a:t> </a:t>
              </a:r>
              <a:endParaRPr lang="en-US" altLang="ko-KR" sz="900" dirty="0" smtClean="0"/>
            </a:p>
            <a:p>
              <a:pPr>
                <a:lnSpc>
                  <a:spcPct val="140000"/>
                </a:lnSpc>
              </a:pPr>
              <a:r>
                <a:rPr lang="ko-KR" altLang="en-US" sz="900" dirty="0" smtClean="0"/>
                <a:t>꼭 확인해야 하는 내용들이 포함되어 있습니다</a:t>
              </a:r>
              <a:r>
                <a:rPr lang="en-US" altLang="ko-KR" sz="900" dirty="0" smtClean="0"/>
                <a:t>.</a:t>
              </a:r>
              <a:r>
                <a:rPr lang="ko-KR" altLang="en-US" sz="900" dirty="0" smtClean="0"/>
                <a:t> </a:t>
              </a:r>
              <a:endParaRPr lang="en-US" altLang="ko-KR" sz="900" dirty="0" smtClean="0"/>
            </a:p>
            <a:p>
              <a:pPr>
                <a:lnSpc>
                  <a:spcPct val="140000"/>
                </a:lnSpc>
              </a:pPr>
              <a:endParaRPr lang="en-US" altLang="ko-KR" sz="900" dirty="0" smtClean="0"/>
            </a:p>
            <a:p>
              <a:pPr>
                <a:lnSpc>
                  <a:spcPct val="140000"/>
                </a:lnSpc>
              </a:pPr>
              <a:r>
                <a:rPr lang="ko-KR" altLang="en-US" sz="900" b="1" dirty="0" smtClean="0"/>
                <a:t>아래의 상담사 매뉴얼을 </a:t>
              </a:r>
              <a:r>
                <a:rPr lang="ko-KR" altLang="en-US" sz="900" b="1" dirty="0" err="1" smtClean="0"/>
                <a:t>다운로드하여</a:t>
              </a:r>
              <a:r>
                <a:rPr lang="ko-KR" altLang="en-US" sz="900" b="1" dirty="0" smtClean="0"/>
                <a:t> 꼭 확인해주세요</a:t>
              </a:r>
              <a:r>
                <a:rPr lang="en-US" altLang="ko-KR" sz="900" b="1" dirty="0" smtClean="0"/>
                <a:t>.</a:t>
              </a: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501770" y="4097592"/>
              <a:ext cx="2295255" cy="3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상담사 매뉴얼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Download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9" name="타원 108"/>
          <p:cNvSpPr/>
          <p:nvPr/>
        </p:nvSpPr>
        <p:spPr>
          <a:xfrm>
            <a:off x="2127760" y="246790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그림 140" descr="Single_Ta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81940" y="854885"/>
            <a:ext cx="897000" cy="828000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1229222" y="117792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내 정보 수정 선택창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226951" y="352286"/>
            <a:ext cx="1127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GNB </a:t>
            </a:r>
            <a:r>
              <a:rPr lang="ko-KR" altLang="en-US" sz="800" dirty="0" smtClean="0">
                <a:solidFill>
                  <a:prstClr val="black"/>
                </a:solidFill>
              </a:rPr>
              <a:t>이름 클릭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6574780" y="650426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/>
        </p:nvGraphicFramePr>
        <p:xfrm>
          <a:off x="7808120" y="650426"/>
          <a:ext cx="1967152" cy="215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상단 이름에 마우스 오버 시 </a:t>
                      </a:r>
                      <a:r>
                        <a:rPr lang="ko-KR" altLang="en-US" sz="800" dirty="0" err="1" smtClean="0"/>
                        <a:t>레이어</a:t>
                      </a:r>
                      <a:r>
                        <a:rPr lang="ko-KR" altLang="en-US" sz="800" dirty="0" smtClean="0"/>
                        <a:t> 팝업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클릭 시 기본 정보 수정 페이지</a:t>
                      </a:r>
                      <a:r>
                        <a:rPr lang="en-US" altLang="ko-KR" sz="800" dirty="0" smtClean="0"/>
                        <a:t>(RCW-060401)</a:t>
                      </a:r>
                      <a:endParaRPr lang="ko-KR" altLang="en-US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클릭 시 서비스 노출 정보 수정 페이지</a:t>
                      </a:r>
                      <a:r>
                        <a:rPr lang="en-US" altLang="ko-KR" sz="800" dirty="0" smtClean="0"/>
                        <a:t>(RCW-060402)</a:t>
                      </a:r>
                      <a:endParaRPr lang="ko-KR" altLang="en-US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직전 로그인한 일시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등록된 공지사항이 없는 경우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좌상단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전체보기 링크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비노출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등록된 만족도 평가가 없는 경우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2" name="슬라이드 번호 개체 틀 7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77707" y="1819397"/>
            <a:ext cx="5699157" cy="11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그림 98" descr="화상상담 이미지3.JPG"/>
          <p:cNvPicPr>
            <a:picLocks noChangeAspect="1"/>
          </p:cNvPicPr>
          <p:nvPr/>
        </p:nvPicPr>
        <p:blipFill>
          <a:blip r:embed="rId4" cstate="print"/>
          <a:srcRect t="3835" b="10525"/>
          <a:stretch>
            <a:fillRect/>
          </a:stretch>
        </p:blipFill>
        <p:spPr>
          <a:xfrm>
            <a:off x="505938" y="2174611"/>
            <a:ext cx="690047" cy="684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00" name="직선 연결선 99"/>
          <p:cNvCxnSpPr/>
          <p:nvPr/>
        </p:nvCxnSpPr>
        <p:spPr>
          <a:xfrm>
            <a:off x="282799" y="1819338"/>
            <a:ext cx="483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247589" y="2158836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김태희 </a:t>
            </a:r>
            <a:r>
              <a:rPr lang="ko-KR" altLang="en-US" sz="800" dirty="0" smtClean="0"/>
              <a:t>심리상담사</a:t>
            </a:r>
            <a:endParaRPr lang="ko-KR" altLang="en-US" sz="1100" dirty="0"/>
          </a:p>
        </p:txBody>
      </p:sp>
      <p:sp>
        <p:nvSpPr>
          <p:cNvPr id="102" name="직사각형 101"/>
          <p:cNvSpPr/>
          <p:nvPr/>
        </p:nvSpPr>
        <p:spPr>
          <a:xfrm>
            <a:off x="2353324" y="2184136"/>
            <a:ext cx="10262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solidFill>
                  <a:srgbClr val="000000"/>
                </a:solidFill>
              </a:rPr>
              <a:t>★★★★☆ </a:t>
            </a:r>
            <a:r>
              <a:rPr lang="en-US" altLang="ko-KR" sz="900" dirty="0" smtClean="0">
                <a:solidFill>
                  <a:srgbClr val="000000"/>
                </a:solidFill>
              </a:rPr>
              <a:t>(4.7)</a:t>
            </a:r>
            <a:endParaRPr lang="ko-KR" altLang="en-US" sz="9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254954" y="2621896"/>
            <a:ext cx="3425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우리 아이가 점점 난폭해지지는 않나요</a:t>
            </a:r>
            <a:r>
              <a:rPr lang="en-US" altLang="ko-KR" sz="900" dirty="0" smtClean="0"/>
              <a:t>? </a:t>
            </a:r>
            <a:r>
              <a:rPr lang="ko-KR" altLang="en-US" sz="900" dirty="0" smtClean="0"/>
              <a:t>반항하지는 않나요</a:t>
            </a:r>
            <a:r>
              <a:rPr lang="en-US" altLang="ko-KR" sz="900" dirty="0" smtClean="0"/>
              <a:t>? …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051927" y="1910299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/>
              <a:t>프로필 수정 </a:t>
            </a:r>
            <a:r>
              <a:rPr lang="en-US" altLang="ko-KR" sz="800" u="sng" dirty="0" smtClean="0"/>
              <a:t>&gt;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60580" y="188538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내 프로필</a:t>
            </a:r>
            <a:endParaRPr lang="en-US" altLang="ko-KR" sz="900" dirty="0" smtClean="0"/>
          </a:p>
        </p:txBody>
      </p:sp>
      <p:sp>
        <p:nvSpPr>
          <p:cNvPr id="106" name="직사각형 105"/>
          <p:cNvSpPr/>
          <p:nvPr/>
        </p:nvSpPr>
        <p:spPr>
          <a:xfrm>
            <a:off x="282799" y="3159030"/>
            <a:ext cx="5694065" cy="91909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/>
          <p:cNvCxnSpPr/>
          <p:nvPr/>
        </p:nvCxnSpPr>
        <p:spPr>
          <a:xfrm>
            <a:off x="287890" y="3158970"/>
            <a:ext cx="569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360580" y="3249117"/>
            <a:ext cx="468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icon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48982" y="337818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실시간 상담</a:t>
            </a:r>
            <a:endParaRPr lang="en-US" altLang="ko-KR" sz="900" dirty="0" smtClean="0"/>
          </a:p>
        </p:txBody>
      </p:sp>
      <p:sp>
        <p:nvSpPr>
          <p:cNvPr id="112" name="TextBox 111"/>
          <p:cNvSpPr txBox="1"/>
          <p:nvPr/>
        </p:nvSpPr>
        <p:spPr>
          <a:xfrm>
            <a:off x="1545272" y="3707831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ON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524504" y="317655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자세히 보기</a:t>
            </a:r>
            <a:endParaRPr lang="en-US" altLang="ko-KR" sz="800" dirty="0" smtClean="0"/>
          </a:p>
        </p:txBody>
      </p:sp>
      <p:sp>
        <p:nvSpPr>
          <p:cNvPr id="121" name="TextBox 120"/>
          <p:cNvSpPr txBox="1"/>
          <p:nvPr/>
        </p:nvSpPr>
        <p:spPr>
          <a:xfrm>
            <a:off x="3211371" y="370783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 smtClean="0"/>
              <a:t>건</a:t>
            </a:r>
            <a:endParaRPr lang="en-US" altLang="ko-KR" sz="1400" b="1" dirty="0" smtClean="0"/>
          </a:p>
        </p:txBody>
      </p:sp>
      <p:sp>
        <p:nvSpPr>
          <p:cNvPr id="124" name="TextBox 123"/>
          <p:cNvSpPr txBox="1"/>
          <p:nvPr/>
        </p:nvSpPr>
        <p:spPr>
          <a:xfrm>
            <a:off x="4809356" y="340464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받은 쪽지</a:t>
            </a:r>
            <a:endParaRPr lang="en-US" altLang="ko-KR" sz="900" dirty="0" smtClean="0"/>
          </a:p>
        </p:txBody>
      </p:sp>
      <p:sp>
        <p:nvSpPr>
          <p:cNvPr id="128" name="타원 127"/>
          <p:cNvSpPr/>
          <p:nvPr/>
        </p:nvSpPr>
        <p:spPr>
          <a:xfrm>
            <a:off x="4345278" y="3303510"/>
            <a:ext cx="468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icon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060223" y="370783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건</a:t>
            </a:r>
            <a:endParaRPr lang="en-US" altLang="ko-KR" sz="1400" b="1" dirty="0" smtClean="0"/>
          </a:p>
        </p:txBody>
      </p:sp>
      <p:cxnSp>
        <p:nvCxnSpPr>
          <p:cNvPr id="130" name="직선 연결선 129"/>
          <p:cNvCxnSpPr/>
          <p:nvPr/>
        </p:nvCxnSpPr>
        <p:spPr>
          <a:xfrm>
            <a:off x="2320208" y="3242075"/>
            <a:ext cx="0" cy="75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4172913" y="3242075"/>
            <a:ext cx="0" cy="75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282799" y="4184620"/>
            <a:ext cx="5694065" cy="9197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/>
          <p:cNvCxnSpPr/>
          <p:nvPr/>
        </p:nvCxnSpPr>
        <p:spPr>
          <a:xfrm>
            <a:off x="287890" y="4194085"/>
            <a:ext cx="569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291530" y="5158708"/>
            <a:ext cx="5690361" cy="7685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6057591" y="4194085"/>
            <a:ext cx="1646350" cy="17331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0" name="직선 연결선 139"/>
          <p:cNvCxnSpPr/>
          <p:nvPr/>
        </p:nvCxnSpPr>
        <p:spPr>
          <a:xfrm>
            <a:off x="298521" y="5158708"/>
            <a:ext cx="569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6057591" y="4194085"/>
            <a:ext cx="163603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87791" y="42523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공지사항</a:t>
            </a:r>
            <a:endParaRPr lang="en-US" altLang="ko-KR" sz="9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375920" y="5222763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만족도 평가</a:t>
            </a:r>
            <a:endParaRPr lang="en-US" altLang="ko-KR" sz="900" dirty="0" smtClean="0"/>
          </a:p>
        </p:txBody>
      </p:sp>
      <p:sp>
        <p:nvSpPr>
          <p:cNvPr id="154" name="TextBox 153"/>
          <p:cNvSpPr txBox="1"/>
          <p:nvPr/>
        </p:nvSpPr>
        <p:spPr>
          <a:xfrm>
            <a:off x="6154669" y="4384140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관련 문의</a:t>
            </a:r>
            <a:endParaRPr lang="en-US" altLang="ko-KR" sz="900" dirty="0" smtClean="0"/>
          </a:p>
        </p:txBody>
      </p:sp>
      <p:sp>
        <p:nvSpPr>
          <p:cNvPr id="158" name="직사각형 157"/>
          <p:cNvSpPr/>
          <p:nvPr/>
        </p:nvSpPr>
        <p:spPr>
          <a:xfrm>
            <a:off x="6307833" y="4724856"/>
            <a:ext cx="12266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/>
              <a:t>hello@aimmed.com</a:t>
            </a:r>
            <a:endParaRPr lang="ko-KR" altLang="en-US" sz="900" dirty="0"/>
          </a:p>
        </p:txBody>
      </p:sp>
      <p:sp>
        <p:nvSpPr>
          <p:cNvPr id="160" name="직사각형 159"/>
          <p:cNvSpPr/>
          <p:nvPr/>
        </p:nvSpPr>
        <p:spPr>
          <a:xfrm>
            <a:off x="6122843" y="5432400"/>
            <a:ext cx="1513827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상담사</a:t>
            </a:r>
            <a:r>
              <a:rPr lang="ko-KR" altLang="en-US" sz="900" dirty="0" smtClean="0">
                <a:solidFill>
                  <a:schemeClr val="tx1"/>
                </a:solidFill>
              </a:rPr>
              <a:t> 매뉴얼 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77884" y="5474782"/>
            <a:ext cx="240482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★★★★★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최고였습니다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감사합니다</a:t>
            </a:r>
            <a:r>
              <a:rPr lang="en-US" altLang="ko-KR" sz="900" dirty="0" smtClean="0"/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★☆☆☆☆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도움이 전혀 되지 </a:t>
            </a:r>
            <a:r>
              <a:rPr lang="ko-KR" altLang="en-US" sz="900" dirty="0" err="1" smtClean="0"/>
              <a:t>않았습</a:t>
            </a:r>
            <a:endParaRPr lang="en-US" altLang="ko-KR" sz="900" dirty="0" smtClean="0"/>
          </a:p>
        </p:txBody>
      </p:sp>
      <p:sp>
        <p:nvSpPr>
          <p:cNvPr id="163" name="TextBox 162"/>
          <p:cNvSpPr txBox="1"/>
          <p:nvPr/>
        </p:nvSpPr>
        <p:spPr>
          <a:xfrm>
            <a:off x="306042" y="4518646"/>
            <a:ext cx="2629246" cy="552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/>
              <a:t>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Hello </a:t>
            </a:r>
            <a:r>
              <a:rPr lang="ko-KR" altLang="en-US" sz="900" dirty="0" smtClean="0"/>
              <a:t>업데이트 안내              </a:t>
            </a:r>
            <a:r>
              <a:rPr lang="en-US" altLang="ko-KR" sz="800" dirty="0" smtClean="0"/>
              <a:t>2016.12.30</a:t>
            </a:r>
            <a:endParaRPr lang="en-US" altLang="ko-KR" sz="900" dirty="0" smtClean="0"/>
          </a:p>
          <a:p>
            <a:pPr>
              <a:lnSpc>
                <a:spcPct val="130000"/>
              </a:lnSpc>
            </a:pPr>
            <a:endParaRPr lang="en-US" altLang="ko-KR" sz="500" dirty="0" smtClean="0"/>
          </a:p>
          <a:p>
            <a:pPr>
              <a:lnSpc>
                <a:spcPct val="130000"/>
              </a:lnSpc>
            </a:pPr>
            <a:r>
              <a:rPr lang="en-US" altLang="ko-KR" sz="900" dirty="0" smtClean="0"/>
              <a:t>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상담실 기능 개선                  </a:t>
            </a:r>
            <a:r>
              <a:rPr lang="en-US" altLang="ko-KR" sz="800" dirty="0" smtClean="0">
                <a:solidFill>
                  <a:prstClr val="black"/>
                </a:solidFill>
              </a:rPr>
              <a:t>2016.12.30</a:t>
            </a:r>
            <a:endParaRPr lang="en-US" altLang="ko-KR" sz="900" dirty="0" smtClean="0"/>
          </a:p>
        </p:txBody>
      </p:sp>
      <p:sp>
        <p:nvSpPr>
          <p:cNvPr id="164" name="TextBox 163"/>
          <p:cNvSpPr txBox="1"/>
          <p:nvPr/>
        </p:nvSpPr>
        <p:spPr>
          <a:xfrm>
            <a:off x="1735143" y="425233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err="1" smtClean="0"/>
              <a:t>더보기</a:t>
            </a:r>
            <a:endParaRPr lang="en-US" altLang="ko-KR" sz="800" u="sng" dirty="0" smtClean="0"/>
          </a:p>
        </p:txBody>
      </p:sp>
      <p:sp>
        <p:nvSpPr>
          <p:cNvPr id="166" name="TextBox 165"/>
          <p:cNvSpPr txBox="1"/>
          <p:nvPr/>
        </p:nvSpPr>
        <p:spPr>
          <a:xfrm>
            <a:off x="1247589" y="2402678"/>
            <a:ext cx="30139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약력 </a:t>
            </a:r>
            <a:r>
              <a:rPr lang="en-US" altLang="ko-KR" sz="900" dirty="0" smtClean="0"/>
              <a:t>: 3</a:t>
            </a:r>
            <a:r>
              <a:rPr lang="ko-KR" altLang="en-US" sz="900" dirty="0" smtClean="0"/>
              <a:t>건   </a:t>
            </a:r>
            <a:r>
              <a:rPr lang="en-US" altLang="ko-KR" sz="900" dirty="0" smtClean="0"/>
              <a:t>|   </a:t>
            </a:r>
            <a:r>
              <a:rPr lang="ko-KR" altLang="en-US" sz="900" dirty="0" smtClean="0"/>
              <a:t>자격증 </a:t>
            </a:r>
            <a:r>
              <a:rPr lang="en-US" altLang="ko-KR" sz="900" dirty="0" smtClean="0"/>
              <a:t>: 3</a:t>
            </a:r>
            <a:r>
              <a:rPr lang="ko-KR" altLang="en-US" sz="900" dirty="0" smtClean="0"/>
              <a:t>건   </a:t>
            </a:r>
            <a:r>
              <a:rPr lang="en-US" altLang="ko-KR" sz="900" dirty="0" smtClean="0"/>
              <a:t>|   </a:t>
            </a:r>
            <a:r>
              <a:rPr lang="ko-KR" altLang="en-US" sz="900" dirty="0" smtClean="0"/>
              <a:t>상담횟수 </a:t>
            </a:r>
            <a:r>
              <a:rPr lang="en-US" altLang="ko-KR" sz="900" dirty="0" smtClean="0"/>
              <a:t>: 500</a:t>
            </a:r>
            <a:r>
              <a:rPr lang="ko-KR" altLang="en-US" sz="900" dirty="0" smtClean="0"/>
              <a:t>회 이상</a:t>
            </a:r>
            <a:endParaRPr lang="en-US" altLang="ko-KR" sz="900" dirty="0" smtClean="0"/>
          </a:p>
        </p:txBody>
      </p:sp>
      <p:grpSp>
        <p:nvGrpSpPr>
          <p:cNvPr id="167" name="그룹 166"/>
          <p:cNvGrpSpPr/>
          <p:nvPr/>
        </p:nvGrpSpPr>
        <p:grpSpPr>
          <a:xfrm>
            <a:off x="130277" y="5949281"/>
            <a:ext cx="7686713" cy="566503"/>
            <a:chOff x="120255" y="5808490"/>
            <a:chExt cx="7095427" cy="566503"/>
          </a:xfrm>
        </p:grpSpPr>
        <p:cxnSp>
          <p:nvCxnSpPr>
            <p:cNvPr id="168" name="Line"/>
            <p:cNvCxnSpPr>
              <a:cxnSpLocks/>
            </p:cNvCxnSpPr>
            <p:nvPr/>
          </p:nvCxnSpPr>
          <p:spPr bwMode="auto">
            <a:xfrm>
              <a:off x="120255" y="5808490"/>
              <a:ext cx="7095427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그림 168" descr="푸터2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36678" y="5978993"/>
              <a:ext cx="1056000" cy="396000"/>
            </a:xfrm>
            <a:prstGeom prst="rect">
              <a:avLst/>
            </a:prstGeom>
          </p:spPr>
        </p:pic>
        <p:sp>
          <p:nvSpPr>
            <p:cNvPr id="170" name="TextBox 169"/>
            <p:cNvSpPr txBox="1"/>
            <p:nvPr/>
          </p:nvSpPr>
          <p:spPr>
            <a:xfrm>
              <a:off x="136027" y="5913328"/>
              <a:ext cx="3501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Copyright </a:t>
              </a:r>
              <a:r>
                <a:rPr lang="ko-KR" altLang="en-US" sz="800" dirty="0" smtClean="0"/>
                <a:t>ⓒ </a:t>
              </a:r>
              <a:r>
                <a:rPr lang="en-US" altLang="ko-KR" sz="800" dirty="0" smtClean="0"/>
                <a:t>2017 AIMMED Corporation All Rights Reserved.</a:t>
              </a:r>
            </a:p>
            <a:p>
              <a:r>
                <a:rPr lang="ko-KR" altLang="en-US" sz="800" dirty="0" smtClean="0"/>
                <a:t>본사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서울 강남구 도산대로 </a:t>
              </a:r>
              <a:r>
                <a:rPr lang="en-US" altLang="ko-KR" sz="800" dirty="0" smtClean="0"/>
                <a:t>221 </a:t>
              </a:r>
              <a:r>
                <a:rPr lang="ko-KR" altLang="en-US" sz="800" dirty="0" smtClean="0"/>
                <a:t>동남빌딩 </a:t>
              </a:r>
              <a:r>
                <a:rPr lang="en-US" altLang="ko-KR" sz="800" dirty="0" smtClean="0"/>
                <a:t>3</a:t>
              </a:r>
              <a:r>
                <a:rPr lang="ko-KR" altLang="en-US" sz="800" dirty="0" smtClean="0"/>
                <a:t>층 ㈜</a:t>
              </a:r>
              <a:r>
                <a:rPr lang="ko-KR" altLang="en-US" sz="800" dirty="0" err="1" smtClean="0"/>
                <a:t>에임메드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| </a:t>
              </a:r>
              <a:r>
                <a:rPr lang="ko-KR" altLang="en-US" sz="800" dirty="0" smtClean="0"/>
                <a:t>대표이사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이영준</a:t>
              </a:r>
              <a:endParaRPr lang="en-US" altLang="ko-KR" sz="800" dirty="0" smtClean="0"/>
            </a:p>
            <a:p>
              <a:r>
                <a:rPr lang="ko-KR" altLang="en-US" sz="800" dirty="0" smtClean="0"/>
                <a:t>사업자등록번호 </a:t>
              </a:r>
              <a:r>
                <a:rPr lang="en-US" altLang="ko-KR" sz="800" dirty="0" smtClean="0"/>
                <a:t>: 214-86-39734 </a:t>
              </a:r>
              <a:r>
                <a:rPr lang="ko-KR" altLang="en-US" sz="800" dirty="0" smtClean="0"/>
                <a:t>통신판매번호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강남</a:t>
              </a:r>
              <a:r>
                <a:rPr lang="en-US" altLang="ko-KR" sz="800" dirty="0" smtClean="0"/>
                <a:t>-6372</a:t>
              </a:r>
              <a:endParaRPr lang="ko-KR" altLang="en-US" sz="800" dirty="0"/>
            </a:p>
          </p:txBody>
        </p:sp>
      </p:grpSp>
      <p:graphicFrame>
        <p:nvGraphicFramePr>
          <p:cNvPr id="171" name="표 170"/>
          <p:cNvGraphicFramePr>
            <a:graphicFrameLocks noGrp="1"/>
          </p:cNvGraphicFramePr>
          <p:nvPr/>
        </p:nvGraphicFramePr>
        <p:xfrm>
          <a:off x="6057590" y="1786029"/>
          <a:ext cx="1740722" cy="229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22"/>
              </a:tblGrid>
              <a:tr h="7640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60" marR="9906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40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60" marR="9906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40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60" marR="9906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2" name="TextBox 171"/>
          <p:cNvSpPr txBox="1"/>
          <p:nvPr/>
        </p:nvSpPr>
        <p:spPr>
          <a:xfrm>
            <a:off x="6220641" y="1837426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지난달 정산 금액</a:t>
            </a:r>
            <a:endParaRPr lang="en-US" altLang="ko-KR" sz="900" dirty="0" smtClean="0"/>
          </a:p>
        </p:txBody>
      </p:sp>
      <p:sp>
        <p:nvSpPr>
          <p:cNvPr id="173" name="TextBox 172"/>
          <p:cNvSpPr txBox="1"/>
          <p:nvPr/>
        </p:nvSpPr>
        <p:spPr>
          <a:xfrm>
            <a:off x="6413642" y="200739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1,000,000</a:t>
            </a:r>
            <a:r>
              <a:rPr lang="en-US" altLang="ko-KR" dirty="0" smtClean="0"/>
              <a:t> </a:t>
            </a:r>
            <a:r>
              <a:rPr lang="ko-KR" altLang="en-US" sz="1000" dirty="0" smtClean="0"/>
              <a:t>원</a:t>
            </a:r>
            <a:endParaRPr lang="ko-KR" alt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7054705" y="231988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지급 완료</a:t>
            </a:r>
            <a:endParaRPr lang="ko-KR" altLang="en-US" sz="900" dirty="0"/>
          </a:p>
        </p:txBody>
      </p:sp>
      <p:sp>
        <p:nvSpPr>
          <p:cNvPr id="175" name="TextBox 174"/>
          <p:cNvSpPr txBox="1"/>
          <p:nvPr/>
        </p:nvSpPr>
        <p:spPr>
          <a:xfrm>
            <a:off x="6431131" y="2595985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지난 달 상담 건수</a:t>
            </a:r>
            <a:endParaRPr lang="en-US" altLang="ko-KR" sz="900" dirty="0" smtClean="0"/>
          </a:p>
        </p:txBody>
      </p:sp>
      <p:sp>
        <p:nvSpPr>
          <p:cNvPr id="176" name="TextBox 175"/>
          <p:cNvSpPr txBox="1"/>
          <p:nvPr/>
        </p:nvSpPr>
        <p:spPr>
          <a:xfrm>
            <a:off x="6906492" y="289482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50</a:t>
            </a:r>
            <a:r>
              <a:rPr lang="en-US" altLang="ko-KR" dirty="0" smtClean="0"/>
              <a:t> </a:t>
            </a:r>
            <a:r>
              <a:rPr lang="ko-KR" altLang="en-US" sz="1000" dirty="0" smtClean="0"/>
              <a:t>건</a:t>
            </a:r>
            <a:endParaRPr lang="ko-KR" alt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431131" y="3356962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이번 달 상담 건수</a:t>
            </a:r>
            <a:endParaRPr lang="en-US" altLang="ko-KR" sz="900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6906492" y="364627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10</a:t>
            </a:r>
            <a:r>
              <a:rPr lang="en-US" altLang="ko-KR" dirty="0" smtClean="0"/>
              <a:t> </a:t>
            </a:r>
            <a:r>
              <a:rPr lang="ko-KR" altLang="en-US" sz="1000" dirty="0" smtClean="0"/>
              <a:t>건</a:t>
            </a:r>
            <a:endParaRPr lang="ko-KR" alt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2978689" y="337696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</a:t>
            </a:r>
            <a:r>
              <a:rPr lang="ko-KR" altLang="en-US" sz="900" dirty="0"/>
              <a:t>담</a:t>
            </a:r>
            <a:r>
              <a:rPr lang="ko-KR" altLang="en-US" sz="900" dirty="0" smtClean="0"/>
              <a:t> 예정</a:t>
            </a:r>
            <a:endParaRPr lang="en-US" altLang="ko-KR" sz="900" dirty="0" smtClean="0"/>
          </a:p>
        </p:txBody>
      </p:sp>
      <p:sp>
        <p:nvSpPr>
          <p:cNvPr id="180" name="타원 179"/>
          <p:cNvSpPr/>
          <p:nvPr/>
        </p:nvSpPr>
        <p:spPr>
          <a:xfrm>
            <a:off x="2510890" y="3275830"/>
            <a:ext cx="468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/>
            <a:r>
              <a:rPr lang="en-US" altLang="ko-KR" sz="900" dirty="0" smtClean="0">
                <a:solidFill>
                  <a:prstClr val="black"/>
                </a:solidFill>
              </a:rPr>
              <a:t>icon</a:t>
            </a:r>
            <a:endParaRPr lang="ko-KR" altLang="en-US" sz="900" dirty="0" smtClean="0">
              <a:solidFill>
                <a:prstClr val="black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377209" y="317655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자세히 보기</a:t>
            </a:r>
            <a:endParaRPr lang="en-US" altLang="ko-KR" sz="800" dirty="0" smtClean="0"/>
          </a:p>
        </p:txBody>
      </p:sp>
      <p:sp>
        <p:nvSpPr>
          <p:cNvPr id="182" name="TextBox 181"/>
          <p:cNvSpPr txBox="1"/>
          <p:nvPr/>
        </p:nvSpPr>
        <p:spPr>
          <a:xfrm>
            <a:off x="5181160" y="317655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자세히 보기</a:t>
            </a:r>
            <a:endParaRPr lang="en-US" altLang="ko-KR" sz="800" dirty="0" smtClean="0"/>
          </a:p>
        </p:txBody>
      </p:sp>
      <p:cxnSp>
        <p:nvCxnSpPr>
          <p:cNvPr id="183" name="직선 연결선 182"/>
          <p:cNvCxnSpPr/>
          <p:nvPr/>
        </p:nvCxnSpPr>
        <p:spPr>
          <a:xfrm>
            <a:off x="6154669" y="5104390"/>
            <a:ext cx="148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3149050" y="4518646"/>
            <a:ext cx="2589170" cy="552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/>
              <a:t> </a:t>
            </a:r>
            <a:r>
              <a:rPr lang="en-US" altLang="ko-KR" sz="900" dirty="0" smtClean="0"/>
              <a:t>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Hello </a:t>
            </a:r>
            <a:r>
              <a:rPr lang="ko-KR" altLang="en-US" sz="900" dirty="0" smtClean="0"/>
              <a:t>업데이트 안내            </a:t>
            </a:r>
            <a:r>
              <a:rPr lang="en-US" altLang="ko-KR" sz="800" dirty="0" smtClean="0">
                <a:solidFill>
                  <a:prstClr val="black"/>
                </a:solidFill>
              </a:rPr>
              <a:t>2016.12.30</a:t>
            </a:r>
            <a:endParaRPr lang="en-US" altLang="ko-KR" sz="900" dirty="0" smtClean="0"/>
          </a:p>
          <a:p>
            <a:pPr>
              <a:lnSpc>
                <a:spcPct val="130000"/>
              </a:lnSpc>
            </a:pPr>
            <a:endParaRPr lang="en-US" altLang="ko-KR" sz="500" dirty="0" smtClean="0"/>
          </a:p>
          <a:p>
            <a:pPr>
              <a:lnSpc>
                <a:spcPct val="130000"/>
              </a:lnSpc>
            </a:pPr>
            <a:r>
              <a:rPr lang="en-US" altLang="ko-KR" sz="900" dirty="0" smtClean="0"/>
              <a:t> 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상담실 기능 개선                </a:t>
            </a:r>
            <a:r>
              <a:rPr lang="en-US" altLang="ko-KR" sz="800" dirty="0" smtClean="0">
                <a:solidFill>
                  <a:prstClr val="black"/>
                </a:solidFill>
              </a:rPr>
              <a:t>2016.12.30</a:t>
            </a:r>
            <a:endParaRPr lang="en-US" altLang="ko-KR" sz="900" dirty="0" smtClean="0"/>
          </a:p>
        </p:txBody>
      </p:sp>
      <p:sp>
        <p:nvSpPr>
          <p:cNvPr id="185" name="TextBox 184"/>
          <p:cNvSpPr txBox="1"/>
          <p:nvPr/>
        </p:nvSpPr>
        <p:spPr>
          <a:xfrm>
            <a:off x="3210105" y="5474782"/>
            <a:ext cx="240482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★★★★★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최고였습니다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감사합니다</a:t>
            </a:r>
            <a:r>
              <a:rPr lang="en-US" altLang="ko-KR" sz="900" dirty="0" smtClean="0"/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★☆☆☆☆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도움이 전혀 되지 </a:t>
            </a:r>
            <a:r>
              <a:rPr lang="ko-KR" altLang="en-US" sz="900" dirty="0" err="1" smtClean="0"/>
              <a:t>않았습</a:t>
            </a:r>
            <a:endParaRPr lang="en-US" altLang="ko-KR" sz="900" dirty="0" smtClean="0"/>
          </a:p>
        </p:txBody>
      </p:sp>
      <p:sp>
        <p:nvSpPr>
          <p:cNvPr id="186" name="TextBox 185"/>
          <p:cNvSpPr txBox="1"/>
          <p:nvPr/>
        </p:nvSpPr>
        <p:spPr>
          <a:xfrm>
            <a:off x="6131136" y="510439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상담사</a:t>
            </a:r>
            <a:r>
              <a:rPr lang="ko-KR" altLang="en-US" sz="900" dirty="0" smtClean="0"/>
              <a:t> 매뉴얼</a:t>
            </a:r>
            <a:endParaRPr lang="en-US" altLang="ko-KR" sz="900" dirty="0" smtClean="0"/>
          </a:p>
        </p:txBody>
      </p:sp>
      <p:grpSp>
        <p:nvGrpSpPr>
          <p:cNvPr id="125" name="그룹 124"/>
          <p:cNvGrpSpPr/>
          <p:nvPr/>
        </p:nvGrpSpPr>
        <p:grpSpPr>
          <a:xfrm>
            <a:off x="4051927" y="1101107"/>
            <a:ext cx="2652000" cy="1260139"/>
            <a:chOff x="3332902" y="4104076"/>
            <a:chExt cx="2448000" cy="1260139"/>
          </a:xfrm>
        </p:grpSpPr>
        <p:sp>
          <p:nvSpPr>
            <p:cNvPr id="127" name="직사각형 126"/>
            <p:cNvSpPr/>
            <p:nvPr/>
          </p:nvSpPr>
          <p:spPr>
            <a:xfrm>
              <a:off x="3333578" y="4104076"/>
              <a:ext cx="2446620" cy="126013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1" name="직선 연결선 130"/>
            <p:cNvCxnSpPr/>
            <p:nvPr/>
          </p:nvCxnSpPr>
          <p:spPr>
            <a:xfrm>
              <a:off x="3332902" y="5036815"/>
              <a:ext cx="24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3374809" y="5081820"/>
              <a:ext cx="1852875" cy="272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/>
                <a:t>최근 로그인   </a:t>
              </a:r>
              <a:r>
                <a:rPr lang="en-US" altLang="ko-KR" sz="900" dirty="0" smtClean="0"/>
                <a:t>2016-03-09 18:00:00</a:t>
              </a:r>
              <a:endParaRPr lang="ko-KR" altLang="en-US" sz="9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348261" y="4370039"/>
              <a:ext cx="22153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900" dirty="0" smtClean="0"/>
                <a:t>기본 정보 수정                                  </a:t>
              </a:r>
              <a:r>
                <a:rPr lang="en-US" altLang="ko-KR" sz="900" dirty="0" smtClean="0"/>
                <a:t>&gt;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900" dirty="0" smtClean="0"/>
                <a:t>서비스 노출 정보 수정                        </a:t>
              </a:r>
              <a:r>
                <a:rPr lang="en-US" altLang="ko-KR" sz="900" dirty="0" smtClean="0"/>
                <a:t>&gt;</a:t>
              </a:r>
              <a:endParaRPr lang="ko-KR" altLang="en-US" sz="9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374809" y="4120285"/>
              <a:ext cx="633606" cy="272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/>
                <a:t>내 프로필</a:t>
              </a:r>
              <a:endParaRPr lang="ko-KR" altLang="en-US" sz="900" dirty="0"/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3332902" y="4379564"/>
              <a:ext cx="24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5928108" y="117792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5017345" y="143088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5444519" y="1692786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6206379" y="2083098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6"/>
          <p:cNvSpPr>
            <a:spLocks noChangeArrowheads="1"/>
          </p:cNvSpPr>
          <p:nvPr/>
        </p:nvSpPr>
        <p:spPr bwMode="auto">
          <a:xfrm>
            <a:off x="3924699" y="163921"/>
            <a:ext cx="16834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800" b="1" dirty="0">
                <a:latin typeface="맑은 고딕" pitchFamily="50" charset="-127"/>
              </a:rPr>
              <a:t>[ </a:t>
            </a:r>
            <a:r>
              <a:rPr lang="ko-KR" altLang="en-US" sz="1800" b="1" dirty="0">
                <a:latin typeface="맑은 고딕" pitchFamily="50" charset="-127"/>
              </a:rPr>
              <a:t>변 경 이 </a:t>
            </a:r>
            <a:r>
              <a:rPr lang="ko-KR" altLang="en-US" sz="1800" b="1" dirty="0" err="1">
                <a:latin typeface="맑은 고딕" pitchFamily="50" charset="-127"/>
              </a:rPr>
              <a:t>력</a:t>
            </a:r>
            <a:r>
              <a:rPr lang="ko-KR" altLang="en-US" sz="1800" b="1" dirty="0">
                <a:latin typeface="맑은 고딕" pitchFamily="50" charset="-127"/>
              </a:rPr>
              <a:t> </a:t>
            </a:r>
            <a:r>
              <a:rPr lang="en-US" altLang="ko-KR" sz="1800" b="1" dirty="0">
                <a:latin typeface="맑은 고딕" pitchFamily="50" charset="-127"/>
              </a:rPr>
              <a:t>]</a:t>
            </a:r>
          </a:p>
        </p:txBody>
      </p:sp>
      <p:graphicFrame>
        <p:nvGraphicFramePr>
          <p:cNvPr id="7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582931"/>
              </p:ext>
            </p:extLst>
          </p:nvPr>
        </p:nvGraphicFramePr>
        <p:xfrm>
          <a:off x="256384" y="717682"/>
          <a:ext cx="9298913" cy="4000273"/>
        </p:xfrm>
        <a:graphic>
          <a:graphicData uri="http://schemas.openxmlformats.org/drawingml/2006/table">
            <a:tbl>
              <a:tblPr/>
              <a:tblGrid>
                <a:gridCol w="918369"/>
                <a:gridCol w="1470421"/>
                <a:gridCol w="5424223"/>
                <a:gridCol w="1485900"/>
              </a:tblGrid>
              <a:tr h="286345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49530" marR="4953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변경일자</a:t>
                      </a:r>
                    </a:p>
                  </a:txBody>
                  <a:tcPr marL="49530" marR="4953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변경내역</a:t>
                      </a:r>
                    </a:p>
                  </a:txBody>
                  <a:tcPr marL="49530" marR="4953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변경자</a:t>
                      </a:r>
                    </a:p>
                  </a:txBody>
                  <a:tcPr marL="49530" marR="4953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49530" marR="4953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2017.01.04</a:t>
                      </a:r>
                    </a:p>
                  </a:txBody>
                  <a:tcPr marL="49530" marR="4953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업데이트 및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GNB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사항 반영</a:t>
                      </a:r>
                    </a:p>
                  </a:txBody>
                  <a:tcPr marL="49530" marR="4953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2017.02.06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MMTIC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2017.04.11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자격증 필수선택 항목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상담실 화면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2017.05.25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상담시간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분 추가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상담시간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 선택 기능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쉬는시간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단위 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스케줄 등록방법 변경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내담자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자가진단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마인드체크 결과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히스토리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노출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2017.06.20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상담권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비용 변경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상담사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지급비율 변경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자격증 취득 연도 입력 영역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가이던스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계정 노출 영역 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상담비용 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608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229222" y="117792"/>
            <a:ext cx="15263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만족도평가 상세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레이어</a:t>
            </a:r>
            <a:r>
              <a:rPr lang="ko-KR" altLang="en-US" sz="800" dirty="0" smtClean="0">
                <a:solidFill>
                  <a:prstClr val="black"/>
                </a:solidFill>
              </a:rPr>
              <a:t> 팝업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26951" y="3522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만족도평가 클릭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928108" y="117792"/>
            <a:ext cx="679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RCW-03P2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2" name="슬라이드 번호 개체 틀 7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30</a:t>
            </a:fld>
            <a:endParaRPr lang="ko-KR" altLang="en-US"/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7822443" y="908720"/>
          <a:ext cx="196715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리스트 클릭 시 만족도 평가 팝업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RCW-03P2)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5" name="직사각형 84"/>
          <p:cNvSpPr/>
          <p:nvPr/>
        </p:nvSpPr>
        <p:spPr>
          <a:xfrm>
            <a:off x="277707" y="1819397"/>
            <a:ext cx="5699157" cy="11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그림 90" descr="화상상담 이미지3.JPG"/>
          <p:cNvPicPr>
            <a:picLocks noChangeAspect="1"/>
          </p:cNvPicPr>
          <p:nvPr/>
        </p:nvPicPr>
        <p:blipFill>
          <a:blip r:embed="rId3" cstate="print"/>
          <a:srcRect t="3835" b="10525"/>
          <a:stretch>
            <a:fillRect/>
          </a:stretch>
        </p:blipFill>
        <p:spPr>
          <a:xfrm>
            <a:off x="505938" y="2174611"/>
            <a:ext cx="690047" cy="684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92" name="직선 연결선 91"/>
          <p:cNvCxnSpPr/>
          <p:nvPr/>
        </p:nvCxnSpPr>
        <p:spPr>
          <a:xfrm>
            <a:off x="282799" y="1819338"/>
            <a:ext cx="569909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247589" y="2158836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김태희 </a:t>
            </a:r>
            <a:r>
              <a:rPr lang="ko-KR" altLang="en-US" sz="800" dirty="0" smtClean="0"/>
              <a:t>심리상담사</a:t>
            </a:r>
            <a:endParaRPr lang="ko-KR" altLang="en-US" sz="1100" dirty="0"/>
          </a:p>
        </p:txBody>
      </p:sp>
      <p:sp>
        <p:nvSpPr>
          <p:cNvPr id="100" name="직사각형 99"/>
          <p:cNvSpPr/>
          <p:nvPr/>
        </p:nvSpPr>
        <p:spPr>
          <a:xfrm>
            <a:off x="2353324" y="2184136"/>
            <a:ext cx="10262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solidFill>
                  <a:srgbClr val="000000"/>
                </a:solidFill>
              </a:rPr>
              <a:t>★★★★☆ </a:t>
            </a:r>
            <a:r>
              <a:rPr lang="en-US" altLang="ko-KR" sz="900" dirty="0" smtClean="0">
                <a:solidFill>
                  <a:srgbClr val="000000"/>
                </a:solidFill>
              </a:rPr>
              <a:t>(4.7)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254954" y="2621896"/>
            <a:ext cx="3425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우리 아이가 점점 난폭해지지는 않나요</a:t>
            </a:r>
            <a:r>
              <a:rPr lang="en-US" altLang="ko-KR" sz="900" dirty="0" smtClean="0"/>
              <a:t>? </a:t>
            </a:r>
            <a:r>
              <a:rPr lang="ko-KR" altLang="en-US" sz="900" dirty="0" smtClean="0"/>
              <a:t>반항하지는 않나요</a:t>
            </a:r>
            <a:r>
              <a:rPr lang="en-US" altLang="ko-KR" sz="900" dirty="0" smtClean="0"/>
              <a:t>? …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051927" y="1910299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/>
              <a:t>프로필 수정 </a:t>
            </a:r>
            <a:r>
              <a:rPr lang="en-US" altLang="ko-KR" sz="800" u="sng" dirty="0" smtClean="0"/>
              <a:t>&gt;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0580" y="188538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내 프로필</a:t>
            </a:r>
            <a:endParaRPr lang="en-US" altLang="ko-KR" sz="900" dirty="0" smtClean="0"/>
          </a:p>
        </p:txBody>
      </p:sp>
      <p:sp>
        <p:nvSpPr>
          <p:cNvPr id="104" name="직사각형 103"/>
          <p:cNvSpPr/>
          <p:nvPr/>
        </p:nvSpPr>
        <p:spPr>
          <a:xfrm>
            <a:off x="282799" y="3159030"/>
            <a:ext cx="5694065" cy="91909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287890" y="3158970"/>
            <a:ext cx="569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360580" y="3249117"/>
            <a:ext cx="468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icon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48982" y="337818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실시간 상담</a:t>
            </a:r>
            <a:endParaRPr lang="en-US" altLang="ko-KR" sz="9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1545272" y="3707831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ON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524504" y="317655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자세히 보기</a:t>
            </a:r>
            <a:endParaRPr lang="en-US" altLang="ko-KR" sz="800" dirty="0" smtClean="0"/>
          </a:p>
        </p:txBody>
      </p:sp>
      <p:sp>
        <p:nvSpPr>
          <p:cNvPr id="112" name="TextBox 111"/>
          <p:cNvSpPr txBox="1"/>
          <p:nvPr/>
        </p:nvSpPr>
        <p:spPr>
          <a:xfrm>
            <a:off x="3211371" y="370783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 smtClean="0"/>
              <a:t>건</a:t>
            </a:r>
            <a:endParaRPr lang="en-US" altLang="ko-KR" sz="1400" b="1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4809356" y="340464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받은 쪽지</a:t>
            </a:r>
            <a:endParaRPr lang="en-US" altLang="ko-KR" sz="900" dirty="0" smtClean="0"/>
          </a:p>
        </p:txBody>
      </p:sp>
      <p:sp>
        <p:nvSpPr>
          <p:cNvPr id="121" name="타원 120"/>
          <p:cNvSpPr/>
          <p:nvPr/>
        </p:nvSpPr>
        <p:spPr>
          <a:xfrm>
            <a:off x="4345278" y="3303510"/>
            <a:ext cx="468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icon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060223" y="370783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건</a:t>
            </a:r>
            <a:endParaRPr lang="en-US" altLang="ko-KR" sz="1400" b="1" dirty="0" smtClean="0"/>
          </a:p>
        </p:txBody>
      </p:sp>
      <p:cxnSp>
        <p:nvCxnSpPr>
          <p:cNvPr id="129" name="직선 연결선 128"/>
          <p:cNvCxnSpPr/>
          <p:nvPr/>
        </p:nvCxnSpPr>
        <p:spPr>
          <a:xfrm>
            <a:off x="2320208" y="3242075"/>
            <a:ext cx="0" cy="75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4172913" y="3242075"/>
            <a:ext cx="0" cy="75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282799" y="4184620"/>
            <a:ext cx="5694065" cy="9197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연결선 145"/>
          <p:cNvCxnSpPr/>
          <p:nvPr/>
        </p:nvCxnSpPr>
        <p:spPr>
          <a:xfrm>
            <a:off x="287890" y="4194085"/>
            <a:ext cx="569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291530" y="5158708"/>
            <a:ext cx="5690361" cy="7685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6057591" y="4194085"/>
            <a:ext cx="1646350" cy="17331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0" name="직선 연결선 149"/>
          <p:cNvCxnSpPr/>
          <p:nvPr/>
        </p:nvCxnSpPr>
        <p:spPr>
          <a:xfrm>
            <a:off x="298521" y="5158708"/>
            <a:ext cx="569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6057591" y="4194085"/>
            <a:ext cx="163603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87791" y="42523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공지사항</a:t>
            </a:r>
            <a:endParaRPr lang="en-US" altLang="ko-KR" sz="900" dirty="0" smtClean="0"/>
          </a:p>
        </p:txBody>
      </p:sp>
      <p:sp>
        <p:nvSpPr>
          <p:cNvPr id="153" name="TextBox 152"/>
          <p:cNvSpPr txBox="1"/>
          <p:nvPr/>
        </p:nvSpPr>
        <p:spPr>
          <a:xfrm>
            <a:off x="375920" y="5222763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만족도 평가</a:t>
            </a:r>
            <a:endParaRPr lang="en-US" altLang="ko-KR" sz="900" dirty="0" smtClean="0"/>
          </a:p>
        </p:txBody>
      </p:sp>
      <p:sp>
        <p:nvSpPr>
          <p:cNvPr id="154" name="TextBox 153"/>
          <p:cNvSpPr txBox="1"/>
          <p:nvPr/>
        </p:nvSpPr>
        <p:spPr>
          <a:xfrm>
            <a:off x="6154669" y="4384140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관련 문의</a:t>
            </a:r>
            <a:endParaRPr lang="en-US" altLang="ko-KR" sz="900" dirty="0" smtClean="0"/>
          </a:p>
        </p:txBody>
      </p:sp>
      <p:sp>
        <p:nvSpPr>
          <p:cNvPr id="155" name="직사각형 154"/>
          <p:cNvSpPr/>
          <p:nvPr/>
        </p:nvSpPr>
        <p:spPr>
          <a:xfrm>
            <a:off x="6307833" y="4724856"/>
            <a:ext cx="12266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/>
              <a:t>hello@aimmed.com</a:t>
            </a:r>
            <a:endParaRPr lang="ko-KR" altLang="en-US" sz="900" dirty="0"/>
          </a:p>
        </p:txBody>
      </p:sp>
      <p:sp>
        <p:nvSpPr>
          <p:cNvPr id="156" name="직사각형 155"/>
          <p:cNvSpPr/>
          <p:nvPr/>
        </p:nvSpPr>
        <p:spPr>
          <a:xfrm>
            <a:off x="6122843" y="5432400"/>
            <a:ext cx="1513827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상담사</a:t>
            </a:r>
            <a:r>
              <a:rPr lang="ko-KR" altLang="en-US" sz="900" dirty="0" smtClean="0">
                <a:solidFill>
                  <a:schemeClr val="tx1"/>
                </a:solidFill>
              </a:rPr>
              <a:t> 매뉴얼 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77884" y="5474782"/>
            <a:ext cx="240482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★★★★★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최고였습니다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감사합니다</a:t>
            </a:r>
            <a:r>
              <a:rPr lang="en-US" altLang="ko-KR" sz="900" dirty="0" smtClean="0"/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★☆☆☆☆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도움이 전혀 되지 </a:t>
            </a:r>
            <a:r>
              <a:rPr lang="ko-KR" altLang="en-US" sz="900" dirty="0" err="1" smtClean="0"/>
              <a:t>않았습</a:t>
            </a:r>
            <a:endParaRPr lang="en-US" altLang="ko-KR" sz="900" dirty="0" smtClean="0"/>
          </a:p>
        </p:txBody>
      </p:sp>
      <p:sp>
        <p:nvSpPr>
          <p:cNvPr id="158" name="TextBox 157"/>
          <p:cNvSpPr txBox="1"/>
          <p:nvPr/>
        </p:nvSpPr>
        <p:spPr>
          <a:xfrm>
            <a:off x="306042" y="4518646"/>
            <a:ext cx="2629246" cy="552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/>
              <a:t>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Hello </a:t>
            </a:r>
            <a:r>
              <a:rPr lang="ko-KR" altLang="en-US" sz="900" dirty="0" smtClean="0"/>
              <a:t>업데이트 안내              </a:t>
            </a:r>
            <a:r>
              <a:rPr lang="en-US" altLang="ko-KR" sz="800" dirty="0" smtClean="0"/>
              <a:t>2016.12.30</a:t>
            </a:r>
            <a:endParaRPr lang="en-US" altLang="ko-KR" sz="900" dirty="0" smtClean="0"/>
          </a:p>
          <a:p>
            <a:pPr>
              <a:lnSpc>
                <a:spcPct val="130000"/>
              </a:lnSpc>
            </a:pPr>
            <a:endParaRPr lang="en-US" altLang="ko-KR" sz="500" dirty="0" smtClean="0"/>
          </a:p>
          <a:p>
            <a:pPr>
              <a:lnSpc>
                <a:spcPct val="130000"/>
              </a:lnSpc>
            </a:pPr>
            <a:r>
              <a:rPr lang="en-US" altLang="ko-KR" sz="900" dirty="0" smtClean="0"/>
              <a:t>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상담실 기능 개선                  </a:t>
            </a:r>
            <a:r>
              <a:rPr lang="en-US" altLang="ko-KR" sz="800" dirty="0" smtClean="0">
                <a:solidFill>
                  <a:prstClr val="black"/>
                </a:solidFill>
              </a:rPr>
              <a:t>2016.12.30</a:t>
            </a:r>
            <a:endParaRPr lang="en-US" altLang="ko-KR" sz="900" dirty="0" smtClean="0"/>
          </a:p>
        </p:txBody>
      </p:sp>
      <p:sp>
        <p:nvSpPr>
          <p:cNvPr id="159" name="TextBox 158"/>
          <p:cNvSpPr txBox="1"/>
          <p:nvPr/>
        </p:nvSpPr>
        <p:spPr>
          <a:xfrm>
            <a:off x="1735143" y="425233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err="1" smtClean="0"/>
              <a:t>더보기</a:t>
            </a:r>
            <a:endParaRPr lang="en-US" altLang="ko-KR" sz="800" u="sng" dirty="0" smtClean="0"/>
          </a:p>
        </p:txBody>
      </p:sp>
      <p:sp>
        <p:nvSpPr>
          <p:cNvPr id="160" name="TextBox 159"/>
          <p:cNvSpPr txBox="1"/>
          <p:nvPr/>
        </p:nvSpPr>
        <p:spPr>
          <a:xfrm>
            <a:off x="1247589" y="2402678"/>
            <a:ext cx="30139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약력 </a:t>
            </a:r>
            <a:r>
              <a:rPr lang="en-US" altLang="ko-KR" sz="900" dirty="0" smtClean="0"/>
              <a:t>: 3</a:t>
            </a:r>
            <a:r>
              <a:rPr lang="ko-KR" altLang="en-US" sz="900" dirty="0" smtClean="0"/>
              <a:t>건   </a:t>
            </a:r>
            <a:r>
              <a:rPr lang="en-US" altLang="ko-KR" sz="900" dirty="0" smtClean="0"/>
              <a:t>|   </a:t>
            </a:r>
            <a:r>
              <a:rPr lang="ko-KR" altLang="en-US" sz="900" dirty="0" smtClean="0"/>
              <a:t>자격증 </a:t>
            </a:r>
            <a:r>
              <a:rPr lang="en-US" altLang="ko-KR" sz="900" dirty="0" smtClean="0"/>
              <a:t>: 3</a:t>
            </a:r>
            <a:r>
              <a:rPr lang="ko-KR" altLang="en-US" sz="900" dirty="0" smtClean="0"/>
              <a:t>건   </a:t>
            </a:r>
            <a:r>
              <a:rPr lang="en-US" altLang="ko-KR" sz="900" dirty="0" smtClean="0"/>
              <a:t>|   </a:t>
            </a:r>
            <a:r>
              <a:rPr lang="ko-KR" altLang="en-US" sz="900" dirty="0" smtClean="0"/>
              <a:t>상담횟수 </a:t>
            </a:r>
            <a:r>
              <a:rPr lang="en-US" altLang="ko-KR" sz="900" dirty="0" smtClean="0"/>
              <a:t>: 500</a:t>
            </a:r>
            <a:r>
              <a:rPr lang="ko-KR" altLang="en-US" sz="900" dirty="0" smtClean="0"/>
              <a:t>회 이상</a:t>
            </a:r>
            <a:endParaRPr lang="en-US" altLang="ko-KR" sz="900" dirty="0" smtClean="0"/>
          </a:p>
        </p:txBody>
      </p:sp>
      <p:grpSp>
        <p:nvGrpSpPr>
          <p:cNvPr id="161" name="그룹 160"/>
          <p:cNvGrpSpPr/>
          <p:nvPr/>
        </p:nvGrpSpPr>
        <p:grpSpPr>
          <a:xfrm>
            <a:off x="130277" y="5949281"/>
            <a:ext cx="7686713" cy="566503"/>
            <a:chOff x="120255" y="5808490"/>
            <a:chExt cx="7095427" cy="566503"/>
          </a:xfrm>
        </p:grpSpPr>
        <p:cxnSp>
          <p:nvCxnSpPr>
            <p:cNvPr id="162" name="Line"/>
            <p:cNvCxnSpPr>
              <a:cxnSpLocks/>
            </p:cNvCxnSpPr>
            <p:nvPr/>
          </p:nvCxnSpPr>
          <p:spPr bwMode="auto">
            <a:xfrm>
              <a:off x="120255" y="5808490"/>
              <a:ext cx="7095427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3" name="그림 162" descr="푸터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6678" y="5978993"/>
              <a:ext cx="1056000" cy="396000"/>
            </a:xfrm>
            <a:prstGeom prst="rect">
              <a:avLst/>
            </a:prstGeom>
          </p:spPr>
        </p:pic>
        <p:sp>
          <p:nvSpPr>
            <p:cNvPr id="164" name="TextBox 163"/>
            <p:cNvSpPr txBox="1"/>
            <p:nvPr/>
          </p:nvSpPr>
          <p:spPr>
            <a:xfrm>
              <a:off x="136027" y="5913328"/>
              <a:ext cx="3501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Copyright </a:t>
              </a:r>
              <a:r>
                <a:rPr lang="ko-KR" altLang="en-US" sz="800" dirty="0" smtClean="0"/>
                <a:t>ⓒ </a:t>
              </a:r>
              <a:r>
                <a:rPr lang="en-US" altLang="ko-KR" sz="800" dirty="0" smtClean="0"/>
                <a:t>2017 AIMMED Corporation All Rights Reserved.</a:t>
              </a:r>
            </a:p>
            <a:p>
              <a:r>
                <a:rPr lang="ko-KR" altLang="en-US" sz="800" dirty="0" smtClean="0"/>
                <a:t>본사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서울 강남구 도산대로 </a:t>
              </a:r>
              <a:r>
                <a:rPr lang="en-US" altLang="ko-KR" sz="800" dirty="0" smtClean="0"/>
                <a:t>221 </a:t>
              </a:r>
              <a:r>
                <a:rPr lang="ko-KR" altLang="en-US" sz="800" dirty="0" smtClean="0"/>
                <a:t>동남빌딩 </a:t>
              </a:r>
              <a:r>
                <a:rPr lang="en-US" altLang="ko-KR" sz="800" dirty="0" smtClean="0"/>
                <a:t>3</a:t>
              </a:r>
              <a:r>
                <a:rPr lang="ko-KR" altLang="en-US" sz="800" dirty="0" smtClean="0"/>
                <a:t>층 ㈜</a:t>
              </a:r>
              <a:r>
                <a:rPr lang="ko-KR" altLang="en-US" sz="800" dirty="0" err="1" smtClean="0"/>
                <a:t>에임메드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| </a:t>
              </a:r>
              <a:r>
                <a:rPr lang="ko-KR" altLang="en-US" sz="800" dirty="0" smtClean="0"/>
                <a:t>대표이사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이영준</a:t>
              </a:r>
              <a:endParaRPr lang="en-US" altLang="ko-KR" sz="800" dirty="0" smtClean="0"/>
            </a:p>
            <a:p>
              <a:r>
                <a:rPr lang="ko-KR" altLang="en-US" sz="800" dirty="0" smtClean="0"/>
                <a:t>사업자등록번호 </a:t>
              </a:r>
              <a:r>
                <a:rPr lang="en-US" altLang="ko-KR" sz="800" dirty="0" smtClean="0"/>
                <a:t>: 214-86-39734 </a:t>
              </a:r>
              <a:r>
                <a:rPr lang="ko-KR" altLang="en-US" sz="800" dirty="0" smtClean="0"/>
                <a:t>통신판매번호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강남</a:t>
              </a:r>
              <a:r>
                <a:rPr lang="en-US" altLang="ko-KR" sz="800" dirty="0" smtClean="0"/>
                <a:t>-6372</a:t>
              </a:r>
              <a:endParaRPr lang="ko-KR" altLang="en-US" sz="800" dirty="0"/>
            </a:p>
          </p:txBody>
        </p:sp>
      </p:grpSp>
      <p:graphicFrame>
        <p:nvGraphicFramePr>
          <p:cNvPr id="165" name="표 164"/>
          <p:cNvGraphicFramePr>
            <a:graphicFrameLocks noGrp="1"/>
          </p:cNvGraphicFramePr>
          <p:nvPr/>
        </p:nvGraphicFramePr>
        <p:xfrm>
          <a:off x="6057590" y="1786029"/>
          <a:ext cx="1740722" cy="229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22"/>
              </a:tblGrid>
              <a:tr h="7640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60" marR="9906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40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60" marR="9906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40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60" marR="9906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6" name="TextBox 165"/>
          <p:cNvSpPr txBox="1"/>
          <p:nvPr/>
        </p:nvSpPr>
        <p:spPr>
          <a:xfrm>
            <a:off x="6220641" y="1837426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지난달 정산 금액</a:t>
            </a:r>
            <a:endParaRPr lang="en-US" altLang="ko-KR" sz="900" dirty="0" smtClean="0"/>
          </a:p>
        </p:txBody>
      </p:sp>
      <p:sp>
        <p:nvSpPr>
          <p:cNvPr id="167" name="TextBox 166"/>
          <p:cNvSpPr txBox="1"/>
          <p:nvPr/>
        </p:nvSpPr>
        <p:spPr>
          <a:xfrm>
            <a:off x="6413642" y="200739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1,000,000</a:t>
            </a:r>
            <a:r>
              <a:rPr lang="en-US" altLang="ko-KR" dirty="0" smtClean="0"/>
              <a:t> </a:t>
            </a:r>
            <a:r>
              <a:rPr lang="ko-KR" altLang="en-US" sz="1000" dirty="0" smtClean="0"/>
              <a:t>원</a:t>
            </a:r>
            <a:endParaRPr lang="ko-KR" alt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7054705" y="231988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지급 완료</a:t>
            </a:r>
            <a:endParaRPr lang="ko-KR" altLang="en-US" sz="900" dirty="0"/>
          </a:p>
        </p:txBody>
      </p:sp>
      <p:sp>
        <p:nvSpPr>
          <p:cNvPr id="169" name="TextBox 168"/>
          <p:cNvSpPr txBox="1"/>
          <p:nvPr/>
        </p:nvSpPr>
        <p:spPr>
          <a:xfrm>
            <a:off x="6431131" y="2595985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지난 달 상담 건수</a:t>
            </a:r>
            <a:endParaRPr lang="en-US" altLang="ko-KR" sz="900" dirty="0" smtClean="0"/>
          </a:p>
        </p:txBody>
      </p:sp>
      <p:sp>
        <p:nvSpPr>
          <p:cNvPr id="170" name="TextBox 169"/>
          <p:cNvSpPr txBox="1"/>
          <p:nvPr/>
        </p:nvSpPr>
        <p:spPr>
          <a:xfrm>
            <a:off x="6906492" y="289482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50</a:t>
            </a:r>
            <a:r>
              <a:rPr lang="en-US" altLang="ko-KR" dirty="0" smtClean="0"/>
              <a:t> </a:t>
            </a:r>
            <a:r>
              <a:rPr lang="ko-KR" altLang="en-US" sz="1000" dirty="0" smtClean="0"/>
              <a:t>건</a:t>
            </a:r>
            <a:endParaRPr lang="ko-KR" alt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6431131" y="3356962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이번 달 상담 건수</a:t>
            </a:r>
            <a:endParaRPr lang="en-US" altLang="ko-KR" sz="900" dirty="0" smtClean="0"/>
          </a:p>
        </p:txBody>
      </p:sp>
      <p:sp>
        <p:nvSpPr>
          <p:cNvPr id="172" name="TextBox 171"/>
          <p:cNvSpPr txBox="1"/>
          <p:nvPr/>
        </p:nvSpPr>
        <p:spPr>
          <a:xfrm>
            <a:off x="6906492" y="364627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10</a:t>
            </a:r>
            <a:r>
              <a:rPr lang="en-US" altLang="ko-KR" dirty="0" smtClean="0"/>
              <a:t> </a:t>
            </a:r>
            <a:r>
              <a:rPr lang="ko-KR" altLang="en-US" sz="1000" dirty="0" smtClean="0"/>
              <a:t>건</a:t>
            </a:r>
            <a:endParaRPr lang="ko-KR" alt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2978689" y="337696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</a:t>
            </a:r>
            <a:r>
              <a:rPr lang="ko-KR" altLang="en-US" sz="900" dirty="0"/>
              <a:t>담</a:t>
            </a:r>
            <a:r>
              <a:rPr lang="ko-KR" altLang="en-US" sz="900" dirty="0" smtClean="0"/>
              <a:t> 예정</a:t>
            </a:r>
            <a:endParaRPr lang="en-US" altLang="ko-KR" sz="900" dirty="0" smtClean="0"/>
          </a:p>
        </p:txBody>
      </p:sp>
      <p:sp>
        <p:nvSpPr>
          <p:cNvPr id="174" name="타원 173"/>
          <p:cNvSpPr/>
          <p:nvPr/>
        </p:nvSpPr>
        <p:spPr>
          <a:xfrm>
            <a:off x="2510890" y="3275830"/>
            <a:ext cx="468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/>
            <a:r>
              <a:rPr lang="en-US" altLang="ko-KR" sz="900" dirty="0" smtClean="0">
                <a:solidFill>
                  <a:prstClr val="black"/>
                </a:solidFill>
              </a:rPr>
              <a:t>icon</a:t>
            </a:r>
            <a:endParaRPr lang="ko-KR" altLang="en-US" sz="900" dirty="0" smtClean="0">
              <a:solidFill>
                <a:prstClr val="black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377209" y="317655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자세히 보기</a:t>
            </a:r>
            <a:endParaRPr lang="en-US" altLang="ko-KR" sz="800" dirty="0" smtClean="0"/>
          </a:p>
        </p:txBody>
      </p:sp>
      <p:sp>
        <p:nvSpPr>
          <p:cNvPr id="176" name="TextBox 175"/>
          <p:cNvSpPr txBox="1"/>
          <p:nvPr/>
        </p:nvSpPr>
        <p:spPr>
          <a:xfrm>
            <a:off x="5181160" y="317655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자세히 보기</a:t>
            </a:r>
            <a:endParaRPr lang="en-US" altLang="ko-KR" sz="800" dirty="0" smtClean="0"/>
          </a:p>
        </p:txBody>
      </p:sp>
      <p:cxnSp>
        <p:nvCxnSpPr>
          <p:cNvPr id="177" name="직선 연결선 176"/>
          <p:cNvCxnSpPr/>
          <p:nvPr/>
        </p:nvCxnSpPr>
        <p:spPr>
          <a:xfrm>
            <a:off x="6154669" y="5104390"/>
            <a:ext cx="148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3149050" y="4518646"/>
            <a:ext cx="2589170" cy="552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/>
              <a:t> </a:t>
            </a:r>
            <a:r>
              <a:rPr lang="en-US" altLang="ko-KR" sz="900" dirty="0" smtClean="0"/>
              <a:t>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Hello </a:t>
            </a:r>
            <a:r>
              <a:rPr lang="ko-KR" altLang="en-US" sz="900" dirty="0" smtClean="0"/>
              <a:t>업데이트 안내            </a:t>
            </a:r>
            <a:r>
              <a:rPr lang="en-US" altLang="ko-KR" sz="800" dirty="0" smtClean="0">
                <a:solidFill>
                  <a:prstClr val="black"/>
                </a:solidFill>
              </a:rPr>
              <a:t>2016.12.30</a:t>
            </a:r>
            <a:endParaRPr lang="en-US" altLang="ko-KR" sz="900" dirty="0" smtClean="0"/>
          </a:p>
          <a:p>
            <a:pPr>
              <a:lnSpc>
                <a:spcPct val="130000"/>
              </a:lnSpc>
            </a:pPr>
            <a:endParaRPr lang="en-US" altLang="ko-KR" sz="500" dirty="0" smtClean="0"/>
          </a:p>
          <a:p>
            <a:pPr>
              <a:lnSpc>
                <a:spcPct val="130000"/>
              </a:lnSpc>
            </a:pPr>
            <a:r>
              <a:rPr lang="en-US" altLang="ko-KR" sz="900" dirty="0" smtClean="0"/>
              <a:t> 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상담실 기능 개선                </a:t>
            </a:r>
            <a:r>
              <a:rPr lang="en-US" altLang="ko-KR" sz="800" dirty="0" smtClean="0">
                <a:solidFill>
                  <a:prstClr val="black"/>
                </a:solidFill>
              </a:rPr>
              <a:t>2016.12.30</a:t>
            </a:r>
            <a:endParaRPr lang="en-US" altLang="ko-KR" sz="900" dirty="0" smtClean="0"/>
          </a:p>
        </p:txBody>
      </p:sp>
      <p:sp>
        <p:nvSpPr>
          <p:cNvPr id="179" name="TextBox 178"/>
          <p:cNvSpPr txBox="1"/>
          <p:nvPr/>
        </p:nvSpPr>
        <p:spPr>
          <a:xfrm>
            <a:off x="3210105" y="5474782"/>
            <a:ext cx="240482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★★★★★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최고였습니다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감사합니다</a:t>
            </a:r>
            <a:r>
              <a:rPr lang="en-US" altLang="ko-KR" sz="900" dirty="0" smtClean="0"/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★☆☆☆☆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도움이 전혀 되지 </a:t>
            </a:r>
            <a:r>
              <a:rPr lang="ko-KR" altLang="en-US" sz="900" dirty="0" err="1" smtClean="0"/>
              <a:t>않았습</a:t>
            </a:r>
            <a:endParaRPr lang="en-US" altLang="ko-KR" sz="900" dirty="0" smtClean="0"/>
          </a:p>
        </p:txBody>
      </p:sp>
      <p:sp>
        <p:nvSpPr>
          <p:cNvPr id="180" name="TextBox 179"/>
          <p:cNvSpPr txBox="1"/>
          <p:nvPr/>
        </p:nvSpPr>
        <p:spPr>
          <a:xfrm>
            <a:off x="6131136" y="510439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상담사</a:t>
            </a:r>
            <a:r>
              <a:rPr lang="ko-KR" altLang="en-US" sz="900" dirty="0" smtClean="0"/>
              <a:t> 매뉴얼</a:t>
            </a:r>
            <a:endParaRPr lang="en-US" altLang="ko-KR" sz="900" dirty="0" smtClean="0"/>
          </a:p>
        </p:txBody>
      </p:sp>
      <p:sp>
        <p:nvSpPr>
          <p:cNvPr id="83" name="타원 82"/>
          <p:cNvSpPr/>
          <p:nvPr/>
        </p:nvSpPr>
        <p:spPr>
          <a:xfrm>
            <a:off x="4168970" y="5418164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25" name="그림 124" descr="Single_Ta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7831" y="5474782"/>
            <a:ext cx="897000" cy="828000"/>
          </a:xfrm>
          <a:prstGeom prst="rect">
            <a:avLst/>
          </a:prstGeom>
        </p:spPr>
      </p:pic>
      <p:grpSp>
        <p:nvGrpSpPr>
          <p:cNvPr id="79" name="그룹 78"/>
          <p:cNvGrpSpPr/>
          <p:nvPr/>
        </p:nvGrpSpPr>
        <p:grpSpPr>
          <a:xfrm>
            <a:off x="2578114" y="3176485"/>
            <a:ext cx="3642527" cy="1890565"/>
            <a:chOff x="2083812" y="1716190"/>
            <a:chExt cx="3362333" cy="1890565"/>
          </a:xfrm>
        </p:grpSpPr>
        <p:sp>
          <p:nvSpPr>
            <p:cNvPr id="80" name="직사각형 79"/>
            <p:cNvSpPr/>
            <p:nvPr/>
          </p:nvSpPr>
          <p:spPr>
            <a:xfrm>
              <a:off x="2083812" y="1716190"/>
              <a:ext cx="3347324" cy="189056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2098145" y="2263835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2171136" y="1870935"/>
              <a:ext cx="867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rgbClr val="000000"/>
                  </a:solidFill>
                </a:rPr>
                <a:t>만족도 평가</a:t>
              </a:r>
              <a:endParaRPr lang="en-US" altLang="ko-KR" sz="11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055469" y="1851821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71202" y="2368129"/>
              <a:ext cx="10316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★★★☆☆ </a:t>
              </a:r>
              <a:r>
                <a:rPr lang="en-US" altLang="ko-KR" sz="1000" dirty="0" smtClean="0"/>
                <a:t>(3.6)</a:t>
              </a:r>
              <a:endParaRPr lang="ko-KR" altLang="en-US" sz="1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171136" y="2642805"/>
              <a:ext cx="2736252" cy="674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ko-KR" altLang="en-US" sz="900" dirty="0" smtClean="0"/>
                <a:t>최고였습니다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감사합니다</a:t>
              </a:r>
              <a:r>
                <a:rPr lang="en-US" altLang="ko-KR" sz="900" dirty="0" smtClean="0"/>
                <a:t>. 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900" dirty="0" smtClean="0"/>
                <a:t>뭔가 계속 답답하고 짜증났는데 속이 후련해지고 한결</a:t>
              </a:r>
              <a:endParaRPr lang="en-US" altLang="ko-KR" sz="900" dirty="0" smtClean="0"/>
            </a:p>
            <a:p>
              <a:pPr>
                <a:lnSpc>
                  <a:spcPct val="140000"/>
                </a:lnSpc>
              </a:pPr>
              <a:r>
                <a:rPr lang="ko-KR" altLang="en-US" sz="900" dirty="0" smtClean="0"/>
                <a:t>마음이 편해졌습니다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감사합니다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302063"/>
            <a:ext cx="9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4000" b="1" spc="-20" dirty="0" smtClean="0">
                <a:solidFill>
                  <a:prstClr val="black"/>
                </a:solidFill>
              </a:rPr>
              <a:t>&gt; </a:t>
            </a:r>
            <a:r>
              <a:rPr lang="ko-KR" altLang="en-US" sz="4000" b="1" spc="-20" dirty="0" smtClean="0">
                <a:solidFill>
                  <a:prstClr val="black"/>
                </a:solidFill>
              </a:rPr>
              <a:t>상담 예정 내역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0106" y="2642807"/>
            <a:ext cx="714380" cy="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0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280540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988840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상담예정 내역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267387" y="2421507"/>
            <a:ext cx="7415915" cy="12351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42611" y="2396506"/>
            <a:ext cx="2948243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900" b="1" dirty="0" smtClean="0"/>
              <a:t>상담 구분     </a:t>
            </a:r>
            <a:r>
              <a:rPr lang="en-US" altLang="ko-KR" sz="900" dirty="0" smtClean="0"/>
              <a:t>&gt;   </a:t>
            </a:r>
            <a:r>
              <a:rPr lang="ko-KR" altLang="en-US" sz="900" dirty="0" smtClean="0"/>
              <a:t>□ 실시간 상담     □ 예약</a:t>
            </a:r>
            <a:endParaRPr lang="en-US" altLang="ko-KR" sz="900" dirty="0" smtClean="0"/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결제 구분     </a:t>
            </a:r>
            <a:r>
              <a:rPr lang="en-US" altLang="ko-KR" sz="900" dirty="0" smtClean="0"/>
              <a:t>&gt;   </a:t>
            </a:r>
            <a:r>
              <a:rPr lang="ko-KR" altLang="en-US" sz="900" dirty="0" smtClean="0"/>
              <a:t>□ </a:t>
            </a:r>
            <a:r>
              <a:rPr lang="ko-KR" altLang="en-US" sz="900" dirty="0" err="1" smtClean="0"/>
              <a:t>헬로코인</a:t>
            </a:r>
            <a:r>
              <a:rPr lang="ko-KR" altLang="en-US" sz="900" dirty="0" smtClean="0"/>
              <a:t> 사용     □ </a:t>
            </a:r>
            <a:r>
              <a:rPr lang="ko-KR" altLang="en-US" sz="900" dirty="0" err="1" smtClean="0"/>
              <a:t>상담권</a:t>
            </a:r>
            <a:r>
              <a:rPr lang="ko-KR" altLang="en-US" sz="900" dirty="0" smtClean="0"/>
              <a:t> 사용</a:t>
            </a:r>
            <a:endParaRPr lang="en-US" altLang="ko-KR" sz="900" dirty="0" smtClean="0"/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회</a:t>
            </a:r>
            <a:r>
              <a:rPr lang="ko-KR" altLang="en-US" sz="900" b="1" dirty="0"/>
              <a:t>원</a:t>
            </a:r>
            <a:r>
              <a:rPr lang="ko-KR" altLang="en-US" sz="900" b="1" dirty="0" smtClean="0"/>
              <a:t> 검색</a:t>
            </a:r>
            <a:r>
              <a:rPr lang="ko-KR" altLang="en-US" sz="900" dirty="0" smtClean="0"/>
              <a:t>     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5833225" y="2775595"/>
            <a:ext cx="77746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1499677" y="3171818"/>
            <a:ext cx="393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229222" y="117792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예정 내역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6952" y="352286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06788" y="3225645"/>
            <a:ext cx="303127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236" y="3791662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상담 예정 리스트</a:t>
            </a:r>
            <a:endParaRPr lang="ko-KR" altLang="en-US" sz="800" dirty="0"/>
          </a:p>
        </p:txBody>
      </p:sp>
      <p:cxnSp>
        <p:nvCxnSpPr>
          <p:cNvPr id="83" name="직선 연결선 82"/>
          <p:cNvCxnSpPr/>
          <p:nvPr/>
        </p:nvCxnSpPr>
        <p:spPr>
          <a:xfrm>
            <a:off x="1491365" y="2820600"/>
            <a:ext cx="393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pic>
        <p:nvPicPr>
          <p:cNvPr id="33" name="그림 32" descr="페이징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5514" y="5816905"/>
            <a:ext cx="819000" cy="264233"/>
          </a:xfrm>
          <a:prstGeom prst="rect">
            <a:avLst/>
          </a:prstGeom>
        </p:spPr>
      </p:pic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345728"/>
              </p:ext>
            </p:extLst>
          </p:nvPr>
        </p:nvGraphicFramePr>
        <p:xfrm>
          <a:off x="270615" y="4114914"/>
          <a:ext cx="7412688" cy="1650184"/>
        </p:xfrm>
        <a:graphic>
          <a:graphicData uri="http://schemas.openxmlformats.org/drawingml/2006/table">
            <a:tbl>
              <a:tblPr/>
              <a:tblGrid>
                <a:gridCol w="926586"/>
                <a:gridCol w="926586"/>
                <a:gridCol w="926586"/>
                <a:gridCol w="926586"/>
                <a:gridCol w="926586"/>
                <a:gridCol w="926586"/>
                <a:gridCol w="926586"/>
                <a:gridCol w="926586"/>
              </a:tblGrid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 구분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구분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상담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예정 일시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 종료 예정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남은 시간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상담실 입장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237638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예정된 상담이 없습니다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930" marR="8930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8930" marR="8930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930" marR="8930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930" marR="8930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930" marR="8930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930" marR="8930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930" marR="8930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492161" y="2039085"/>
            <a:ext cx="1996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아래와 같이 상담이 예정되어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6142663" y="3791660"/>
            <a:ext cx="1540640" cy="252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상담 빠른 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390029" y="3792787"/>
            <a:ext cx="293275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▼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7808120" y="650426"/>
          <a:ext cx="1967152" cy="69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기본은 모두 체크 상태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예약 내역이 없는 경우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슬라이드 번호 개체 틀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807762" y="491678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306110" y="269460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277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페이징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5514" y="5871499"/>
            <a:ext cx="819000" cy="264233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229222" y="117792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예정 내역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6952" y="352286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235" y="3846255"/>
            <a:ext cx="1491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상담 예정 리스트 </a:t>
            </a:r>
            <a:r>
              <a:rPr lang="en-US" altLang="ko-KR" sz="800" dirty="0" smtClean="0"/>
              <a:t>: 10</a:t>
            </a:r>
            <a:r>
              <a:rPr lang="ko-KR" altLang="en-US" sz="800" dirty="0" smtClean="0"/>
              <a:t>건</a:t>
            </a:r>
            <a:endParaRPr lang="ko-KR" altLang="en-US" sz="800" dirty="0"/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77521"/>
              </p:ext>
            </p:extLst>
          </p:nvPr>
        </p:nvGraphicFramePr>
        <p:xfrm>
          <a:off x="270615" y="4169508"/>
          <a:ext cx="7412688" cy="1650184"/>
        </p:xfrm>
        <a:graphic>
          <a:graphicData uri="http://schemas.openxmlformats.org/drawingml/2006/table">
            <a:tbl>
              <a:tblPr/>
              <a:tblGrid>
                <a:gridCol w="926586"/>
                <a:gridCol w="926586"/>
                <a:gridCol w="926586"/>
                <a:gridCol w="926586"/>
                <a:gridCol w="926586"/>
                <a:gridCol w="926586"/>
                <a:gridCol w="926586"/>
                <a:gridCol w="926586"/>
              </a:tblGrid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 구분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구분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상담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예정 일시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 종료 예정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남은 시간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상담실 입장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실시간 상담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홍길동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상담권 사용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2016-03-02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09:15:00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2016-03-02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09:45:00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예약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홍길순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헬로코인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사용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2016-03-05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09:00:00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2016-03-05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10:00:00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72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시간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분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예약</a:t>
                      </a:r>
                      <a:endParaRPr lang="en-US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홍길자</a:t>
                      </a:r>
                      <a:endParaRPr lang="en-US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상담권 사용</a:t>
                      </a:r>
                      <a:endParaRPr lang="en-US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2016-03-07</a:t>
                      </a:r>
                      <a:b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09:00:00</a:t>
                      </a:r>
                      <a:endParaRPr lang="en-US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2016-03-07</a:t>
                      </a:r>
                      <a:b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10:00:00</a:t>
                      </a:r>
                      <a:endParaRPr lang="en-US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-</a:t>
                      </a:r>
                      <a:endParaRPr lang="en-US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FF0000"/>
                          </a:solidFill>
                          <a:latin typeface="맑은 고딕"/>
                        </a:rPr>
                        <a:t>예약 취소됨</a:t>
                      </a:r>
                      <a:endParaRPr lang="ko-KR" altLang="en-US" sz="900" b="0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6866557" y="4674089"/>
            <a:ext cx="663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입장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74037" y="5071021"/>
            <a:ext cx="663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입장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794748" y="442208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636604" y="442208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30887" y="384625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42663" y="3846254"/>
            <a:ext cx="1540640" cy="252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상담 빠른 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390029" y="3847381"/>
            <a:ext cx="293275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▼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474184" y="442208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393057" y="442208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869663" y="374665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7808120" y="650426"/>
          <a:ext cx="1967152" cy="609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예정 리스트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검색된 건수를 좌상단에 노출하며 리스트는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개씩 노출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종료 예정 일시가 되면 리스트에서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비노출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예약 취소된 건은 비활성화로 노출되며 상세페이지로 이동 불가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예약 취소된 건은 상담 종료 예정일이 지나면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비노출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정렬 기준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상담 빠른 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이름 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실시간 상담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예약이 아닌 즉시 상담을 요청한 경우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예약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예약한 경우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회원명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클릭 시 상담 상세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(RCW-040101)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0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결제 수단에 따라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시작 예정 일시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실시간 상담인 경우 회원이 실시간 상담 결제를 완료한 시간을 노출함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시작 예정 시간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+ 30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에 맞는 일시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시작시간까지 남은 시간 표시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시간 이상 남은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HH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MM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시간 이내로 남은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MM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SS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초로 노출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카운트 다운 실행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실시간 상담인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‘-’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으로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상담실 입장이 가능한 시간 이전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시작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 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에는 버튼 비활성화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해당 회원이 참여된 상담실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(RCW-040102)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입장함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새 창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예약 취소되어 입장할 수 없는 경우는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“예약 취소됨” 이라고 표시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2" name="직선 연결선 61"/>
          <p:cNvCxnSpPr/>
          <p:nvPr/>
        </p:nvCxnSpPr>
        <p:spPr>
          <a:xfrm>
            <a:off x="267387" y="2280540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13464" y="1988840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상담예정 내역</a:t>
            </a:r>
            <a:endParaRPr lang="ko-KR" altLang="en-US" sz="1100" b="1" dirty="0"/>
          </a:p>
        </p:txBody>
      </p:sp>
      <p:sp>
        <p:nvSpPr>
          <p:cNvPr id="65" name="직사각형 64"/>
          <p:cNvSpPr/>
          <p:nvPr/>
        </p:nvSpPr>
        <p:spPr>
          <a:xfrm>
            <a:off x="267387" y="2421507"/>
            <a:ext cx="7415915" cy="12351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42611" y="2396506"/>
            <a:ext cx="2948243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900" b="1" dirty="0" smtClean="0"/>
              <a:t>상담 구분     </a:t>
            </a:r>
            <a:r>
              <a:rPr lang="en-US" altLang="ko-KR" sz="900" dirty="0" smtClean="0"/>
              <a:t>&gt;   </a:t>
            </a:r>
            <a:r>
              <a:rPr lang="ko-KR" altLang="en-US" sz="900" dirty="0" smtClean="0"/>
              <a:t>□ 실시간 상담     □ 예약</a:t>
            </a:r>
            <a:endParaRPr lang="en-US" altLang="ko-KR" sz="900" dirty="0" smtClean="0"/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결제 구분     </a:t>
            </a:r>
            <a:r>
              <a:rPr lang="en-US" altLang="ko-KR" sz="900" dirty="0" smtClean="0"/>
              <a:t>&gt;   </a:t>
            </a:r>
            <a:r>
              <a:rPr lang="ko-KR" altLang="en-US" sz="900" dirty="0" smtClean="0"/>
              <a:t>□ </a:t>
            </a:r>
            <a:r>
              <a:rPr lang="ko-KR" altLang="en-US" sz="900" dirty="0" err="1" smtClean="0"/>
              <a:t>헬로코인</a:t>
            </a:r>
            <a:r>
              <a:rPr lang="ko-KR" altLang="en-US" sz="900" dirty="0" smtClean="0"/>
              <a:t> 사용     □ </a:t>
            </a:r>
            <a:r>
              <a:rPr lang="ko-KR" altLang="en-US" sz="900" dirty="0" err="1" smtClean="0"/>
              <a:t>상담권</a:t>
            </a:r>
            <a:r>
              <a:rPr lang="ko-KR" altLang="en-US" sz="900" dirty="0" smtClean="0"/>
              <a:t> 사용</a:t>
            </a:r>
            <a:endParaRPr lang="en-US" altLang="ko-KR" sz="900" dirty="0" smtClean="0"/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회</a:t>
            </a:r>
            <a:r>
              <a:rPr lang="ko-KR" altLang="en-US" sz="900" b="1" dirty="0"/>
              <a:t>원</a:t>
            </a:r>
            <a:r>
              <a:rPr lang="ko-KR" altLang="en-US" sz="900" b="1" dirty="0" smtClean="0"/>
              <a:t> 검색</a:t>
            </a:r>
            <a:r>
              <a:rPr lang="ko-KR" altLang="en-US" sz="900" dirty="0" smtClean="0"/>
              <a:t>     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69" name="직사각형 68"/>
          <p:cNvSpPr/>
          <p:nvPr/>
        </p:nvSpPr>
        <p:spPr>
          <a:xfrm>
            <a:off x="5833225" y="2775595"/>
            <a:ext cx="77746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1499677" y="3171818"/>
            <a:ext cx="393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506788" y="3225645"/>
            <a:ext cx="303127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1491365" y="2820600"/>
            <a:ext cx="393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492161" y="2039085"/>
            <a:ext cx="1996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아래와 같이 상담이 예정되어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661495" y="442208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667683" y="442208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560225" y="442208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4820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29222" y="117792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예정 내역 상세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6952" y="352286"/>
            <a:ext cx="21996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예정 내역 클릭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267387" y="2303875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13464" y="1988840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상담예정 내역</a:t>
            </a:r>
            <a:endParaRPr lang="ko-KR" altLang="en-US" sz="11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321236" y="249231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요약 정보</a:t>
            </a:r>
            <a:endParaRPr lang="ko-KR" altLang="en-US" sz="1000" b="1" dirty="0"/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008905"/>
              </p:ext>
            </p:extLst>
          </p:nvPr>
        </p:nvGraphicFramePr>
        <p:xfrm>
          <a:off x="260302" y="4237195"/>
          <a:ext cx="7423002" cy="1667080"/>
        </p:xfrm>
        <a:graphic>
          <a:graphicData uri="http://schemas.openxmlformats.org/drawingml/2006/table">
            <a:tbl>
              <a:tblPr/>
              <a:tblGrid>
                <a:gridCol w="1231063"/>
                <a:gridCol w="2486526"/>
                <a:gridCol w="84436"/>
                <a:gridCol w="1280716"/>
                <a:gridCol w="2340261"/>
              </a:tblGrid>
              <a:tr h="33341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 구분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FF0000"/>
                          </a:solidFill>
                          <a:latin typeface="맑은 고딕"/>
                        </a:rPr>
                        <a:t>실시간 상담</a:t>
                      </a:r>
                      <a:endParaRPr lang="en-US" altLang="ko-KR" sz="9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41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홍길동</a:t>
                      </a:r>
                      <a:endParaRPr lang="en-US" sz="900" b="0" i="0" u="sng" strike="noStrike" dirty="0">
                        <a:solidFill>
                          <a:srgbClr val="0000FF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 아이디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asd@aimmed.com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41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상담 시작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2016-03-02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09:15:00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 종료 예정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2016-03-02(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 09:45:00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41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 시간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30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남은 시간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분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초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41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구분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상담권 사용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>
          <a:xfrm>
            <a:off x="1797819" y="2824886"/>
            <a:ext cx="1326000" cy="6750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회원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홍길동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313830" y="2824886"/>
            <a:ext cx="1326000" cy="6750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상담 시작</a:t>
            </a:r>
            <a:r>
              <a:rPr lang="en-US" altLang="ko-KR" sz="1000" b="1" dirty="0" smtClean="0">
                <a:solidFill>
                  <a:schemeClr val="tx1"/>
                </a:solidFill>
              </a:rPr>
              <a:t/>
            </a:r>
            <a:br>
              <a:rPr lang="en-US" altLang="ko-KR" sz="1000" b="1" dirty="0" smtClean="0">
                <a:solidFill>
                  <a:schemeClr val="tx1"/>
                </a:solidFill>
              </a:rPr>
            </a:br>
            <a:r>
              <a:rPr lang="en-US" altLang="ko-KR" sz="1200" b="1" dirty="0" smtClean="0">
                <a:solidFill>
                  <a:srgbClr val="000000"/>
                </a:solidFill>
              </a:rPr>
              <a:t>03-02(</a:t>
            </a:r>
            <a:r>
              <a:rPr lang="ko-KR" altLang="en-US" sz="1200" b="1" dirty="0" smtClean="0">
                <a:solidFill>
                  <a:srgbClr val="000000"/>
                </a:solidFill>
              </a:rPr>
              <a:t>월</a:t>
            </a:r>
            <a:r>
              <a:rPr lang="en-US" altLang="ko-KR" sz="1200" b="1" dirty="0" smtClean="0">
                <a:solidFill>
                  <a:srgbClr val="000000"/>
                </a:solidFill>
              </a:rPr>
              <a:t>) 09:15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825248" y="2824886"/>
            <a:ext cx="1326000" cy="6750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상담 시간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30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336666" y="2824886"/>
            <a:ext cx="1326000" cy="6750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남은 시간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55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19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초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69435" y="2824886"/>
            <a:ext cx="1326000" cy="6750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상담 구분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실시간 상담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244623" y="3760465"/>
            <a:ext cx="7449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21236" y="391929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상세 정보</a:t>
            </a:r>
            <a:endParaRPr lang="ko-KR" altLang="en-US" sz="10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2017909" y="4645155"/>
            <a:ext cx="741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쪽지 쓰기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246705" y="6120335"/>
            <a:ext cx="1755000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상담실 입장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814271" y="4645155"/>
            <a:ext cx="1053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지난 상담내역 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74207" y="2043426"/>
            <a:ext cx="1996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아래와 같이 상담이 예정되어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881409" y="439315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777568" y="439417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715864" y="5290284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20208" y="6110810"/>
            <a:ext cx="1755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목록 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059912" y="614789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154409" y="614789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7808120" y="650426"/>
          <a:ext cx="1967152" cy="4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예정 내역 요약정보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상담구분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회원명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상담 시작 예정 시간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상담시간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상담 시작까지 남은 시간 순으로 노출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쪽지 쓰기 팝업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(RCW-040503)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노출되며 쪽지 수신인에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회원명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자동 입력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상담사가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해당 회원을 상담한 이력이 있는 경우에만 버튼 활성화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상담 내역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(RCW-0403)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이동되며 해당 회원명으로 검색한 결과를 보여줌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회원이 선택한 상담 시간을 노출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(30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 50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 시작시간까지 남은 시간 표시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시간 이상 남은 경우 </a:t>
                      </a:r>
                      <a:r>
                        <a:rPr lang="en-US" altLang="ko-KR" sz="800" dirty="0" smtClean="0"/>
                        <a:t>: HH</a:t>
                      </a:r>
                      <a:r>
                        <a:rPr lang="ko-KR" altLang="en-US" sz="800" dirty="0" smtClean="0"/>
                        <a:t>시간 </a:t>
                      </a:r>
                      <a:r>
                        <a:rPr lang="en-US" altLang="ko-KR" sz="800" dirty="0" smtClean="0"/>
                        <a:t>MM</a:t>
                      </a:r>
                      <a:r>
                        <a:rPr lang="ko-KR" altLang="en-US" sz="800" dirty="0" smtClean="0"/>
                        <a:t>분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시간 이내로 남은 경우 </a:t>
                      </a:r>
                      <a:r>
                        <a:rPr lang="en-US" altLang="ko-KR" sz="800" dirty="0" smtClean="0"/>
                        <a:t>: MM</a:t>
                      </a:r>
                      <a:r>
                        <a:rPr lang="ko-KR" altLang="en-US" sz="800" dirty="0" smtClean="0"/>
                        <a:t>분 </a:t>
                      </a:r>
                      <a:r>
                        <a:rPr lang="en-US" altLang="ko-KR" sz="800" dirty="0" smtClean="0"/>
                        <a:t>SS</a:t>
                      </a:r>
                      <a:r>
                        <a:rPr lang="ko-KR" altLang="en-US" sz="800" dirty="0" smtClean="0"/>
                        <a:t>초로 보여지며 카운트 다운 실행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클릭 시 상담 예정 리스트 페이지</a:t>
                      </a:r>
                      <a:r>
                        <a:rPr lang="en-US" altLang="ko-KR" sz="800" dirty="0" smtClean="0"/>
                        <a:t>(RCW-0401)</a:t>
                      </a:r>
                      <a:r>
                        <a:rPr lang="ko-KR" altLang="en-US" sz="800" dirty="0" smtClean="0"/>
                        <a:t>로 이동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해당 회원이 참여된 상담실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RCW-040102)</a:t>
                      </a:r>
                      <a:r>
                        <a:rPr lang="ko-KR" altLang="en-US" sz="800" dirty="0" smtClean="0"/>
                        <a:t>로 입장함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새 창</a:t>
                      </a:r>
                      <a:r>
                        <a:rPr lang="en-US" altLang="ko-KR" sz="800" dirty="0" smtClean="0"/>
                        <a:t>)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슬라이드 번호 개체 틀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08123" y="2486536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53951" y="5290284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6210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302063"/>
            <a:ext cx="9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4000" b="1" spc="-20" dirty="0" smtClean="0">
                <a:solidFill>
                  <a:prstClr val="black"/>
                </a:solidFill>
              </a:rPr>
              <a:t>&gt; </a:t>
            </a:r>
            <a:r>
              <a:rPr lang="ko-KR" altLang="en-US" sz="4000" b="1" spc="-20" dirty="0" smtClean="0">
                <a:solidFill>
                  <a:prstClr val="black"/>
                </a:solidFill>
              </a:rPr>
              <a:t>스케줄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0106" y="2642807"/>
            <a:ext cx="714380" cy="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0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0294" y="269358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스케줄 설정 버튼 </a:t>
            </a:r>
            <a:r>
              <a:rPr lang="ko-KR" altLang="en-US" b="1" dirty="0" err="1" smtClean="0"/>
              <a:t>헬프팁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77521"/>
              </p:ext>
            </p:extLst>
          </p:nvPr>
        </p:nvGraphicFramePr>
        <p:xfrm>
          <a:off x="857545" y="953726"/>
          <a:ext cx="8337175" cy="5580621"/>
        </p:xfrm>
        <a:graphic>
          <a:graphicData uri="http://schemas.openxmlformats.org/drawingml/2006/table">
            <a:tbl>
              <a:tblPr/>
              <a:tblGrid>
                <a:gridCol w="1365152"/>
                <a:gridCol w="6972023"/>
              </a:tblGrid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버튼명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헬프팁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내용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325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서비스 노출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ON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내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상담사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정보를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app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에 노출할지 여부를 설정합니다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ON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으로 설정되어 있는 경우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app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이용자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내담자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)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가 내 상담사 정보 및 예약 가능 스케줄을 볼 수 있습니다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클릭 시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OFF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로 변경되며 저장하면 내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상담사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정보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및 스케줄이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app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에 노출되지 않으므로 상담 예약이 불가합니다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8000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서비스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노출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OFF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내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상담사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 정보를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app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에 노출할지 여부를 설정합니다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OFF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으로 설정되어 있는 경우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app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이용자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내담자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가 내 상담사 정보 및 예약 가능 스케줄을 볼 수 없습니다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클릭 시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ON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 변경되며 저장하면 내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상담사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 정보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및 스케줄이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app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에 노출되며 상담 예약이 가능합니다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marL="78000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5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실시간 상담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ON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실시간 상담 스케줄을 설정할 수 있습니다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실시간 상담 스케줄은 예약 가능한 시간으로 선택한 시간 내에서만 설정할 수 있으며 예약 불가한 시간에는 실시간 상담도 불가합니다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실시간 상담 스케줄 설정 후 저장하면 설정한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시간동안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app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에서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“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바로 상담 가능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”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으로 노출됩니다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클릭 시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OFF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로 변경되며 저장하면 실시간 상담은 진행할 수 없습니다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8000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실시간 상담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OFF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실시간 상담을 진행할 수 없는 상태입니다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클릭 시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ON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으로 변경되며 스케줄 시간 영역에 실시간 상담 스케줄 설정이 가능하도록 추가됩니다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8000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5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상담권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허용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ON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결제 수단이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헬로코인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상담권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여부와 상관없이 상담 진행 가능한 상태입니다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클릭 시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OFF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로 변경되며 저장하면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상담권으로는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app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이용자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내담자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)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가 상담 시작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예약을 할 수 없게 됩니다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하지만 이미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상담권으로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예약된 상담은 취소되지 않습니다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8000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상담권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허용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OFF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결제 수단이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헬로코인인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경우에만 상담 진행이 가능한 상태입니다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클릭 시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ON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으로 변경되며 저장하면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헬로코인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,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상담권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여부와 상관없이 상담 진행이 가능해집니다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8000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50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분 상담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ON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기본 상담시간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30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분 외 추가로 선택합니다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 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클릭 시 기본 상담시간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30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분만 진행할 수 있으며 이미 예약된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50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분 상담은 변경되지 않습니다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8000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50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분 상담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OFF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기본 상담시간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30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분 외 추가로 선택합니다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클릭 시 기본 상담시간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30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분 외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50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분 상담도 가능하며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app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이용자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내담자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)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가 실시간 상담 혹은 상담 예약 시 상담시간은 선택할 수 있습니다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8000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상담 쉬는 시간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상담 종료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후 상담 사이 쉬는 시간을 설정할 수 있습니다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클릭 시마다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10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분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– 20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분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– 30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분으로 변경됩니다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연속으로 상담이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건 이상 예약되는 경우 상담 종료 후 후처리 등 쉬는 시간이 필요할 수 있으니 원하는 시간으로 설정합니다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8000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반복 설정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상담 가능시간을 설정 후 반복설정 버튼을 클릭하시면 설정한 시간을 추후 다시 설정할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필요없이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원하는 기간까지 반복 설정이 가능합니다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반복 설정은 특정 요일만 선택할 수도 있습니다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8000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초기화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클릭 시 설정한 모든 스케줄이 초기화됩니다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단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이미 예약된 상담은 취소되지 않습니다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8000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98884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내 스케줄</a:t>
            </a:r>
            <a:endParaRPr lang="ko-KR" altLang="en-US" sz="11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247588" y="2012319"/>
            <a:ext cx="16514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상담 가능한 시간을 선택하세요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570663" y="3177684"/>
            <a:ext cx="1947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2016</a:t>
            </a:r>
            <a:r>
              <a:rPr lang="ko-KR" altLang="en-US" sz="1000" b="1" dirty="0" smtClean="0"/>
              <a:t>년 </a:t>
            </a:r>
            <a:r>
              <a:rPr lang="en-US" altLang="ko-KR" sz="1000" b="1" dirty="0" smtClean="0"/>
              <a:t>2</a:t>
            </a:r>
            <a:r>
              <a:rPr lang="ko-KR" altLang="en-US" sz="1000" b="1" dirty="0" smtClean="0"/>
              <a:t>월 </a:t>
            </a:r>
            <a:r>
              <a:rPr lang="en-US" altLang="ko-KR" sz="1000" b="1" dirty="0" smtClean="0"/>
              <a:t>15</a:t>
            </a:r>
            <a:r>
              <a:rPr lang="ko-KR" altLang="en-US" sz="1000" b="1" dirty="0" smtClean="0"/>
              <a:t>일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월</a:t>
            </a:r>
            <a:r>
              <a:rPr lang="en-US" altLang="ko-KR" sz="1000" b="1" dirty="0" smtClean="0"/>
              <a:t>)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~ 21(</a:t>
            </a:r>
            <a:r>
              <a:rPr lang="ko-KR" altLang="en-US" sz="1000" b="1" dirty="0" smtClean="0"/>
              <a:t>일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12671"/>
              </p:ext>
            </p:extLst>
          </p:nvPr>
        </p:nvGraphicFramePr>
        <p:xfrm>
          <a:off x="251843" y="3513914"/>
          <a:ext cx="7465040" cy="1877940"/>
        </p:xfrm>
        <a:graphic>
          <a:graphicData uri="http://schemas.openxmlformats.org/drawingml/2006/table">
            <a:tbl>
              <a:tblPr/>
              <a:tblGrid>
                <a:gridCol w="933130"/>
                <a:gridCol w="933130"/>
                <a:gridCol w="933130"/>
                <a:gridCol w="933130"/>
                <a:gridCol w="933130"/>
                <a:gridCol w="933130"/>
                <a:gridCol w="933130"/>
                <a:gridCol w="933130"/>
              </a:tblGrid>
              <a:tr h="20866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2.15 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2.16 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2.17 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FF"/>
                          </a:solidFill>
                          <a:latin typeface="맑은 고딕"/>
                        </a:rPr>
                        <a:t>2.18 (</a:t>
                      </a:r>
                      <a:r>
                        <a:rPr lang="ko-KR" altLang="en-US" sz="800" b="1" i="0" u="none" strike="noStrike" dirty="0">
                          <a:solidFill>
                            <a:srgbClr val="0000FF"/>
                          </a:solidFill>
                          <a:latin typeface="맑은 고딕"/>
                        </a:rPr>
                        <a:t>목</a:t>
                      </a:r>
                      <a:r>
                        <a:rPr lang="en-US" altLang="ko-KR" sz="800" b="1" i="0" u="none" strike="noStrike" dirty="0">
                          <a:solidFill>
                            <a:srgbClr val="0000FF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2.19 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금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2.20 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2.21 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866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</a:t>
                      </a:r>
                    </a:p>
                  </a:txBody>
                  <a:tcPr marL="6114" marR="6114" marT="5644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0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시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~1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0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시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~23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시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30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분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866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시</a:t>
                      </a:r>
                    </a:p>
                  </a:txBody>
                  <a:tcPr marL="6114" marR="6114" marT="5644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시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~2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시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시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~2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시</a:t>
                      </a:r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시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~2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시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0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0866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시</a:t>
                      </a:r>
                    </a:p>
                  </a:txBody>
                  <a:tcPr marL="6114" marR="6114" marT="5644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시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~3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0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0866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시</a:t>
                      </a:r>
                    </a:p>
                  </a:txBody>
                  <a:tcPr marL="6114" marR="6114" marT="5644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267387" y="3168158"/>
            <a:ext cx="312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596162" y="3168158"/>
            <a:ext cx="312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▶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68026" y="5465560"/>
            <a:ext cx="492443" cy="31675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000" dirty="0" smtClean="0"/>
              <a:t>....</a:t>
            </a:r>
            <a:endParaRPr lang="ko-KR" altLang="en-US" sz="2000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5542"/>
              </p:ext>
            </p:extLst>
          </p:nvPr>
        </p:nvGraphicFramePr>
        <p:xfrm>
          <a:off x="251345" y="5838521"/>
          <a:ext cx="7465040" cy="417320"/>
        </p:xfrm>
        <a:graphic>
          <a:graphicData uri="http://schemas.openxmlformats.org/drawingml/2006/table">
            <a:tbl>
              <a:tblPr/>
              <a:tblGrid>
                <a:gridCol w="933130"/>
                <a:gridCol w="933130"/>
                <a:gridCol w="933130"/>
                <a:gridCol w="933130"/>
                <a:gridCol w="933130"/>
                <a:gridCol w="933130"/>
                <a:gridCol w="933130"/>
                <a:gridCol w="933130"/>
              </a:tblGrid>
              <a:tr h="20866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23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114" marR="6114" marT="5644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23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시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~0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229221" y="117792"/>
            <a:ext cx="17091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스케줄 </a:t>
            </a:r>
            <a:r>
              <a:rPr lang="en-US" altLang="ko-KR" sz="800" dirty="0" smtClean="0">
                <a:solidFill>
                  <a:prstClr val="black"/>
                </a:solidFill>
              </a:rPr>
              <a:t>–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스케줄 </a:t>
            </a:r>
            <a:r>
              <a:rPr lang="en-US" altLang="ko-KR" sz="800" dirty="0" smtClean="0">
                <a:solidFill>
                  <a:prstClr val="black"/>
                </a:solidFill>
              </a:rPr>
              <a:t>ON</a:t>
            </a:r>
            <a:r>
              <a:rPr lang="ko-KR" altLang="en-US" sz="800" dirty="0" smtClean="0">
                <a:solidFill>
                  <a:prstClr val="black"/>
                </a:solidFill>
              </a:rPr>
              <a:t>인 경우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26951" y="352286"/>
            <a:ext cx="1085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스케줄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780885" y="3168158"/>
            <a:ext cx="936000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저장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6749" y="2459749"/>
            <a:ext cx="7470135" cy="46910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9991" y="257618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설</a:t>
            </a:r>
            <a:r>
              <a:rPr lang="ko-KR" altLang="en-US" sz="1000" b="1" dirty="0"/>
              <a:t>정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890667" y="2566663"/>
            <a:ext cx="975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실시간 상담 </a:t>
            </a:r>
            <a:r>
              <a:rPr lang="en-US" altLang="ko-KR" sz="800" dirty="0" smtClean="0">
                <a:solidFill>
                  <a:schemeClr val="tx1"/>
                </a:solidFill>
              </a:rPr>
              <a:t>: OFF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896858" y="2566663"/>
            <a:ext cx="975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상담권</a:t>
            </a:r>
            <a:r>
              <a:rPr lang="ko-KR" altLang="en-US" sz="800" dirty="0" smtClean="0">
                <a:solidFill>
                  <a:schemeClr val="tx1"/>
                </a:solidFill>
              </a:rPr>
              <a:t> 허용  </a:t>
            </a:r>
            <a:r>
              <a:rPr lang="en-US" altLang="ko-KR" sz="800" dirty="0" smtClean="0">
                <a:solidFill>
                  <a:schemeClr val="tx1"/>
                </a:solidFill>
              </a:rPr>
              <a:t>: OFF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13872" y="2566663"/>
            <a:ext cx="624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반복 설정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66209" y="2566663"/>
            <a:ext cx="780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스케줄 초기화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2930" y="2568809"/>
            <a:ext cx="936000" cy="252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서비스 노출 </a:t>
            </a:r>
            <a:r>
              <a:rPr lang="en-US" altLang="ko-KR" sz="800" dirty="0" smtClean="0">
                <a:solidFill>
                  <a:schemeClr val="bg1"/>
                </a:solidFill>
              </a:rPr>
              <a:t>: 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523175" y="235068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522756" y="235068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522047" y="235068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517708" y="235068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005676" y="235068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42887" y="292884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586448" y="3042158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8235" y="3513914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7808120" y="650426"/>
          <a:ext cx="1967152" cy="596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 단위로 이동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이번 주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~ 12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 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후까지 이동 가능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변경 내역이 있는 경우 활성화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안내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alert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팝업 노출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변경사항이 저장되었습니다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변경 내역이 있으나 버튼 클릭하지 않고 다른 메뉴로 이동하려는 경우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(2-1) alert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팝업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상담사 등록</a:t>
                      </a:r>
                      <a:r>
                        <a:rPr lang="ko-KR" altLang="en-US" sz="800" baseline="0" dirty="0" smtClean="0"/>
                        <a:t> 승인 후 최초 등록 시 </a:t>
                      </a:r>
                      <a:r>
                        <a:rPr lang="en-US" altLang="ko-KR" sz="800" baseline="0" dirty="0" smtClean="0"/>
                        <a:t>OFF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/>
                        <a:t>버튼 선택하면 색상 변경되며 </a:t>
                      </a:r>
                      <a:r>
                        <a:rPr lang="en-US" altLang="ko-KR" sz="800" baseline="0" dirty="0" smtClean="0"/>
                        <a:t>ON</a:t>
                      </a:r>
                      <a:r>
                        <a:rPr lang="ko-KR" altLang="en-US" sz="800" baseline="0" dirty="0" smtClean="0"/>
                        <a:t>으로 변경되어 노출</a:t>
                      </a:r>
                      <a:endParaRPr lang="en-US" altLang="ko-KR" sz="800" baseline="0" dirty="0" smtClean="0"/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 smtClean="0"/>
                        <a:t>ON </a:t>
                      </a:r>
                      <a:r>
                        <a:rPr lang="ko-KR" altLang="en-US" sz="800" baseline="0" dirty="0" smtClean="0"/>
                        <a:t>시 </a:t>
                      </a:r>
                      <a:r>
                        <a:rPr lang="en-US" altLang="ko-KR" sz="800" baseline="0" dirty="0" smtClean="0"/>
                        <a:t>App</a:t>
                      </a:r>
                      <a:r>
                        <a:rPr lang="ko-KR" altLang="en-US" sz="800" baseline="0" dirty="0" smtClean="0"/>
                        <a:t>내 상담사 리스트에 노출됨</a:t>
                      </a:r>
                      <a:endParaRPr lang="en-US" altLang="ko-KR" sz="800" baseline="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실시간 상담 허용 여부</a:t>
                      </a:r>
                      <a:endParaRPr lang="en-US" altLang="ko-KR" sz="800" dirty="0" smtClean="0"/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클릭</a:t>
                      </a:r>
                      <a:r>
                        <a:rPr lang="ko-KR" altLang="en-US" sz="800" baseline="0" dirty="0" smtClean="0"/>
                        <a:t> 시 실시간 상담 스케줄링 노출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다음 슬라이드 참조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상담권을 사용한 상담을 허용하는지 여부 선택</a:t>
                      </a:r>
                      <a:endParaRPr lang="en-US" altLang="ko-KR" sz="800" dirty="0" smtClean="0"/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/>
                        <a:t>OFF </a:t>
                      </a:r>
                      <a:r>
                        <a:rPr lang="ko-KR" altLang="en-US" sz="800" dirty="0" smtClean="0"/>
                        <a:t>선택 시 </a:t>
                      </a:r>
                      <a:r>
                        <a:rPr lang="en-US" altLang="ko-KR" sz="800" dirty="0" smtClean="0"/>
                        <a:t>app</a:t>
                      </a:r>
                      <a:r>
                        <a:rPr lang="ko-KR" altLang="en-US" sz="800" dirty="0" smtClean="0"/>
                        <a:t>내 상담사</a:t>
                      </a:r>
                      <a:r>
                        <a:rPr lang="ko-KR" altLang="en-US" sz="800" baseline="0" dirty="0" smtClean="0"/>
                        <a:t> 리스트에서 </a:t>
                      </a:r>
                      <a:r>
                        <a:rPr lang="ko-KR" altLang="en-US" sz="800" dirty="0" smtClean="0"/>
                        <a:t>상담권을 보유한 이용자에게는 노출되지 않음</a:t>
                      </a:r>
                      <a:endParaRPr lang="en-US" altLang="ko-KR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간 쉬는 시간 설정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Default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마다 시간 변경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10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– 20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– 30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반복 설정 팝업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(RCW-0402P1)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스케줄 초기화 안내 팝업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스케줄 설정하려는 시간 클릭 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(9-1)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팝업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설정된 시간대에 시간 표시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오늘 날짜에 색상으로 표시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노출되는 시간 블록은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분단위이나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지정된 스케줄 시간에 따라 위치에 맞게 노출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3:10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~4:10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으로 스케줄 지정한 경우 스케줄 지정 블록이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3:10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 위치에 맞게 표시됨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4913503" y="2566663"/>
            <a:ext cx="1170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상담 쉬는 시간 </a:t>
            </a:r>
            <a:r>
              <a:rPr lang="en-US" altLang="ko-KR" sz="800" dirty="0" smtClean="0">
                <a:solidFill>
                  <a:schemeClr val="tx1"/>
                </a:solidFill>
              </a:rPr>
              <a:t>: 10</a:t>
            </a:r>
            <a:r>
              <a:rPr lang="ko-KR" altLang="en-US" sz="800" dirty="0" smtClean="0">
                <a:solidFill>
                  <a:schemeClr val="tx1"/>
                </a:solidFill>
              </a:rPr>
              <a:t>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750954" y="235068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슬라이드 번호 개체 틀 3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37</a:t>
            </a:fld>
            <a:endParaRPr lang="ko-KR" altLang="en-US"/>
          </a:p>
        </p:txBody>
      </p:sp>
      <p:grpSp>
        <p:nvGrpSpPr>
          <p:cNvPr id="65" name="Alert"/>
          <p:cNvGrpSpPr/>
          <p:nvPr>
            <p:custDataLst>
              <p:tags r:id="rId1"/>
            </p:custDataLst>
          </p:nvPr>
        </p:nvGrpSpPr>
        <p:grpSpPr>
          <a:xfrm>
            <a:off x="5045742" y="5155715"/>
            <a:ext cx="2513339" cy="1365613"/>
            <a:chOff x="595686" y="1261242"/>
            <a:chExt cx="2320005" cy="1365613"/>
          </a:xfrm>
        </p:grpSpPr>
        <p:sp>
          <p:nvSpPr>
            <p:cNvPr id="66" name="Window Body"/>
            <p:cNvSpPr/>
            <p:nvPr>
              <p:custDataLst>
                <p:tags r:id="rId3"/>
              </p:custDataLst>
            </p:nvPr>
          </p:nvSpPr>
          <p:spPr>
            <a:xfrm>
              <a:off x="595686" y="1498987"/>
              <a:ext cx="2021583" cy="10009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Text"/>
            <p:cNvSpPr txBox="1"/>
            <p:nvPr>
              <p:custDataLst>
                <p:tags r:id="rId4"/>
              </p:custDataLst>
            </p:nvPr>
          </p:nvSpPr>
          <p:spPr>
            <a:xfrm>
              <a:off x="719787" y="1621282"/>
              <a:ext cx="1810555" cy="55654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변경사항이 저장되지 않았습니다</a:t>
              </a:r>
              <a:r>
                <a:rPr lang="en-US" altLang="ko-KR" sz="8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r>
                <a:rPr lang="ko-KR" altLang="en-US" sz="8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저장하지 않고 이 페이지를 벗어나시겠습니까</a:t>
              </a:r>
              <a:r>
                <a:rPr lang="en-US" altLang="ko-KR" sz="8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US" sz="8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Title Bar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2021583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Close Button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2381396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0" name="Icons"/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79" name="Warning Icon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Error Icon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Question Icon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5" name="Buttons"/>
            <p:cNvGrpSpPr/>
            <p:nvPr/>
          </p:nvGrpSpPr>
          <p:grpSpPr>
            <a:xfrm>
              <a:off x="880647" y="2177334"/>
              <a:ext cx="2035044" cy="449521"/>
              <a:chOff x="880647" y="2177334"/>
              <a:chExt cx="2035044" cy="449521"/>
            </a:xfrm>
          </p:grpSpPr>
          <p:sp>
            <p:nvSpPr>
              <p:cNvPr id="76" name="Button 1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880647" y="2177334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Button 2" hidden="1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Button 3" hidden="1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53828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Button 1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639165" y="2177334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 smtClean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취소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3" name="타원 82"/>
          <p:cNvSpPr/>
          <p:nvPr/>
        </p:nvSpPr>
        <p:spPr>
          <a:xfrm>
            <a:off x="5575522" y="5196211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2-1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901470" y="2566663"/>
            <a:ext cx="975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50</a:t>
            </a:r>
            <a:r>
              <a:rPr lang="ko-KR" altLang="en-US" sz="800" dirty="0" smtClean="0">
                <a:solidFill>
                  <a:schemeClr val="tx1"/>
                </a:solidFill>
              </a:rPr>
              <a:t>분 상담  </a:t>
            </a:r>
            <a:r>
              <a:rPr lang="en-US" altLang="ko-KR" sz="800" dirty="0" smtClean="0">
                <a:solidFill>
                  <a:schemeClr val="tx1"/>
                </a:solidFill>
              </a:rPr>
              <a:t>: OFF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523968" y="237235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207695" y="3168158"/>
            <a:ext cx="2129189" cy="1359676"/>
            <a:chOff x="2207695" y="3168158"/>
            <a:chExt cx="2129189" cy="1359676"/>
          </a:xfrm>
        </p:grpSpPr>
        <p:sp>
          <p:nvSpPr>
            <p:cNvPr id="64" name="사각형 설명선 63"/>
            <p:cNvSpPr/>
            <p:nvPr/>
          </p:nvSpPr>
          <p:spPr>
            <a:xfrm>
              <a:off x="2207695" y="3168158"/>
              <a:ext cx="2129189" cy="1359676"/>
            </a:xfrm>
            <a:prstGeom prst="wedgeRectCallout">
              <a:avLst>
                <a:gd name="adj1" fmla="val -22718"/>
                <a:gd name="adj2" fmla="val 61617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20444" y="3208461"/>
              <a:ext cx="9765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예약 스케줄 설정</a:t>
              </a:r>
              <a:endParaRPr lang="ko-KR" altLang="en-US" sz="8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091304" y="3208461"/>
              <a:ext cx="2455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X</a:t>
              </a:r>
              <a:endParaRPr lang="ko-KR" altLang="en-US" sz="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20444" y="3513914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시간</a:t>
              </a:r>
              <a:endParaRPr lang="ko-KR" altLang="en-US" sz="8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20444" y="3729358"/>
              <a:ext cx="12506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2</a:t>
              </a:r>
              <a:r>
                <a:rPr lang="ko-KR" altLang="en-US" sz="800" dirty="0" smtClean="0"/>
                <a:t>월 </a:t>
              </a:r>
              <a:r>
                <a:rPr lang="en-US" altLang="ko-KR" sz="800" dirty="0" smtClean="0"/>
                <a:t>16</a:t>
              </a:r>
              <a:r>
                <a:rPr lang="ko-KR" altLang="en-US" sz="800" dirty="0" smtClean="0"/>
                <a:t>일</a:t>
              </a:r>
              <a:r>
                <a:rPr lang="en-US" altLang="ko-KR" sz="800" dirty="0" smtClean="0"/>
                <a:t>(</a:t>
              </a:r>
              <a:r>
                <a:rPr lang="ko-KR" altLang="en-US" sz="800" dirty="0" smtClean="0"/>
                <a:t>화</a:t>
              </a:r>
              <a:r>
                <a:rPr lang="en-US" altLang="ko-KR" sz="800" dirty="0" smtClean="0"/>
                <a:t>),  02:00  ~</a:t>
              </a:r>
              <a:endParaRPr lang="ko-KR" altLang="en-US" sz="800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431376" y="3746450"/>
              <a:ext cx="324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03 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799796" y="3746450"/>
              <a:ext cx="324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00 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2" name="Button 1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3539915" y="4185358"/>
              <a:ext cx="648000" cy="180000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0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3" name="타원 92"/>
          <p:cNvSpPr/>
          <p:nvPr/>
        </p:nvSpPr>
        <p:spPr>
          <a:xfrm>
            <a:off x="3158376" y="3208461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9-1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199708" y="4202629"/>
            <a:ext cx="900000" cy="1044000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1:10~3:40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38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808120" y="650426"/>
          <a:ext cx="1967152" cy="228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9-1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특정 시간을 선택 시 해당 시간이 시작시간으로 입력되어 노출되며 스케줄 종료시간만 수정 가능한 팝업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시간 지정 후 확인 버튼 클릭 시 설정한 시간에 해당하는 영역이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(9)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에 표시됨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스케줄 종료시간의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은 선택한 시간 이후시간부터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드롭다운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메뉴로 노출되며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‘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부터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분단위로만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드롭다운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메뉴로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 상담 허용 여부 선택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기본은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OFF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노출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ON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선택 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 상담 진행 가능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29221" y="117792"/>
            <a:ext cx="17091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스케줄 </a:t>
            </a:r>
            <a:r>
              <a:rPr lang="en-US" altLang="ko-KR" sz="800" dirty="0" smtClean="0">
                <a:solidFill>
                  <a:prstClr val="black"/>
                </a:solidFill>
              </a:rPr>
              <a:t>–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스케줄 </a:t>
            </a:r>
            <a:r>
              <a:rPr lang="en-US" altLang="ko-KR" sz="800" dirty="0" smtClean="0">
                <a:solidFill>
                  <a:prstClr val="black"/>
                </a:solidFill>
              </a:rPr>
              <a:t>ON</a:t>
            </a:r>
            <a:r>
              <a:rPr lang="ko-KR" altLang="en-US" sz="800" dirty="0" smtClean="0">
                <a:solidFill>
                  <a:prstClr val="black"/>
                </a:solidFill>
              </a:rPr>
              <a:t>인 경우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6951" y="352286"/>
            <a:ext cx="1085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스케줄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40783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203384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내 스케줄</a:t>
            </a:r>
            <a:endParaRPr lang="ko-KR" altLang="en-US" sz="11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247588" y="2047799"/>
            <a:ext cx="16514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상담 가능한 시간을 선택하세요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070719"/>
              </p:ext>
            </p:extLst>
          </p:nvPr>
        </p:nvGraphicFramePr>
        <p:xfrm>
          <a:off x="251843" y="3566452"/>
          <a:ext cx="7465035" cy="1877940"/>
        </p:xfrm>
        <a:graphic>
          <a:graphicData uri="http://schemas.openxmlformats.org/drawingml/2006/table">
            <a:tbl>
              <a:tblPr/>
              <a:tblGrid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</a:tblGrid>
              <a:tr h="20866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2.15 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실시간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2.16 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실시간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2.17 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실시간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FF"/>
                          </a:solidFill>
                          <a:latin typeface="맑은 고딕"/>
                        </a:rPr>
                        <a:t>2.18 (</a:t>
                      </a:r>
                      <a:r>
                        <a:rPr lang="ko-KR" altLang="en-US" sz="800" b="1" i="0" u="none" strike="noStrike" dirty="0">
                          <a:solidFill>
                            <a:srgbClr val="0000FF"/>
                          </a:solidFill>
                          <a:latin typeface="맑은 고딕"/>
                        </a:rPr>
                        <a:t>목</a:t>
                      </a:r>
                      <a:r>
                        <a:rPr lang="en-US" altLang="ko-KR" sz="800" b="1" i="0" u="none" strike="noStrike" dirty="0">
                          <a:solidFill>
                            <a:srgbClr val="0000FF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실시간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2.19 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금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실시간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2.20 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실시간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2.21 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실시간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0866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시</a:t>
                      </a:r>
                    </a:p>
                  </a:txBody>
                  <a:tcPr marL="6114" marR="6114" marT="5644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0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시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~4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시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0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시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~4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시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0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0866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시</a:t>
                      </a:r>
                    </a:p>
                  </a:txBody>
                  <a:tcPr marL="6114" marR="6114" marT="5644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시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~3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시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시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~2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시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시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~2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시</a:t>
                      </a:r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시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~2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시</a:t>
                      </a:r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20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20866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시</a:t>
                      </a:r>
                    </a:p>
                  </a:txBody>
                  <a:tcPr marL="6114" marR="6114" marT="5644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20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20866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시</a:t>
                      </a:r>
                    </a:p>
                  </a:txBody>
                  <a:tcPr marL="6114" marR="6114" marT="5644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0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972370"/>
              </p:ext>
            </p:extLst>
          </p:nvPr>
        </p:nvGraphicFramePr>
        <p:xfrm>
          <a:off x="251349" y="5854174"/>
          <a:ext cx="7465035" cy="417320"/>
        </p:xfrm>
        <a:graphic>
          <a:graphicData uri="http://schemas.openxmlformats.org/drawingml/2006/table">
            <a:tbl>
              <a:tblPr/>
              <a:tblGrid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</a:tblGrid>
              <a:tr h="20866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23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114" marR="6114" marT="5644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0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1229222" y="117792"/>
            <a:ext cx="17459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스케줄</a:t>
            </a:r>
            <a:r>
              <a:rPr lang="en-US" altLang="ko-KR" sz="800" dirty="0" smtClean="0">
                <a:solidFill>
                  <a:prstClr val="black"/>
                </a:solidFill>
              </a:rPr>
              <a:t> – </a:t>
            </a:r>
            <a:r>
              <a:rPr lang="ko-KR" altLang="en-US" sz="800" dirty="0" smtClean="0">
                <a:solidFill>
                  <a:prstClr val="black"/>
                </a:solidFill>
              </a:rPr>
              <a:t>실시간 상담 </a:t>
            </a:r>
            <a:r>
              <a:rPr lang="en-US" altLang="ko-KR" sz="800" dirty="0" smtClean="0">
                <a:solidFill>
                  <a:prstClr val="black"/>
                </a:solidFill>
              </a:rPr>
              <a:t>ON </a:t>
            </a:r>
            <a:r>
              <a:rPr lang="ko-KR" altLang="en-US" sz="800" dirty="0" smtClean="0">
                <a:solidFill>
                  <a:prstClr val="black"/>
                </a:solidFill>
              </a:rPr>
              <a:t>인 경우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68026" y="5468938"/>
            <a:ext cx="492443" cy="31675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000" dirty="0" smtClean="0"/>
              <a:t>....</a:t>
            </a:r>
            <a:endParaRPr lang="ko-KR" altLang="en-US" sz="2000" dirty="0"/>
          </a:p>
        </p:txBody>
      </p:sp>
      <p:sp>
        <p:nvSpPr>
          <p:cNvPr id="88" name="TextBox 87"/>
          <p:cNvSpPr txBox="1"/>
          <p:nvPr/>
        </p:nvSpPr>
        <p:spPr>
          <a:xfrm>
            <a:off x="1226951" y="352286"/>
            <a:ext cx="1085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스케줄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78632" y="3517504"/>
            <a:ext cx="624000" cy="28080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03811" y="3374744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911260" y="4290254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7808120" y="650426"/>
          <a:ext cx="1967152" cy="3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 gridSpan="2"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예약 스케줄과 실시간 상담 허용 스케줄을 구분함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실시간 상담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허용 스케줄은 예약 스케줄 내에 포함되어 있어야 함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ON 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실시간 상담 허용 시간대를 캘린더 상에 별도로 적용할 수 있음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OFF 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실시간 상담을 허용하지 않고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캘린더 상에 실시간 상담 허용 시간대도 비 노출함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실시간 상담 스케줄 설정 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OFF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한 경우 기존에 설정한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실시간 상담 스케줄은 모두 초기화 함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캘린더 상의 실시간 상담 스케줄 설정 영역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예약된 시간은 별도의 색상으로 구분하여 표시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예약된 시간대는 실시간 상담 스케줄 설정 불가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70663" y="3218534"/>
            <a:ext cx="1947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2016</a:t>
            </a:r>
            <a:r>
              <a:rPr lang="ko-KR" altLang="en-US" sz="1000" b="1" dirty="0" smtClean="0"/>
              <a:t>년 </a:t>
            </a:r>
            <a:r>
              <a:rPr lang="en-US" altLang="ko-KR" sz="1000" b="1" dirty="0" smtClean="0"/>
              <a:t>2</a:t>
            </a:r>
            <a:r>
              <a:rPr lang="ko-KR" altLang="en-US" sz="1000" b="1" dirty="0" smtClean="0"/>
              <a:t>월 </a:t>
            </a:r>
            <a:r>
              <a:rPr lang="en-US" altLang="ko-KR" sz="1000" b="1" dirty="0" smtClean="0"/>
              <a:t>15</a:t>
            </a:r>
            <a:r>
              <a:rPr lang="ko-KR" altLang="en-US" sz="1000" b="1" dirty="0" smtClean="0"/>
              <a:t>일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월</a:t>
            </a:r>
            <a:r>
              <a:rPr lang="en-US" altLang="ko-KR" sz="1000" b="1" dirty="0" smtClean="0"/>
              <a:t>)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~ 21(</a:t>
            </a:r>
            <a:r>
              <a:rPr lang="ko-KR" altLang="en-US" sz="1000" b="1" dirty="0" smtClean="0"/>
              <a:t>일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267387" y="3209008"/>
            <a:ext cx="312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96162" y="3209008"/>
            <a:ext cx="312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▶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780885" y="3209008"/>
            <a:ext cx="936000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저장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" name="슬라이드 번호 개체 틀 3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46749" y="2459749"/>
            <a:ext cx="7470135" cy="46910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9991" y="257618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설</a:t>
            </a:r>
            <a:r>
              <a:rPr lang="ko-KR" altLang="en-US" sz="1000" b="1" dirty="0"/>
              <a:t>정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896858" y="2575209"/>
            <a:ext cx="975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상담권</a:t>
            </a:r>
            <a:r>
              <a:rPr lang="ko-KR" altLang="en-US" sz="800" dirty="0" smtClean="0">
                <a:solidFill>
                  <a:schemeClr val="tx1"/>
                </a:solidFill>
              </a:rPr>
              <a:t> 허용  </a:t>
            </a:r>
            <a:r>
              <a:rPr lang="en-US" altLang="ko-KR" sz="800" dirty="0" smtClean="0">
                <a:solidFill>
                  <a:schemeClr val="tx1"/>
                </a:solidFill>
              </a:rPr>
              <a:t>: OFF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113872" y="2575209"/>
            <a:ext cx="624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반복 설정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766209" y="2575209"/>
            <a:ext cx="780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스케줄 초기화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932930" y="2568809"/>
            <a:ext cx="936000" cy="252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서비스 노출 </a:t>
            </a:r>
            <a:r>
              <a:rPr lang="en-US" altLang="ko-KR" sz="800" dirty="0" smtClean="0">
                <a:solidFill>
                  <a:schemeClr val="bg1"/>
                </a:solidFill>
              </a:rPr>
              <a:t>: 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913503" y="2575209"/>
            <a:ext cx="1170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상담 쉬는 시간 </a:t>
            </a:r>
            <a:r>
              <a:rPr lang="en-US" altLang="ko-KR" sz="800" dirty="0" smtClean="0">
                <a:solidFill>
                  <a:schemeClr val="tx1"/>
                </a:solidFill>
              </a:rPr>
              <a:t>: 10</a:t>
            </a:r>
            <a:r>
              <a:rPr lang="ko-KR" altLang="en-US" sz="800" dirty="0" smtClean="0">
                <a:solidFill>
                  <a:schemeClr val="tx1"/>
                </a:solidFill>
              </a:rPr>
              <a:t>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901470" y="2575209"/>
            <a:ext cx="975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50</a:t>
            </a:r>
            <a:r>
              <a:rPr lang="ko-KR" altLang="en-US" sz="800" dirty="0" smtClean="0">
                <a:solidFill>
                  <a:schemeClr val="tx1"/>
                </a:solidFill>
              </a:rPr>
              <a:t>분 상담  </a:t>
            </a:r>
            <a:r>
              <a:rPr lang="en-US" altLang="ko-KR" sz="800" dirty="0" smtClean="0">
                <a:solidFill>
                  <a:schemeClr val="tx1"/>
                </a:solidFill>
              </a:rPr>
              <a:t>: OFF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892744" y="2568809"/>
            <a:ext cx="975000" cy="2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실시간 상담 </a:t>
            </a:r>
            <a:r>
              <a:rPr lang="en-US" altLang="ko-KR" sz="800" dirty="0" smtClean="0">
                <a:solidFill>
                  <a:schemeClr val="bg1"/>
                </a:solidFill>
              </a:rPr>
              <a:t>: 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1911260" y="240783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913503" y="2744067"/>
            <a:ext cx="2129189" cy="1359676"/>
            <a:chOff x="2207695" y="3168158"/>
            <a:chExt cx="2129189" cy="1359676"/>
          </a:xfrm>
        </p:grpSpPr>
        <p:sp>
          <p:nvSpPr>
            <p:cNvPr id="35" name="사각형 설명선 34"/>
            <p:cNvSpPr/>
            <p:nvPr/>
          </p:nvSpPr>
          <p:spPr>
            <a:xfrm>
              <a:off x="2207695" y="3168158"/>
              <a:ext cx="2129189" cy="1359676"/>
            </a:xfrm>
            <a:prstGeom prst="wedgeRectCallout">
              <a:avLst>
                <a:gd name="adj1" fmla="val -22718"/>
                <a:gd name="adj2" fmla="val 61617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220444" y="3208461"/>
              <a:ext cx="10791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실시간 스케줄 설정</a:t>
              </a:r>
              <a:endParaRPr lang="ko-KR" altLang="en-US" sz="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91304" y="3208461"/>
              <a:ext cx="2455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X</a:t>
              </a:r>
              <a:endParaRPr lang="ko-KR" altLang="en-US" sz="8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20444" y="3513914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시간</a:t>
              </a:r>
              <a:endParaRPr lang="ko-KR" altLang="en-US" sz="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20444" y="3729358"/>
              <a:ext cx="12506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2</a:t>
              </a:r>
              <a:r>
                <a:rPr lang="ko-KR" altLang="en-US" sz="800" dirty="0" smtClean="0"/>
                <a:t>월 </a:t>
              </a:r>
              <a:r>
                <a:rPr lang="en-US" altLang="ko-KR" sz="800" dirty="0" smtClean="0"/>
                <a:t>19</a:t>
              </a:r>
              <a:r>
                <a:rPr lang="ko-KR" altLang="en-US" sz="800" dirty="0" smtClean="0"/>
                <a:t>일</a:t>
              </a:r>
              <a:r>
                <a:rPr lang="en-US" altLang="ko-KR" sz="800" dirty="0" smtClean="0"/>
                <a:t>(</a:t>
              </a:r>
              <a:r>
                <a:rPr lang="ko-KR" altLang="en-US" sz="800" dirty="0" smtClean="0"/>
                <a:t>화</a:t>
              </a:r>
              <a:r>
                <a:rPr lang="en-US" altLang="ko-KR" sz="800" dirty="0" smtClean="0"/>
                <a:t>),  02:00  ~</a:t>
              </a:r>
              <a:endParaRPr lang="ko-KR" altLang="en-US" sz="8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431376" y="3746450"/>
              <a:ext cx="324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03 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799796" y="3746450"/>
              <a:ext cx="324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00 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Button 1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3539915" y="4185358"/>
              <a:ext cx="648000" cy="180000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0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302063"/>
            <a:ext cx="9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00" dirty="0" smtClean="0">
                <a:solidFill>
                  <a:prstClr val="black"/>
                </a:solidFill>
              </a:rPr>
              <a:t>사이</a:t>
            </a:r>
            <a:r>
              <a:rPr lang="ko-KR" altLang="en-US" sz="4000" b="1" spc="-100" dirty="0">
                <a:solidFill>
                  <a:prstClr val="black"/>
                </a:solidFill>
              </a:rPr>
              <a:t>트 </a:t>
            </a:r>
            <a:r>
              <a:rPr lang="ko-KR" altLang="en-US" sz="4000" b="1" spc="-100" dirty="0" err="1" smtClean="0">
                <a:solidFill>
                  <a:prstClr val="black"/>
                </a:solidFill>
              </a:rPr>
              <a:t>맵</a:t>
            </a:r>
            <a:r>
              <a:rPr lang="ko-KR" altLang="en-US" sz="4000" b="1" spc="-100" dirty="0" smtClean="0">
                <a:solidFill>
                  <a:prstClr val="black"/>
                </a:solidFill>
              </a:rPr>
              <a:t> 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0106" y="2642807"/>
            <a:ext cx="714380" cy="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504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229221" y="117792"/>
            <a:ext cx="2614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반복 설정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레이어</a:t>
            </a:r>
            <a:r>
              <a:rPr lang="ko-KR" altLang="en-US" sz="800" dirty="0" smtClean="0">
                <a:solidFill>
                  <a:prstClr val="black"/>
                </a:solidFill>
              </a:rPr>
              <a:t> 팝업 </a:t>
            </a:r>
            <a:r>
              <a:rPr lang="en-US" altLang="ko-KR" sz="800" dirty="0" smtClean="0">
                <a:solidFill>
                  <a:prstClr val="black"/>
                </a:solidFill>
              </a:rPr>
              <a:t>&amp; </a:t>
            </a:r>
            <a:r>
              <a:rPr lang="ko-KR" altLang="en-US" sz="800" dirty="0" smtClean="0">
                <a:solidFill>
                  <a:prstClr val="black"/>
                </a:solidFill>
              </a:rPr>
              <a:t>스케줄 초기화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레이어</a:t>
            </a:r>
            <a:r>
              <a:rPr lang="ko-KR" altLang="en-US" sz="800" dirty="0" smtClean="0">
                <a:solidFill>
                  <a:prstClr val="black"/>
                </a:solidFill>
              </a:rPr>
              <a:t> 팝업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26952" y="352286"/>
            <a:ext cx="11224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스케줄 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21236" y="873241"/>
            <a:ext cx="3642527" cy="4777435"/>
            <a:chOff x="296525" y="873240"/>
            <a:chExt cx="3362333" cy="4777435"/>
          </a:xfrm>
        </p:grpSpPr>
        <p:sp>
          <p:nvSpPr>
            <p:cNvPr id="42" name="직사각형 41"/>
            <p:cNvSpPr/>
            <p:nvPr/>
          </p:nvSpPr>
          <p:spPr>
            <a:xfrm>
              <a:off x="296525" y="873240"/>
              <a:ext cx="3347324" cy="47774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310858" y="1420885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73493" y="1027985"/>
              <a:ext cx="737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반복 설정</a:t>
              </a:r>
              <a:endParaRPr lang="ko-KR" altLang="en-US" sz="11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68182" y="1008871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0105" y="1493785"/>
              <a:ext cx="2903458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요일과</a:t>
              </a:r>
              <a:r>
                <a:rPr lang="en-US" altLang="ko-KR" sz="900" dirty="0" smtClean="0"/>
                <a:t> </a:t>
              </a:r>
              <a:r>
                <a:rPr lang="ko-KR" altLang="en-US" sz="900" dirty="0" smtClean="0"/>
                <a:t>반복 종료 날짜를 선택하세요</a:t>
              </a:r>
              <a:r>
                <a:rPr lang="en-US" altLang="ko-KR" sz="900" dirty="0" smtClean="0"/>
                <a:t>.</a:t>
              </a:r>
              <a:r>
                <a:rPr lang="ko-KR" altLang="en-US" sz="900" dirty="0" smtClean="0"/>
                <a:t> </a:t>
              </a:r>
              <a:endParaRPr lang="en-US" altLang="ko-KR" sz="900" dirty="0" smtClean="0"/>
            </a:p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해당 요일 스케줄 그대로 반복 종료 날짜까지 적용됩니다</a:t>
              </a:r>
              <a:r>
                <a:rPr lang="en-US" altLang="ko-KR" sz="900" dirty="0" smtClean="0"/>
                <a:t>.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900" b="1" dirty="0" smtClean="0"/>
                <a:t>단</a:t>
              </a:r>
              <a:r>
                <a:rPr lang="en-US" altLang="ko-KR" sz="900" b="1" dirty="0" smtClean="0"/>
                <a:t>, </a:t>
              </a:r>
              <a:r>
                <a:rPr lang="ko-KR" altLang="en-US" sz="900" b="1" dirty="0" smtClean="0"/>
                <a:t>회원이 이미 예약한 시간은 변경되지 않습니다</a:t>
              </a:r>
              <a:r>
                <a:rPr lang="en-US" altLang="ko-KR" sz="900" b="1" dirty="0" smtClean="0"/>
                <a:t>.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96625" y="2149810"/>
              <a:ext cx="685395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000" dirty="0" smtClean="0"/>
                <a:t>□ 월요일</a:t>
              </a:r>
              <a:endParaRPr lang="en-US" altLang="ko-KR" sz="1000" dirty="0" smtClean="0"/>
            </a:p>
            <a:p>
              <a:pPr>
                <a:lnSpc>
                  <a:spcPct val="200000"/>
                </a:lnSpc>
              </a:pPr>
              <a:r>
                <a:rPr lang="ko-KR" altLang="en-US" sz="1000" dirty="0" smtClean="0"/>
                <a:t>□ 화요일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000" dirty="0" smtClean="0"/>
                <a:t>□ 수요일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000" dirty="0" smtClean="0"/>
                <a:t>□ 목요일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000" dirty="0" smtClean="0"/>
                <a:t>□ 금요일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000" dirty="0" smtClean="0"/>
                <a:t>□ 토요일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000" dirty="0" smtClean="0"/>
                <a:t>□ 일요일</a:t>
              </a:r>
              <a:endParaRPr lang="ko-KR" altLang="en-US" sz="1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6535" y="4620800"/>
              <a:ext cx="11337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반복 종료 날짜 선택</a:t>
              </a:r>
              <a:endParaRPr lang="ko-KR" altLang="en-US" sz="900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736685" y="4624546"/>
              <a:ext cx="99011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2016-04-01</a:t>
              </a: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761657" y="4624546"/>
              <a:ext cx="396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451312" y="2124075"/>
              <a:ext cx="302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467020" y="4509120"/>
              <a:ext cx="302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86535" y="2258870"/>
              <a:ext cx="6336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요일 선택</a:t>
              </a:r>
              <a:endParaRPr lang="ko-KR" altLang="en-US" sz="9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106795" y="5138565"/>
              <a:ext cx="1620000" cy="3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적용하기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078444" y="873241"/>
            <a:ext cx="3642527" cy="1935215"/>
            <a:chOff x="3279897" y="3834045"/>
            <a:chExt cx="3362333" cy="1935215"/>
          </a:xfrm>
        </p:grpSpPr>
        <p:grpSp>
          <p:nvGrpSpPr>
            <p:cNvPr id="19" name="그룹 46"/>
            <p:cNvGrpSpPr/>
            <p:nvPr/>
          </p:nvGrpSpPr>
          <p:grpSpPr>
            <a:xfrm>
              <a:off x="3279897" y="3834045"/>
              <a:ext cx="3362333" cy="1935215"/>
              <a:chOff x="2083812" y="1716190"/>
              <a:chExt cx="3362333" cy="1935215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2083812" y="1716190"/>
                <a:ext cx="3347324" cy="19352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2098145" y="2263835"/>
                <a:ext cx="3348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71136" y="1870935"/>
                <a:ext cx="99761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 smtClean="0"/>
                  <a:t>스케줄 초기화</a:t>
                </a:r>
                <a:endParaRPr lang="en-US" altLang="ko-KR" sz="11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055469" y="1851821"/>
                <a:ext cx="2562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X</a:t>
                </a:r>
                <a:endParaRPr lang="ko-KR" altLang="en-US" sz="12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364860" y="2441669"/>
                <a:ext cx="2762887" cy="480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40000"/>
                  </a:lnSpc>
                </a:pPr>
                <a:r>
                  <a:rPr lang="ko-KR" altLang="en-US" sz="900" dirty="0" smtClean="0"/>
                  <a:t>설정한 스케줄 모두 초기화하겠습니까</a:t>
                </a:r>
                <a:r>
                  <a:rPr lang="en-US" altLang="ko-KR" sz="900" dirty="0" smtClean="0"/>
                  <a:t>?</a:t>
                </a:r>
              </a:p>
              <a:p>
                <a:pPr algn="ctr">
                  <a:lnSpc>
                    <a:spcPct val="140000"/>
                  </a:lnSpc>
                </a:pPr>
                <a:r>
                  <a:rPr lang="en-US" altLang="ko-KR" sz="900" b="1" dirty="0" smtClean="0"/>
                  <a:t>(</a:t>
                </a:r>
                <a:r>
                  <a:rPr lang="ko-KR" altLang="en-US" sz="900" b="1" dirty="0" smtClean="0"/>
                  <a:t>단</a:t>
                </a:r>
                <a:r>
                  <a:rPr lang="en-US" altLang="ko-KR" sz="900" b="1" dirty="0" smtClean="0"/>
                  <a:t>, </a:t>
                </a:r>
                <a:r>
                  <a:rPr lang="ko-KR" altLang="en-US" sz="900" b="1" dirty="0" smtClean="0"/>
                  <a:t>회원이 이미 예약한 시간은 초기화되지 않습니다</a:t>
                </a:r>
                <a:r>
                  <a:rPr lang="en-US" altLang="ko-KR" sz="900" b="1" dirty="0" smtClean="0"/>
                  <a:t>.)</a:t>
                </a:r>
                <a:endParaRPr lang="en-US" altLang="ko-KR" sz="900" dirty="0" smtClean="0"/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4987280" y="5274205"/>
              <a:ext cx="14400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스케줄 초기화하기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92750" y="5274205"/>
              <a:ext cx="1440000" cy="39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취소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타원 49"/>
          <p:cNvSpPr/>
          <p:nvPr/>
        </p:nvSpPr>
        <p:spPr>
          <a:xfrm>
            <a:off x="232938" y="79915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061941" y="77598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28109" y="117792"/>
            <a:ext cx="7922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RCW-0402P1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7808120" y="650426"/>
          <a:ext cx="1967152" cy="289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현재 설정한 스케줄화면을 기준으로 요일 단위로 특정일까지 반복 설정 가능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반복 설정한 그대로 향후 스케줄이 반영됨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회원이 이미 예약한 시간대가 있는 경우에는 반복 설정과 무관하게 유지되어야 함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(1-1) 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반복 종료 날짜는 오늘이 포함된 주를 기준으로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주째 일요일에 해당하는 날짜가 자동 노출되며 변경 가능함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선택 가능한 최대 날짜도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주 차 일요일에 해당하는 날짜임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적용된 스케줄을 초기화</a:t>
                      </a:r>
                      <a:endParaRPr lang="en-US" altLang="ko-KR" sz="800" dirty="0" smtClean="0"/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단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회원이 이미 예약한 시간대가 있는 경우에는 스케줄 초기화와 무관하게 유지되어야 함</a:t>
                      </a:r>
                      <a:r>
                        <a:rPr lang="en-US" altLang="ko-KR" sz="800" dirty="0" smtClean="0"/>
                        <a:t>. 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이미 지난 날짜의 스케줄은 초기화하지 않음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705909" y="4725632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1-1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302063"/>
            <a:ext cx="9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4000" b="1" spc="-20" dirty="0" smtClean="0">
                <a:solidFill>
                  <a:prstClr val="black"/>
                </a:solidFill>
              </a:rPr>
              <a:t>&gt; </a:t>
            </a:r>
            <a:r>
              <a:rPr lang="ko-KR" altLang="en-US" sz="4000" b="1" spc="-20" dirty="0" smtClean="0">
                <a:solidFill>
                  <a:prstClr val="black"/>
                </a:solidFill>
              </a:rPr>
              <a:t>상담내역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0106" y="2642807"/>
            <a:ext cx="714380" cy="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534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98884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상담내역</a:t>
            </a:r>
            <a:endParaRPr lang="ko-KR" altLang="en-US" sz="11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229222" y="117792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지난 상담 내역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6951" y="3522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상담내역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58550"/>
              </p:ext>
            </p:extLst>
          </p:nvPr>
        </p:nvGraphicFramePr>
        <p:xfrm>
          <a:off x="267879" y="4652827"/>
          <a:ext cx="7415423" cy="1237638"/>
        </p:xfrm>
        <a:graphic>
          <a:graphicData uri="http://schemas.openxmlformats.org/drawingml/2006/table">
            <a:tbl>
              <a:tblPr/>
              <a:tblGrid>
                <a:gridCol w="492156"/>
                <a:gridCol w="731331"/>
                <a:gridCol w="926353"/>
                <a:gridCol w="926353"/>
                <a:gridCol w="926353"/>
                <a:gridCol w="941069"/>
                <a:gridCol w="823936"/>
                <a:gridCol w="823936"/>
                <a:gridCol w="823936"/>
              </a:tblGrid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상담시작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상담종료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요청 상담 시간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실제 상담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시간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구분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만족도 평가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홍길동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2016-02-28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09:00:00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2016-02-28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09:59:44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59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분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헬로코인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사용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★★★★★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(5.0)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상담완료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홍길자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2016-02-27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09:00:00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2016-02-27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09:29:55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29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분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59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상담권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사용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환급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67387" y="2560095"/>
            <a:ext cx="7415915" cy="15301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42610" y="2535091"/>
            <a:ext cx="3068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900" b="1" dirty="0" smtClean="0"/>
              <a:t>상담 날짜     </a:t>
            </a:r>
            <a:r>
              <a:rPr lang="en-US" altLang="ko-KR" sz="900" b="1" dirty="0" smtClean="0"/>
              <a:t>&gt; </a:t>
            </a:r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결제 구분     </a:t>
            </a:r>
            <a:r>
              <a:rPr lang="en-US" altLang="ko-KR" sz="900" dirty="0" smtClean="0"/>
              <a:t>&gt;   </a:t>
            </a:r>
            <a:r>
              <a:rPr lang="ko-KR" altLang="en-US" sz="900" dirty="0" smtClean="0"/>
              <a:t>□ </a:t>
            </a:r>
            <a:r>
              <a:rPr lang="ko-KR" altLang="en-US" sz="900" dirty="0" err="1" smtClean="0"/>
              <a:t>헬로코인</a:t>
            </a:r>
            <a:r>
              <a:rPr lang="ko-KR" altLang="en-US" sz="900" dirty="0" smtClean="0"/>
              <a:t> 사용        □ 상담권 사용</a:t>
            </a:r>
            <a:endParaRPr lang="en-US" altLang="ko-KR" sz="900" dirty="0" smtClean="0"/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상태            </a:t>
            </a:r>
            <a:r>
              <a:rPr lang="en-US" altLang="ko-KR" sz="900" dirty="0" smtClean="0"/>
              <a:t>&gt;   </a:t>
            </a:r>
            <a:r>
              <a:rPr lang="ko-KR" altLang="en-US" sz="900" dirty="0" smtClean="0"/>
              <a:t>□ 상담완료       □ 환급</a:t>
            </a:r>
            <a:endParaRPr lang="en-US" altLang="ko-KR" sz="900" dirty="0" smtClean="0"/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회</a:t>
            </a:r>
            <a:r>
              <a:rPr lang="ko-KR" altLang="en-US" sz="900" b="1" dirty="0"/>
              <a:t>원</a:t>
            </a:r>
            <a:r>
              <a:rPr lang="ko-KR" altLang="en-US" sz="900" b="1" dirty="0" smtClean="0"/>
              <a:t> 검색     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1499677" y="2959889"/>
            <a:ext cx="393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499677" y="3310404"/>
            <a:ext cx="393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2501432" y="2650654"/>
            <a:ext cx="2939123" cy="261610"/>
            <a:chOff x="1268724" y="2606077"/>
            <a:chExt cx="2713037" cy="261610"/>
          </a:xfrm>
        </p:grpSpPr>
        <p:sp>
          <p:nvSpPr>
            <p:cNvPr id="46" name="직사각형 45"/>
            <p:cNvSpPr/>
            <p:nvPr/>
          </p:nvSpPr>
          <p:spPr>
            <a:xfrm>
              <a:off x="1268724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132324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758161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621761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492324" y="2606077"/>
              <a:ext cx="262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~</a:t>
              </a:r>
              <a:endParaRPr lang="ko-KR" altLang="en-US" sz="1100" dirty="0"/>
            </a:p>
          </p:txBody>
        </p:sp>
      </p:grpSp>
      <p:pic>
        <p:nvPicPr>
          <p:cNvPr id="55" name="그림 54" descr="페이징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5514" y="6076283"/>
            <a:ext cx="819000" cy="264233"/>
          </a:xfrm>
          <a:prstGeom prst="rect">
            <a:avLst/>
          </a:prstGeom>
        </p:spPr>
      </p:pic>
      <p:cxnSp>
        <p:nvCxnSpPr>
          <p:cNvPr id="56" name="직선 연결선 55"/>
          <p:cNvCxnSpPr/>
          <p:nvPr/>
        </p:nvCxnSpPr>
        <p:spPr>
          <a:xfrm>
            <a:off x="1501684" y="3666170"/>
            <a:ext cx="393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506788" y="3720700"/>
            <a:ext cx="303127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833225" y="3082205"/>
            <a:ext cx="77746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1236" y="4329575"/>
            <a:ext cx="1747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지난 상담내역 리스트 </a:t>
            </a:r>
            <a:r>
              <a:rPr lang="en-US" altLang="ko-KR" sz="800" dirty="0" smtClean="0"/>
              <a:t>: 10</a:t>
            </a:r>
            <a:r>
              <a:rPr lang="ko-KR" altLang="en-US" sz="800" dirty="0" smtClean="0"/>
              <a:t>건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181674" y="2020035"/>
            <a:ext cx="17908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지난 상담내역 확인이 가능합니다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025230" y="491416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126587" y="491416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300275" y="452817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74969" y="4203574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6142662" y="4313144"/>
            <a:ext cx="1540641" cy="253127"/>
            <a:chOff x="5670150" y="4535548"/>
            <a:chExt cx="1422130" cy="253127"/>
          </a:xfrm>
        </p:grpSpPr>
        <p:sp>
          <p:nvSpPr>
            <p:cNvPr id="68" name="직사각형 67"/>
            <p:cNvSpPr/>
            <p:nvPr/>
          </p:nvSpPr>
          <p:spPr>
            <a:xfrm>
              <a:off x="5670150" y="4535548"/>
              <a:ext cx="1422129" cy="2520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최근 상담 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821565" y="4536675"/>
              <a:ext cx="270715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▼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1" name="타원 60"/>
          <p:cNvSpPr/>
          <p:nvPr/>
        </p:nvSpPr>
        <p:spPr>
          <a:xfrm>
            <a:off x="6142663" y="452817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098238" y="452817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928108" y="4203574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7808120" y="650426"/>
          <a:ext cx="1967152" cy="532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Default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날짜 노출하지 않음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 단위로 선택 가능하며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 이상의 기간 선택 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팝업 노출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날짜 조회는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까지만 가능합니다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기본은 모두 체크 상태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전체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uncheck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all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check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로 간주함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좌상단에 검색된 건수 출력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리스트에는 결과를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개씩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정렬 기준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최근 상담 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이름 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회원명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클릭 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상담내역 상세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(RCW-040301)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화상 상담이 실제 시작된 시간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회원과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상담사가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모두 예약된 상담 시작시간보다 먼저 입장한 경우에는 실제 상담 예약 시작 시간을 보여줌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종료 시간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자동 종료된 경우 자동 종료 시간을 노출하며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그렇지 않은 경우 화상 상담이 종료된 시간을 노출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회원이 요청한 상담 시간을 노출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(30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/50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실제 상담 시간을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만족도평가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별점과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점수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평균이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회원이 만족도평가를 하지 않은 경우는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‘-’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후기를 작성하지 않고 만족도평가만 한 경우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노출함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" name="슬라이드 번호 개체 틀 4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1306110" y="256009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306110" y="3184404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181674" y="491416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978488" y="491416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1088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43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808120" y="650426"/>
          <a:ext cx="1967152" cy="1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 상태 노출</a:t>
                      </a:r>
                      <a:endParaRPr lang="en-US" altLang="ko-KR" sz="800" dirty="0" smtClean="0"/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상담완료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상담이 정상적으로 완료된 경우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환급 </a:t>
                      </a:r>
                      <a:r>
                        <a:rPr lang="en-US" altLang="ko-KR" sz="800" dirty="0" smtClean="0"/>
                        <a:t>: Admin &gt; </a:t>
                      </a:r>
                      <a:r>
                        <a:rPr lang="ko-KR" altLang="en-US" sz="800" dirty="0" smtClean="0"/>
                        <a:t>서비스 운영관리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smtClean="0"/>
                        <a:t>상담 관리 메뉴에서 관리자가 해당 상담에 대해 환급 처리한 경우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29222" y="117792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지난 상담 내역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6951" y="3522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상담내역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29222" y="117792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상세정보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267387" y="237663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49068"/>
              </p:ext>
            </p:extLst>
          </p:nvPr>
        </p:nvGraphicFramePr>
        <p:xfrm>
          <a:off x="260302" y="2711790"/>
          <a:ext cx="7423002" cy="1824188"/>
        </p:xfrm>
        <a:graphic>
          <a:graphicData uri="http://schemas.openxmlformats.org/drawingml/2006/table">
            <a:tbl>
              <a:tblPr/>
              <a:tblGrid>
                <a:gridCol w="1231063"/>
                <a:gridCol w="2486526"/>
                <a:gridCol w="84436"/>
                <a:gridCol w="1280716"/>
                <a:gridCol w="2340261"/>
              </a:tblGrid>
              <a:tr h="4905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A12345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회원명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/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아이디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홍길동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asd@aimmed.com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41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상담 시작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2016-03-02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09:00:00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상담 종료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2016-03-02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09:29:59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41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요청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상담 시간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실제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상담 시간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29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분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59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4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구분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헬로코인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사용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상태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상담완료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41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만족도 평가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★★★★★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(5.0)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문진 정보 보기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sng" strike="noStrike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마인드체크 정보 보기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/ </a:t>
                      </a:r>
                      <a:r>
                        <a:rPr lang="ko-KR" altLang="en-US" sz="900" b="0" i="0" u="sng" strike="noStrike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자가진단 정보 보기</a:t>
                      </a:r>
                      <a:endParaRPr lang="ko-KR" altLang="en-US" sz="900" b="0" i="0" u="sng" strike="noStrike" dirty="0">
                        <a:solidFill>
                          <a:srgbClr val="0000FF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321236" y="239388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상세정보</a:t>
            </a:r>
            <a:endParaRPr lang="ko-KR" altLang="en-US" sz="10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6698526" y="2859744"/>
            <a:ext cx="741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쪽지 쓰기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26951" y="352286"/>
            <a:ext cx="21259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상담내역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상담내역 클릭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6099" y="4928816"/>
            <a:ext cx="1209000" cy="88367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900" b="1" dirty="0" smtClean="0">
                <a:solidFill>
                  <a:prstClr val="black"/>
                </a:solidFill>
              </a:rPr>
              <a:t>2016-05-02(</a:t>
            </a:r>
            <a:r>
              <a:rPr lang="ko-KR" altLang="en-US" sz="900" b="1" dirty="0" smtClean="0">
                <a:solidFill>
                  <a:prstClr val="black"/>
                </a:solidFill>
              </a:rPr>
              <a:t>월</a:t>
            </a:r>
            <a:r>
              <a:rPr lang="en-US" altLang="ko-KR" sz="900" b="1" dirty="0" smtClean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67890" y="4966916"/>
            <a:ext cx="427873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아들은 모범생으로 전교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등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딸은 날라리로 전교 꼴등이라 함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딸의 열등감으로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ko-KR" altLang="en-US" sz="900" dirty="0" smtClean="0"/>
              <a:t>어쩌구 저쩌구</a:t>
            </a:r>
            <a:r>
              <a:rPr lang="en-US" altLang="ko-KR" sz="900" dirty="0" smtClean="0"/>
              <a:t>…</a:t>
            </a:r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6805706" y="5073412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15:10:30</a:t>
            </a:r>
            <a:endParaRPr lang="ko-KR" altLang="en-US" sz="8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7414523" y="5082937"/>
            <a:ext cx="195000" cy="18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806" y="5414346"/>
            <a:ext cx="608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471963" y="4928816"/>
            <a:ext cx="6201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470728" y="5812486"/>
            <a:ext cx="6201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67890" y="5468876"/>
            <a:ext cx="325121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자녀 둘이 있는데 장남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차녀가 있음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교육 문제로 상담 요청</a:t>
            </a:r>
            <a:endParaRPr lang="en-US" altLang="ko-KR" sz="9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6805706" y="5523406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15:00:30</a:t>
            </a:r>
            <a:endParaRPr lang="ko-KR" altLang="en-US" sz="8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4523" y="5532931"/>
            <a:ext cx="195000" cy="18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256099" y="5814305"/>
            <a:ext cx="1209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900" b="1" dirty="0" smtClean="0">
                <a:solidFill>
                  <a:prstClr val="black"/>
                </a:solidFill>
              </a:rPr>
              <a:t>2016-04-30(</a:t>
            </a:r>
            <a:r>
              <a:rPr lang="ko-KR" altLang="en-US" sz="900" b="1" dirty="0" smtClean="0">
                <a:solidFill>
                  <a:prstClr val="black"/>
                </a:solidFill>
              </a:rPr>
              <a:t>금</a:t>
            </a:r>
            <a:r>
              <a:rPr lang="en-US" altLang="ko-KR" sz="900" b="1" dirty="0" smtClean="0">
                <a:solidFill>
                  <a:prstClr val="black"/>
                </a:solidFill>
              </a:rPr>
              <a:t>)</a:t>
            </a:r>
            <a:endParaRPr lang="ko-KR" altLang="en-US" dirty="0" smtClean="0">
              <a:solidFill>
                <a:prstClr val="white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1463248" y="6172526"/>
            <a:ext cx="6201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63248" y="5876597"/>
            <a:ext cx="325121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자녀 둘이 있는데 장남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차녀가 있음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교육 문제로 상담 요청</a:t>
            </a:r>
            <a:endParaRPr lang="en-US" altLang="ko-KR" sz="9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6801064" y="5902552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15:00:30</a:t>
            </a:r>
            <a:endParaRPr lang="ko-KR" altLang="en-US" sz="8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409881" y="5912077"/>
            <a:ext cx="195000" cy="18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321236" y="4644017"/>
            <a:ext cx="1885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상담 메모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상담 시 입력했던 내용</a:t>
            </a:r>
            <a:r>
              <a:rPr lang="en-US" altLang="ko-KR" sz="800" dirty="0" smtClean="0"/>
              <a:t>)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6892985" y="4636210"/>
            <a:ext cx="780000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작성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3464" y="198884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상담내역</a:t>
            </a:r>
            <a:endParaRPr lang="ko-KR" altLang="en-US" sz="11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181674" y="2020035"/>
            <a:ext cx="17908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지난 상담내역 확인이 가능합니다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RCW-040301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464418" y="2662254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57169" y="463621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6678972" y="463621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441777" y="6212965"/>
            <a:ext cx="1755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목록 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3295316" y="625901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7808120" y="650426"/>
          <a:ext cx="1967152" cy="475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 상세정보 영역</a:t>
                      </a:r>
                      <a:endParaRPr lang="en-US" altLang="ko-KR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쪽지 쓰기 팝업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(RCW-040503)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노출되며 수신 대상에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회원명이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자동 입력되어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요청한 상담시간과 실제 진행한 상담시간을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만족도 후기 버튼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내담자가 해당 상담에 대해 작성한 후기가 팝업으로 노출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팝업 형태는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메인의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후기 팝업 참고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작성한 후기가 없을 경우 버튼 비활성화 노출 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텍스트 링크 클릭 시 해당 내담자가 작성한 마인드체크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자가진단 정보를 볼 수 있는 팝업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중에 작성한 경우 작성한 메모를 노출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혹은 우측 작성 버튼 을 통해 작성 가능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상담사가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작성한 메모는 해당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상담사에게만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메모 작성 팝업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(RCW-040301P1)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삭제 확인 팝업 노출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메모를 삭제하시겠습니까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?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삭제하시면 복구되지 않습니다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삭제 확인 팝업에서 확인 시 상담메모 삭제됨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상담내역 리스트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(RCW-0403)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슬라이드 번호 개체 틀 4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30887" y="2536254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579887" y="5073412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11854" y="4284115"/>
            <a:ext cx="828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만족도 후기 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827875" y="3537626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431816" y="421211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060277" y="421211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4385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2510" y="1057953"/>
            <a:ext cx="3240360" cy="4351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1729" y="1118903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마인드체크 정보</a:t>
            </a:r>
            <a:endParaRPr lang="ko-KR" altLang="en-US" sz="9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30087" y="1363655"/>
            <a:ext cx="3096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2995" y="1395275"/>
            <a:ext cx="3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lt"/>
              </a:rPr>
              <a:t>마인드체크는 상담 시 위기사례 및 자살사고에 대한 인지에 도움이 되기 위한 간단한 설문입니다</a:t>
            </a:r>
            <a:r>
              <a:rPr lang="en-US" altLang="ko-KR" sz="800" dirty="0" smtClean="0">
                <a:latin typeface="+mj-lt"/>
              </a:rPr>
              <a:t>. </a:t>
            </a:r>
            <a:r>
              <a:rPr lang="ko-KR" altLang="en-US" sz="800" dirty="0" err="1" smtClean="0">
                <a:latin typeface="+mj-lt"/>
              </a:rPr>
              <a:t>인적사항</a:t>
            </a:r>
            <a:r>
              <a:rPr lang="ko-KR" altLang="en-US" sz="800" dirty="0" smtClean="0">
                <a:latin typeface="+mj-lt"/>
              </a:rPr>
              <a:t> 외 심리상태 질문은 총 </a:t>
            </a:r>
            <a:r>
              <a:rPr lang="en-US" altLang="ko-KR" sz="800" dirty="0" smtClean="0">
                <a:latin typeface="+mj-lt"/>
              </a:rPr>
              <a:t>6</a:t>
            </a:r>
            <a:r>
              <a:rPr lang="ko-KR" altLang="en-US" sz="800" dirty="0" smtClean="0">
                <a:latin typeface="+mj-lt"/>
              </a:rPr>
              <a:t>문항이며</a:t>
            </a:r>
            <a:r>
              <a:rPr lang="en-US" altLang="ko-KR" sz="800" dirty="0" smtClean="0">
                <a:latin typeface="+mj-lt"/>
              </a:rPr>
              <a:t>, </a:t>
            </a:r>
            <a:r>
              <a:rPr lang="ko-KR" altLang="en-US" sz="800" dirty="0" smtClean="0">
                <a:latin typeface="+mj-lt"/>
              </a:rPr>
              <a:t>배점은 </a:t>
            </a:r>
            <a:r>
              <a:rPr lang="en-US" altLang="ko-KR" sz="800" dirty="0" smtClean="0">
                <a:latin typeface="+mj-lt"/>
              </a:rPr>
              <a:t>0~4</a:t>
            </a:r>
            <a:r>
              <a:rPr lang="ko-KR" altLang="en-US" sz="800" dirty="0" smtClean="0">
                <a:latin typeface="+mj-lt"/>
              </a:rPr>
              <a:t>점으로 이루어집니다</a:t>
            </a:r>
            <a:r>
              <a:rPr lang="en-US" altLang="ko-KR" sz="800" dirty="0" smtClean="0">
                <a:latin typeface="+mj-lt"/>
              </a:rPr>
              <a:t>. </a:t>
            </a:r>
          </a:p>
          <a:p>
            <a:r>
              <a:rPr lang="ko-KR" altLang="en-US" sz="800" dirty="0" smtClean="0">
                <a:latin typeface="+mj-lt"/>
              </a:rPr>
              <a:t>총점은 </a:t>
            </a:r>
            <a:r>
              <a:rPr lang="en-US" altLang="ko-KR" sz="800" dirty="0" smtClean="0">
                <a:latin typeface="+mj-lt"/>
              </a:rPr>
              <a:t>24</a:t>
            </a:r>
            <a:r>
              <a:rPr lang="ko-KR" altLang="en-US" sz="800" dirty="0" smtClean="0">
                <a:latin typeface="+mj-lt"/>
              </a:rPr>
              <a:t>점이며</a:t>
            </a:r>
            <a:r>
              <a:rPr lang="en-US" altLang="ko-KR" sz="800" dirty="0" smtClean="0">
                <a:latin typeface="+mj-lt"/>
              </a:rPr>
              <a:t>, 18</a:t>
            </a:r>
            <a:r>
              <a:rPr lang="ko-KR" altLang="en-US" sz="800" dirty="0" smtClean="0">
                <a:latin typeface="+mj-lt"/>
              </a:rPr>
              <a:t>점 이상인 경우 위기사례에 해당합니다</a:t>
            </a:r>
            <a:r>
              <a:rPr lang="en-US" altLang="ko-KR" sz="800" dirty="0" smtClean="0">
                <a:latin typeface="+mj-lt"/>
              </a:rPr>
              <a:t>.</a:t>
            </a:r>
            <a:endParaRPr lang="ko-KR" altLang="en-US" sz="8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67835" y="108377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630087" y="2063478"/>
          <a:ext cx="3078908" cy="3254772"/>
        </p:xfrm>
        <a:graphic>
          <a:graphicData uri="http://schemas.openxmlformats.org/drawingml/2006/table">
            <a:tbl>
              <a:tblPr/>
              <a:tblGrid>
                <a:gridCol w="1847638"/>
                <a:gridCol w="1231270"/>
              </a:tblGrid>
              <a:tr h="37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2017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24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2017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점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2017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18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점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64000">
                <a:tc gridSpan="2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점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332820" y="214115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▽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332820" y="252047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▽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 rot="10800000">
            <a:off x="3332820" y="289249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▽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3332820" y="500417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▽</a:t>
            </a:r>
            <a:endParaRPr lang="ko-KR" altLang="en-US" sz="900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703962" y="3252009"/>
          <a:ext cx="2928940" cy="1636594"/>
        </p:xfrm>
        <a:graphic>
          <a:graphicData uri="http://schemas.openxmlformats.org/drawingml/2006/table">
            <a:tbl>
              <a:tblPr/>
              <a:tblGrid>
                <a:gridCol w="1818768"/>
                <a:gridCol w="1110172"/>
              </a:tblGrid>
              <a:tr h="3155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혹시 결혼을 하셨나요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?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네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5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지금 하고 계신 일은 어떤 것인가요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무직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5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지금 살고 계신 지역은 어디인가요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서울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수도권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5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지난 일주일 동안 스스로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쓸모없는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사람이라고 느껴질 때가 자주 있으셨나요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점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5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지난 일주일 동안 가족이나 친구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가까운 사람들과 잘 지내지 못하신 것 같나요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점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4052900" y="1057953"/>
            <a:ext cx="3240360" cy="4351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104509" y="1118903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자가진단 정보</a:t>
            </a:r>
            <a:endParaRPr lang="ko-KR" altLang="en-US" sz="900" b="1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4132867" y="1363655"/>
            <a:ext cx="3096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70615" y="108377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229222" y="117792"/>
            <a:ext cx="21355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마인드체크 정보 팝업</a:t>
            </a:r>
            <a:r>
              <a:rPr lang="en-US" altLang="ko-KR" sz="800" dirty="0" smtClean="0">
                <a:solidFill>
                  <a:prstClr val="black"/>
                </a:solidFill>
              </a:rPr>
              <a:t>, </a:t>
            </a:r>
            <a:r>
              <a:rPr lang="ko-KR" altLang="en-US" sz="800" dirty="0" smtClean="0">
                <a:solidFill>
                  <a:prstClr val="black"/>
                </a:solidFill>
              </a:rPr>
              <a:t>자가진단 정보 팝업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26951" y="352286"/>
            <a:ext cx="27190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상담내역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상담내역 상세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팝업 클릭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28109" y="117792"/>
            <a:ext cx="16834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RCW-040301P2, RCW-040301P3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4104509" y="2568298"/>
          <a:ext cx="3078908" cy="1490772"/>
        </p:xfrm>
        <a:graphic>
          <a:graphicData uri="http://schemas.openxmlformats.org/drawingml/2006/table">
            <a:tbl>
              <a:tblPr/>
              <a:tblGrid>
                <a:gridCol w="1847638"/>
                <a:gridCol w="1231270"/>
              </a:tblGrid>
              <a:tr h="37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2017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24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2017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2017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2.0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4" name="양쪽 모서리가 둥근 사각형 43"/>
          <p:cNvSpPr/>
          <p:nvPr/>
        </p:nvSpPr>
        <p:spPr>
          <a:xfrm>
            <a:off x="4104509" y="1403821"/>
            <a:ext cx="897000" cy="2520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스트레스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5" name="양쪽 모서리가 둥근 사각형 44"/>
          <p:cNvSpPr/>
          <p:nvPr/>
        </p:nvSpPr>
        <p:spPr>
          <a:xfrm>
            <a:off x="5002248" y="1403821"/>
            <a:ext cx="897000" cy="252000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우울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양쪽 모서리가 둥근 사각형 45"/>
          <p:cNvSpPr/>
          <p:nvPr/>
        </p:nvSpPr>
        <p:spPr>
          <a:xfrm>
            <a:off x="5899248" y="1403821"/>
            <a:ext cx="897000" cy="252000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불안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04509" y="1687662"/>
            <a:ext cx="3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lt"/>
              </a:rPr>
              <a:t>스트레스 자가진단 항목은 총 </a:t>
            </a:r>
            <a:r>
              <a:rPr lang="en-US" altLang="ko-KR" sz="800" dirty="0" smtClean="0">
                <a:latin typeface="+mj-lt"/>
              </a:rPr>
              <a:t>5</a:t>
            </a:r>
            <a:r>
              <a:rPr lang="ko-KR" altLang="en-US" sz="800" dirty="0" smtClean="0">
                <a:latin typeface="+mj-lt"/>
              </a:rPr>
              <a:t>개 문항이며</a:t>
            </a:r>
            <a:r>
              <a:rPr lang="en-US" altLang="ko-KR" sz="800" dirty="0" smtClean="0">
                <a:latin typeface="+mj-lt"/>
              </a:rPr>
              <a:t>, 5</a:t>
            </a:r>
            <a:r>
              <a:rPr lang="ko-KR" altLang="en-US" sz="800" dirty="0" smtClean="0">
                <a:latin typeface="+mj-lt"/>
              </a:rPr>
              <a:t>문항의 평균값으로 결과를 산출합니다</a:t>
            </a:r>
            <a:r>
              <a:rPr lang="en-US" altLang="ko-KR" sz="800" dirty="0" smtClean="0">
                <a:latin typeface="+mj-lt"/>
              </a:rPr>
              <a:t>.</a:t>
            </a:r>
            <a:endParaRPr lang="ko-KR" altLang="en-US" sz="800" dirty="0">
              <a:latin typeface="+mj-lt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4324888" y="2063478"/>
          <a:ext cx="2608332" cy="360000"/>
        </p:xfrm>
        <a:graphic>
          <a:graphicData uri="http://schemas.openxmlformats.org/drawingml/2006/table">
            <a:tbl>
              <a:tblPr/>
              <a:tblGrid>
                <a:gridCol w="869444"/>
                <a:gridCol w="869444"/>
                <a:gridCol w="869444"/>
              </a:tblGrid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낮음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중간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높음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 ~ 1.6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1.8 ~ 2.6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2.8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이상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7808120" y="650426"/>
          <a:ext cx="1967152" cy="3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마인드체크 정보 팝업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내담자가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그동안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진행했던 마인드체크 결과가 모두 노출되며 가장 최근 값이 상단으로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기본 노출은 점수로 노출되며 점수 영역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(1-1)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클릭 시 아래로 상세 문항 및 답변 정보가 노출됨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표 영역부터 스크롤 생성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1-1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화살표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방향바뀌며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아래로 영역 열림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다른 날짜 점수 클릭 시 기 열려있던 항목은 닫히며 열림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자가진단 정보 팝업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스트레스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우울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불안이 각각 탭으로 구성되어 상세 정보 노출됨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 설명 및 참고 점수 영역은 데이터 유무와 관계없이 기본 노출임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자가진단을 진행한 적이 없는 내담자인 경우 표 영역에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결과가 없습니다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.”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타원 49"/>
          <p:cNvSpPr/>
          <p:nvPr/>
        </p:nvSpPr>
        <p:spPr>
          <a:xfrm>
            <a:off x="1634384" y="957773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496402" y="2892498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1-1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885248" y="992903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052900" y="1057953"/>
            <a:ext cx="3240360" cy="4351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104509" y="1118903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자가진단 정보</a:t>
            </a:r>
            <a:endParaRPr lang="ko-KR" altLang="en-US" sz="900" b="1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4132867" y="1363655"/>
            <a:ext cx="3096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70615" y="108377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229222" y="117792"/>
            <a:ext cx="21355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마인드체크 정보 팝업</a:t>
            </a:r>
            <a:r>
              <a:rPr lang="en-US" altLang="ko-KR" sz="800" dirty="0" smtClean="0">
                <a:solidFill>
                  <a:prstClr val="black"/>
                </a:solidFill>
              </a:rPr>
              <a:t>, </a:t>
            </a:r>
            <a:r>
              <a:rPr lang="ko-KR" altLang="en-US" sz="800" dirty="0" smtClean="0">
                <a:solidFill>
                  <a:prstClr val="black"/>
                </a:solidFill>
              </a:rPr>
              <a:t>자가진단 정보 팝업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26951" y="352286"/>
            <a:ext cx="27190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상담내역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상담내역 상세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팝업 클릭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RCW-040301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4104509" y="2568298"/>
          <a:ext cx="3078908" cy="1490772"/>
        </p:xfrm>
        <a:graphic>
          <a:graphicData uri="http://schemas.openxmlformats.org/drawingml/2006/table">
            <a:tbl>
              <a:tblPr/>
              <a:tblGrid>
                <a:gridCol w="1847638"/>
                <a:gridCol w="1231270"/>
              </a:tblGrid>
              <a:tr h="37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2017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24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2017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2017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4" name="양쪽 모서리가 둥근 사각형 43"/>
          <p:cNvSpPr/>
          <p:nvPr/>
        </p:nvSpPr>
        <p:spPr>
          <a:xfrm>
            <a:off x="4104509" y="1403821"/>
            <a:ext cx="897000" cy="252000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스트레스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양쪽 모서리가 둥근 사각형 44"/>
          <p:cNvSpPr/>
          <p:nvPr/>
        </p:nvSpPr>
        <p:spPr>
          <a:xfrm>
            <a:off x="5002248" y="1403821"/>
            <a:ext cx="897000" cy="252000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우울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양쪽 모서리가 둥근 사각형 45"/>
          <p:cNvSpPr/>
          <p:nvPr/>
        </p:nvSpPr>
        <p:spPr>
          <a:xfrm>
            <a:off x="5899248" y="1403821"/>
            <a:ext cx="897000" cy="2520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불안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04509" y="1687662"/>
            <a:ext cx="3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lt"/>
              </a:rPr>
              <a:t>불안 자가진단 항목은 총 </a:t>
            </a:r>
            <a:r>
              <a:rPr lang="en-US" altLang="ko-KR" sz="800" dirty="0" smtClean="0">
                <a:latin typeface="+mj-lt"/>
              </a:rPr>
              <a:t>21</a:t>
            </a:r>
            <a:r>
              <a:rPr lang="ko-KR" altLang="en-US" sz="800" dirty="0" smtClean="0">
                <a:latin typeface="+mj-lt"/>
              </a:rPr>
              <a:t>개 문항이며</a:t>
            </a:r>
            <a:r>
              <a:rPr lang="en-US" altLang="ko-KR" sz="800" dirty="0" smtClean="0">
                <a:latin typeface="+mj-lt"/>
              </a:rPr>
              <a:t>, 21</a:t>
            </a:r>
            <a:r>
              <a:rPr lang="ko-KR" altLang="en-US" sz="800" dirty="0" smtClean="0">
                <a:latin typeface="+mj-lt"/>
              </a:rPr>
              <a:t>문항의 총점으로 결과를 산출합니다</a:t>
            </a:r>
            <a:r>
              <a:rPr lang="en-US" altLang="ko-KR" sz="800" dirty="0" smtClean="0">
                <a:latin typeface="+mj-lt"/>
              </a:rPr>
              <a:t>.</a:t>
            </a:r>
            <a:endParaRPr lang="ko-KR" altLang="en-US" sz="800" dirty="0">
              <a:latin typeface="+mj-lt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4324888" y="2063478"/>
          <a:ext cx="2608332" cy="360000"/>
        </p:xfrm>
        <a:graphic>
          <a:graphicData uri="http://schemas.openxmlformats.org/drawingml/2006/table">
            <a:tbl>
              <a:tblPr/>
              <a:tblGrid>
                <a:gridCol w="869444"/>
                <a:gridCol w="869444"/>
                <a:gridCol w="869444"/>
              </a:tblGrid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낮음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중간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높음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 ~ 21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22 ~ 35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36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~ 63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452500" y="1057953"/>
            <a:ext cx="3240360" cy="4351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04109" y="1118903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자가진단 정보</a:t>
            </a:r>
            <a:endParaRPr lang="ko-KR" altLang="en-US" sz="900" b="1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532467" y="1363655"/>
            <a:ext cx="3096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370215" y="108377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504109" y="2568298"/>
          <a:ext cx="3078908" cy="1490772"/>
        </p:xfrm>
        <a:graphic>
          <a:graphicData uri="http://schemas.openxmlformats.org/drawingml/2006/table">
            <a:tbl>
              <a:tblPr/>
              <a:tblGrid>
                <a:gridCol w="1847638"/>
                <a:gridCol w="1231270"/>
              </a:tblGrid>
              <a:tr h="37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2017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24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2017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2017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" name="양쪽 모서리가 둥근 사각형 51"/>
          <p:cNvSpPr/>
          <p:nvPr/>
        </p:nvSpPr>
        <p:spPr>
          <a:xfrm>
            <a:off x="504109" y="1403821"/>
            <a:ext cx="897000" cy="252000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스트레스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양쪽 모서리가 둥근 사각형 52"/>
          <p:cNvSpPr/>
          <p:nvPr/>
        </p:nvSpPr>
        <p:spPr>
          <a:xfrm>
            <a:off x="1401848" y="1403821"/>
            <a:ext cx="897000" cy="2520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우울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4" name="양쪽 모서리가 둥근 사각형 53"/>
          <p:cNvSpPr/>
          <p:nvPr/>
        </p:nvSpPr>
        <p:spPr>
          <a:xfrm>
            <a:off x="2298848" y="1403821"/>
            <a:ext cx="897000" cy="252000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불안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4109" y="1687662"/>
            <a:ext cx="3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lt"/>
              </a:rPr>
              <a:t>우울 자가진단 항목은 총 </a:t>
            </a:r>
            <a:r>
              <a:rPr lang="en-US" altLang="ko-KR" sz="800" dirty="0" smtClean="0">
                <a:latin typeface="+mj-lt"/>
              </a:rPr>
              <a:t>20</a:t>
            </a:r>
            <a:r>
              <a:rPr lang="ko-KR" altLang="en-US" sz="800" dirty="0" smtClean="0">
                <a:latin typeface="+mj-lt"/>
              </a:rPr>
              <a:t>개 문항이며</a:t>
            </a:r>
            <a:r>
              <a:rPr lang="en-US" altLang="ko-KR" sz="800" dirty="0" smtClean="0">
                <a:latin typeface="+mj-lt"/>
              </a:rPr>
              <a:t>, 20</a:t>
            </a:r>
            <a:r>
              <a:rPr lang="ko-KR" altLang="en-US" sz="800" dirty="0" smtClean="0">
                <a:latin typeface="+mj-lt"/>
              </a:rPr>
              <a:t>문항의 총점으로 결과를 산출합니다</a:t>
            </a:r>
            <a:r>
              <a:rPr lang="en-US" altLang="ko-KR" sz="800" dirty="0" smtClean="0">
                <a:latin typeface="+mj-lt"/>
              </a:rPr>
              <a:t>.</a:t>
            </a:r>
            <a:endParaRPr lang="ko-KR" altLang="en-US" sz="800" dirty="0">
              <a:latin typeface="+mj-lt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724488" y="2063478"/>
          <a:ext cx="2608332" cy="360000"/>
        </p:xfrm>
        <a:graphic>
          <a:graphicData uri="http://schemas.openxmlformats.org/drawingml/2006/table">
            <a:tbl>
              <a:tblPr/>
              <a:tblGrid>
                <a:gridCol w="869444"/>
                <a:gridCol w="869444"/>
                <a:gridCol w="869444"/>
              </a:tblGrid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낮음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중간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높음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 ~ 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21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~ 24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25 ~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60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29222" y="117792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상세정보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174969" y="2085755"/>
            <a:ext cx="76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26951" y="352286"/>
            <a:ext cx="21259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상담내역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상담내역 클릭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pic>
        <p:nvPicPr>
          <p:cNvPr id="25" name="그림 24" descr="ico_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0424" y="1718830"/>
            <a:ext cx="195000" cy="1800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928109" y="117792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RCW-040301P1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267387" y="2599044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49068"/>
              </p:ext>
            </p:extLst>
          </p:nvPr>
        </p:nvGraphicFramePr>
        <p:xfrm>
          <a:off x="260302" y="3073491"/>
          <a:ext cx="7423002" cy="1490772"/>
        </p:xfrm>
        <a:graphic>
          <a:graphicData uri="http://schemas.openxmlformats.org/drawingml/2006/table">
            <a:tbl>
              <a:tblPr/>
              <a:tblGrid>
                <a:gridCol w="1231063"/>
                <a:gridCol w="2486526"/>
                <a:gridCol w="84436"/>
                <a:gridCol w="1280716"/>
                <a:gridCol w="2340261"/>
              </a:tblGrid>
              <a:tr h="4905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A12345</a:t>
                      </a: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회원명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/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아이디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홍길동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asd@aimmed.com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41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상담 시작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2016-03-02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09:00:00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상담 종료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2016-03-02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09:29:59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41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상담 시간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29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분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59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구분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헬로코인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사용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41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만족도 평가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♥♥♥♥♥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(5.0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점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상태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상담완료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321236" y="275558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상세정보</a:t>
            </a:r>
            <a:endParaRPr lang="ko-KR" altLang="en-US" sz="1000" b="1" dirty="0"/>
          </a:p>
        </p:txBody>
      </p:sp>
      <p:sp>
        <p:nvSpPr>
          <p:cNvPr id="71" name="직사각형 70"/>
          <p:cNvSpPr/>
          <p:nvPr/>
        </p:nvSpPr>
        <p:spPr>
          <a:xfrm>
            <a:off x="6698526" y="3221445"/>
            <a:ext cx="741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쪽지 쓰기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56099" y="5045801"/>
            <a:ext cx="1209000" cy="88367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900" b="1" dirty="0" smtClean="0">
                <a:solidFill>
                  <a:prstClr val="black"/>
                </a:solidFill>
              </a:rPr>
              <a:t>2016-05-02(</a:t>
            </a:r>
            <a:r>
              <a:rPr lang="ko-KR" altLang="en-US" sz="900" b="1" dirty="0" smtClean="0">
                <a:solidFill>
                  <a:prstClr val="black"/>
                </a:solidFill>
              </a:rPr>
              <a:t>월</a:t>
            </a:r>
            <a:r>
              <a:rPr lang="en-US" altLang="ko-KR" sz="900" b="1" dirty="0" smtClean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467890" y="5083901"/>
            <a:ext cx="427873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아들은 모범생으로 전교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등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딸은 날라리로 전교 꼴등이라 함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딸의 열등감으로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ko-KR" altLang="en-US" sz="900" dirty="0" smtClean="0"/>
              <a:t>어쩌구 저쩌구</a:t>
            </a:r>
            <a:r>
              <a:rPr lang="en-US" altLang="ko-KR" sz="900" dirty="0" smtClean="0"/>
              <a:t>…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6805706" y="5190397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15:10:30</a:t>
            </a:r>
            <a:endParaRPr lang="ko-KR" altLang="en-US" sz="8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7414523" y="5199922"/>
            <a:ext cx="195000" cy="18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1583806" y="5531331"/>
            <a:ext cx="608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1471963" y="5045801"/>
            <a:ext cx="6201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470728" y="5929471"/>
            <a:ext cx="6201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467890" y="5585861"/>
            <a:ext cx="325121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자녀 둘이 있는데 장남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차녀가 있음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교육 문제로 상담 요청</a:t>
            </a:r>
            <a:endParaRPr lang="en-US" altLang="ko-KR" sz="9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6805706" y="5640391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15:00:30</a:t>
            </a:r>
            <a:endParaRPr lang="ko-KR" altLang="en-US" sz="800" dirty="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7414523" y="5649916"/>
            <a:ext cx="195000" cy="18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sp>
        <p:nvSpPr>
          <p:cNvPr id="83" name="직사각형 82"/>
          <p:cNvSpPr/>
          <p:nvPr/>
        </p:nvSpPr>
        <p:spPr>
          <a:xfrm>
            <a:off x="256099" y="5931290"/>
            <a:ext cx="1209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900" b="1" dirty="0" smtClean="0">
                <a:solidFill>
                  <a:prstClr val="black"/>
                </a:solidFill>
              </a:rPr>
              <a:t>2016-04-30(</a:t>
            </a:r>
            <a:r>
              <a:rPr lang="ko-KR" altLang="en-US" sz="900" b="1" dirty="0" smtClean="0">
                <a:solidFill>
                  <a:prstClr val="black"/>
                </a:solidFill>
              </a:rPr>
              <a:t>금</a:t>
            </a:r>
            <a:r>
              <a:rPr lang="en-US" altLang="ko-KR" sz="900" b="1" dirty="0" smtClean="0">
                <a:solidFill>
                  <a:prstClr val="black"/>
                </a:solidFill>
              </a:rPr>
              <a:t>)</a:t>
            </a:r>
            <a:endParaRPr lang="ko-KR" altLang="en-US" dirty="0" smtClean="0">
              <a:solidFill>
                <a:prstClr val="white"/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1463248" y="6289511"/>
            <a:ext cx="6201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463248" y="5993582"/>
            <a:ext cx="325121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자녀 둘이 있는데 장남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차녀가 있음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교육 문제로 상담 요청</a:t>
            </a:r>
            <a:endParaRPr lang="en-US" altLang="ko-KR" sz="9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6801064" y="6019537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15:00:30</a:t>
            </a:r>
            <a:endParaRPr lang="ko-KR" altLang="en-US" sz="8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7409881" y="6029062"/>
            <a:ext cx="195000" cy="18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321236" y="4761002"/>
            <a:ext cx="1885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상담 메모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상담 시 입력했던 내용</a:t>
            </a:r>
            <a:r>
              <a:rPr lang="en-US" altLang="ko-KR" sz="800" dirty="0" smtClean="0"/>
              <a:t>)</a:t>
            </a:r>
            <a:endParaRPr lang="ko-KR" altLang="en-US" sz="1000" dirty="0"/>
          </a:p>
        </p:txBody>
      </p:sp>
      <p:sp>
        <p:nvSpPr>
          <p:cNvPr id="90" name="직사각형 89"/>
          <p:cNvSpPr/>
          <p:nvPr/>
        </p:nvSpPr>
        <p:spPr>
          <a:xfrm>
            <a:off x="6892985" y="4753195"/>
            <a:ext cx="780000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작성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13464" y="221124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상담내역</a:t>
            </a:r>
            <a:endParaRPr lang="ko-KR" altLang="en-US" sz="11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181674" y="2242440"/>
            <a:ext cx="17908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지난 상담내역 확인이 가능합니다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93" name="직사각형 92"/>
          <p:cNvSpPr/>
          <p:nvPr/>
        </p:nvSpPr>
        <p:spPr>
          <a:xfrm>
            <a:off x="3441777" y="6435370"/>
            <a:ext cx="1755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목록 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73205" y="1763815"/>
            <a:ext cx="3488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상담예정 내역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스케줄 </a:t>
            </a:r>
            <a:r>
              <a:rPr lang="ko-KR" altLang="en-US" sz="900" dirty="0" smtClean="0"/>
              <a:t>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|   </a:t>
            </a:r>
            <a:r>
              <a:rPr lang="ko-KR" altLang="en-US" sz="900" b="1" dirty="0" smtClean="0"/>
              <a:t>상담내역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|  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심리검사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| 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쪽지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257464" y="1718130"/>
            <a:ext cx="3642527" cy="3131980"/>
            <a:chOff x="2083812" y="1718130"/>
            <a:chExt cx="3362333" cy="3131980"/>
          </a:xfrm>
        </p:grpSpPr>
        <p:sp>
          <p:nvSpPr>
            <p:cNvPr id="65" name="직사각형 64"/>
            <p:cNvSpPr/>
            <p:nvPr/>
          </p:nvSpPr>
          <p:spPr>
            <a:xfrm>
              <a:off x="2083812" y="1718130"/>
              <a:ext cx="3347324" cy="31319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2098145" y="2265775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160780" y="1872875"/>
              <a:ext cx="10434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상담 메모 작성</a:t>
              </a:r>
              <a:endParaRPr lang="ko-KR" altLang="en-US" sz="11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55469" y="1853761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970870" y="4329100"/>
              <a:ext cx="1620000" cy="3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완료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179830" y="2382214"/>
              <a:ext cx="3180345" cy="17937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7808120" y="650426"/>
          <a:ext cx="1967152" cy="173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메모 작성 팝업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완료 클릭 시 팝업 닫히며 상담메모 영역에 추가됨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미 작성 상태에서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팝업 노출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작성된 내용이 없습니다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슬라이드 번호 개체 틀 3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530012" y="183375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4385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302063"/>
            <a:ext cx="9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4000" b="1" spc="-20" dirty="0" smtClean="0">
                <a:solidFill>
                  <a:prstClr val="black"/>
                </a:solidFill>
              </a:rPr>
              <a:t>&gt; </a:t>
            </a:r>
            <a:r>
              <a:rPr lang="ko-KR" altLang="en-US" sz="4000" b="1" spc="-20" dirty="0" smtClean="0">
                <a:solidFill>
                  <a:prstClr val="black"/>
                </a:solidFill>
              </a:rPr>
              <a:t>심리검사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0106" y="2642807"/>
            <a:ext cx="714380" cy="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152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98884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심리검사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267387" y="2466511"/>
            <a:ext cx="7415915" cy="15051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1279" y="2518597"/>
            <a:ext cx="5064207" cy="1408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err="1" smtClean="0"/>
              <a:t>심리검사명</a:t>
            </a:r>
            <a:r>
              <a:rPr lang="ko-KR" altLang="en-US" sz="900" b="1" dirty="0" smtClean="0"/>
              <a:t>   </a:t>
            </a:r>
            <a:r>
              <a:rPr lang="en-US" altLang="ko-KR" sz="900" dirty="0" smtClean="0"/>
              <a:t>&gt;   </a:t>
            </a:r>
            <a:r>
              <a:rPr lang="ko-KR" altLang="en-US" sz="900" dirty="0" smtClean="0"/>
              <a:t>□ </a:t>
            </a:r>
            <a:r>
              <a:rPr lang="en-US" altLang="ko-KR" sz="900" dirty="0"/>
              <a:t>MCI</a:t>
            </a:r>
            <a:r>
              <a:rPr lang="ko-KR" altLang="en-US" sz="900" dirty="0" smtClean="0"/>
              <a:t>진로탐색검사     □ </a:t>
            </a:r>
            <a:r>
              <a:rPr lang="en-US" altLang="ko-KR" sz="900" dirty="0"/>
              <a:t>CFPI</a:t>
            </a:r>
            <a:r>
              <a:rPr lang="ko-KR" altLang="en-US" sz="900" dirty="0" smtClean="0"/>
              <a:t>진로그림검사    □ </a:t>
            </a:r>
            <a:r>
              <a:rPr lang="en-US" altLang="ko-KR" sz="900" dirty="0" smtClean="0"/>
              <a:t>MST</a:t>
            </a:r>
            <a:r>
              <a:rPr lang="ko-KR" altLang="en-US" sz="900" dirty="0" smtClean="0"/>
              <a:t>학습동기유형검사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                      □ 성격</a:t>
            </a:r>
            <a:r>
              <a:rPr lang="en-US" altLang="ko-KR" sz="900" dirty="0" smtClean="0"/>
              <a:t>5</a:t>
            </a:r>
            <a:r>
              <a:rPr lang="ko-KR" altLang="en-US" sz="900" dirty="0" smtClean="0"/>
              <a:t>요인검사    □ </a:t>
            </a:r>
            <a:r>
              <a:rPr lang="en-US" altLang="ko-KR" sz="900" dirty="0" smtClean="0"/>
              <a:t>EPDI</a:t>
            </a:r>
            <a:r>
              <a:rPr lang="ko-KR" altLang="en-US" sz="900" dirty="0" smtClean="0"/>
              <a:t>성격유형검사    □ </a:t>
            </a:r>
            <a:r>
              <a:rPr lang="en-US" altLang="ko-KR" sz="900" dirty="0" smtClean="0"/>
              <a:t>PAT </a:t>
            </a:r>
            <a:r>
              <a:rPr lang="ko-KR" altLang="en-US" sz="900" dirty="0" smtClean="0"/>
              <a:t>부모양육태도검사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                      □ </a:t>
            </a:r>
            <a:r>
              <a:rPr lang="en-US" altLang="ko-KR" sz="900" dirty="0" smtClean="0"/>
              <a:t>PSRI </a:t>
            </a:r>
            <a:r>
              <a:rPr lang="ko-KR" altLang="en-US" sz="900" dirty="0" smtClean="0"/>
              <a:t>직무스트레스검사    □ </a:t>
            </a:r>
            <a:r>
              <a:rPr lang="en-US" altLang="ko-KR" sz="900" dirty="0" smtClean="0"/>
              <a:t>MBTI</a:t>
            </a:r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상태            </a:t>
            </a:r>
            <a:r>
              <a:rPr lang="en-US" altLang="ko-KR" sz="900" dirty="0" smtClean="0"/>
              <a:t>&gt;   </a:t>
            </a:r>
            <a:r>
              <a:rPr lang="ko-KR" altLang="en-US" sz="900" dirty="0" smtClean="0"/>
              <a:t>□ 결제 대기    □ 결제 완료    □ 결제 포기    □ 결제 취소    □ 요청 취소 </a:t>
            </a:r>
            <a:endParaRPr lang="en-US" altLang="ko-KR" sz="900" dirty="0" smtClean="0"/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회원 검색</a:t>
            </a:r>
            <a:r>
              <a:rPr lang="ko-KR" altLang="en-US" sz="900" dirty="0" smtClean="0"/>
              <a:t>     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6485264" y="2977076"/>
            <a:ext cx="77746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50" name="그림 49" descr="페이징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5514" y="6092713"/>
            <a:ext cx="819000" cy="264233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229221" y="117792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심리검사 요청 리스트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6951" y="3522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심리검사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88492" y="3607770"/>
            <a:ext cx="303127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236" y="4089140"/>
            <a:ext cx="1747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심리검사 요청 리스트 </a:t>
            </a:r>
            <a:r>
              <a:rPr lang="en-US" altLang="ko-KR" sz="800" dirty="0" smtClean="0"/>
              <a:t>: 10</a:t>
            </a:r>
            <a:r>
              <a:rPr lang="ko-KR" altLang="en-US" sz="800" dirty="0" smtClean="0"/>
              <a:t>건</a:t>
            </a:r>
            <a:endParaRPr lang="ko-KR" altLang="en-US" sz="800" dirty="0"/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19478"/>
              </p:ext>
            </p:extLst>
          </p:nvPr>
        </p:nvGraphicFramePr>
        <p:xfrm>
          <a:off x="270617" y="4412392"/>
          <a:ext cx="7412688" cy="1594634"/>
        </p:xfrm>
        <a:graphic>
          <a:graphicData uri="http://schemas.openxmlformats.org/drawingml/2006/table">
            <a:tbl>
              <a:tblPr/>
              <a:tblGrid>
                <a:gridCol w="593615"/>
                <a:gridCol w="1021785"/>
                <a:gridCol w="1686875"/>
                <a:gridCol w="1376307"/>
                <a:gridCol w="1376307"/>
                <a:gridCol w="1357799"/>
              </a:tblGrid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심리검사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요청일시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결제일시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695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홍길동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8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MCI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진로탐색검사 </a:t>
                      </a:r>
                    </a:p>
                    <a:p>
                      <a:pPr algn="ctr">
                        <a:lnSpc>
                          <a:spcPct val="18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CFPI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진로그림검사</a:t>
                      </a:r>
                    </a:p>
                    <a:p>
                      <a:pPr algn="ctr">
                        <a:lnSpc>
                          <a:spcPct val="18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MBTI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2016-03-02(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09:00:00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2016-03-03(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09:29:59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70000"/>
                        </a:lnSpc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대기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홍길자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MBTI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2016-03-01(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일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09:00:00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2016-03-05(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09:29:59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완료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83" name="직선 연결선 82"/>
          <p:cNvCxnSpPr/>
          <p:nvPr/>
        </p:nvCxnSpPr>
        <p:spPr>
          <a:xfrm>
            <a:off x="828842" y="3229624"/>
            <a:ext cx="510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836108" y="4064310"/>
            <a:ext cx="1092000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심리검사 요청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81675" y="2020035"/>
            <a:ext cx="1959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회원에게 요청한 심리검사 정보입니다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RCW-0404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46560" y="4061690"/>
            <a:ext cx="1521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심리검사 사이트 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828842" y="3553712"/>
            <a:ext cx="510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1651992" y="237235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45746" y="407121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071071" y="397168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777511" y="397168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571316" y="4305442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115573" y="4305442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508842" y="4305442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873994" y="4305442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6142662" y="4068596"/>
            <a:ext cx="1540641" cy="253127"/>
            <a:chOff x="5670150" y="4200990"/>
            <a:chExt cx="1422130" cy="253127"/>
          </a:xfrm>
        </p:grpSpPr>
        <p:sp>
          <p:nvSpPr>
            <p:cNvPr id="62" name="직사각형 61"/>
            <p:cNvSpPr/>
            <p:nvPr/>
          </p:nvSpPr>
          <p:spPr>
            <a:xfrm>
              <a:off x="5670150" y="4200990"/>
              <a:ext cx="1422129" cy="2520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최근 요청 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821565" y="4202117"/>
              <a:ext cx="270715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▼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5" name="타원 64"/>
          <p:cNvSpPr/>
          <p:nvPr/>
        </p:nvSpPr>
        <p:spPr>
          <a:xfrm>
            <a:off x="5947641" y="397168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7808120" y="650426"/>
          <a:ext cx="1967152" cy="532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결제대기 상태인 심리 검사가 있는 경우 </a:t>
                      </a:r>
                      <a:r>
                        <a:rPr lang="en-US" altLang="ko-KR" sz="800" dirty="0" smtClean="0"/>
                        <a:t>New </a:t>
                      </a:r>
                      <a:r>
                        <a:rPr lang="ko-KR" altLang="en-US" sz="800" dirty="0" smtClean="0"/>
                        <a:t>버튼 노출되며</a:t>
                      </a:r>
                      <a:r>
                        <a:rPr lang="en-US" altLang="ko-KR" sz="800" dirty="0" smtClean="0"/>
                        <a:t>,  </a:t>
                      </a:r>
                      <a:r>
                        <a:rPr lang="ko-KR" altLang="en-US" sz="800" dirty="0" smtClean="0"/>
                        <a:t>해당 페이지 입장 시 </a:t>
                      </a:r>
                      <a:r>
                        <a:rPr lang="en-US" altLang="ko-KR" sz="800" dirty="0" smtClean="0"/>
                        <a:t>New </a:t>
                      </a:r>
                      <a:r>
                        <a:rPr lang="ko-KR" altLang="en-US" sz="800" dirty="0" smtClean="0"/>
                        <a:t>버튼 제거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/>
                        <a:t>Admin &gt; </a:t>
                      </a:r>
                      <a:r>
                        <a:rPr lang="ko-KR" altLang="en-US" sz="800" dirty="0" smtClean="0"/>
                        <a:t>서비스 운영관리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smtClean="0"/>
                        <a:t>심리 검사관리 메뉴에서 등록된 심리검사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검색된 건수 출력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리스트에 결과를 </a:t>
                      </a:r>
                      <a:r>
                        <a:rPr lang="en-US" altLang="ko-KR" sz="800" dirty="0" smtClean="0"/>
                        <a:t>30</a:t>
                      </a:r>
                      <a:r>
                        <a:rPr lang="ko-KR" altLang="en-US" sz="800" dirty="0" smtClean="0"/>
                        <a:t>개씩 노출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회원명 클릭 시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심리검사 요청 상세 페이지</a:t>
                      </a:r>
                      <a:r>
                        <a:rPr lang="en-US" altLang="ko-KR" sz="800" dirty="0" smtClean="0"/>
                        <a:t>(RCW-040401)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심리검사 사이트 계정 정보 팝업</a:t>
                      </a:r>
                      <a:r>
                        <a:rPr lang="en-US" altLang="ko-KR" sz="800" dirty="0" smtClean="0"/>
                        <a:t>(RCW-0404P1) </a:t>
                      </a:r>
                      <a:r>
                        <a:rPr lang="ko-KR" altLang="en-US" sz="800" dirty="0" smtClean="0"/>
                        <a:t>노출 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심리검사 요청 팝업</a:t>
                      </a:r>
                      <a:r>
                        <a:rPr lang="en-US" altLang="ko-KR" sz="800" dirty="0" smtClean="0"/>
                        <a:t>(RCW-0404P2) </a:t>
                      </a:r>
                      <a:r>
                        <a:rPr lang="ko-KR" altLang="en-US" sz="800" dirty="0" smtClean="0"/>
                        <a:t>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정렬 기준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b="1" dirty="0" smtClean="0"/>
                        <a:t>최근 요청 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| </a:t>
                      </a:r>
                      <a:r>
                        <a:rPr lang="ko-KR" altLang="en-US" sz="800" dirty="0" smtClean="0"/>
                        <a:t>최근 결제 순 </a:t>
                      </a:r>
                      <a:r>
                        <a:rPr lang="en-US" altLang="ko-KR" sz="800" dirty="0" smtClean="0"/>
                        <a:t>| </a:t>
                      </a:r>
                      <a:r>
                        <a:rPr lang="ko-KR" altLang="en-US" sz="800" dirty="0" smtClean="0"/>
                        <a:t>이름 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해당 회원에게 한번에 요청한 심리검사 모두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err="1" smtClean="0"/>
                        <a:t>상담사가</a:t>
                      </a:r>
                      <a:r>
                        <a:rPr lang="ko-KR" altLang="en-US" sz="800" dirty="0" smtClean="0"/>
                        <a:t> 심리상담을 요청한 일시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결제 요청한 내역에 대해 회원이 심리상담 결제한 일시</a:t>
                      </a:r>
                      <a:endParaRPr lang="en-US" altLang="ko-KR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결제 대기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심리상담을 요청하고 아직 결제를 하지 않은 상태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결제 완료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결제 완료한 상태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결제 포기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유효기간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지나도 결제를 하지 않은 경우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결제 취소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내담자의 요청에 의해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결제 취소를 한 경우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요청 취소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심리검사 요청을 취소한 경우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슬라이드 번호 개체 틀 6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229221" y="12409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사이트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맵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2437" y="657740"/>
            <a:ext cx="9556062" cy="58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71452" y="2069885"/>
            <a:ext cx="117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상담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87978" y="2069885"/>
            <a:ext cx="117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리포트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04245" y="2059690"/>
            <a:ext cx="117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71452" y="3027245"/>
            <a:ext cx="117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스케줄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87978" y="2586050"/>
            <a:ext cx="117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통계 리포트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71452" y="3915090"/>
            <a:ext cx="117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심리상담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71452" y="3465040"/>
            <a:ext cx="117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상담내역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4026647" y="1349805"/>
            <a:ext cx="1677000" cy="3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Hello </a:t>
            </a:r>
            <a:r>
              <a:rPr lang="ko-KR" altLang="en-US" sz="1000" dirty="0" smtClean="0">
                <a:solidFill>
                  <a:schemeClr val="bg1"/>
                </a:solidFill>
              </a:rPr>
              <a:t>심리상담사 </a:t>
            </a:r>
            <a:r>
              <a:rPr lang="en-US" altLang="ko-KR" sz="1000" dirty="0" smtClean="0">
                <a:solidFill>
                  <a:schemeClr val="bg1"/>
                </a:solidFill>
              </a:rPr>
              <a:t>Web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6220641" y="2069885"/>
            <a:ext cx="117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7537037" y="2069885"/>
            <a:ext cx="117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심리상담사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 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271452" y="2586050"/>
            <a:ext cx="117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상담예정 내역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55056" y="2069885"/>
            <a:ext cx="117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904246" y="2586050"/>
            <a:ext cx="117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04246" y="3465040"/>
            <a:ext cx="117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서비스 이용약관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04246" y="3902835"/>
            <a:ext cx="117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개인정보 취급방침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stCxn id="163" idx="2"/>
            <a:endCxn id="28" idx="0"/>
          </p:cNvCxnSpPr>
          <p:nvPr/>
        </p:nvCxnSpPr>
        <p:spPr>
          <a:xfrm rot="5400000">
            <a:off x="3004562" y="209301"/>
            <a:ext cx="396080" cy="332509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63" idx="2"/>
            <a:endCxn id="3" idx="0"/>
          </p:cNvCxnSpPr>
          <p:nvPr/>
        </p:nvCxnSpPr>
        <p:spPr>
          <a:xfrm rot="5400000">
            <a:off x="3662760" y="867498"/>
            <a:ext cx="396080" cy="200869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63" idx="2"/>
            <a:endCxn id="4" idx="0"/>
          </p:cNvCxnSpPr>
          <p:nvPr/>
        </p:nvCxnSpPr>
        <p:spPr>
          <a:xfrm rot="5400000">
            <a:off x="4321023" y="1525762"/>
            <a:ext cx="396080" cy="69216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63" idx="2"/>
            <a:endCxn id="6" idx="0"/>
          </p:cNvCxnSpPr>
          <p:nvPr/>
        </p:nvCxnSpPr>
        <p:spPr>
          <a:xfrm rot="16200000" flipH="1">
            <a:off x="4984254" y="1554698"/>
            <a:ext cx="385885" cy="62409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577660" y="3027245"/>
            <a:ext cx="117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정산 리포트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03659" y="4352885"/>
            <a:ext cx="117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문의하기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163" idx="2"/>
            <a:endCxn id="196" idx="0"/>
          </p:cNvCxnSpPr>
          <p:nvPr/>
        </p:nvCxnSpPr>
        <p:spPr>
          <a:xfrm rot="16200000" flipH="1">
            <a:off x="5637353" y="901598"/>
            <a:ext cx="396080" cy="194049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63" idx="2"/>
            <a:endCxn id="197" idx="0"/>
          </p:cNvCxnSpPr>
          <p:nvPr/>
        </p:nvCxnSpPr>
        <p:spPr>
          <a:xfrm rot="16200000" flipH="1">
            <a:off x="6295552" y="243400"/>
            <a:ext cx="396080" cy="325689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271452" y="4367200"/>
            <a:ext cx="117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쪽지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04246" y="3027245"/>
            <a:ext cx="117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FAQ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949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98884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심리검사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267387" y="2466511"/>
            <a:ext cx="7415915" cy="15051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1279" y="2518597"/>
            <a:ext cx="5064207" cy="1408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err="1" smtClean="0"/>
              <a:t>심리검사명</a:t>
            </a:r>
            <a:r>
              <a:rPr lang="ko-KR" altLang="en-US" sz="900" b="1" dirty="0" smtClean="0"/>
              <a:t>   </a:t>
            </a:r>
            <a:r>
              <a:rPr lang="en-US" altLang="ko-KR" sz="900" dirty="0" smtClean="0"/>
              <a:t>&gt;   </a:t>
            </a:r>
            <a:r>
              <a:rPr lang="ko-KR" altLang="en-US" sz="900" dirty="0" smtClean="0"/>
              <a:t>□ </a:t>
            </a:r>
            <a:r>
              <a:rPr lang="en-US" altLang="ko-KR" sz="900" dirty="0"/>
              <a:t>MCI</a:t>
            </a:r>
            <a:r>
              <a:rPr lang="ko-KR" altLang="en-US" sz="900" dirty="0" smtClean="0"/>
              <a:t>진로탐색검사     □ </a:t>
            </a:r>
            <a:r>
              <a:rPr lang="en-US" altLang="ko-KR" sz="900" dirty="0"/>
              <a:t>CFPI</a:t>
            </a:r>
            <a:r>
              <a:rPr lang="ko-KR" altLang="en-US" sz="900" dirty="0" smtClean="0"/>
              <a:t>진로그림검사    □ </a:t>
            </a:r>
            <a:r>
              <a:rPr lang="en-US" altLang="ko-KR" sz="900" dirty="0" smtClean="0"/>
              <a:t>MST</a:t>
            </a:r>
            <a:r>
              <a:rPr lang="ko-KR" altLang="en-US" sz="900" dirty="0" smtClean="0"/>
              <a:t>학습동기유형검사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                      □ 성격</a:t>
            </a:r>
            <a:r>
              <a:rPr lang="en-US" altLang="ko-KR" sz="900" dirty="0" smtClean="0"/>
              <a:t>5</a:t>
            </a:r>
            <a:r>
              <a:rPr lang="ko-KR" altLang="en-US" sz="900" dirty="0" smtClean="0"/>
              <a:t>요인검사    □ </a:t>
            </a:r>
            <a:r>
              <a:rPr lang="en-US" altLang="ko-KR" sz="900" dirty="0" smtClean="0"/>
              <a:t>EPDI</a:t>
            </a:r>
            <a:r>
              <a:rPr lang="ko-KR" altLang="en-US" sz="900" dirty="0" smtClean="0"/>
              <a:t>성격유형검사    □ </a:t>
            </a:r>
            <a:r>
              <a:rPr lang="en-US" altLang="ko-KR" sz="900" dirty="0" smtClean="0"/>
              <a:t>PAT </a:t>
            </a:r>
            <a:r>
              <a:rPr lang="ko-KR" altLang="en-US" sz="900" dirty="0" smtClean="0"/>
              <a:t>부모양육태도검사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                      □ </a:t>
            </a:r>
            <a:r>
              <a:rPr lang="en-US" altLang="ko-KR" sz="900" dirty="0" smtClean="0"/>
              <a:t>PSRI </a:t>
            </a:r>
            <a:r>
              <a:rPr lang="ko-KR" altLang="en-US" sz="900" dirty="0" smtClean="0"/>
              <a:t>직무스트레스검사    □ </a:t>
            </a:r>
            <a:r>
              <a:rPr lang="en-US" altLang="ko-KR" sz="900" dirty="0" smtClean="0"/>
              <a:t>MBTI    </a:t>
            </a:r>
            <a:r>
              <a:rPr lang="ko-KR" altLang="en-US" sz="900" dirty="0" smtClean="0"/>
              <a:t>□</a:t>
            </a:r>
            <a:endParaRPr lang="en-US" altLang="ko-KR" sz="900" dirty="0" smtClean="0"/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상태            </a:t>
            </a:r>
            <a:r>
              <a:rPr lang="en-US" altLang="ko-KR" sz="900" dirty="0" smtClean="0"/>
              <a:t>&gt;   </a:t>
            </a:r>
            <a:r>
              <a:rPr lang="ko-KR" altLang="en-US" sz="900" dirty="0" smtClean="0"/>
              <a:t>□ 결제 대기    □ 결제 완료    □ 결제 포기    □ 결제 취소    □ 요청 취소 </a:t>
            </a:r>
            <a:endParaRPr lang="en-US" altLang="ko-KR" sz="900" dirty="0" smtClean="0"/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회원 검색</a:t>
            </a:r>
            <a:r>
              <a:rPr lang="ko-KR" altLang="en-US" sz="900" dirty="0" smtClean="0"/>
              <a:t>     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6485264" y="2977076"/>
            <a:ext cx="77746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50" name="그림 49" descr="페이징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5514" y="6092713"/>
            <a:ext cx="819000" cy="264233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229221" y="117792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심리검사 요청 리스트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6951" y="352286"/>
            <a:ext cx="27783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심리검사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심리검사 사이트 계정 정보 클릭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88492" y="3607770"/>
            <a:ext cx="303127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236" y="4089140"/>
            <a:ext cx="1747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심리검사 요청 리스트 </a:t>
            </a:r>
            <a:r>
              <a:rPr lang="en-US" altLang="ko-KR" sz="800" dirty="0" smtClean="0"/>
              <a:t>: 10</a:t>
            </a:r>
            <a:r>
              <a:rPr lang="ko-KR" altLang="en-US" sz="800" dirty="0" smtClean="0"/>
              <a:t>건</a:t>
            </a:r>
            <a:endParaRPr lang="ko-KR" altLang="en-US" sz="800" dirty="0"/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19478"/>
              </p:ext>
            </p:extLst>
          </p:nvPr>
        </p:nvGraphicFramePr>
        <p:xfrm>
          <a:off x="270617" y="4412392"/>
          <a:ext cx="7412688" cy="1594634"/>
        </p:xfrm>
        <a:graphic>
          <a:graphicData uri="http://schemas.openxmlformats.org/drawingml/2006/table">
            <a:tbl>
              <a:tblPr/>
              <a:tblGrid>
                <a:gridCol w="593615"/>
                <a:gridCol w="1021785"/>
                <a:gridCol w="1686875"/>
                <a:gridCol w="1376307"/>
                <a:gridCol w="1376307"/>
                <a:gridCol w="1357799"/>
              </a:tblGrid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심리검사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요청일시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결제일시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695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홍길동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8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MCI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진로탐색검사 </a:t>
                      </a:r>
                    </a:p>
                    <a:p>
                      <a:pPr algn="ctr">
                        <a:lnSpc>
                          <a:spcPct val="18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CFPI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진로그림검사</a:t>
                      </a:r>
                    </a:p>
                    <a:p>
                      <a:pPr algn="ctr">
                        <a:lnSpc>
                          <a:spcPct val="18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MBTI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2016-03-02(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09:00:00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2016-03-03(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09:29:59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70000"/>
                        </a:lnSpc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대기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홍길자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MBTI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2016-03-01(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일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09:00:00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2016-03-05(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09:29:59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완료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83" name="직선 연결선 82"/>
          <p:cNvCxnSpPr/>
          <p:nvPr/>
        </p:nvCxnSpPr>
        <p:spPr>
          <a:xfrm>
            <a:off x="828842" y="3229624"/>
            <a:ext cx="510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836108" y="4064310"/>
            <a:ext cx="1092000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심리검사 요청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81675" y="2020035"/>
            <a:ext cx="1959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회원에게 요청한 심리검사 정보입니다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5928109" y="117792"/>
            <a:ext cx="7922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RCW-0404P1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46560" y="4061690"/>
            <a:ext cx="1521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심리검사 사이트 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828842" y="3553712"/>
            <a:ext cx="510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67"/>
          <p:cNvGrpSpPr/>
          <p:nvPr/>
        </p:nvGrpSpPr>
        <p:grpSpPr>
          <a:xfrm>
            <a:off x="6142662" y="4068596"/>
            <a:ext cx="1540641" cy="253127"/>
            <a:chOff x="5670150" y="4200990"/>
            <a:chExt cx="1422130" cy="253127"/>
          </a:xfrm>
        </p:grpSpPr>
        <p:sp>
          <p:nvSpPr>
            <p:cNvPr id="62" name="직사각형 61"/>
            <p:cNvSpPr/>
            <p:nvPr/>
          </p:nvSpPr>
          <p:spPr>
            <a:xfrm>
              <a:off x="5670150" y="4200990"/>
              <a:ext cx="1422129" cy="2520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최근 요청 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821565" y="4202117"/>
              <a:ext cx="270715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▼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291556"/>
              </p:ext>
            </p:extLst>
          </p:nvPr>
        </p:nvGraphicFramePr>
        <p:xfrm>
          <a:off x="7808120" y="650426"/>
          <a:ext cx="1967152" cy="1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trike="sngStrike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ko-KR" altLang="en-US" sz="800" b="0" strike="sngStrike" dirty="0">
                        <a:solidFill>
                          <a:srgbClr val="0000FF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strike="sngStrike" dirty="0" smtClean="0">
                          <a:solidFill>
                            <a:srgbClr val="0000FF"/>
                          </a:solidFill>
                        </a:rPr>
                        <a:t>Admin &gt; </a:t>
                      </a:r>
                      <a:r>
                        <a:rPr lang="ko-KR" altLang="en-US" sz="800" strike="sngStrike" dirty="0" smtClean="0">
                          <a:solidFill>
                            <a:srgbClr val="0000FF"/>
                          </a:solidFill>
                        </a:rPr>
                        <a:t>회원정보 </a:t>
                      </a:r>
                      <a:r>
                        <a:rPr lang="en-US" altLang="ko-KR" sz="800" strike="sngStrike" dirty="0" smtClean="0">
                          <a:solidFill>
                            <a:srgbClr val="0000FF"/>
                          </a:solidFill>
                        </a:rPr>
                        <a:t>&gt; </a:t>
                      </a:r>
                      <a:r>
                        <a:rPr lang="ko-KR" altLang="en-US" sz="800" strike="sngStrike" dirty="0" smtClean="0">
                          <a:solidFill>
                            <a:srgbClr val="0000FF"/>
                          </a:solidFill>
                        </a:rPr>
                        <a:t>상담사 정보에 저장된 심리검사 사이트 계정 정보 불러옴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각 버튼 링크</a:t>
                      </a:r>
                      <a:endParaRPr lang="en-US" altLang="ko-KR" sz="800" dirty="0" smtClean="0"/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가이던스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 :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http://www.guidance.co.kr/agmain/index.asp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어세스타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 : http://mbti.career4u.net/Main/Main.asp</a:t>
                      </a:r>
                      <a:endParaRPr lang="en-US" altLang="ko-KR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4" name="그룹 63"/>
          <p:cNvGrpSpPr/>
          <p:nvPr/>
        </p:nvGrpSpPr>
        <p:grpSpPr>
          <a:xfrm>
            <a:off x="2515230" y="629167"/>
            <a:ext cx="3877930" cy="3104604"/>
            <a:chOff x="1601670" y="1738336"/>
            <a:chExt cx="3579627" cy="3104604"/>
          </a:xfrm>
        </p:grpSpPr>
        <p:sp>
          <p:nvSpPr>
            <p:cNvPr id="66" name="직사각형 65"/>
            <p:cNvSpPr/>
            <p:nvPr/>
          </p:nvSpPr>
          <p:spPr>
            <a:xfrm>
              <a:off x="1601670" y="1738336"/>
              <a:ext cx="3579627" cy="31046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1604880" y="2237951"/>
              <a:ext cx="342276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677872" y="1856919"/>
              <a:ext cx="14341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</a:rPr>
                <a:t>심리검사 사이트 정보</a:t>
              </a:r>
              <a:endParaRPr lang="en-US" altLang="ko-KR" sz="11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00385" y="1835249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716755" y="3044279"/>
              <a:ext cx="6439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가이던스</a:t>
              </a:r>
              <a:endParaRPr lang="ko-KR" altLang="en-US" sz="1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97026" y="3044046"/>
              <a:ext cx="525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아이디</a:t>
              </a:r>
              <a:endParaRPr lang="ko-KR" alt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300526" y="3273830"/>
              <a:ext cx="6439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비밀번호</a:t>
              </a:r>
              <a:endParaRPr lang="ko-KR" altLang="en-US" sz="1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721546" y="3781030"/>
              <a:ext cx="6439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어세스타</a:t>
              </a:r>
              <a:endParaRPr lang="ko-KR" altLang="en-US" sz="1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50544" y="3780797"/>
              <a:ext cx="1833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직접 가입하신 계정으로 로그인</a:t>
              </a:r>
              <a:endParaRPr lang="ko-KR" altLang="en-US" sz="1000" dirty="0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1770140" y="3650781"/>
              <a:ext cx="328984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929715" y="3044046"/>
              <a:ext cx="20023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:  </a:t>
              </a:r>
              <a:r>
                <a:rPr lang="en-US" altLang="ko-KR" sz="1000" b="1" dirty="0" smtClean="0"/>
                <a:t>Hello </a:t>
              </a:r>
              <a:r>
                <a:rPr lang="ko-KR" altLang="en-US" sz="1000" b="1" dirty="0" err="1" smtClean="0"/>
                <a:t>심리상담사</a:t>
              </a:r>
              <a:r>
                <a:rPr lang="ko-KR" altLang="en-US" sz="1000" b="1" dirty="0" smtClean="0"/>
                <a:t> 사이트와 동일</a:t>
              </a:r>
              <a:endParaRPr lang="ko-KR" altLang="en-US" sz="10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33217" y="3273830"/>
              <a:ext cx="19727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:  </a:t>
              </a:r>
              <a:r>
                <a:rPr lang="ko-KR" altLang="en-US" sz="1000" b="1" dirty="0" smtClean="0"/>
                <a:t>생년월일로 설정 </a:t>
              </a:r>
              <a:r>
                <a:rPr lang="en-US" altLang="ko-KR" sz="1000" b="1" dirty="0" smtClean="0"/>
                <a:t>(YYYYMMDD)</a:t>
              </a:r>
              <a:endParaRPr lang="ko-KR" altLang="en-US" sz="1000" b="1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721545" y="2327961"/>
              <a:ext cx="3335122" cy="564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767051" y="2403799"/>
              <a:ext cx="3223071" cy="2421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심리검사 사이트 접속 시 아래의 계정으로 </a:t>
              </a:r>
              <a:r>
                <a:rPr lang="ko-KR" altLang="en-US" sz="900" dirty="0" smtClean="0"/>
                <a:t>로그인하시면 됩니다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791344" y="4239090"/>
              <a:ext cx="1587243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가이던스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바로가기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  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&gt;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429379" y="4239090"/>
              <a:ext cx="1627290" cy="3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어세스타 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바로가기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    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&gt;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6" name="그림 85" descr="Single_Tap.png"/>
          <p:cNvPicPr>
            <a:picLocks noChangeAspect="1"/>
          </p:cNvPicPr>
          <p:nvPr/>
        </p:nvPicPr>
        <p:blipFill>
          <a:blip r:embed="rId5" cstate="print">
            <a:lum contrast="-40000"/>
          </a:blip>
          <a:stretch>
            <a:fillRect/>
          </a:stretch>
        </p:blipFill>
        <p:spPr>
          <a:xfrm>
            <a:off x="4454195" y="3274046"/>
            <a:ext cx="897000" cy="828000"/>
          </a:xfrm>
          <a:prstGeom prst="rect">
            <a:avLst/>
          </a:prstGeom>
        </p:spPr>
      </p:pic>
      <p:sp>
        <p:nvSpPr>
          <p:cNvPr id="87" name="슬라이드 번호 개체 틀 8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34736" y="335577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96878" y="1786515"/>
            <a:ext cx="3664861" cy="75509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808120" y="878556"/>
            <a:ext cx="1951604" cy="53713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594764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221124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심리검사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267387" y="2778926"/>
            <a:ext cx="7415915" cy="12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47588" y="2753926"/>
            <a:ext cx="4503156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900" b="1" dirty="0" err="1" smtClean="0"/>
              <a:t>심리검사명</a:t>
            </a:r>
            <a:r>
              <a:rPr lang="ko-KR" altLang="en-US" sz="900" b="1" dirty="0" smtClean="0"/>
              <a:t>   </a:t>
            </a:r>
            <a:r>
              <a:rPr lang="en-US" altLang="ko-KR" sz="900" dirty="0" smtClean="0"/>
              <a:t>&gt;   </a:t>
            </a:r>
            <a:r>
              <a:rPr lang="ko-KR" altLang="en-US" sz="900" dirty="0" smtClean="0"/>
              <a:t>□ </a:t>
            </a:r>
            <a:r>
              <a:rPr lang="en-US" altLang="ko-KR" sz="900" dirty="0"/>
              <a:t>MCI</a:t>
            </a:r>
            <a:r>
              <a:rPr lang="ko-KR" altLang="en-US" sz="900" dirty="0" smtClean="0"/>
              <a:t>진로탐색검사     □ </a:t>
            </a:r>
            <a:r>
              <a:rPr lang="en-US" altLang="ko-KR" sz="900" dirty="0"/>
              <a:t>CFPI</a:t>
            </a:r>
            <a:r>
              <a:rPr lang="ko-KR" altLang="en-US" sz="900" dirty="0" smtClean="0"/>
              <a:t>진로그림검사     □ </a:t>
            </a:r>
            <a:r>
              <a:rPr lang="en-US" altLang="ko-KR" sz="900" dirty="0" smtClean="0"/>
              <a:t>MBTI</a:t>
            </a:r>
            <a:r>
              <a:rPr lang="ko-KR" altLang="en-US" sz="900" dirty="0" smtClean="0"/>
              <a:t>   </a:t>
            </a:r>
            <a:r>
              <a:rPr lang="en-US" altLang="ko-KR" sz="900" dirty="0" smtClean="0"/>
              <a:t>………..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상태            </a:t>
            </a:r>
            <a:r>
              <a:rPr lang="en-US" altLang="ko-KR" sz="900" dirty="0" smtClean="0"/>
              <a:t>&gt;   </a:t>
            </a:r>
            <a:r>
              <a:rPr lang="ko-KR" altLang="en-US" sz="900" dirty="0" smtClean="0"/>
              <a:t>□ 결제 대기      □ 결제 완료      □ 결제 포기 </a:t>
            </a:r>
            <a:endParaRPr lang="en-US" altLang="ko-KR" sz="900" dirty="0" smtClean="0"/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회원 검색</a:t>
            </a:r>
            <a:r>
              <a:rPr lang="ko-KR" altLang="en-US" sz="900" dirty="0" smtClean="0"/>
              <a:t>     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6220641" y="3134115"/>
            <a:ext cx="77746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50" name="그림 49" descr="페이징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5514" y="6225108"/>
            <a:ext cx="819000" cy="26423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2338239" y="3598475"/>
            <a:ext cx="303127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236" y="4221535"/>
            <a:ext cx="1747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심리검사 요청 리스트 </a:t>
            </a:r>
            <a:r>
              <a:rPr lang="en-US" altLang="ko-KR" sz="800" dirty="0" smtClean="0"/>
              <a:t>: 10</a:t>
            </a:r>
            <a:r>
              <a:rPr lang="ko-KR" altLang="en-US" sz="800" dirty="0" smtClean="0"/>
              <a:t>건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174969" y="2085755"/>
            <a:ext cx="76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19478"/>
              </p:ext>
            </p:extLst>
          </p:nvPr>
        </p:nvGraphicFramePr>
        <p:xfrm>
          <a:off x="270617" y="4544787"/>
          <a:ext cx="7412688" cy="1594634"/>
        </p:xfrm>
        <a:graphic>
          <a:graphicData uri="http://schemas.openxmlformats.org/drawingml/2006/table">
            <a:tbl>
              <a:tblPr/>
              <a:tblGrid>
                <a:gridCol w="593615"/>
                <a:gridCol w="1021785"/>
                <a:gridCol w="1686875"/>
                <a:gridCol w="1376307"/>
                <a:gridCol w="1376307"/>
                <a:gridCol w="1357799"/>
              </a:tblGrid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심리검사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요청일시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결제일시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695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홍길동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8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MCI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진로탐색검사 </a:t>
                      </a:r>
                    </a:p>
                    <a:p>
                      <a:pPr algn="ctr">
                        <a:lnSpc>
                          <a:spcPct val="18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CFPI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진로그림검사</a:t>
                      </a:r>
                    </a:p>
                    <a:p>
                      <a:pPr algn="ctr">
                        <a:lnSpc>
                          <a:spcPct val="18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MBTI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2016-03-02(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09:00:00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2016-03-03(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09:29:59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70000"/>
                        </a:lnSpc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대기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홍길자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MBTI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2016-03-01(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일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09:00:00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2016-03-05(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09:29:59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완료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83" name="직선 연결선 82"/>
          <p:cNvCxnSpPr/>
          <p:nvPr/>
        </p:nvCxnSpPr>
        <p:spPr>
          <a:xfrm>
            <a:off x="1371441" y="3184925"/>
            <a:ext cx="46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73205" y="1763815"/>
            <a:ext cx="29867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상담</a:t>
            </a:r>
            <a:r>
              <a:rPr lang="ko-KR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스케줄</a:t>
            </a:r>
            <a:r>
              <a:rPr lang="ko-KR" altLang="en-US" sz="900" dirty="0" smtClean="0"/>
              <a:t>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|  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상담내역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|   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심리검사 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|  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쪽지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5" name="그림 34" descr="ico_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2610" y="1718830"/>
            <a:ext cx="195000" cy="180000"/>
          </a:xfrm>
          <a:prstGeom prst="rect">
            <a:avLst/>
          </a:prstGeom>
        </p:spPr>
      </p:pic>
      <p:pic>
        <p:nvPicPr>
          <p:cNvPr id="37" name="그림 36" descr="ico_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70424" y="1718830"/>
            <a:ext cx="195000" cy="180000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6591303" y="4196705"/>
            <a:ext cx="1092000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심리검사 요청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81675" y="2242440"/>
            <a:ext cx="1959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회원에게 요청한 심리검사 정보입니다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5928109" y="117792"/>
            <a:ext cx="7922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RCW-0404P2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001755" y="4194085"/>
            <a:ext cx="1521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검사 사이트 계정 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393855" y="3525915"/>
            <a:ext cx="46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그림 94" descr="Single_Tap.png"/>
          <p:cNvPicPr>
            <a:picLocks noChangeAspect="1"/>
          </p:cNvPicPr>
          <p:nvPr/>
        </p:nvPicPr>
        <p:blipFill>
          <a:blip r:embed="rId5" cstate="print">
            <a:lum contrast="-40000"/>
          </a:blip>
          <a:stretch>
            <a:fillRect/>
          </a:stretch>
        </p:blipFill>
        <p:spPr>
          <a:xfrm>
            <a:off x="6941653" y="4247415"/>
            <a:ext cx="897000" cy="828000"/>
          </a:xfrm>
          <a:prstGeom prst="rect">
            <a:avLst/>
          </a:prstGeom>
        </p:spPr>
      </p:pic>
      <p:grpSp>
        <p:nvGrpSpPr>
          <p:cNvPr id="69" name="그룹 68"/>
          <p:cNvGrpSpPr/>
          <p:nvPr/>
        </p:nvGrpSpPr>
        <p:grpSpPr>
          <a:xfrm>
            <a:off x="662524" y="1448780"/>
            <a:ext cx="5801895" cy="4230470"/>
            <a:chOff x="341530" y="1116360"/>
            <a:chExt cx="5355595" cy="4230470"/>
          </a:xfrm>
        </p:grpSpPr>
        <p:sp>
          <p:nvSpPr>
            <p:cNvPr id="73" name="직사각형 72"/>
            <p:cNvSpPr/>
            <p:nvPr/>
          </p:nvSpPr>
          <p:spPr>
            <a:xfrm>
              <a:off x="341530" y="1116360"/>
              <a:ext cx="5355595" cy="42304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331640" y="4359043"/>
              <a:ext cx="30381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심리검사 </a:t>
              </a:r>
              <a:r>
                <a:rPr lang="en-US" altLang="ko-KR" sz="1100" b="1" dirty="0" smtClean="0"/>
                <a:t>2</a:t>
              </a:r>
              <a:r>
                <a:rPr lang="ko-KR" altLang="en-US" sz="1100" b="1" dirty="0" smtClean="0"/>
                <a:t>건</a:t>
              </a:r>
              <a:r>
                <a:rPr lang="en-US" altLang="ko-KR" sz="1100" b="1" dirty="0" smtClean="0"/>
                <a:t>,</a:t>
              </a:r>
              <a:r>
                <a:rPr lang="ko-KR" altLang="en-US" sz="900" dirty="0" smtClean="0"/>
                <a:t>   </a:t>
              </a:r>
              <a:r>
                <a:rPr lang="en-US" altLang="ko-KR" sz="1100" b="1" dirty="0" smtClean="0"/>
                <a:t>50,000</a:t>
              </a:r>
              <a:r>
                <a:rPr lang="ko-KR" altLang="en-US" sz="1100" b="1" dirty="0" smtClean="0"/>
                <a:t>원</a:t>
              </a:r>
              <a:r>
                <a:rPr lang="ko-KR" altLang="en-US" sz="900" b="1" dirty="0" smtClean="0"/>
                <a:t> </a:t>
              </a:r>
              <a:r>
                <a:rPr lang="en-US" altLang="ko-KR" sz="900" dirty="0" smtClean="0"/>
                <a:t>(VAT </a:t>
              </a:r>
              <a:r>
                <a:rPr lang="ko-KR" altLang="en-US" sz="900" dirty="0" smtClean="0"/>
                <a:t>포함</a:t>
              </a:r>
              <a:r>
                <a:rPr lang="en-US" altLang="ko-KR" sz="900" dirty="0" smtClean="0"/>
                <a:t>)  </a:t>
              </a:r>
              <a:r>
                <a:rPr lang="ko-KR" altLang="en-US" sz="900" dirty="0" smtClean="0"/>
                <a:t>또는 </a:t>
              </a:r>
              <a:r>
                <a:rPr lang="ko-KR" altLang="en-US" sz="1100" b="1" dirty="0" err="1" smtClean="0"/>
                <a:t>상담권</a:t>
              </a:r>
              <a:r>
                <a:rPr lang="ko-KR" altLang="en-US" sz="1100" b="1" dirty="0" smtClean="0"/>
                <a:t> </a:t>
              </a:r>
              <a:r>
                <a:rPr lang="en-US" altLang="ko-KR" sz="1100" b="1" dirty="0" smtClean="0"/>
                <a:t>2</a:t>
              </a:r>
              <a:r>
                <a:rPr lang="ko-KR" altLang="en-US" sz="1100" b="1" dirty="0" smtClean="0"/>
                <a:t>매</a:t>
              </a:r>
              <a:endParaRPr lang="ko-KR" altLang="en-US" sz="1050" b="1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183750" y="1705987"/>
              <a:ext cx="1596887" cy="2185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ko-KR" altLang="en-US" sz="1000" dirty="0" smtClean="0"/>
                <a:t>□  </a:t>
              </a:r>
              <a:r>
                <a:rPr lang="en-US" altLang="ko-KR" sz="1000" dirty="0" smtClean="0"/>
                <a:t>MCI</a:t>
              </a:r>
              <a:r>
                <a:rPr lang="ko-KR" altLang="en-US" sz="1000" dirty="0" smtClean="0"/>
                <a:t>진로탐색검사</a:t>
              </a:r>
              <a:endParaRPr lang="en-US" altLang="ko-KR" sz="1000" dirty="0" smtClean="0"/>
            </a:p>
            <a:p>
              <a:pPr>
                <a:lnSpc>
                  <a:spcPct val="170000"/>
                </a:lnSpc>
              </a:pPr>
              <a:r>
                <a:rPr lang="ko-KR" altLang="en-US" sz="1000" dirty="0" smtClean="0"/>
                <a:t>□  </a:t>
              </a:r>
              <a:r>
                <a:rPr lang="en-US" altLang="ko-KR" sz="1000" dirty="0" smtClean="0"/>
                <a:t>CFPI</a:t>
              </a:r>
              <a:r>
                <a:rPr lang="ko-KR" altLang="en-US" sz="1000" dirty="0" smtClean="0"/>
                <a:t>진로그림검사</a:t>
              </a:r>
              <a:endParaRPr lang="en-US" altLang="ko-KR" sz="1000" dirty="0" smtClean="0"/>
            </a:p>
            <a:p>
              <a:pPr>
                <a:lnSpc>
                  <a:spcPct val="170000"/>
                </a:lnSpc>
              </a:pPr>
              <a:r>
                <a:rPr lang="ko-KR" altLang="en-US" sz="1000" dirty="0" smtClean="0"/>
                <a:t>□  </a:t>
              </a:r>
              <a:r>
                <a:rPr lang="en-US" altLang="ko-KR" sz="1000" dirty="0" smtClean="0"/>
                <a:t>MST</a:t>
              </a:r>
              <a:r>
                <a:rPr lang="ko-KR" altLang="en-US" sz="1000" dirty="0" smtClean="0"/>
                <a:t>학습동기유형검사</a:t>
              </a:r>
              <a:endParaRPr lang="en-US" altLang="ko-KR" sz="1000" dirty="0" smtClean="0"/>
            </a:p>
            <a:p>
              <a:pPr>
                <a:lnSpc>
                  <a:spcPct val="170000"/>
                </a:lnSpc>
              </a:pPr>
              <a:r>
                <a:rPr lang="ko-KR" altLang="en-US" sz="1000" dirty="0" smtClean="0"/>
                <a:t>□  성격</a:t>
              </a:r>
              <a:r>
                <a:rPr lang="en-US" altLang="ko-KR" sz="1000" dirty="0" smtClean="0"/>
                <a:t>5</a:t>
              </a:r>
              <a:r>
                <a:rPr lang="ko-KR" altLang="en-US" sz="1000" dirty="0" smtClean="0"/>
                <a:t>요인검사</a:t>
              </a:r>
              <a:endParaRPr lang="en-US" altLang="ko-KR" sz="1000" dirty="0" smtClean="0"/>
            </a:p>
            <a:p>
              <a:pPr>
                <a:lnSpc>
                  <a:spcPct val="170000"/>
                </a:lnSpc>
              </a:pPr>
              <a:r>
                <a:rPr lang="ko-KR" altLang="en-US" sz="1000" dirty="0" smtClean="0"/>
                <a:t>□  </a:t>
              </a:r>
              <a:r>
                <a:rPr lang="en-US" altLang="ko-KR" sz="1000" dirty="0" smtClean="0"/>
                <a:t>EPDI</a:t>
              </a:r>
              <a:r>
                <a:rPr lang="ko-KR" altLang="en-US" sz="1000" dirty="0" smtClean="0"/>
                <a:t>성격유형검사</a:t>
              </a:r>
              <a:endParaRPr lang="en-US" altLang="ko-KR" sz="1000" dirty="0" smtClean="0"/>
            </a:p>
            <a:p>
              <a:pPr>
                <a:lnSpc>
                  <a:spcPct val="170000"/>
                </a:lnSpc>
              </a:pPr>
              <a:r>
                <a:rPr lang="ko-KR" altLang="en-US" sz="1000" dirty="0" smtClean="0"/>
                <a:t>□  </a:t>
              </a:r>
              <a:r>
                <a:rPr lang="en-US" altLang="ko-KR" sz="1000" dirty="0" smtClean="0"/>
                <a:t>PAT </a:t>
              </a:r>
              <a:r>
                <a:rPr lang="ko-KR" altLang="en-US" sz="1000" dirty="0" smtClean="0"/>
                <a:t>부모양육태도검사</a:t>
              </a:r>
              <a:endParaRPr lang="en-US" altLang="ko-KR" sz="1000" dirty="0" smtClean="0"/>
            </a:p>
            <a:p>
              <a:pPr>
                <a:lnSpc>
                  <a:spcPct val="170000"/>
                </a:lnSpc>
              </a:pPr>
              <a:r>
                <a:rPr lang="ko-KR" altLang="en-US" sz="1000" dirty="0" smtClean="0"/>
                <a:t>□  </a:t>
              </a:r>
              <a:r>
                <a:rPr lang="en-US" altLang="ko-KR" sz="1000" dirty="0" smtClean="0"/>
                <a:t>PSRI </a:t>
              </a:r>
              <a:r>
                <a:rPr lang="ko-KR" altLang="en-US" sz="1000" dirty="0" smtClean="0"/>
                <a:t>직무스트레스검사</a:t>
              </a:r>
              <a:endParaRPr lang="en-US" altLang="ko-KR" sz="1000" dirty="0" smtClean="0"/>
            </a:p>
            <a:p>
              <a:pPr>
                <a:lnSpc>
                  <a:spcPct val="170000"/>
                </a:lnSpc>
              </a:pP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□  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MBTI</a:t>
              </a:r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3157795" y="1615977"/>
              <a:ext cx="23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3199346" y="1244470"/>
              <a:ext cx="9976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</a:rPr>
                <a:t>심리검사 선택</a:t>
              </a:r>
              <a:endParaRPr lang="en-US" altLang="ko-KR" sz="11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337085" y="1213275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530355" y="4728608"/>
              <a:ext cx="496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2141730" y="4851775"/>
              <a:ext cx="1692000" cy="3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회원에게 심리검사 요청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548213" y="4247363"/>
              <a:ext cx="496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2996825" y="1251375"/>
              <a:ext cx="0" cy="2880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459395" y="1615977"/>
              <a:ext cx="23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직사각형 101"/>
            <p:cNvSpPr/>
            <p:nvPr/>
          </p:nvSpPr>
          <p:spPr>
            <a:xfrm>
              <a:off x="359337" y="1705987"/>
              <a:ext cx="2440058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ko-KR" altLang="en-US" sz="1000" dirty="0" smtClean="0"/>
                <a:t>○  홍길동  </a:t>
              </a:r>
              <a:r>
                <a:rPr lang="en-US" altLang="ko-KR" sz="1000" dirty="0" smtClean="0"/>
                <a:t>(asd11@aimmed.com)</a:t>
              </a:r>
              <a:r>
                <a:rPr lang="ko-KR" altLang="en-US" sz="1000" dirty="0" smtClean="0"/>
                <a:t>       </a:t>
              </a:r>
              <a:endParaRPr lang="en-US" altLang="ko-KR" sz="1000" dirty="0" smtClean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59337" y="1982114"/>
              <a:ext cx="2440058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ko-KR" altLang="en-US" sz="1000" dirty="0" smtClean="0"/>
                <a:t>○  고길동  </a:t>
              </a:r>
              <a:r>
                <a:rPr lang="en-US" altLang="ko-KR" sz="1000" dirty="0" smtClean="0"/>
                <a:t>(asd22@aimmed.com)</a:t>
              </a:r>
              <a:r>
                <a:rPr lang="ko-KR" altLang="en-US" sz="1000" dirty="0" smtClean="0"/>
                <a:t>       </a:t>
              </a:r>
              <a:endParaRPr lang="en-US" altLang="ko-KR" sz="1000" dirty="0" smtClean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59337" y="2252144"/>
              <a:ext cx="2440058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ko-KR" altLang="en-US" sz="1000" dirty="0" smtClean="0"/>
                <a:t>○  길동     </a:t>
              </a:r>
              <a:r>
                <a:rPr lang="en-US" altLang="ko-KR" sz="1000" dirty="0" smtClean="0"/>
                <a:t>(asd33@aimmed.com)</a:t>
              </a:r>
              <a:r>
                <a:rPr lang="ko-KR" altLang="en-US" sz="1000" dirty="0" smtClean="0"/>
                <a:t>       </a:t>
              </a:r>
              <a:endParaRPr lang="en-US" altLang="ko-KR" sz="1000" dirty="0" smtClean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6535" y="1240185"/>
              <a:ext cx="737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</a:rPr>
                <a:t>회원 선택</a:t>
              </a:r>
              <a:endParaRPr lang="en-US" altLang="ko-KR" sz="1100" b="1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9" name="타원 108"/>
          <p:cNvSpPr/>
          <p:nvPr/>
        </p:nvSpPr>
        <p:spPr>
          <a:xfrm>
            <a:off x="524677" y="156423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229221" y="11779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심리검사 요청 팝업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226951" y="352286"/>
            <a:ext cx="2433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심리검사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심리검사 요청 팝업 클릭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3556892" y="156474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1491365" y="4691463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2338239" y="518419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7808120" y="650426"/>
          <a:ext cx="1967152" cy="3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심리검사 리스트 페이지에서 팝업 호출한 경우 </a:t>
                      </a:r>
                      <a:r>
                        <a:rPr lang="ko-KR" altLang="en-US" sz="800" dirty="0" smtClean="0"/>
                        <a:t>최근 </a:t>
                      </a: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주일간 상담 받은 회원의 이름과 아이디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/>
                        <a:t>Admin &gt; </a:t>
                      </a:r>
                      <a:r>
                        <a:rPr lang="ko-KR" altLang="en-US" sz="800" dirty="0" smtClean="0"/>
                        <a:t>서비스 운영관리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smtClean="0"/>
                        <a:t>심리검사 관리 메뉴에서 등록된 심리검사 노출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복수 선택 가능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/>
                        <a:t>MBTI : </a:t>
                      </a:r>
                      <a:r>
                        <a:rPr lang="ko-KR" altLang="en-US" sz="800" dirty="0" smtClean="0"/>
                        <a:t>상담사 정보에서 </a:t>
                      </a:r>
                      <a:r>
                        <a:rPr lang="en-US" altLang="ko-KR" sz="800" dirty="0" smtClean="0"/>
                        <a:t>MBTI </a:t>
                      </a:r>
                      <a:r>
                        <a:rPr lang="ko-KR" altLang="en-US" sz="800" dirty="0" smtClean="0"/>
                        <a:t>수료변호가 없는 경우에는 </a:t>
                      </a:r>
                      <a:r>
                        <a:rPr lang="en-US" altLang="ko-KR" sz="800" dirty="0" smtClean="0"/>
                        <a:t>MBTI dimmed</a:t>
                      </a:r>
                      <a:r>
                        <a:rPr lang="ko-KR" altLang="en-US" sz="800" dirty="0" smtClean="0"/>
                        <a:t> 처리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선택된 심리검사 건수와 선택된 심리검사의 총 금액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회원 선택하지 않은 경우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alert </a:t>
                      </a:r>
                      <a:r>
                        <a:rPr lang="ko-KR" altLang="en-US" sz="800" baseline="0" dirty="0" smtClean="0"/>
                        <a:t>노출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회원을 선택하세요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심리검사를 선택하지 않은 경우 </a:t>
                      </a:r>
                      <a:r>
                        <a:rPr lang="en-US" altLang="ko-KR" sz="800" dirty="0" smtClean="0"/>
                        <a:t>alert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노출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요청할 심리검사를 선택하세요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정상적으로 완료 시 </a:t>
                      </a:r>
                      <a:r>
                        <a:rPr lang="en-US" altLang="ko-KR" sz="800" dirty="0" smtClean="0"/>
                        <a:t>App &gt; </a:t>
                      </a:r>
                      <a:r>
                        <a:rPr lang="ko-KR" altLang="en-US" sz="800" dirty="0" smtClean="0"/>
                        <a:t>심리검사 메뉴에 노출되며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해당 팝업 </a:t>
                      </a:r>
                      <a:r>
                        <a:rPr lang="en-US" altLang="ko-KR" sz="800" dirty="0" smtClean="0"/>
                        <a:t>close</a:t>
                      </a:r>
                      <a:endParaRPr lang="ko-KR" altLang="en-US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" name="슬라이드 번호 개체 틀 4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29222" y="117792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상세정보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13464" y="198884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심리검사</a:t>
            </a:r>
            <a:endParaRPr lang="ko-KR" altLang="en-US" sz="1100" b="1" dirty="0"/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274708"/>
              </p:ext>
            </p:extLst>
          </p:nvPr>
        </p:nvGraphicFramePr>
        <p:xfrm>
          <a:off x="260302" y="2846806"/>
          <a:ext cx="7423002" cy="733930"/>
        </p:xfrm>
        <a:graphic>
          <a:graphicData uri="http://schemas.openxmlformats.org/drawingml/2006/table">
            <a:tbl>
              <a:tblPr/>
              <a:tblGrid>
                <a:gridCol w="1231063"/>
                <a:gridCol w="2486526"/>
                <a:gridCol w="84436"/>
                <a:gridCol w="1280716"/>
                <a:gridCol w="2340261"/>
              </a:tblGrid>
              <a:tr h="4005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심리검사 요청 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A12345</a:t>
                      </a: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홍길동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asd@aimmed.com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41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요청일시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2016-03-02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09:00:00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결제일시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2016-03-02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09:29:59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321236" y="252890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상세정보</a:t>
            </a:r>
            <a:endParaRPr lang="ko-KR" altLang="en-US" sz="10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6601015" y="2939210"/>
            <a:ext cx="741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쪽지 쓰기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26951" y="352286"/>
            <a:ext cx="21259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상담내역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상담내역 클릭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1236" y="3840192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심리검사 요청</a:t>
            </a:r>
            <a:endParaRPr lang="ko-KR" altLang="en-US" sz="1000" dirty="0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99323"/>
              </p:ext>
            </p:extLst>
          </p:nvPr>
        </p:nvGraphicFramePr>
        <p:xfrm>
          <a:off x="246137" y="4192425"/>
          <a:ext cx="7423002" cy="1170130"/>
        </p:xfrm>
        <a:graphic>
          <a:graphicData uri="http://schemas.openxmlformats.org/drawingml/2006/table">
            <a:tbl>
              <a:tblPr/>
              <a:tblGrid>
                <a:gridCol w="1231063"/>
                <a:gridCol w="6191939"/>
              </a:tblGrid>
              <a:tr h="11701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심리검사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3153816" y="4687500"/>
            <a:ext cx="1014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검사결과 업로드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619833" y="4578420"/>
            <a:ext cx="57603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619833" y="4964415"/>
            <a:ext cx="57603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532126" y="4269723"/>
            <a:ext cx="16576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defRPr/>
            </a:pPr>
            <a:r>
              <a:rPr lang="en-US" altLang="ko-KR" sz="900" dirty="0"/>
              <a:t>MCI</a:t>
            </a:r>
            <a:r>
              <a:rPr lang="ko-KR" altLang="en-US" sz="900" dirty="0" smtClean="0"/>
              <a:t>진로탐색검사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532126" y="4653098"/>
            <a:ext cx="16576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defRPr/>
            </a:pPr>
            <a:r>
              <a:rPr lang="en-US" altLang="ko-KR" sz="900" dirty="0"/>
              <a:t>CFPI</a:t>
            </a:r>
            <a:r>
              <a:rPr lang="ko-KR" altLang="en-US" sz="900" dirty="0"/>
              <a:t>진로그림검사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532126" y="5051238"/>
            <a:ext cx="16576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MBTI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64590" y="5073495"/>
            <a:ext cx="1014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검사결과 업로드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085333" y="4272910"/>
            <a:ext cx="265578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defRPr/>
            </a:pPr>
            <a:r>
              <a:rPr lang="en-US" altLang="ko-KR" sz="900" dirty="0" smtClean="0">
                <a:solidFill>
                  <a:srgbClr val="0000FF"/>
                </a:solidFill>
              </a:rPr>
              <a:t>MCI</a:t>
            </a:r>
            <a:r>
              <a:rPr lang="ko-KR" altLang="en-US" sz="900" dirty="0" smtClean="0">
                <a:solidFill>
                  <a:srgbClr val="0000FF"/>
                </a:solidFill>
              </a:rPr>
              <a:t>진로탐색검사</a:t>
            </a:r>
            <a:r>
              <a:rPr lang="en-US" altLang="ko-KR" sz="900" dirty="0" smtClean="0">
                <a:solidFill>
                  <a:srgbClr val="0000FF"/>
                </a:solidFill>
              </a:rPr>
              <a:t>_20160302.pdf</a:t>
            </a:r>
            <a:endParaRPr lang="en-US" altLang="ko-KR" sz="900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81675" y="2015755"/>
            <a:ext cx="1959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회원에게 요청한 심리상담 정보입니다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RCW-040401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8022" y="576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88909" y="4661581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pdf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파일만 허용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4190713" y="5047576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pdf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파일만 허용</a:t>
            </a:r>
            <a:endParaRPr lang="ko-KR" altLang="en-US" sz="800" dirty="0"/>
          </a:p>
        </p:txBody>
      </p:sp>
      <p:sp>
        <p:nvSpPr>
          <p:cNvPr id="42" name="타원 41"/>
          <p:cNvSpPr/>
          <p:nvPr/>
        </p:nvSpPr>
        <p:spPr>
          <a:xfrm>
            <a:off x="-520" y="4653098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386440" y="2720806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441777" y="5668625"/>
            <a:ext cx="1755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목록 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/>
        </p:nvGraphicFramePr>
        <p:xfrm>
          <a:off x="7808120" y="650426"/>
          <a:ext cx="1967152" cy="279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쪽지 쓰기 팝업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(RCW-040503)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노출되며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회원명이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쪽지 수신 대상에 자동 입력되어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해당 심리검사 요청 취소 안내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alert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팝업 노출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: [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회원명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에게 요청한 심리검사를 취소하시겠습니까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취소 완료 시 심리검사 요청 리스트 페이지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RCW-0404)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요청한 심리검사 모두 노출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검사결과 업로드 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App &gt;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심리검사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검사결과에 반영됨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파일명 양식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심리검사명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업로드날짜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파일 브라우저 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심리검사 리스트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(RCW-0404)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타원 63"/>
          <p:cNvSpPr/>
          <p:nvPr/>
        </p:nvSpPr>
        <p:spPr>
          <a:xfrm>
            <a:off x="4709223" y="564160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54392" y="3319484"/>
            <a:ext cx="1014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심리검사 요청 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916810" y="311921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54213" y="475793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0961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302063"/>
            <a:ext cx="9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4000" b="1" spc="-20" dirty="0" smtClean="0">
                <a:solidFill>
                  <a:prstClr val="black"/>
                </a:solidFill>
              </a:rPr>
              <a:t>&gt; </a:t>
            </a:r>
            <a:r>
              <a:rPr lang="ko-KR" altLang="en-US" sz="4000" b="1" spc="-20" dirty="0" smtClean="0">
                <a:solidFill>
                  <a:prstClr val="black"/>
                </a:solidFill>
              </a:rPr>
              <a:t>쪽지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0106" y="2642807"/>
            <a:ext cx="714380" cy="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0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3" y="19888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쪽지</a:t>
            </a:r>
            <a:endParaRPr lang="ko-KR" altLang="en-US" sz="1100" b="1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60307" y="4383630"/>
          <a:ext cx="7456079" cy="1530172"/>
        </p:xfrm>
        <a:graphic>
          <a:graphicData uri="http://schemas.openxmlformats.org/drawingml/2006/table">
            <a:tbl>
              <a:tblPr/>
              <a:tblGrid>
                <a:gridCol w="840355"/>
                <a:gridCol w="881700"/>
                <a:gridCol w="1079446"/>
                <a:gridCol w="3720745"/>
                <a:gridCol w="933833"/>
              </a:tblGrid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8598" marR="8598" marT="793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보낸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내용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받은일시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8598" marR="8598" marT="793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홍길동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심한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부부싸움을 했습니다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어떻게 화해를 해야 할지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..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2016-03-01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8598" marR="8598" marT="793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홍길순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심한 부부싸움을 했습니다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어떻게 화해를 해야 할지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..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2016-02-28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8598" marR="8598" marT="793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홍길자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심한 부부싸움을 했습니다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어떻게 화해를 해야 할지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..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2016-02-27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09:30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254222" y="6021780"/>
            <a:ext cx="975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2" name="그림 31" descr="페이징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5514" y="6021781"/>
            <a:ext cx="819000" cy="264233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67887" y="2528900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받은 쪽지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37770" y="2528900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보낸 쪽지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61929" y="2618910"/>
            <a:ext cx="1093257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쪽지 쓰기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67387" y="3023955"/>
            <a:ext cx="7415915" cy="9005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42611" y="3049675"/>
            <a:ext cx="9300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900" b="1" dirty="0" smtClean="0"/>
              <a:t>받은 날짜   </a:t>
            </a:r>
            <a:r>
              <a:rPr lang="en-US" altLang="ko-KR" sz="900" b="1" dirty="0" smtClean="0"/>
              <a:t>&gt; </a:t>
            </a:r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검색          </a:t>
            </a:r>
            <a:r>
              <a:rPr lang="en-US" altLang="ko-KR" sz="900" b="1" dirty="0" smtClean="0"/>
              <a:t>&gt;</a:t>
            </a:r>
            <a:endParaRPr lang="ko-KR" altLang="en-US" sz="900" b="1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499677" y="3474473"/>
            <a:ext cx="393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730755" y="3255159"/>
            <a:ext cx="77746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414803" y="3165238"/>
            <a:ext cx="2939123" cy="261610"/>
            <a:chOff x="1268724" y="2606077"/>
            <a:chExt cx="2713037" cy="261610"/>
          </a:xfrm>
        </p:grpSpPr>
        <p:sp>
          <p:nvSpPr>
            <p:cNvPr id="48" name="직사각형 47"/>
            <p:cNvSpPr/>
            <p:nvPr/>
          </p:nvSpPr>
          <p:spPr>
            <a:xfrm>
              <a:off x="1268724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132324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758161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621761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492324" y="2606077"/>
              <a:ext cx="262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~</a:t>
              </a:r>
              <a:endParaRPr lang="ko-KR" altLang="en-US" sz="1100" dirty="0"/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414802" y="3525189"/>
            <a:ext cx="293912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29221" y="117792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받은 쪽지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6951" y="352286"/>
            <a:ext cx="1494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쪽지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받은 쪽지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7546" y="2017875"/>
            <a:ext cx="18934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회원과 주고 받은 쪽지 리스트입니다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RCW-040501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425429" y="252890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235" y="4047860"/>
            <a:ext cx="1491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받은 쪽지 리스트 </a:t>
            </a:r>
            <a:r>
              <a:rPr lang="en-US" altLang="ko-KR" sz="800" dirty="0" smtClean="0"/>
              <a:t>: 10</a:t>
            </a:r>
            <a:r>
              <a:rPr lang="ko-KR" altLang="en-US" sz="800" dirty="0" smtClean="0"/>
              <a:t>건</a:t>
            </a:r>
            <a:endParaRPr lang="ko-KR" altLang="en-US" sz="800" dirty="0"/>
          </a:p>
        </p:txBody>
      </p:sp>
      <p:sp>
        <p:nvSpPr>
          <p:cNvPr id="59" name="타원 58"/>
          <p:cNvSpPr/>
          <p:nvPr/>
        </p:nvSpPr>
        <p:spPr>
          <a:xfrm>
            <a:off x="88890" y="404208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-520" y="602920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6142662" y="4066909"/>
            <a:ext cx="1540641" cy="253127"/>
            <a:chOff x="5670150" y="4200990"/>
            <a:chExt cx="1422130" cy="253127"/>
          </a:xfrm>
        </p:grpSpPr>
        <p:sp>
          <p:nvSpPr>
            <p:cNvPr id="75" name="직사각형 74"/>
            <p:cNvSpPr/>
            <p:nvPr/>
          </p:nvSpPr>
          <p:spPr>
            <a:xfrm>
              <a:off x="5670150" y="4200990"/>
              <a:ext cx="1422129" cy="2520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최근 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821565" y="4202117"/>
              <a:ext cx="270715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▼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7" name="타원 76"/>
          <p:cNvSpPr/>
          <p:nvPr/>
        </p:nvSpPr>
        <p:spPr>
          <a:xfrm>
            <a:off x="5898885" y="405000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7808120" y="650426"/>
          <a:ext cx="1967152" cy="392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새로운 쪽지가 있는 경우 </a:t>
                      </a:r>
                      <a:r>
                        <a:rPr lang="en-US" altLang="ko-KR" sz="800" dirty="0" smtClean="0"/>
                        <a:t>New </a:t>
                      </a:r>
                      <a:r>
                        <a:rPr lang="ko-KR" altLang="en-US" sz="800" dirty="0" smtClean="0"/>
                        <a:t>버튼 노출되며 해당 페이지 입장 시 </a:t>
                      </a:r>
                      <a:r>
                        <a:rPr lang="en-US" altLang="ko-KR" sz="800" dirty="0" smtClean="0"/>
                        <a:t>New </a:t>
                      </a:r>
                      <a:r>
                        <a:rPr lang="ko-KR" altLang="en-US" sz="800" dirty="0" smtClean="0"/>
                        <a:t>버튼 제거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쪽지 쓰기 팝업</a:t>
                      </a:r>
                      <a:r>
                        <a:rPr lang="en-US" altLang="ko-KR" sz="800" dirty="0" smtClean="0"/>
                        <a:t>(RCW-040503)</a:t>
                      </a:r>
                      <a:r>
                        <a:rPr lang="ko-KR" altLang="en-US" sz="800" dirty="0" smtClean="0"/>
                        <a:t>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당일 날짜 기본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 단위로 선택 가능하며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 이상의 기간 선택 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팝업 노출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날짜 조회는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까지만 가능합니다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검색은 보낸 회원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내용에 대한 키워드 검색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검색된 건수 출력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/>
                        <a:t>30</a:t>
                      </a:r>
                      <a:r>
                        <a:rPr lang="ko-KR" altLang="en-US" sz="800" dirty="0" smtClean="0"/>
                        <a:t>개씩 노출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쪽지 내용은 한 줄로 출력하고 </a:t>
                      </a:r>
                      <a:r>
                        <a:rPr lang="ko-KR" altLang="en-US" sz="800" dirty="0" err="1" smtClean="0"/>
                        <a:t>말줄임</a:t>
                      </a:r>
                      <a:endParaRPr lang="ko-KR" altLang="en-US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정렬 기준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b="1" dirty="0" smtClean="0"/>
                        <a:t>최근 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| </a:t>
                      </a:r>
                      <a:r>
                        <a:rPr lang="ko-KR" altLang="en-US" sz="800" dirty="0" smtClean="0"/>
                        <a:t>이름 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보낸 회원 혹은 내용 클릭 시 받은 쪽지 보기 팝업</a:t>
                      </a:r>
                      <a:r>
                        <a:rPr lang="en-US" altLang="ko-KR" sz="800" dirty="0" smtClean="0"/>
                        <a:t>(RCW-040501P1)</a:t>
                      </a:r>
                      <a:r>
                        <a:rPr lang="ko-KR" altLang="en-US" sz="800" dirty="0" smtClean="0"/>
                        <a:t>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선택된 항목 삭제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선택하지 않고 삭제를 시도한 경우 </a:t>
                      </a:r>
                      <a:r>
                        <a:rPr lang="en-US" altLang="ko-KR" sz="800" dirty="0" smtClean="0"/>
                        <a:t>alert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노출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삭제할 쪽지를 선택하세요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슬라이드 번호 개체 틀 3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306110" y="304967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229222" y="352518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908801" y="4475381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596924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3" y="221340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쪽지</a:t>
            </a:r>
            <a:endParaRPr lang="ko-KR" altLang="en-US" sz="1100" b="1" dirty="0"/>
          </a:p>
        </p:txBody>
      </p:sp>
      <p:sp>
        <p:nvSpPr>
          <p:cNvPr id="33" name="직사각형 32"/>
          <p:cNvSpPr/>
          <p:nvPr/>
        </p:nvSpPr>
        <p:spPr>
          <a:xfrm>
            <a:off x="6561929" y="2843475"/>
            <a:ext cx="1093257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쪽지 쓰기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29222" y="117792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쪽지 쓰기 팝업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6951" y="352286"/>
            <a:ext cx="20874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쪽지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받은 쪽지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쪽지 쓰기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174969" y="2085755"/>
            <a:ext cx="76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267887" y="2753465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받은 쪽지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737770" y="2753465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보낸 쪽지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67387" y="3248520"/>
            <a:ext cx="7415915" cy="9005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442611" y="3274240"/>
            <a:ext cx="9300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900" b="1" dirty="0" smtClean="0"/>
              <a:t>받은 날짜   </a:t>
            </a:r>
            <a:r>
              <a:rPr lang="en-US" altLang="ko-KR" sz="900" b="1" dirty="0" smtClean="0"/>
              <a:t>&gt; </a:t>
            </a:r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검색   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1499677" y="3699038"/>
            <a:ext cx="393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5730755" y="3479724"/>
            <a:ext cx="77746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2414803" y="3389803"/>
            <a:ext cx="2939123" cy="261610"/>
            <a:chOff x="1268724" y="2606077"/>
            <a:chExt cx="2713037" cy="261610"/>
          </a:xfrm>
        </p:grpSpPr>
        <p:sp>
          <p:nvSpPr>
            <p:cNvPr id="89" name="직사각형 88"/>
            <p:cNvSpPr/>
            <p:nvPr/>
          </p:nvSpPr>
          <p:spPr>
            <a:xfrm>
              <a:off x="1268724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132324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758161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621761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492324" y="2606077"/>
              <a:ext cx="262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~</a:t>
              </a:r>
              <a:endParaRPr lang="ko-KR" altLang="en-US" sz="1100" dirty="0"/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2414802" y="3749754"/>
            <a:ext cx="293912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7" name="그림 36" descr="Single_Ta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49483" y="2888940"/>
            <a:ext cx="897000" cy="8280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073205" y="1763815"/>
            <a:ext cx="30267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상담</a:t>
            </a:r>
            <a:r>
              <a:rPr lang="ko-KR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스케줄</a:t>
            </a:r>
            <a:r>
              <a:rPr lang="ko-KR" altLang="en-US" sz="900" dirty="0" smtClean="0"/>
              <a:t>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|  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상담내역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|  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심리 상담 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|   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쪽지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3" name="그림 52" descr="ico_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2610" y="1718830"/>
            <a:ext cx="195000" cy="180000"/>
          </a:xfrm>
          <a:prstGeom prst="rect">
            <a:avLst/>
          </a:prstGeom>
        </p:spPr>
      </p:pic>
      <p:pic>
        <p:nvPicPr>
          <p:cNvPr id="96" name="그림 95" descr="ico_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70424" y="1718830"/>
            <a:ext cx="195000" cy="18000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857546" y="2242440"/>
            <a:ext cx="18934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회원과 주고 받은 쪽지 리스트입니다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RCW-040503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260307" y="4608195"/>
          <a:ext cx="7456079" cy="1530172"/>
        </p:xfrm>
        <a:graphic>
          <a:graphicData uri="http://schemas.openxmlformats.org/drawingml/2006/table">
            <a:tbl>
              <a:tblPr/>
              <a:tblGrid>
                <a:gridCol w="840355"/>
                <a:gridCol w="881700"/>
                <a:gridCol w="1079446"/>
                <a:gridCol w="3720745"/>
                <a:gridCol w="933833"/>
              </a:tblGrid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8598" marR="8598" marT="793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보낸 사람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내용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받은 일시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8598" marR="8598" marT="793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홍길동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심한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부부싸움을 했습니다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어떻게 화해를 해야 할지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..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2016-03-01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8598" marR="8598" marT="793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홍길순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심한 부부싸움을 했습니다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어떻게 화해를 해야 할지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..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2016-02-28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8598" marR="8598" marT="793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홍길자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심한 부부싸움을 했습니다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어떻게 화해를 해야 할지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..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2016-02-27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09:30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9" name="직사각형 98"/>
          <p:cNvSpPr/>
          <p:nvPr/>
        </p:nvSpPr>
        <p:spPr>
          <a:xfrm>
            <a:off x="254222" y="6246345"/>
            <a:ext cx="975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00" name="그림 99" descr="페이징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85514" y="6246346"/>
            <a:ext cx="819000" cy="264233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21235" y="4272425"/>
            <a:ext cx="1491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받은 쪽지 리스트 </a:t>
            </a:r>
            <a:r>
              <a:rPr lang="en-US" altLang="ko-KR" sz="800" dirty="0" smtClean="0"/>
              <a:t>: 10</a:t>
            </a:r>
            <a:r>
              <a:rPr lang="ko-KR" altLang="en-US" sz="800" dirty="0" smtClean="0"/>
              <a:t>건</a:t>
            </a:r>
            <a:endParaRPr lang="ko-KR" altLang="en-US" sz="8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565013" y="1448780"/>
            <a:ext cx="5801895" cy="3564000"/>
            <a:chOff x="611560" y="1448780"/>
            <a:chExt cx="5355595" cy="3564000"/>
          </a:xfrm>
        </p:grpSpPr>
        <p:sp>
          <p:nvSpPr>
            <p:cNvPr id="64" name="직사각형 63"/>
            <p:cNvSpPr/>
            <p:nvPr/>
          </p:nvSpPr>
          <p:spPr>
            <a:xfrm>
              <a:off x="611560" y="1448780"/>
              <a:ext cx="5355595" cy="356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3427825" y="1948397"/>
              <a:ext cx="23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469376" y="1576890"/>
              <a:ext cx="10434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</a:rPr>
                <a:t>쪽지 내용 입력</a:t>
              </a:r>
              <a:endParaRPr lang="en-US" altLang="ko-KR" sz="11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07115" y="1545695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411760" y="4509120"/>
              <a:ext cx="1692000" cy="3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쪽지 보내기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818243" y="4374105"/>
              <a:ext cx="496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3266855" y="1583795"/>
              <a:ext cx="0" cy="262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729425" y="1948397"/>
              <a:ext cx="23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직사각형 82"/>
            <p:cNvSpPr/>
            <p:nvPr/>
          </p:nvSpPr>
          <p:spPr>
            <a:xfrm>
              <a:off x="701569" y="2483895"/>
              <a:ext cx="2367855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ko-KR" altLang="en-US" sz="1000" dirty="0" smtClean="0"/>
                <a:t>○  홍길동   </a:t>
              </a:r>
              <a:r>
                <a:rPr lang="en-US" altLang="ko-KR" sz="1000" dirty="0" smtClean="0"/>
                <a:t>(</a:t>
              </a:r>
              <a:r>
                <a:rPr lang="en-US" altLang="ko-KR" sz="1000" dirty="0" smtClean="0">
                  <a:solidFill>
                    <a:srgbClr val="000000"/>
                  </a:solidFill>
                </a:rPr>
                <a:t>asd@aimmed.com)</a:t>
              </a:r>
              <a:r>
                <a:rPr lang="ko-KR" altLang="en-US" sz="1000" dirty="0" smtClean="0"/>
                <a:t>       </a:t>
              </a:r>
              <a:endParaRPr lang="en-US" altLang="ko-KR" sz="1000" dirty="0" smtClean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701570" y="2760022"/>
              <a:ext cx="2367854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ko-KR" altLang="en-US" sz="1000" dirty="0" smtClean="0"/>
                <a:t>○  고길동   </a:t>
              </a:r>
              <a:r>
                <a:rPr lang="en-US" altLang="ko-KR" sz="1000" dirty="0" smtClean="0"/>
                <a:t>(sdf</a:t>
              </a:r>
              <a:r>
                <a:rPr lang="en-US" altLang="ko-KR" sz="1000" dirty="0" smtClean="0">
                  <a:solidFill>
                    <a:srgbClr val="000000"/>
                  </a:solidFill>
                </a:rPr>
                <a:t>@aimmed.com)</a:t>
              </a:r>
              <a:r>
                <a:rPr lang="ko-KR" altLang="en-US" sz="1000" dirty="0" smtClean="0"/>
                <a:t>      </a:t>
              </a:r>
              <a:endParaRPr lang="en-US" altLang="ko-KR" sz="1000" dirty="0" smtClean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701570" y="3030052"/>
              <a:ext cx="2367854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ko-KR" altLang="en-US" sz="1000" dirty="0" smtClean="0"/>
                <a:t>○  길동</a:t>
              </a:r>
              <a:r>
                <a:rPr lang="en-US" altLang="ko-KR" sz="1000" dirty="0" smtClean="0">
                  <a:solidFill>
                    <a:srgbClr val="000000"/>
                  </a:solidFill>
                </a:rPr>
                <a:t>      (aaaa123@aimmed.com</a:t>
              </a:r>
              <a:r>
                <a:rPr lang="en-US" altLang="ko-KR" sz="1000" dirty="0" smtClean="0"/>
                <a:t>)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56565" y="1572605"/>
              <a:ext cx="10434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</a:rPr>
                <a:t>받는 회원 선택</a:t>
              </a:r>
              <a:endParaRPr lang="en-US" altLang="ko-KR" sz="11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29425" y="2038407"/>
              <a:ext cx="168233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err="1" smtClean="0">
                  <a:solidFill>
                    <a:schemeClr val="bg1">
                      <a:lumMod val="50000"/>
                    </a:schemeClr>
                  </a:solidFill>
                </a:rPr>
                <a:t>회원명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 또는 아이디 입력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456765" y="2038407"/>
              <a:ext cx="612660" cy="3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검색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427826" y="2058214"/>
              <a:ext cx="2358418" cy="17937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00041" y="3922555"/>
              <a:ext cx="5241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0 / 500</a:t>
              </a:r>
              <a:endParaRPr lang="ko-KR" altLang="en-US" sz="900" dirty="0"/>
            </a:p>
          </p:txBody>
        </p:sp>
      </p:grpSp>
      <p:sp>
        <p:nvSpPr>
          <p:cNvPr id="59" name="타원 58"/>
          <p:cNvSpPr/>
          <p:nvPr/>
        </p:nvSpPr>
        <p:spPr>
          <a:xfrm>
            <a:off x="418746" y="157587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3489233" y="157427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2320208" y="454620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12" name="표 111"/>
          <p:cNvGraphicFramePr>
            <a:graphicFrameLocks noGrp="1"/>
          </p:cNvGraphicFramePr>
          <p:nvPr/>
        </p:nvGraphicFramePr>
        <p:xfrm>
          <a:off x="7808120" y="650426"/>
          <a:ext cx="1967152" cy="188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이름 </a:t>
                      </a:r>
                      <a:r>
                        <a:rPr lang="en-US" altLang="ko-KR" sz="800" dirty="0" smtClean="0"/>
                        <a:t>or </a:t>
                      </a:r>
                      <a:r>
                        <a:rPr lang="ko-KR" altLang="en-US" sz="800" dirty="0" smtClean="0"/>
                        <a:t>아이디 검색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/>
                        <a:t>500</a:t>
                      </a:r>
                      <a:r>
                        <a:rPr lang="ko-KR" altLang="en-US" sz="800" dirty="0" smtClean="0"/>
                        <a:t>자 제한</a:t>
                      </a:r>
                      <a:r>
                        <a:rPr lang="en-US" altLang="ko-KR" sz="800" dirty="0" smtClean="0"/>
                        <a:t>.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초과 시 입력 불가</a:t>
                      </a:r>
                      <a:endParaRPr lang="ko-KR" altLang="en-US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쪽지 보내기 완료 시 해당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팝업 닫히며 발송 완료 안내 팝업 노출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발송이 완료 되었습니다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받는 회원 선택하지 않은 경우 </a:t>
                      </a:r>
                      <a:r>
                        <a:rPr lang="en-US" altLang="ko-KR" sz="800" dirty="0" smtClean="0"/>
                        <a:t>alert </a:t>
                      </a:r>
                      <a:r>
                        <a:rPr lang="ko-KR" altLang="en-US" sz="800" dirty="0" smtClean="0"/>
                        <a:t>노출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쪽지를 받을 회원을 입력하세요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쪽지 내용 입력하지 않은 경우 </a:t>
                      </a:r>
                      <a:r>
                        <a:rPr lang="en-US" altLang="ko-KR" sz="800" dirty="0" smtClean="0"/>
                        <a:t>alert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노출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쪽지 내용을 입력하세요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" name="슬라이드 번호 개체 틀 5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3" y="19888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쪽지</a:t>
            </a:r>
            <a:endParaRPr lang="ko-KR" altLang="en-US" sz="1100" b="1" dirty="0"/>
          </a:p>
        </p:txBody>
      </p:sp>
      <p:sp>
        <p:nvSpPr>
          <p:cNvPr id="33" name="직사각형 32"/>
          <p:cNvSpPr/>
          <p:nvPr/>
        </p:nvSpPr>
        <p:spPr>
          <a:xfrm>
            <a:off x="6561929" y="2618910"/>
            <a:ext cx="1093257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쪽지 쓰기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67887" y="2528900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받은 쪽지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737770" y="2528900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보낸 쪽지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260306" y="4383630"/>
          <a:ext cx="7394880" cy="1530172"/>
        </p:xfrm>
        <a:graphic>
          <a:graphicData uri="http://schemas.openxmlformats.org/drawingml/2006/table">
            <a:tbl>
              <a:tblPr/>
              <a:tblGrid>
                <a:gridCol w="833457"/>
                <a:gridCol w="874463"/>
                <a:gridCol w="1070586"/>
                <a:gridCol w="3690205"/>
                <a:gridCol w="926169"/>
              </a:tblGrid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8598" marR="8598" marT="793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보낸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내용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받은 일시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8598" marR="8598" marT="793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홍길동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심한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부부싸움을 했습니다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어떻게 화해를 해야 할지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..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2016-03-01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8598" marR="8598" marT="793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홍길순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심한 부부싸움을 했습니다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어떻게 화해를 해야 할지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..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2016-02-28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8598" marR="8598" marT="793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홍길자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심한 부부싸움을 했습니다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어떻게 화해를 해야 할지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..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2016-02-27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09:30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5" name="직사각형 84"/>
          <p:cNvSpPr/>
          <p:nvPr/>
        </p:nvSpPr>
        <p:spPr>
          <a:xfrm>
            <a:off x="254222" y="6021780"/>
            <a:ext cx="975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86" name="그림 85" descr="페이징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5514" y="6021781"/>
            <a:ext cx="819000" cy="264233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>
          <a:xfrm>
            <a:off x="267387" y="3023955"/>
            <a:ext cx="7415915" cy="9005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442611" y="3049675"/>
            <a:ext cx="9300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900" b="1" dirty="0" smtClean="0"/>
              <a:t>받은 날짜   </a:t>
            </a:r>
            <a:r>
              <a:rPr lang="en-US" altLang="ko-KR" sz="900" b="1" dirty="0" smtClean="0"/>
              <a:t>&gt; </a:t>
            </a:r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검색   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cxnSp>
        <p:nvCxnSpPr>
          <p:cNvPr id="89" name="직선 연결선 88"/>
          <p:cNvCxnSpPr/>
          <p:nvPr/>
        </p:nvCxnSpPr>
        <p:spPr>
          <a:xfrm>
            <a:off x="1499677" y="3474473"/>
            <a:ext cx="393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5730755" y="3255159"/>
            <a:ext cx="77746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2414803" y="3165238"/>
            <a:ext cx="2939123" cy="261610"/>
            <a:chOff x="1268724" y="2606077"/>
            <a:chExt cx="2713037" cy="261610"/>
          </a:xfrm>
        </p:grpSpPr>
        <p:sp>
          <p:nvSpPr>
            <p:cNvPr id="92" name="직사각형 91"/>
            <p:cNvSpPr/>
            <p:nvPr/>
          </p:nvSpPr>
          <p:spPr>
            <a:xfrm>
              <a:off x="1268724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132324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758161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621761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492324" y="2606077"/>
              <a:ext cx="262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~</a:t>
              </a:r>
              <a:endParaRPr lang="ko-KR" altLang="en-US" sz="1100" dirty="0"/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2414802" y="3525189"/>
            <a:ext cx="293912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229222" y="117792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받은 쪽지 보기 팝업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226951" y="352286"/>
            <a:ext cx="2432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쪽지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받은 쪽지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쪽지 리스트 클릭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pic>
        <p:nvPicPr>
          <p:cNvPr id="100" name="그림 99" descr="Single_T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97288" y="5193780"/>
            <a:ext cx="897000" cy="828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57546" y="2017875"/>
            <a:ext cx="18934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회원과 주고 받은 쪽지 리스트입니다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5928109" y="117792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RCW-040501P1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1235" y="4047860"/>
            <a:ext cx="1491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받은 쪽지 리스트 </a:t>
            </a:r>
            <a:r>
              <a:rPr lang="en-US" altLang="ko-KR" sz="800" dirty="0" smtClean="0"/>
              <a:t>: 10</a:t>
            </a:r>
            <a:r>
              <a:rPr lang="ko-KR" altLang="en-US" sz="800" dirty="0" smtClean="0"/>
              <a:t>건</a:t>
            </a:r>
            <a:endParaRPr lang="ko-KR" altLang="en-US" sz="800" dirty="0"/>
          </a:p>
        </p:txBody>
      </p:sp>
      <p:sp>
        <p:nvSpPr>
          <p:cNvPr id="55" name="타원 54"/>
          <p:cNvSpPr/>
          <p:nvPr/>
        </p:nvSpPr>
        <p:spPr>
          <a:xfrm>
            <a:off x="3119827" y="402405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535163" y="1782185"/>
            <a:ext cx="3642527" cy="3131980"/>
            <a:chOff x="6462066" y="1718830"/>
            <a:chExt cx="3362333" cy="3131980"/>
          </a:xfrm>
        </p:grpSpPr>
        <p:sp>
          <p:nvSpPr>
            <p:cNvPr id="65" name="직사각형 64"/>
            <p:cNvSpPr/>
            <p:nvPr/>
          </p:nvSpPr>
          <p:spPr>
            <a:xfrm>
              <a:off x="6462066" y="1718830"/>
              <a:ext cx="3347324" cy="31319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6476399" y="2266475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6549390" y="1873575"/>
              <a:ext cx="737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받은 쪽지</a:t>
              </a:r>
              <a:endParaRPr lang="en-US" altLang="ko-KR" sz="11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433723" y="1854461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349124" y="4355755"/>
              <a:ext cx="1620000" cy="3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답장 쓰기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6558084" y="3113965"/>
              <a:ext cx="318034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549456" y="2777734"/>
              <a:ext cx="20378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받은 일시     </a:t>
              </a:r>
              <a:r>
                <a:rPr lang="en-US" altLang="ko-KR" sz="1000" dirty="0" smtClean="0"/>
                <a:t>2016-03-01 09:20:00 </a:t>
              </a:r>
              <a:endParaRPr lang="ko-KR" altLang="en-US" sz="1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53524" y="3132276"/>
              <a:ext cx="3055867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ko-KR" altLang="en-US" sz="900" dirty="0" smtClean="0"/>
                <a:t>안녕하세요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지난 번에 부부 싸움 때문에 </a:t>
              </a:r>
              <a:r>
                <a:rPr lang="ko-KR" altLang="en-US" sz="900" dirty="0" err="1" smtClean="0"/>
                <a:t>상담받았던</a:t>
              </a:r>
              <a:endParaRPr lang="en-US" altLang="ko-KR" sz="900" dirty="0" smtClean="0"/>
            </a:p>
            <a:p>
              <a:pPr>
                <a:lnSpc>
                  <a:spcPct val="140000"/>
                </a:lnSpc>
              </a:pPr>
              <a:r>
                <a:rPr lang="ko-KR" altLang="en-US" sz="900" dirty="0" smtClean="0"/>
                <a:t>사람입니다</a:t>
              </a:r>
              <a:r>
                <a:rPr lang="en-US" altLang="ko-KR" sz="900" dirty="0" smtClean="0"/>
                <a:t>. 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900" dirty="0" err="1" smtClean="0"/>
                <a:t>상담사님이</a:t>
              </a:r>
              <a:r>
                <a:rPr lang="ko-KR" altLang="en-US" sz="900" dirty="0" smtClean="0"/>
                <a:t> </a:t>
              </a:r>
              <a:r>
                <a:rPr lang="ko-KR" altLang="en-US" sz="900" dirty="0" err="1" smtClean="0"/>
                <a:t>말씀하신대로</a:t>
              </a:r>
              <a:r>
                <a:rPr lang="ko-KR" altLang="en-US" sz="900" dirty="0" smtClean="0"/>
                <a:t> 아내가 무엇 때문에 화가 나있는지</a:t>
              </a:r>
              <a:endParaRPr lang="en-US" altLang="ko-KR" sz="900" dirty="0" smtClean="0"/>
            </a:p>
            <a:p>
              <a:pPr>
                <a:lnSpc>
                  <a:spcPct val="140000"/>
                </a:lnSpc>
              </a:pPr>
              <a:r>
                <a:rPr lang="ko-KR" altLang="en-US" sz="900" dirty="0" err="1" smtClean="0"/>
                <a:t>곰곰히</a:t>
              </a:r>
              <a:r>
                <a:rPr lang="ko-KR" altLang="en-US" sz="900" dirty="0" smtClean="0"/>
                <a:t> 생각하고</a:t>
              </a:r>
              <a:r>
                <a:rPr lang="en-US" altLang="ko-KR" sz="900" dirty="0" smtClean="0"/>
                <a:t>, </a:t>
              </a:r>
              <a:r>
                <a:rPr lang="ko-KR" altLang="en-US" sz="900" dirty="0" err="1" smtClean="0"/>
                <a:t>진심어린</a:t>
              </a:r>
              <a:r>
                <a:rPr lang="ko-KR" altLang="en-US" sz="900" dirty="0" smtClean="0"/>
                <a:t> 사과를 했습니다</a:t>
              </a:r>
              <a:r>
                <a:rPr lang="en-US" altLang="ko-KR" sz="900" dirty="0" smtClean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900" dirty="0" smtClean="0"/>
                <a:t>덕분에 잘 해결되었습니다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감사합니다</a:t>
              </a:r>
              <a:r>
                <a:rPr lang="en-US" altLang="ko-KR" sz="900" dirty="0" smtClean="0"/>
                <a:t>!!</a:t>
              </a: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6551323" y="2701541"/>
              <a:ext cx="318034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542695" y="2365310"/>
              <a:ext cx="23515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보낸 회원     홍길동 </a:t>
              </a:r>
              <a:r>
                <a:rPr lang="en-US" altLang="ko-KR" sz="1000" dirty="0" smtClean="0"/>
                <a:t>(asd@aimmed.com)</a:t>
              </a:r>
              <a:endParaRPr lang="ko-KR" altLang="en-US" sz="1000" dirty="0"/>
            </a:p>
          </p:txBody>
        </p:sp>
      </p:grpSp>
      <p:sp>
        <p:nvSpPr>
          <p:cNvPr id="54" name="타원 53"/>
          <p:cNvSpPr/>
          <p:nvPr/>
        </p:nvSpPr>
        <p:spPr>
          <a:xfrm>
            <a:off x="2438233" y="177283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/>
        </p:nvGraphicFramePr>
        <p:xfrm>
          <a:off x="7808120" y="650426"/>
          <a:ext cx="1967152" cy="142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받은 쪽지 상세 팝업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답장쓰기 시 쪽지 쓰기 팝업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(RCW-040503)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노출되며 보낸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회원명이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수신 대상에 자동 입력되어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으로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부터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수신된 쪽지의 경우 답장 기능이 없으므로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닫기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버튼으로 대체되어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슬라이드 번호 개체 틀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4963925" y="448219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3" y="19888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쪽지</a:t>
            </a:r>
            <a:endParaRPr lang="ko-KR" altLang="en-US" sz="1100" b="1" dirty="0"/>
          </a:p>
        </p:txBody>
      </p:sp>
      <p:sp>
        <p:nvSpPr>
          <p:cNvPr id="27" name="직사각형 26"/>
          <p:cNvSpPr/>
          <p:nvPr/>
        </p:nvSpPr>
        <p:spPr>
          <a:xfrm>
            <a:off x="254222" y="6020240"/>
            <a:ext cx="975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28" name="그림 27" descr="페이징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5514" y="6020241"/>
            <a:ext cx="819000" cy="264233"/>
          </a:xfrm>
          <a:prstGeom prst="rect">
            <a:avLst/>
          </a:prstGeom>
        </p:spPr>
      </p:pic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267886" y="4400060"/>
          <a:ext cx="7405097" cy="1530172"/>
        </p:xfrm>
        <a:graphic>
          <a:graphicData uri="http://schemas.openxmlformats.org/drawingml/2006/table">
            <a:tbl>
              <a:tblPr/>
              <a:tblGrid>
                <a:gridCol w="927449"/>
                <a:gridCol w="927449"/>
                <a:gridCol w="927449"/>
                <a:gridCol w="2926630"/>
                <a:gridCol w="1696120"/>
              </a:tblGrid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받는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내용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보낸일시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홍길동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아내가 화가 난 이유가 무엇인지 잘 고민해보세요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2016-03-01 09:20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홍길순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아내가 화가 난 이유가 무엇인지 잘 고민해보세요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2016-02-28 10:00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홍길자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아내가 화가 난 이유가 무엇인지 잘 고민해보세요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2016-02-27 09:30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6561929" y="2618910"/>
            <a:ext cx="1093257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쪽지 쓰기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67387" y="3023955"/>
            <a:ext cx="7415915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42611" y="2998951"/>
            <a:ext cx="9300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900" b="1" dirty="0" smtClean="0"/>
              <a:t>보낸 날짜   </a:t>
            </a:r>
            <a:r>
              <a:rPr lang="en-US" altLang="ko-KR" sz="900" b="1" dirty="0" smtClean="0"/>
              <a:t>&gt; </a:t>
            </a:r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검색   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1499677" y="3423749"/>
            <a:ext cx="393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730755" y="3158970"/>
            <a:ext cx="77746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414803" y="3114514"/>
            <a:ext cx="2939123" cy="261610"/>
            <a:chOff x="1268724" y="2606077"/>
            <a:chExt cx="2713037" cy="261610"/>
          </a:xfrm>
        </p:grpSpPr>
        <p:sp>
          <p:nvSpPr>
            <p:cNvPr id="49" name="직사각형 48"/>
            <p:cNvSpPr/>
            <p:nvPr/>
          </p:nvSpPr>
          <p:spPr>
            <a:xfrm>
              <a:off x="1268724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132324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758161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621761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492324" y="2606077"/>
              <a:ext cx="262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~</a:t>
              </a:r>
              <a:endParaRPr lang="ko-KR" altLang="en-US" sz="1100" dirty="0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414802" y="3474005"/>
            <a:ext cx="293912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67887" y="2527360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받은 쪽지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737770" y="2527360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보낸 쪽지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29221" y="117792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보낸 쪽지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26951" y="352286"/>
            <a:ext cx="16786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쪽지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보낸 쪽지 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7546" y="2016335"/>
            <a:ext cx="18934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회원과 주고 받은 쪽지 리스트입니다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RCW-040502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235" y="4046319"/>
            <a:ext cx="1491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보낸 쪽지 리스트 </a:t>
            </a:r>
            <a:r>
              <a:rPr lang="en-US" altLang="ko-KR" sz="800" dirty="0" smtClean="0"/>
              <a:t>: 10</a:t>
            </a:r>
            <a:r>
              <a:rPr lang="ko-KR" altLang="en-US" sz="800" dirty="0" smtClean="0"/>
              <a:t>건</a:t>
            </a:r>
            <a:endParaRPr lang="ko-KR" altLang="en-US" sz="800" dirty="0"/>
          </a:p>
        </p:txBody>
      </p:sp>
      <p:sp>
        <p:nvSpPr>
          <p:cNvPr id="58" name="타원 57"/>
          <p:cNvSpPr/>
          <p:nvPr/>
        </p:nvSpPr>
        <p:spPr>
          <a:xfrm>
            <a:off x="157169" y="404054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6142662" y="4065369"/>
            <a:ext cx="1540641" cy="253127"/>
            <a:chOff x="5670150" y="4200990"/>
            <a:chExt cx="1422130" cy="253127"/>
          </a:xfrm>
        </p:grpSpPr>
        <p:sp>
          <p:nvSpPr>
            <p:cNvPr id="59" name="직사각형 58"/>
            <p:cNvSpPr/>
            <p:nvPr/>
          </p:nvSpPr>
          <p:spPr>
            <a:xfrm>
              <a:off x="5670150" y="4200990"/>
              <a:ext cx="1422129" cy="2520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최근 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821565" y="4202117"/>
              <a:ext cx="270715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▼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4" name="타원 63"/>
          <p:cNvSpPr/>
          <p:nvPr/>
        </p:nvSpPr>
        <p:spPr>
          <a:xfrm>
            <a:off x="5898885" y="404846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7808120" y="650426"/>
          <a:ext cx="1967152" cy="188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검색된 건수 출력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리스트에 </a:t>
                      </a:r>
                      <a:r>
                        <a:rPr lang="en-US" altLang="ko-KR" sz="800" dirty="0" smtClean="0"/>
                        <a:t>30</a:t>
                      </a:r>
                      <a:r>
                        <a:rPr lang="ko-KR" altLang="en-US" sz="800" dirty="0" smtClean="0"/>
                        <a:t>개씩 노출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쪽지 내용은 한 줄로 출력하고 말줄임표 노출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받는 회원 명이나 내용 클릭 시 보낸 쪽지 보기 팝업</a:t>
                      </a:r>
                      <a:r>
                        <a:rPr lang="en-US" altLang="ko-KR" sz="800" dirty="0" smtClean="0"/>
                        <a:t>(RCW-040502P1)</a:t>
                      </a:r>
                      <a:r>
                        <a:rPr lang="ko-KR" altLang="en-US" sz="800" dirty="0" smtClean="0"/>
                        <a:t>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정렬 기준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b="1" dirty="0" smtClean="0"/>
                        <a:t>최근 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| </a:t>
                      </a:r>
                      <a:r>
                        <a:rPr lang="ko-KR" altLang="en-US" sz="800" dirty="0" smtClean="0"/>
                        <a:t>이름 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받는 회원 명이나 내용 클릭 시 보낸 쪽지 보기 팝업</a:t>
                      </a:r>
                      <a:r>
                        <a:rPr lang="en-US" altLang="ko-KR" sz="800" dirty="0" smtClean="0"/>
                        <a:t>(RCW-040502P1)</a:t>
                      </a:r>
                      <a:r>
                        <a:rPr lang="ko-KR" altLang="en-US" sz="800" dirty="0" smtClean="0"/>
                        <a:t>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슬라이드 번호 개체 틀 3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876050" y="477807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400414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3" y="201689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쪽지</a:t>
            </a:r>
            <a:endParaRPr lang="ko-KR" altLang="en-US" sz="1100" b="1" dirty="0"/>
          </a:p>
        </p:txBody>
      </p:sp>
      <p:sp>
        <p:nvSpPr>
          <p:cNvPr id="27" name="직사각형 26"/>
          <p:cNvSpPr/>
          <p:nvPr/>
        </p:nvSpPr>
        <p:spPr>
          <a:xfrm>
            <a:off x="254222" y="6048295"/>
            <a:ext cx="975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28" name="그림 27" descr="페이징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5514" y="6048296"/>
            <a:ext cx="819000" cy="264233"/>
          </a:xfrm>
          <a:prstGeom prst="rect">
            <a:avLst/>
          </a:prstGeom>
        </p:spPr>
      </p:pic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267886" y="4428115"/>
          <a:ext cx="7405097" cy="1530172"/>
        </p:xfrm>
        <a:graphic>
          <a:graphicData uri="http://schemas.openxmlformats.org/drawingml/2006/table">
            <a:tbl>
              <a:tblPr/>
              <a:tblGrid>
                <a:gridCol w="927449"/>
                <a:gridCol w="927449"/>
                <a:gridCol w="927449"/>
                <a:gridCol w="2926630"/>
                <a:gridCol w="1696120"/>
              </a:tblGrid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받는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내용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보낸 일시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홍길동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아내가 화가 난 이유가 무엇인지 잘 고민해보세요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2016-03-01 09:20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홍길순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아내가 화가 난 이유가 무엇인지 잘 고민해보세요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2016-02-28 10:00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홍길자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아내가 화가 난 이유가 무엇인지 잘 고민해보세요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2016-02-27 09:30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6561929" y="2646965"/>
            <a:ext cx="1093257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쪽지 쓰기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67387" y="3052010"/>
            <a:ext cx="7415915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42611" y="3027006"/>
            <a:ext cx="9300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900" b="1" dirty="0" smtClean="0"/>
              <a:t>보낸 날짜   </a:t>
            </a:r>
            <a:r>
              <a:rPr lang="en-US" altLang="ko-KR" sz="900" b="1" dirty="0" smtClean="0"/>
              <a:t>&gt; </a:t>
            </a:r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검색   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1499677" y="3451804"/>
            <a:ext cx="393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730755" y="3187025"/>
            <a:ext cx="77746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조회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" name="그룹 47"/>
          <p:cNvGrpSpPr/>
          <p:nvPr/>
        </p:nvGrpSpPr>
        <p:grpSpPr>
          <a:xfrm>
            <a:off x="2414803" y="3142569"/>
            <a:ext cx="2939123" cy="261610"/>
            <a:chOff x="1268724" y="2606077"/>
            <a:chExt cx="2713037" cy="261610"/>
          </a:xfrm>
        </p:grpSpPr>
        <p:sp>
          <p:nvSpPr>
            <p:cNvPr id="49" name="직사각형 48"/>
            <p:cNvSpPr/>
            <p:nvPr/>
          </p:nvSpPr>
          <p:spPr>
            <a:xfrm>
              <a:off x="1268724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132324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758161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621761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492324" y="2606077"/>
              <a:ext cx="262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~</a:t>
              </a:r>
              <a:endParaRPr lang="ko-KR" altLang="en-US" sz="1100" dirty="0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414802" y="3502060"/>
            <a:ext cx="293912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7" name="그림 36" descr="Single_T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32136" y="5264220"/>
            <a:ext cx="897000" cy="828000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67887" y="2555415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받은 쪽지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737770" y="2555415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보낸 쪽지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29222" y="117792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보낸 쪽지 보기 팝업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226951" y="352286"/>
            <a:ext cx="26164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쪽지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보낸 쪽지 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쪽지 리스트 클릭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365592" y="3917261"/>
            <a:ext cx="1365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닫기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57546" y="2044390"/>
            <a:ext cx="18934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회원과 주고 받은 쪽지 리스트입니다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5928109" y="117792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RCW-040502P1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21235" y="4074375"/>
            <a:ext cx="1491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보낸 쪽지 리스트 </a:t>
            </a:r>
            <a:r>
              <a:rPr lang="en-US" altLang="ko-KR" sz="800" dirty="0" smtClean="0"/>
              <a:t>: 10</a:t>
            </a:r>
            <a:r>
              <a:rPr lang="ko-KR" altLang="en-US" sz="800" dirty="0" smtClean="0"/>
              <a:t>건</a:t>
            </a:r>
            <a:endParaRPr lang="ko-KR" altLang="en-US" sz="8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6142662" y="4093424"/>
            <a:ext cx="1540641" cy="253127"/>
            <a:chOff x="5670150" y="4200990"/>
            <a:chExt cx="1422130" cy="253127"/>
          </a:xfrm>
        </p:grpSpPr>
        <p:sp>
          <p:nvSpPr>
            <p:cNvPr id="86" name="직사각형 85"/>
            <p:cNvSpPr/>
            <p:nvPr/>
          </p:nvSpPr>
          <p:spPr>
            <a:xfrm>
              <a:off x="5670150" y="4200990"/>
              <a:ext cx="1422129" cy="2520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최근 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821565" y="4202117"/>
              <a:ext cx="270715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▼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2320208" y="2061620"/>
            <a:ext cx="3642527" cy="2880880"/>
            <a:chOff x="6597225" y="1994647"/>
            <a:chExt cx="3362333" cy="2880880"/>
          </a:xfrm>
        </p:grpSpPr>
        <p:sp>
          <p:nvSpPr>
            <p:cNvPr id="40" name="직사각형 39"/>
            <p:cNvSpPr/>
            <p:nvPr/>
          </p:nvSpPr>
          <p:spPr>
            <a:xfrm>
              <a:off x="6597225" y="1994647"/>
              <a:ext cx="3347324" cy="28808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6611558" y="254229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684549" y="2149392"/>
              <a:ext cx="737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보낸 쪽지</a:t>
              </a:r>
              <a:endParaRPr lang="en-US" altLang="ko-KR" sz="11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568882" y="2130278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6693243" y="3349358"/>
              <a:ext cx="318034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684615" y="3038239"/>
              <a:ext cx="19934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보낸 일시     </a:t>
              </a:r>
              <a:r>
                <a:rPr lang="en-US" altLang="ko-KR" sz="1000" dirty="0" smtClean="0"/>
                <a:t>2016.03.01 09:20:00 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684549" y="3422258"/>
              <a:ext cx="258384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ko-KR" altLang="en-US" sz="900" dirty="0" smtClean="0">
                  <a:solidFill>
                    <a:srgbClr val="000000"/>
                  </a:solidFill>
                </a:rPr>
                <a:t>아내가 화가 난 이유가 무엇인지 잘 고민해보세요</a:t>
              </a:r>
              <a:r>
                <a:rPr lang="en-US" altLang="ko-KR" sz="900" dirty="0" smtClean="0">
                  <a:solidFill>
                    <a:srgbClr val="000000"/>
                  </a:solidFill>
                </a:rPr>
                <a:t>. 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900" dirty="0" smtClean="0"/>
                <a:t>앞으로도 힘내세요</a:t>
              </a:r>
              <a:r>
                <a:rPr lang="en-US" altLang="ko-KR" sz="900" dirty="0" smtClean="0"/>
                <a:t>!!!</a:t>
              </a:r>
              <a:endParaRPr lang="ko-KR" altLang="en-US" sz="900" dirty="0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6693243" y="2952995"/>
              <a:ext cx="318034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677710" y="2628435"/>
              <a:ext cx="23515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받는 회원     홍길동 </a:t>
              </a:r>
              <a:r>
                <a:rPr lang="en-US" altLang="ko-KR" sz="1000" dirty="0" smtClean="0"/>
                <a:t>(asd@aimmed.com)</a:t>
              </a:r>
              <a:endParaRPr lang="ko-KR" altLang="en-US" sz="1000" dirty="0"/>
            </a:p>
          </p:txBody>
        </p:sp>
      </p:grpSp>
      <p:sp>
        <p:nvSpPr>
          <p:cNvPr id="58" name="슬라이드 번호 개체 틀 5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2438233" y="194383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7808120" y="650426"/>
          <a:ext cx="1967152" cy="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보낸 쪽지 상세 팝업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302063"/>
            <a:ext cx="9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4000" b="1" spc="-20" dirty="0" smtClean="0">
                <a:solidFill>
                  <a:prstClr val="black"/>
                </a:solidFill>
              </a:rPr>
              <a:t>&gt; </a:t>
            </a:r>
            <a:r>
              <a:rPr lang="ko-KR" altLang="en-US" sz="4000" b="1" spc="-20" dirty="0" smtClean="0">
                <a:solidFill>
                  <a:prstClr val="black"/>
                </a:solidFill>
              </a:rPr>
              <a:t>화상 상담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0106" y="2642807"/>
            <a:ext cx="714380" cy="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362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302063"/>
            <a:ext cx="9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공통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0106" y="2642807"/>
            <a:ext cx="714380" cy="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068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518641" y="6171753"/>
            <a:ext cx="70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심리검사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973601" y="6171753"/>
            <a:ext cx="112282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상담메모 입력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00463" y="6050111"/>
            <a:ext cx="15039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■</a:t>
            </a:r>
            <a:r>
              <a:rPr lang="en-US" altLang="ko-KR" sz="900" dirty="0" smtClean="0"/>
              <a:t> </a:t>
            </a:r>
            <a:r>
              <a:rPr lang="ko-KR" altLang="en-US" sz="900" dirty="0" err="1" smtClean="0"/>
              <a:t>내담자</a:t>
            </a:r>
            <a:r>
              <a:rPr lang="ko-KR" altLang="en-US" sz="900" dirty="0" smtClean="0"/>
              <a:t> 이름     </a:t>
            </a:r>
            <a:r>
              <a:rPr lang="ko-KR" altLang="en-US" sz="900" b="1" dirty="0" smtClean="0"/>
              <a:t>김판규</a:t>
            </a:r>
            <a:endParaRPr lang="en-US" altLang="ko-KR" sz="900" b="1" dirty="0" smtClean="0"/>
          </a:p>
        </p:txBody>
      </p:sp>
      <p:sp>
        <p:nvSpPr>
          <p:cNvPr id="110" name="TextBox 109"/>
          <p:cNvSpPr txBox="1"/>
          <p:nvPr/>
        </p:nvSpPr>
        <p:spPr>
          <a:xfrm>
            <a:off x="1653405" y="6048366"/>
            <a:ext cx="9220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u="sng" dirty="0" smtClean="0"/>
              <a:t>자세히 보기 </a:t>
            </a:r>
            <a:r>
              <a:rPr lang="en-US" altLang="ko-KR" sz="900" u="sng" dirty="0" smtClean="0"/>
              <a:t>&gt;</a:t>
            </a:r>
            <a:endParaRPr lang="en-US" altLang="ko-KR" sz="900" u="sng" dirty="0"/>
          </a:p>
        </p:txBody>
      </p:sp>
      <p:sp>
        <p:nvSpPr>
          <p:cNvPr id="87" name="직사각형 86"/>
          <p:cNvSpPr/>
          <p:nvPr/>
        </p:nvSpPr>
        <p:spPr>
          <a:xfrm>
            <a:off x="152119" y="1133745"/>
            <a:ext cx="7635989" cy="49505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226951" y="352286"/>
            <a:ext cx="25138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예정 상세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상담실 입장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12740" y="728663"/>
            <a:ext cx="70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전체화면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29222" y="117792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상담실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새 창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7848" y="928551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남은 시간 </a:t>
            </a:r>
            <a:r>
              <a:rPr lang="en-US" altLang="ko-K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29</a:t>
            </a:r>
            <a:r>
              <a:rPr lang="ko-KR" altLang="en-US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 </a:t>
            </a:r>
            <a:r>
              <a:rPr lang="en-US" altLang="ko-K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59</a:t>
            </a:r>
            <a:r>
              <a:rPr lang="ko-KR" altLang="en-US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</a:t>
            </a:r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RCW-040102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11470" y="1226837"/>
            <a:ext cx="1467536" cy="9734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301308" y="6171753"/>
            <a:ext cx="1486799" cy="21678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검사 사이트 계정 정보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36500" y="650426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3950267" y="2275276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017406" y="974836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229222" y="153879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959920" y="6135753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8463390" y="5381237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394964" y="720633"/>
            <a:ext cx="70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마이크 끄기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7808120" y="650426"/>
          <a:ext cx="1967152" cy="612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기본 화상 화면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전체 화면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화상화면이 전체 화면으로 전환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전체 화면 전환 시 버튼 명이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기본화면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으로 변경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전체화면 모드에서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기본화면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버튼을 클릭하거나 키보드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Esc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누르면 기본화면으로 전환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마이크 끄기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상담사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마이크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off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되며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버튼명은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마이크 켜기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변경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문서 공유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버튼 클릭 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영역 노출되며 공유할 문서 불러오는 기능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상담이 연결된 시간이 실제 예약된 시간 이전이라면 연결된 시간부터 카운트 다운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이용자 혹은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둘 중 한 명이라도 늦게 접속하여 상담 연결이 실제 상담 예약시간보다 늦어진 경우 상담 예약 시간부터 카운트 다운하여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문서 공유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버튼 클릭 시 노출되는 영역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파일 추가 기능 및 추가된 파일을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썸네일로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 화상 화면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화상 화면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(6-1)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종료 팝업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4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 시 상담메모 입력 팝업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내담자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 정보 노출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 아래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자세히 보기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 링크 클릭 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내담자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정보 노출 팝업 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마인드체크 정보 보기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 링크 클릭 시 마인드체크 정보 팝업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RCW-040301P2)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자가진단 정보 보기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 링크 클릭 시 자가진단 정보 팝업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RCW-040301P3)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194380" y="6220354"/>
            <a:ext cx="16193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■</a:t>
            </a:r>
            <a:r>
              <a:rPr lang="en-US" altLang="ko-KR" sz="900" dirty="0" smtClean="0"/>
              <a:t> </a:t>
            </a:r>
            <a:r>
              <a:rPr lang="ko-KR" altLang="en-US" sz="900" u="sng" dirty="0" smtClean="0"/>
              <a:t>마인드체크 정보 보기 </a:t>
            </a:r>
            <a:r>
              <a:rPr lang="en-US" altLang="ko-KR" sz="900" u="sng" dirty="0" smtClean="0"/>
              <a:t>&gt;</a:t>
            </a:r>
            <a:r>
              <a:rPr lang="en-US" altLang="ko-KR" sz="900" dirty="0" smtClean="0"/>
              <a:t> </a:t>
            </a:r>
            <a:endParaRPr lang="en-US" altLang="ko-KR" sz="900" b="1" dirty="0" smtClean="0"/>
          </a:p>
        </p:txBody>
      </p:sp>
      <p:sp>
        <p:nvSpPr>
          <p:cNvPr id="89" name="직사각형 88"/>
          <p:cNvSpPr/>
          <p:nvPr/>
        </p:nvSpPr>
        <p:spPr>
          <a:xfrm>
            <a:off x="4223267" y="720633"/>
            <a:ext cx="70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문서 공유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444885" y="650426"/>
            <a:ext cx="1368287" cy="543386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6571695" y="720633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136500" y="6135753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6134791" y="6237340"/>
            <a:ext cx="310094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7" name="슬라이드 번호 개체 틀 116"/>
          <p:cNvSpPr>
            <a:spLocks noGrp="1"/>
          </p:cNvSpPr>
          <p:nvPr>
            <p:ph type="sldNum" sz="quarter" idx="4"/>
          </p:nvPr>
        </p:nvSpPr>
        <p:spPr>
          <a:xfrm>
            <a:off x="3587848" y="6484256"/>
            <a:ext cx="2311400" cy="365125"/>
          </a:xfrm>
        </p:spPr>
        <p:txBody>
          <a:bodyPr/>
          <a:lstStyle/>
          <a:p>
            <a:fld id="{C70D9EDE-4299-4BB9-BBD1-CAF81FD85894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017406" y="720633"/>
            <a:ext cx="70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상담종료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626248" y="720633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78451" y="6220354"/>
            <a:ext cx="15039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■</a:t>
            </a:r>
            <a:r>
              <a:rPr lang="en-US" altLang="ko-KR" sz="900" dirty="0" smtClean="0"/>
              <a:t> </a:t>
            </a:r>
            <a:r>
              <a:rPr lang="ko-KR" altLang="en-US" sz="900" u="sng" dirty="0" smtClean="0"/>
              <a:t>자가진단 정보 보기 </a:t>
            </a:r>
            <a:r>
              <a:rPr lang="en-US" altLang="ko-KR" sz="900" u="sng" dirty="0" smtClean="0"/>
              <a:t>&gt;</a:t>
            </a:r>
            <a:r>
              <a:rPr lang="en-US" altLang="ko-KR" sz="900" dirty="0" smtClean="0"/>
              <a:t> </a:t>
            </a:r>
            <a:endParaRPr lang="en-US" altLang="ko-KR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61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808120" y="650426"/>
          <a:ext cx="1967152" cy="97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심리검사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심리검사 요청 팝업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(RCW-0404P2)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노출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검사 사이트 계정 정보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심리검사 사이트 계정 정보 팝업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(RCW-0404P1)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26951" y="352286"/>
            <a:ext cx="25138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예정 상세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상담실 입장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9222" y="117792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상담실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새 창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RCW-040102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68051" y="908720"/>
            <a:ext cx="3219798" cy="1872000"/>
            <a:chOff x="2231740" y="1950173"/>
            <a:chExt cx="2972121" cy="1872000"/>
          </a:xfrm>
        </p:grpSpPr>
        <p:sp>
          <p:nvSpPr>
            <p:cNvPr id="8" name="직사각형 7"/>
            <p:cNvSpPr/>
            <p:nvPr/>
          </p:nvSpPr>
          <p:spPr>
            <a:xfrm>
              <a:off x="2231740" y="1950173"/>
              <a:ext cx="2972121" cy="187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07942" y="2068758"/>
              <a:ext cx="737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</a:rPr>
                <a:t>상담 종료</a:t>
              </a:r>
              <a:endParaRPr lang="en-US" altLang="ko-KR" sz="11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88826" y="2047088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312225" y="2573905"/>
              <a:ext cx="156877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000" dirty="0" smtClean="0"/>
                <a:t>상담을 종료하시겠습니까</a:t>
              </a:r>
              <a:r>
                <a:rPr lang="en-US" altLang="ko-KR" sz="1000" dirty="0" smtClean="0"/>
                <a:t>?</a:t>
              </a:r>
              <a:endParaRPr lang="ko-KR" altLang="en-US" sz="1000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2307942" y="2426745"/>
              <a:ext cx="277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3759290" y="3293985"/>
              <a:ext cx="1326936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상담 종료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344040" y="3293985"/>
              <a:ext cx="1326936" cy="39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취소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타원 15"/>
          <p:cNvSpPr/>
          <p:nvPr/>
        </p:nvSpPr>
        <p:spPr>
          <a:xfrm>
            <a:off x="300196" y="782720"/>
            <a:ext cx="310094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30" dirty="0" smtClean="0">
                <a:solidFill>
                  <a:schemeClr val="bg1"/>
                </a:solidFill>
                <a:latin typeface="+mn-ea"/>
              </a:rPr>
              <a:t>6-1</a:t>
            </a:r>
            <a:endParaRPr lang="ko-KR" altLang="en-US" sz="1200" b="1" spc="-23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1226951" y="352286"/>
            <a:ext cx="25138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예정 상세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상담실 입장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29222" y="11779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상담실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180" name="표 179"/>
          <p:cNvGraphicFramePr>
            <a:graphicFrameLocks noGrp="1"/>
          </p:cNvGraphicFramePr>
          <p:nvPr/>
        </p:nvGraphicFramePr>
        <p:xfrm>
          <a:off x="7808120" y="650426"/>
          <a:ext cx="1967152" cy="228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상담메모 입력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 클릭 시 호출되는 팝업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단위로 노출되며 월 단위로 이동 가능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달로 이동할 수 없는 경우 화살표 비활성화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최근 메모가 있는 월을 기본으로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월에 메모가 여러 개일 경우 스크롤 제공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내담자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자세히 보기 클릭 시 노출되는 팝업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 정보 중 최근 상담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총 상담횟수는 해당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상담사에게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상담 받은 이력만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2" name="직사각형 181"/>
          <p:cNvSpPr/>
          <p:nvPr/>
        </p:nvSpPr>
        <p:spPr>
          <a:xfrm>
            <a:off x="298838" y="796954"/>
            <a:ext cx="4800429" cy="53525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3" name="직선 연결선 182"/>
          <p:cNvCxnSpPr/>
          <p:nvPr/>
        </p:nvCxnSpPr>
        <p:spPr>
          <a:xfrm>
            <a:off x="406391" y="1274303"/>
            <a:ext cx="44536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393438" y="951699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000000"/>
                </a:solidFill>
              </a:rPr>
              <a:t>상담메모 입력</a:t>
            </a:r>
            <a:endParaRPr lang="en-US" altLang="ko-KR" sz="1100" dirty="0" smtClean="0">
              <a:solidFill>
                <a:srgbClr val="00000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660467" y="862261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sp>
        <p:nvSpPr>
          <p:cNvPr id="190" name="TextBox 189"/>
          <p:cNvSpPr txBox="1"/>
          <p:nvPr/>
        </p:nvSpPr>
        <p:spPr>
          <a:xfrm>
            <a:off x="422860" y="1350249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내담자</a:t>
            </a:r>
            <a:r>
              <a:rPr lang="ko-KR" altLang="en-US" sz="1000" dirty="0" smtClean="0"/>
              <a:t> 이름   </a:t>
            </a:r>
            <a:r>
              <a:rPr lang="ko-KR" altLang="en-US" sz="1000" b="1" dirty="0" smtClean="0"/>
              <a:t>김판규</a:t>
            </a:r>
            <a:endParaRPr lang="ko-KR" altLang="en-US" sz="1000" b="1" dirty="0"/>
          </a:p>
        </p:txBody>
      </p:sp>
      <p:sp>
        <p:nvSpPr>
          <p:cNvPr id="77" name="직사각형 76"/>
          <p:cNvSpPr/>
          <p:nvPr/>
        </p:nvSpPr>
        <p:spPr>
          <a:xfrm>
            <a:off x="426006" y="3390371"/>
            <a:ext cx="4570298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22860" y="3685909"/>
            <a:ext cx="4573179" cy="23539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57862" y="3712253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2016-05-03(</a:t>
            </a:r>
            <a:r>
              <a:rPr lang="ko-KR" altLang="en-US" sz="900" b="1" dirty="0" smtClean="0"/>
              <a:t>월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40786" y="4021093"/>
            <a:ext cx="32095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아들은 모범생으로 전교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등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딸은 날라리로 전교 꼴등이라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ko-KR" altLang="en-US" sz="900" dirty="0" smtClean="0"/>
              <a:t>함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딸의 열등감으로 어쩌구 저쩌구</a:t>
            </a:r>
            <a:r>
              <a:rPr lang="en-US" altLang="ko-KR" sz="900" dirty="0" smtClean="0"/>
              <a:t>…</a:t>
            </a:r>
            <a:endParaRPr lang="ko-KR" altLang="en-US" sz="9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118080" y="4091011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15:10:30</a:t>
            </a:r>
            <a:endParaRPr lang="ko-KR" altLang="en-US" sz="800" dirty="0"/>
          </a:p>
        </p:txBody>
      </p:sp>
      <p:cxnSp>
        <p:nvCxnSpPr>
          <p:cNvPr id="116" name="직선 연결선 115"/>
          <p:cNvCxnSpPr/>
          <p:nvPr/>
        </p:nvCxnSpPr>
        <p:spPr>
          <a:xfrm>
            <a:off x="530996" y="4460520"/>
            <a:ext cx="4329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모서리가 둥근 직사각형 116"/>
          <p:cNvSpPr/>
          <p:nvPr/>
        </p:nvSpPr>
        <p:spPr>
          <a:xfrm>
            <a:off x="4726896" y="4100536"/>
            <a:ext cx="195000" cy="18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6325" y="4521318"/>
            <a:ext cx="325121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자녀 둘이 있는데 장남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차녀가 있음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교육 문제로 상담 요청</a:t>
            </a:r>
            <a:endParaRPr lang="en-US" altLang="ko-KR" sz="9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4113619" y="4543681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15:00:30</a:t>
            </a:r>
            <a:endParaRPr lang="ko-KR" altLang="en-US" sz="8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722435" y="4553206"/>
            <a:ext cx="195000" cy="18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456443" y="4937540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2016-05-01(</a:t>
            </a:r>
            <a:r>
              <a:rPr lang="ko-KR" altLang="en-US" sz="900" b="1" dirty="0" smtClean="0"/>
              <a:t>토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428844" y="339037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상담 메모</a:t>
            </a:r>
            <a:endParaRPr lang="ko-KR" altLang="en-US" sz="9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1999556" y="3383996"/>
            <a:ext cx="12907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◀  </a:t>
            </a:r>
            <a:r>
              <a:rPr lang="en-US" altLang="ko-KR" sz="1000" b="1" dirty="0" smtClean="0"/>
              <a:t>2016</a:t>
            </a:r>
            <a:r>
              <a:rPr lang="ko-KR" altLang="en-US" sz="1000" b="1" dirty="0" smtClean="0"/>
              <a:t>년 </a:t>
            </a:r>
            <a:r>
              <a:rPr lang="en-US" altLang="ko-KR" sz="1000" b="1" dirty="0" smtClean="0"/>
              <a:t>5</a:t>
            </a:r>
            <a:r>
              <a:rPr lang="ko-KR" altLang="en-US" sz="1000" b="1" dirty="0" smtClean="0"/>
              <a:t>월  ▶</a:t>
            </a:r>
            <a:endParaRPr lang="ko-KR" altLang="en-US" sz="1000" b="1" dirty="0"/>
          </a:p>
        </p:txBody>
      </p:sp>
      <p:sp>
        <p:nvSpPr>
          <p:cNvPr id="123" name="타원 122"/>
          <p:cNvSpPr/>
          <p:nvPr/>
        </p:nvSpPr>
        <p:spPr>
          <a:xfrm>
            <a:off x="155844" y="846372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92" name="직선 연결선 191"/>
          <p:cNvCxnSpPr/>
          <p:nvPr/>
        </p:nvCxnSpPr>
        <p:spPr>
          <a:xfrm>
            <a:off x="430978" y="4854624"/>
            <a:ext cx="4563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440786" y="5161833"/>
            <a:ext cx="32095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아들은 모범생으로 전교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등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딸은 날라리로 전교 꼴등이라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ko-KR" altLang="en-US" sz="900" dirty="0" smtClean="0"/>
              <a:t>함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딸의 열등감으로 어쩌구 저쩌구</a:t>
            </a:r>
            <a:r>
              <a:rPr lang="en-US" altLang="ko-KR" sz="900" dirty="0" smtClean="0"/>
              <a:t>…</a:t>
            </a:r>
            <a:endParaRPr lang="ko-KR" altLang="en-US" sz="900" dirty="0"/>
          </a:p>
        </p:txBody>
      </p:sp>
      <p:cxnSp>
        <p:nvCxnSpPr>
          <p:cNvPr id="194" name="직선 연결선 193"/>
          <p:cNvCxnSpPr/>
          <p:nvPr/>
        </p:nvCxnSpPr>
        <p:spPr>
          <a:xfrm>
            <a:off x="530996" y="5601260"/>
            <a:ext cx="4329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36325" y="5662058"/>
            <a:ext cx="325121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자녀 둘이 있는데 장남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차녀가 있음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교육 문제로 상담 요청</a:t>
            </a:r>
            <a:endParaRPr lang="en-US" altLang="ko-KR" sz="900" dirty="0" smtClean="0"/>
          </a:p>
        </p:txBody>
      </p:sp>
      <p:sp>
        <p:nvSpPr>
          <p:cNvPr id="196" name="TextBox 195"/>
          <p:cNvSpPr txBox="1"/>
          <p:nvPr/>
        </p:nvSpPr>
        <p:spPr>
          <a:xfrm>
            <a:off x="4118080" y="5236062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15:10:30</a:t>
            </a:r>
            <a:endParaRPr lang="ko-KR" altLang="en-US" sz="800" dirty="0"/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4726896" y="5245587"/>
            <a:ext cx="195000" cy="18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sp>
        <p:nvSpPr>
          <p:cNvPr id="198" name="TextBox 197"/>
          <p:cNvSpPr txBox="1"/>
          <p:nvPr/>
        </p:nvSpPr>
        <p:spPr>
          <a:xfrm>
            <a:off x="4113619" y="5688732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15:00:30</a:t>
            </a:r>
            <a:endParaRPr lang="ko-KR" altLang="en-US" sz="800" dirty="0"/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4722435" y="5698257"/>
            <a:ext cx="195000" cy="18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grpSp>
        <p:nvGrpSpPr>
          <p:cNvPr id="203" name="그룹 202"/>
          <p:cNvGrpSpPr/>
          <p:nvPr/>
        </p:nvGrpSpPr>
        <p:grpSpPr>
          <a:xfrm>
            <a:off x="5407737" y="728663"/>
            <a:ext cx="2218816" cy="1588168"/>
            <a:chOff x="275850" y="4858558"/>
            <a:chExt cx="2048138" cy="1588168"/>
          </a:xfrm>
        </p:grpSpPr>
        <p:sp>
          <p:nvSpPr>
            <p:cNvPr id="150" name="직사각형 149"/>
            <p:cNvSpPr/>
            <p:nvPr/>
          </p:nvSpPr>
          <p:spPr>
            <a:xfrm>
              <a:off x="275850" y="4858558"/>
              <a:ext cx="2048138" cy="158816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26067" y="4929144"/>
              <a:ext cx="6336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smtClean="0"/>
                <a:t>회원 정보</a:t>
              </a:r>
              <a:endParaRPr lang="ko-KR" altLang="en-US" sz="900" b="1" dirty="0"/>
            </a:p>
          </p:txBody>
        </p:sp>
        <p:cxnSp>
          <p:nvCxnSpPr>
            <p:cNvPr id="175" name="직선 연결선 174"/>
            <p:cNvCxnSpPr/>
            <p:nvPr/>
          </p:nvCxnSpPr>
          <p:spPr>
            <a:xfrm>
              <a:off x="368021" y="5216626"/>
              <a:ext cx="1872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324718" y="5252630"/>
              <a:ext cx="883674" cy="1131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 smtClean="0"/>
                <a:t>■</a:t>
              </a:r>
              <a:r>
                <a:rPr lang="en-US" altLang="ko-KR" sz="900" dirty="0" smtClean="0"/>
                <a:t> </a:t>
              </a:r>
              <a:r>
                <a:rPr lang="ko-KR" altLang="en-US" sz="900" dirty="0" err="1" smtClean="0"/>
                <a:t>내담자</a:t>
              </a:r>
              <a:r>
                <a:rPr lang="ko-KR" altLang="en-US" sz="900" dirty="0" smtClean="0"/>
                <a:t> 이름</a:t>
              </a:r>
              <a:endParaRPr lang="en-US" altLang="ko-KR" sz="9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900" dirty="0" smtClean="0"/>
                <a:t>■ 나이</a:t>
              </a:r>
              <a:endParaRPr lang="en-US" altLang="ko-KR" sz="9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900" dirty="0" smtClean="0"/>
                <a:t>■ 성별</a:t>
              </a:r>
              <a:endParaRPr lang="en-US" altLang="ko-KR" sz="9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900" dirty="0" smtClean="0"/>
                <a:t>■ 최근 상담</a:t>
              </a:r>
              <a:endParaRPr lang="en-US" altLang="ko-KR" sz="9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900" dirty="0" smtClean="0"/>
                <a:t>■ 총 상담횟수</a:t>
              </a:r>
              <a:endParaRPr lang="en-US" altLang="ko-KR" sz="9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164213" y="5249986"/>
              <a:ext cx="904389" cy="1131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 smtClean="0"/>
                <a:t>김판규</a:t>
              </a:r>
              <a:endParaRPr lang="en-US" altLang="ko-KR" sz="9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900" dirty="0" smtClean="0"/>
                <a:t>만 </a:t>
              </a:r>
              <a:r>
                <a:rPr lang="en-US" altLang="ko-KR" sz="900" dirty="0" smtClean="0"/>
                <a:t>33</a:t>
              </a:r>
              <a:r>
                <a:rPr lang="ko-KR" altLang="en-US" sz="900" dirty="0" smtClean="0"/>
                <a:t>세</a:t>
              </a:r>
              <a:endParaRPr lang="en-US" altLang="ko-KR" sz="9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900" dirty="0" smtClean="0"/>
                <a:t>남자</a:t>
              </a:r>
              <a:endParaRPr lang="en-US" altLang="ko-KR" sz="9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900" dirty="0"/>
                <a:t>2016-04-30(</a:t>
              </a:r>
              <a:r>
                <a:rPr lang="ko-KR" altLang="en-US" sz="900" dirty="0"/>
                <a:t>토</a:t>
              </a:r>
              <a:r>
                <a:rPr lang="en-US" altLang="ko-KR" sz="900" dirty="0" smtClean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 smtClean="0"/>
                <a:t>1</a:t>
              </a:r>
              <a:r>
                <a:rPr lang="ko-KR" altLang="en-US" sz="900" dirty="0" smtClean="0"/>
                <a:t>회</a:t>
              </a:r>
              <a:endParaRPr lang="en-US" altLang="ko-KR" sz="9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001140" y="4916492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</p:grpSp>
      <p:sp>
        <p:nvSpPr>
          <p:cNvPr id="204" name="타원 203"/>
          <p:cNvSpPr/>
          <p:nvPr/>
        </p:nvSpPr>
        <p:spPr>
          <a:xfrm>
            <a:off x="5272224" y="706531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6" name="슬라이드 번호 개체 틀 20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081460" y="2891083"/>
            <a:ext cx="1316396" cy="3128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저장하기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0008" y="1670068"/>
            <a:ext cx="3897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※ </a:t>
            </a:r>
            <a:r>
              <a:rPr lang="ko-KR" altLang="en-US" sz="800" dirty="0" smtClean="0"/>
              <a:t>상담 중에 가급적 필요한 내용만 적어주세요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다른 상담사들은 볼 수 없습니다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375245" y="1935135"/>
            <a:ext cx="4618734" cy="851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302063"/>
            <a:ext cx="9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리포트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0106" y="2642807"/>
            <a:ext cx="714380" cy="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0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98884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통계 리포트</a:t>
            </a:r>
            <a:endParaRPr lang="ko-KR" altLang="en-US" sz="11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29221" y="117792"/>
            <a:ext cx="1143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통계 리포트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기간별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26951" y="352286"/>
            <a:ext cx="1225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 리포트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통계 리포트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RCW-050101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7387" y="3429830"/>
            <a:ext cx="7415916" cy="21607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6827" y="3577452"/>
            <a:ext cx="5903263" cy="1923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64"/>
          <p:cNvGrpSpPr/>
          <p:nvPr/>
        </p:nvGrpSpPr>
        <p:grpSpPr>
          <a:xfrm>
            <a:off x="5625205" y="3610310"/>
            <a:ext cx="1334484" cy="218120"/>
            <a:chOff x="4405751" y="2258870"/>
            <a:chExt cx="1231832" cy="218120"/>
          </a:xfrm>
        </p:grpSpPr>
        <p:sp>
          <p:nvSpPr>
            <p:cNvPr id="55" name="직사각형 54"/>
            <p:cNvSpPr/>
            <p:nvPr/>
          </p:nvSpPr>
          <p:spPr>
            <a:xfrm>
              <a:off x="5112060" y="2306311"/>
              <a:ext cx="108000" cy="108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405751" y="2306311"/>
              <a:ext cx="108000" cy="108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75651" y="2261546"/>
              <a:ext cx="454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예약수</a:t>
              </a:r>
              <a:endParaRPr lang="ko-KR" altLang="en-US" sz="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83020" y="2258870"/>
              <a:ext cx="454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상담수</a:t>
              </a:r>
              <a:endParaRPr lang="ko-KR" altLang="en-US" sz="800" dirty="0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7887" y="2529730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기간별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37770" y="2529730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요일별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2859" y="2529730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시간별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67387" y="2966016"/>
            <a:ext cx="7415916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" name="그룹 45"/>
          <p:cNvGrpSpPr/>
          <p:nvPr/>
        </p:nvGrpSpPr>
        <p:grpSpPr>
          <a:xfrm>
            <a:off x="4639189" y="3063345"/>
            <a:ext cx="2939123" cy="261610"/>
            <a:chOff x="1268724" y="2606077"/>
            <a:chExt cx="2713037" cy="261610"/>
          </a:xfrm>
        </p:grpSpPr>
        <p:sp>
          <p:nvSpPr>
            <p:cNvPr id="48" name="직사각형 47"/>
            <p:cNvSpPr/>
            <p:nvPr/>
          </p:nvSpPr>
          <p:spPr>
            <a:xfrm>
              <a:off x="1268724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132324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758161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2016-02-07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621761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492324" y="2606077"/>
              <a:ext cx="262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~</a:t>
              </a:r>
              <a:endParaRPr lang="ko-KR" altLang="en-US" sz="1100" dirty="0"/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2814629" y="3072955"/>
            <a:ext cx="507000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일간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89375" y="3072955"/>
            <a:ext cx="507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주간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973046" y="3072955"/>
            <a:ext cx="507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월간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817111" y="6541393"/>
            <a:ext cx="1950000" cy="288032"/>
          </a:xfrm>
          <a:prstGeom prst="rect">
            <a:avLst/>
          </a:prstGeom>
          <a:solidFill>
            <a:srgbClr val="BF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/>
              <a:t>다음 슬라이드에 계속</a:t>
            </a:r>
            <a:endParaRPr lang="ko-KR" altLang="en-US" sz="1000" dirty="0"/>
          </a:p>
        </p:txBody>
      </p:sp>
      <p:sp>
        <p:nvSpPr>
          <p:cNvPr id="45" name="타원 44"/>
          <p:cNvSpPr/>
          <p:nvPr/>
        </p:nvSpPr>
        <p:spPr>
          <a:xfrm>
            <a:off x="2417550" y="306334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/>
        </p:nvGraphicFramePr>
        <p:xfrm>
          <a:off x="7808120" y="650426"/>
          <a:ext cx="1967152" cy="109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설정 기간 기준 일별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err="1" smtClean="0"/>
                        <a:t>주별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월별로 구분하여 통계 출력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일간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en-US" altLang="ko-KR" sz="800" dirty="0" err="1" smtClean="0"/>
                        <a:t>yyyy</a:t>
                      </a:r>
                      <a:r>
                        <a:rPr lang="en-US" altLang="ko-KR" sz="800" dirty="0" smtClean="0"/>
                        <a:t>-mm-</a:t>
                      </a:r>
                      <a:r>
                        <a:rPr lang="en-US" altLang="ko-KR" sz="800" dirty="0" err="1" smtClean="0"/>
                        <a:t>dd</a:t>
                      </a:r>
                      <a:r>
                        <a:rPr lang="ko-KR" altLang="en-US" sz="800" dirty="0" smtClean="0"/>
                        <a:t>로 표시          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주간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en-US" altLang="ko-KR" sz="800" dirty="0" err="1" smtClean="0"/>
                        <a:t>yyyy</a:t>
                      </a:r>
                      <a:r>
                        <a:rPr lang="en-US" altLang="ko-KR" sz="800" dirty="0" smtClean="0"/>
                        <a:t>-mm-</a:t>
                      </a:r>
                      <a:r>
                        <a:rPr lang="en-US" altLang="ko-KR" sz="800" dirty="0" err="1" smtClean="0"/>
                        <a:t>dd</a:t>
                      </a:r>
                      <a:r>
                        <a:rPr lang="en-US" altLang="ko-KR" sz="800" dirty="0" smtClean="0"/>
                        <a:t> ~ </a:t>
                      </a:r>
                      <a:r>
                        <a:rPr lang="en-US" altLang="ko-KR" sz="800" dirty="0" err="1" smtClean="0"/>
                        <a:t>yyyy</a:t>
                      </a:r>
                      <a:r>
                        <a:rPr lang="en-US" altLang="ko-KR" sz="800" dirty="0" smtClean="0"/>
                        <a:t>-mm-</a:t>
                      </a:r>
                      <a:r>
                        <a:rPr lang="en-US" altLang="ko-KR" sz="800" dirty="0" err="1" smtClean="0"/>
                        <a:t>dd</a:t>
                      </a:r>
                      <a:r>
                        <a:rPr lang="ko-KR" altLang="en-US" sz="800" dirty="0" smtClean="0"/>
                        <a:t>로 표시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월간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en-US" altLang="ko-KR" sz="800" dirty="0" err="1" smtClean="0"/>
                        <a:t>yyyy</a:t>
                      </a:r>
                      <a:r>
                        <a:rPr lang="en-US" altLang="ko-KR" sz="800" dirty="0" smtClean="0"/>
                        <a:t>-mm</a:t>
                      </a:r>
                      <a:r>
                        <a:rPr lang="ko-KR" altLang="en-US" sz="800" dirty="0" smtClean="0"/>
                        <a:t>로 표시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82799" y="1189757"/>
          <a:ext cx="7400505" cy="2948778"/>
        </p:xfrm>
        <a:graphic>
          <a:graphicData uri="http://schemas.openxmlformats.org/drawingml/2006/table">
            <a:tbl>
              <a:tblPr/>
              <a:tblGrid>
                <a:gridCol w="1480101"/>
                <a:gridCol w="1480101"/>
                <a:gridCol w="1480101"/>
                <a:gridCol w="1480101"/>
                <a:gridCol w="1480101"/>
              </a:tblGrid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날짜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예약수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상담수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 시간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분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상담 금액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원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합계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300,000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2016-02-07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90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90,000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2016-02-06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2016-02-05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2016-02-04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2016-02-03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2016-02-02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2016-02-01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29221" y="117792"/>
            <a:ext cx="1143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통계 리포트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기간별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6951" y="3522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리포트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통계 리포트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RCW-050101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13036" y="4284095"/>
            <a:ext cx="1252469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엑셀 다운로드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74969" y="106176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244515" y="428409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808120" y="650426"/>
          <a:ext cx="1967152" cy="179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예약수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해당 날짜에 진행된 예약수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상담수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해당 날짜에 진행된 상담수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상담시간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해당 날짜에 진행된 상담들 기준 실제상담시간들의 합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상담금액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해당 날짜에 진행된 상담들 기준 상담 금액의 합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항목 그대로 엑셀 다운로드 제공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슬라이드 번호 개체 틀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98884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통계 리포트</a:t>
            </a:r>
            <a:endParaRPr lang="ko-KR" altLang="en-US" sz="11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29221" y="117792"/>
            <a:ext cx="1143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통계 리포트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요일별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26951" y="3522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리포트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통계 리포트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RCW-050102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7387" y="3429830"/>
            <a:ext cx="7415916" cy="21607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6827" y="3577452"/>
            <a:ext cx="5903263" cy="1923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64"/>
          <p:cNvGrpSpPr/>
          <p:nvPr/>
        </p:nvGrpSpPr>
        <p:grpSpPr>
          <a:xfrm>
            <a:off x="5625205" y="3610310"/>
            <a:ext cx="1334484" cy="218120"/>
            <a:chOff x="4405751" y="2258870"/>
            <a:chExt cx="1231832" cy="218120"/>
          </a:xfrm>
        </p:grpSpPr>
        <p:sp>
          <p:nvSpPr>
            <p:cNvPr id="55" name="직사각형 54"/>
            <p:cNvSpPr/>
            <p:nvPr/>
          </p:nvSpPr>
          <p:spPr>
            <a:xfrm>
              <a:off x="5112060" y="2306311"/>
              <a:ext cx="108000" cy="108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405751" y="2306311"/>
              <a:ext cx="108000" cy="108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75651" y="2261546"/>
              <a:ext cx="454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예약수</a:t>
              </a:r>
              <a:endParaRPr lang="ko-KR" altLang="en-US" sz="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83020" y="2258870"/>
              <a:ext cx="454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상담수</a:t>
              </a:r>
              <a:endParaRPr lang="ko-KR" altLang="en-US" sz="800" dirty="0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7887" y="2529730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기간별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37770" y="2529730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요일별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2859" y="2529730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시간별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67387" y="2966016"/>
            <a:ext cx="7415916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31452" y="5320500"/>
            <a:ext cx="549803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493339" y="528240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월</a:t>
            </a:r>
            <a:endParaRPr lang="ko-KR" altLang="en-US" sz="800"/>
          </a:p>
        </p:txBody>
      </p:sp>
      <p:sp>
        <p:nvSpPr>
          <p:cNvPr id="42" name="TextBox 41"/>
          <p:cNvSpPr txBox="1"/>
          <p:nvPr/>
        </p:nvSpPr>
        <p:spPr>
          <a:xfrm>
            <a:off x="2301544" y="528240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화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3081631" y="528240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3929136" y="528240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목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4739315" y="528240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금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5529720" y="528240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토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6348244" y="528240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일</a:t>
            </a:r>
            <a:endParaRPr lang="ko-KR" altLang="en-US" sz="800" dirty="0"/>
          </a:p>
        </p:txBody>
      </p:sp>
      <p:grpSp>
        <p:nvGrpSpPr>
          <p:cNvPr id="70" name="그룹 45"/>
          <p:cNvGrpSpPr/>
          <p:nvPr/>
        </p:nvGrpSpPr>
        <p:grpSpPr>
          <a:xfrm>
            <a:off x="4639189" y="3063345"/>
            <a:ext cx="2939123" cy="261610"/>
            <a:chOff x="1268724" y="2606077"/>
            <a:chExt cx="2713037" cy="261610"/>
          </a:xfrm>
        </p:grpSpPr>
        <p:sp>
          <p:nvSpPr>
            <p:cNvPr id="71" name="직사각형 70"/>
            <p:cNvSpPr/>
            <p:nvPr/>
          </p:nvSpPr>
          <p:spPr>
            <a:xfrm>
              <a:off x="1268724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132324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758161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2016-02-07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621761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92324" y="2606077"/>
              <a:ext cx="262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~</a:t>
              </a:r>
              <a:endParaRPr lang="ko-KR" altLang="en-US" sz="1100" dirty="0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7817111" y="6541393"/>
            <a:ext cx="1950000" cy="288032"/>
          </a:xfrm>
          <a:prstGeom prst="rect">
            <a:avLst/>
          </a:prstGeom>
          <a:solidFill>
            <a:srgbClr val="BF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/>
              <a:t>다음 슬라이드에 계속</a:t>
            </a:r>
            <a:endParaRPr lang="ko-KR" altLang="en-US" sz="1000" dirty="0"/>
          </a:p>
        </p:txBody>
      </p:sp>
      <p:sp>
        <p:nvSpPr>
          <p:cNvPr id="51" name="타원 50"/>
          <p:cNvSpPr/>
          <p:nvPr/>
        </p:nvSpPr>
        <p:spPr>
          <a:xfrm>
            <a:off x="1949550" y="259162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/>
        </p:nvGraphicFramePr>
        <p:xfrm>
          <a:off x="7808120" y="650426"/>
          <a:ext cx="1967152" cy="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설정 기간 기준 각 요일 별 합산된 통계 출력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월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화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수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목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금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토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일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슬라이드 번호 개체 틀 3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82799" y="1189757"/>
          <a:ext cx="7400505" cy="2948778"/>
        </p:xfrm>
        <a:graphic>
          <a:graphicData uri="http://schemas.openxmlformats.org/drawingml/2006/table">
            <a:tbl>
              <a:tblPr/>
              <a:tblGrid>
                <a:gridCol w="1480101"/>
                <a:gridCol w="1480101"/>
                <a:gridCol w="1480101"/>
                <a:gridCol w="1480101"/>
                <a:gridCol w="1480101"/>
              </a:tblGrid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요일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예약수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상담수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 시간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분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상담 금액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원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합계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300,000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90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90,000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29221" y="117792"/>
            <a:ext cx="1143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통계 리포트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요일별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6951" y="3522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리포트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통계 리포트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RCW-050102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13036" y="4284095"/>
            <a:ext cx="1252469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엑셀 다운로드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74969" y="106176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7808120" y="650426"/>
          <a:ext cx="1967152" cy="145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예약수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해당 요일에 진행된 예약수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상담수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해당 요일에 진행된 상담수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상담시간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해당 요일에 진행된 상담들 기준 실제상담시간들의 합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상담금액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해당 요일에 진행된 상담들 기준 상담 금액의 합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98884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통계 리포트</a:t>
            </a:r>
            <a:endParaRPr lang="ko-KR" altLang="en-US" sz="11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29221" y="117792"/>
            <a:ext cx="1143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통계 리포트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시간별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26951" y="3522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리포트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통계 리포트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RCW-050103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7387" y="3429830"/>
            <a:ext cx="7415916" cy="21607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6827" y="3577452"/>
            <a:ext cx="5903263" cy="1923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64"/>
          <p:cNvGrpSpPr/>
          <p:nvPr/>
        </p:nvGrpSpPr>
        <p:grpSpPr>
          <a:xfrm>
            <a:off x="5625205" y="3610310"/>
            <a:ext cx="1334484" cy="218120"/>
            <a:chOff x="4405751" y="2258870"/>
            <a:chExt cx="1231832" cy="218120"/>
          </a:xfrm>
        </p:grpSpPr>
        <p:sp>
          <p:nvSpPr>
            <p:cNvPr id="55" name="직사각형 54"/>
            <p:cNvSpPr/>
            <p:nvPr/>
          </p:nvSpPr>
          <p:spPr>
            <a:xfrm>
              <a:off x="5112060" y="2306311"/>
              <a:ext cx="108000" cy="108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405751" y="2306311"/>
              <a:ext cx="108000" cy="108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75651" y="2261546"/>
              <a:ext cx="454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예약수</a:t>
              </a:r>
              <a:endParaRPr lang="ko-KR" altLang="en-US" sz="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83020" y="2258870"/>
              <a:ext cx="454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상담수</a:t>
              </a:r>
              <a:endParaRPr lang="ko-KR" altLang="en-US" sz="800" dirty="0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7887" y="2529730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기간별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37770" y="2529730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요일별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2859" y="2529730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</a:rPr>
              <a:t>시간별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67387" y="2966016"/>
            <a:ext cx="7415916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31452" y="5320500"/>
            <a:ext cx="549803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523062" y="52824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2301544" y="52824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3081631" y="52824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4739315" y="528240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21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5529720" y="528240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22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6348243" y="528240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23</a:t>
            </a:r>
            <a:endParaRPr lang="ko-KR" altLang="en-US" sz="800" dirty="0"/>
          </a:p>
        </p:txBody>
      </p:sp>
      <p:grpSp>
        <p:nvGrpSpPr>
          <p:cNvPr id="70" name="그룹 45"/>
          <p:cNvGrpSpPr/>
          <p:nvPr/>
        </p:nvGrpSpPr>
        <p:grpSpPr>
          <a:xfrm>
            <a:off x="6252745" y="3072955"/>
            <a:ext cx="1325567" cy="252000"/>
            <a:chOff x="2758161" y="2615687"/>
            <a:chExt cx="1223600" cy="252000"/>
          </a:xfrm>
        </p:grpSpPr>
        <p:sp>
          <p:nvSpPr>
            <p:cNvPr id="73" name="직사각형 72"/>
            <p:cNvSpPr/>
            <p:nvPr/>
          </p:nvSpPr>
          <p:spPr>
            <a:xfrm>
              <a:off x="2758161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2016-02-07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621761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083743" y="3090461"/>
            <a:ext cx="18822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※ </a:t>
            </a:r>
            <a:r>
              <a:rPr lang="ko-KR" altLang="en-US" sz="800" dirty="0" smtClean="0"/>
              <a:t>최근 </a:t>
            </a:r>
            <a:r>
              <a:rPr lang="en-US" altLang="ko-KR" sz="800" dirty="0" smtClean="0"/>
              <a:t>30</a:t>
            </a:r>
            <a:r>
              <a:rPr lang="ko-KR" altLang="en-US" sz="800" dirty="0" smtClean="0"/>
              <a:t>일까지만 조회 가능합니다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3831625" y="5130955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817111" y="6541393"/>
            <a:ext cx="1950000" cy="288032"/>
          </a:xfrm>
          <a:prstGeom prst="rect">
            <a:avLst/>
          </a:prstGeom>
          <a:solidFill>
            <a:srgbClr val="BF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/>
              <a:t>다음 슬라이드에 계속</a:t>
            </a:r>
            <a:endParaRPr lang="ko-KR" altLang="en-US" sz="1000" dirty="0"/>
          </a:p>
        </p:txBody>
      </p:sp>
      <p:sp>
        <p:nvSpPr>
          <p:cNvPr id="50" name="타원 49"/>
          <p:cNvSpPr/>
          <p:nvPr/>
        </p:nvSpPr>
        <p:spPr>
          <a:xfrm>
            <a:off x="3412359" y="258210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7808120" y="650426"/>
          <a:ext cx="1967152" cy="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설정된 날짜 기준 시간 별로 구분하여 통계 출력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hh:mm ~ hh:mm </a:t>
                      </a:r>
                      <a:r>
                        <a:rPr lang="ko-KR" altLang="en-US" sz="800" dirty="0" smtClean="0"/>
                        <a:t>으로 표시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슬라이드 번호 개체 틀 3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82799" y="1189758"/>
          <a:ext cx="7400505" cy="3074547"/>
        </p:xfrm>
        <a:graphic>
          <a:graphicData uri="http://schemas.openxmlformats.org/drawingml/2006/table">
            <a:tbl>
              <a:tblPr/>
              <a:tblGrid>
                <a:gridCol w="1480101"/>
                <a:gridCol w="1480101"/>
                <a:gridCol w="1480101"/>
                <a:gridCol w="1480101"/>
                <a:gridCol w="1480101"/>
              </a:tblGrid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시간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예약수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상담수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 시간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분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상담 금액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원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합계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300,000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00:00 ~ 01:00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90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90,000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01:00 ~ 02:00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02:00 ~ 03:00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03:00 ~ 04:00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411">
                <a:tc gridSpan="5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22:00 ~ 23:00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23:00 ~ 24:00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413036" y="4374105"/>
            <a:ext cx="1252469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엑셀 다운로드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6738" y="3247049"/>
            <a:ext cx="492443" cy="2814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000" dirty="0" smtClean="0"/>
              <a:t>…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229221" y="117792"/>
            <a:ext cx="1143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통계 리포트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시간별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6951" y="3522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리포트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통계 리포트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RCW-050103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74969" y="106176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7808120" y="650426"/>
          <a:ext cx="1967152" cy="145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예약수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해당 시간에 진행된 예약수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상담수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해당 시간에 진행된 상담수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상담시간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해당 시간에 진행된 상담들 기준 실제상담시간들의 합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상담금액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해당 시간에 진행된 상담들 기준 상담 금액의 합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3" name="그룹 3"/>
          <p:cNvGrpSpPr/>
          <p:nvPr/>
        </p:nvGrpSpPr>
        <p:grpSpPr>
          <a:xfrm>
            <a:off x="428497" y="764704"/>
            <a:ext cx="2184243" cy="1224136"/>
            <a:chOff x="1678230" y="4807438"/>
            <a:chExt cx="2241311" cy="1356627"/>
          </a:xfrm>
        </p:grpSpPr>
        <p:sp>
          <p:nvSpPr>
            <p:cNvPr id="5" name="직사각형 4"/>
            <p:cNvSpPr/>
            <p:nvPr/>
          </p:nvSpPr>
          <p:spPr>
            <a:xfrm>
              <a:off x="1678230" y="4807438"/>
              <a:ext cx="2241311" cy="13566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831309" y="5804025"/>
              <a:ext cx="936000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793673" y="5189100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731190" y="4878618"/>
              <a:ext cx="1238057" cy="30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안내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839421" y="5804025"/>
              <a:ext cx="936104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취소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31190" y="5301208"/>
              <a:ext cx="1900319" cy="27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 smtClean="0">
                  <a:solidFill>
                    <a:prstClr val="black"/>
                  </a:solidFill>
                </a:rPr>
                <a:t>저장하시겠습니까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?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59501" y="4878618"/>
              <a:ext cx="301953" cy="30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900" dirty="0" smtClean="0">
                  <a:solidFill>
                    <a:prstClr val="black"/>
                  </a:solidFill>
                </a:rPr>
                <a:t>X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0489" y="332656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팝업</a:t>
            </a:r>
            <a:r>
              <a:rPr lang="en-US" altLang="ko-KR" sz="1100" b="1" dirty="0" smtClean="0"/>
              <a:t>]</a:t>
            </a:r>
            <a:endParaRPr lang="ko-KR" altLang="en-US" sz="11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74559" y="2060849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70C0"/>
                </a:solidFill>
              </a:rPr>
              <a:t>선택 </a:t>
            </a:r>
            <a:r>
              <a:rPr lang="en-US" altLang="ko-KR" sz="1000" dirty="0" smtClean="0">
                <a:solidFill>
                  <a:srgbClr val="0070C0"/>
                </a:solidFill>
              </a:rPr>
              <a:t>alert </a:t>
            </a:r>
            <a:r>
              <a:rPr lang="ko-KR" altLang="en-US" sz="1000" dirty="0" smtClean="0">
                <a:solidFill>
                  <a:srgbClr val="0070C0"/>
                </a:solidFill>
              </a:rPr>
              <a:t>팝업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grpSp>
        <p:nvGrpSpPr>
          <p:cNvPr id="4" name="그룹 13"/>
          <p:cNvGrpSpPr/>
          <p:nvPr/>
        </p:nvGrpSpPr>
        <p:grpSpPr>
          <a:xfrm>
            <a:off x="2768757" y="764704"/>
            <a:ext cx="2184243" cy="1224136"/>
            <a:chOff x="1678230" y="4807438"/>
            <a:chExt cx="2241311" cy="1356627"/>
          </a:xfrm>
        </p:grpSpPr>
        <p:sp>
          <p:nvSpPr>
            <p:cNvPr id="15" name="직사각형 14"/>
            <p:cNvSpPr/>
            <p:nvPr/>
          </p:nvSpPr>
          <p:spPr>
            <a:xfrm>
              <a:off x="1678230" y="4807438"/>
              <a:ext cx="2241311" cy="13566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398651" y="5804025"/>
              <a:ext cx="936000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1793673" y="5189100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731190" y="4878618"/>
              <a:ext cx="1238057" cy="30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31190" y="5301208"/>
              <a:ext cx="1900319" cy="375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 indent="-85725"/>
              <a:r>
                <a:rPr lang="ko-KR" altLang="en-US" sz="800" dirty="0" smtClean="0">
                  <a:latin typeface="+mn-ea"/>
                </a:rPr>
                <a:t>입력되지 않은 항목이 있습니다</a:t>
              </a:r>
              <a:r>
                <a:rPr lang="en-US" altLang="ko-KR" sz="800" dirty="0" smtClean="0">
                  <a:latin typeface="+mn-ea"/>
                </a:rPr>
                <a:t>.</a:t>
              </a:r>
            </a:p>
            <a:p>
              <a:pPr marL="85725" indent="-85725">
                <a:buFontTx/>
                <a:buNone/>
              </a:pPr>
              <a:r>
                <a:rPr lang="en-US" altLang="ko-KR" sz="800" dirty="0" smtClean="0">
                  <a:latin typeface="+mn-ea"/>
                </a:rPr>
                <a:t>[</a:t>
              </a:r>
              <a:r>
                <a:rPr lang="ko-KR" altLang="en-US" sz="800" dirty="0" smtClean="0">
                  <a:latin typeface="+mn-ea"/>
                </a:rPr>
                <a:t>항목명</a:t>
              </a:r>
              <a:r>
                <a:rPr lang="en-US" altLang="ko-KR" sz="800" dirty="0" smtClean="0">
                  <a:latin typeface="+mn-ea"/>
                </a:rPr>
                <a:t>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59501" y="4878618"/>
              <a:ext cx="301953" cy="30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900" dirty="0" smtClean="0">
                  <a:solidFill>
                    <a:prstClr val="black"/>
                  </a:solidFill>
                </a:rPr>
                <a:t>X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503705" y="2060849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Alert </a:t>
            </a:r>
            <a:r>
              <a:rPr lang="ko-KR" altLang="en-US" sz="1000" dirty="0" smtClean="0">
                <a:solidFill>
                  <a:srgbClr val="0070C0"/>
                </a:solidFill>
              </a:rPr>
              <a:t>팝업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0489" y="258697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[List paging]</a:t>
            </a:r>
            <a:endParaRPr lang="ko-KR" altLang="en-US" sz="1100" b="1" dirty="0"/>
          </a:p>
        </p:txBody>
      </p:sp>
      <p:pic>
        <p:nvPicPr>
          <p:cNvPr id="24" name="그림 23" descr="페이징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497" y="2947011"/>
            <a:ext cx="819000" cy="264233"/>
          </a:xfrm>
          <a:prstGeom prst="rect">
            <a:avLst/>
          </a:prstGeom>
        </p:spPr>
      </p:pic>
      <p:grpSp>
        <p:nvGrpSpPr>
          <p:cNvPr id="14" name="그룹 36"/>
          <p:cNvGrpSpPr/>
          <p:nvPr/>
        </p:nvGrpSpPr>
        <p:grpSpPr>
          <a:xfrm>
            <a:off x="449135" y="3297525"/>
            <a:ext cx="3276364" cy="216024"/>
            <a:chOff x="395536" y="3429000"/>
            <a:chExt cx="3024336" cy="216024"/>
          </a:xfrm>
        </p:grpSpPr>
        <p:sp>
          <p:nvSpPr>
            <p:cNvPr id="25" name="직사각형 24"/>
            <p:cNvSpPr/>
            <p:nvPr/>
          </p:nvSpPr>
          <p:spPr>
            <a:xfrm>
              <a:off x="650837" y="342900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06138" y="342900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61439" y="342900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416740" y="342900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4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72041" y="342900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5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27342" y="342900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6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182643" y="342900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7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37944" y="342900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8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693245" y="342900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9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948546" y="342900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10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5536" y="3429000"/>
              <a:ext cx="216024" cy="2160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&lt;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03848" y="3429000"/>
              <a:ext cx="216024" cy="2160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&gt;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364602" y="294701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70C0"/>
                </a:solidFill>
              </a:rPr>
              <a:t>화면 표기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8498" y="3595082"/>
            <a:ext cx="39164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70C0"/>
                </a:solidFill>
              </a:rPr>
              <a:t>실제 구현 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1000" dirty="0" smtClean="0">
                <a:solidFill>
                  <a:srgbClr val="0070C0"/>
                </a:solidFill>
              </a:rPr>
              <a:t>1</a:t>
            </a:r>
            <a:r>
              <a:rPr lang="ko-KR" altLang="en-US" sz="1000" dirty="0" smtClean="0">
                <a:solidFill>
                  <a:srgbClr val="0070C0"/>
                </a:solidFill>
              </a:rPr>
              <a:t>페이지인 경우 앞 화살표 버튼 비활성화 </a:t>
            </a:r>
            <a:r>
              <a:rPr lang="en-US" altLang="ko-KR" sz="1000" dirty="0" smtClean="0">
                <a:solidFill>
                  <a:srgbClr val="0070C0"/>
                </a:solidFill>
              </a:rPr>
              <a:t>(</a:t>
            </a:r>
            <a:r>
              <a:rPr lang="ko-KR" altLang="en-US" sz="1000" dirty="0" smtClean="0">
                <a:solidFill>
                  <a:srgbClr val="0070C0"/>
                </a:solidFill>
              </a:rPr>
              <a:t>맨 뒤 페이지 동일</a:t>
            </a:r>
            <a:r>
              <a:rPr lang="en-US" altLang="ko-KR" sz="1000" dirty="0" smtClean="0">
                <a:solidFill>
                  <a:srgbClr val="0070C0"/>
                </a:solidFill>
              </a:rPr>
              <a:t>)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1000" dirty="0" smtClean="0">
                <a:solidFill>
                  <a:srgbClr val="0070C0"/>
                </a:solidFill>
              </a:rPr>
              <a:t>Paging 10 </a:t>
            </a:r>
            <a:r>
              <a:rPr lang="ko-KR" altLang="en-US" sz="1000" dirty="0" smtClean="0">
                <a:solidFill>
                  <a:srgbClr val="0070C0"/>
                </a:solidFill>
              </a:rPr>
              <a:t>단위로 노출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98884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정산 리포트</a:t>
            </a:r>
            <a:endParaRPr lang="ko-KR" altLang="en-US" sz="11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21236" y="437512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정산 요약</a:t>
            </a:r>
            <a:endParaRPr lang="ko-KR" altLang="en-US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1229222" y="11779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정산 리포트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26951" y="3522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리포트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정산 리포트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15950" y="4373985"/>
            <a:ext cx="93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2016</a:t>
            </a:r>
            <a:r>
              <a:rPr lang="ko-KR" altLang="en-US" sz="900" dirty="0" smtClean="0">
                <a:solidFill>
                  <a:schemeClr val="tx1"/>
                </a:solidFill>
              </a:rPr>
              <a:t>년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991059" y="4373985"/>
            <a:ext cx="741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</a:rPr>
              <a:t>월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272481" y="4761001"/>
          <a:ext cx="7467621" cy="756515"/>
        </p:xfrm>
        <a:graphic>
          <a:graphicData uri="http://schemas.openxmlformats.org/drawingml/2006/table">
            <a:tbl>
              <a:tblPr/>
              <a:tblGrid>
                <a:gridCol w="1066803"/>
                <a:gridCol w="1066803"/>
                <a:gridCol w="1066803"/>
                <a:gridCol w="1066803"/>
                <a:gridCol w="1066803"/>
                <a:gridCol w="1066803"/>
                <a:gridCol w="1066803"/>
              </a:tblGrid>
              <a:tr h="4240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헬로코인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사용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상담권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사용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합계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수익 분배율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지급 금액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소득세 제외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3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70,000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90,000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80%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69,624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 smtClean="0">
                          <a:solidFill>
                            <a:srgbClr val="FF0000"/>
                          </a:solidFill>
                          <a:latin typeface="+mn-lt"/>
                        </a:rPr>
                        <a:t>미지급</a:t>
                      </a:r>
                      <a:endParaRPr lang="en-US" altLang="ko-KR" sz="900" b="1" i="0" u="none" strike="noStrike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270622" y="2483775"/>
          <a:ext cx="7412681" cy="990110"/>
        </p:xfrm>
        <a:graphic>
          <a:graphicData uri="http://schemas.openxmlformats.org/drawingml/2006/table">
            <a:tbl>
              <a:tblPr/>
              <a:tblGrid>
                <a:gridCol w="7412681"/>
              </a:tblGrid>
              <a:tr h="990110">
                <a:tc>
                  <a:txBody>
                    <a:bodyPr/>
                    <a:lstStyle/>
                    <a:p>
                      <a:pPr algn="l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21236" y="2664840"/>
            <a:ext cx="4984057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아래의 지급 금액은 세금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사업소득세 </a:t>
            </a:r>
            <a:r>
              <a:rPr lang="en-US" altLang="ko-KR" sz="900" dirty="0" smtClean="0"/>
              <a:t>3.3%)</a:t>
            </a:r>
            <a:r>
              <a:rPr lang="ko-KR" altLang="en-US" sz="900" dirty="0" smtClean="0"/>
              <a:t>이 공제된 금액입니다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정산 금액은 해당월</a:t>
            </a:r>
            <a:r>
              <a:rPr lang="en-US" altLang="ko-KR" sz="900" dirty="0" smtClean="0"/>
              <a:t>(M)</a:t>
            </a:r>
            <a:r>
              <a:rPr lang="ko-KR" altLang="en-US" sz="900" dirty="0" smtClean="0"/>
              <a:t> 기준 </a:t>
            </a:r>
            <a:r>
              <a:rPr lang="en-US" altLang="ko-KR" sz="900" dirty="0" smtClean="0">
                <a:solidFill>
                  <a:srgbClr val="0000FF"/>
                </a:solidFill>
              </a:rPr>
              <a:t>M+1 </a:t>
            </a:r>
            <a:r>
              <a:rPr lang="ko-KR" altLang="en-US" sz="900" dirty="0">
                <a:solidFill>
                  <a:srgbClr val="0000FF"/>
                </a:solidFill>
              </a:rPr>
              <a:t>말</a:t>
            </a:r>
            <a:r>
              <a:rPr lang="ko-KR" altLang="en-US" sz="900" dirty="0" smtClean="0">
                <a:solidFill>
                  <a:srgbClr val="0000FF"/>
                </a:solidFill>
              </a:rPr>
              <a:t>일에 </a:t>
            </a:r>
            <a:r>
              <a:rPr lang="ko-KR" altLang="en-US" sz="900" dirty="0" smtClean="0"/>
              <a:t>입력하신 계좌 정보로 일괄 지급해 드립니다</a:t>
            </a:r>
            <a:r>
              <a:rPr lang="en-US" altLang="ko-KR" sz="900" dirty="0" smtClean="0"/>
              <a:t>.    </a:t>
            </a:r>
          </a:p>
          <a:p>
            <a:pPr>
              <a:lnSpc>
                <a:spcPct val="14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정산 관련하여 궁금하신 사항은 고객센터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문의하기를 이용해주시기 바랍니다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72481" y="3563895"/>
            <a:ext cx="7410822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265904" y="3675576"/>
            <a:ext cx="3842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신한은행</a:t>
            </a:r>
            <a:r>
              <a:rPr lang="ko-KR" altLang="en-US" sz="1000" dirty="0" smtClean="0"/>
              <a:t>    </a:t>
            </a:r>
            <a:r>
              <a:rPr lang="en-US" altLang="ko-KR" sz="1000" dirty="0" smtClean="0"/>
              <a:t>|    </a:t>
            </a:r>
            <a:r>
              <a:rPr lang="ko-KR" altLang="en-US" sz="1000" dirty="0" smtClean="0"/>
              <a:t>계좌번호 </a:t>
            </a:r>
            <a:r>
              <a:rPr lang="en-US" altLang="ko-KR" sz="1000" dirty="0" smtClean="0"/>
              <a:t>: 123121231231</a:t>
            </a:r>
            <a:r>
              <a:rPr lang="ko-KR" altLang="en-US" sz="1000" dirty="0" smtClean="0"/>
              <a:t>  </a:t>
            </a:r>
            <a:r>
              <a:rPr lang="en-US" altLang="ko-KR" sz="1000" dirty="0" smtClean="0"/>
              <a:t>  |    </a:t>
            </a:r>
            <a:r>
              <a:rPr lang="ko-KR" altLang="en-US" sz="1000" dirty="0" smtClean="0"/>
              <a:t>예금주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홍길동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369991" y="367509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계좌 정보</a:t>
            </a:r>
            <a:endParaRPr lang="ko-KR" altLang="en-US" sz="1000" b="1" dirty="0"/>
          </a:p>
        </p:txBody>
      </p:sp>
      <p:sp>
        <p:nvSpPr>
          <p:cNvPr id="77" name="직사각형 76"/>
          <p:cNvSpPr/>
          <p:nvPr/>
        </p:nvSpPr>
        <p:spPr>
          <a:xfrm>
            <a:off x="6284654" y="3669315"/>
            <a:ext cx="1252384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계좌정보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28108" y="117792"/>
            <a:ext cx="936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RCW-0502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817111" y="6541393"/>
            <a:ext cx="1950000" cy="288032"/>
          </a:xfrm>
          <a:prstGeom prst="rect">
            <a:avLst/>
          </a:prstGeom>
          <a:solidFill>
            <a:srgbClr val="BF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/>
              <a:t>다음 슬라이드에 계속</a:t>
            </a:r>
            <a:endParaRPr lang="ko-KR" altLang="en-US" sz="1000" dirty="0"/>
          </a:p>
        </p:txBody>
      </p:sp>
      <p:sp>
        <p:nvSpPr>
          <p:cNvPr id="31" name="타원 30"/>
          <p:cNvSpPr/>
          <p:nvPr/>
        </p:nvSpPr>
        <p:spPr>
          <a:xfrm>
            <a:off x="173864" y="366241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26214" y="436344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7808120" y="650426"/>
          <a:ext cx="1967152" cy="343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센터 소속 상담사에게는 정산 리포트 메뉴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비노출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상담사 정보에 저장된 계좌정보 보여줌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클릭 시 기본정보 페이지</a:t>
                      </a:r>
                      <a:r>
                        <a:rPr lang="en-US" altLang="ko-KR" sz="800" dirty="0" smtClean="0"/>
                        <a:t>(RCW-060401)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헬로코인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사용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헬로코인으로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결제된 상담 건들의 상담 금액 총합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상담권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사용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상담권으로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결제된 상담 건들의 상담 금액 총합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합계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헬로코인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사용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상담권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수익 분배율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Admin &gt;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정산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상담사 수익분배 비율 메뉴에 설정된 해당 상담사의 수익분배율 적용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지급 금액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Admin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정산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상담사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정산 메뉴의 실제 지급금액 과 동일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Admin &gt;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정산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상담사 정산 메뉴에서 설정된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상태값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적용</a:t>
                      </a:r>
                      <a:endParaRPr lang="en-US" altLang="ko-KR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70</a:t>
            </a:fld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148153" y="356389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29156" y="2853260"/>
            <a:ext cx="818599" cy="29718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229222" y="11779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정산 리포트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26951" y="3522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리포트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정산 리포트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72477" y="1163960"/>
          <a:ext cx="7410826" cy="1905000"/>
        </p:xfrm>
        <a:graphic>
          <a:graphicData uri="http://schemas.openxmlformats.org/drawingml/2006/table">
            <a:tbl>
              <a:tblPr/>
              <a:tblGrid>
                <a:gridCol w="880706"/>
                <a:gridCol w="1632530"/>
                <a:gridCol w="1632530"/>
                <a:gridCol w="1632530"/>
                <a:gridCol w="1632530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상담일시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구분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금액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홍길동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2016-02-28 09:00:00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헬로코인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사용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홍길자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2016-02-27 09:00:00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상담권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사용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홍길순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2016-02-26 09:00:00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헬로코인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사용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전체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90,000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321236" y="79751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정산 내역</a:t>
            </a:r>
            <a:endParaRPr lang="ko-KR" alt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928108" y="117792"/>
            <a:ext cx="11213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RCW-0502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36300" y="3203975"/>
            <a:ext cx="1252469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엑셀 다운로드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15895" y="80918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808120" y="650426"/>
          <a:ext cx="1967152" cy="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해당 월에 진행한 상담 건들을 모두 노출함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위의 정산 요약에 대한 근거 자료 역할</a:t>
                      </a:r>
                      <a:r>
                        <a:rPr lang="en-US" altLang="ko-KR" sz="800" dirty="0" smtClean="0"/>
                        <a:t>)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슬라이드 번호 개체 틀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302063"/>
            <a:ext cx="9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고객센터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0106" y="2642807"/>
            <a:ext cx="714380" cy="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0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RCW-0601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13464" y="198884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prstClr val="black"/>
                </a:solidFill>
              </a:rPr>
              <a:t>공지사항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267882" y="2907517"/>
          <a:ext cx="7387302" cy="2062730"/>
        </p:xfrm>
        <a:graphic>
          <a:graphicData uri="http://schemas.openxmlformats.org/drawingml/2006/table">
            <a:tbl>
              <a:tblPr/>
              <a:tblGrid>
                <a:gridCol w="7387302"/>
              </a:tblGrid>
              <a:tr h="41254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8" name="그림 27" descr="페이징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5514" y="5208570"/>
            <a:ext cx="819000" cy="264233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525903" y="298585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번호</a:t>
            </a:r>
            <a:endParaRPr lang="ko-KR" altLang="en-US" sz="10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768652" y="298800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제목</a:t>
            </a:r>
            <a:endParaRPr lang="ko-KR" altLang="en-US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677011" y="298800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작성일</a:t>
            </a:r>
            <a:endParaRPr lang="ko-KR" altLang="en-US" sz="1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815352" y="298800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조회수</a:t>
            </a:r>
            <a:endParaRPr lang="ko-KR" altLang="en-US" sz="10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26464" y="3238982"/>
            <a:ext cx="2487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900" dirty="0" smtClean="0"/>
              <a:t>7</a:t>
            </a:r>
          </a:p>
          <a:p>
            <a:pPr>
              <a:lnSpc>
                <a:spcPct val="300000"/>
              </a:lnSpc>
            </a:pPr>
            <a:r>
              <a:rPr lang="en-US" altLang="ko-KR" sz="900" dirty="0" smtClean="0"/>
              <a:t>6</a:t>
            </a:r>
          </a:p>
          <a:p>
            <a:pPr>
              <a:lnSpc>
                <a:spcPct val="300000"/>
              </a:lnSpc>
            </a:pPr>
            <a:r>
              <a:rPr lang="en-US" altLang="ko-KR" sz="900" dirty="0" smtClean="0"/>
              <a:t>5</a:t>
            </a:r>
          </a:p>
          <a:p>
            <a:pPr>
              <a:lnSpc>
                <a:spcPct val="300000"/>
              </a:lnSpc>
            </a:pPr>
            <a:r>
              <a:rPr lang="en-US" altLang="ko-KR" sz="900" dirty="0" smtClean="0"/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660646" y="3238982"/>
            <a:ext cx="21852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900" dirty="0" smtClean="0"/>
              <a:t>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</a:t>
            </a:r>
            <a:r>
              <a:rPr lang="en-US" altLang="ko-KR" sz="900" dirty="0" err="1" smtClean="0"/>
              <a:t>iOS</a:t>
            </a:r>
            <a:r>
              <a:rPr lang="en-US" altLang="ko-KR" sz="900" dirty="0" smtClean="0"/>
              <a:t> Hello </a:t>
            </a:r>
            <a:r>
              <a:rPr lang="ko-KR" altLang="en-US" sz="900" dirty="0" err="1" smtClean="0"/>
              <a:t>앱</a:t>
            </a:r>
            <a:r>
              <a:rPr lang="ko-KR" altLang="en-US" sz="900" dirty="0" smtClean="0"/>
              <a:t> 업데이트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안내 </a:t>
            </a:r>
            <a:endParaRPr lang="en-US" altLang="ko-KR" sz="900" dirty="0" smtClean="0"/>
          </a:p>
          <a:p>
            <a:pPr>
              <a:lnSpc>
                <a:spcPct val="300000"/>
              </a:lnSpc>
            </a:pPr>
            <a:r>
              <a:rPr lang="en-US" altLang="ko-KR" sz="900" dirty="0" smtClean="0"/>
              <a:t>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Android Hello </a:t>
            </a:r>
            <a:r>
              <a:rPr lang="ko-KR" altLang="en-US" sz="900" dirty="0" err="1" smtClean="0"/>
              <a:t>앱</a:t>
            </a:r>
            <a:r>
              <a:rPr lang="ko-KR" altLang="en-US" sz="900" dirty="0" smtClean="0"/>
              <a:t> 업데이트 안내</a:t>
            </a:r>
            <a:endParaRPr lang="en-US" altLang="ko-KR" sz="900" dirty="0" smtClean="0"/>
          </a:p>
          <a:p>
            <a:pPr>
              <a:lnSpc>
                <a:spcPct val="300000"/>
              </a:lnSpc>
            </a:pPr>
            <a:r>
              <a:rPr lang="en-US" altLang="ko-KR" sz="900" dirty="0" smtClean="0"/>
              <a:t>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정기 서버 점검 안내</a:t>
            </a:r>
            <a:endParaRPr lang="en-US" altLang="ko-KR" sz="900" dirty="0" smtClean="0"/>
          </a:p>
          <a:p>
            <a:pPr>
              <a:lnSpc>
                <a:spcPct val="300000"/>
              </a:lnSpc>
            </a:pPr>
            <a:r>
              <a:rPr lang="en-US" altLang="ko-KR" sz="900" dirty="0" smtClean="0"/>
              <a:t>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상담실 긴급 업데이트 안내</a:t>
            </a:r>
            <a:endParaRPr lang="en-US" altLang="ko-KR" sz="900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5538065" y="3232077"/>
            <a:ext cx="7938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900" dirty="0" smtClean="0"/>
              <a:t>2016-03-08</a:t>
            </a:r>
          </a:p>
          <a:p>
            <a:pPr>
              <a:lnSpc>
                <a:spcPct val="300000"/>
              </a:lnSpc>
            </a:pPr>
            <a:r>
              <a:rPr lang="en-US" altLang="ko-KR" sz="900" dirty="0" smtClean="0"/>
              <a:t>2016-03-06</a:t>
            </a:r>
          </a:p>
          <a:p>
            <a:pPr>
              <a:lnSpc>
                <a:spcPct val="300000"/>
              </a:lnSpc>
            </a:pPr>
            <a:r>
              <a:rPr lang="en-US" altLang="ko-KR" sz="900" dirty="0" smtClean="0"/>
              <a:t>2016-03-05</a:t>
            </a:r>
          </a:p>
          <a:p>
            <a:pPr>
              <a:lnSpc>
                <a:spcPct val="300000"/>
              </a:lnSpc>
            </a:pPr>
            <a:r>
              <a:rPr lang="en-US" altLang="ko-KR" sz="900" dirty="0" smtClean="0"/>
              <a:t>2016-03-03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897972" y="3232077"/>
            <a:ext cx="3770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900" dirty="0" smtClean="0"/>
              <a:t>500</a:t>
            </a:r>
          </a:p>
          <a:p>
            <a:pPr>
              <a:lnSpc>
                <a:spcPct val="300000"/>
              </a:lnSpc>
            </a:pPr>
            <a:r>
              <a:rPr lang="en-US" altLang="ko-KR" sz="900" dirty="0" smtClean="0"/>
              <a:t>400</a:t>
            </a:r>
          </a:p>
          <a:p>
            <a:pPr>
              <a:lnSpc>
                <a:spcPct val="300000"/>
              </a:lnSpc>
            </a:pPr>
            <a:r>
              <a:rPr lang="en-US" altLang="ko-KR" sz="900" dirty="0" smtClean="0"/>
              <a:t>300</a:t>
            </a:r>
          </a:p>
          <a:p>
            <a:pPr>
              <a:lnSpc>
                <a:spcPct val="300000"/>
              </a:lnSpc>
            </a:pPr>
            <a:r>
              <a:rPr lang="en-US" altLang="ko-KR" sz="900" dirty="0" smtClean="0"/>
              <a:t>200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29222" y="117792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공지사항 리스트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26951" y="352286"/>
            <a:ext cx="1151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고객센터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공지사항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1235" y="2592483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공지사항 리스트 </a:t>
            </a:r>
            <a:r>
              <a:rPr lang="en-US" altLang="ko-KR" sz="800" dirty="0" smtClean="0"/>
              <a:t>: 100</a:t>
            </a:r>
            <a:r>
              <a:rPr lang="ko-KR" altLang="en-US" sz="800" dirty="0" smtClean="0"/>
              <a:t>건</a:t>
            </a:r>
            <a:endParaRPr lang="ko-KR" altLang="en-US" sz="8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6095012" y="2573906"/>
            <a:ext cx="1540641" cy="253127"/>
            <a:chOff x="5670150" y="4535548"/>
            <a:chExt cx="1422130" cy="253127"/>
          </a:xfrm>
        </p:grpSpPr>
        <p:sp>
          <p:nvSpPr>
            <p:cNvPr id="39" name="직사각형 38"/>
            <p:cNvSpPr/>
            <p:nvPr/>
          </p:nvSpPr>
          <p:spPr>
            <a:xfrm>
              <a:off x="5670150" y="4535548"/>
              <a:ext cx="1422129" cy="2520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최근 등록 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821565" y="4536675"/>
              <a:ext cx="270715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▼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2" name="타원 41"/>
          <p:cNvSpPr/>
          <p:nvPr/>
        </p:nvSpPr>
        <p:spPr>
          <a:xfrm>
            <a:off x="131382" y="257390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840157" y="257390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7808120" y="650426"/>
          <a:ext cx="1967152" cy="12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검색된 건수 출력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리스트에</a:t>
                      </a:r>
                      <a:r>
                        <a:rPr lang="en-US" altLang="ko-KR" sz="800" dirty="0" smtClean="0"/>
                        <a:t> 30</a:t>
                      </a:r>
                      <a:r>
                        <a:rPr lang="ko-KR" altLang="en-US" sz="800" dirty="0" smtClean="0"/>
                        <a:t>개씩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정렬 기준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b="1" dirty="0" smtClean="0"/>
                        <a:t>최근 등록 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| </a:t>
                      </a:r>
                      <a:r>
                        <a:rPr lang="ko-KR" altLang="en-US" sz="800" dirty="0" smtClean="0"/>
                        <a:t>조회수 높은 순</a:t>
                      </a:r>
                      <a:r>
                        <a:rPr lang="en-US" altLang="ko-KR" sz="800" dirty="0" smtClean="0"/>
                        <a:t>)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공지사항 제목 클릭 시 공지사항 상세 페이지</a:t>
                      </a:r>
                      <a:r>
                        <a:rPr lang="en-US" altLang="ko-KR" sz="800" dirty="0" smtClean="0"/>
                        <a:t>(RCW-060101)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73</a:t>
            </a:fld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899098" y="3447577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229222" y="117792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공지사항 상세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26951" y="352286"/>
            <a:ext cx="2433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고객센터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공지사항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공지사항 리스트 클릭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13464" y="198884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공지사항</a:t>
            </a:r>
            <a:endParaRPr lang="ko-KR" altLang="en-US" sz="1100" b="1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293118" y="2798930"/>
            <a:ext cx="73698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08078" y="2462700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공지</a:t>
            </a:r>
            <a:r>
              <a:rPr lang="en-US" altLang="ko-KR" sz="1000" b="1" dirty="0" smtClean="0"/>
              <a:t>] Hello </a:t>
            </a:r>
            <a:r>
              <a:rPr lang="ko-KR" altLang="en-US" sz="1000" b="1" dirty="0" smtClean="0"/>
              <a:t>오픈 안내</a:t>
            </a:r>
            <a:endParaRPr lang="ko-KR" altLang="en-US" sz="10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5814520" y="2462700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2016-03-08    |   </a:t>
            </a:r>
            <a:r>
              <a:rPr lang="ko-KR" altLang="en-US" sz="1000" dirty="0" smtClean="0"/>
              <a:t>조회수 </a:t>
            </a:r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478947" y="2933946"/>
            <a:ext cx="377218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안녕하세요</a:t>
            </a:r>
            <a:r>
              <a:rPr lang="en-US" altLang="ko-KR" sz="1000" dirty="0" smtClean="0"/>
              <a:t>. Hello </a:t>
            </a:r>
            <a:r>
              <a:rPr lang="ko-KR" altLang="en-US" sz="1000" dirty="0" smtClean="0"/>
              <a:t>담당자입니다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Hello</a:t>
            </a:r>
            <a:r>
              <a:rPr lang="ko-KR" altLang="en-US" sz="1000" dirty="0" smtClean="0"/>
              <a:t>가 오픈되었습니다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상담사 여러분들은 원하시는 스케줄을 설정해두시기 바랍니다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감사합니다</a:t>
            </a:r>
            <a:r>
              <a:rPr lang="en-US" altLang="ko-KR" sz="1000" dirty="0" smtClean="0"/>
              <a:t>. </a:t>
            </a:r>
            <a:endParaRPr lang="ko-KR" altLang="en-US" sz="1000" dirty="0"/>
          </a:p>
        </p:txBody>
      </p:sp>
      <p:cxnSp>
        <p:nvCxnSpPr>
          <p:cNvPr id="94" name="직선 연결선 93"/>
          <p:cNvCxnSpPr/>
          <p:nvPr/>
        </p:nvCxnSpPr>
        <p:spPr>
          <a:xfrm>
            <a:off x="293118" y="4419110"/>
            <a:ext cx="73698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3441777" y="4635170"/>
            <a:ext cx="1755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목록 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RCW-060101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363604" y="466056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7808120" y="650426"/>
          <a:ext cx="1967152" cy="60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링크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공지사항 리스트 페이지</a:t>
                      </a:r>
                      <a:r>
                        <a:rPr lang="en-US" altLang="ko-KR" sz="800" dirty="0" smtClean="0"/>
                        <a:t>(RCW-0601)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RCW-0602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13463" y="19888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prstClr val="black"/>
                </a:solidFill>
              </a:rPr>
              <a:t>FAQ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267882" y="3609021"/>
          <a:ext cx="7387302" cy="2182743"/>
        </p:xfrm>
        <a:graphic>
          <a:graphicData uri="http://schemas.openxmlformats.org/drawingml/2006/table">
            <a:tbl>
              <a:tblPr/>
              <a:tblGrid>
                <a:gridCol w="7387302"/>
              </a:tblGrid>
              <a:tr h="41254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Q1.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Hello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의 차별점은 무엇인가요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?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32559">
                <a:tc>
                  <a:txBody>
                    <a:bodyPr/>
                    <a:lstStyle/>
                    <a:p>
                      <a:pPr marL="271463" indent="0"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Hello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는 제휴 기업 고객 등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다수의 고객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pool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이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이미 구성이 되어 있으며 다양한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내담자를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상담할 수 있는 기회가 있습니다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marL="90488" indent="0"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Q2.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내담자가 상담시작시간이 지났는데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상담방에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접속하지 않습니다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marL="90488" indent="0"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Q3.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심리상담사의 수익은 어떻게 되나요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?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marL="90488" indent="0"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Q4.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헬로코인과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상담권의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차이는 무엇인가요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?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267387" y="2508900"/>
            <a:ext cx="7415915" cy="5600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91448" y="2540368"/>
            <a:ext cx="575799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900" b="1" dirty="0" smtClean="0"/>
              <a:t>검색  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66" name="직사각형 65"/>
          <p:cNvSpPr/>
          <p:nvPr/>
        </p:nvSpPr>
        <p:spPr>
          <a:xfrm>
            <a:off x="2563985" y="2664099"/>
            <a:ext cx="303127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38203" y="2645993"/>
            <a:ext cx="624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29221" y="1177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FAQ</a:t>
            </a:r>
            <a:r>
              <a:rPr lang="ko-KR" altLang="en-US" sz="800" dirty="0" smtClean="0">
                <a:solidFill>
                  <a:prstClr val="black"/>
                </a:solidFill>
              </a:rPr>
              <a:t> 리스트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26951" y="352286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고객센터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FAQ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1235" y="329398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자주 묻는 질문</a:t>
            </a:r>
            <a:endParaRPr lang="ko-KR" altLang="en-US" sz="800" dirty="0"/>
          </a:p>
        </p:txBody>
      </p:sp>
      <p:sp>
        <p:nvSpPr>
          <p:cNvPr id="42" name="타원 41"/>
          <p:cNvSpPr/>
          <p:nvPr/>
        </p:nvSpPr>
        <p:spPr>
          <a:xfrm>
            <a:off x="131382" y="3275408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7808120" y="650426"/>
          <a:ext cx="1967152" cy="118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FAQ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제목 혹은 내용을 키워드 검색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/>
                        <a:t>Admin</a:t>
                      </a:r>
                      <a:r>
                        <a:rPr lang="ko-KR" altLang="en-US" sz="800" dirty="0" smtClean="0"/>
                        <a:t>에서 설정한 순서대로 노출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클릭 시 각 </a:t>
                      </a:r>
                      <a:r>
                        <a:rPr lang="en-US" altLang="ko-KR" sz="800" dirty="0" smtClean="0"/>
                        <a:t>FAQ </a:t>
                      </a:r>
                      <a:r>
                        <a:rPr lang="ko-KR" altLang="en-US" sz="800" dirty="0" smtClean="0"/>
                        <a:t>문항별 내용이 드롭다운으로 노출됨</a:t>
                      </a:r>
                      <a:endParaRPr lang="en-US" altLang="ko-KR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75</a:t>
            </a:fld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618447" y="2540368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229222" y="117792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서비스 이용약관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26951" y="352286"/>
            <a:ext cx="18437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고객센터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이용약관</a:t>
            </a:r>
            <a:r>
              <a:rPr lang="en-US" altLang="ko-KR" sz="800" dirty="0" smtClean="0">
                <a:solidFill>
                  <a:prstClr val="black"/>
                </a:solidFill>
              </a:rPr>
              <a:t>/</a:t>
            </a:r>
            <a:r>
              <a:rPr lang="ko-KR" altLang="en-US" sz="800" dirty="0" smtClean="0">
                <a:solidFill>
                  <a:prstClr val="black"/>
                </a:solidFill>
              </a:rPr>
              <a:t>개인정보정책 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13464" y="1988840"/>
            <a:ext cx="2640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prstClr val="black"/>
                </a:solidFill>
              </a:rPr>
              <a:t>서비스 이용약관 및 개인정보 취급방침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7887" y="2524884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서비스 이용약관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37770" y="2524884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개인정보 취급방침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293118" y="3018859"/>
            <a:ext cx="73698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1423" y="3126395"/>
            <a:ext cx="6769802" cy="632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b="1" dirty="0" smtClean="0"/>
              <a:t>제 </a:t>
            </a:r>
            <a:r>
              <a:rPr lang="en-US" altLang="ko-KR" sz="900" b="1" dirty="0" smtClean="0"/>
              <a:t>1 </a:t>
            </a:r>
            <a:r>
              <a:rPr lang="ko-KR" altLang="en-US" sz="900" b="1" dirty="0" smtClean="0"/>
              <a:t>조 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목적</a:t>
            </a:r>
            <a:r>
              <a:rPr lang="en-US" altLang="ko-KR" sz="900" b="1" dirty="0" smtClean="0"/>
              <a:t>)</a:t>
            </a:r>
          </a:p>
          <a:p>
            <a:pPr>
              <a:lnSpc>
                <a:spcPct val="130000"/>
              </a:lnSpc>
            </a:pPr>
            <a:endParaRPr lang="en-US" altLang="ko-KR" sz="900" b="1" dirty="0" smtClean="0"/>
          </a:p>
          <a:p>
            <a:pPr>
              <a:lnSpc>
                <a:spcPct val="130000"/>
              </a:lnSpc>
            </a:pPr>
            <a:r>
              <a:rPr lang="ko-KR" altLang="en-US" sz="900" dirty="0" smtClean="0"/>
              <a:t>본 약관은 서비스 이용자가 주식회사 </a:t>
            </a:r>
            <a:r>
              <a:rPr lang="ko-KR" altLang="en-US" sz="900" dirty="0" err="1" smtClean="0"/>
              <a:t>에임메드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이하 </a:t>
            </a:r>
            <a:r>
              <a:rPr lang="en-US" altLang="ko-KR" sz="900" dirty="0" smtClean="0"/>
              <a:t>“</a:t>
            </a:r>
            <a:r>
              <a:rPr lang="ko-KR" altLang="en-US" sz="900" dirty="0" smtClean="0"/>
              <a:t>회사</a:t>
            </a:r>
            <a:r>
              <a:rPr lang="en-US" altLang="ko-KR" sz="900" dirty="0" smtClean="0"/>
              <a:t>”</a:t>
            </a:r>
            <a:r>
              <a:rPr lang="ko-KR" altLang="en-US" sz="900" dirty="0" smtClean="0"/>
              <a:t>라 한다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이 제공하는 서비스를 이용하기 위하여 회원으로 가입하고</a:t>
            </a:r>
            <a:r>
              <a:rPr lang="en-US" altLang="ko-KR" sz="900" dirty="0" smtClean="0"/>
              <a:t>…..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RCW-060301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직선 연결선 78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13464" y="1988840"/>
            <a:ext cx="2640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prstClr val="black"/>
                </a:solidFill>
              </a:rPr>
              <a:t>서비스 이용약관 및 개인정보 취급방침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7887" y="2524884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서비스 이용약관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37770" y="2524884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개인정보 취급방침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93118" y="3018859"/>
            <a:ext cx="73698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1423" y="3126395"/>
            <a:ext cx="6769802" cy="632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b="1" dirty="0" smtClean="0"/>
              <a:t>제 </a:t>
            </a:r>
            <a:r>
              <a:rPr lang="en-US" altLang="ko-KR" sz="900" b="1" dirty="0" smtClean="0"/>
              <a:t>1 </a:t>
            </a:r>
            <a:r>
              <a:rPr lang="ko-KR" altLang="en-US" sz="900" b="1" dirty="0" smtClean="0"/>
              <a:t>조 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목적</a:t>
            </a:r>
            <a:r>
              <a:rPr lang="en-US" altLang="ko-KR" sz="900" b="1" dirty="0" smtClean="0"/>
              <a:t>)</a:t>
            </a:r>
          </a:p>
          <a:p>
            <a:pPr>
              <a:lnSpc>
                <a:spcPct val="130000"/>
              </a:lnSpc>
            </a:pPr>
            <a:endParaRPr lang="en-US" altLang="ko-KR" sz="900" b="1" dirty="0" smtClean="0"/>
          </a:p>
          <a:p>
            <a:pPr>
              <a:lnSpc>
                <a:spcPct val="130000"/>
              </a:lnSpc>
            </a:pPr>
            <a:r>
              <a:rPr lang="ko-KR" altLang="en-US" sz="900" dirty="0" smtClean="0"/>
              <a:t>본 약관은 서비스 이용자가 주식회사 </a:t>
            </a:r>
            <a:r>
              <a:rPr lang="ko-KR" altLang="en-US" sz="900" dirty="0" err="1" smtClean="0"/>
              <a:t>에임메드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이하 </a:t>
            </a:r>
            <a:r>
              <a:rPr lang="en-US" altLang="ko-KR" sz="900" dirty="0" smtClean="0"/>
              <a:t>“</a:t>
            </a:r>
            <a:r>
              <a:rPr lang="ko-KR" altLang="en-US" sz="900" dirty="0" smtClean="0"/>
              <a:t>회사</a:t>
            </a:r>
            <a:r>
              <a:rPr lang="en-US" altLang="ko-KR" sz="900" dirty="0" smtClean="0"/>
              <a:t>”</a:t>
            </a:r>
            <a:r>
              <a:rPr lang="ko-KR" altLang="en-US" sz="900" dirty="0" smtClean="0"/>
              <a:t>라 한다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이 제공하는 서비스를 이용하기 위하여 회원으로 가입하고</a:t>
            </a:r>
            <a:r>
              <a:rPr lang="en-US" altLang="ko-KR" sz="900" dirty="0" smtClean="0"/>
              <a:t>…..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29222" y="117792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개인정보취급방침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26952" y="352286"/>
            <a:ext cx="3089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고객센터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이용약관</a:t>
            </a:r>
            <a:r>
              <a:rPr lang="en-US" altLang="ko-KR" sz="800" dirty="0" smtClean="0">
                <a:solidFill>
                  <a:prstClr val="black"/>
                </a:solidFill>
              </a:rPr>
              <a:t>/</a:t>
            </a:r>
            <a:r>
              <a:rPr lang="ko-KR" altLang="en-US" sz="800" dirty="0" smtClean="0">
                <a:solidFill>
                  <a:prstClr val="black"/>
                </a:solidFill>
              </a:rPr>
              <a:t>개인정보정책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개인정보 취급방침 클릭 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RCW-060302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직선 연결선 78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13464" y="198884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prstClr val="black"/>
                </a:solidFill>
              </a:rPr>
              <a:t>문의하기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270622" y="2523805"/>
          <a:ext cx="7412681" cy="2475275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baseline="0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이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메일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카테고리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101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내용 입력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1791379" y="2896283"/>
            <a:ext cx="179647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선택                               ▼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91379" y="3258941"/>
            <a:ext cx="5891924" cy="165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29222" y="11779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문의하기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26951" y="352286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고객센터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문의하기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RCW-0604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791379" y="2568809"/>
            <a:ext cx="384419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asd@aimmed.com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00294" y="5125129"/>
            <a:ext cx="1755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문의하기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905273" y="5152124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0956" y="256880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6183" y="2885444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808120" y="650426"/>
          <a:ext cx="1967152" cy="298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상담사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정보 자동 입력되며 수정가능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카테고리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b="1" dirty="0" smtClean="0"/>
                        <a:t>선택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| </a:t>
                      </a:r>
                      <a:r>
                        <a:rPr lang="ko-KR" altLang="en-US" sz="800" dirty="0" smtClean="0"/>
                        <a:t>오류 및 장애 신고 </a:t>
                      </a:r>
                      <a:r>
                        <a:rPr lang="en-US" altLang="ko-KR" sz="800" dirty="0" smtClean="0"/>
                        <a:t>| </a:t>
                      </a:r>
                      <a:r>
                        <a:rPr lang="ko-KR" altLang="en-US" sz="800" dirty="0" smtClean="0"/>
                        <a:t>서비스 이용 </a:t>
                      </a:r>
                      <a:r>
                        <a:rPr lang="en-US" altLang="ko-KR" sz="800" dirty="0" smtClean="0"/>
                        <a:t>| </a:t>
                      </a:r>
                      <a:r>
                        <a:rPr lang="ko-KR" altLang="en-US" sz="800" dirty="0" smtClean="0"/>
                        <a:t>정산 관련 </a:t>
                      </a:r>
                      <a:r>
                        <a:rPr lang="en-US" altLang="ko-KR" sz="800" dirty="0" smtClean="0"/>
                        <a:t>| </a:t>
                      </a:r>
                      <a:r>
                        <a:rPr lang="ko-KR" altLang="en-US" sz="800" dirty="0" smtClean="0"/>
                        <a:t>제휴 관련</a:t>
                      </a:r>
                      <a:r>
                        <a:rPr lang="en-US" altLang="ko-KR" sz="800" dirty="0" smtClean="0"/>
                        <a:t>)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정상적으로 문의 완료 시 문의 접수 완료 팝업 노출</a:t>
                      </a:r>
                      <a:endParaRPr lang="en-US" altLang="ko-KR" sz="8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입력하지 않은 경우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이메일을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입력하세요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카테고리 입력하지 않은 경우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카테고리를 선택하세요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내용 입력하지 않은 경우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내용을 입력하세요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 개발범위 완료 전까지는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‘hello_counselor@aimmed.com’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메일 발송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RCW-0604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13464" y="198884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prstClr val="black"/>
                </a:solidFill>
              </a:rPr>
              <a:t>문의하기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29222" y="11779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문의하기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26951" y="352286"/>
            <a:ext cx="27190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고객센터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문의하기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작성 후 문의하기 클릭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270622" y="2523805"/>
          <a:ext cx="7412681" cy="2475275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baseline="0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이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메일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카테고리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101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내용 입력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1791379" y="2896283"/>
            <a:ext cx="179647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선택                               ▼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91379" y="3258941"/>
            <a:ext cx="5891924" cy="165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100294" y="5125129"/>
            <a:ext cx="1755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문의하기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91379" y="2568809"/>
            <a:ext cx="384419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asd@aimmed.com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6" name="그림 35" descr="Single_Ta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72971" y="5314114"/>
            <a:ext cx="897000" cy="828000"/>
          </a:xfrm>
          <a:prstGeom prst="rect">
            <a:avLst/>
          </a:prstGeom>
        </p:spPr>
      </p:pic>
      <p:sp>
        <p:nvSpPr>
          <p:cNvPr id="21" name="슬라이드 번호 개체 틀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79</a:t>
            </a:fld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661496" y="3044603"/>
            <a:ext cx="3642527" cy="1838722"/>
            <a:chOff x="7462833" y="2753925"/>
            <a:chExt cx="3362333" cy="1838722"/>
          </a:xfrm>
        </p:grpSpPr>
        <p:sp>
          <p:nvSpPr>
            <p:cNvPr id="26" name="직사각형 25"/>
            <p:cNvSpPr/>
            <p:nvPr/>
          </p:nvSpPr>
          <p:spPr>
            <a:xfrm>
              <a:off x="7462833" y="2753925"/>
              <a:ext cx="3347324" cy="18387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7477166" y="3301570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550157" y="2908670"/>
              <a:ext cx="10434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</a:rPr>
                <a:t>문의 접수 완료</a:t>
              </a:r>
              <a:endParaRPr lang="en-US" altLang="ko-KR" sz="11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434490" y="2889556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29811" y="3429000"/>
              <a:ext cx="2653390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ko-KR" altLang="en-US" sz="900" dirty="0" smtClean="0"/>
                <a:t>문의 접수가 완료되었습니다</a:t>
              </a:r>
              <a:r>
                <a:rPr lang="en-US" altLang="ko-KR" sz="900" dirty="0" smtClean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900" dirty="0" smtClean="0"/>
                <a:t>입력하신 메일로 빠른 시일 내에 답변 드리겠습니다</a:t>
              </a:r>
              <a:r>
                <a:rPr lang="en-US" altLang="ko-KR" sz="900" dirty="0" smtClean="0"/>
                <a:t>.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614371" y="4194085"/>
              <a:ext cx="1059257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50489" y="348526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기간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선택</a:t>
            </a:r>
            <a:r>
              <a:rPr lang="en-US" altLang="ko-KR" sz="1100" b="1" dirty="0" smtClean="0"/>
              <a:t>]</a:t>
            </a:r>
            <a:endParaRPr lang="ko-KR" altLang="en-US" sz="11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28497" y="2162572"/>
            <a:ext cx="39565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70C0"/>
                </a:solidFill>
              </a:rPr>
              <a:t>오늘이 포함된 주가 자동으로 선택되어 노출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ko-KR" altLang="en-US" sz="1000" dirty="0" smtClean="0">
                <a:solidFill>
                  <a:srgbClr val="0070C0"/>
                </a:solidFill>
              </a:rPr>
              <a:t>조회 가능 기간 </a:t>
            </a:r>
            <a:r>
              <a:rPr lang="en-US" altLang="ko-KR" sz="1000" dirty="0" smtClean="0">
                <a:solidFill>
                  <a:srgbClr val="0070C0"/>
                </a:solidFill>
              </a:rPr>
              <a:t>: 8</a:t>
            </a:r>
            <a:r>
              <a:rPr lang="ko-KR" altLang="en-US" sz="1000" dirty="0" smtClean="0">
                <a:solidFill>
                  <a:srgbClr val="0070C0"/>
                </a:solidFill>
              </a:rPr>
              <a:t>주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en-US" altLang="ko-KR" sz="1000" dirty="0" smtClean="0">
                <a:solidFill>
                  <a:srgbClr val="0070C0"/>
                </a:solidFill>
              </a:rPr>
              <a:t>8</a:t>
            </a:r>
            <a:r>
              <a:rPr lang="ko-KR" altLang="en-US" sz="1000" dirty="0" smtClean="0">
                <a:solidFill>
                  <a:srgbClr val="0070C0"/>
                </a:solidFill>
              </a:rPr>
              <a:t>주 초과 시 </a:t>
            </a:r>
            <a:r>
              <a:rPr lang="en-US" altLang="ko-KR" sz="1000" dirty="0" smtClean="0">
                <a:solidFill>
                  <a:srgbClr val="0070C0"/>
                </a:solidFill>
              </a:rPr>
              <a:t>alert </a:t>
            </a:r>
            <a:r>
              <a:rPr lang="ko-KR" altLang="en-US" sz="1000" dirty="0" smtClean="0">
                <a:solidFill>
                  <a:srgbClr val="0070C0"/>
                </a:solidFill>
              </a:rPr>
              <a:t>팝업 노출 </a:t>
            </a:r>
            <a:r>
              <a:rPr lang="en-US" altLang="ko-KR" sz="1000" dirty="0" smtClean="0">
                <a:solidFill>
                  <a:srgbClr val="0070C0"/>
                </a:solidFill>
              </a:rPr>
              <a:t>: </a:t>
            </a:r>
            <a:r>
              <a:rPr lang="ko-KR" altLang="en-US" sz="1000" dirty="0" err="1" smtClean="0">
                <a:solidFill>
                  <a:srgbClr val="0070C0"/>
                </a:solidFill>
              </a:rPr>
              <a:t>주별</a:t>
            </a:r>
            <a:r>
              <a:rPr lang="ko-KR" altLang="en-US" sz="1000" dirty="0" smtClean="0">
                <a:solidFill>
                  <a:srgbClr val="0070C0"/>
                </a:solidFill>
              </a:rPr>
              <a:t> 조회는 최대 </a:t>
            </a:r>
            <a:r>
              <a:rPr lang="en-US" altLang="ko-KR" sz="1000" dirty="0" smtClean="0">
                <a:solidFill>
                  <a:srgbClr val="0070C0"/>
                </a:solidFill>
              </a:rPr>
              <a:t>8</a:t>
            </a:r>
            <a:r>
              <a:rPr lang="ko-KR" altLang="en-US" sz="1000" dirty="0" smtClean="0">
                <a:solidFill>
                  <a:srgbClr val="0070C0"/>
                </a:solidFill>
              </a:rPr>
              <a:t>주만 가능합니다</a:t>
            </a:r>
            <a:r>
              <a:rPr lang="en-US" altLang="ko-KR" sz="1000" dirty="0" smtClean="0">
                <a:solidFill>
                  <a:srgbClr val="0070C0"/>
                </a:solidFill>
              </a:rPr>
              <a:t>.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grpSp>
        <p:nvGrpSpPr>
          <p:cNvPr id="3" name="그룹 56"/>
          <p:cNvGrpSpPr/>
          <p:nvPr/>
        </p:nvGrpSpPr>
        <p:grpSpPr>
          <a:xfrm>
            <a:off x="428498" y="636558"/>
            <a:ext cx="2939123" cy="261610"/>
            <a:chOff x="1268724" y="2606077"/>
            <a:chExt cx="2713037" cy="261610"/>
          </a:xfrm>
        </p:grpSpPr>
        <p:sp>
          <p:nvSpPr>
            <p:cNvPr id="43" name="직사각형 42"/>
            <p:cNvSpPr/>
            <p:nvPr/>
          </p:nvSpPr>
          <p:spPr>
            <a:xfrm>
              <a:off x="1268724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2016-04-01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32324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758161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2016-04-07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21761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92324" y="2606077"/>
              <a:ext cx="262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~</a:t>
              </a:r>
              <a:endParaRPr lang="ko-KR" altLang="en-US" sz="1100" dirty="0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3473136" y="666274"/>
            <a:ext cx="429000" cy="2160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일간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941188" y="666274"/>
            <a:ext cx="429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주간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417336" y="666274"/>
            <a:ext cx="429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월간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" name="그룹 56"/>
          <p:cNvGrpSpPr/>
          <p:nvPr/>
        </p:nvGrpSpPr>
        <p:grpSpPr>
          <a:xfrm>
            <a:off x="428497" y="1844824"/>
            <a:ext cx="4290477" cy="261610"/>
            <a:chOff x="736093" y="2606077"/>
            <a:chExt cx="3960440" cy="261610"/>
          </a:xfrm>
        </p:grpSpPr>
        <p:sp>
          <p:nvSpPr>
            <p:cNvPr id="52" name="직사각형 51"/>
            <p:cNvSpPr/>
            <p:nvPr/>
          </p:nvSpPr>
          <p:spPr>
            <a:xfrm>
              <a:off x="1528141" y="2615687"/>
              <a:ext cx="144016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W14 (03/28 ~ 04/03)  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234137" y="2615687"/>
              <a:ext cx="1462396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W14 (03/28 ~ 04/03)  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68301" y="2606077"/>
              <a:ext cx="262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~</a:t>
              </a:r>
              <a:endParaRPr lang="ko-KR" altLang="en-US" sz="1100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36093" y="2615687"/>
              <a:ext cx="72008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ko-KR" sz="900" smtClean="0">
                  <a:solidFill>
                    <a:schemeClr val="tx1"/>
                  </a:solidFill>
                </a:rPr>
                <a:t>2016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년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  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모서리가 둥근 직사각형 56"/>
          <p:cNvSpPr/>
          <p:nvPr/>
        </p:nvSpPr>
        <p:spPr>
          <a:xfrm>
            <a:off x="4983956" y="1874540"/>
            <a:ext cx="429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일간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452008" y="1874540"/>
            <a:ext cx="429000" cy="2160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주간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928156" y="1874540"/>
            <a:ext cx="429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월간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5" name="그룹 56"/>
          <p:cNvGrpSpPr/>
          <p:nvPr/>
        </p:nvGrpSpPr>
        <p:grpSpPr>
          <a:xfrm>
            <a:off x="428497" y="2901424"/>
            <a:ext cx="2238145" cy="261610"/>
            <a:chOff x="476636" y="2606077"/>
            <a:chExt cx="2065980" cy="261610"/>
          </a:xfrm>
        </p:grpSpPr>
        <p:sp>
          <p:nvSpPr>
            <p:cNvPr id="61" name="직사각형 60"/>
            <p:cNvSpPr/>
            <p:nvPr/>
          </p:nvSpPr>
          <p:spPr>
            <a:xfrm>
              <a:off x="1268724" y="2615687"/>
              <a:ext cx="504056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038616" y="2615687"/>
              <a:ext cx="504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72780" y="2606077"/>
              <a:ext cx="262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~</a:t>
              </a:r>
              <a:endParaRPr lang="ko-KR" altLang="en-US" sz="11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76636" y="2615687"/>
              <a:ext cx="72008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2016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년 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2924775" y="2931140"/>
            <a:ext cx="429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일간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392827" y="2931140"/>
            <a:ext cx="429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주간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868974" y="2931140"/>
            <a:ext cx="429000" cy="2160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월간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470835" y="665133"/>
            <a:ext cx="429000" cy="2160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일간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8498" y="3235042"/>
            <a:ext cx="42130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70C0"/>
                </a:solidFill>
              </a:rPr>
              <a:t>당월이 자동으로 선택되어 노출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ko-KR" altLang="en-US" sz="1000" dirty="0" smtClean="0">
                <a:solidFill>
                  <a:srgbClr val="0070C0"/>
                </a:solidFill>
              </a:rPr>
              <a:t>조회 가능 기간 </a:t>
            </a:r>
            <a:r>
              <a:rPr lang="en-US" altLang="ko-KR" sz="1000" dirty="0" smtClean="0">
                <a:solidFill>
                  <a:srgbClr val="0070C0"/>
                </a:solidFill>
              </a:rPr>
              <a:t>: 6</a:t>
            </a:r>
            <a:r>
              <a:rPr lang="ko-KR" altLang="en-US" sz="1000" dirty="0" smtClean="0">
                <a:solidFill>
                  <a:srgbClr val="0070C0"/>
                </a:solidFill>
              </a:rPr>
              <a:t>개월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en-US" altLang="ko-KR" sz="1000" dirty="0" smtClean="0">
                <a:solidFill>
                  <a:srgbClr val="0070C0"/>
                </a:solidFill>
              </a:rPr>
              <a:t>6</a:t>
            </a:r>
            <a:r>
              <a:rPr lang="ko-KR" altLang="en-US" sz="1000" dirty="0" smtClean="0">
                <a:solidFill>
                  <a:srgbClr val="0070C0"/>
                </a:solidFill>
              </a:rPr>
              <a:t>개월 초과 시 </a:t>
            </a:r>
            <a:r>
              <a:rPr lang="en-US" altLang="ko-KR" sz="1000" dirty="0" smtClean="0">
                <a:solidFill>
                  <a:srgbClr val="0070C0"/>
                </a:solidFill>
              </a:rPr>
              <a:t>alert </a:t>
            </a:r>
            <a:r>
              <a:rPr lang="ko-KR" altLang="en-US" sz="1000" dirty="0" smtClean="0">
                <a:solidFill>
                  <a:srgbClr val="0070C0"/>
                </a:solidFill>
              </a:rPr>
              <a:t>팝업 노출 </a:t>
            </a:r>
            <a:r>
              <a:rPr lang="en-US" altLang="ko-KR" sz="1000" dirty="0" smtClean="0">
                <a:solidFill>
                  <a:srgbClr val="0070C0"/>
                </a:solidFill>
              </a:rPr>
              <a:t>: </a:t>
            </a:r>
            <a:r>
              <a:rPr lang="ko-KR" altLang="en-US" sz="1000" dirty="0" smtClean="0">
                <a:solidFill>
                  <a:srgbClr val="0070C0"/>
                </a:solidFill>
              </a:rPr>
              <a:t>월별 조회는 최대 </a:t>
            </a:r>
            <a:r>
              <a:rPr lang="en-US" altLang="ko-KR" sz="1000" dirty="0" smtClean="0">
                <a:solidFill>
                  <a:srgbClr val="0070C0"/>
                </a:solidFill>
              </a:rPr>
              <a:t>6</a:t>
            </a:r>
            <a:r>
              <a:rPr lang="ko-KR" altLang="en-US" sz="1000" dirty="0" smtClean="0">
                <a:solidFill>
                  <a:srgbClr val="0070C0"/>
                </a:solidFill>
              </a:rPr>
              <a:t>개월만 가능합니다</a:t>
            </a:r>
            <a:r>
              <a:rPr lang="en-US" altLang="ko-KR" sz="1000" dirty="0" smtClean="0">
                <a:solidFill>
                  <a:srgbClr val="0070C0"/>
                </a:solidFill>
              </a:rPr>
              <a:t>.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8498" y="980728"/>
            <a:ext cx="4097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rgbClr val="0070C0"/>
                </a:solidFill>
              </a:rPr>
              <a:t> </a:t>
            </a:r>
            <a:r>
              <a:rPr lang="ko-KR" altLang="en-US" sz="1000" dirty="0" smtClean="0">
                <a:solidFill>
                  <a:srgbClr val="0070C0"/>
                </a:solidFill>
              </a:rPr>
              <a:t>통계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ko-KR" altLang="en-US" sz="1000" dirty="0" smtClean="0">
                <a:solidFill>
                  <a:srgbClr val="0070C0"/>
                </a:solidFill>
              </a:rPr>
              <a:t>당일이 자동으로 선택되어 노출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ko-KR" altLang="en-US" sz="1000" dirty="0" smtClean="0">
                <a:solidFill>
                  <a:srgbClr val="0070C0"/>
                </a:solidFill>
              </a:rPr>
              <a:t>조회 가능 기간 </a:t>
            </a:r>
            <a:r>
              <a:rPr lang="en-US" altLang="ko-KR" sz="1000" dirty="0" smtClean="0">
                <a:solidFill>
                  <a:srgbClr val="0070C0"/>
                </a:solidFill>
              </a:rPr>
              <a:t>: 60</a:t>
            </a:r>
            <a:r>
              <a:rPr lang="ko-KR" altLang="en-US" sz="1000" dirty="0" smtClean="0">
                <a:solidFill>
                  <a:srgbClr val="0070C0"/>
                </a:solidFill>
              </a:rPr>
              <a:t>일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en-US" altLang="ko-KR" sz="1000" dirty="0" smtClean="0">
                <a:solidFill>
                  <a:srgbClr val="0070C0"/>
                </a:solidFill>
              </a:rPr>
              <a:t>60</a:t>
            </a:r>
            <a:r>
              <a:rPr lang="ko-KR" altLang="en-US" sz="1000" dirty="0" smtClean="0">
                <a:solidFill>
                  <a:srgbClr val="0070C0"/>
                </a:solidFill>
              </a:rPr>
              <a:t>일 초과 시 </a:t>
            </a:r>
            <a:r>
              <a:rPr lang="en-US" altLang="ko-KR" sz="1000" dirty="0" smtClean="0">
                <a:solidFill>
                  <a:srgbClr val="0070C0"/>
                </a:solidFill>
              </a:rPr>
              <a:t>alert </a:t>
            </a:r>
            <a:r>
              <a:rPr lang="ko-KR" altLang="en-US" sz="1000" dirty="0" smtClean="0">
                <a:solidFill>
                  <a:srgbClr val="0070C0"/>
                </a:solidFill>
              </a:rPr>
              <a:t>팝업 노출 </a:t>
            </a:r>
            <a:r>
              <a:rPr lang="en-US" altLang="ko-KR" sz="1000" dirty="0" smtClean="0">
                <a:solidFill>
                  <a:srgbClr val="0070C0"/>
                </a:solidFill>
              </a:rPr>
              <a:t>: </a:t>
            </a:r>
            <a:r>
              <a:rPr lang="ko-KR" altLang="en-US" sz="1000" dirty="0" smtClean="0">
                <a:solidFill>
                  <a:srgbClr val="0070C0"/>
                </a:solidFill>
              </a:rPr>
              <a:t>일별 조회는 최대 </a:t>
            </a:r>
            <a:r>
              <a:rPr lang="en-US" altLang="ko-KR" sz="1000" dirty="0" smtClean="0">
                <a:solidFill>
                  <a:srgbClr val="0070C0"/>
                </a:solidFill>
              </a:rPr>
              <a:t>60</a:t>
            </a:r>
            <a:r>
              <a:rPr lang="ko-KR" altLang="en-US" sz="1000" dirty="0" smtClean="0">
                <a:solidFill>
                  <a:srgbClr val="0070C0"/>
                </a:solidFill>
              </a:rPr>
              <a:t>일만 가능합니다</a:t>
            </a:r>
            <a:r>
              <a:rPr lang="en-US" altLang="ko-KR" sz="1000" dirty="0" smtClean="0">
                <a:solidFill>
                  <a:srgbClr val="0070C0"/>
                </a:solidFill>
              </a:rPr>
              <a:t>.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grpSp>
        <p:nvGrpSpPr>
          <p:cNvPr id="6" name="그룹 56"/>
          <p:cNvGrpSpPr/>
          <p:nvPr/>
        </p:nvGrpSpPr>
        <p:grpSpPr>
          <a:xfrm>
            <a:off x="5577070" y="620688"/>
            <a:ext cx="2939123" cy="261610"/>
            <a:chOff x="1268724" y="2606077"/>
            <a:chExt cx="2713037" cy="261610"/>
          </a:xfrm>
        </p:grpSpPr>
        <p:sp>
          <p:nvSpPr>
            <p:cNvPr id="79" name="직사각형 78"/>
            <p:cNvSpPr/>
            <p:nvPr/>
          </p:nvSpPr>
          <p:spPr>
            <a:xfrm>
              <a:off x="1268724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132324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758161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621761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492324" y="2606077"/>
              <a:ext cx="262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~</a:t>
              </a:r>
              <a:endParaRPr lang="ko-KR" altLang="en-US" sz="1100" dirty="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5499061" y="980728"/>
            <a:ext cx="4097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rgbClr val="0070C0"/>
                </a:solidFill>
              </a:rPr>
              <a:t> </a:t>
            </a:r>
            <a:r>
              <a:rPr lang="ko-KR" altLang="en-US" sz="1000" dirty="0" smtClean="0">
                <a:solidFill>
                  <a:srgbClr val="0070C0"/>
                </a:solidFill>
              </a:rPr>
              <a:t>검색조건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ko-KR" altLang="en-US" sz="1000" dirty="0" smtClean="0">
                <a:solidFill>
                  <a:srgbClr val="0070C0"/>
                </a:solidFill>
              </a:rPr>
              <a:t>당일이 자동으로 선택되어 노출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ko-KR" altLang="en-US" sz="1000" dirty="0" smtClean="0">
                <a:solidFill>
                  <a:srgbClr val="0070C0"/>
                </a:solidFill>
              </a:rPr>
              <a:t>조회 가능 기간 </a:t>
            </a:r>
            <a:r>
              <a:rPr lang="en-US" altLang="ko-KR" sz="1000" dirty="0" smtClean="0">
                <a:solidFill>
                  <a:srgbClr val="0070C0"/>
                </a:solidFill>
              </a:rPr>
              <a:t>: 60</a:t>
            </a:r>
            <a:r>
              <a:rPr lang="ko-KR" altLang="en-US" sz="1000" dirty="0" smtClean="0">
                <a:solidFill>
                  <a:srgbClr val="0070C0"/>
                </a:solidFill>
              </a:rPr>
              <a:t>일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en-US" altLang="ko-KR" sz="1000" dirty="0" smtClean="0">
                <a:solidFill>
                  <a:srgbClr val="0070C0"/>
                </a:solidFill>
              </a:rPr>
              <a:t>60</a:t>
            </a:r>
            <a:r>
              <a:rPr lang="ko-KR" altLang="en-US" sz="1000" dirty="0" smtClean="0">
                <a:solidFill>
                  <a:srgbClr val="0070C0"/>
                </a:solidFill>
              </a:rPr>
              <a:t>일 초과 시 </a:t>
            </a:r>
            <a:r>
              <a:rPr lang="en-US" altLang="ko-KR" sz="1000" dirty="0" smtClean="0">
                <a:solidFill>
                  <a:srgbClr val="0070C0"/>
                </a:solidFill>
              </a:rPr>
              <a:t>alert </a:t>
            </a:r>
            <a:r>
              <a:rPr lang="ko-KR" altLang="en-US" sz="1000" dirty="0" smtClean="0">
                <a:solidFill>
                  <a:srgbClr val="0070C0"/>
                </a:solidFill>
              </a:rPr>
              <a:t>팝업 노출 </a:t>
            </a:r>
            <a:r>
              <a:rPr lang="en-US" altLang="ko-KR" sz="1000" dirty="0" smtClean="0">
                <a:solidFill>
                  <a:srgbClr val="0070C0"/>
                </a:solidFill>
              </a:rPr>
              <a:t>: </a:t>
            </a:r>
            <a:r>
              <a:rPr lang="ko-KR" altLang="en-US" sz="1000" dirty="0" smtClean="0">
                <a:solidFill>
                  <a:srgbClr val="0070C0"/>
                </a:solidFill>
              </a:rPr>
              <a:t>일별 조회는 최대 </a:t>
            </a:r>
            <a:r>
              <a:rPr lang="en-US" altLang="ko-KR" sz="1000" dirty="0" smtClean="0">
                <a:solidFill>
                  <a:srgbClr val="0070C0"/>
                </a:solidFill>
              </a:rPr>
              <a:t>60</a:t>
            </a:r>
            <a:r>
              <a:rPr lang="ko-KR" altLang="en-US" sz="1000" dirty="0" smtClean="0">
                <a:solidFill>
                  <a:srgbClr val="0070C0"/>
                </a:solidFill>
              </a:rPr>
              <a:t>일만 가능합니다</a:t>
            </a:r>
            <a:r>
              <a:rPr lang="en-US" altLang="ko-KR" sz="1000" dirty="0" smtClean="0">
                <a:solidFill>
                  <a:srgbClr val="0070C0"/>
                </a:solidFill>
              </a:rPr>
              <a:t>.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302063"/>
            <a:ext cx="9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내 정보 수정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0106" y="2642807"/>
            <a:ext cx="714380" cy="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0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239964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856445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내 정보</a:t>
            </a:r>
            <a:endParaRPr lang="ko-KR" altLang="en-US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229222" y="117792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기본정보 수정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26951" y="352286"/>
            <a:ext cx="1914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내 정보 수정 선택창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기본정보 수정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67887" y="2396505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기본 정보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737770" y="2396505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서비스 노출 정보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200432" y="2396505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탈퇴 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270622" y="3108604"/>
          <a:ext cx="7412681" cy="2660656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ID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이메일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현재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비밀번호</a:t>
                      </a: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비밀번호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변경</a:t>
                      </a: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비밀번호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확인</a:t>
                      </a: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이름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휴대폰 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주소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사업자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5" name="직사각형 64"/>
          <p:cNvSpPr/>
          <p:nvPr/>
        </p:nvSpPr>
        <p:spPr>
          <a:xfrm>
            <a:off x="1791377" y="3481083"/>
            <a:ext cx="226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791377" y="3824693"/>
            <a:ext cx="226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8~20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이내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영문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특수문자 혼용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791379" y="4487623"/>
            <a:ext cx="3405399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27662" y="550368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 프리랜서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1727663" y="3166048"/>
            <a:ext cx="12218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abcd@aimmed.com</a:t>
            </a:r>
            <a:endParaRPr lang="ko-KR" altLang="en-US" sz="900" dirty="0"/>
          </a:p>
        </p:txBody>
      </p:sp>
      <p:sp>
        <p:nvSpPr>
          <p:cNvPr id="73" name="직사각형 72"/>
          <p:cNvSpPr/>
          <p:nvPr/>
        </p:nvSpPr>
        <p:spPr>
          <a:xfrm>
            <a:off x="1791377" y="4137108"/>
            <a:ext cx="226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6~20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이내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영문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특수문자 혼용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RCW-0701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46760" y="3481083"/>
            <a:ext cx="114752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비밀번호 변경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912749" y="3355083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510898" y="548252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7808120" y="650426"/>
          <a:ext cx="1967152" cy="523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공통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기 등록된 정보는 모두 입력된 채로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ID(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사업자 구분은 수정 불가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현재 비밀번호 입력 후 버튼 클릭 시 하단에 비밀번호 변경 및 비밀번호 확인 입력 항목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현재 비밀번호가 일치하지 않는 경우 현재 비밀번호 입력영역 하단에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alert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문구 노출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비밀번호가 일치하지 않습니다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영문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숫자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특수문자 혼용 필수이며 혼용되지 않은 경우 입력 필드 아래에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문구 노출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비밀번호는 영문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숫자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특수문자 혼용하여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8~20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자 이내로 설정해야 합니다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영문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숫자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특수문자 혼용 필수이며 혼용되지 않은 경우 입력 필드 아래에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문구 노출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비밀번호는 영문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숫자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특수문자 혼용하여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8~20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자 이내로 설정해야 합니다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(2)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에 입력한 비밀번호와 동일하지 않은 경우 입력필드 아래에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문구 노출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비밀번호가 일치하지 않습니다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직전 또는 그 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이전 비밀번호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비밀번호와 동일할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입력하신 비밀번호는 사용할 수 없습니다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다른 비밀번호를 입력해주세요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프리랜서인 경우 프리랜서로 노출되며 센터 소속인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(4-1)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과 같이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소속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센터명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}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소속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으로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791379" y="5137079"/>
            <a:ext cx="589192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817111" y="6541393"/>
            <a:ext cx="1950000" cy="288032"/>
          </a:xfrm>
          <a:prstGeom prst="rect">
            <a:avLst/>
          </a:prstGeom>
          <a:solidFill>
            <a:srgbClr val="BF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/>
              <a:t>다음 슬라이드에 계속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23725" y="2877772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| </a:t>
            </a:r>
            <a:r>
              <a:rPr lang="ko-KR" altLang="en-US" sz="900" b="1" dirty="0" smtClean="0"/>
              <a:t>기본정보</a:t>
            </a:r>
            <a:endParaRPr lang="ko-KR" altLang="en-US" sz="9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949567" y="5503688"/>
            <a:ext cx="2266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허그맘</a:t>
            </a:r>
            <a:r>
              <a:rPr lang="ko-KR" altLang="en-US" sz="900" dirty="0" smtClean="0"/>
              <a:t> 아동청소년심리상담센터 소속</a:t>
            </a:r>
            <a:endParaRPr lang="ko-KR" altLang="en-US" sz="900" dirty="0"/>
          </a:p>
        </p:txBody>
      </p:sp>
      <p:sp>
        <p:nvSpPr>
          <p:cNvPr id="29" name="타원 28"/>
          <p:cNvSpPr/>
          <p:nvPr/>
        </p:nvSpPr>
        <p:spPr>
          <a:xfrm>
            <a:off x="2778539" y="548252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300" dirty="0" smtClean="0">
                <a:solidFill>
                  <a:schemeClr val="bg1"/>
                </a:solidFill>
                <a:latin typeface="+mn-ea"/>
              </a:rPr>
              <a:t>4-1</a:t>
            </a:r>
            <a:endParaRPr lang="ko-KR" altLang="en-US" sz="1200" b="1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81</a:t>
            </a:fld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075403" y="3824693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040213" y="4076693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01798" y="4816778"/>
            <a:ext cx="168850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없이 입력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526819" y="4816778"/>
            <a:ext cx="922894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인증번호 발송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17040" y="4816778"/>
            <a:ext cx="1179972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인증번호 입력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752702" y="4821101"/>
            <a:ext cx="71770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470403" y="4869198"/>
            <a:ext cx="589987" cy="252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02:55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239964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856445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내 정보</a:t>
            </a:r>
            <a:endParaRPr lang="ko-KR" altLang="en-US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229222" y="117792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기본정보 수정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26951" y="352286"/>
            <a:ext cx="1914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내 정보 수정 선택창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기본정보 수정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67887" y="2396505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기본 정보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737770" y="2396505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서비스 노출 정보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200432" y="2396505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탈퇴 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71749" y="4635170"/>
            <a:ext cx="1755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수정 완료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RCW-0701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022840" y="466374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7808120" y="650426"/>
          <a:ext cx="1967152" cy="1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사업자 구분이 프리랜서인 경우에만 노출되는 영역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계좌정보를 제외한 모든 입력란 필수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입력하지 않은 항목 있는 경우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노출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입력하지 않은 항목이 있습니다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[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항목명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270622" y="3468992"/>
          <a:ext cx="7412681" cy="997746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은행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계좌번호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예금주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23725" y="2877772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| </a:t>
            </a:r>
            <a:r>
              <a:rPr lang="ko-KR" altLang="en-US" sz="900" b="1" dirty="0" smtClean="0"/>
              <a:t>계좌정보</a:t>
            </a:r>
            <a:endParaRPr lang="ko-KR" altLang="en-US" sz="900" b="1" dirty="0"/>
          </a:p>
        </p:txBody>
      </p:sp>
      <p:sp>
        <p:nvSpPr>
          <p:cNvPr id="77" name="직사각형 76"/>
          <p:cNvSpPr/>
          <p:nvPr/>
        </p:nvSpPr>
        <p:spPr>
          <a:xfrm>
            <a:off x="1791379" y="3521481"/>
            <a:ext cx="2137758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 은행 선택                                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791379" y="3856586"/>
            <a:ext cx="282033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없이 입력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791379" y="4178526"/>
            <a:ext cx="282033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3725" y="3068961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* </a:t>
            </a:r>
            <a:r>
              <a:rPr lang="ko-KR" altLang="en-US" sz="800" dirty="0" smtClean="0"/>
              <a:t>계좌정보는 매월 말일 전에 변경하셔야 변경된 계좌로 정산됩니다</a:t>
            </a:r>
            <a:r>
              <a:rPr lang="en-US" altLang="ko-KR" sz="800" dirty="0" smtClean="0"/>
              <a:t>. </a:t>
            </a:r>
          </a:p>
          <a:p>
            <a:r>
              <a:rPr lang="ko-KR" altLang="en-US" sz="800" dirty="0" smtClean="0"/>
              <a:t>  계좌정보를 입력하지 않으면 수익 발생 시 정산이 되지 않습니다</a:t>
            </a:r>
            <a:r>
              <a:rPr lang="en-US" altLang="ko-KR" sz="800" dirty="0" smtClean="0"/>
              <a:t>.</a:t>
            </a:r>
          </a:p>
          <a:p>
            <a:endParaRPr lang="ko-KR" altLang="en-US" sz="800" dirty="0"/>
          </a:p>
        </p:txBody>
      </p:sp>
      <p:sp>
        <p:nvSpPr>
          <p:cNvPr id="23" name="타원 22"/>
          <p:cNvSpPr/>
          <p:nvPr/>
        </p:nvSpPr>
        <p:spPr>
          <a:xfrm>
            <a:off x="0" y="293394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237344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853825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내 정보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267887" y="2303875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기본 정보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737770" y="2303875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서비스 노출 정보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200432" y="2303875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탈퇴 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270622" y="2699867"/>
          <a:ext cx="7412681" cy="4014498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6391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프로필 이미지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5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상담 분야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소개 문구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0918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학력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51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주요 약력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1773579" y="4040964"/>
            <a:ext cx="4729277" cy="68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혹시 조직 내에서 상사 또는 동료들로 인하여 심한 스트레스를 받고 있나요</a:t>
            </a:r>
            <a:r>
              <a:rPr lang="en-US" altLang="ko-KR" sz="800" dirty="0" smtClean="0">
                <a:solidFill>
                  <a:schemeClr val="tx1"/>
                </a:solidFill>
              </a:rPr>
              <a:t>? </a:t>
            </a:r>
            <a:r>
              <a:rPr lang="ko-KR" altLang="en-US" sz="800" dirty="0" smtClean="0">
                <a:solidFill>
                  <a:schemeClr val="tx1"/>
                </a:solidFill>
              </a:rPr>
              <a:t>이직을 생각하고 계시나요</a:t>
            </a:r>
            <a:r>
              <a:rPr lang="en-US" altLang="ko-KR" sz="800" dirty="0" smtClean="0">
                <a:solidFill>
                  <a:schemeClr val="tx1"/>
                </a:solidFill>
              </a:rPr>
              <a:t>? </a:t>
            </a:r>
            <a:r>
              <a:rPr lang="ko-KR" altLang="en-US" sz="800" dirty="0" smtClean="0">
                <a:solidFill>
                  <a:schemeClr val="tx1"/>
                </a:solidFill>
              </a:rPr>
              <a:t>그로 인한 정서적인 불안을 느끼시나요</a:t>
            </a:r>
            <a:r>
              <a:rPr lang="en-US" altLang="ko-KR" sz="800" dirty="0" smtClean="0">
                <a:solidFill>
                  <a:schemeClr val="tx1"/>
                </a:solidFill>
              </a:rPr>
              <a:t>? </a:t>
            </a:r>
            <a:r>
              <a:rPr lang="ko-KR" altLang="en-US" sz="800" dirty="0" smtClean="0">
                <a:solidFill>
                  <a:schemeClr val="tx1"/>
                </a:solidFill>
              </a:rPr>
              <a:t>허심탄회하게 풀어놔보세요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한결 마음이 편안해지실 거에요</a:t>
            </a:r>
            <a:r>
              <a:rPr lang="en-US" altLang="ko-KR" sz="800" dirty="0" smtClean="0">
                <a:solidFill>
                  <a:schemeClr val="tx1"/>
                </a:solidFill>
              </a:rPr>
              <a:t>!!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29222" y="117792"/>
            <a:ext cx="1218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서비스 노출 정보 수정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6952" y="352286"/>
            <a:ext cx="22958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내 정보 수정 선택창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서비스 노출 정보 수정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RCW-0702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pic>
        <p:nvPicPr>
          <p:cNvPr id="29" name="그림 28" descr="화상상담 이미지3.JPG"/>
          <p:cNvPicPr>
            <a:picLocks noChangeAspect="1"/>
          </p:cNvPicPr>
          <p:nvPr/>
        </p:nvPicPr>
        <p:blipFill>
          <a:blip r:embed="rId3" cstate="print"/>
          <a:srcRect t="3835" b="10525"/>
          <a:stretch>
            <a:fillRect/>
          </a:stretch>
        </p:blipFill>
        <p:spPr>
          <a:xfrm>
            <a:off x="1794217" y="2744873"/>
            <a:ext cx="585000" cy="57987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0" name="직사각형 29"/>
          <p:cNvSpPr/>
          <p:nvPr/>
        </p:nvSpPr>
        <p:spPr>
          <a:xfrm>
            <a:off x="2514121" y="2891125"/>
            <a:ext cx="976217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39094" y="2910175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나는상담사다</a:t>
            </a:r>
            <a:r>
              <a:rPr lang="en-US" altLang="ko-KR" sz="800" dirty="0" smtClean="0"/>
              <a:t>.jpg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7817111" y="6541393"/>
            <a:ext cx="1950000" cy="288032"/>
          </a:xfrm>
          <a:prstGeom prst="rect">
            <a:avLst/>
          </a:prstGeom>
          <a:solidFill>
            <a:srgbClr val="BF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/>
              <a:t>다음 슬라이드에 계속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1957316" y="5092776"/>
            <a:ext cx="109325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98898" y="5724255"/>
            <a:ext cx="338517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현재 서울대학교 심리학과 교수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98898" y="6047795"/>
            <a:ext cx="338517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조직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성격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전문상담사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한국정보화진흥원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95377" y="6399330"/>
            <a:ext cx="819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+ </a:t>
            </a:r>
            <a:r>
              <a:rPr lang="ko-KR" altLang="en-US" sz="800" dirty="0" smtClean="0">
                <a:solidFill>
                  <a:schemeClr val="tx1"/>
                </a:solidFill>
              </a:rPr>
              <a:t>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32381" y="6408911"/>
            <a:ext cx="12747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최대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개까지 등록 가능</a:t>
            </a:r>
            <a:endParaRPr lang="ko-KR" altLang="en-US" sz="800" dirty="0"/>
          </a:p>
        </p:txBody>
      </p:sp>
      <p:sp>
        <p:nvSpPr>
          <p:cNvPr id="34" name="직사각형 33"/>
          <p:cNvSpPr/>
          <p:nvPr/>
        </p:nvSpPr>
        <p:spPr>
          <a:xfrm>
            <a:off x="5234979" y="5724255"/>
            <a:ext cx="507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34979" y="6047795"/>
            <a:ext cx="507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TextBox 85"/>
          <p:cNvSpPr txBox="1"/>
          <p:nvPr/>
        </p:nvSpPr>
        <p:spPr>
          <a:xfrm>
            <a:off x="1768227" y="4814305"/>
            <a:ext cx="29065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/>
              <a:t>※ </a:t>
            </a:r>
            <a:r>
              <a:rPr lang="ko-KR" altLang="en-US" sz="800" dirty="0" smtClean="0"/>
              <a:t>최종 졸업학교를 입력 후 졸업증명서를 업로드 해주세요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1957316" y="5390041"/>
            <a:ext cx="109325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TextBox 85"/>
          <p:cNvSpPr txBox="1"/>
          <p:nvPr/>
        </p:nvSpPr>
        <p:spPr>
          <a:xfrm>
            <a:off x="3050572" y="511088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/>
              <a:t>대학교</a:t>
            </a:r>
            <a:endParaRPr lang="ko-KR" altLang="en-US" sz="800" dirty="0"/>
          </a:p>
        </p:txBody>
      </p:sp>
      <p:sp>
        <p:nvSpPr>
          <p:cNvPr id="42" name="TextBox 85"/>
          <p:cNvSpPr txBox="1"/>
          <p:nvPr/>
        </p:nvSpPr>
        <p:spPr>
          <a:xfrm>
            <a:off x="3050572" y="542659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/>
              <a:t>대학원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5553737" y="5110882"/>
            <a:ext cx="73133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553737" y="5390041"/>
            <a:ext cx="73133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603520" y="5092776"/>
            <a:ext cx="145118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603520" y="5390041"/>
            <a:ext cx="145118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인지심리학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TextBox 85"/>
          <p:cNvSpPr txBox="1"/>
          <p:nvPr/>
        </p:nvSpPr>
        <p:spPr>
          <a:xfrm>
            <a:off x="5054703" y="511088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/>
              <a:t>전공</a:t>
            </a:r>
            <a:endParaRPr lang="ko-KR" altLang="en-US" sz="800" dirty="0"/>
          </a:p>
        </p:txBody>
      </p:sp>
      <p:sp>
        <p:nvSpPr>
          <p:cNvPr id="50" name="TextBox 85"/>
          <p:cNvSpPr txBox="1"/>
          <p:nvPr/>
        </p:nvSpPr>
        <p:spPr>
          <a:xfrm>
            <a:off x="5054703" y="542659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/>
              <a:t>전공</a:t>
            </a:r>
            <a:endParaRPr lang="ko-KR" altLang="en-US" sz="800" dirty="0"/>
          </a:p>
        </p:txBody>
      </p:sp>
      <p:sp>
        <p:nvSpPr>
          <p:cNvPr id="51" name="직사각형 50"/>
          <p:cNvSpPr/>
          <p:nvPr/>
        </p:nvSpPr>
        <p:spPr>
          <a:xfrm>
            <a:off x="6285068" y="5423167"/>
            <a:ext cx="15932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/>
              <a:t>김태희</a:t>
            </a:r>
            <a:r>
              <a:rPr lang="en-US" altLang="ko-KR" sz="800" dirty="0" smtClean="0"/>
              <a:t>_</a:t>
            </a:r>
            <a:r>
              <a:rPr lang="ko-KR" altLang="en-US" sz="800" dirty="0" smtClean="0"/>
              <a:t>졸업증명서</a:t>
            </a:r>
            <a:r>
              <a:rPr lang="en-US" altLang="ko-KR" sz="800" dirty="0" smtClean="0"/>
              <a:t>.</a:t>
            </a:r>
            <a:r>
              <a:rPr lang="en-US" altLang="ko-KR" sz="800" dirty="0" err="1" smtClean="0"/>
              <a:t>png</a:t>
            </a:r>
            <a:r>
              <a:rPr lang="ko-KR" altLang="en-US" sz="800" dirty="0" smtClean="0"/>
              <a:t> ⓧ</a:t>
            </a:r>
            <a:endParaRPr lang="en-US" altLang="ko-KR" sz="800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1702509" y="3338991"/>
            <a:ext cx="598265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□ 심리적 증상 </a:t>
            </a:r>
            <a:r>
              <a:rPr lang="en-US" altLang="ko-KR" sz="900" dirty="0" smtClean="0"/>
              <a:t>(</a:t>
            </a:r>
            <a:r>
              <a:rPr lang="ko-KR" altLang="en-US" sz="900" dirty="0" smtClean="0">
                <a:solidFill>
                  <a:srgbClr val="000000"/>
                </a:solidFill>
              </a:rPr>
              <a:t>우울</a:t>
            </a:r>
            <a:r>
              <a:rPr lang="en-US" altLang="ko-KR" sz="900" dirty="0" smtClean="0">
                <a:solidFill>
                  <a:srgbClr val="000000"/>
                </a:solidFill>
              </a:rPr>
              <a:t>, </a:t>
            </a:r>
            <a:r>
              <a:rPr lang="ko-KR" altLang="en-US" sz="900" dirty="0" smtClean="0">
                <a:solidFill>
                  <a:srgbClr val="000000"/>
                </a:solidFill>
              </a:rPr>
              <a:t>불안</a:t>
            </a:r>
            <a:r>
              <a:rPr lang="en-US" altLang="ko-KR" sz="900" dirty="0" smtClean="0">
                <a:solidFill>
                  <a:srgbClr val="000000"/>
                </a:solidFill>
              </a:rPr>
              <a:t>, </a:t>
            </a:r>
            <a:r>
              <a:rPr lang="ko-KR" altLang="en-US" sz="900" dirty="0" smtClean="0">
                <a:solidFill>
                  <a:srgbClr val="000000"/>
                </a:solidFill>
              </a:rPr>
              <a:t>분노 등</a:t>
            </a:r>
            <a:r>
              <a:rPr lang="en-US" altLang="ko-KR" sz="900" dirty="0" smtClean="0">
                <a:solidFill>
                  <a:srgbClr val="000000"/>
                </a:solidFill>
              </a:rPr>
              <a:t>)</a:t>
            </a:r>
            <a:r>
              <a:rPr lang="ko-KR" altLang="en-US" sz="900" dirty="0" smtClean="0"/>
              <a:t>    □ 성격 및 자기 이해    □ 가족 관계    □ 직장 생활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직업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  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□ 학업 및 진로    □ 대인관계    □ 성문제    □ 중독 및 섭식장애    □ 자녀양육 </a:t>
            </a:r>
            <a:r>
              <a:rPr lang="en-US" altLang="ko-KR" sz="900" dirty="0" smtClean="0">
                <a:solidFill>
                  <a:srgbClr val="000000"/>
                </a:solidFill>
              </a:rPr>
              <a:t>(</a:t>
            </a:r>
            <a:r>
              <a:rPr lang="ko-KR" altLang="en-US" sz="900" dirty="0" smtClean="0">
                <a:solidFill>
                  <a:srgbClr val="000000"/>
                </a:solidFill>
              </a:rPr>
              <a:t>□ 정서 및 행동 문제  □ 또래 관계  □ 가족관계  □ 학업 및 진로  □ 성  □ 중독 및 섭식장애</a:t>
            </a:r>
            <a:r>
              <a:rPr lang="en-US" altLang="ko-KR" sz="900" dirty="0" smtClean="0">
                <a:solidFill>
                  <a:srgbClr val="000000"/>
                </a:solidFill>
              </a:rPr>
              <a:t>)</a:t>
            </a:r>
            <a:endParaRPr lang="en-US" altLang="ko-KR" sz="900" dirty="0" smtClean="0"/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4"/>
          </p:nvPr>
        </p:nvSpPr>
        <p:spPr>
          <a:xfrm>
            <a:off x="3587848" y="6261468"/>
            <a:ext cx="2311400" cy="365125"/>
          </a:xfrm>
        </p:spPr>
        <p:txBody>
          <a:bodyPr/>
          <a:lstStyle/>
          <a:p>
            <a:fld id="{C70D9EDE-4299-4BB9-BBD1-CAF81FD85894}" type="slidenum">
              <a:rPr lang="ko-KR" altLang="en-US" smtClean="0"/>
              <a:pPr/>
              <a:t>83</a:t>
            </a:fld>
            <a:endParaRPr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7808120" y="650426"/>
          <a:ext cx="1967152" cy="1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상담사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등록 신청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RCW-0202)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과 기본 기능 동일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678560" y="511088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○</a:t>
            </a:r>
            <a:endParaRPr lang="ko-KR" altLang="en-US" sz="9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678560" y="539004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○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87165"/>
              </p:ext>
            </p:extLst>
          </p:nvPr>
        </p:nvGraphicFramePr>
        <p:xfrm>
          <a:off x="270622" y="683696"/>
          <a:ext cx="7412681" cy="4185465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41854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자격증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29222" y="117792"/>
            <a:ext cx="1218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서비스 노출 정보 수정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6951" y="352286"/>
            <a:ext cx="1951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내 정보 수정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서비스 노출 정보 수정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RCW-0702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7808120" y="650426"/>
          <a:ext cx="1967152" cy="69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TextBox 85"/>
          <p:cNvSpPr txBox="1"/>
          <p:nvPr/>
        </p:nvSpPr>
        <p:spPr>
          <a:xfrm>
            <a:off x="1708326" y="728700"/>
            <a:ext cx="21194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/>
              <a:t>※ </a:t>
            </a:r>
            <a:r>
              <a:rPr lang="ko-KR" altLang="en-US" sz="800" dirty="0" smtClean="0"/>
              <a:t>필수 선택 포함 최대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개까지 등록 가능</a:t>
            </a:r>
            <a:endParaRPr lang="ko-KR" altLang="en-US" sz="800" dirty="0"/>
          </a:p>
        </p:txBody>
      </p:sp>
      <p:sp>
        <p:nvSpPr>
          <p:cNvPr id="47" name="TextBox 33"/>
          <p:cNvSpPr txBox="1"/>
          <p:nvPr/>
        </p:nvSpPr>
        <p:spPr>
          <a:xfrm>
            <a:off x="1637632" y="922485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/>
              <a:t>필수 선택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중복 선택 가능</a:t>
            </a:r>
            <a:r>
              <a:rPr lang="en-US" altLang="ko-KR" sz="800" dirty="0" smtClean="0"/>
              <a:t>)</a:t>
            </a:r>
            <a:endParaRPr lang="ko-KR" altLang="en-US" sz="900" b="1" dirty="0"/>
          </a:p>
        </p:txBody>
      </p:sp>
      <p:sp>
        <p:nvSpPr>
          <p:cNvPr id="51" name="TextBox 36"/>
          <p:cNvSpPr txBox="1"/>
          <p:nvPr/>
        </p:nvSpPr>
        <p:spPr>
          <a:xfrm>
            <a:off x="1637631" y="400810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/>
              <a:t>추가 등록</a:t>
            </a:r>
            <a:endParaRPr lang="ko-KR" altLang="en-US" sz="900" b="1" dirty="0"/>
          </a:p>
        </p:txBody>
      </p:sp>
      <p:sp>
        <p:nvSpPr>
          <p:cNvPr id="61" name="직사각형 60"/>
          <p:cNvSpPr/>
          <p:nvPr/>
        </p:nvSpPr>
        <p:spPr>
          <a:xfrm>
            <a:off x="1752099" y="4238938"/>
            <a:ext cx="1488749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자격증 명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279681" y="4238938"/>
            <a:ext cx="1488749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발급 기관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03241" y="4238938"/>
            <a:ext cx="1170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취득연월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(YYYY.MM)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094395" y="4238938"/>
            <a:ext cx="507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762152" y="4527150"/>
            <a:ext cx="858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자격증 사본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TextBox 66"/>
          <p:cNvSpPr txBox="1"/>
          <p:nvPr/>
        </p:nvSpPr>
        <p:spPr>
          <a:xfrm>
            <a:off x="2620152" y="4563706"/>
            <a:ext cx="1359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/>
              <a:t>홍길동</a:t>
            </a:r>
            <a:r>
              <a:rPr lang="en-US" altLang="ko-KR" sz="800" dirty="0" smtClean="0"/>
              <a:t>_</a:t>
            </a:r>
            <a:r>
              <a:rPr lang="ko-KR" altLang="en-US" sz="800" dirty="0" smtClean="0"/>
              <a:t>상담자격증</a:t>
            </a:r>
            <a:r>
              <a:rPr lang="en-US" altLang="ko-KR" sz="800" dirty="0" smtClean="0"/>
              <a:t>.jpg </a:t>
            </a:r>
            <a:r>
              <a:rPr lang="ko-KR" altLang="en-US" sz="800" dirty="0" smtClean="0"/>
              <a:t>ⓧ</a:t>
            </a:r>
            <a:endParaRPr lang="ko-KR" altLang="en-US" sz="800" dirty="0"/>
          </a:p>
        </p:txBody>
      </p:sp>
      <p:sp>
        <p:nvSpPr>
          <p:cNvPr id="39" name="슬라이드 번호 개체 틀 38"/>
          <p:cNvSpPr>
            <a:spLocks noGrp="1"/>
          </p:cNvSpPr>
          <p:nvPr>
            <p:ph type="sldNum" sz="quarter" idx="4"/>
          </p:nvPr>
        </p:nvSpPr>
        <p:spPr>
          <a:xfrm>
            <a:off x="3587848" y="6430211"/>
            <a:ext cx="2311400" cy="365125"/>
          </a:xfrm>
        </p:spPr>
        <p:txBody>
          <a:bodyPr/>
          <a:lstStyle/>
          <a:p>
            <a:fld id="{C70D9EDE-4299-4BB9-BBD1-CAF81FD85894}" type="slidenum">
              <a:rPr lang="ko-KR" altLang="en-US" smtClean="0"/>
              <a:pPr/>
              <a:t>84</a:t>
            </a:fld>
            <a:endParaRPr lang="ko-KR" altLang="en-US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147516"/>
              </p:ext>
            </p:extLst>
          </p:nvPr>
        </p:nvGraphicFramePr>
        <p:xfrm>
          <a:off x="1808479" y="1148660"/>
          <a:ext cx="5941039" cy="1830171"/>
        </p:xfrm>
        <a:graphic>
          <a:graphicData uri="http://schemas.openxmlformats.org/drawingml/2006/table">
            <a:tbl>
              <a:tblPr/>
              <a:tblGrid>
                <a:gridCol w="272035"/>
                <a:gridCol w="847261"/>
                <a:gridCol w="1835939"/>
                <a:gridCol w="273000"/>
                <a:gridCol w="816386"/>
                <a:gridCol w="1896418"/>
              </a:tblGrid>
              <a:tr h="25511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한국상담학회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한국상담심리학회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0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dirty="0" smtClean="0"/>
                        <a:t>□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전문상담사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급</a:t>
                      </a: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수련감독자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dirty="0" smtClean="0"/>
                        <a:t>□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상담심리사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급</a:t>
                      </a: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주 </a:t>
                      </a:r>
                      <a:r>
                        <a:rPr lang="ko-KR" altLang="en-US" sz="85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수퍼바이저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dirty="0" smtClean="0"/>
                        <a:t>□</a:t>
                      </a:r>
                      <a:endParaRPr lang="ko-KR" altLang="en-US" sz="85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전문상담사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급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dirty="0" smtClean="0"/>
                        <a:t>□</a:t>
                      </a:r>
                      <a:endParaRPr lang="ko-KR" altLang="en-US" sz="85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상담심리사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급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dirty="0" smtClean="0"/>
                        <a:t>□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전문상담사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급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dirty="0" smtClean="0"/>
                        <a:t>□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상담심리사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급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Button"/>
          <p:cNvSpPr>
            <a:spLocks/>
          </p:cNvSpPr>
          <p:nvPr/>
        </p:nvSpPr>
        <p:spPr bwMode="auto">
          <a:xfrm>
            <a:off x="3827975" y="1449425"/>
            <a:ext cx="900000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자격증 사본 등록</a:t>
            </a:r>
            <a:endParaRPr lang="en-US" sz="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03322" y="1674500"/>
            <a:ext cx="1359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홍길동</a:t>
            </a:r>
            <a:r>
              <a:rPr lang="en-US" altLang="ko-KR" sz="800" dirty="0" smtClean="0"/>
              <a:t>_</a:t>
            </a:r>
            <a:r>
              <a:rPr lang="ko-KR" altLang="en-US" sz="800" dirty="0" smtClean="0"/>
              <a:t>상담자격증</a:t>
            </a:r>
            <a:r>
              <a:rPr lang="en-US" altLang="ko-KR" sz="800" dirty="0" smtClean="0"/>
              <a:t>.jpg </a:t>
            </a:r>
            <a:r>
              <a:rPr lang="ko-KR" altLang="en-US" sz="800" dirty="0" smtClean="0"/>
              <a:t>ⓧ</a:t>
            </a:r>
            <a:endParaRPr lang="ko-KR" altLang="en-US" sz="800" dirty="0"/>
          </a:p>
        </p:txBody>
      </p:sp>
      <p:sp>
        <p:nvSpPr>
          <p:cNvPr id="31" name="Button"/>
          <p:cNvSpPr>
            <a:spLocks/>
          </p:cNvSpPr>
          <p:nvPr/>
        </p:nvSpPr>
        <p:spPr bwMode="auto">
          <a:xfrm>
            <a:off x="6798305" y="1447793"/>
            <a:ext cx="900000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자격증 사본 등록</a:t>
            </a:r>
            <a:endParaRPr lang="en-US" sz="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Button"/>
          <p:cNvSpPr>
            <a:spLocks/>
          </p:cNvSpPr>
          <p:nvPr/>
        </p:nvSpPr>
        <p:spPr bwMode="auto">
          <a:xfrm>
            <a:off x="3827975" y="1979100"/>
            <a:ext cx="900000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자격증 사본 등록</a:t>
            </a:r>
            <a:endParaRPr lang="en-US" sz="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Button"/>
          <p:cNvSpPr>
            <a:spLocks/>
          </p:cNvSpPr>
          <p:nvPr/>
        </p:nvSpPr>
        <p:spPr bwMode="auto">
          <a:xfrm>
            <a:off x="6798305" y="1977468"/>
            <a:ext cx="900000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자격증 사본 등록</a:t>
            </a:r>
            <a:endParaRPr lang="en-US" sz="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Button"/>
          <p:cNvSpPr>
            <a:spLocks/>
          </p:cNvSpPr>
          <p:nvPr/>
        </p:nvSpPr>
        <p:spPr bwMode="auto">
          <a:xfrm>
            <a:off x="3827975" y="2528063"/>
            <a:ext cx="900000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자격증 사본 등록</a:t>
            </a:r>
            <a:endParaRPr lang="en-US" sz="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Button"/>
          <p:cNvSpPr>
            <a:spLocks/>
          </p:cNvSpPr>
          <p:nvPr/>
        </p:nvSpPr>
        <p:spPr bwMode="auto">
          <a:xfrm>
            <a:off x="6798305" y="2526431"/>
            <a:ext cx="900000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자격증 사본 등록</a:t>
            </a:r>
            <a:endParaRPr lang="en-US" sz="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197761"/>
              </p:ext>
            </p:extLst>
          </p:nvPr>
        </p:nvGraphicFramePr>
        <p:xfrm>
          <a:off x="1808479" y="3068961"/>
          <a:ext cx="2955235" cy="750171"/>
        </p:xfrm>
        <a:graphic>
          <a:graphicData uri="http://schemas.openxmlformats.org/drawingml/2006/table">
            <a:tbl>
              <a:tblPr/>
              <a:tblGrid>
                <a:gridCol w="272035"/>
                <a:gridCol w="847261"/>
                <a:gridCol w="1835939"/>
              </a:tblGrid>
              <a:tr h="25511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한국임상심리학회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0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dirty="0" smtClean="0"/>
                        <a:t>□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임상심리전문가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Button"/>
          <p:cNvSpPr>
            <a:spLocks/>
          </p:cNvSpPr>
          <p:nvPr/>
        </p:nvSpPr>
        <p:spPr bwMode="auto">
          <a:xfrm>
            <a:off x="3836442" y="3376980"/>
            <a:ext cx="900000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자격증 사본 등록</a:t>
            </a:r>
            <a:endParaRPr lang="en-US" sz="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03322" y="3603687"/>
            <a:ext cx="1359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홍길동</a:t>
            </a:r>
            <a:r>
              <a:rPr lang="en-US" altLang="ko-KR" sz="800" dirty="0" smtClean="0"/>
              <a:t>_</a:t>
            </a:r>
            <a:r>
              <a:rPr lang="ko-KR" altLang="en-US" sz="800" dirty="0" smtClean="0"/>
              <a:t>상담자격증</a:t>
            </a:r>
            <a:r>
              <a:rPr lang="en-US" altLang="ko-KR" sz="800" dirty="0" smtClean="0"/>
              <a:t>.jpg </a:t>
            </a:r>
            <a:r>
              <a:rPr lang="ko-KR" altLang="en-US" sz="800" dirty="0" smtClean="0"/>
              <a:t>ⓧ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2950149" y="1448780"/>
            <a:ext cx="864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취득연월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(YYYY.MM)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950149" y="1977468"/>
            <a:ext cx="864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취득연월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(YYYY.MM)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950149" y="2537925"/>
            <a:ext cx="864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취득연월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(YYYY.MM)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881430" y="1447793"/>
            <a:ext cx="864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취득연월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(YYYY.MM)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881430" y="1988962"/>
            <a:ext cx="864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취득연월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(YYYY.MM)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881430" y="2538526"/>
            <a:ext cx="864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취득연월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(YYYY.MM)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950149" y="3376980"/>
            <a:ext cx="864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취득연월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(YYYY.MM)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746850" y="1102841"/>
            <a:ext cx="6033748" cy="277620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87165"/>
              </p:ext>
            </p:extLst>
          </p:nvPr>
        </p:nvGraphicFramePr>
        <p:xfrm>
          <a:off x="270622" y="773706"/>
          <a:ext cx="7412681" cy="1300037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9451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증명 서류 등록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9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자격증 취득 후 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상담 횟수</a:t>
                      </a: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773579" y="1763815"/>
            <a:ext cx="132671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상담 횟수 선택     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7808120" y="650426"/>
          <a:ext cx="1967152" cy="1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클릭 시 </a:t>
                      </a:r>
                      <a:r>
                        <a:rPr lang="ko-KR" altLang="en-US" sz="800" dirty="0" err="1" smtClean="0">
                          <a:solidFill>
                            <a:prstClr val="black"/>
                          </a:solidFill>
                        </a:rPr>
                        <a:t>미리보기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 팝업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(RCW-0702P1)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 노출</a:t>
                      </a:r>
                      <a:endParaRPr lang="en-US" altLang="ko-KR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수정 완료 시 승인 신청되며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승인이 되어야 수정된 정보 반영됨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모든 입력란 필수 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입력하지 않은 항목 있는 경우 </a:t>
                      </a:r>
                      <a:r>
                        <a:rPr lang="en-US" altLang="ko-KR" sz="800" dirty="0" smtClean="0"/>
                        <a:t>alert</a:t>
                      </a:r>
                      <a:r>
                        <a:rPr lang="ko-KR" altLang="en-US" sz="800" dirty="0" smtClean="0"/>
                        <a:t> 노출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입력하지 않은 항목이 있습니다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[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항목명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슬라이드 번호 개체 틀 3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85</a:t>
            </a:fld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124353" y="3380824"/>
            <a:ext cx="1755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수정 완료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224512" y="3380749"/>
            <a:ext cx="1755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미리보기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725" y="2528900"/>
            <a:ext cx="1986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아래의 추가 정보를 입력해 주세요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272481" y="2795685"/>
          <a:ext cx="7412681" cy="495055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49505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㈜어세스타 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교육 수료 여부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763783" y="2942845"/>
            <a:ext cx="2727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MBTI </a:t>
            </a:r>
            <a:r>
              <a:rPr lang="ko-KR" altLang="en-US" sz="1000" dirty="0" smtClean="0"/>
              <a:t>자격교육 보수과정을 수료하셨습니까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678789" y="2933320"/>
            <a:ext cx="1268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○ 예     ○ 아니오</a:t>
            </a:r>
            <a:endParaRPr lang="ko-KR" altLang="en-US" sz="1000" b="1" dirty="0"/>
          </a:p>
        </p:txBody>
      </p:sp>
      <p:sp>
        <p:nvSpPr>
          <p:cNvPr id="43" name="직사각형 42"/>
          <p:cNvSpPr/>
          <p:nvPr/>
        </p:nvSpPr>
        <p:spPr>
          <a:xfrm>
            <a:off x="6211366" y="2914269"/>
            <a:ext cx="1465949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수료번호 입력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193474" y="340939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094935" y="341622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871090" y="1059666"/>
            <a:ext cx="99311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91901" y="792256"/>
            <a:ext cx="2114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※ </a:t>
            </a:r>
            <a:r>
              <a:rPr lang="ko-KR" altLang="en-US" sz="800" dirty="0" smtClean="0"/>
              <a:t>이력서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및 기타 증명서를 등록해주세요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48" name="직사각형 47"/>
          <p:cNvSpPr/>
          <p:nvPr/>
        </p:nvSpPr>
        <p:spPr>
          <a:xfrm>
            <a:off x="1822335" y="1330716"/>
            <a:ext cx="242745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홍길동</a:t>
            </a:r>
            <a:r>
              <a:rPr lang="en-US" altLang="ko-KR" sz="900" dirty="0" smtClean="0"/>
              <a:t>_</a:t>
            </a:r>
            <a:r>
              <a:rPr lang="ko-KR" altLang="en-US" sz="900" dirty="0" smtClean="0"/>
              <a:t>자격증</a:t>
            </a:r>
            <a:r>
              <a:rPr lang="en-US" altLang="ko-KR" sz="900" dirty="0" smtClean="0"/>
              <a:t>.</a:t>
            </a:r>
            <a:r>
              <a:rPr lang="en-US" altLang="ko-KR" sz="900" dirty="0" err="1" smtClean="0"/>
              <a:t>png</a:t>
            </a:r>
            <a:r>
              <a:rPr lang="ko-KR" altLang="en-US" sz="900" dirty="0" smtClean="0"/>
              <a:t> ⓧ</a:t>
            </a:r>
            <a:endParaRPr lang="en-US" altLang="ko-KR" sz="9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1229222" y="117792"/>
            <a:ext cx="1218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서비스 노출 정보 수정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26951" y="352286"/>
            <a:ext cx="1951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내 정보 수정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서비스 노출 정보 수정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RCW-0702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229222" y="117792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prstClr val="black"/>
                </a:solidFill>
              </a:rPr>
              <a:t>미리보기</a:t>
            </a:r>
            <a:r>
              <a:rPr lang="ko-KR" altLang="en-US" sz="800" dirty="0" smtClean="0">
                <a:solidFill>
                  <a:prstClr val="black"/>
                </a:solidFill>
              </a:rPr>
              <a:t> 화면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26951" y="352286"/>
            <a:ext cx="3094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내 정보 수정 선택창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서비스 노출 정보 수정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미리보기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28109" y="117792"/>
            <a:ext cx="7922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RCW-0702P1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7808120" y="650426"/>
          <a:ext cx="1967152" cy="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App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에 실제 노출 화면을 보여줌</a:t>
                      </a:r>
                      <a:endParaRPr lang="en-US" altLang="ko-KR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타원 30"/>
          <p:cNvSpPr/>
          <p:nvPr/>
        </p:nvSpPr>
        <p:spPr>
          <a:xfrm>
            <a:off x="918353" y="120515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86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704341" y="879135"/>
            <a:ext cx="2863454" cy="5500687"/>
            <a:chOff x="704341" y="879135"/>
            <a:chExt cx="2863454" cy="5500687"/>
          </a:xfrm>
        </p:grpSpPr>
        <p:pic>
          <p:nvPicPr>
            <p:cNvPr id="14" name="A112A02C-D77B-44A3-8EE3-1527809CE27B" descr="image002"/>
            <p:cNvPicPr>
              <a:picLocks noChangeAspect="1" noChangeArrowheads="1"/>
            </p:cNvPicPr>
            <p:nvPr/>
          </p:nvPicPr>
          <p:blipFill>
            <a:blip r:embed="rId3" cstate="print"/>
            <a:srcRect l="27893" t="6108" r="30750" b="9251"/>
            <a:stretch>
              <a:fillRect/>
            </a:stretch>
          </p:blipFill>
          <p:spPr bwMode="auto">
            <a:xfrm>
              <a:off x="704341" y="879135"/>
              <a:ext cx="2863454" cy="550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b="12132"/>
            <a:stretch>
              <a:fillRect/>
            </a:stretch>
          </p:blipFill>
          <p:spPr bwMode="auto">
            <a:xfrm>
              <a:off x="935444" y="1649066"/>
              <a:ext cx="2451205" cy="399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237344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853825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내 정보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267887" y="2393885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기본 정보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737770" y="2393885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서비스 노출 정보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200432" y="2393885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탈퇴 신청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270622" y="2876501"/>
          <a:ext cx="7412681" cy="777524"/>
        </p:xfrm>
        <a:graphic>
          <a:graphicData uri="http://schemas.openxmlformats.org/drawingml/2006/table">
            <a:tbl>
              <a:tblPr/>
              <a:tblGrid>
                <a:gridCol w="7412681"/>
              </a:tblGrid>
              <a:tr h="777524">
                <a:tc>
                  <a:txBody>
                    <a:bodyPr/>
                    <a:lstStyle/>
                    <a:p>
                      <a:pPr algn="l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3100294" y="6335835"/>
            <a:ext cx="1755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탈퇴 신청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1236" y="2952996"/>
            <a:ext cx="6617517" cy="632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당분간 상담을 진행할 수 없는 상황이라면 스케줄 메뉴에서 </a:t>
            </a:r>
            <a:r>
              <a:rPr lang="en-US" altLang="ko-KR" sz="900" dirty="0" smtClean="0"/>
              <a:t>[</a:t>
            </a:r>
            <a:r>
              <a:rPr lang="ko-KR" altLang="en-US" sz="900" dirty="0" smtClean="0"/>
              <a:t>서비스 노출 </a:t>
            </a:r>
            <a:r>
              <a:rPr lang="en-US" altLang="ko-KR" sz="900" dirty="0" smtClean="0"/>
              <a:t>: OFF]</a:t>
            </a:r>
            <a:r>
              <a:rPr lang="ko-KR" altLang="en-US" sz="900" dirty="0" smtClean="0"/>
              <a:t>를 하시면 서비스 상에 노출되지 않습니다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서비스 탈퇴 시 </a:t>
            </a:r>
            <a:r>
              <a:rPr lang="ko-KR" altLang="en-US" sz="900" dirty="0" err="1" smtClean="0"/>
              <a:t>상담사님의</a:t>
            </a:r>
            <a:r>
              <a:rPr lang="ko-KR" altLang="en-US" sz="900" dirty="0" smtClean="0"/>
              <a:t> 개인정보는 개인정보 취급방침에 의거하여 삭제될 예정입니다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탈퇴 후에는 삭제된 개인 정보를 복원할 수 없습니다</a:t>
            </a:r>
            <a:r>
              <a:rPr lang="en-US" altLang="ko-KR" sz="900" dirty="0" smtClean="0"/>
              <a:t>.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270623" y="4093783"/>
          <a:ext cx="7412681" cy="2170533"/>
        </p:xfrm>
        <a:graphic>
          <a:graphicData uri="http://schemas.openxmlformats.org/drawingml/2006/table">
            <a:tbl>
              <a:tblPr/>
              <a:tblGrid>
                <a:gridCol w="7412681"/>
              </a:tblGrid>
              <a:tr h="2170533">
                <a:tc>
                  <a:txBody>
                    <a:bodyPr/>
                    <a:lstStyle/>
                    <a:p>
                      <a:pPr algn="l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21236" y="378904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탈퇴 사유</a:t>
            </a:r>
            <a:endParaRPr lang="ko-KR" altLang="en-US" sz="1000" b="1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565013" y="4449831"/>
            <a:ext cx="678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75331" y="4809871"/>
            <a:ext cx="678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13768" y="5160386"/>
            <a:ext cx="678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24087" y="5510901"/>
            <a:ext cx="678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13768" y="5870941"/>
            <a:ext cx="678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8747" y="4141407"/>
            <a:ext cx="17299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○ 다른 서비스와 스케줄 중복</a:t>
            </a:r>
            <a:endParaRPr lang="en-US" altLang="ko-KR" sz="9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18747" y="4486820"/>
            <a:ext cx="18854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○ 회원들의 예의 없는 말과 행동</a:t>
            </a:r>
            <a:endParaRPr lang="en-US" altLang="ko-KR" sz="9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418747" y="4849480"/>
            <a:ext cx="20008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○ 수익 개선의 여지가 보이지 않음</a:t>
            </a:r>
            <a:endParaRPr lang="en-US" altLang="ko-KR" sz="9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418747" y="5199995"/>
            <a:ext cx="22317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○ 사이트나 시스템 등 사용하기 불편함</a:t>
            </a:r>
            <a:endParaRPr lang="en-US" altLang="ko-KR" sz="9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418746" y="5560035"/>
            <a:ext cx="14590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○ 불합리한 서비스 정책</a:t>
            </a:r>
            <a:endParaRPr lang="en-US" altLang="ko-KR" sz="9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418747" y="5920075"/>
            <a:ext cx="8418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○ 기타 사유</a:t>
            </a:r>
            <a:endParaRPr lang="en-US" altLang="ko-KR" sz="900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1229221" y="117792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탈퇴 신청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26951" y="352286"/>
            <a:ext cx="2646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내 정보 수정 선택창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기본정보 수정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탈퇴 신청 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RCW-0703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491365" y="5948650"/>
            <a:ext cx="4777462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876050" y="636441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25390" y="3967782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7808120" y="650426"/>
          <a:ext cx="1967152" cy="228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하나만 선택 가능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기타 사유 선택 시 입력박스 활성화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탈퇴 가능한 상태인 경우 상담사 탈퇴 신청 확인 팝업 노출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예약되어 있는 상담 건이 있거나 아직 정산이 완료되지 않은 경우 탈퇴 불가하며 아래와 같이 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alert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 노출 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Alert(1) :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예약된 상담 건이 있습니다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상담 완료 후 탈퇴가 가능합니다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Alert(2) :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아직 정산이 완료되지 않았습니다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정산 완료 후 탈퇴가 가능합니다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ko-KR" altLang="en-US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237344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853825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내 정보</a:t>
            </a:r>
            <a:endParaRPr lang="ko-KR" altLang="en-US" sz="11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270622" y="2876501"/>
          <a:ext cx="7412681" cy="777524"/>
        </p:xfrm>
        <a:graphic>
          <a:graphicData uri="http://schemas.openxmlformats.org/drawingml/2006/table">
            <a:tbl>
              <a:tblPr/>
              <a:tblGrid>
                <a:gridCol w="7412681"/>
              </a:tblGrid>
              <a:tr h="777524">
                <a:tc>
                  <a:txBody>
                    <a:bodyPr/>
                    <a:lstStyle/>
                    <a:p>
                      <a:pPr algn="l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3100294" y="6335835"/>
            <a:ext cx="1755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탈퇴 신청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1236" y="2952996"/>
            <a:ext cx="6617517" cy="632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당분간 상담을 진행할 수 없는 상황이라면 스케줄 메뉴에서 </a:t>
            </a:r>
            <a:r>
              <a:rPr lang="en-US" altLang="ko-KR" sz="900" dirty="0" smtClean="0"/>
              <a:t>[</a:t>
            </a:r>
            <a:r>
              <a:rPr lang="ko-KR" altLang="en-US" sz="900" dirty="0" smtClean="0"/>
              <a:t>서비스 노출 </a:t>
            </a:r>
            <a:r>
              <a:rPr lang="en-US" altLang="ko-KR" sz="900" dirty="0" smtClean="0"/>
              <a:t>: OFF]</a:t>
            </a:r>
            <a:r>
              <a:rPr lang="ko-KR" altLang="en-US" sz="900" dirty="0" smtClean="0"/>
              <a:t>를 하시면 서비스 상에 노출되지 않습니다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서비스 탈퇴 시 </a:t>
            </a:r>
            <a:r>
              <a:rPr lang="ko-KR" altLang="en-US" sz="900" dirty="0" err="1" smtClean="0"/>
              <a:t>상담사님의</a:t>
            </a:r>
            <a:r>
              <a:rPr lang="ko-KR" altLang="en-US" sz="900" dirty="0" smtClean="0"/>
              <a:t> 개인정보는 개인정보 취급방침에 의거하여 삭제될 예정입니다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탈퇴 이후 삭제된 개인 정보는 복원할 수 없습니다</a:t>
            </a:r>
            <a:r>
              <a:rPr lang="en-US" altLang="ko-KR" sz="900" dirty="0" smtClean="0"/>
              <a:t>.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270623" y="4093783"/>
          <a:ext cx="7412681" cy="2170533"/>
        </p:xfrm>
        <a:graphic>
          <a:graphicData uri="http://schemas.openxmlformats.org/drawingml/2006/table">
            <a:tbl>
              <a:tblPr/>
              <a:tblGrid>
                <a:gridCol w="7412681"/>
              </a:tblGrid>
              <a:tr h="2170533">
                <a:tc>
                  <a:txBody>
                    <a:bodyPr/>
                    <a:lstStyle/>
                    <a:p>
                      <a:pPr algn="l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21236" y="378904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탈퇴 사유</a:t>
            </a:r>
            <a:endParaRPr lang="ko-KR" altLang="en-US" sz="1000" b="1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565013" y="4449831"/>
            <a:ext cx="678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75331" y="4809871"/>
            <a:ext cx="678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13768" y="5160386"/>
            <a:ext cx="678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24087" y="5510901"/>
            <a:ext cx="678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13768" y="5870941"/>
            <a:ext cx="678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8747" y="4141407"/>
            <a:ext cx="20008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○ 다른 서비스와 상담 스케줄 중복</a:t>
            </a:r>
            <a:endParaRPr lang="en-US" altLang="ko-KR" sz="9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18746" y="4486820"/>
            <a:ext cx="15744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○ 사용자들의 </a:t>
            </a:r>
            <a:r>
              <a:rPr lang="ko-KR" altLang="en-US" sz="900" dirty="0" err="1" smtClean="0"/>
              <a:t>비매너</a:t>
            </a:r>
            <a:r>
              <a:rPr lang="ko-KR" altLang="en-US" sz="900" dirty="0" smtClean="0"/>
              <a:t> 행동</a:t>
            </a:r>
            <a:endParaRPr lang="en-US" altLang="ko-KR" sz="9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418747" y="4849480"/>
            <a:ext cx="20008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○ 수익 개선의 여지가 보이지 않음</a:t>
            </a:r>
            <a:endParaRPr lang="en-US" altLang="ko-KR" sz="9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418747" y="5199995"/>
            <a:ext cx="22317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○ 사이트나 시스템 등 사용하기 불편함</a:t>
            </a:r>
            <a:endParaRPr lang="en-US" altLang="ko-KR" sz="9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418746" y="5560035"/>
            <a:ext cx="14590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○ 불합리한 서비스 정책</a:t>
            </a:r>
            <a:endParaRPr lang="en-US" altLang="ko-KR" sz="9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418747" y="5920075"/>
            <a:ext cx="8418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○ 기타 사유</a:t>
            </a:r>
            <a:endParaRPr lang="en-US" altLang="ko-KR" sz="900" dirty="0" smtClean="0"/>
          </a:p>
        </p:txBody>
      </p:sp>
      <p:grpSp>
        <p:nvGrpSpPr>
          <p:cNvPr id="2" name="그룹 75"/>
          <p:cNvGrpSpPr/>
          <p:nvPr/>
        </p:nvGrpSpPr>
        <p:grpSpPr>
          <a:xfrm>
            <a:off x="2188071" y="3010758"/>
            <a:ext cx="3642527" cy="1838722"/>
            <a:chOff x="1974752" y="1808820"/>
            <a:chExt cx="3362333" cy="1838722"/>
          </a:xfrm>
        </p:grpSpPr>
        <p:sp>
          <p:nvSpPr>
            <p:cNvPr id="77" name="직사각형 76"/>
            <p:cNvSpPr/>
            <p:nvPr/>
          </p:nvSpPr>
          <p:spPr>
            <a:xfrm>
              <a:off x="1974752" y="1808820"/>
              <a:ext cx="3347324" cy="18387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1989085" y="2356465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062076" y="1963565"/>
              <a:ext cx="14341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</a:rPr>
                <a:t>심리상담사 탈퇴 신청</a:t>
              </a:r>
              <a:endParaRPr lang="en-US" altLang="ko-KR" sz="11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46409" y="1944451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141730" y="2483895"/>
              <a:ext cx="1358657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ko-KR" altLang="en-US" sz="900" dirty="0" smtClean="0"/>
                <a:t>정말 탈퇴 하시겠습니까</a:t>
              </a:r>
              <a:r>
                <a:rPr lang="en-US" altLang="ko-KR" sz="900" dirty="0" smtClean="0"/>
                <a:t>?</a:t>
              </a: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4039506" y="4251831"/>
            <a:ext cx="1560000" cy="396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탈퇴하기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420432" y="4251831"/>
            <a:ext cx="1560000" cy="39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취소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29222" y="117792"/>
            <a:ext cx="1460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상담사 탈퇴 신청 확인 팝업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26952" y="352286"/>
            <a:ext cx="3482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내 정보 수정 선택창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기본정보 수정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탈퇴 신청 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탈퇴 신청 클릭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pic>
        <p:nvPicPr>
          <p:cNvPr id="64" name="그림 63" descr="Single_Ta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3213" y="6264316"/>
            <a:ext cx="692082" cy="63884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RCW-0703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67887" y="2393885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기본 정보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37770" y="2393885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서비스 노출 정보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200432" y="2393885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탈퇴 신청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2047208" y="293394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7808120" y="650426"/>
          <a:ext cx="1967152" cy="97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탈퇴하기 시 상담사 상태는 탈퇴 상태로 변경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탈퇴 사유 저장 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탈퇴 완료 시 </a:t>
                      </a:r>
                      <a:r>
                        <a:rPr lang="ko-KR" altLang="en-US" sz="800" dirty="0" err="1" smtClean="0">
                          <a:solidFill>
                            <a:prstClr val="black"/>
                          </a:solidFill>
                        </a:rPr>
                        <a:t>로그아웃되며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, Gate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 페이지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(RCW-01)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로 이동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슬라이드 번호 개체 틀 3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302063"/>
            <a:ext cx="9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아이디</a:t>
            </a:r>
            <a:r>
              <a:rPr lang="en-US" altLang="ko-KR" sz="4000" b="1" spc="-20" dirty="0" smtClean="0">
                <a:solidFill>
                  <a:prstClr val="black"/>
                </a:solidFill>
              </a:rPr>
              <a:t>/</a:t>
            </a:r>
            <a:r>
              <a:rPr lang="ko-KR" altLang="en-US" sz="4000" b="1" spc="-20" dirty="0" smtClean="0">
                <a:solidFill>
                  <a:prstClr val="black"/>
                </a:solidFill>
              </a:rPr>
              <a:t>비밀번호 찾기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0106" y="2642807"/>
            <a:ext cx="714380" cy="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0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50489" y="348526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[GNB]</a:t>
            </a:r>
            <a:endParaRPr lang="ko-KR" altLang="en-US" sz="1100" b="1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483328" y="728701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73110" y="728700"/>
            <a:ext cx="7644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380591" y="728701"/>
            <a:ext cx="76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80591" y="1150176"/>
            <a:ext cx="76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380592" y="773706"/>
          <a:ext cx="7551736" cy="31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934"/>
                <a:gridCol w="1887934"/>
                <a:gridCol w="1887934"/>
                <a:gridCol w="1887934"/>
              </a:tblGrid>
              <a:tr h="315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상담관리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리포트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고객센터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380592" y="1150176"/>
          <a:ext cx="7608794" cy="119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860"/>
                <a:gridCol w="1887600"/>
                <a:gridCol w="1887600"/>
                <a:gridCol w="1942734"/>
              </a:tblGrid>
              <a:tr h="298604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상담예정 내역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통계 리포트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</a:tr>
              <a:tr h="298604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상담내역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정산 리포트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</a:tr>
              <a:tr h="298604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심리검사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이용약관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개인정보취급방침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</a:tr>
              <a:tr h="298604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문의하기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1" name="그림 90" descr="ico_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7271" y="1160700"/>
            <a:ext cx="195000" cy="180000"/>
          </a:xfrm>
          <a:prstGeom prst="rect">
            <a:avLst/>
          </a:prstGeom>
        </p:spPr>
      </p:pic>
      <p:pic>
        <p:nvPicPr>
          <p:cNvPr id="92" name="그림 91" descr="ico_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0348" y="1808820"/>
            <a:ext cx="195000" cy="180000"/>
          </a:xfrm>
          <a:prstGeom prst="rect">
            <a:avLst/>
          </a:prstGeom>
        </p:spPr>
      </p:pic>
      <p:pic>
        <p:nvPicPr>
          <p:cNvPr id="93" name="그림 92" descr="ico_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83041" y="2078870"/>
            <a:ext cx="195000" cy="1800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428498" y="2438890"/>
            <a:ext cx="8058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srgbClr val="0070C0"/>
                </a:solidFill>
              </a:rPr>
              <a:t>마우스 오버 시 전체 하위 메뉴 영역 </a:t>
            </a:r>
            <a:r>
              <a:rPr lang="ko-KR" altLang="en-US" sz="1000" dirty="0" err="1" smtClean="0">
                <a:solidFill>
                  <a:srgbClr val="0070C0"/>
                </a:solidFill>
              </a:rPr>
              <a:t>드롭다운</a:t>
            </a:r>
            <a:r>
              <a:rPr lang="ko-KR" altLang="en-US" sz="1000" dirty="0" smtClean="0">
                <a:solidFill>
                  <a:srgbClr val="0070C0"/>
                </a:solidFill>
              </a:rPr>
              <a:t> 노출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srgbClr val="0070C0"/>
                </a:solidFill>
              </a:rPr>
              <a:t>상담관리 메뉴 내 상담예정 내역 </a:t>
            </a:r>
            <a:r>
              <a:rPr lang="en-US" altLang="ko-KR" sz="1000" dirty="0" smtClean="0">
                <a:solidFill>
                  <a:srgbClr val="0070C0"/>
                </a:solidFill>
              </a:rPr>
              <a:t>/ </a:t>
            </a:r>
            <a:r>
              <a:rPr lang="ko-KR" altLang="en-US" sz="1000" dirty="0" smtClean="0">
                <a:solidFill>
                  <a:srgbClr val="0070C0"/>
                </a:solidFill>
              </a:rPr>
              <a:t>심리검사 </a:t>
            </a:r>
            <a:r>
              <a:rPr lang="en-US" altLang="ko-KR" sz="1000" dirty="0" smtClean="0">
                <a:solidFill>
                  <a:srgbClr val="0070C0"/>
                </a:solidFill>
              </a:rPr>
              <a:t>/ </a:t>
            </a:r>
            <a:r>
              <a:rPr lang="ko-KR" altLang="en-US" sz="1000" dirty="0" smtClean="0">
                <a:solidFill>
                  <a:srgbClr val="0070C0"/>
                </a:solidFill>
              </a:rPr>
              <a:t>쪽지 메뉴의 경우 신규 상담 예약</a:t>
            </a:r>
            <a:r>
              <a:rPr lang="en-US" altLang="ko-KR" sz="1000" dirty="0" smtClean="0">
                <a:solidFill>
                  <a:srgbClr val="0070C0"/>
                </a:solidFill>
              </a:rPr>
              <a:t>/</a:t>
            </a:r>
            <a:r>
              <a:rPr lang="ko-KR" altLang="en-US" sz="1000" dirty="0" smtClean="0">
                <a:solidFill>
                  <a:srgbClr val="0070C0"/>
                </a:solidFill>
              </a:rPr>
              <a:t>신규 심리검사 결제 완료</a:t>
            </a:r>
            <a:r>
              <a:rPr lang="en-US" altLang="ko-KR" sz="1000" dirty="0" smtClean="0">
                <a:solidFill>
                  <a:srgbClr val="0070C0"/>
                </a:solidFill>
              </a:rPr>
              <a:t>/</a:t>
            </a:r>
            <a:r>
              <a:rPr lang="ko-KR" altLang="en-US" sz="1000" dirty="0" smtClean="0">
                <a:solidFill>
                  <a:srgbClr val="0070C0"/>
                </a:solidFill>
              </a:rPr>
              <a:t>신규 받은 쪽지가 있는 경우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pPr marL="228600" indent="-228600"/>
            <a:r>
              <a:rPr lang="en-US" altLang="ko-KR" sz="1000" dirty="0" smtClean="0">
                <a:solidFill>
                  <a:srgbClr val="0070C0"/>
                </a:solidFill>
              </a:rPr>
              <a:t>      N </a:t>
            </a:r>
            <a:r>
              <a:rPr lang="ko-KR" altLang="en-US" sz="1000" dirty="0" smtClean="0">
                <a:solidFill>
                  <a:srgbClr val="0070C0"/>
                </a:solidFill>
              </a:rPr>
              <a:t>아이콘 표시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pPr marL="228600" indent="-228600">
              <a:buFont typeface="+mj-ea"/>
              <a:buAutoNum type="circleNumDbPlain" startAt="3"/>
            </a:pPr>
            <a:r>
              <a:rPr lang="ko-KR" altLang="en-US" sz="1000" dirty="0" smtClean="0">
                <a:solidFill>
                  <a:srgbClr val="0070C0"/>
                </a:solidFill>
              </a:rPr>
              <a:t>정산 리포트 메뉴는 프리랜서 </a:t>
            </a:r>
            <a:r>
              <a:rPr lang="ko-KR" altLang="en-US" sz="1000" dirty="0" err="1" smtClean="0">
                <a:solidFill>
                  <a:srgbClr val="0070C0"/>
                </a:solidFill>
              </a:rPr>
              <a:t>상담사에게만</a:t>
            </a:r>
            <a:r>
              <a:rPr lang="ko-KR" altLang="en-US" sz="1000" dirty="0" smtClean="0">
                <a:solidFill>
                  <a:srgbClr val="0070C0"/>
                </a:solidFill>
              </a:rPr>
              <a:t> 노출되며 상담센터 소속 </a:t>
            </a:r>
            <a:r>
              <a:rPr lang="ko-KR" altLang="en-US" sz="1000" dirty="0" err="1" smtClean="0">
                <a:solidFill>
                  <a:srgbClr val="0070C0"/>
                </a:solidFill>
              </a:rPr>
              <a:t>상담사에게는</a:t>
            </a:r>
            <a:r>
              <a:rPr lang="ko-KR" altLang="en-US" sz="1000" dirty="0" smtClean="0">
                <a:solidFill>
                  <a:srgbClr val="0070C0"/>
                </a:solidFill>
              </a:rPr>
              <a:t> 메뉴 </a:t>
            </a:r>
            <a:r>
              <a:rPr lang="ko-KR" altLang="en-US" sz="1000" dirty="0" err="1" smtClean="0">
                <a:solidFill>
                  <a:srgbClr val="0070C0"/>
                </a:solidFill>
              </a:rPr>
              <a:t>비노출</a:t>
            </a:r>
            <a:endParaRPr lang="en-US" altLang="ko-KR" sz="1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1787294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403775"/>
            <a:ext cx="1566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아이디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비밀번호 찾기</a:t>
            </a:r>
            <a:endParaRPr lang="ko-KR" altLang="en-US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229222" y="11779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아이디 찾기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26952" y="352286"/>
            <a:ext cx="20842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아이디</a:t>
            </a:r>
            <a:r>
              <a:rPr lang="en-US" altLang="ko-KR" sz="800" dirty="0" smtClean="0">
                <a:solidFill>
                  <a:prstClr val="black"/>
                </a:solidFill>
              </a:rPr>
              <a:t>/</a:t>
            </a:r>
            <a:r>
              <a:rPr lang="ko-KR" altLang="en-US" sz="800" dirty="0" smtClean="0">
                <a:solidFill>
                  <a:prstClr val="black"/>
                </a:solidFill>
              </a:rPr>
              <a:t>비밀번호 찾기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(</a:t>
            </a:r>
            <a:r>
              <a:rPr lang="ko-KR" altLang="en-US" sz="800" dirty="0" smtClean="0">
                <a:solidFill>
                  <a:prstClr val="black"/>
                </a:solidFill>
              </a:rPr>
              <a:t>탭</a:t>
            </a:r>
            <a:r>
              <a:rPr lang="en-US" altLang="ko-KR" sz="800" dirty="0" smtClean="0">
                <a:solidFill>
                  <a:prstClr val="black"/>
                </a:solidFill>
              </a:rPr>
              <a:t>) </a:t>
            </a:r>
            <a:r>
              <a:rPr lang="ko-KR" altLang="en-US" sz="800" dirty="0" smtClean="0">
                <a:solidFill>
                  <a:prstClr val="black"/>
                </a:solidFill>
              </a:rPr>
              <a:t>아이디 찾기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67887" y="1898830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아이디 찾기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737770" y="1898830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270622" y="2573905"/>
          <a:ext cx="7412681" cy="665164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이름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휴대폰 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RCW-0801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7808120" y="650426"/>
          <a:ext cx="1967152" cy="2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회원 가입 시 입력한 이름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연락처 정보 입력</a:t>
                      </a:r>
                      <a:endParaRPr lang="en-US" altLang="ko-KR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입력한 휴대폰 번호로 인증번호 발송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입력한 휴대폰 번호가 회원정보와 일치하지 않은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노출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입력하신 휴대폰 번호와 일치하는 정보가 없습니다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2-1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인증번호 입력 후 클릭 시 안내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팝업 노출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인증되었습니다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아이디 찾기 결과 페이지로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569974" y="869419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전용 페이지</a:t>
            </a:r>
            <a:endParaRPr lang="ko-KR" altLang="en-US" sz="1000" b="1" dirty="0"/>
          </a:p>
        </p:txBody>
      </p:sp>
      <p:sp>
        <p:nvSpPr>
          <p:cNvPr id="36" name="Button"/>
          <p:cNvSpPr>
            <a:spLocks/>
          </p:cNvSpPr>
          <p:nvPr/>
        </p:nvSpPr>
        <p:spPr bwMode="auto">
          <a:xfrm>
            <a:off x="6798448" y="873645"/>
            <a:ext cx="870339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Line"/>
          <p:cNvCxnSpPr>
            <a:cxnSpLocks/>
          </p:cNvCxnSpPr>
          <p:nvPr/>
        </p:nvCxnSpPr>
        <p:spPr bwMode="auto">
          <a:xfrm>
            <a:off x="140085" y="1221411"/>
            <a:ext cx="7689485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7363" y="620585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735425" y="2619676"/>
            <a:ext cx="2657439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74" name="Button"/>
          <p:cNvSpPr>
            <a:spLocks/>
          </p:cNvSpPr>
          <p:nvPr/>
        </p:nvSpPr>
        <p:spPr bwMode="auto">
          <a:xfrm>
            <a:off x="3734115" y="3443018"/>
            <a:ext cx="870339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다음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0621" y="2343073"/>
            <a:ext cx="27510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회원정보에 등록한 정보와 동일한 정보를 입력해주세요</a:t>
            </a:r>
            <a:r>
              <a:rPr lang="en-US" altLang="ko-KR" sz="800" dirty="0" smtClean="0"/>
              <a:t>.</a:t>
            </a:r>
            <a:endParaRPr lang="ko-KR" altLang="en-US" sz="800" b="1" dirty="0"/>
          </a:p>
        </p:txBody>
      </p:sp>
      <p:sp>
        <p:nvSpPr>
          <p:cNvPr id="41" name="타원 40"/>
          <p:cNvSpPr/>
          <p:nvPr/>
        </p:nvSpPr>
        <p:spPr>
          <a:xfrm>
            <a:off x="1462424" y="2745676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90</a:t>
            </a:fld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44950" y="2934649"/>
            <a:ext cx="168850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없이 입력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69971" y="2934649"/>
            <a:ext cx="922894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인증번호 발송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60192" y="2934649"/>
            <a:ext cx="1179972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인증번호 입력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695854" y="2938972"/>
            <a:ext cx="71770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13555" y="2987069"/>
            <a:ext cx="589987" cy="252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02:55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256364" y="2871676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277054" y="2808649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2-1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392865" y="3433012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1787294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403775"/>
            <a:ext cx="1566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아이디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비밀번호 찾기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267887" y="1898830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아이디 찾기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737770" y="1898830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270622" y="2573905"/>
          <a:ext cx="7412681" cy="332582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ID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(</a:t>
                      </a:r>
                      <a:r>
                        <a:rPr lang="ko-KR" altLang="en-US" sz="900" b="1" i="0" u="none" strike="noStrike" baseline="0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이메일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dirty="0" err="1" smtClean="0"/>
                        <a:t>ab</a:t>
                      </a:r>
                      <a:r>
                        <a:rPr lang="en-US" altLang="ko-KR" sz="900" dirty="0" smtClean="0"/>
                        <a:t>**@</a:t>
                      </a:r>
                      <a:r>
                        <a:rPr lang="en-US" altLang="ko-KR" sz="900" dirty="0" err="1" smtClean="0"/>
                        <a:t>ai</a:t>
                      </a:r>
                      <a:r>
                        <a:rPr lang="en-US" altLang="ko-KR" sz="900" dirty="0" smtClean="0"/>
                        <a:t>****.com</a:t>
                      </a:r>
                      <a:endParaRPr lang="ko-KR" altLang="en-US" sz="900" dirty="0" smtClean="0"/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7808120" y="650426"/>
          <a:ext cx="1967152" cy="234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일치하는 정보가 있는 경우 아래와 같은 포맷으로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hlinkClick r:id="rId3"/>
                        </a:rPr>
                        <a:t>xxxx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hlinkClick r:id="rId3"/>
                        </a:rPr>
                        <a:t>**@xx****.com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71463" marR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기준으로 바로 앞 두 글자만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**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처리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71463" marR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@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기준으로 바로 뒤 두 글자만 노출하고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앞까지는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**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처리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클릭 시 </a:t>
                      </a:r>
                      <a:r>
                        <a:rPr lang="ko-KR" altLang="en-US" sz="800" dirty="0" err="1" smtClean="0"/>
                        <a:t>좌상단에</a:t>
                      </a:r>
                      <a:r>
                        <a:rPr lang="ko-KR" altLang="en-US" sz="800" dirty="0" smtClean="0"/>
                        <a:t> 로그인 </a:t>
                      </a:r>
                      <a:r>
                        <a:rPr lang="ko-KR" altLang="en-US" sz="800" dirty="0" err="1" smtClean="0"/>
                        <a:t>레이어</a:t>
                      </a:r>
                      <a:r>
                        <a:rPr lang="ko-KR" altLang="en-US" sz="800" dirty="0" smtClean="0"/>
                        <a:t> 팝업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입력한 정보와 일치하는 </a:t>
                      </a:r>
                      <a:r>
                        <a:rPr lang="en-US" altLang="ko-KR" sz="800" dirty="0" smtClean="0"/>
                        <a:t>ID</a:t>
                      </a:r>
                      <a:r>
                        <a:rPr lang="ko-KR" altLang="en-US" sz="800" dirty="0" smtClean="0"/>
                        <a:t>가 없는 경우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클릭 시 </a:t>
                      </a:r>
                      <a:r>
                        <a:rPr lang="ko-KR" altLang="en-US" sz="800" dirty="0" err="1" smtClean="0"/>
                        <a:t>상담사</a:t>
                      </a:r>
                      <a:r>
                        <a:rPr lang="ko-KR" altLang="en-US" sz="800" dirty="0" smtClean="0"/>
                        <a:t> 등록 신청 페이지</a:t>
                      </a:r>
                      <a:r>
                        <a:rPr lang="en-US" altLang="ko-KR" sz="800" dirty="0" smtClean="0"/>
                        <a:t>(RCW-0201)</a:t>
                      </a:r>
                      <a:r>
                        <a:rPr lang="ko-KR" altLang="en-US" sz="800" dirty="0" smtClean="0"/>
                        <a:t>로 이동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582790" y="869419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전용 페이지</a:t>
            </a:r>
            <a:endParaRPr lang="ko-KR" altLang="en-US" sz="1000" b="1" dirty="0"/>
          </a:p>
        </p:txBody>
      </p:sp>
      <p:sp>
        <p:nvSpPr>
          <p:cNvPr id="36" name="Button"/>
          <p:cNvSpPr>
            <a:spLocks/>
          </p:cNvSpPr>
          <p:nvPr/>
        </p:nvSpPr>
        <p:spPr bwMode="auto">
          <a:xfrm>
            <a:off x="6798448" y="873645"/>
            <a:ext cx="870339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Line"/>
          <p:cNvCxnSpPr>
            <a:cxnSpLocks/>
          </p:cNvCxnSpPr>
          <p:nvPr/>
        </p:nvCxnSpPr>
        <p:spPr bwMode="auto">
          <a:xfrm>
            <a:off x="140085" y="1221411"/>
            <a:ext cx="7689485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7363" y="620585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Button"/>
          <p:cNvSpPr>
            <a:spLocks/>
          </p:cNvSpPr>
          <p:nvPr/>
        </p:nvSpPr>
        <p:spPr bwMode="auto">
          <a:xfrm>
            <a:off x="3356797" y="3248981"/>
            <a:ext cx="130367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 하기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0621" y="2343073"/>
            <a:ext cx="26260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개인정보 보호를 위해 일부 정보는 </a:t>
            </a:r>
            <a:r>
              <a:rPr lang="en-US" altLang="ko-KR" sz="800" dirty="0" smtClean="0"/>
              <a:t>*</a:t>
            </a:r>
            <a:r>
              <a:rPr lang="ko-KR" altLang="en-US" sz="800" dirty="0" smtClean="0"/>
              <a:t>으로 표시합니다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23" name="타원 22"/>
          <p:cNvSpPr/>
          <p:nvPr/>
        </p:nvSpPr>
        <p:spPr>
          <a:xfrm>
            <a:off x="4484978" y="324898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710251" y="257390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638934" y="1115639"/>
            <a:ext cx="3477017" cy="1638286"/>
            <a:chOff x="3359016" y="1115639"/>
            <a:chExt cx="3209554" cy="1638286"/>
          </a:xfrm>
        </p:grpSpPr>
        <p:sp>
          <p:nvSpPr>
            <p:cNvPr id="26" name="직사각형 25"/>
            <p:cNvSpPr/>
            <p:nvPr/>
          </p:nvSpPr>
          <p:spPr>
            <a:xfrm>
              <a:off x="3359016" y="1115639"/>
              <a:ext cx="3209554" cy="16382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093206" y="1493633"/>
              <a:ext cx="1764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46875" y="1511739"/>
              <a:ext cx="4900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아이디</a:t>
              </a:r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093206" y="1781845"/>
              <a:ext cx="1764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46875" y="1799951"/>
              <a:ext cx="59661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비밀번호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46875" y="1180607"/>
              <a:ext cx="26400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심리상담사 로그인                                         </a:t>
              </a:r>
              <a:r>
                <a:rPr lang="en-US" altLang="ko-KR" sz="900" dirty="0" smtClean="0"/>
                <a:t>X</a:t>
              </a:r>
              <a:endParaRPr lang="ko-KR" altLang="en-US" sz="900" dirty="0"/>
            </a:p>
          </p:txBody>
        </p:sp>
        <p:sp>
          <p:nvSpPr>
            <p:cNvPr id="33" name="Button"/>
            <p:cNvSpPr>
              <a:spLocks/>
            </p:cNvSpPr>
            <p:nvPr/>
          </p:nvSpPr>
          <p:spPr bwMode="auto">
            <a:xfrm>
              <a:off x="5910007" y="1502685"/>
              <a:ext cx="576000" cy="540000"/>
            </a:xfrm>
            <a:prstGeom prst="roundRect">
              <a:avLst>
                <a:gd name="adj" fmla="val 8776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62244" y="2042685"/>
              <a:ext cx="97837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u="sng" dirty="0" smtClean="0"/>
                <a:t>아이디</a:t>
              </a:r>
              <a:r>
                <a:rPr lang="en-US" altLang="ko-KR" sz="700" u="sng" dirty="0" smtClean="0"/>
                <a:t>/</a:t>
              </a:r>
              <a:r>
                <a:rPr lang="ko-KR" altLang="en-US" sz="700" u="sng" dirty="0" smtClean="0"/>
                <a:t>비밀번호 찾기</a:t>
              </a:r>
              <a:endParaRPr lang="ko-KR" altLang="en-US" sz="700" u="sng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71900" y="2393885"/>
              <a:ext cx="24062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아직 계정이 없으신가요</a:t>
              </a:r>
              <a:r>
                <a:rPr lang="en-US" altLang="ko-KR" sz="800" dirty="0" smtClean="0"/>
                <a:t>?</a:t>
              </a:r>
              <a:r>
                <a:rPr lang="ko-KR" altLang="en-US" sz="800" dirty="0" smtClean="0"/>
                <a:t>  </a:t>
              </a:r>
              <a:r>
                <a:rPr lang="ko-KR" altLang="en-US" sz="800" u="sng" dirty="0" smtClean="0"/>
                <a:t>심리상담사 등록 </a:t>
              </a:r>
              <a:r>
                <a:rPr lang="ko-KR" altLang="en-US" sz="800" u="sng" dirty="0" err="1" smtClean="0"/>
                <a:t>바로가기</a:t>
              </a:r>
              <a:endParaRPr lang="ko-KR" altLang="en-US" sz="800" u="sng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229222" y="117792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아이디 찾기 결과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26951" y="352286"/>
            <a:ext cx="2435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아이디</a:t>
            </a:r>
            <a:r>
              <a:rPr lang="en-US" altLang="ko-KR" sz="800" dirty="0" smtClean="0">
                <a:solidFill>
                  <a:prstClr val="black"/>
                </a:solidFill>
              </a:rPr>
              <a:t>/</a:t>
            </a:r>
            <a:r>
              <a:rPr lang="ko-KR" altLang="en-US" sz="800" dirty="0" smtClean="0">
                <a:solidFill>
                  <a:prstClr val="black"/>
                </a:solidFill>
              </a:rPr>
              <a:t>비밀번호 찾기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(</a:t>
            </a:r>
            <a:r>
              <a:rPr lang="ko-KR" altLang="en-US" sz="800" dirty="0" smtClean="0">
                <a:solidFill>
                  <a:prstClr val="black"/>
                </a:solidFill>
              </a:rPr>
              <a:t>탭</a:t>
            </a:r>
            <a:r>
              <a:rPr lang="en-US" altLang="ko-KR" sz="800" dirty="0" smtClean="0">
                <a:solidFill>
                  <a:prstClr val="black"/>
                </a:solidFill>
              </a:rPr>
              <a:t>) </a:t>
            </a:r>
            <a:r>
              <a:rPr lang="ko-KR" altLang="en-US" sz="800" dirty="0" smtClean="0">
                <a:solidFill>
                  <a:prstClr val="black"/>
                </a:solidFill>
              </a:rPr>
              <a:t>아이디 찾기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결과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RCW-080101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270621" y="4546170"/>
          <a:ext cx="7398166" cy="332582"/>
        </p:xfrm>
        <a:graphic>
          <a:graphicData uri="http://schemas.openxmlformats.org/drawingml/2006/table">
            <a:tbl>
              <a:tblPr/>
              <a:tblGrid>
                <a:gridCol w="7398166"/>
              </a:tblGrid>
              <a:tr h="33258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일치하는 정보가 없습니다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 smtClean="0"/>
                    </a:p>
                  </a:txBody>
                  <a:tcPr marL="10297" marR="10297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" name="타원 52"/>
          <p:cNvSpPr/>
          <p:nvPr/>
        </p:nvSpPr>
        <p:spPr>
          <a:xfrm>
            <a:off x="2710251" y="442017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Button"/>
          <p:cNvSpPr>
            <a:spLocks/>
          </p:cNvSpPr>
          <p:nvPr/>
        </p:nvSpPr>
        <p:spPr bwMode="auto">
          <a:xfrm>
            <a:off x="3221690" y="5032211"/>
            <a:ext cx="153628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심리상담사 등록 신청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621478" y="490621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1787294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403775"/>
            <a:ext cx="1566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아이디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비밀번호 찾기</a:t>
            </a:r>
            <a:endParaRPr lang="ko-KR" altLang="en-US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229222" y="117792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비밀번호 찾기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26951" y="352286"/>
            <a:ext cx="21868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아이디</a:t>
            </a:r>
            <a:r>
              <a:rPr lang="en-US" altLang="ko-KR" sz="800" dirty="0" smtClean="0">
                <a:solidFill>
                  <a:prstClr val="black"/>
                </a:solidFill>
              </a:rPr>
              <a:t>/</a:t>
            </a:r>
            <a:r>
              <a:rPr lang="ko-KR" altLang="en-US" sz="800" dirty="0" smtClean="0">
                <a:solidFill>
                  <a:prstClr val="black"/>
                </a:solidFill>
              </a:rPr>
              <a:t>비밀번호 찾기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(</a:t>
            </a:r>
            <a:r>
              <a:rPr lang="ko-KR" altLang="en-US" sz="800" dirty="0" smtClean="0">
                <a:solidFill>
                  <a:prstClr val="black"/>
                </a:solidFill>
              </a:rPr>
              <a:t>탭</a:t>
            </a:r>
            <a:r>
              <a:rPr lang="en-US" altLang="ko-KR" sz="800" dirty="0" smtClean="0">
                <a:solidFill>
                  <a:prstClr val="black"/>
                </a:solidFill>
              </a:rPr>
              <a:t>) </a:t>
            </a:r>
            <a:r>
              <a:rPr lang="ko-KR" altLang="en-US" sz="800" dirty="0" smtClean="0">
                <a:solidFill>
                  <a:prstClr val="black"/>
                </a:solidFill>
              </a:rPr>
              <a:t>비밀번호 찾기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67887" y="1898830"/>
            <a:ext cx="1411280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 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737770" y="1898830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비밀번호 찾기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270622" y="2573905"/>
          <a:ext cx="7412681" cy="997746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이름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ID(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이메일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휴대폰 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RCW-0802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7808120" y="650426"/>
          <a:ext cx="1967152" cy="1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버튼 클릭 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(1-1)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팝업 호출되며 랜덤으로 생성된 임시 비밀번호가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상담사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휴대폰 번호로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발송됨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569974" y="869419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전용 페이지</a:t>
            </a:r>
            <a:endParaRPr lang="ko-KR" altLang="en-US" sz="1000" b="1" dirty="0"/>
          </a:p>
        </p:txBody>
      </p:sp>
      <p:sp>
        <p:nvSpPr>
          <p:cNvPr id="36" name="Button"/>
          <p:cNvSpPr>
            <a:spLocks/>
          </p:cNvSpPr>
          <p:nvPr/>
        </p:nvSpPr>
        <p:spPr bwMode="auto">
          <a:xfrm>
            <a:off x="6798448" y="873645"/>
            <a:ext cx="870339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Line"/>
          <p:cNvCxnSpPr>
            <a:cxnSpLocks/>
          </p:cNvCxnSpPr>
          <p:nvPr/>
        </p:nvCxnSpPr>
        <p:spPr bwMode="auto">
          <a:xfrm>
            <a:off x="140085" y="1221411"/>
            <a:ext cx="7689485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7363" y="620585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735424" y="2619676"/>
            <a:ext cx="26754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74" name="Button"/>
          <p:cNvSpPr>
            <a:spLocks/>
          </p:cNvSpPr>
          <p:nvPr/>
        </p:nvSpPr>
        <p:spPr bwMode="auto">
          <a:xfrm>
            <a:off x="3734115" y="3789917"/>
            <a:ext cx="870339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0621" y="2343073"/>
            <a:ext cx="27510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회원정보에 등록한 정보와 동일한 정보를 입력해주세요</a:t>
            </a:r>
            <a:r>
              <a:rPr lang="en-US" altLang="ko-KR" sz="800" dirty="0" smtClean="0"/>
              <a:t>.</a:t>
            </a:r>
            <a:endParaRPr lang="ko-KR" altLang="en-US" sz="800" b="1" dirty="0"/>
          </a:p>
        </p:txBody>
      </p:sp>
      <p:sp>
        <p:nvSpPr>
          <p:cNvPr id="41" name="타원 40"/>
          <p:cNvSpPr/>
          <p:nvPr/>
        </p:nvSpPr>
        <p:spPr>
          <a:xfrm>
            <a:off x="4467954" y="3779911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35424" y="2944100"/>
            <a:ext cx="26754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92</a:t>
            </a:fld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44950" y="3277701"/>
            <a:ext cx="168850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없이 입력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69971" y="3277701"/>
            <a:ext cx="922894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인증번호 발송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60192" y="3277701"/>
            <a:ext cx="1179972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인증번호 입력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695854" y="3282024"/>
            <a:ext cx="71770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13555" y="3330121"/>
            <a:ext cx="589987" cy="252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02:55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935449" y="4334933"/>
            <a:ext cx="2213601" cy="1461745"/>
            <a:chOff x="9144000" y="3632312"/>
            <a:chExt cx="2043324" cy="1461745"/>
          </a:xfrm>
        </p:grpSpPr>
        <p:sp>
          <p:nvSpPr>
            <p:cNvPr id="31" name="Window Body"/>
            <p:cNvSpPr/>
            <p:nvPr>
              <p:custDataLst>
                <p:tags r:id="rId1"/>
              </p:custDataLst>
            </p:nvPr>
          </p:nvSpPr>
          <p:spPr>
            <a:xfrm>
              <a:off x="9144000" y="3870057"/>
              <a:ext cx="2043324" cy="122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Text"/>
            <p:cNvSpPr txBox="1"/>
            <p:nvPr>
              <p:custDataLst>
                <p:tags r:id="rId2"/>
              </p:custDataLst>
            </p:nvPr>
          </p:nvSpPr>
          <p:spPr>
            <a:xfrm>
              <a:off x="9252109" y="4006889"/>
              <a:ext cx="1877217" cy="834725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임시 비밀번호를 휴대폰으로 전송하였습니다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임시 비밀번호로 로그인 하신 후 비밀번호를 변경해주세요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34" name="Title Bar"/>
            <p:cNvSpPr/>
            <p:nvPr>
              <p:custDataLst>
                <p:tags r:id="rId3"/>
              </p:custDataLst>
            </p:nvPr>
          </p:nvSpPr>
          <p:spPr>
            <a:xfrm>
              <a:off x="9144000" y="3632312"/>
              <a:ext cx="2043324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lose Button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1007304" y="3716490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Button 1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9837174" y="4751605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9" name="타원 38"/>
          <p:cNvSpPr/>
          <p:nvPr/>
        </p:nvSpPr>
        <p:spPr>
          <a:xfrm>
            <a:off x="2053669" y="4262360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1-1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302063"/>
            <a:ext cx="9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실시간 노출 팝업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0106" y="2642807"/>
            <a:ext cx="714380" cy="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0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2481" y="934073"/>
            <a:ext cx="3642527" cy="2070230"/>
            <a:chOff x="1974752" y="1808820"/>
            <a:chExt cx="3362333" cy="2070230"/>
          </a:xfrm>
        </p:grpSpPr>
        <p:sp>
          <p:nvSpPr>
            <p:cNvPr id="3" name="직사각형 2"/>
            <p:cNvSpPr/>
            <p:nvPr/>
          </p:nvSpPr>
          <p:spPr>
            <a:xfrm>
              <a:off x="1974752" y="1808820"/>
              <a:ext cx="3347324" cy="20702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989085" y="2356465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062076" y="1963565"/>
              <a:ext cx="11736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</a:rPr>
                <a:t>실시간 상담 요청</a:t>
              </a:r>
              <a:endParaRPr lang="en-US" altLang="ko-KR" sz="11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46409" y="1944451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58670" y="2716730"/>
              <a:ext cx="19830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ko-KR" altLang="en-US" sz="1000" b="1" dirty="0" smtClean="0"/>
                <a:t>실시간 상담 요청이 들어왔습니다</a:t>
              </a:r>
              <a:r>
                <a:rPr lang="en-US" altLang="ko-KR" sz="1000" b="1" dirty="0" smtClean="0"/>
                <a:t>.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16985" y="3158970"/>
              <a:ext cx="1620000" cy="3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상담 정보 확인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063848" y="934073"/>
            <a:ext cx="3642527" cy="2070230"/>
            <a:chOff x="1974752" y="1808820"/>
            <a:chExt cx="3362333" cy="2070230"/>
          </a:xfrm>
        </p:grpSpPr>
        <p:sp>
          <p:nvSpPr>
            <p:cNvPr id="10" name="직사각형 9"/>
            <p:cNvSpPr/>
            <p:nvPr/>
          </p:nvSpPr>
          <p:spPr>
            <a:xfrm>
              <a:off x="1974752" y="1808820"/>
              <a:ext cx="3347324" cy="20702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989085" y="2356465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62076" y="1963565"/>
              <a:ext cx="737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</a:rPr>
                <a:t>예약 안내</a:t>
              </a:r>
              <a:endParaRPr lang="en-US" altLang="ko-KR" sz="11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46409" y="1944451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66797" y="2581043"/>
              <a:ext cx="29448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ko-KR" altLang="en-US" sz="1000" b="1" dirty="0" smtClean="0"/>
                <a:t>새로운 상담 예약이 등록되었습니다</a:t>
              </a:r>
              <a:r>
                <a:rPr lang="en-US" altLang="ko-KR" sz="1000" b="1" dirty="0" smtClean="0"/>
                <a:t>.</a:t>
              </a:r>
            </a:p>
            <a:p>
              <a:pPr algn="ctr">
                <a:lnSpc>
                  <a:spcPct val="140000"/>
                </a:lnSpc>
              </a:pPr>
              <a:r>
                <a:rPr lang="ko-KR" altLang="en-US" sz="1000" b="1" dirty="0" smtClean="0"/>
                <a:t>상담 관리 </a:t>
              </a:r>
              <a:r>
                <a:rPr lang="en-US" altLang="ko-KR" sz="1000" b="1" dirty="0" smtClean="0"/>
                <a:t>&gt; </a:t>
              </a:r>
              <a:r>
                <a:rPr lang="ko-KR" altLang="en-US" sz="1000" b="1" dirty="0" smtClean="0"/>
                <a:t>상담 예정 내역 메뉴에서 확인해보세요</a:t>
              </a:r>
              <a:r>
                <a:rPr lang="en-US" altLang="ko-KR" sz="1000" b="1" dirty="0" smtClean="0"/>
                <a:t>.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95508" y="3214662"/>
              <a:ext cx="1620000" cy="3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예약 정보 확인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6221" y="3564015"/>
            <a:ext cx="3642527" cy="2070230"/>
            <a:chOff x="1974752" y="1808820"/>
            <a:chExt cx="3362333" cy="2070230"/>
          </a:xfrm>
        </p:grpSpPr>
        <p:sp>
          <p:nvSpPr>
            <p:cNvPr id="17" name="직사각형 16"/>
            <p:cNvSpPr/>
            <p:nvPr/>
          </p:nvSpPr>
          <p:spPr>
            <a:xfrm>
              <a:off x="1974752" y="1808820"/>
              <a:ext cx="3347324" cy="20702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989085" y="2356465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62076" y="1963565"/>
              <a:ext cx="1564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</a:rPr>
                <a:t>심리검사 결제완료 안내</a:t>
              </a:r>
              <a:endParaRPr lang="en-US" altLang="ko-KR" sz="11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46409" y="1944451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3429" y="2581043"/>
              <a:ext cx="3208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 sz="1000" b="1" dirty="0" smtClean="0"/>
                <a:t>[</a:t>
              </a:r>
              <a:r>
                <a:rPr lang="ko-KR" altLang="en-US" sz="1000" b="1" dirty="0" smtClean="0"/>
                <a:t>홍길동</a:t>
              </a:r>
              <a:r>
                <a:rPr lang="en-US" altLang="ko-KR" sz="1000" b="1" dirty="0" smtClean="0"/>
                <a:t>]</a:t>
              </a:r>
              <a:r>
                <a:rPr lang="ko-KR" altLang="en-US" sz="1000" b="1" dirty="0" smtClean="0"/>
                <a:t>님이 심리검사 결제를 완료하였습니다</a:t>
              </a:r>
              <a:r>
                <a:rPr lang="en-US" altLang="ko-KR" sz="1000" b="1" dirty="0" smtClean="0"/>
                <a:t>.</a:t>
              </a:r>
            </a:p>
            <a:p>
              <a:pPr algn="ctr">
                <a:lnSpc>
                  <a:spcPct val="140000"/>
                </a:lnSpc>
              </a:pPr>
              <a:r>
                <a:rPr lang="ko-KR" altLang="en-US" sz="1000" b="1" dirty="0" smtClean="0"/>
                <a:t>심리검사 사이트에 접속하셔서 인증코드를 발송해주세요</a:t>
              </a:r>
              <a:r>
                <a:rPr lang="en-US" altLang="ko-KR" sz="1000" b="1" dirty="0" smtClean="0"/>
                <a:t>.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816985" y="3285020"/>
              <a:ext cx="1620000" cy="3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심리검사 정보 확인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031328" y="3564015"/>
            <a:ext cx="3642527" cy="2070230"/>
            <a:chOff x="1974752" y="1808820"/>
            <a:chExt cx="3362333" cy="2070230"/>
          </a:xfrm>
        </p:grpSpPr>
        <p:sp>
          <p:nvSpPr>
            <p:cNvPr id="25" name="직사각형 24"/>
            <p:cNvSpPr/>
            <p:nvPr/>
          </p:nvSpPr>
          <p:spPr>
            <a:xfrm>
              <a:off x="1974752" y="1808820"/>
              <a:ext cx="3347324" cy="20702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1989085" y="2356465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062076" y="1963565"/>
              <a:ext cx="10434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</a:rPr>
                <a:t>쪽지 수신 안내</a:t>
              </a:r>
              <a:endParaRPr lang="en-US" altLang="ko-KR" sz="11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46409" y="1944451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83014" y="2742083"/>
              <a:ext cx="1909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 sz="1000" b="1" dirty="0" smtClean="0"/>
                <a:t>[</a:t>
              </a:r>
              <a:r>
                <a:rPr lang="ko-KR" altLang="en-US" sz="1000" b="1" dirty="0" smtClean="0"/>
                <a:t>홍길동</a:t>
              </a:r>
              <a:r>
                <a:rPr lang="en-US" altLang="ko-KR" sz="1000" b="1" dirty="0" smtClean="0"/>
                <a:t>]</a:t>
              </a:r>
              <a:r>
                <a:rPr lang="ko-KR" altLang="en-US" sz="1000" b="1" dirty="0" smtClean="0"/>
                <a:t>님이 쪽지를 보냈습니다</a:t>
              </a:r>
              <a:r>
                <a:rPr lang="en-US" altLang="ko-KR" sz="1000" b="1" dirty="0" smtClean="0"/>
                <a:t>.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816985" y="3248980"/>
              <a:ext cx="1620000" cy="3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쪽지 정보 확인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229222" y="117792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실시간 노출 팝업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7808120" y="650426"/>
          <a:ext cx="1967152" cy="32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 gridSpan="2"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실시간 노출 팝업 </a:t>
                      </a:r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상담사가</a:t>
                      </a:r>
                      <a:r>
                        <a:rPr lang="ko-KR" altLang="en-US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 빠르게 확인해야 하는 중요한 내용을 포함</a:t>
                      </a:r>
                      <a:endParaRPr lang="en-US" altLang="ko-KR" sz="800" kern="120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상담실을 제외한 모든 페이지에서 별도의 액션이 없더라도 실시간으로 노출되도록 함</a:t>
                      </a:r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회원이 실시간 상담을 요청한 경우 노출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상담 정보 확인 링크 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상담 예정 상세페이지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(RCW-040101)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회원이 상담 예약한 경우 노출</a:t>
                      </a:r>
                      <a:endParaRPr lang="en-US" altLang="ko-KR" sz="800" kern="120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예약 정보 확인 링크 </a:t>
                      </a:r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상담 예정 상세페이지</a:t>
                      </a:r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(RCW-040101)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kern="120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상담사가</a:t>
                      </a:r>
                      <a:r>
                        <a:rPr lang="ko-KR" altLang="en-US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 요청한 심리검사를 회원이 </a:t>
                      </a:r>
                      <a:r>
                        <a:rPr lang="ko-KR" altLang="en-US" sz="800" kern="120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결제완료한</a:t>
                      </a:r>
                      <a:r>
                        <a:rPr lang="ko-KR" altLang="en-US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 경우</a:t>
                      </a:r>
                      <a:endParaRPr lang="en-US" altLang="ko-KR" sz="800" kern="120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심리검사 정보 확인 링크 </a:t>
                      </a:r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심리검사 상세페이지</a:t>
                      </a:r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(RCW-040401)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회원으로부터 쪽지를 수신한 경우</a:t>
                      </a:r>
                      <a:endParaRPr lang="en-US" altLang="ko-KR" sz="800" kern="120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쪽지 정보 확인 링크 </a:t>
                      </a:r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쪽지 리스트 페이지</a:t>
                      </a:r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(RCW-040501)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1744542" y="1069704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023617" y="1069704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186741" y="3699646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350569" y="3699646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</p:cSld>
  <p:clrMapOvr>
    <a:masterClrMapping/>
  </p:clrMapOvr>
  <p:transition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9530" y="2286980"/>
            <a:ext cx="40194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/>
            <a:r>
              <a:rPr lang="en-US" altLang="ko-KR" sz="4500" b="1" dirty="0" smtClean="0">
                <a:latin typeface="맑은 고딕" pitchFamily="50" charset="-127"/>
                <a:ea typeface="맑은 고딕" pitchFamily="50" charset="-127"/>
              </a:rPr>
              <a:t>Thank you.</a:t>
            </a:r>
            <a:endParaRPr lang="ko-KR" altLang="en-US" sz="45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845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90,1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90,1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62165</TotalTime>
  <Words>12761</Words>
  <Application>Microsoft Office PowerPoint</Application>
  <PresentationFormat>A4 용지(210x297mm)</PresentationFormat>
  <Paragraphs>3632</Paragraphs>
  <Slides>95</Slides>
  <Notes>59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95</vt:i4>
      </vt:variant>
    </vt:vector>
  </HeadingPairs>
  <TitlesOfParts>
    <vt:vector size="9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Albert</dc:creator>
  <cp:lastModifiedBy>임채은</cp:lastModifiedBy>
  <cp:revision>3506</cp:revision>
  <cp:lastPrinted>2014-11-11T00:38:12Z</cp:lastPrinted>
  <dcterms:created xsi:type="dcterms:W3CDTF">2013-12-30T01:23:21Z</dcterms:created>
  <dcterms:modified xsi:type="dcterms:W3CDTF">2017-06-21T08:15:38Z</dcterms:modified>
</cp:coreProperties>
</file>