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257" r:id="rId2"/>
    <p:sldId id="519" r:id="rId3"/>
    <p:sldId id="902" r:id="rId4"/>
    <p:sldId id="910" r:id="rId5"/>
    <p:sldId id="287" r:id="rId6"/>
    <p:sldId id="556" r:id="rId7"/>
    <p:sldId id="760" r:id="rId8"/>
    <p:sldId id="758" r:id="rId9"/>
    <p:sldId id="789" r:id="rId10"/>
    <p:sldId id="790" r:id="rId11"/>
    <p:sldId id="794" r:id="rId12"/>
    <p:sldId id="763" r:id="rId13"/>
    <p:sldId id="555" r:id="rId14"/>
    <p:sldId id="587" r:id="rId15"/>
    <p:sldId id="688" r:id="rId16"/>
    <p:sldId id="682" r:id="rId17"/>
    <p:sldId id="737" r:id="rId18"/>
    <p:sldId id="813" r:id="rId19"/>
    <p:sldId id="909" r:id="rId20"/>
    <p:sldId id="692" r:id="rId21"/>
    <p:sldId id="885" r:id="rId22"/>
    <p:sldId id="898" r:id="rId23"/>
    <p:sldId id="899" r:id="rId24"/>
    <p:sldId id="773" r:id="rId25"/>
    <p:sldId id="774" r:id="rId26"/>
    <p:sldId id="694" r:id="rId27"/>
    <p:sldId id="884" r:id="rId28"/>
    <p:sldId id="897" r:id="rId29"/>
    <p:sldId id="816" r:id="rId30"/>
    <p:sldId id="917" r:id="rId31"/>
    <p:sldId id="817" r:id="rId32"/>
    <p:sldId id="710" r:id="rId33"/>
    <p:sldId id="754" r:id="rId34"/>
    <p:sldId id="588" r:id="rId35"/>
    <p:sldId id="831" r:id="rId36"/>
    <p:sldId id="905" r:id="rId37"/>
    <p:sldId id="900" r:id="rId38"/>
    <p:sldId id="870" r:id="rId39"/>
    <p:sldId id="767" r:id="rId40"/>
    <p:sldId id="768" r:id="rId41"/>
    <p:sldId id="589" r:id="rId42"/>
    <p:sldId id="887" r:id="rId43"/>
    <p:sldId id="913" r:id="rId44"/>
    <p:sldId id="753" r:id="rId45"/>
    <p:sldId id="914" r:id="rId46"/>
    <p:sldId id="752" r:id="rId47"/>
    <p:sldId id="915" r:id="rId48"/>
    <p:sldId id="894" r:id="rId49"/>
    <p:sldId id="658" r:id="rId50"/>
    <p:sldId id="906" r:id="rId51"/>
    <p:sldId id="916" r:id="rId52"/>
    <p:sldId id="878" r:id="rId53"/>
    <p:sldId id="644" r:id="rId54"/>
    <p:sldId id="891" r:id="rId55"/>
    <p:sldId id="879" r:id="rId56"/>
    <p:sldId id="907" r:id="rId57"/>
    <p:sldId id="641" r:id="rId58"/>
    <p:sldId id="639" r:id="rId59"/>
    <p:sldId id="912" r:id="rId60"/>
    <p:sldId id="687" r:id="rId61"/>
    <p:sldId id="822" r:id="rId62"/>
    <p:sldId id="660" r:id="rId63"/>
    <p:sldId id="663" r:id="rId64"/>
    <p:sldId id="896" r:id="rId65"/>
    <p:sldId id="725" r:id="rId66"/>
    <p:sldId id="755" r:id="rId67"/>
    <p:sldId id="901" r:id="rId68"/>
    <p:sldId id="821" r:id="rId69"/>
    <p:sldId id="665" r:id="rId70"/>
    <p:sldId id="823" r:id="rId71"/>
    <p:sldId id="893" r:id="rId72"/>
    <p:sldId id="889" r:id="rId73"/>
    <p:sldId id="908" r:id="rId74"/>
    <p:sldId id="890" r:id="rId75"/>
    <p:sldId id="616" r:id="rId76"/>
    <p:sldId id="880" r:id="rId77"/>
    <p:sldId id="741" r:id="rId78"/>
    <p:sldId id="869" r:id="rId79"/>
    <p:sldId id="723" r:id="rId80"/>
    <p:sldId id="669" r:id="rId81"/>
    <p:sldId id="726" r:id="rId82"/>
    <p:sldId id="860" r:id="rId83"/>
    <p:sldId id="648" r:id="rId84"/>
    <p:sldId id="673" r:id="rId85"/>
    <p:sldId id="650" r:id="rId86"/>
    <p:sldId id="674" r:id="rId87"/>
    <p:sldId id="652" r:id="rId88"/>
    <p:sldId id="903" r:id="rId89"/>
    <p:sldId id="904" r:id="rId90"/>
    <p:sldId id="867" r:id="rId91"/>
    <p:sldId id="865" r:id="rId92"/>
    <p:sldId id="895" r:id="rId93"/>
    <p:sldId id="864" r:id="rId94"/>
    <p:sldId id="866" r:id="rId95"/>
    <p:sldId id="775" r:id="rId96"/>
    <p:sldId id="776" r:id="rId97"/>
    <p:sldId id="777" r:id="rId98"/>
    <p:sldId id="778" r:id="rId99"/>
    <p:sldId id="779" r:id="rId100"/>
    <p:sldId id="780" r:id="rId101"/>
    <p:sldId id="781" r:id="rId102"/>
    <p:sldId id="782" r:id="rId103"/>
    <p:sldId id="783" r:id="rId104"/>
    <p:sldId id="784" r:id="rId105"/>
    <p:sldId id="785" r:id="rId106"/>
    <p:sldId id="786" r:id="rId107"/>
    <p:sldId id="787" r:id="rId108"/>
    <p:sldId id="788" r:id="rId109"/>
    <p:sldId id="844" r:id="rId110"/>
    <p:sldId id="845" r:id="rId111"/>
    <p:sldId id="846" r:id="rId112"/>
    <p:sldId id="847" r:id="rId113"/>
    <p:sldId id="883" r:id="rId114"/>
    <p:sldId id="848" r:id="rId115"/>
    <p:sldId id="849" r:id="rId116"/>
    <p:sldId id="850" r:id="rId117"/>
    <p:sldId id="851" r:id="rId118"/>
    <p:sldId id="852" r:id="rId119"/>
    <p:sldId id="853" r:id="rId120"/>
    <p:sldId id="911" r:id="rId121"/>
    <p:sldId id="854" r:id="rId122"/>
    <p:sldId id="855" r:id="rId123"/>
    <p:sldId id="857" r:id="rId124"/>
    <p:sldId id="859" r:id="rId125"/>
    <p:sldId id="742" r:id="rId126"/>
    <p:sldId id="743" r:id="rId127"/>
    <p:sldId id="744" r:id="rId128"/>
    <p:sldId id="918" r:id="rId129"/>
    <p:sldId id="919" r:id="rId130"/>
    <p:sldId id="286" r:id="rId131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8A5C"/>
    <a:srgbClr val="339966"/>
    <a:srgbClr val="EAEAEA"/>
    <a:srgbClr val="B2B2B2"/>
    <a:srgbClr val="D9D9D9"/>
    <a:srgbClr val="7F7F7F"/>
    <a:srgbClr val="DFEDE3"/>
    <a:srgbClr val="9BBB5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4" autoAdjust="0"/>
    <p:restoredTop sz="94286" autoAdjust="0"/>
  </p:normalViewPr>
  <p:slideViewPr>
    <p:cSldViewPr snapToObjects="1" showGuides="1">
      <p:cViewPr varScale="1">
        <p:scale>
          <a:sx n="105" d="100"/>
          <a:sy n="105" d="100"/>
        </p:scale>
        <p:origin x="-2196" y="-96"/>
      </p:cViewPr>
      <p:guideLst>
        <p:guide orient="horz" pos="459"/>
        <p:guide pos="2143"/>
      </p:guideLst>
    </p:cSldViewPr>
  </p:slideViewPr>
  <p:outlineViewPr>
    <p:cViewPr>
      <p:scale>
        <a:sx n="33" d="100"/>
        <a:sy n="33" d="100"/>
      </p:scale>
      <p:origin x="0" y="2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52"/>
    </p:cViewPr>
  </p:sorterViewPr>
  <p:notesViewPr>
    <p:cSldViewPr snapToObjects="1" showGuides="1"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2AE1F346-FAFE-4EB2-A017-397E874DECA2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776697F8-E987-442F-83F9-51651D78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51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4623C6E4-DA74-4F09-9B70-D5B646DD796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0599321-B0CA-4557-A533-3DF6CEE5E4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53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53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53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73515" y="6486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2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338722" y="6364288"/>
            <a:ext cx="1643399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50" b="1" dirty="0" smtClean="0">
                <a:latin typeface="+mj-lt"/>
              </a:rPr>
              <a:t>ⓒ </a:t>
            </a:r>
            <a:r>
              <a:rPr lang="en-US" altLang="ko-KR" sz="750" dirty="0" smtClean="0">
                <a:latin typeface="+mj-lt"/>
              </a:rPr>
              <a:t>2016 AIMMED CORPORATION</a:t>
            </a:r>
            <a:endParaRPr lang="ko-KR" altLang="en-US" sz="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6397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6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469502" y="362858"/>
            <a:ext cx="566994" cy="252187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일반</a:t>
            </a:r>
            <a:endParaRPr lang="en-US" altLang="ko-KR" sz="80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73515" y="6486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867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7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78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28890" y="647234"/>
          <a:ext cx="8872266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2266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28890" y="110488"/>
          <a:ext cx="8872266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764"/>
                <a:gridCol w="3425369"/>
                <a:gridCol w="911415"/>
                <a:gridCol w="1738768"/>
                <a:gridCol w="1785950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6319241" y="917466"/>
            <a:ext cx="2682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10493" y="647362"/>
            <a:ext cx="270162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73515" y="64824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7351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715" r:id="rId4"/>
    <p:sldLayoutId id="2147483710" r:id="rId5"/>
    <p:sldLayoutId id="2147483714" r:id="rId6"/>
    <p:sldLayoutId id="2147483716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bcd**@aimmed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9.pn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jpeg"/><Relationship Id="rId7" Type="http://schemas.openxmlformats.org/officeDocument/2006/relationships/image" Target="../media/image22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13.jpeg"/><Relationship Id="rId5" Type="http://schemas.openxmlformats.org/officeDocument/2006/relationships/image" Target="../media/image15.jpeg"/><Relationship Id="rId10" Type="http://schemas.openxmlformats.org/officeDocument/2006/relationships/image" Target="../media/image12.jpe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11" Type="http://schemas.openxmlformats.org/officeDocument/2006/relationships/image" Target="../media/image13.jpeg"/><Relationship Id="rId5" Type="http://schemas.openxmlformats.org/officeDocument/2006/relationships/image" Target="../media/image21.jpeg"/><Relationship Id="rId10" Type="http://schemas.openxmlformats.org/officeDocument/2006/relationships/image" Target="../media/image12.jpeg"/><Relationship Id="rId4" Type="http://schemas.openxmlformats.org/officeDocument/2006/relationships/image" Target="../media/image15.jpeg"/><Relationship Id="rId9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34.jpeg"/><Relationship Id="rId9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29.jpeg"/><Relationship Id="rId4" Type="http://schemas.openxmlformats.org/officeDocument/2006/relationships/image" Target="../media/image34.jpeg"/><Relationship Id="rId9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29.jpe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34.jpeg"/><Relationship Id="rId9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3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10" Type="http://schemas.openxmlformats.org/officeDocument/2006/relationships/image" Target="../media/image33.png"/><Relationship Id="rId4" Type="http://schemas.openxmlformats.org/officeDocument/2006/relationships/image" Target="../media/image34.jpeg"/><Relationship Id="rId9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jpeg"/><Relationship Id="rId9" Type="http://schemas.openxmlformats.org/officeDocument/2006/relationships/image" Target="../media/image2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15.jpeg"/><Relationship Id="rId9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15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5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4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6" y="287066"/>
            <a:ext cx="872336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Hello App </a:t>
            </a:r>
            <a:r>
              <a:rPr lang="ko-KR" altLang="en-US" sz="3600" b="1" spc="-150" dirty="0" smtClean="0">
                <a:latin typeface="맑은 고딕" pitchFamily="50" charset="-127"/>
                <a:ea typeface="맑은 고딕" pitchFamily="50" charset="-127"/>
              </a:rPr>
              <a:t>화면기획서</a:t>
            </a:r>
            <a:endParaRPr lang="en-US" altLang="ko-KR" sz="36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924944"/>
            <a:ext cx="414340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AIMMED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924944"/>
            <a:ext cx="41434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작성년월일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2016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최종수정일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2017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1" spc="-2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문서버전</a:t>
            </a:r>
            <a:r>
              <a:rPr lang="en-US" altLang="ko-KR" sz="1000" b="1" spc="-2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2.5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문서등급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기밀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1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네트워크 오류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391380" y="907970"/>
            <a:ext cx="2812504" cy="5000582"/>
            <a:chOff x="366961" y="908720"/>
            <a:chExt cx="2812504" cy="500058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328" y="3104950"/>
            <a:ext cx="226949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/>
              <a:t>네트워크 연결에 실패했습니다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ko-KR" sz="900" dirty="0" err="1"/>
              <a:t>Wi-fi</a:t>
            </a:r>
            <a:r>
              <a:rPr lang="ko-KR" altLang="en-US" sz="900" dirty="0"/>
              <a:t>를 연결 상태 및 데이터 </a:t>
            </a:r>
            <a:r>
              <a:rPr lang="ko-KR" altLang="en-US" sz="900" dirty="0" smtClean="0"/>
              <a:t>네트워크가 차단 </a:t>
            </a:r>
            <a:r>
              <a:rPr lang="ko-KR" altLang="en-US" sz="900" dirty="0"/>
              <a:t>상태인지 확인해주세요</a:t>
            </a:r>
            <a:r>
              <a:rPr lang="en-US" altLang="ko-KR" sz="900" dirty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22363" y="3841655"/>
            <a:ext cx="2150716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다시 시도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328" y="386568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8328" y="29789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19497" y="4626133"/>
            <a:ext cx="2160240" cy="648072"/>
          </a:xfrm>
          <a:prstGeom prst="roundRect">
            <a:avLst>
              <a:gd name="adj" fmla="val 608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800" dirty="0"/>
              <a:t>네트워크 연결에 실패했습니다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800" dirty="0" err="1"/>
              <a:t>Wi-fi</a:t>
            </a:r>
            <a:r>
              <a:rPr lang="ko-KR" altLang="en-US" sz="800" dirty="0"/>
              <a:t>를 연결 상태 및 데이터 네트워크가 차단 상태인지 확인해주세요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491880" y="481518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3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pic>
        <p:nvPicPr>
          <p:cNvPr id="35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391380" y="1120552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9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964" y="1214820"/>
            <a:ext cx="221269" cy="216000"/>
          </a:xfrm>
          <a:prstGeom prst="rect">
            <a:avLst/>
          </a:prstGeom>
          <a:noFill/>
        </p:spPr>
      </p:pic>
      <p:pic>
        <p:nvPicPr>
          <p:cNvPr id="50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1325" y="1042265"/>
            <a:ext cx="579998" cy="540000"/>
          </a:xfrm>
          <a:prstGeom prst="rect">
            <a:avLst/>
          </a:prstGeom>
          <a:noFill/>
        </p:spPr>
      </p:pic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317670" y="926831"/>
          <a:ext cx="2678400" cy="145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오류 페이지</a:t>
                      </a:r>
                      <a:endParaRPr lang="en-US" altLang="ko-K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연결이 끊겼을 때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혹은 네트워크 연결이 불안하여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 이상 로딩이 지연될 때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시도 버튼 탭 시 네트워크 연결 다시 체크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연결된 경우에는 정상 페이지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연결 비정상적인 경우에는 동일한 페이지 유지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오류 토스트 팝업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743880" y="113374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진단 결과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3" name="직사각형 32"/>
          <p:cNvSpPr/>
          <p:nvPr/>
        </p:nvSpPr>
        <p:spPr>
          <a:xfrm>
            <a:off x="428920" y="3789040"/>
            <a:ext cx="27121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실현가능한</a:t>
            </a:r>
            <a:r>
              <a:rPr lang="ko-KR" altLang="en-US" sz="900" dirty="0" smtClean="0">
                <a:solidFill>
                  <a:prstClr val="black"/>
                </a:solidFill>
              </a:rPr>
              <a:t> 목표를 설정하고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우선순위 정해 시간관리하기</a:t>
            </a:r>
          </a:p>
          <a:p>
            <a:pPr lvl="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가족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친구 등 나를 지지해 줄 사람 만들기</a:t>
            </a:r>
          </a:p>
          <a:p>
            <a:pPr lvl="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규칙적인 식사와 운동으로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균형잡힌</a:t>
            </a:r>
            <a:r>
              <a:rPr lang="ko-KR" altLang="en-US" sz="900" dirty="0" smtClean="0">
                <a:solidFill>
                  <a:prstClr val="black"/>
                </a:solidFill>
              </a:rPr>
              <a:t> 생활하기</a:t>
            </a:r>
          </a:p>
          <a:p>
            <a:pPr lvl="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전문가와의 상담을 통해 그때그때 해소하기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530" y="3557310"/>
            <a:ext cx="1261884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▣ 스트레스 관리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tip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28861" y="1476360"/>
            <a:ext cx="2811600" cy="19526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1530" y="1568990"/>
            <a:ext cx="279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[ID]</a:t>
            </a:r>
            <a:r>
              <a:rPr lang="ko-KR" altLang="en-US" sz="900" b="1" dirty="0" smtClean="0">
                <a:solidFill>
                  <a:schemeClr val="dk1"/>
                </a:solidFill>
                <a:latin typeface="+mj-ea"/>
              </a:rPr>
              <a:t>님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의</a:t>
            </a:r>
            <a:r>
              <a:rPr lang="ko-KR" altLang="en-US" sz="900" b="1" dirty="0" smtClean="0">
                <a:solidFill>
                  <a:schemeClr val="dk1"/>
                </a:solidFill>
                <a:latin typeface="+mj-ea"/>
              </a:rPr>
              <a:t> </a:t>
            </a:r>
            <a:r>
              <a:rPr lang="ko-KR" altLang="en-US" sz="900" dirty="0" smtClean="0">
                <a:latin typeface="+mn-ea"/>
              </a:rPr>
              <a:t>스트레스 수준은 낮음입니다</a:t>
            </a:r>
            <a:r>
              <a:rPr lang="en-US" altLang="ko-KR" sz="900" dirty="0" smtClean="0">
                <a:latin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ko-KR" sz="900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900" dirty="0" smtClean="0">
                <a:latin typeface="+mn-ea"/>
              </a:rPr>
              <a:t>스트레스가 하나도 없는 사람은 없습니다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ko-KR" altLang="en-US" sz="900" dirty="0" smtClean="0">
                <a:latin typeface="+mn-ea"/>
              </a:rPr>
              <a:t>스트레스가 낮다는 것은 스트레스에 잘 대처하고 있다는 뜻입니다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ko-KR" altLang="en-US" sz="900" dirty="0" smtClean="0">
                <a:latin typeface="+mn-ea"/>
              </a:rPr>
              <a:t>지금처럼 잘 관리한다면 스트레스에 지치지 않고 즐겁게 생활할 수 있습니다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900" dirty="0" smtClean="0">
                <a:latin typeface="+mn-ea"/>
              </a:rPr>
              <a:t>평소 나의 스트레스 대처방법을 잘 알고 있다면 갑자기 극심한 스트레스가 생겼을 때도 유연하게 대처할 수 있습니다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스트레스 자가진단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2570" y="352286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스트레스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920" y="14763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스트레스 자가진단 결과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[ID]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안에 사용자 이름 자동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선택한 문항에 해당하는 배점의 점수를 산출하여 산출 점수에 따른 결과 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41530" y="4869160"/>
            <a:ext cx="2279791" cy="231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마주보고 마음을 나누는 심리상담</a:t>
            </a:r>
            <a:r>
              <a:rPr lang="en-US" altLang="ko-KR" sz="900" b="1" dirty="0" smtClean="0">
                <a:solidFill>
                  <a:prstClr val="black"/>
                </a:solidFill>
              </a:rPr>
              <a:t>, Hello</a:t>
            </a: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우울 자가진단 시작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1540" y="2503347"/>
            <a:ext cx="2576346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지난 </a:t>
            </a:r>
            <a:r>
              <a:rPr lang="en-US" altLang="ko-KR" sz="1000" dirty="0" smtClean="0">
                <a:latin typeface="+mj-ea"/>
              </a:rPr>
              <a:t>1</a:t>
            </a:r>
            <a:r>
              <a:rPr lang="ko-KR" altLang="en-US" sz="1000" dirty="0" smtClean="0">
                <a:latin typeface="+mj-ea"/>
              </a:rPr>
              <a:t>주일 동안의 느낌이나 상태에 대한 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질문입니다</a:t>
            </a:r>
            <a:r>
              <a:rPr lang="en-US" altLang="ko-KR" sz="1000" dirty="0" smtClean="0">
                <a:latin typeface="+mj-ea"/>
              </a:rPr>
              <a:t>.  </a:t>
            </a:r>
            <a:r>
              <a:rPr lang="ko-KR" altLang="en-US" sz="1000" dirty="0" smtClean="0">
                <a:latin typeface="+mj-ea"/>
              </a:rPr>
              <a:t>각각의 일들이 </a:t>
            </a:r>
            <a:r>
              <a:rPr lang="en-US" altLang="ko-KR" sz="1000" b="1" dirty="0" smtClean="0">
                <a:latin typeface="+mj-ea"/>
              </a:rPr>
              <a:t>1</a:t>
            </a:r>
            <a:r>
              <a:rPr lang="ko-KR" altLang="en-US" sz="1000" b="1" dirty="0" smtClean="0">
                <a:latin typeface="+mj-ea"/>
              </a:rPr>
              <a:t>주일 동안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얼마나 자주 있었는지 체크해 주세요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약 </a:t>
            </a:r>
            <a:r>
              <a:rPr lang="en-US" altLang="ko-KR" sz="1200" b="1" dirty="0">
                <a:latin typeface="+mj-ea"/>
              </a:rPr>
              <a:t>3</a:t>
            </a:r>
            <a:r>
              <a:rPr lang="ko-KR" altLang="en-US" sz="1200" b="1" dirty="0" smtClean="0">
                <a:latin typeface="+mj-ea"/>
              </a:rPr>
              <a:t>분</a:t>
            </a:r>
            <a:r>
              <a:rPr lang="ko-KR" altLang="en-US" sz="1000" dirty="0" smtClean="0">
                <a:latin typeface="+mj-ea"/>
              </a:rPr>
              <a:t> 소요</a:t>
            </a:r>
            <a:r>
              <a:rPr lang="en-US" altLang="ko-KR" sz="1000" dirty="0" smtClean="0">
                <a:latin typeface="+mj-ea"/>
              </a:rPr>
              <a:t>) 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+mj-ea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6305" y="3744035"/>
            <a:ext cx="2477679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시작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우울증 자가진단 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70" y="352286"/>
            <a:ext cx="2089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우울증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9304" y="379967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우울증 자가진단 시작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/>
                        <a:t>우울증 자가진단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(RM-100201)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우울 자가진단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28861" y="1476360"/>
            <a:ext cx="2811600" cy="6024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98" y="244469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798" y="284974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1~2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798" y="325478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3~4</a:t>
            </a:r>
            <a:r>
              <a:rPr lang="ko-KR" altLang="en-US" sz="1000" dirty="0" smtClean="0">
                <a:solidFill>
                  <a:schemeClr val="tx1"/>
                </a:solidFill>
              </a:rPr>
              <a:t>일간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365983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우울증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570" y="352286"/>
            <a:ext cx="2089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우울증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16041" y="333416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RM-100201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320290" y="908720"/>
          <a:ext cx="2678400" cy="9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우울증 자가진단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정책정의서의 자가진단 테스트 자료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sheet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답변은 하나만 선택 가능하며 답변 선택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76545" y="1538790"/>
            <a:ext cx="23968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평소에는 아무렇지도 않던 일들이 괴롭고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귀찮게 느껴진다</a:t>
            </a:r>
            <a:r>
              <a:rPr lang="en-US" altLang="ko-KR" sz="900" dirty="0" smtClean="0"/>
              <a:t>. </a:t>
            </a:r>
            <a:endParaRPr lang="ko-KR" altLang="en-US" sz="900" dirty="0">
              <a:latin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95499" y="419183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8861" y="1476360"/>
            <a:ext cx="2811600" cy="4224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1798" y="230968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798" y="271472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1~2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798" y="311977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3~4</a:t>
            </a:r>
            <a:r>
              <a:rPr lang="ko-KR" altLang="en-US" sz="1000" dirty="0" smtClean="0">
                <a:solidFill>
                  <a:schemeClr val="tx1"/>
                </a:solidFill>
              </a:rPr>
              <a:t>일간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98" y="352481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주일에 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일 이상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251" y="4019872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&lt;  </a:t>
            </a:r>
            <a:r>
              <a:rPr lang="ko-KR" altLang="en-US" sz="1050" b="1" dirty="0" smtClean="0"/>
              <a:t>이전</a:t>
            </a:r>
            <a:endParaRPr lang="ko-KR" altLang="en-US" sz="1050" b="1" dirty="0"/>
          </a:p>
        </p:txBody>
      </p:sp>
      <p:sp>
        <p:nvSpPr>
          <p:cNvPr id="25" name="직사각형 24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1570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우울 자가진단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우울증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2570" y="352286"/>
            <a:ext cx="2089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우울증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16041" y="319914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RM-100201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우울증 자가진단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마지막 질의인 경우 </a:t>
                      </a:r>
                      <a:r>
                        <a:rPr lang="ko-KR" altLang="en-US" sz="800" dirty="0" smtClean="0"/>
                        <a:t>우울증 자가진단 결과 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RM-10020101)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6545" y="1538790"/>
            <a:ext cx="1640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먹고 싶지 않고 식욕도 없다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395499" y="4019872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41313" y="3230941"/>
            <a:ext cx="2802598" cy="84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0" indent="-8890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무조건 숨기기보다 의지할 수 있는 사람에게 표현하기</a:t>
            </a:r>
          </a:p>
          <a:p>
            <a:pPr marL="88900" lvl="0" indent="-8890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하루 종일 우울함에 빠져있기보다 활력을 주는 다른 활동하기</a:t>
            </a:r>
          </a:p>
          <a:p>
            <a:pPr marL="228600" lvl="0" indent="-228600">
              <a:lnSpc>
                <a:spcPct val="11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</a:rPr>
              <a:t>전문가와의 상담을 통해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우울감</a:t>
            </a:r>
            <a:r>
              <a:rPr lang="ko-KR" altLang="en-US" sz="900" dirty="0" smtClean="0">
                <a:solidFill>
                  <a:prstClr val="black"/>
                </a:solidFill>
              </a:rPr>
              <a:t> 극복하기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진단 결과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328861" y="1476359"/>
            <a:ext cx="2811600" cy="14125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580" y="2972245"/>
            <a:ext cx="1261884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▣ </a:t>
            </a:r>
            <a:r>
              <a:rPr lang="ko-KR" altLang="en-US" sz="900" b="1" dirty="0" err="1" smtClean="0">
                <a:solidFill>
                  <a:prstClr val="black"/>
                </a:solidFill>
              </a:rPr>
              <a:t>우울감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줄이기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tip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1313" y="1543231"/>
            <a:ext cx="2799148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[ID]</a:t>
            </a:r>
            <a:r>
              <a:rPr lang="ko-KR" altLang="en-US" sz="900" b="1" dirty="0" smtClean="0">
                <a:solidFill>
                  <a:schemeClr val="dk1"/>
                </a:solidFill>
                <a:latin typeface="+mj-ea"/>
              </a:rPr>
              <a:t>님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의 님의 우울 점수는 낮은 편입니다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</a:t>
            </a:r>
          </a:p>
          <a:p>
            <a:pPr>
              <a:lnSpc>
                <a:spcPct val="120000"/>
              </a:lnSpc>
            </a:pPr>
            <a:endParaRPr lang="ko-KR" altLang="en-US" sz="900" dirty="0" smtClean="0">
              <a:solidFill>
                <a:schemeClr val="dk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사람들은 누구나 우울할 때가 있습니다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실망스러운 일이 있거나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힘든 일이 있을 때 슬프고 기분이 가라앉는 것은 아주 자연스러운 현상입니다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다만 지나치게 오랫동안 지속되거나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일상 생활에 방해가 되지 않도록 관리하는 것이 중요합니다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우울증 자가진단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2570" y="352286"/>
            <a:ext cx="2573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우울증 진단 시작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76920" y="142392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RM-10020101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우울증 자가진단 결과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[ID]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안에 사용자 이름 자동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선택한 문항에 해당하는 배점의 점수를 산출하여 산출 점수에 따른 결과 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슬라이드 번호 개체 틀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104</a:t>
            </a:fld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1530" y="4329100"/>
            <a:ext cx="2279791" cy="231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마주보고 마음을 나누는 심리상담</a:t>
            </a:r>
            <a:r>
              <a:rPr lang="en-US" altLang="ko-KR" sz="900" b="1" dirty="0" smtClean="0">
                <a:solidFill>
                  <a:prstClr val="black"/>
                </a:solidFill>
              </a:rPr>
              <a:t>, Hello</a:t>
            </a: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불안 자가진단 시작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0786" y="2503347"/>
            <a:ext cx="263405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b="1" dirty="0" smtClean="0">
                <a:latin typeface="+mj-ea"/>
              </a:rPr>
              <a:t>현재</a:t>
            </a:r>
            <a:r>
              <a:rPr lang="ko-KR" altLang="en-US" sz="1000" dirty="0" smtClean="0">
                <a:latin typeface="+mj-ea"/>
              </a:rPr>
              <a:t>의 상태에 가장 근접 하다고 생각되는 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것에 체크해주십시오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약 </a:t>
            </a:r>
            <a:r>
              <a:rPr lang="en-US" altLang="ko-KR" sz="1200" b="1" dirty="0">
                <a:latin typeface="+mj-ea"/>
              </a:rPr>
              <a:t>3</a:t>
            </a:r>
            <a:r>
              <a:rPr lang="ko-KR" altLang="en-US" sz="1200" b="1" dirty="0" smtClean="0">
                <a:latin typeface="+mj-ea"/>
              </a:rPr>
              <a:t>분</a:t>
            </a:r>
            <a:r>
              <a:rPr lang="ko-KR" altLang="en-US" sz="1000" dirty="0" smtClean="0">
                <a:latin typeface="+mj-ea"/>
              </a:rPr>
              <a:t> 소요</a:t>
            </a:r>
            <a:r>
              <a:rPr lang="en-US" altLang="ko-KR" sz="1000" dirty="0" smtClean="0">
                <a:latin typeface="+mj-ea"/>
              </a:rPr>
              <a:t>) 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6305" y="3744035"/>
            <a:ext cx="2477679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시작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불안장애 자가진단 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불안장애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36585" y="37833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불안장애 자가진단 시작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dirty="0" smtClean="0"/>
                        <a:t> 불안장애 자가진단 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RM-100301)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불안 자가진단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28861" y="1476360"/>
            <a:ext cx="28116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98" y="239969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전혀 없다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798" y="280473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약간 그렇다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798" y="320978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꽤 그렇다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361482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심하다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불안장애 자가진단 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불안장애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789830" y="428280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6545" y="1538790"/>
            <a:ext cx="24368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가끔씩 몸이 저리고 쑤시며 감각이 마비된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느낌을 받는다</a:t>
            </a:r>
            <a:r>
              <a:rPr lang="en-US" altLang="ko-KR" sz="900" dirty="0" smtClean="0"/>
              <a:t>.</a:t>
            </a:r>
            <a:endParaRPr lang="ko-KR" altLang="en-US" sz="900" dirty="0"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5499" y="4154887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320290" y="908720"/>
          <a:ext cx="2678400" cy="9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불안장애 자가진단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정책정의서의 자가진단 테스트 자료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sheet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답변은 하나만 선택 가능하며 답변 선택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0" name="직사각형 29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570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불안 자가진단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8861" y="1476360"/>
            <a:ext cx="2811600" cy="4224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1798" y="217466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전혀 없다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1798" y="257971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약간 그렇다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798" y="298475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꽤 그렇다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1798" y="338980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심하다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6779" y="3900971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&lt;  </a:t>
            </a:r>
            <a:r>
              <a:rPr lang="ko-KR" altLang="en-US" sz="1050" b="1" dirty="0" smtClean="0">
                <a:latin typeface="+mn-ea"/>
              </a:rPr>
              <a:t>이전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X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불안장애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불안장애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89830" y="405197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6545" y="1538790"/>
            <a:ext cx="136928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흥분된 느낌을 받는다</a:t>
            </a:r>
            <a:r>
              <a:rPr lang="en-US" altLang="ko-KR" sz="900" dirty="0" smtClean="0">
                <a:latin typeface="+mn-ea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5499" y="392405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불안장애 자가진단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마지막 질의인 경우 </a:t>
                      </a:r>
                      <a:r>
                        <a:rPr lang="ko-KR" altLang="en-US" sz="800" dirty="0" smtClean="0"/>
                        <a:t>불안장애 자가진단 결과 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RM-10030101)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28920" y="4242721"/>
            <a:ext cx="2711541" cy="5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10000"/>
              </a:lnSpc>
            </a:pP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-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불안의 원인을 찾아보기</a:t>
            </a:r>
          </a:p>
          <a:p>
            <a:pPr marL="228600" lvl="0" indent="-228600">
              <a:lnSpc>
                <a:spcPct val="110000"/>
              </a:lnSpc>
            </a:pP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-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원인을 바꿀 수 없다면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받아들이려 노력하기</a:t>
            </a:r>
          </a:p>
          <a:p>
            <a:pPr marL="228600" lvl="0" indent="-228600">
              <a:lnSpc>
                <a:spcPct val="110000"/>
              </a:lnSpc>
            </a:pP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-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전문가와의 상담을 통해 불안 다스리기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진단 결과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341530" y="3924348"/>
            <a:ext cx="3006080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▣ 불안에 대처하기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tip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8861" y="1476359"/>
            <a:ext cx="2811600" cy="231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1313" y="1533621"/>
            <a:ext cx="279914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[ID]</a:t>
            </a:r>
            <a:r>
              <a:rPr lang="ko-KR" altLang="en-US" sz="900" b="1" dirty="0" smtClean="0">
                <a:solidFill>
                  <a:schemeClr val="dk1"/>
                </a:solidFill>
                <a:latin typeface="+mj-ea"/>
              </a:rPr>
              <a:t>님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은 불안 정도가 아주 낮거나 불안을 전혀 느끼지 않고 있습니다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900" dirty="0" smtClean="0">
              <a:solidFill>
                <a:schemeClr val="dk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일상생활에서 긴장과 불안은 누구나 느끼는 감정입니다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적당한 긴장과 불안은 오히려 어떤 상황이나 문제를 대처하는 원동력이 되기도 합니다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900" dirty="0" smtClean="0">
              <a:solidFill>
                <a:schemeClr val="dk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어떤 사람들은 보통 수준의 긴장과 불안은 잘 견디지만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불안과 긴장이 커질 때 혼란을 느끼게 되기도 합니다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평소 자신의 대처방식을 잘 알고 있지 못했기 때문입니다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스스로에 대해 잘 알고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+mj-ea"/>
              </a:rPr>
              <a:t>어려움에 대해 터놓고 이야기할 수 있는 대상을 가지고 있는 것이 좋습니다</a:t>
            </a:r>
            <a:r>
              <a:rPr lang="en-US" altLang="ko-KR" sz="900" dirty="0" smtClean="0">
                <a:solidFill>
                  <a:schemeClr val="dk1"/>
                </a:solidFill>
                <a:latin typeface="+mj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불안장애 자가진단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2570" y="352286"/>
            <a:ext cx="2675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불안장애 진단 시작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진단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76920" y="142392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RM-10030101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불안장애 자가진단 결과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[ID]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안에 사용자 이름 자동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선택한 문항에 해당하는 배점의 점수를 산출하여 산출 점수에 따른 결과 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108</a:t>
            </a:fld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41530" y="5042475"/>
            <a:ext cx="2279791" cy="231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마주보고 마음을 나누는 심리상담</a:t>
            </a:r>
            <a:r>
              <a:rPr lang="en-US" altLang="ko-KR" sz="900" b="1" dirty="0" smtClean="0">
                <a:solidFill>
                  <a:prstClr val="black"/>
                </a:solidFill>
              </a:rPr>
              <a:t>, Hello</a:t>
            </a: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설정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업데이트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391380" y="907970"/>
            <a:ext cx="2812504" cy="5000582"/>
            <a:chOff x="366961" y="908720"/>
            <a:chExt cx="2812504" cy="500058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pic>
        <p:nvPicPr>
          <p:cNvPr id="35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391380" y="1120552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9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964" y="1214820"/>
            <a:ext cx="221269" cy="216000"/>
          </a:xfrm>
          <a:prstGeom prst="rect">
            <a:avLst/>
          </a:prstGeom>
          <a:noFill/>
        </p:spPr>
      </p:pic>
      <p:pic>
        <p:nvPicPr>
          <p:cNvPr id="50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1325" y="1042265"/>
            <a:ext cx="579998" cy="540000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665141" y="2888940"/>
            <a:ext cx="2068968" cy="1476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5142" y="4044089"/>
            <a:ext cx="104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5725" y="3429000"/>
            <a:ext cx="186633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업데이트 이후 사용 가능합니다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업데이트를 하시겠습니까</a:t>
            </a:r>
            <a:r>
              <a:rPr lang="en-US" altLang="ko-KR" sz="800" dirty="0" smtClean="0">
                <a:solidFill>
                  <a:prstClr val="black"/>
                </a:solidFill>
              </a:rPr>
              <a:t>?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75032" y="3270602"/>
            <a:ext cx="205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100" y="2960120"/>
            <a:ext cx="1238057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900" dirty="0" smtClean="0">
                <a:solidFill>
                  <a:prstClr val="black"/>
                </a:solidFill>
              </a:rPr>
              <a:t> 업데이트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91680" y="4044014"/>
            <a:ext cx="104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업데이트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82996" y="2886430"/>
            <a:ext cx="2068968" cy="1476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82997" y="4041579"/>
            <a:ext cx="104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83580" y="3426490"/>
            <a:ext cx="186633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사용하시는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버전이 낮습니다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</a:p>
          <a:p>
            <a:pPr algn="ctr">
              <a:lnSpc>
                <a:spcPct val="130000"/>
              </a:lnSpc>
            </a:pPr>
            <a:r>
              <a:rPr lang="ko-KR" altLang="en-US" sz="8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800" dirty="0" smtClean="0">
                <a:solidFill>
                  <a:prstClr val="black"/>
                </a:solidFill>
              </a:rPr>
              <a:t> 업데이트를 하시겠습니까</a:t>
            </a:r>
            <a:r>
              <a:rPr lang="en-US" altLang="ko-KR" sz="800" dirty="0" smtClean="0">
                <a:solidFill>
                  <a:prstClr val="black"/>
                </a:solidFill>
              </a:rPr>
              <a:t>?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792887" y="3268092"/>
            <a:ext cx="205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35955" y="2957610"/>
            <a:ext cx="1238057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900" dirty="0" smtClean="0">
                <a:solidFill>
                  <a:prstClr val="black"/>
                </a:solidFill>
              </a:rPr>
              <a:t> 업데이트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09535" y="4041504"/>
            <a:ext cx="104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업데이트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3725" y="27056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666887" y="27056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317670" y="910340"/>
          <a:ext cx="2678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메이저 업데이트 안내</a:t>
                      </a:r>
                      <a:endParaRPr lang="en-US" altLang="ko-KR" sz="800" b="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스플래시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화면에서 해당 </a:t>
                      </a:r>
                      <a:r>
                        <a:rPr lang="ko-KR" altLang="en-US" sz="800" b="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버전 체크 후 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설정된 버전보다 낮은 경우 강제 업데이트 안내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시 토스트 팝업 노출 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중요한 업데이트 사항이 있습니다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업데이트 이후 사용해주세요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업데이트 시 </a:t>
                      </a:r>
                      <a:r>
                        <a:rPr lang="en-US" altLang="ko-KR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체크하여 각각의 </a:t>
                      </a:r>
                      <a:r>
                        <a:rPr lang="ko-KR" altLang="en-US" sz="800" b="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앱스토어로</a:t>
                      </a:r>
                      <a:r>
                        <a:rPr lang="ko-KR" altLang="en-US" sz="800" b="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마이너 업데이트 안내</a:t>
                      </a:r>
                      <a:endParaRPr lang="en-US" altLang="ko-KR" sz="80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스플래시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화면에서 해당 </a:t>
                      </a:r>
                      <a:r>
                        <a:rPr lang="ko-KR" altLang="en-US" sz="80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버전 체크 후 </a:t>
                      </a:r>
                      <a:r>
                        <a:rPr lang="en-US" altLang="ko-KR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설정된 버전보다 낮은 경우 일반 업데이트 안내 </a:t>
                      </a:r>
                      <a:endParaRPr lang="en-US" altLang="ko-KR" sz="80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시 그대로 홈으로 입장</a:t>
                      </a:r>
                      <a:endParaRPr lang="en-US" altLang="ko-KR" sz="80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업데이트 시 </a:t>
                      </a:r>
                      <a:r>
                        <a:rPr lang="en-US" altLang="ko-KR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체크하여 각각의 </a:t>
                      </a:r>
                      <a:r>
                        <a:rPr lang="ko-KR" altLang="en-US" sz="800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앱스토어로</a:t>
                      </a:r>
                      <a:r>
                        <a:rPr lang="ko-KR" altLang="en-US" sz="800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슬라이드 번호 개체 틀 5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82996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573714"/>
            <a:chOff x="366961" y="908720"/>
            <a:chExt cx="2812504" cy="5573714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1"/>
              <a:ext cx="2808000" cy="53618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547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설정</a:t>
            </a:r>
            <a:endParaRPr lang="ko-KR" altLang="en-US" sz="1000" b="1" dirty="0"/>
          </a:p>
        </p:txBody>
      </p:sp>
      <p:cxnSp>
        <p:nvCxnSpPr>
          <p:cNvPr id="124" name="직선 연결선 123"/>
          <p:cNvCxnSpPr/>
          <p:nvPr/>
        </p:nvCxnSpPr>
        <p:spPr>
          <a:xfrm>
            <a:off x="414893" y="256438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14893" y="39664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14893" y="431695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414893" y="502751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414893" y="538326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14893" y="573378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2386" y="22790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계정 설정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72386" y="26295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알림 설정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72386" y="36741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2386" y="402468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72386" y="473524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72386" y="509528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386" y="54388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1:1 </a:t>
            </a:r>
            <a:r>
              <a:rPr lang="ko-KR" altLang="en-US" sz="900" dirty="0" smtClean="0"/>
              <a:t>문의</a:t>
            </a:r>
            <a:endParaRPr lang="ko-KR" altLang="en-US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72386" y="3030860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앱 버전 정보</a:t>
            </a:r>
            <a:endParaRPr lang="ko-KR" alt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72386" y="58084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pic>
        <p:nvPicPr>
          <p:cNvPr id="37" name="그림 36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6825" y="3696430"/>
            <a:ext cx="180000" cy="180000"/>
          </a:xfrm>
          <a:prstGeom prst="rect">
            <a:avLst/>
          </a:prstGeom>
        </p:spPr>
      </p:pic>
      <p:pic>
        <p:nvPicPr>
          <p:cNvPr id="38" name="그림 37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3656" y="3062642"/>
            <a:ext cx="180000" cy="180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32570" y="1240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570" y="35228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3365" y="1952860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010" y="197612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환경 설정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1788" y="1476360"/>
            <a:ext cx="2811600" cy="476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7010" y="1581649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마주보고 마음을 나누는 심리상담 </a:t>
            </a:r>
            <a:r>
              <a:rPr lang="en-US" altLang="ko-KR" sz="1000" b="1" dirty="0" smtClean="0"/>
              <a:t>Hello </a:t>
            </a:r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329765" y="3358118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3410" y="33813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14893" y="294085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06515" y="158055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7148" y="19618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62893" y="367417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320290" y="908720"/>
          <a:ext cx="2678400" cy="458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설정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Hello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소개 배너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인트로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설정 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계정 설정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상태인 경우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 설정 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알림 설정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버전 정보 탭 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버전 정보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실행된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버전이 구 버전인 경우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버전 정도 우측에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 버전인 경우 노출되지 않음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 리스트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(RM-1104)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(3-1)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등록된 공지사항 중 사용자가 확인하지 않은 공지사항 존재 시 노출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 확인 시 사라지나 확인하지 않아도 최근 일주일 내 신규 공지가 없는 경우 아이콘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FAQ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리스트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(RM-1105)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이용약관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(RM-1106)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 취급방침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(RM-1107)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문의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(RM-1109)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상태인 경우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위기상담 안내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RM-1110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슬라이드 번호 개체 틀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110</a:t>
            </a:fld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3018965" y="2940850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993656" y="3624430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62893" y="402468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62893" y="47791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62893" y="507141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62893" y="546163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414893" y="4680087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2386" y="438614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위기상담 안내</a:t>
            </a:r>
            <a:endParaRPr lang="ko-KR" altLang="en-US" sz="900" dirty="0"/>
          </a:p>
        </p:txBody>
      </p:sp>
      <p:sp>
        <p:nvSpPr>
          <p:cNvPr id="68" name="타원 67"/>
          <p:cNvSpPr/>
          <p:nvPr/>
        </p:nvSpPr>
        <p:spPr>
          <a:xfrm>
            <a:off x="162893" y="436497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계정 설정</a:t>
            </a:r>
            <a:endParaRPr lang="ko-KR" altLang="en-US" sz="1000" b="1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405368" y="2283727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05368" y="2650672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2861" y="199836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362861" y="23488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grpSp>
        <p:nvGrpSpPr>
          <p:cNvPr id="3" name="그룹 143"/>
          <p:cNvGrpSpPr/>
          <p:nvPr/>
        </p:nvGrpSpPr>
        <p:grpSpPr>
          <a:xfrm>
            <a:off x="3617003" y="1448780"/>
            <a:ext cx="2215137" cy="1479149"/>
            <a:chOff x="388264" y="3068960"/>
            <a:chExt cx="2215137" cy="1479149"/>
          </a:xfrm>
        </p:grpSpPr>
        <p:sp>
          <p:nvSpPr>
            <p:cNvPr id="66" name="직사각형 65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1224" y="3681026"/>
              <a:ext cx="1866331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로그아웃 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로그아웃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계정 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2570" y="35228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계정 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3365" y="1470442"/>
            <a:ext cx="28116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900" dirty="0" smtClean="0">
                <a:solidFill>
                  <a:schemeClr val="tx1"/>
                </a:solidFill>
              </a:rPr>
              <a:t>ID                 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asd@aimmed.com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61510" y="155929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61510" y="19831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61510" y="234564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2" name="그림 41" descr="Press_Hol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192" y="2375975"/>
            <a:ext cx="828000" cy="828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85869" y="124096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 </a:t>
            </a:r>
            <a:r>
              <a:rPr lang="en-US" altLang="ko-KR" sz="800" dirty="0" smtClean="0">
                <a:solidFill>
                  <a:prstClr val="black"/>
                </a:solidFill>
              </a:rPr>
              <a:t>1101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105" y="27221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탈퇴</a:t>
            </a:r>
            <a:endParaRPr lang="ko-KR" altLang="en-US" sz="900" dirty="0"/>
          </a:p>
        </p:txBody>
      </p:sp>
      <p:sp>
        <p:nvSpPr>
          <p:cNvPr id="55" name="타원 54"/>
          <p:cNvSpPr/>
          <p:nvPr/>
        </p:nvSpPr>
        <p:spPr>
          <a:xfrm>
            <a:off x="161510" y="27009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12490" y="304991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6320290" y="908720"/>
          <a:ext cx="2678400" cy="201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계정 설정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비밀번호 변경 페이지 </a:t>
                      </a:r>
                      <a:r>
                        <a:rPr lang="en-US" altLang="ko-KR" sz="800" dirty="0" smtClean="0"/>
                        <a:t>(RM-110101)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탭 시 로그아웃 확인 팝업</a:t>
                      </a:r>
                      <a:r>
                        <a:rPr lang="en-US" altLang="ko-KR" sz="800" dirty="0" smtClean="0"/>
                        <a:t>(3-1)</a:t>
                      </a:r>
                      <a:r>
                        <a:rPr lang="ko-KR" altLang="en-US" sz="800" dirty="0" smtClean="0"/>
                        <a:t>이 노출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(3-1) : </a:t>
                      </a:r>
                      <a:r>
                        <a:rPr lang="ko-KR" altLang="en-US" sz="800" dirty="0" smtClean="0"/>
                        <a:t>확인 시 로그아웃 실행되며 홈</a:t>
                      </a:r>
                      <a:r>
                        <a:rPr lang="en-US" altLang="ko-KR" sz="800" dirty="0" smtClean="0"/>
                        <a:t>(RM-06)</a:t>
                      </a:r>
                      <a:r>
                        <a:rPr lang="ko-KR" altLang="en-US" sz="800" dirty="0" smtClean="0"/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확인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(4-1)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 탈퇴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(RM-110102)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111</a:t>
            </a:fld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400571" y="1559293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3" name="그룹 143"/>
          <p:cNvGrpSpPr/>
          <p:nvPr/>
        </p:nvGrpSpPr>
        <p:grpSpPr>
          <a:xfrm>
            <a:off x="3617003" y="3609020"/>
            <a:ext cx="2215137" cy="1479149"/>
            <a:chOff x="388264" y="3068960"/>
            <a:chExt cx="2215137" cy="1479149"/>
          </a:xfrm>
        </p:grpSpPr>
        <p:sp>
          <p:nvSpPr>
            <p:cNvPr id="51" name="직사각형 50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1224" y="3519010"/>
              <a:ext cx="2016008" cy="632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/>
                <a:t>회원 탈퇴 시 </a:t>
              </a:r>
              <a:r>
                <a:rPr lang="ko-KR" altLang="en-US" sz="900" dirty="0" err="1" smtClean="0"/>
                <a:t>헬로코인</a:t>
              </a:r>
              <a:r>
                <a:rPr lang="en-US" altLang="ko-KR" sz="900" dirty="0" smtClean="0"/>
                <a:t>, </a:t>
              </a:r>
              <a:r>
                <a:rPr lang="ko-KR" altLang="en-US" sz="900" dirty="0" err="1" smtClean="0"/>
                <a:t>상담권</a:t>
              </a:r>
              <a:r>
                <a:rPr lang="en-US" altLang="ko-KR" sz="900" strike="sngStrike" dirty="0" smtClean="0">
                  <a:solidFill>
                    <a:srgbClr val="0000FF"/>
                  </a:solidFill>
                </a:rPr>
                <a:t>, </a:t>
              </a:r>
              <a:r>
                <a:rPr lang="ko-KR" altLang="en-US" sz="900" strike="sngStrike" dirty="0" smtClean="0">
                  <a:solidFill>
                    <a:srgbClr val="0000FF"/>
                  </a:solidFill>
                </a:rPr>
                <a:t>하트</a:t>
              </a:r>
              <a:r>
                <a:rPr lang="ko-KR" altLang="en-US" sz="900" dirty="0" smtClean="0"/>
                <a:t>는 모두 소멸됩니다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계속 하시겠습니까</a:t>
              </a:r>
              <a:r>
                <a:rPr lang="en-US" altLang="ko-KR" sz="900" dirty="0" smtClean="0"/>
                <a:t>?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회원 탈퇴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4400571" y="3680705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9963" y="4059070"/>
            <a:ext cx="2016008" cy="632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비밀번호 변경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변경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570" y="352286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계정 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변경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893" y="2933945"/>
            <a:ext cx="2665037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변경 완료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8968" y="1628800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현재 비밀번호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968" y="2133775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새로운 비밀번호 입력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(8~20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자 이내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8968" y="2457940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새로운 비밀번호 다시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1510" y="167056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1510" y="218441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2143" y="24945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69650" y="297571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5869" y="12409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 </a:t>
            </a:r>
            <a:r>
              <a:rPr lang="en-US" altLang="ko-KR" sz="800" dirty="0" smtClean="0">
                <a:solidFill>
                  <a:prstClr val="black"/>
                </a:solidFill>
              </a:rPr>
              <a:t>110101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320290" y="908720"/>
          <a:ext cx="2678400" cy="406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변경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하단에 </a:t>
                      </a:r>
                      <a:r>
                        <a:rPr lang="ko-KR" altLang="en-US" sz="800" dirty="0" smtClean="0"/>
                        <a:t>영문 </a:t>
                      </a:r>
                      <a:r>
                        <a:rPr lang="ko-KR" altLang="en-US" sz="800" dirty="0" err="1" smtClean="0"/>
                        <a:t>키패드</a:t>
                      </a:r>
                      <a:r>
                        <a:rPr lang="ko-KR" altLang="en-US" sz="800" dirty="0" smtClean="0"/>
                        <a:t> 노출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키패드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특수문자 조합 필수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영문의 경우 대소문자 구별하지 않음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특수문자 필수 입력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필수조건 만족하지 않은 경우 토스트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~ 20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자의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영문과 숫자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특수문자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조합으로 사용해야 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입력한 값이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동일하지 않은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정상적으로 변경 완료 시 계정 설정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토스트 팝업 노출 정리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비밀번호가 올바르지 않은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비밀번호가 올바르지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 또는 비밀번호 재입력을 입력하지 않은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비밀번호가 일치하지 않은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직전 또는 그 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이전 비밀번호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비밀번호와 동일할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비밀번호는 사용할 수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다른 비밀번호를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회원 탈퇴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회원 탈퇴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2570" y="352286"/>
            <a:ext cx="1576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계정 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회원 탈퇴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62893" y="32363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85869" y="12409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 </a:t>
            </a:r>
            <a:r>
              <a:rPr lang="en-US" altLang="ko-KR" sz="800" dirty="0" smtClean="0">
                <a:solidFill>
                  <a:prstClr val="black"/>
                </a:solidFill>
              </a:rPr>
              <a:t>110102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2005" y="1474735"/>
            <a:ext cx="2811600" cy="75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5" name="그림 54" descr="err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480" y="1706629"/>
            <a:ext cx="288000" cy="28800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40060" y="1560916"/>
            <a:ext cx="285242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회원 탈퇴 시 보유 중인 헬로코인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하트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,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상담권은  모두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삭제됩니다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개인정보는 당사 개인정보 취급방침에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의거하여 삭제되며 삭제된 정보는 복구되지 않습니다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14893" y="2882602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14893" y="3245262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14893" y="3605302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14893" y="3955817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2386" y="2590335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서비스 재가입을 위해서 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372386" y="2950375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자주 이용하지 않아서 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372386" y="3310415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시스템 장애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속도 느림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잦은 오류 등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372386" y="3660930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심리상담이 별로 도움되지 않아서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333365" y="2231895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010" y="2255163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탈퇴 사유 선택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7010" y="4027308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기타</a:t>
            </a:r>
            <a:endParaRPr lang="ko-KR" altLang="en-US" sz="900" dirty="0"/>
          </a:p>
        </p:txBody>
      </p:sp>
      <p:sp>
        <p:nvSpPr>
          <p:cNvPr id="86" name="직사각형 85"/>
          <p:cNvSpPr/>
          <p:nvPr/>
        </p:nvSpPr>
        <p:spPr>
          <a:xfrm>
            <a:off x="438969" y="4356719"/>
            <a:ext cx="2603924" cy="10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05368" y="5463750"/>
            <a:ext cx="2665037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회원 탈퇴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88" name="그룹 143"/>
          <p:cNvGrpSpPr/>
          <p:nvPr/>
        </p:nvGrpSpPr>
        <p:grpSpPr>
          <a:xfrm>
            <a:off x="3669963" y="2333228"/>
            <a:ext cx="2215137" cy="1479149"/>
            <a:chOff x="388264" y="3068960"/>
            <a:chExt cx="2215137" cy="1479149"/>
          </a:xfrm>
        </p:grpSpPr>
        <p:sp>
          <p:nvSpPr>
            <p:cNvPr id="89" name="직사각형 88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비밀번호 입력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회원 탈퇴하기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3794931" y="2961500"/>
            <a:ext cx="1944000" cy="252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24967" y="55172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542931" y="22072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320290" y="908720"/>
          <a:ext cx="2678400" cy="307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탈퇴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탈퇴 정책은 정책정의서 참고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 :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unchecked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사유는 하나만 선택 가능하며 기타 선택 시 입력박스 활성화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사유를 선택해야만 활성화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 입력 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 탈퇴하기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팝업 닫히며 토스트 팝업 노출 정의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비밀번호가 맞지 않은 경우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비밀번호가 올바르지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예약이 있는 경우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예약이 있습니다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취소 후 탈퇴를 진행해주세요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142875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탈퇴 완료 후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탈퇴가 완료되었습니다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Hello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이용해주셔서 감사합니다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0488" indent="-90488">
                        <a:lnSpc>
                          <a:spcPct val="120000"/>
                        </a:lnSpc>
                        <a:buFont typeface="+mj-ea"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탈퇴 완료 시 로그인 페이지로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슬라이드 번호 개체 틀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113</a:t>
            </a:fld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5471" y="1536494"/>
            <a:ext cx="2599493" cy="632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알림 설정</a:t>
            </a:r>
            <a:endParaRPr lang="ko-KR" altLang="en-US" sz="1000" b="1" dirty="0"/>
          </a:p>
        </p:txBody>
      </p:sp>
      <p:grpSp>
        <p:nvGrpSpPr>
          <p:cNvPr id="3" name="그룹 20"/>
          <p:cNvGrpSpPr/>
          <p:nvPr/>
        </p:nvGrpSpPr>
        <p:grpSpPr>
          <a:xfrm>
            <a:off x="2486326" y="1545128"/>
            <a:ext cx="556567" cy="215444"/>
            <a:chOff x="6131888" y="3181880"/>
            <a:chExt cx="556567" cy="215444"/>
          </a:xfrm>
        </p:grpSpPr>
        <p:sp>
          <p:nvSpPr>
            <p:cNvPr id="22" name="직사각형 21"/>
            <p:cNvSpPr/>
            <p:nvPr/>
          </p:nvSpPr>
          <p:spPr>
            <a:xfrm>
              <a:off x="6131888" y="3198576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78298" y="3198575"/>
              <a:ext cx="252000" cy="1751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45091" y="3181880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prstClr val="white"/>
                  </a:solidFill>
                </a:rPr>
                <a:t>ON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414893" y="183477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4893" y="218791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14893" y="255485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14893" y="291489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2386" y="154512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알림 설정</a:t>
            </a:r>
            <a:endParaRPr lang="ko-KR" alt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72386" y="1902548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 예약 알림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372386" y="2253063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쪽지 수신 알림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372386" y="2622628"/>
            <a:ext cx="1111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1:1</a:t>
            </a:r>
            <a:r>
              <a:rPr lang="ko-KR" altLang="en-US" sz="900" dirty="0" smtClean="0"/>
              <a:t>문의 답변 알림</a:t>
            </a:r>
            <a:endParaRPr lang="ko-KR" altLang="en-US" sz="900" dirty="0"/>
          </a:p>
        </p:txBody>
      </p:sp>
      <p:grpSp>
        <p:nvGrpSpPr>
          <p:cNvPr id="4" name="그룹 52"/>
          <p:cNvGrpSpPr/>
          <p:nvPr/>
        </p:nvGrpSpPr>
        <p:grpSpPr>
          <a:xfrm>
            <a:off x="2751208" y="1863350"/>
            <a:ext cx="364202" cy="307777"/>
            <a:chOff x="3707904" y="2042114"/>
            <a:chExt cx="364202" cy="307777"/>
          </a:xfrm>
        </p:grpSpPr>
        <p:sp>
          <p:nvSpPr>
            <p:cNvPr id="54" name="TextBox 53"/>
            <p:cNvSpPr txBox="1"/>
            <p:nvPr/>
          </p:nvSpPr>
          <p:spPr>
            <a:xfrm>
              <a:off x="3707904" y="2042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</a:rPr>
                <a:t>■</a:t>
              </a:r>
              <a:endParaRPr lang="ko-KR" altLang="en-US" sz="14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58238" y="2101270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√</a:t>
              </a:r>
            </a:p>
          </p:txBody>
        </p:sp>
      </p:grpSp>
      <p:grpSp>
        <p:nvGrpSpPr>
          <p:cNvPr id="5" name="그룹 55"/>
          <p:cNvGrpSpPr/>
          <p:nvPr/>
        </p:nvGrpSpPr>
        <p:grpSpPr>
          <a:xfrm>
            <a:off x="2751208" y="2240173"/>
            <a:ext cx="364202" cy="307777"/>
            <a:chOff x="3707904" y="2042114"/>
            <a:chExt cx="364202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3707904" y="2042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</a:rPr>
                <a:t>■</a:t>
              </a:r>
              <a:endParaRPr lang="ko-KR" altLang="en-US" sz="14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58238" y="2101270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√</a:t>
              </a:r>
            </a:p>
          </p:txBody>
        </p:sp>
      </p:grpSp>
      <p:grpSp>
        <p:nvGrpSpPr>
          <p:cNvPr id="6" name="그룹 58"/>
          <p:cNvGrpSpPr/>
          <p:nvPr/>
        </p:nvGrpSpPr>
        <p:grpSpPr>
          <a:xfrm>
            <a:off x="2751208" y="2581163"/>
            <a:ext cx="364202" cy="307777"/>
            <a:chOff x="3707904" y="2042114"/>
            <a:chExt cx="364202" cy="307777"/>
          </a:xfrm>
        </p:grpSpPr>
        <p:sp>
          <p:nvSpPr>
            <p:cNvPr id="60" name="TextBox 59"/>
            <p:cNvSpPr txBox="1"/>
            <p:nvPr/>
          </p:nvSpPr>
          <p:spPr>
            <a:xfrm>
              <a:off x="3707904" y="2042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</a:rPr>
                <a:t>■</a:t>
              </a:r>
              <a:endParaRPr lang="ko-KR" altLang="en-US" sz="14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58238" y="2101270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√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419517" y="327493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7010" y="2982668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 및 이벤트 알림</a:t>
            </a:r>
            <a:endParaRPr lang="ko-KR" altLang="en-US" sz="900" dirty="0"/>
          </a:p>
        </p:txBody>
      </p:sp>
      <p:grpSp>
        <p:nvGrpSpPr>
          <p:cNvPr id="7" name="그룹 63"/>
          <p:cNvGrpSpPr/>
          <p:nvPr/>
        </p:nvGrpSpPr>
        <p:grpSpPr>
          <a:xfrm>
            <a:off x="2755832" y="2941203"/>
            <a:ext cx="364202" cy="307777"/>
            <a:chOff x="3707904" y="2042114"/>
            <a:chExt cx="364202" cy="307777"/>
          </a:xfrm>
        </p:grpSpPr>
        <p:sp>
          <p:nvSpPr>
            <p:cNvPr id="65" name="TextBox 64"/>
            <p:cNvSpPr txBox="1"/>
            <p:nvPr/>
          </p:nvSpPr>
          <p:spPr>
            <a:xfrm>
              <a:off x="3707904" y="2042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</a:rPr>
                <a:t>■</a:t>
              </a:r>
              <a:endParaRPr lang="ko-KR" altLang="en-US" sz="14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58238" y="2101270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√</a:t>
              </a:r>
            </a:p>
          </p:txBody>
        </p:sp>
      </p:grpSp>
      <p:grpSp>
        <p:nvGrpSpPr>
          <p:cNvPr id="8" name="그룹 26"/>
          <p:cNvGrpSpPr/>
          <p:nvPr/>
        </p:nvGrpSpPr>
        <p:grpSpPr>
          <a:xfrm>
            <a:off x="3386581" y="901089"/>
            <a:ext cx="2812504" cy="5000582"/>
            <a:chOff x="366961" y="908720"/>
            <a:chExt cx="2812504" cy="500058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2" name="직사각형 4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386581" y="1108729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4149" y="117007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알림 설정</a:t>
            </a:r>
            <a:endParaRPr lang="ko-KR" altLang="en-US" sz="1000" b="1" dirty="0"/>
          </a:p>
        </p:txBody>
      </p:sp>
      <p:grpSp>
        <p:nvGrpSpPr>
          <p:cNvPr id="9" name="그룹 69"/>
          <p:cNvGrpSpPr/>
          <p:nvPr/>
        </p:nvGrpSpPr>
        <p:grpSpPr>
          <a:xfrm>
            <a:off x="5465225" y="1537497"/>
            <a:ext cx="582821" cy="215444"/>
            <a:chOff x="6053067" y="3181880"/>
            <a:chExt cx="582821" cy="215444"/>
          </a:xfrm>
        </p:grpSpPr>
        <p:sp>
          <p:nvSpPr>
            <p:cNvPr id="71" name="직사각형 70"/>
            <p:cNvSpPr/>
            <p:nvPr/>
          </p:nvSpPr>
          <p:spPr>
            <a:xfrm>
              <a:off x="6131888" y="3198576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04947" y="3198575"/>
              <a:ext cx="252000" cy="1751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53067" y="3181880"/>
              <a:ext cx="3738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prstClr val="white"/>
                  </a:solidFill>
                </a:rPr>
                <a:t>OFF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3472613" y="1827144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30106" y="153749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알림 설정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알림 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32570" y="35228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알림 설정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34549" y="151299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65105" y="150857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6320290" y="908720"/>
          <a:ext cx="2678400" cy="224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알림 설정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알림 설정 및 알림 정책은 정책정의서 참고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디폴트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경우 각 알림 항목들도 모두 체크됨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상태에서 각 알림 항목을 개별적으로 체크 해제 가능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체크 해제하더라도 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전체 항목 체크 해제 스위치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변경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경우 각 알림 항목들이 화면 상에서 노출 제거되며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알림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상태로서 사용자는 어떠한 알림도 받을 수 없음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8658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69" name="슬라이드 번호 개체 틀 6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앱 버전 정보</a:t>
            </a:r>
            <a:endParaRPr lang="ko-KR" altLang="en-US" sz="1000" b="1" dirty="0"/>
          </a:p>
        </p:txBody>
      </p:sp>
      <p:grpSp>
        <p:nvGrpSpPr>
          <p:cNvPr id="3" name="그룹 12"/>
          <p:cNvGrpSpPr/>
          <p:nvPr/>
        </p:nvGrpSpPr>
        <p:grpSpPr>
          <a:xfrm>
            <a:off x="1249920" y="1808820"/>
            <a:ext cx="756795" cy="638025"/>
            <a:chOff x="3281975" y="1072366"/>
            <a:chExt cx="251740" cy="225292"/>
          </a:xfrm>
        </p:grpSpPr>
        <p:sp>
          <p:nvSpPr>
            <p:cNvPr id="14" name="타원 13"/>
            <p:cNvSpPr/>
            <p:nvPr/>
          </p:nvSpPr>
          <p:spPr>
            <a:xfrm>
              <a:off x="3330140" y="1081658"/>
              <a:ext cx="203575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1975" y="1072366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27807" y="2573905"/>
            <a:ext cx="1132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현재 버전 </a:t>
            </a:r>
            <a:r>
              <a:rPr lang="en-US" altLang="ko-KR" sz="900" dirty="0" smtClean="0">
                <a:solidFill>
                  <a:prstClr val="black"/>
                </a:solidFill>
              </a:rPr>
              <a:t>: v 1.0.0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3045" y="2761354"/>
            <a:ext cx="1162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최</a:t>
            </a:r>
            <a:r>
              <a:rPr lang="ko-KR" altLang="en-US" sz="900" b="1" dirty="0">
                <a:solidFill>
                  <a:prstClr val="black"/>
                </a:solidFill>
              </a:rPr>
              <a:t>신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버전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: v 1.0.1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7444" y="3248980"/>
            <a:ext cx="2348421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앱 업데이트하기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70" y="124096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앱 버전 정보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570" y="352286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앱 버전 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35" name="그림 34" descr="downlo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2471" y="1926312"/>
            <a:ext cx="432000" cy="43200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918339" y="26369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34635" y="32939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320290" y="908720"/>
          <a:ext cx="2678400" cy="1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버전 정보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현재 설치된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버전 출력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최신 버전 데이터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현재 버전과 최신 버전을 비교하여 현재 버전이 최신 버전보다 낮은 경우 활성화 된 버튼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해당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다운로드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앱스토어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버전과 최신 버전이 동일한 경우 비활성화된 버튼 형태로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노출됨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115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77444" y="3924055"/>
            <a:ext cx="2348421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최신 버전입니다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61045" y="4032095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공지사항</a:t>
            </a:r>
            <a:endParaRPr lang="ko-KR" altLang="en-US" sz="10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14893" y="19888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14893" y="252199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14893" y="306896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4893" y="360902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2386" y="1618708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스마트폰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거치대</a:t>
            </a:r>
            <a:r>
              <a:rPr lang="ko-KR" altLang="en-US" sz="900" dirty="0" smtClean="0"/>
              <a:t> 선착순 증정 이벤트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72386" y="2069325"/>
            <a:ext cx="220445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900" dirty="0" err="1" smtClean="0"/>
              <a:t>안드로이드</a:t>
            </a:r>
            <a:r>
              <a:rPr lang="ko-KR" altLang="en-US" sz="900" dirty="0" smtClean="0"/>
              <a:t> 앱</a:t>
            </a:r>
            <a:r>
              <a:rPr lang="en-US" altLang="ko-KR" sz="900" dirty="0" smtClean="0"/>
              <a:t> v1.0.1, </a:t>
            </a:r>
            <a:r>
              <a:rPr lang="ko-KR" altLang="en-US" sz="900" dirty="0" err="1" smtClean="0"/>
              <a:t>아이폰</a:t>
            </a:r>
            <a:r>
              <a:rPr lang="ko-KR" altLang="en-US" sz="900" dirty="0" smtClean="0"/>
              <a:t> 앱 </a:t>
            </a:r>
            <a:r>
              <a:rPr lang="en-US" altLang="ko-KR" sz="900" dirty="0" smtClean="0"/>
              <a:t>v1.0.3 </a:t>
            </a:r>
          </a:p>
          <a:p>
            <a:pPr>
              <a:lnSpc>
                <a:spcPct val="110000"/>
              </a:lnSpc>
            </a:pPr>
            <a:r>
              <a:rPr lang="ko-KR" altLang="en-US" sz="900" dirty="0" smtClean="0"/>
              <a:t>업데이트 안내</a:t>
            </a:r>
            <a:endParaRPr lang="en-US" altLang="ko-KR" sz="9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72386" y="3226743"/>
            <a:ext cx="2108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화상 상담 서비스 </a:t>
            </a:r>
            <a:r>
              <a:rPr lang="en-US" altLang="ko-KR" sz="900" dirty="0" smtClean="0"/>
              <a:t>Hello </a:t>
            </a:r>
            <a:r>
              <a:rPr lang="ko-KR" altLang="en-US" sz="900" dirty="0" smtClean="0"/>
              <a:t>앱 출시 안내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77010" y="2682965"/>
            <a:ext cx="2069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아이폰</a:t>
            </a:r>
            <a:r>
              <a:rPr lang="ko-KR" altLang="en-US" sz="900" dirty="0" smtClean="0"/>
              <a:t> 앱 </a:t>
            </a:r>
            <a:r>
              <a:rPr lang="en-US" altLang="ko-KR" sz="900" dirty="0" smtClean="0"/>
              <a:t>v1.0.2 </a:t>
            </a:r>
            <a:r>
              <a:rPr lang="ko-KR" altLang="en-US" sz="900" dirty="0" smtClean="0"/>
              <a:t>긴급 업데이트 안내</a:t>
            </a:r>
            <a:endParaRPr lang="ko-KR" altLang="en-US" sz="900" dirty="0"/>
          </a:p>
        </p:txBody>
      </p:sp>
      <p:pic>
        <p:nvPicPr>
          <p:cNvPr id="27" name="그림 26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6825" y="1638325"/>
            <a:ext cx="180000" cy="1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2570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공지사항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570" y="352286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07365" y="161870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576836" y="158710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20290" y="908720"/>
          <a:ext cx="2678400" cy="154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리스트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 출력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허용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상세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RM-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110401)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주일 내 등록된 공지는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dirty="0" smtClean="0"/>
                        <a:t>공지사항 확인 시 사라지나 확인하지 않아도 최근 일주일 내 신규 공지가 없는 경우 아이콘 </a:t>
                      </a:r>
                      <a:r>
                        <a:rPr lang="ko-KR" altLang="en-US" sz="800" dirty="0" err="1" smtClean="0"/>
                        <a:t>비노출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2570" y="124096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공지사항 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570" y="352286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110401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8861" y="1476360"/>
            <a:ext cx="28116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61" y="1548315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스마트폰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거치대</a:t>
            </a:r>
            <a:r>
              <a:rPr lang="ko-KR" altLang="en-US" sz="900" b="1" dirty="0" smtClean="0"/>
              <a:t> 선착순 증정 이벤트</a:t>
            </a:r>
            <a:endParaRPr lang="ko-KR" alt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0105" y="1747385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2016.02.19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105" y="2175765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스마트폰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거치대</a:t>
            </a:r>
            <a:r>
              <a:rPr lang="ko-KR" altLang="en-US" sz="900" dirty="0" smtClean="0"/>
              <a:t> 선착순 증정 이벤트가 </a:t>
            </a:r>
            <a:r>
              <a:rPr lang="ko-KR" altLang="en-US" sz="900" dirty="0" err="1" smtClean="0"/>
              <a:t>오픈되었</a:t>
            </a:r>
            <a:endParaRPr lang="en-US" altLang="ko-KR" sz="900" dirty="0" smtClean="0"/>
          </a:p>
          <a:p>
            <a:r>
              <a:rPr lang="ko-KR" altLang="en-US" sz="900" dirty="0" smtClean="0"/>
              <a:t>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많이들 와서 받아가세요</a:t>
            </a:r>
            <a:r>
              <a:rPr lang="en-US" altLang="ko-KR" sz="900" dirty="0" smtClean="0"/>
              <a:t>~~</a:t>
            </a:r>
          </a:p>
        </p:txBody>
      </p:sp>
      <p:sp>
        <p:nvSpPr>
          <p:cNvPr id="49" name="타원 48"/>
          <p:cNvSpPr/>
          <p:nvPr/>
        </p:nvSpPr>
        <p:spPr>
          <a:xfrm>
            <a:off x="118105" y="14027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공지사항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상세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등록 일시는 상단에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하단에 공지내용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FAQ</a:t>
            </a:r>
            <a:endParaRPr lang="ko-KR" altLang="en-US" sz="10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14893" y="19888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4893" y="252199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4893" y="306896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4893" y="360902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2386" y="1618708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가입이 안돼요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372386" y="2069325"/>
            <a:ext cx="234711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900" dirty="0" smtClean="0"/>
              <a:t>화상 상담과 음성 통화의 데이터 사용량은</a:t>
            </a:r>
            <a:endParaRPr lang="en-US" altLang="ko-KR" sz="900" dirty="0" smtClean="0"/>
          </a:p>
          <a:p>
            <a:pPr>
              <a:lnSpc>
                <a:spcPct val="110000"/>
              </a:lnSpc>
            </a:pPr>
            <a:r>
              <a:rPr lang="ko-KR" altLang="en-US" sz="900" dirty="0" smtClean="0"/>
              <a:t>얼마인가요</a:t>
            </a:r>
            <a:r>
              <a:rPr lang="en-US" altLang="ko-KR" sz="900" dirty="0" smtClean="0"/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386" y="3226743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화상 상담 연결이 느립니다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377010" y="2682965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안돼요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132570" y="124096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FAQ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2570" y="35228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FAQ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7365" y="161870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1105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320290" y="908720"/>
          <a:ext cx="2678400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리스트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등록한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제목 출력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허용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FAQ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RM-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110501)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2570" y="124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FAQ 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570" y="35228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FAQ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FAQ</a:t>
            </a:r>
            <a:r>
              <a:rPr lang="ko-KR" altLang="en-US" sz="800" dirty="0" smtClean="0">
                <a:solidFill>
                  <a:prstClr val="black"/>
                </a:solidFill>
              </a:rPr>
              <a:t>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110501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8861" y="1476360"/>
            <a:ext cx="28116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61" y="1548315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로그인이</a:t>
            </a:r>
            <a:r>
              <a:rPr lang="ko-KR" altLang="en-US" sz="900" b="1" dirty="0" smtClean="0"/>
              <a:t> 안돼요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70105" y="1943835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안될 경우에는 </a:t>
            </a:r>
            <a:r>
              <a:rPr lang="en-US" altLang="ko-KR" sz="900" dirty="0" smtClean="0"/>
              <a:t>ID </a:t>
            </a:r>
            <a:r>
              <a:rPr lang="ko-KR" altLang="en-US" sz="900" dirty="0" smtClean="0"/>
              <a:t>또는 비밀번호를 잘못</a:t>
            </a:r>
            <a:endParaRPr lang="en-US" altLang="ko-KR" sz="900" dirty="0" smtClean="0"/>
          </a:p>
          <a:p>
            <a:r>
              <a:rPr lang="ko-KR" altLang="en-US" sz="900" dirty="0" smtClean="0"/>
              <a:t>입력한 경우입니다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또는 네트워크 오류로 인하여 발생될 수도 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169265" y="15387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FAQ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웹뷰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922" y="116462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웹 페이지 타이틀</a:t>
            </a:r>
            <a:endParaRPr lang="ko-KR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4451" y="116678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739901" y="1043735"/>
            <a:ext cx="317716" cy="379965"/>
            <a:chOff x="4349447" y="1995889"/>
            <a:chExt cx="317716" cy="379965"/>
          </a:xfrm>
        </p:grpSpPr>
        <p:sp>
          <p:nvSpPr>
            <p:cNvPr id="23" name="타원 22"/>
            <p:cNvSpPr/>
            <p:nvPr/>
          </p:nvSpPr>
          <p:spPr>
            <a:xfrm>
              <a:off x="4391979" y="2123854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9447" y="1995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300" dirty="0" smtClean="0"/>
                <a:t>…</a:t>
              </a:r>
              <a:endParaRPr lang="ko-KR" altLang="en-US" spc="-300" dirty="0"/>
            </a:p>
          </p:txBody>
        </p:sp>
      </p:grpSp>
      <p:grpSp>
        <p:nvGrpSpPr>
          <p:cNvPr id="36" name="그룹 26"/>
          <p:cNvGrpSpPr/>
          <p:nvPr/>
        </p:nvGrpSpPr>
        <p:grpSpPr>
          <a:xfrm>
            <a:off x="3391380" y="907970"/>
            <a:ext cx="2812504" cy="5000582"/>
            <a:chOff x="366961" y="908720"/>
            <a:chExt cx="2812504" cy="500058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91380" y="111317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18441" y="116387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웹 페이지 타이틀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416970" y="116603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802420" y="1042985"/>
            <a:ext cx="317716" cy="379965"/>
            <a:chOff x="4349447" y="1995889"/>
            <a:chExt cx="317716" cy="379965"/>
          </a:xfrm>
        </p:grpSpPr>
        <p:sp>
          <p:nvSpPr>
            <p:cNvPr id="45" name="타원 44"/>
            <p:cNvSpPr/>
            <p:nvPr/>
          </p:nvSpPr>
          <p:spPr>
            <a:xfrm>
              <a:off x="4391979" y="2123854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49447" y="1995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300" dirty="0" smtClean="0"/>
                <a:t>…</a:t>
              </a:r>
              <a:endParaRPr lang="ko-KR" altLang="en-US" spc="-300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807658" y="1473921"/>
            <a:ext cx="1329579" cy="7849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81222" y="1551896"/>
            <a:ext cx="1127232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URL </a:t>
            </a:r>
            <a:r>
              <a:rPr lang="ko-KR" altLang="en-US" sz="1000" dirty="0" smtClean="0"/>
              <a:t>복사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브라우저로 열기</a:t>
            </a:r>
            <a:endParaRPr lang="ko-KR" altLang="en-US" sz="1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17670" y="917306"/>
          <a:ext cx="267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웹뷰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웹뷰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정책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웹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로의 링크는 별도의 정의가 없는 한 기본적으로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웹뷰로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위기상담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위기상담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1110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0105" y="1620669"/>
            <a:ext cx="2671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900" dirty="0" smtClean="0"/>
              <a:t>마주보고 마음을 나누는 심리상담</a:t>
            </a:r>
            <a:r>
              <a:rPr lang="en-US" altLang="ko-KR" sz="900" dirty="0" smtClean="0"/>
              <a:t> Hello</a:t>
            </a:r>
            <a:r>
              <a:rPr lang="ko-KR" altLang="ko-KR" sz="900" dirty="0" smtClean="0"/>
              <a:t>는 여러분의 행복한 삶을 응원합니다</a:t>
            </a:r>
            <a:r>
              <a:rPr lang="en-US" altLang="ko-KR" sz="900" dirty="0" smtClean="0"/>
              <a:t>.</a:t>
            </a:r>
          </a:p>
          <a:p>
            <a:endParaRPr lang="ko-KR" altLang="ko-KR" sz="900" dirty="0" smtClean="0"/>
          </a:p>
          <a:p>
            <a:endParaRPr lang="en-US" altLang="ko-KR" sz="900" dirty="0" smtClean="0"/>
          </a:p>
          <a:p>
            <a:r>
              <a:rPr lang="ko-KR" altLang="ko-KR" sz="900" dirty="0" smtClean="0"/>
              <a:t>만약 지금 자살</a:t>
            </a:r>
            <a:r>
              <a:rPr lang="en-US" altLang="ko-KR" sz="900" dirty="0" smtClean="0"/>
              <a:t>, </a:t>
            </a:r>
            <a:r>
              <a:rPr lang="ko-KR" altLang="ko-KR" sz="900" dirty="0" smtClean="0"/>
              <a:t>가정폭력 등과 같은 위급한 문제를 경험하고 있으시다면</a:t>
            </a:r>
            <a:r>
              <a:rPr lang="en-US" altLang="ko-KR" sz="900" dirty="0" smtClean="0"/>
              <a:t>, </a:t>
            </a:r>
            <a:r>
              <a:rPr lang="ko-KR" altLang="ko-KR" sz="900" dirty="0" smtClean="0"/>
              <a:t>다음 기관을 통해 보다 복합적인 서비스</a:t>
            </a:r>
            <a:r>
              <a:rPr lang="en-US" altLang="ko-KR" sz="900" dirty="0" smtClean="0"/>
              <a:t>(</a:t>
            </a:r>
            <a:r>
              <a:rPr lang="ko-KR" altLang="ko-KR" sz="900" dirty="0" smtClean="0"/>
              <a:t>심리상담</a:t>
            </a:r>
            <a:r>
              <a:rPr lang="en-US" altLang="ko-KR" sz="900" dirty="0" smtClean="0"/>
              <a:t>, </a:t>
            </a:r>
            <a:r>
              <a:rPr lang="ko-KR" altLang="ko-KR" sz="900" dirty="0" smtClean="0"/>
              <a:t>긴급출동</a:t>
            </a:r>
            <a:r>
              <a:rPr lang="en-US" altLang="ko-KR" sz="900" dirty="0" smtClean="0"/>
              <a:t>, </a:t>
            </a:r>
            <a:r>
              <a:rPr lang="ko-KR" altLang="ko-KR" sz="900" dirty="0" smtClean="0"/>
              <a:t>의료지원 등</a:t>
            </a:r>
            <a:r>
              <a:rPr lang="en-US" altLang="ko-KR" sz="900" dirty="0" smtClean="0"/>
              <a:t>)</a:t>
            </a:r>
            <a:r>
              <a:rPr lang="ko-KR" altLang="ko-KR" sz="900" dirty="0" smtClean="0"/>
              <a:t>를 신속하게 지원받으실 수 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ko-KR" sz="900" dirty="0" smtClean="0"/>
              <a:t>보건복지 콜센터</a:t>
            </a:r>
            <a:r>
              <a:rPr lang="en-US" altLang="ko-KR" sz="900" dirty="0" smtClean="0"/>
              <a:t>: </a:t>
            </a:r>
            <a:r>
              <a:rPr lang="en-US" altLang="ko-KR" sz="900" dirty="0" smtClean="0">
                <a:solidFill>
                  <a:srgbClr val="0000FF"/>
                </a:solidFill>
              </a:rPr>
              <a:t>129</a:t>
            </a:r>
            <a:endParaRPr lang="ko-KR" altLang="ko-KR" sz="900" dirty="0" smtClean="0">
              <a:solidFill>
                <a:srgbClr val="0000FF"/>
              </a:solidFill>
            </a:endParaRPr>
          </a:p>
          <a:p>
            <a:r>
              <a:rPr lang="ko-KR" altLang="ko-KR" sz="900" dirty="0" smtClean="0"/>
              <a:t>생명의 전화</a:t>
            </a:r>
            <a:r>
              <a:rPr lang="en-US" altLang="ko-KR" sz="900" dirty="0" smtClean="0"/>
              <a:t>: </a:t>
            </a:r>
            <a:r>
              <a:rPr lang="en-US" altLang="ko-KR" sz="900" dirty="0" smtClean="0">
                <a:solidFill>
                  <a:srgbClr val="0000FF"/>
                </a:solidFill>
              </a:rPr>
              <a:t>1588-9191</a:t>
            </a:r>
            <a:endParaRPr lang="ko-KR" altLang="ko-KR" sz="900" dirty="0" smtClean="0">
              <a:solidFill>
                <a:srgbClr val="0000FF"/>
              </a:solidFill>
            </a:endParaRPr>
          </a:p>
          <a:p>
            <a:r>
              <a:rPr lang="ko-KR" altLang="ko-KR" sz="900" dirty="0" smtClean="0"/>
              <a:t>여성 긴급 전화</a:t>
            </a:r>
            <a:r>
              <a:rPr lang="en-US" altLang="ko-KR" sz="900" dirty="0" smtClean="0"/>
              <a:t>: </a:t>
            </a:r>
            <a:r>
              <a:rPr lang="en-US" altLang="ko-KR" sz="900" dirty="0" smtClean="0">
                <a:solidFill>
                  <a:srgbClr val="0000FF"/>
                </a:solidFill>
              </a:rPr>
              <a:t>1366</a:t>
            </a:r>
            <a:endParaRPr lang="ko-KR" altLang="ko-KR" sz="900" dirty="0" smtClean="0">
              <a:solidFill>
                <a:srgbClr val="0000FF"/>
              </a:solidFill>
            </a:endParaRPr>
          </a:p>
          <a:p>
            <a:r>
              <a:rPr lang="ko-KR" altLang="ko-KR" sz="900" dirty="0" smtClean="0"/>
              <a:t>청소년 </a:t>
            </a:r>
            <a:r>
              <a:rPr lang="en-US" altLang="ko-KR" sz="900" dirty="0" smtClean="0"/>
              <a:t>Help Call: </a:t>
            </a:r>
            <a:r>
              <a:rPr lang="en-US" altLang="ko-KR" sz="900" dirty="0" smtClean="0">
                <a:solidFill>
                  <a:srgbClr val="0000FF"/>
                </a:solidFill>
              </a:rPr>
              <a:t>1388</a:t>
            </a:r>
            <a:endParaRPr lang="ko-KR" altLang="ko-KR" sz="900" dirty="0" smtClean="0">
              <a:solidFill>
                <a:srgbClr val="0000FF"/>
              </a:solidFill>
            </a:endParaRPr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en-US" altLang="ko-KR" sz="900" dirty="0" smtClean="0"/>
              <a:t>Hello</a:t>
            </a:r>
            <a:r>
              <a:rPr lang="ko-KR" altLang="ko-KR" sz="900" dirty="0" smtClean="0"/>
              <a:t>는 항상 무엇이 여러분께 최선인지를 고민합니다</a:t>
            </a:r>
            <a:r>
              <a:rPr lang="en-US" altLang="ko-KR" sz="900" dirty="0" smtClean="0"/>
              <a:t>.</a:t>
            </a:r>
            <a:endParaRPr lang="ko-KR" altLang="ko-KR" sz="900" dirty="0" smtClean="0"/>
          </a:p>
        </p:txBody>
      </p:sp>
      <p:sp>
        <p:nvSpPr>
          <p:cNvPr id="20" name="타원 19"/>
          <p:cNvSpPr/>
          <p:nvPr/>
        </p:nvSpPr>
        <p:spPr>
          <a:xfrm>
            <a:off x="1717659" y="31589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429" y="117770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위기상담 안내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위기상담 안내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각 전화번호는 탭 시 전화 연결 기능 제공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0" y="1474205"/>
            <a:ext cx="1452829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서비스 이용약관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570" y="1240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이용약관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2570" y="352286"/>
            <a:ext cx="1327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</a:t>
            </a:r>
            <a:r>
              <a:rPr lang="ko-KR" altLang="en-US" sz="800" dirty="0" smtClean="0">
                <a:solidFill>
                  <a:prstClr val="black"/>
                </a:solidFill>
              </a:rPr>
              <a:t> 서비스 이용약관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81689" y="1474205"/>
            <a:ext cx="135967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약관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이용약관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등록한 약관 중 노출상태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약관이 노출됨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121</a:t>
            </a:fld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8711" y="22588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716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2570" y="124096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개인정보 취급방침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2570" y="352286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 취급방침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1107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3" name="그룹 15"/>
          <p:cNvGrpSpPr/>
          <p:nvPr/>
        </p:nvGrpSpPr>
        <p:grpSpPr>
          <a:xfrm>
            <a:off x="2739901" y="1043735"/>
            <a:ext cx="317716" cy="379965"/>
            <a:chOff x="4349447" y="1995889"/>
            <a:chExt cx="317716" cy="379965"/>
          </a:xfrm>
        </p:grpSpPr>
        <p:sp>
          <p:nvSpPr>
            <p:cNvPr id="17" name="타원 16"/>
            <p:cNvSpPr/>
            <p:nvPr/>
          </p:nvSpPr>
          <p:spPr>
            <a:xfrm>
              <a:off x="4391979" y="2123854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49447" y="1995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300" dirty="0" smtClean="0"/>
                <a:t>…</a:t>
              </a:r>
              <a:endParaRPr lang="ko-KR" altLang="en-US" spc="-3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860" y="1474205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서비스 이용약관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68860" y="1474205"/>
            <a:ext cx="1372505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개인정보 취급방침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약관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취급방침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등록한 개인정보 취급방침 중 노출상태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약관이 노출됨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122</a:t>
            </a:fld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8711" y="22588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491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1:1 </a:t>
            </a:r>
            <a:r>
              <a:rPr lang="ko-KR" altLang="en-US" sz="1000" b="1" dirty="0" smtClean="0"/>
              <a:t>문의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32570" y="12409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1:1 </a:t>
            </a:r>
            <a:r>
              <a:rPr lang="ko-KR" altLang="en-US" sz="800" dirty="0" smtClean="0">
                <a:solidFill>
                  <a:prstClr val="black"/>
                </a:solidFill>
              </a:rPr>
              <a:t>문의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쓰기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352286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1:1 </a:t>
            </a:r>
            <a:r>
              <a:rPr lang="ko-KR" altLang="en-US" sz="800" dirty="0" smtClean="0">
                <a:solidFill>
                  <a:prstClr val="black"/>
                </a:solidFill>
              </a:rPr>
              <a:t>문의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1365" y="1984699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이메일을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입력하세요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1365" y="2392488"/>
            <a:ext cx="2592000" cy="12691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내용을 입력하세요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5740" y="3979626"/>
            <a:ext cx="93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보내기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1365" y="1583795"/>
            <a:ext cx="2592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카테고리 선택                                      </a:t>
            </a:r>
            <a:r>
              <a:rPr lang="ko-KR" altLang="en-US" sz="9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8" name="타원 27"/>
          <p:cNvSpPr/>
          <p:nvPr/>
        </p:nvSpPr>
        <p:spPr>
          <a:xfrm>
            <a:off x="1053185" y="394698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7148" y="161155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7148" y="198962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9051" y="3716155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 / 500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1109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2945" y="24290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320290" y="908720"/>
          <a:ext cx="2678400" cy="389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문의하기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로그인 여부와 상관없이 문의 가능</a:t>
                      </a:r>
                      <a:endParaRPr lang="en-US" altLang="ko-KR" sz="800" b="0" kern="1200" noProof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카테고리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1428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오류 및 장애 신고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1428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서비스 이용 문의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1428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및 환불 문의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14287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제휴 문의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자동 노출되며 수정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비 로그인 상태인 경우 직접 입력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영문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이메일용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한글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 이내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모든 항목이 선택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입력되어야 만 활성화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Admin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문의사항이 등록되고 토스트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문의가 등록되었습니다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빠른 시간 내에 입력하신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답변 드리겠습니다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입력된 이메일이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형식이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형식이 맞지 않습니다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정확한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주소를 입력해주세요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개발범위 완료 전까지는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‘hello_noreply@aimmed.com’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메일 발송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123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34095" y="5094184"/>
            <a:ext cx="2806366" cy="8151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에임메드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대표자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이영준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사업자등록번호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214-86-39734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통신판매번호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강남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-6372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주소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서울시 강남구 도산대로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221 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신사동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동남빌딩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8923" y="5049180"/>
            <a:ext cx="2832441" cy="8601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251832"/>
            <a:chOff x="366961" y="908720"/>
            <a:chExt cx="2812504" cy="525183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50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547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설정</a:t>
            </a:r>
            <a:endParaRPr lang="ko-KR" altLang="en-US" sz="1000" b="1" dirty="0"/>
          </a:p>
        </p:txBody>
      </p:sp>
      <p:cxnSp>
        <p:nvCxnSpPr>
          <p:cNvPr id="124" name="직선 연결선 123"/>
          <p:cNvCxnSpPr/>
          <p:nvPr/>
        </p:nvCxnSpPr>
        <p:spPr>
          <a:xfrm>
            <a:off x="414893" y="256438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2386" y="22790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계정 설정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72386" y="26295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알림 설정</a:t>
            </a:r>
            <a:endParaRPr lang="ko-KR" altLang="en-US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72386" y="3030860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앱 버전 정보</a:t>
            </a:r>
            <a:endParaRPr lang="ko-KR" altLang="en-US" sz="900" dirty="0"/>
          </a:p>
        </p:txBody>
      </p:sp>
      <p:pic>
        <p:nvPicPr>
          <p:cNvPr id="38" name="그림 37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3656" y="3062642"/>
            <a:ext cx="180000" cy="180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32570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로그아웃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570" y="352286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설정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로그아웃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3365" y="1952860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010" y="197612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환경 설정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1788" y="1476360"/>
            <a:ext cx="2811600" cy="476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9765" y="3358118"/>
            <a:ext cx="2811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3410" y="33813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14893" y="294085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43"/>
          <p:cNvGrpSpPr/>
          <p:nvPr/>
        </p:nvGrpSpPr>
        <p:grpSpPr>
          <a:xfrm>
            <a:off x="3617003" y="4678726"/>
            <a:ext cx="2215137" cy="1479149"/>
            <a:chOff x="388264" y="3068960"/>
            <a:chExt cx="2215137" cy="1479149"/>
          </a:xfrm>
        </p:grpSpPr>
        <p:sp>
          <p:nvSpPr>
            <p:cNvPr id="52" name="직사각형 51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1224" y="3681026"/>
              <a:ext cx="1866331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로그아웃 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로그아웃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11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62" name="그림 61" descr="Single_T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6115" y="5796355"/>
            <a:ext cx="828000" cy="828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6320290" y="908720"/>
          <a:ext cx="2678400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로그아웃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로그아웃 확인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팝업 내 확인 탭 시 로그아웃 처리되며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06)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상태인 경우 비활성화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슬라이드 번호 개체 틀 6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124</a:t>
            </a:fld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7010" y="158379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마주보고 마음을 나누는 심리상담 </a:t>
            </a:r>
            <a:r>
              <a:rPr lang="en-US" altLang="ko-KR" sz="1000" b="1" dirty="0" smtClean="0"/>
              <a:t>Hello </a:t>
            </a:r>
            <a:endParaRPr lang="ko-KR" altLang="en-US" sz="6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414893" y="39664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14893" y="431695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14893" y="502751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14893" y="5383265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4893" y="573378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2386" y="36741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372386" y="402468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372386" y="473524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386" y="509528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372386" y="54388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1:1 </a:t>
            </a:r>
            <a:r>
              <a:rPr lang="ko-KR" altLang="en-US" sz="900" dirty="0" smtClean="0"/>
              <a:t>문의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372386" y="58084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pic>
        <p:nvPicPr>
          <p:cNvPr id="77" name="그림 76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6825" y="3696430"/>
            <a:ext cx="180000" cy="180000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1037625" y="58142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14893" y="4680087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2386" y="438614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위기상담 안내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결제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(Android)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19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2005" y="894168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335149" y="1090618"/>
            <a:ext cx="28116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51155" y="113824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헬로코인 충전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729" y="5049220"/>
            <a:ext cx="2674106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충전하기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86070" y="2971283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86070" y="3376328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86070" y="3790898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0441" y="2609385"/>
            <a:ext cx="88197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◎  </a:t>
            </a:r>
            <a:r>
              <a:rPr lang="en-US" altLang="ko-KR" sz="900" dirty="0" smtClean="0">
                <a:latin typeface="+mn-ea"/>
              </a:rPr>
              <a:t>33,000 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0441" y="3039891"/>
            <a:ext cx="88197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○  </a:t>
            </a:r>
            <a:r>
              <a:rPr lang="en-US" altLang="ko-KR" sz="900" dirty="0" smtClean="0">
                <a:latin typeface="+mn-ea"/>
              </a:rPr>
              <a:t>44,000 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0441" y="3457081"/>
            <a:ext cx="88197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○  </a:t>
            </a:r>
            <a:r>
              <a:rPr lang="en-US" altLang="ko-KR" sz="900" dirty="0" smtClean="0">
                <a:latin typeface="+mn-ea"/>
              </a:rPr>
              <a:t>55,000 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495" y="3869031"/>
            <a:ext cx="88197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○  </a:t>
            </a:r>
            <a:r>
              <a:rPr lang="en-US" altLang="ko-KR" sz="900" dirty="0" smtClean="0">
                <a:latin typeface="+mn-ea"/>
              </a:rPr>
              <a:t>72,000 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6534" y="1451592"/>
            <a:ext cx="2811600" cy="7176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50" y="1584077"/>
            <a:ext cx="15007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홍길동 님</a:t>
            </a:r>
            <a:endParaRPr lang="en-US" altLang="ko-KR" sz="9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보유 </a:t>
            </a:r>
            <a:r>
              <a:rPr lang="ko-KR" altLang="en-US" sz="900" dirty="0" err="1" smtClean="0">
                <a:latin typeface="+mn-ea"/>
              </a:rPr>
              <a:t>헬로코인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1050" b="1" dirty="0" smtClean="0">
                <a:latin typeface="+mn-ea"/>
              </a:rPr>
              <a:t>55,000</a:t>
            </a: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12025" y="1616937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4342" y="2169284"/>
            <a:ext cx="2811600" cy="3146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7970" y="22153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충전 금액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486070" y="4229565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7495" y="4329368"/>
            <a:ext cx="611065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○  기타</a:t>
            </a:r>
            <a:endParaRPr lang="ko-KR" altLang="en-US" sz="900" dirty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38604" y="4345939"/>
            <a:ext cx="14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4604" y="4316909"/>
            <a:ext cx="300082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원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486070" y="4698665"/>
            <a:ext cx="24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76745" y="2230223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부가세 포함</a:t>
            </a:r>
            <a:r>
              <a:rPr lang="en-US" altLang="ko-KR" sz="800" dirty="0" smtClean="0">
                <a:latin typeface="+mn-ea"/>
              </a:rPr>
              <a:t>]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37362" y="5517086"/>
            <a:ext cx="2807687" cy="377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496296" y="5587100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Hello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60580" y="1140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X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2570" y="12409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헬로코인 충전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웹뷰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35228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Android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앱에서</a:t>
            </a:r>
            <a:r>
              <a:rPr lang="ko-KR" altLang="en-US" sz="800" dirty="0" smtClean="0">
                <a:solidFill>
                  <a:prstClr val="black"/>
                </a:solidFill>
              </a:rPr>
              <a:t> 충전하기 버튼 탭 시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88450" y="145807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6450" y="512859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60025" y="26093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080301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6320290" y="908720"/>
          <a:ext cx="2678400" cy="201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헬로코인 충전 페이지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 금액 선택 페이지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및 보유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정보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충전 금액 선택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Default</a:t>
                      </a:r>
                      <a:r>
                        <a:rPr lang="ko-KR" altLang="en-US" sz="800" dirty="0" smtClean="0">
                          <a:latin typeface="+mn-ea"/>
                        </a:rPr>
                        <a:t>는 </a:t>
                      </a:r>
                      <a:r>
                        <a:rPr lang="en-US" altLang="ko-KR" sz="800" dirty="0" smtClean="0">
                          <a:latin typeface="+mn-ea"/>
                        </a:rPr>
                        <a:t>33,000</a:t>
                      </a:r>
                      <a:r>
                        <a:rPr lang="ko-KR" altLang="en-US" sz="800" dirty="0" smtClean="0">
                          <a:latin typeface="+mn-ea"/>
                        </a:rPr>
                        <a:t>원 선택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기타 선택 시 금액 입력란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기타 입력란에는 최대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만원까지 입력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선택한 충전 금액과 보유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헬로코인을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합한 금액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경우 결제 수단 선택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RM-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08030101)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893225" y="4755152"/>
            <a:ext cx="186621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충전 후 예상 헬로코인 </a:t>
            </a:r>
            <a:r>
              <a:rPr lang="en-US" altLang="ko-KR" sz="900" b="1" dirty="0" smtClean="0">
                <a:latin typeface="+mn-ea"/>
              </a:rPr>
              <a:t>88,000</a:t>
            </a:r>
            <a:r>
              <a:rPr lang="ko-KR" altLang="en-US" sz="900" b="1" dirty="0" smtClean="0">
                <a:latin typeface="+mn-ea"/>
              </a:rPr>
              <a:t>원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46025" y="46986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126</a:t>
            </a:fld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08663" y="2463173"/>
            <a:ext cx="2832441" cy="17663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39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2005" y="894168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335149" y="1090618"/>
            <a:ext cx="28116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11660" y="11382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결제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5873" y="4059070"/>
            <a:ext cx="2556001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결제하기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4342" y="1446160"/>
            <a:ext cx="2811600" cy="3146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065" y="150175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결제 금액</a:t>
            </a:r>
            <a:endParaRPr lang="ko-KR" altLang="en-US" sz="800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4342" y="1766592"/>
            <a:ext cx="2811600" cy="53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5719" y="1903346"/>
            <a:ext cx="686406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</a:rPr>
              <a:t>결제 금액</a:t>
            </a:r>
            <a:endParaRPr lang="ko-KR" altLang="en-US" sz="900" dirty="0"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14145" y="193192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31740" y="1885520"/>
            <a:ext cx="785793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+mn-ea"/>
              </a:rPr>
              <a:t>44,000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smtClean="0">
                <a:latin typeface="+mn-ea"/>
              </a:rPr>
              <a:t>원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5874" y="2663915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카드 결제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5874" y="3104693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휴대폰 결제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5874" y="3541761"/>
            <a:ext cx="2556000" cy="3955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카카오페이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132570" y="2753703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132570" y="319448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132570" y="3627234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4625" y="4524092"/>
            <a:ext cx="2289409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ㆍ 환불 정책은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이용약관</a:t>
            </a:r>
            <a:r>
              <a:rPr lang="ko-KR" altLang="en-US" sz="800" dirty="0" smtClean="0">
                <a:latin typeface="+mn-ea"/>
              </a:rPr>
              <a:t>을 참고해주세요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ㆍ 충전 금액은 앱 실행 후 마이헬로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메뉴에서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+mn-ea"/>
              </a:rPr>
              <a:t>    확인할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7362" y="5886890"/>
            <a:ext cx="2807687" cy="377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96296" y="5956904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Hello</a:t>
            </a:r>
            <a:endParaRPr lang="ko-KR" altLang="en-US" sz="900" dirty="0"/>
          </a:p>
        </p:txBody>
      </p:sp>
      <p:sp>
        <p:nvSpPr>
          <p:cNvPr id="98" name="직사각형 97"/>
          <p:cNvSpPr/>
          <p:nvPr/>
        </p:nvSpPr>
        <p:spPr>
          <a:xfrm>
            <a:off x="332005" y="2303875"/>
            <a:ext cx="2811600" cy="3146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8728" y="235947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결제 수단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580" y="1140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X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2570" y="12409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헬로코인 결제 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32570" y="352286"/>
            <a:ext cx="2119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헬로코인 충전 페이지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충전하기 버튼 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021272" y="189807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89065" y="28997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190916" y="411384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</a:t>
            </a:r>
            <a:r>
              <a:rPr lang="en-US" altLang="ko-KR" sz="800" dirty="0" smtClean="0">
                <a:solidFill>
                  <a:prstClr val="black"/>
                </a:solidFill>
              </a:rPr>
              <a:t>08030101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6320290" y="908720"/>
          <a:ext cx="2678400" cy="134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헬로코인 충전 페이지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 금액 선택 페이지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이전 페이지에서 선택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혹은 입력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했던 금액 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 선택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PG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결제하기 페이지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 선택하지 않은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수단을 선택해주세요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슬라이드 번호 개체 틀 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127</a:t>
            </a:fld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60580" y="3077764"/>
            <a:ext cx="2783025" cy="42250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삭제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50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별첨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92515"/>
      </p:ext>
    </p:extLst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129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549"/>
              </p:ext>
            </p:extLst>
          </p:nvPr>
        </p:nvGraphicFramePr>
        <p:xfrm>
          <a:off x="386535" y="953939"/>
          <a:ext cx="8430168" cy="4913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155"/>
                <a:gridCol w="1358265"/>
                <a:gridCol w="1457308"/>
                <a:gridCol w="2291611"/>
                <a:gridCol w="1927829"/>
              </a:tblGrid>
              <a:tr h="449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발송케이스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 시점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랜딩페이지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상담 시작시간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 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심리상담이 시작됩니다</a:t>
                      </a:r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지금부터 상담실 입장이 가능합니다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예약 상세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상담 시작시간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 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 </a:t>
                      </a:r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전입니다</a:t>
                      </a:r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심리상담사가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님과의 만남을 준비하고 있습니다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예약 상세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상담 시작시간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 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전입니다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심리상담사가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님과의 만남을 준비하고 있습니다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예약 상세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쪽지 수신 알림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 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심리상담사 쪽지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쪽지 내용을 그대로 노출함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쪽지 상세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만족도평가 요청 안내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상담의 </a:t>
                      </a:r>
                      <a:r>
                        <a:rPr lang="ko-KR" altLang="en-US" sz="9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일시로부터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후 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 어떠셨나요</a:t>
                      </a:r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심리상담에 대한 만족도를 평가해주세요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상담에 대한 만족도 평가 페이지로 이동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 안내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상담사가 상담사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심리검사를 요청한 즉시 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 결제 안내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심리상담사가 요청한 심리검사를 결제해주세요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 페이지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 진행 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 요청 취소안내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상담사가 상담사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심리검사를 요청을 취소한 즉시 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 요청 취소 안내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심리상담사가 심리검사 요청을 취소하였습니다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 페이지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 진행 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 결과 안내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상담사가 상담사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검사결과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PDF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9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한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 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 결과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상담사명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심리상담사가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내담자명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님의 심리검사 결과를 등록하였습니다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 페이지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보기 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3" marR="6383" marT="638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22548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/>
              <a:t>Push message</a:t>
            </a:r>
            <a:endParaRPr lang="ko-KR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21173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err="1" smtClean="0">
                <a:solidFill>
                  <a:prstClr val="black"/>
                </a:solidFill>
              </a:rPr>
              <a:t>스플래</a:t>
            </a:r>
            <a:r>
              <a:rPr lang="ko-KR" altLang="en-US" sz="4000" b="1" spc="-100" dirty="0" err="1">
                <a:solidFill>
                  <a:prstClr val="black"/>
                </a:solidFill>
              </a:rPr>
              <a:t>시</a:t>
            </a:r>
            <a:r>
              <a:rPr lang="ko-KR" altLang="en-US" sz="4000" b="1" spc="-100" dirty="0">
                <a:solidFill>
                  <a:prstClr val="black"/>
                </a:solidFill>
              </a:rPr>
              <a:t>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2286980"/>
            <a:ext cx="3710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4500" b="1" dirty="0" smtClean="0">
                <a:latin typeface="맑은 고딕" pitchFamily="50" charset="-127"/>
                <a:ea typeface="맑은 고딕" pitchFamily="50" charset="-127"/>
              </a:rPr>
              <a:t>Thank you.</a:t>
            </a:r>
            <a:endParaRPr lang="ko-KR" altLang="en-US" sz="45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4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스플래시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36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061610" y="1898830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Hello</a:t>
            </a:r>
            <a:endParaRPr lang="ko-KR" altLang="en-US" sz="3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57239" y="2429365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마주보고 마음을 나누는 심리상담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51679" y="5544235"/>
            <a:ext cx="17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Ⓒ </a:t>
            </a:r>
            <a:r>
              <a:rPr lang="en-US" altLang="ko-KR" sz="900" dirty="0" smtClean="0"/>
              <a:t>2016 AIMMED corporation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317670" y="925607"/>
          <a:ext cx="267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실행 시 가장 처음 노출되는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로딩 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서비스 </a:t>
            </a:r>
            <a:r>
              <a:rPr lang="ko-KR" altLang="en-US" sz="4000" b="1" spc="-20" dirty="0" err="1" smtClean="0">
                <a:solidFill>
                  <a:prstClr val="black"/>
                </a:solidFill>
              </a:rPr>
              <a:t>인트로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21495" y="1628800"/>
            <a:ext cx="1630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Hello you,</a:t>
            </a:r>
          </a:p>
        </p:txBody>
      </p:sp>
      <p:grpSp>
        <p:nvGrpSpPr>
          <p:cNvPr id="111" name="그룹 26"/>
          <p:cNvGrpSpPr/>
          <p:nvPr/>
        </p:nvGrpSpPr>
        <p:grpSpPr>
          <a:xfrm>
            <a:off x="3382963" y="907970"/>
            <a:ext cx="2812504" cy="5000582"/>
            <a:chOff x="366961" y="908720"/>
            <a:chExt cx="2812504" cy="500058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13" name="직사각형 11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328861" y="5540475"/>
            <a:ext cx="2812504" cy="3685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시작하기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666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인트로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4821" y="118600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Hello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92960" y="5540752"/>
            <a:ext cx="2802979" cy="36855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시작하기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21495" y="27089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20436" y="554047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17670" y="917306"/>
          <a:ext cx="26784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서비스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인트로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</a:p>
                    <a:p>
                      <a:pPr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설치 후 최초만 노출됨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이미지는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에서 수정 가능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등록된 이미지가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여러장인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경우 좌우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스와이프되며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이전 또는 다음 서비스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인트로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페이지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로그인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72436" y="118600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Hello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171" y="2033845"/>
            <a:ext cx="2396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항상 이곳에서 당신을 기다리고 있어요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0827" y="2587843"/>
            <a:ext cx="16302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Hello me,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747" y="3082337"/>
            <a:ext cx="2488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마음 속 나와 만나는 시간을 가져보세요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861" y="3804293"/>
            <a:ext cx="16302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Hello us,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537" y="4239090"/>
            <a:ext cx="239688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당신의 소중한 친구가 되어드릴게요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6885" y="2528339"/>
            <a:ext cx="2550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이야기를 들어줄 사람이 필요할 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누군가와 소통하고 싶을 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마음을 나눌 사람이 필요할 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Hello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우리를 찾아주세요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로그인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81055" y="1437205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Hello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53082" y="3727605"/>
            <a:ext cx="1258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아이디 </a:t>
            </a:r>
            <a:r>
              <a:rPr lang="en-US" altLang="ko-KR" sz="800" u="sng" dirty="0" smtClean="0"/>
              <a:t>/ </a:t>
            </a:r>
            <a:r>
              <a:rPr lang="ko-KR" altLang="en-US" sz="800" u="sng" dirty="0" smtClean="0"/>
              <a:t>비밀번호 찾기</a:t>
            </a:r>
            <a:endParaRPr lang="ko-KR" altLang="en-US" sz="800" u="sng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566555" y="4014065"/>
            <a:ext cx="23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6535" y="11499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4666" y="12409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6815" y="2249385"/>
            <a:ext cx="2340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6815" y="2654430"/>
            <a:ext cx="2340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6815" y="3294025"/>
            <a:ext cx="23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27" name="타원 26"/>
          <p:cNvSpPr/>
          <p:nvPr/>
        </p:nvSpPr>
        <p:spPr>
          <a:xfrm>
            <a:off x="207365" y="11852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9765" y="23219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9765" y="27089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4555" y="303627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339780" y="37085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33520" y="53926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6565" y="1834775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마주보고 마음을 나누는 심리상담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36585" y="5518680"/>
            <a:ext cx="18229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아직 회원이 아니세요</a:t>
            </a:r>
            <a:r>
              <a:rPr lang="en-US" altLang="ko-KR" sz="800" dirty="0" smtClean="0"/>
              <a:t>?     </a:t>
            </a:r>
            <a:r>
              <a:rPr lang="ko-KR" altLang="en-US" sz="800" b="1" u="sng" dirty="0" smtClean="0"/>
              <a:t>회원가입</a:t>
            </a:r>
            <a:endParaRPr lang="ko-KR" altLang="en-US" sz="800" b="1" u="sng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6317670" y="908720"/>
          <a:ext cx="2678400" cy="468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 닫히며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영문 키패드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메일 입력용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 초과 시 입력되지 않도록 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영문 키패드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 초과 시 입력되지 않도록 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checked.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 후 로그인 시 다음 접속부터는 자동 로그인 된 채로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실행됨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회원이 직접 로그아웃 후 재 접속한 경우 자동 로그인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uncheck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입력한 경우 터치 시 홈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임시 비밀번호로 로그인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된 경우 비밀번호 변경 페이지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RM- 110101)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시 회원의 상태가 휴면 상태일 경우 계정 휴면 안내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(RM-0301)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비밀번호를 입력하지 않은 상태에서 로그인 선택 시 토스트 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주소와 비밀번호가 일치하는 회원이 없는 경우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 또는 비밀번호가 일치하지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가입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단계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(RM-0401)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ID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찾기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(RM-0302)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38" name="Checkbox"/>
          <p:cNvGrpSpPr/>
          <p:nvPr>
            <p:custDataLst>
              <p:tags r:id="rId1"/>
            </p:custDataLst>
          </p:nvPr>
        </p:nvGrpSpPr>
        <p:grpSpPr>
          <a:xfrm>
            <a:off x="583439" y="3054285"/>
            <a:ext cx="821104" cy="196977"/>
            <a:chOff x="554563" y="2599933"/>
            <a:chExt cx="821104" cy="196977"/>
          </a:xfrm>
        </p:grpSpPr>
        <p:sp>
          <p:nvSpPr>
            <p:cNvPr id="39" name="Box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abel"/>
            <p:cNvSpPr txBox="1"/>
            <p:nvPr>
              <p:custDataLst>
                <p:tags r:id="rId3"/>
              </p:custDataLst>
            </p:nvPr>
          </p:nvSpPr>
          <p:spPr>
            <a:xfrm>
              <a:off x="686119" y="2599933"/>
              <a:ext cx="689548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자동 로그인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961710" y="329402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666" y="124096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3</a:t>
            </a:r>
            <a:r>
              <a:rPr lang="ko-KR" altLang="en-US" sz="800" dirty="0" smtClean="0">
                <a:solidFill>
                  <a:prstClr val="black"/>
                </a:solidFill>
              </a:rPr>
              <a:t>개월 주기 비밀번호 변경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5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6535" y="11499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02023" y="2303875"/>
            <a:ext cx="15408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개인정보 보호를 위한 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비밀번호 변경 안내</a:t>
            </a:r>
            <a:endParaRPr lang="ko-KR" altLang="en-US" sz="105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9365" y="2968330"/>
            <a:ext cx="25374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회원님께서는 동일한 비밀번호를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개월 동안 사용하고 계십니다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안전한 정보 보호를 위해 </a:t>
            </a:r>
            <a:r>
              <a:rPr lang="en-US" altLang="ko-KR" sz="900" b="1" dirty="0" smtClean="0"/>
              <a:t>3</a:t>
            </a:r>
            <a:r>
              <a:rPr lang="ko-KR" altLang="en-US" sz="900" b="1" dirty="0" smtClean="0"/>
              <a:t>개월</a:t>
            </a:r>
            <a:r>
              <a:rPr lang="ko-KR" altLang="en-US" sz="900" dirty="0" smtClean="0"/>
              <a:t>마다 비밀번호를 변경해주세요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414891" y="4203210"/>
            <a:ext cx="2581933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비밀번호 변경하기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320290" y="917306"/>
          <a:ext cx="2678400" cy="122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설정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개월이 지난 경우 노출되는 화면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변경 페이지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RM- 110101)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화면 닫히며 로그인 된 채로 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(RM-06)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2321750" y="40772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7365" y="11852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622799" y="163643"/>
            <a:ext cx="168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71706"/>
              </p:ext>
            </p:extLst>
          </p:nvPr>
        </p:nvGraphicFramePr>
        <p:xfrm>
          <a:off x="236662" y="717681"/>
          <a:ext cx="8583612" cy="5818785"/>
        </p:xfrm>
        <a:graphic>
          <a:graphicData uri="http://schemas.openxmlformats.org/drawingml/2006/table">
            <a:tbl>
              <a:tblPr/>
              <a:tblGrid>
                <a:gridCol w="847725"/>
                <a:gridCol w="1357312"/>
                <a:gridCol w="5006975"/>
                <a:gridCol w="13716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2016.02.15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2016.05.10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심리상담 프로세스 등 전체적인 수정 진행</a:t>
                      </a: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2016.05.13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prstClr val="black"/>
                          </a:solidFill>
                        </a:rPr>
                        <a:t>슬라이드 </a:t>
                      </a: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128] </a:t>
                      </a:r>
                      <a:r>
                        <a:rPr lang="ko-KR" altLang="en-US" sz="900" dirty="0" smtClean="0">
                          <a:solidFill>
                            <a:prstClr val="black"/>
                          </a:solidFill>
                        </a:rPr>
                        <a:t>이메일 양식 </a:t>
                      </a: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prstClr val="black"/>
                          </a:solidFill>
                        </a:rPr>
                        <a:t>홍보 페이지 검수 승인 </a:t>
                      </a: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/ </a:t>
                      </a:r>
                      <a:r>
                        <a:rPr lang="ko-KR" altLang="en-US" sz="900" dirty="0" smtClean="0">
                          <a:solidFill>
                            <a:prstClr val="black"/>
                          </a:solidFill>
                        </a:rPr>
                        <a:t>거절</a:t>
                      </a:r>
                      <a:r>
                        <a:rPr lang="en-US" altLang="ko-KR" sz="900" dirty="0" smtClean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61] SNS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 수정</a:t>
                      </a: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2016.05.27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기능 제거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시 휴대폰인증 프로세스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프로세스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등급 엠블럼 노출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코드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2016.07.14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구조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UI/UX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기능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마인드체크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사전검사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프로세스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메뉴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실시간 상담 결제 프로세스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2016.07.26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추천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마인드체크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사전검사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프로세스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0.7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2016.07.29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양식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양식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2016.08.17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양식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화면기획서로 이관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 문구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가격 부가세 포함가로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 화면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 사용자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화면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분야 항목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 문구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자동 종료 시 토스트 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2016.09.01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노출 페이지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/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비밀번호 찾기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34666" y="1240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6" name="직사각형 7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429" y="1177702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아이디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비밀번호 찾기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550" y="1533510"/>
            <a:ext cx="1080120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아이디 찾기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비밀번호 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8455" y="1988840"/>
            <a:ext cx="2438764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28455" y="2400830"/>
            <a:ext cx="2438764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8455" y="2827545"/>
            <a:ext cx="2438764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8455" y="3474005"/>
            <a:ext cx="243876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</a:t>
            </a:r>
            <a:r>
              <a:rPr lang="ko-KR" altLang="en-US" sz="900" dirty="0" smtClean="0"/>
              <a:t> 찾기</a:t>
            </a:r>
            <a:endParaRPr lang="ko-KR" altLang="en-US" sz="900" dirty="0"/>
          </a:p>
        </p:txBody>
      </p:sp>
      <p:sp>
        <p:nvSpPr>
          <p:cNvPr id="114" name="직사각형 113"/>
          <p:cNvSpPr/>
          <p:nvPr/>
        </p:nvSpPr>
        <p:spPr>
          <a:xfrm>
            <a:off x="528455" y="4014064"/>
            <a:ext cx="2438764" cy="99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abcd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**@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aimmed.com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00077" y="2280267"/>
            <a:ext cx="103511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16142" y="2280267"/>
            <a:ext cx="103511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0077" y="903082"/>
            <a:ext cx="2056574" cy="16708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86798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8162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12812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6245" y="144099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1980</a:t>
            </a:r>
            <a:endParaRPr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77369" y="14336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01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07439" y="14336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01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96245" y="1846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1981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7369" y="18386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07439" y="18386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86798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48162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12812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96245" y="106452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1979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7369" y="105714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07439" y="105714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31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602057" y="80514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41530" y="205027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41530" y="24569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41530" y="28619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2980" y="34920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65380" y="43826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2570" y="352286"/>
            <a:ext cx="1433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비번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317670" y="917306"/>
          <a:ext cx="2678400" cy="443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 찾기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띄어쓰기 불가하며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자까지만 입력되도록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한글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 입력 시 입력영역 초기화 되며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dirty="0" smtClean="0"/>
                        <a:t>탭 시 달력 팝업 노출 </a:t>
                      </a:r>
                      <a:endParaRPr lang="ko-KR" altLang="en-US" sz="800" b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숫자만 입력되도록 하며 </a:t>
                      </a:r>
                      <a:r>
                        <a:rPr lang="en-US" altLang="ko-KR" sz="800" dirty="0" smtClean="0"/>
                        <a:t>11</a:t>
                      </a:r>
                      <a:r>
                        <a:rPr lang="ko-KR" altLang="en-US" sz="800" dirty="0" smtClean="0"/>
                        <a:t>자까지만 입력되도록 함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탭 시 숫자 </a:t>
                      </a:r>
                      <a:r>
                        <a:rPr lang="ko-KR" altLang="en-US" sz="800" dirty="0" err="1" smtClean="0"/>
                        <a:t>키패드</a:t>
                      </a:r>
                      <a:r>
                        <a:rPr lang="ko-KR" altLang="en-US" sz="800" dirty="0" smtClean="0"/>
                        <a:t> 노출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입력영역 하단 해외거주자에 체크한 경우 입력영역을 비활성화 처리함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모두 입력한 경우 활성화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해외거주자를 체크한 경우 휴대폰 번호는 입력으로 간주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입력한 정보와 일치하는 아이디가 없는 경우 토스트 팝업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입력하신 정보와 일치하는 아이디가 없습니다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(4)</a:t>
                      </a:r>
                      <a:r>
                        <a:rPr lang="ko-KR" altLang="en-US" sz="800" dirty="0" smtClean="0"/>
                        <a:t>를 터치하여 일치하는 아이디가 존재하는 경우에만 노출되는 영역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@ </a:t>
                      </a:r>
                      <a:r>
                        <a:rPr lang="ko-KR" altLang="en-US" sz="800" dirty="0" smtClean="0"/>
                        <a:t>앞에 두 글자는 </a:t>
                      </a:r>
                      <a:r>
                        <a:rPr lang="en-US" altLang="ko-KR" sz="800" dirty="0" smtClean="0"/>
                        <a:t>** </a:t>
                      </a:r>
                      <a:r>
                        <a:rPr lang="ko-KR" altLang="en-US" sz="800" dirty="0" smtClean="0"/>
                        <a:t>표시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일치하는 아이디가 없는 경우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회원 정보가 일치하지 않습니다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노출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디폴트 </a:t>
                      </a:r>
                      <a:r>
                        <a:rPr lang="en-US" altLang="ko-KR" sz="800" dirty="0" smtClean="0"/>
                        <a:t>1980</a:t>
                      </a:r>
                      <a:r>
                        <a:rPr lang="ko-KR" altLang="en-US" sz="800" dirty="0" smtClean="0"/>
                        <a:t>년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일이며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오늘 날짜 이후 선택 불가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TextBox 37"/>
          <p:cNvSpPr txBox="1"/>
          <p:nvPr/>
        </p:nvSpPr>
        <p:spPr>
          <a:xfrm>
            <a:off x="457495" y="319816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/>
              <a:t>□ 해외거주자</a:t>
            </a:r>
            <a:endParaRPr lang="ko-KR" altLang="en-US" sz="900" dirty="0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34666" y="124096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휴대폰 인증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32570" y="352286"/>
            <a:ext cx="2371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비번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6" name="직사각형 7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429" y="1177702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아이디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비밀번호 찾기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550" y="1533510"/>
            <a:ext cx="1080120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아이디 찾기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비밀번호 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6384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8455" y="1988840"/>
            <a:ext cx="243027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8455" y="3651405"/>
            <a:ext cx="23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찾기</a:t>
            </a:r>
            <a:endParaRPr lang="ko-KR" altLang="en-US" sz="900" dirty="0"/>
          </a:p>
        </p:txBody>
      </p:sp>
      <p:sp>
        <p:nvSpPr>
          <p:cNvPr id="116" name="직사각형 115"/>
          <p:cNvSpPr/>
          <p:nvPr/>
        </p:nvSpPr>
        <p:spPr>
          <a:xfrm>
            <a:off x="522940" y="2796310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094725" y="2796310"/>
            <a:ext cx="864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인증번호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28455" y="3201395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03630" y="324636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59</a:t>
            </a:r>
            <a:r>
              <a:rPr lang="ko-KR" altLang="en-US" sz="900" dirty="0" smtClean="0"/>
              <a:t>초</a:t>
            </a:r>
            <a:endParaRPr lang="ko-KR" altLang="en-US" sz="900" dirty="0"/>
          </a:p>
        </p:txBody>
      </p:sp>
      <p:sp>
        <p:nvSpPr>
          <p:cNvPr id="120" name="타원 119"/>
          <p:cNvSpPr/>
          <p:nvPr/>
        </p:nvSpPr>
        <p:spPr>
          <a:xfrm>
            <a:off x="1941640" y="28222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21550" y="2393925"/>
            <a:ext cx="243027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96525" y="20338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96525" y="24378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96525" y="28360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96525" y="32220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93930" y="36720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317670" y="899195"/>
          <a:ext cx="2678400" cy="4980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찾기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 인증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초과 시 입력되지 않도록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영문 키패드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메일 입력용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맞지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정확한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dirty="0" smtClean="0"/>
                        <a:t>탭 시 달력 팝업 노출 </a:t>
                      </a:r>
                      <a:endParaRPr lang="ko-KR" altLang="en-US" sz="800" b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숫자만 입력되도록 하며 </a:t>
                      </a:r>
                      <a:r>
                        <a:rPr lang="en-US" altLang="ko-KR" sz="800" dirty="0" smtClean="0"/>
                        <a:t>11</a:t>
                      </a:r>
                      <a:r>
                        <a:rPr lang="ko-KR" altLang="en-US" sz="800" dirty="0" smtClean="0"/>
                        <a:t>자까지만 입력되도록 함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탭 시 숫자 키패드 노출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인증번호 </a:t>
                      </a:r>
                      <a:r>
                        <a:rPr lang="en-US" altLang="ko-KR" sz="800" dirty="0" smtClean="0"/>
                        <a:t>SMS </a:t>
                      </a:r>
                      <a:r>
                        <a:rPr lang="ko-KR" altLang="en-US" sz="800" dirty="0" smtClean="0"/>
                        <a:t>전송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하루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회 제한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인증번호가 도착한 경우 자동으로 입력되도록 함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분 내로 입력해야 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입력한 경우 다음 버튼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일치하는 정보인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(6-1)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팝업 호출되며 랜덤으로 생성된 임시 비밀번호가 회원 휴대폰번호로 발송됨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일치하는 회원정보가 없는 경우 토스트 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정보와 일치하는 회원이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인증번호가 올바르지 않은 경우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인증번호가 올바르지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다시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 탭 시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탭 시 비밀번호 찾기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인증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RM-0303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01)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462" y="4068651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이메일로</a:t>
            </a:r>
            <a:r>
              <a:rPr lang="ko-KR" altLang="en-US" sz="800" u="sng" dirty="0" smtClean="0"/>
              <a:t> 인증하기</a:t>
            </a:r>
            <a:endParaRPr lang="ko-KR" altLang="en-US" sz="800" b="1" u="sng" dirty="0"/>
          </a:p>
        </p:txBody>
      </p:sp>
      <p:sp>
        <p:nvSpPr>
          <p:cNvPr id="33" name="타원 32"/>
          <p:cNvSpPr/>
          <p:nvPr/>
        </p:nvSpPr>
        <p:spPr>
          <a:xfrm>
            <a:off x="1006570" y="405444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35" name="그룹 143"/>
          <p:cNvGrpSpPr/>
          <p:nvPr/>
        </p:nvGrpSpPr>
        <p:grpSpPr>
          <a:xfrm>
            <a:off x="3681657" y="2801988"/>
            <a:ext cx="2068969" cy="1616674"/>
            <a:chOff x="388265" y="3068960"/>
            <a:chExt cx="2068969" cy="1616674"/>
          </a:xfrm>
        </p:grpSpPr>
        <p:sp>
          <p:nvSpPr>
            <p:cNvPr id="36" name="직사각형 35"/>
            <p:cNvSpPr/>
            <p:nvPr/>
          </p:nvSpPr>
          <p:spPr>
            <a:xfrm>
              <a:off x="388265" y="3068960"/>
              <a:ext cx="2068968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8266" y="4361634"/>
              <a:ext cx="20689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0175" y="3496454"/>
              <a:ext cx="196838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임시 비밀번호를 회원님의 휴대폰으로 전송하였습니다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임시 비밀번호로 로그인 하신 후 비밀번호를 변경해주세요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398156" y="3450622"/>
              <a:ext cx="205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4076945" y="28360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6-1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34666" y="124096"/>
            <a:ext cx="2218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해외 사용자 </a:t>
            </a:r>
            <a:r>
              <a:rPr lang="en-US" altLang="ko-KR" sz="800" dirty="0" smtClean="0">
                <a:solidFill>
                  <a:prstClr val="black"/>
                </a:solidFill>
              </a:rPr>
              <a:t>-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이메일로</a:t>
            </a:r>
            <a:r>
              <a:rPr lang="ko-KR" altLang="en-US" sz="800" dirty="0" smtClean="0">
                <a:solidFill>
                  <a:prstClr val="black"/>
                </a:solidFill>
              </a:rPr>
              <a:t> 인증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32570" y="352286"/>
            <a:ext cx="2371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비번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6" name="직사각형 7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429" y="1177702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아이디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비밀번호 찾기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550" y="1533510"/>
            <a:ext cx="1080120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아이디 찾기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비밀번호 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6384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8455" y="1988840"/>
            <a:ext cx="243027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8455" y="3471405"/>
            <a:ext cx="23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찾기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521551" y="2796310"/>
            <a:ext cx="137610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이메일로</a:t>
            </a:r>
            <a:r>
              <a:rPr lang="ko-KR" altLang="en-US" sz="800" dirty="0" smtClean="0">
                <a:solidFill>
                  <a:schemeClr val="bg1"/>
                </a:solidFill>
              </a:rPr>
              <a:t> 인증번호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26230" y="2796310"/>
            <a:ext cx="1032495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58416" y="31589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59</a:t>
            </a:r>
            <a:r>
              <a:rPr lang="ko-KR" altLang="en-US" sz="900" dirty="0" smtClean="0"/>
              <a:t>초</a:t>
            </a:r>
            <a:endParaRPr lang="ko-KR" altLang="en-US" sz="900" dirty="0"/>
          </a:p>
        </p:txBody>
      </p:sp>
      <p:sp>
        <p:nvSpPr>
          <p:cNvPr id="120" name="타원 119"/>
          <p:cNvSpPr/>
          <p:nvPr/>
        </p:nvSpPr>
        <p:spPr>
          <a:xfrm>
            <a:off x="402455" y="28222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21550" y="2393925"/>
            <a:ext cx="243027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93930" y="34740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317670" y="899195"/>
          <a:ext cx="2678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찾기 페이지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해외 사용자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인증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탭 시 가입한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주소로 인증번호 발송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내로 입력해야 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입력한 경우 다음 버튼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일치하는 정보인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팝업 호출되며 랜덤으로 생성된 임시 비밀번호가 회원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이메일주소로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발송됨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일치하는 회원정보가 없는 경우 토스트 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정보와 일치하는 회원이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인증번호가 올바르지 않은 경우 토스트팝업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인증번호가 올바르지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다시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국내 사용자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휴대폰 인증으로 가입된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 경우 토스트 팝업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국내 사용자의 경우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휴대폰 인증으로만 비밀번호 찾기가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 탭 시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탭 시 비밀번호 찾기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휴대폰 인증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RM-0303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4462" y="3924055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/>
              <a:t>휴대폰으로 </a:t>
            </a:r>
            <a:r>
              <a:rPr lang="ko-KR" altLang="en-US" sz="800" u="sng" dirty="0" smtClean="0"/>
              <a:t>인증하기</a:t>
            </a:r>
            <a:endParaRPr lang="ko-KR" altLang="en-US" sz="800" b="1" u="sng" dirty="0"/>
          </a:p>
        </p:txBody>
      </p:sp>
      <p:sp>
        <p:nvSpPr>
          <p:cNvPr id="34" name="타원 33"/>
          <p:cNvSpPr/>
          <p:nvPr/>
        </p:nvSpPr>
        <p:spPr>
          <a:xfrm>
            <a:off x="1018462" y="39240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28" name="그룹 143"/>
          <p:cNvGrpSpPr/>
          <p:nvPr/>
        </p:nvGrpSpPr>
        <p:grpSpPr>
          <a:xfrm>
            <a:off x="3681657" y="2801988"/>
            <a:ext cx="2068969" cy="1616674"/>
            <a:chOff x="388265" y="3068960"/>
            <a:chExt cx="2068969" cy="1616674"/>
          </a:xfrm>
        </p:grpSpPr>
        <p:sp>
          <p:nvSpPr>
            <p:cNvPr id="29" name="직사각형 28"/>
            <p:cNvSpPr/>
            <p:nvPr/>
          </p:nvSpPr>
          <p:spPr>
            <a:xfrm>
              <a:off x="388265" y="3068960"/>
              <a:ext cx="2068968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8266" y="4361634"/>
              <a:ext cx="20689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0175" y="3496454"/>
              <a:ext cx="196838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임시 비밀번호를 회원님의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이메일로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전송하였습니다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임시 비밀번호로 로그인 하신 후 비밀번호를 변경해주세요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398156" y="3450622"/>
              <a:ext cx="205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076945" y="28360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계정 휴면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29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34666" y="12409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계정 휴면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010" y="2750653"/>
            <a:ext cx="2414443" cy="40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회원님께서는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년 동안 로그인하시지 않아 </a:t>
            </a:r>
            <a:endParaRPr lang="en-US" altLang="ko-KR" sz="900" dirty="0" smtClean="0"/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휴면 상태로 전환되었습니다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9292" y="3350488"/>
            <a:ext cx="14718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휴면 해제 하시겠습니까</a:t>
            </a:r>
            <a:r>
              <a:rPr lang="en-US" altLang="ko-KR" sz="900" dirty="0" smtClean="0"/>
              <a:t>?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429" y="117770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계정 휴면 안내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22" name="그림 21" descr="안내 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2448" y="1844382"/>
            <a:ext cx="545567" cy="504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10851" y="2442283"/>
            <a:ext cx="1088760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b="1" dirty="0" smtClean="0"/>
              <a:t>계정 휴면 안내</a:t>
            </a:r>
            <a:endParaRPr lang="en-US" altLang="ko-KR" sz="105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85231" y="3699070"/>
            <a:ext cx="234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휴면 해제하기</a:t>
            </a:r>
            <a:endParaRPr lang="ko-KR" altLang="en-US" sz="900" dirty="0"/>
          </a:p>
        </p:txBody>
      </p:sp>
      <p:sp>
        <p:nvSpPr>
          <p:cNvPr id="25" name="타원 24"/>
          <p:cNvSpPr/>
          <p:nvPr/>
        </p:nvSpPr>
        <p:spPr>
          <a:xfrm>
            <a:off x="1061610" y="37620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2570" y="352286"/>
            <a:ext cx="2016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해당 회원이 휴면 상태일 경우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320290" y="923863"/>
          <a:ext cx="2678400" cy="75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 휴면 안내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휴면 해제 시 로그인한 후 홈</a:t>
                      </a:r>
                      <a:r>
                        <a:rPr lang="en-US" altLang="ko-KR" sz="800" dirty="0" smtClean="0"/>
                        <a:t>(RM-06)</a:t>
                      </a:r>
                      <a:r>
                        <a:rPr lang="ko-KR" altLang="en-US" sz="800" dirty="0" smtClean="0"/>
                        <a:t>으로 이동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회원 상태 값이 정상으로 전환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460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이메일 회원가입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4666" y="124096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이메일 회원가입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단계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040" y="2168860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439" y="15483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●○○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32005" y="21986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RM-0401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021351" y="1760543"/>
            <a:ext cx="14446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휴대폰 인증을 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61041" y="3113965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32825" y="2168860"/>
            <a:ext cx="864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인증번호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6555" y="2573945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1730" y="261891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59</a:t>
            </a:r>
            <a:r>
              <a:rPr lang="ko-KR" altLang="en-US" sz="900" dirty="0" smtClean="0"/>
              <a:t>초</a:t>
            </a:r>
            <a:endParaRPr lang="ko-KR" altLang="en-US" sz="900" dirty="0"/>
          </a:p>
        </p:txBody>
      </p:sp>
      <p:pic>
        <p:nvPicPr>
          <p:cNvPr id="36" name="그림 35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3065" y="3113965"/>
            <a:ext cx="828000" cy="828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979740" y="21948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5100" y="25929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25100" y="31589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320290" y="917306"/>
          <a:ext cx="2678400" cy="30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이메일 회원 가입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내 </a:t>
                      </a:r>
                      <a:r>
                        <a:rPr lang="ko-KR" altLang="en-US" sz="800" dirty="0" err="1" smtClean="0"/>
                        <a:t>스마트폰</a:t>
                      </a:r>
                      <a:r>
                        <a:rPr lang="ko-KR" altLang="en-US" sz="800" dirty="0" smtClean="0"/>
                        <a:t> 연락처를 불러옴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수정 가능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연락처가 없는 경우에는 직접 입력해야 함</a:t>
                      </a:r>
                      <a:endParaRPr lang="en-US" altLang="ko-KR" sz="800" dirty="0" smtClean="0"/>
                    </a:p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회원 정보의 연락처에는 인증 받은 휴대폰 번호를 저장함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터치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입력된 휴대폰 번호로 인증번호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SMS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 제한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도착한 경우 자동으로 입력되도록 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 내로 입력해야 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모두 입력한 경우 다음 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단계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(RM-0402)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휴대폰인 경우 토스트팝업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휴대폰 번호입니다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올바르지 않은 경우 토스트팝업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올바르지 않습니다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입력해주세요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01665" y="3779326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해외 사용자 이신가요</a:t>
            </a:r>
            <a:r>
              <a:rPr lang="en-US" altLang="ko-KR" sz="800" u="sng" dirty="0" smtClean="0"/>
              <a:t>? </a:t>
            </a:r>
            <a:endParaRPr lang="ko-KR" altLang="en-US" sz="800" b="1" u="sng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4666" y="124096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이메일 회원가입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단계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해외사용자 </a:t>
            </a:r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인증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040" y="2168860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(ID)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439" y="15483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●○○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32005" y="21986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RM-040101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635029" y="1760543"/>
            <a:ext cx="2217274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해외사용자를 위한 </a:t>
            </a:r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인증 입니다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61041" y="3456095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32825" y="2168860"/>
            <a:ext cx="864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인증번호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6555" y="2916075"/>
            <a:ext cx="151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1730" y="296104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59</a:t>
            </a:r>
            <a:r>
              <a:rPr lang="ko-KR" altLang="en-US" sz="900" dirty="0" smtClean="0"/>
              <a:t>초</a:t>
            </a:r>
            <a:endParaRPr lang="ko-KR" altLang="en-US" sz="900" dirty="0"/>
          </a:p>
        </p:txBody>
      </p:sp>
      <p:pic>
        <p:nvPicPr>
          <p:cNvPr id="36" name="그림 35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3065" y="3456095"/>
            <a:ext cx="828000" cy="828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979740" y="21948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25100" y="35011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320290" y="917306"/>
          <a:ext cx="2678400" cy="24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이메일 회원 가입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해외사용자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인증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주소 입력</a:t>
                      </a: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터치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입력된 이메일로 인증번호 발송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터치 시 입력된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맞지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정확한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터치 시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모두 입력한 경우 다음 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단계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(RM-0402)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(ID)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 경우 토스트팝업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이메일입니다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올바르지 않은 경우 토스트팝업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올바르지 않습니다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입력해주세요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4512" y="2493937"/>
            <a:ext cx="2350322" cy="37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작성하신 </a:t>
            </a:r>
            <a:r>
              <a:rPr lang="en-US" altLang="ko-KR" sz="800" dirty="0" smtClean="0"/>
              <a:t>E-mail</a:t>
            </a:r>
            <a:r>
              <a:rPr lang="ko-KR" altLang="en-US" sz="800" dirty="0" smtClean="0"/>
              <a:t>로 인증번호가 발송되었습니다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인증번호를 아래 기입해주세요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33" name="타원 32"/>
          <p:cNvSpPr/>
          <p:nvPr/>
        </p:nvSpPr>
        <p:spPr>
          <a:xfrm>
            <a:off x="333365" y="25739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61041" y="4149120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666" y="124096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이메일 회원가입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단계</a:t>
            </a:r>
            <a:endParaRPr lang="ko-KR" altLang="en-US" sz="800" dirty="0"/>
          </a:p>
        </p:txBody>
      </p:sp>
      <p:pic>
        <p:nvPicPr>
          <p:cNvPr id="36" name="그림 35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3065" y="4221180"/>
            <a:ext cx="828000" cy="828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041" y="2168860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주소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(ID)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041" y="2583430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입력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 20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1041" y="3008062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다시 입력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439" y="15483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○●○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32005" y="21986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32005" y="282698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19600" y="41940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RM-0402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62892" y="1760543"/>
            <a:ext cx="236154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이메일 주소</a:t>
            </a:r>
            <a:r>
              <a:rPr lang="en-US" altLang="ko-KR" sz="900" dirty="0" smtClean="0"/>
              <a:t>(ID)</a:t>
            </a:r>
            <a:r>
              <a:rPr lang="ko-KR" altLang="en-US" sz="900" dirty="0" smtClean="0"/>
              <a:t>와 비밀번호를 입력하세요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2975" y="3438525"/>
            <a:ext cx="1614545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□  서비스 이용약관 동의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□  개인정보취급방침 동의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□  개인정보추가수집 동의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388713" y="3438525"/>
            <a:ext cx="535724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u="sng" dirty="0" smtClean="0"/>
              <a:t>보기 </a:t>
            </a:r>
            <a:r>
              <a:rPr lang="en-US" altLang="ko-KR" sz="900" u="sng" dirty="0" smtClean="0"/>
              <a:t>&gt;</a:t>
            </a:r>
          </a:p>
          <a:p>
            <a:pPr>
              <a:lnSpc>
                <a:spcPct val="130000"/>
              </a:lnSpc>
            </a:pPr>
            <a:r>
              <a:rPr lang="ko-KR" altLang="en-US" sz="900" u="sng" dirty="0" smtClean="0"/>
              <a:t>보기 </a:t>
            </a:r>
            <a:r>
              <a:rPr lang="en-US" altLang="ko-KR" sz="900" u="sng" dirty="0" smtClean="0"/>
              <a:t>&gt;</a:t>
            </a:r>
          </a:p>
          <a:p>
            <a:pPr>
              <a:lnSpc>
                <a:spcPct val="130000"/>
              </a:lnSpc>
            </a:pPr>
            <a:r>
              <a:rPr lang="ko-KR" altLang="en-US" sz="900" u="sng" dirty="0"/>
              <a:t>보기 </a:t>
            </a:r>
            <a:r>
              <a:rPr lang="en-US" altLang="ko-KR" sz="900" u="sng" dirty="0"/>
              <a:t>&gt;</a:t>
            </a:r>
            <a:endParaRPr lang="ko-KR" altLang="en-US" sz="900" u="sng" dirty="0"/>
          </a:p>
        </p:txBody>
      </p:sp>
      <p:sp>
        <p:nvSpPr>
          <p:cNvPr id="34" name="타원 33"/>
          <p:cNvSpPr/>
          <p:nvPr/>
        </p:nvSpPr>
        <p:spPr>
          <a:xfrm>
            <a:off x="332005" y="35370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41643"/>
              </p:ext>
            </p:extLst>
          </p:nvPr>
        </p:nvGraphicFramePr>
        <p:xfrm>
          <a:off x="6320290" y="917697"/>
          <a:ext cx="2678400" cy="541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이메일 회원 가입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초과 시 입력되지 않도록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영문 키패드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메일 입력용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 사용자인 경우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인증을 받은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주소가 자동 입력되며 수정 가능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형식이 맞지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정확한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주소를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특수문자 조합 필수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영문의 경우 대소문자 구별하지 않음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특수문자 필수 입력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필수조건 만족하지 않은 경우 토스트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~ 20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자의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영문과 숫자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특수문자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조합으로 사용해야 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초과 시 입력되지 않도록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영문 키패드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다시 입력 시 기 입력한 비밀번호와 일치 하지 않은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 이용약관 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 이용약관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(RM-1106)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처리정책 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취급방침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(RM-1107)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개인정보추가수집 링크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개인정보추가수집 페이지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(RM-040201)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 입력하고 체크한 경우 다음 버튼 활성화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단계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(RM-0403)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등록된 이메일 주소인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등록된 이메일 주소입니다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않은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8~20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자가 아닌 경우 토스트 팝업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8~20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이내로 입력해주세요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52220" y="4689140"/>
            <a:ext cx="2446470" cy="3600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8797" y="3789080"/>
            <a:ext cx="2465639" cy="2819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622799" y="163643"/>
            <a:ext cx="168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71706"/>
              </p:ext>
            </p:extLst>
          </p:nvPr>
        </p:nvGraphicFramePr>
        <p:xfrm>
          <a:off x="236662" y="717681"/>
          <a:ext cx="8583612" cy="5814655"/>
        </p:xfrm>
        <a:graphic>
          <a:graphicData uri="http://schemas.openxmlformats.org/drawingml/2006/table">
            <a:tbl>
              <a:tblPr/>
              <a:tblGrid>
                <a:gridCol w="847725"/>
                <a:gridCol w="1357312"/>
                <a:gridCol w="5006975"/>
                <a:gridCol w="13716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2016.09.12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번호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 로그인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맑은 고딕" pitchFamily="50" charset="-127"/>
                        <a:buChar char="→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RM-03 (4)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공유하기 예시 화면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RM-0701010103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상세페이지에서 예약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버튼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RM-070101 (7, 8)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시 회원의 파일 공유기능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RM-07010101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상담화면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RM-07010101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슬라이드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기업회원용 공지사항 메뉴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RM-08, RM-0806, RM-080601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RM-0804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(2, 3, 4)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2016.09.19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전반적으로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상세 기술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빨간색 표시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입력 필수조건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Page Code : RM-0304, RM-0402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상담사 리스트 내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검색어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입력조건 추가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RM-0701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상담 화상 화면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RM-07010101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마인드체크 문항 예시 페이지 추가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RM-0701010201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상담권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상태값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RM-0804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심리검사 검사 결과 페이지 내 심리검사 노출 조건 수정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RM-0902</a:t>
                      </a: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서비스명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반영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찾기 기능 구현방법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입력 조건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변경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개월 초과 시 변경 안내 프로세스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6535" y="11499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26595" y="1196336"/>
            <a:ext cx="1579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개인정보추가수집 안내</a:t>
            </a:r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9365" y="1943835"/>
            <a:ext cx="2537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ko-KR" sz="900" dirty="0"/>
              <a:t>개인정보 추가 수집에 대한 동의는 </a:t>
            </a:r>
            <a:r>
              <a:rPr lang="ko-KR" altLang="ko-KR" sz="900" dirty="0" smtClean="0"/>
              <a:t>개인정보를 </a:t>
            </a:r>
            <a:r>
              <a:rPr lang="ko-KR" altLang="ko-KR" sz="900" dirty="0"/>
              <a:t>아래 사유에 의해 추가로 수집할 때에 이용자들에게 고지하고 동의를 받는 경우를 말합니다</a:t>
            </a:r>
            <a:r>
              <a:rPr lang="en-US" altLang="ko-KR" sz="900" dirty="0" smtClean="0"/>
              <a:t>.</a:t>
            </a:r>
          </a:p>
          <a:p>
            <a:pPr latinLnBrk="0"/>
            <a:endParaRPr lang="ko-KR" altLang="ko-KR" sz="900" dirty="0"/>
          </a:p>
          <a:p>
            <a:pPr latinLnBrk="0"/>
            <a:r>
              <a:rPr lang="ko-KR" altLang="ko-KR" sz="900" dirty="0"/>
              <a:t>회원이 욕이나 음담패설</a:t>
            </a:r>
            <a:r>
              <a:rPr lang="en-US" altLang="ko-KR" sz="900" dirty="0"/>
              <a:t>, </a:t>
            </a:r>
            <a:r>
              <a:rPr lang="ko-KR" altLang="ko-KR" sz="900" dirty="0"/>
              <a:t>외설적 행위를 행하는 경우 피해 주체가 된 상담사 회원의 경우 증빙자료 확보 및 법적 조치를 위해 회원의 금지행위에 대해 녹음</a:t>
            </a:r>
            <a:r>
              <a:rPr lang="en-US" altLang="ko-KR" sz="900" dirty="0"/>
              <a:t>/</a:t>
            </a:r>
            <a:r>
              <a:rPr lang="ko-KR" altLang="ko-KR" sz="900" dirty="0"/>
              <a:t>녹화하여 적절한 조치가 취해질 때까지 보유할 수 있으며</a:t>
            </a:r>
            <a:r>
              <a:rPr lang="en-US" altLang="ko-KR" sz="900" dirty="0"/>
              <a:t>, </a:t>
            </a:r>
            <a:r>
              <a:rPr lang="ko-KR" altLang="ko-KR" sz="900" dirty="0"/>
              <a:t>이 과정에서 회원의 신체정보</a:t>
            </a:r>
            <a:r>
              <a:rPr lang="en-US" altLang="ko-KR" sz="900" dirty="0"/>
              <a:t>(</a:t>
            </a:r>
            <a:r>
              <a:rPr lang="ko-KR" altLang="ko-KR" sz="900" dirty="0"/>
              <a:t>성명</a:t>
            </a:r>
            <a:r>
              <a:rPr lang="en-US" altLang="ko-KR" sz="900" dirty="0"/>
              <a:t>, </a:t>
            </a:r>
            <a:r>
              <a:rPr lang="ko-KR" altLang="ko-KR" sz="900" dirty="0"/>
              <a:t>얼굴</a:t>
            </a:r>
            <a:r>
              <a:rPr lang="en-US" altLang="ko-KR" sz="900" dirty="0"/>
              <a:t>, </a:t>
            </a:r>
            <a:r>
              <a:rPr lang="ko-KR" altLang="ko-KR" sz="900" dirty="0"/>
              <a:t>음성 등</a:t>
            </a:r>
            <a:r>
              <a:rPr lang="en-US" altLang="ko-KR" sz="900" dirty="0"/>
              <a:t>), </a:t>
            </a:r>
            <a:r>
              <a:rPr lang="ko-KR" altLang="ko-KR" sz="900" dirty="0"/>
              <a:t>정신</a:t>
            </a:r>
            <a:r>
              <a:rPr lang="en-US" altLang="ko-KR" sz="900" dirty="0"/>
              <a:t>, </a:t>
            </a:r>
            <a:r>
              <a:rPr lang="ko-KR" altLang="ko-KR" sz="900" dirty="0"/>
              <a:t>재산</a:t>
            </a:r>
            <a:r>
              <a:rPr lang="en-US" altLang="ko-KR" sz="900" dirty="0"/>
              <a:t>, </a:t>
            </a:r>
            <a:r>
              <a:rPr lang="ko-KR" altLang="ko-KR" sz="900" dirty="0"/>
              <a:t>사회적 정보와 개인정보</a:t>
            </a:r>
            <a:r>
              <a:rPr lang="en-US" altLang="ko-KR" sz="900" dirty="0"/>
              <a:t>(</a:t>
            </a:r>
            <a:r>
              <a:rPr lang="ko-KR" altLang="ko-KR" sz="900" dirty="0"/>
              <a:t>전화통화</a:t>
            </a:r>
            <a:r>
              <a:rPr lang="en-US" altLang="ko-KR" sz="900" dirty="0"/>
              <a:t>, </a:t>
            </a:r>
            <a:r>
              <a:rPr lang="ko-KR" altLang="ko-KR" sz="900" dirty="0" err="1"/>
              <a:t>이메일</a:t>
            </a:r>
            <a:r>
              <a:rPr lang="en-US" altLang="ko-KR" sz="900" dirty="0"/>
              <a:t>, </a:t>
            </a:r>
            <a:r>
              <a:rPr lang="ko-KR" altLang="ko-KR" sz="900" dirty="0"/>
              <a:t>문자</a:t>
            </a:r>
            <a:r>
              <a:rPr lang="en-US" altLang="ko-KR" sz="900" dirty="0"/>
              <a:t>, </a:t>
            </a:r>
            <a:r>
              <a:rPr lang="ko-KR" altLang="ko-KR" sz="900" dirty="0"/>
              <a:t>휴대기기 알림 내역 등</a:t>
            </a:r>
            <a:r>
              <a:rPr lang="en-US" altLang="ko-KR" sz="900" dirty="0"/>
              <a:t>)</a:t>
            </a:r>
            <a:r>
              <a:rPr lang="ko-KR" altLang="ko-KR" sz="900" dirty="0"/>
              <a:t>가 수집될 수 있습니다</a:t>
            </a:r>
            <a:r>
              <a:rPr lang="en-US" altLang="ko-KR" sz="900" dirty="0"/>
              <a:t>.</a:t>
            </a:r>
            <a:endParaRPr lang="ko-KR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4666" y="124096"/>
            <a:ext cx="1489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개인정보추가수집 안내 팝업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RM-040201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02861" y="759624"/>
            <a:ext cx="3063994" cy="5279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4449" y="1853825"/>
            <a:ext cx="2608588" cy="288032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032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61041" y="3576792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완료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666" y="124096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이메일 회원가입 </a:t>
            </a:r>
            <a:r>
              <a:rPr lang="en-US" altLang="ko-KR" sz="800" dirty="0" smtClean="0">
                <a:solidFill>
                  <a:prstClr val="black"/>
                </a:solidFill>
              </a:rPr>
              <a:t>3</a:t>
            </a:r>
            <a:r>
              <a:rPr lang="ko-KR" altLang="en-US" sz="800" dirty="0" smtClean="0">
                <a:solidFill>
                  <a:prstClr val="black"/>
                </a:solidFill>
              </a:rPr>
              <a:t>단계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642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RM-0403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720" y="1724559"/>
            <a:ext cx="2101857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상담을 위한 추가 정보를 입력합니다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61041" y="2673440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439" y="15483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○○●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719600" y="36303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67485" y="271269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00077" y="2280267"/>
            <a:ext cx="103511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6142" y="2280267"/>
            <a:ext cx="103511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00077" y="903082"/>
            <a:ext cx="2056574" cy="16708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86798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48162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128124" y="173222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96245" y="144099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1980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77369" y="14336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01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07439" y="14336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01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96245" y="1846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1981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7369" y="18386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7439" y="18386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86798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8162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128124" y="1355752"/>
            <a:ext cx="49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96245" y="106452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1979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7369" y="105714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07439" y="105714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31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555" y="2239820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57960" y="230387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602057" y="80514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3" name="그룹 143"/>
          <p:cNvGrpSpPr/>
          <p:nvPr/>
        </p:nvGrpSpPr>
        <p:grpSpPr>
          <a:xfrm>
            <a:off x="3681657" y="2801988"/>
            <a:ext cx="2068969" cy="1616674"/>
            <a:chOff x="388265" y="3068960"/>
            <a:chExt cx="2068969" cy="1616674"/>
          </a:xfrm>
        </p:grpSpPr>
        <p:sp>
          <p:nvSpPr>
            <p:cNvPr id="74" name="직사각형 73"/>
            <p:cNvSpPr/>
            <p:nvPr/>
          </p:nvSpPr>
          <p:spPr>
            <a:xfrm>
              <a:off x="388265" y="3068960"/>
              <a:ext cx="2068968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8266" y="4361634"/>
              <a:ext cx="20689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0175" y="3515504"/>
              <a:ext cx="1968385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회원가입이 완료되었습니다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제휴 기업 또는 보험사에서 지급한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상담권이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존재합니다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마이헬로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페이지에서 확인해보세요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98156" y="3450622"/>
              <a:ext cx="205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그룹 143"/>
          <p:cNvGrpSpPr/>
          <p:nvPr/>
        </p:nvGrpSpPr>
        <p:grpSpPr>
          <a:xfrm>
            <a:off x="3682288" y="4770136"/>
            <a:ext cx="2068969" cy="1308094"/>
            <a:chOff x="388265" y="3068961"/>
            <a:chExt cx="2068969" cy="1308094"/>
          </a:xfrm>
        </p:grpSpPr>
        <p:sp>
          <p:nvSpPr>
            <p:cNvPr id="80" name="직사각형 79"/>
            <p:cNvSpPr/>
            <p:nvPr/>
          </p:nvSpPr>
          <p:spPr>
            <a:xfrm>
              <a:off x="388265" y="3068961"/>
              <a:ext cx="2068968" cy="13080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8266" y="4053054"/>
              <a:ext cx="20689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0175" y="3570031"/>
              <a:ext cx="1968385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회원가입이 완료되었습니다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398156" y="3450622"/>
              <a:ext cx="205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85" name="타원 84"/>
          <p:cNvSpPr/>
          <p:nvPr/>
        </p:nvSpPr>
        <p:spPr>
          <a:xfrm>
            <a:off x="3555658" y="271269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556288" y="46441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61041" y="3105174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성별 선택                                          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77010" y="315322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6320290" y="917306"/>
          <a:ext cx="2678400" cy="4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상담권 조회를 위한 페이지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띄어쓰기 불가하며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자까지만 입력되도록 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한글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영문 입력 시 입력영역 초기화 되며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달력 팝업 노출 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남자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여자 선택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모두 입력하고 체크한 경우 완료 버튼 활성화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무조건 안내 팝업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로그인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가입된 휴대폰 번호일 경우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등록된 휴대폰 번호입니다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디폴트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일이며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오늘 날짜 이후 선택 불가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회원가입이 정상적으로 완료되었고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입력한 정보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조회된 기업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회원인 경우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지급하고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시 로그인 페이지로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회원가입이 정상적으로 완료되었고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기업회원으로 조회되지 않아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상담권이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지급되지 않은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시 로그인 페이지로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슬라이드 번호 개체 틀 5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기업 </a:t>
            </a:r>
            <a:r>
              <a:rPr lang="ko-KR" altLang="en-US" sz="4000" b="1" spc="-20" dirty="0" err="1" smtClean="0">
                <a:solidFill>
                  <a:prstClr val="black"/>
                </a:solidFill>
              </a:rPr>
              <a:t>커스터마이징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 페이지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4" name="직사각형 9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28861" y="1121600"/>
            <a:ext cx="2811600" cy="512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9" name="그림 18" descr="메트라이프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1620" y="1224466"/>
            <a:ext cx="1152000" cy="31753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313" y="1634040"/>
            <a:ext cx="2799148" cy="427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447970" y="1763815"/>
            <a:ext cx="2558380" cy="900100"/>
          </a:xfrm>
          <a:prstGeom prst="roundRect">
            <a:avLst>
              <a:gd name="adj" fmla="val 10059"/>
            </a:avLst>
          </a:prstGeom>
          <a:solidFill>
            <a:srgbClr val="FFFFFF">
              <a:alpha val="6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소중한 고객님께 드리는 또 하나의 차별화된 서비스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메트라이프와 함께 마음의 건강까지 챙기시기 바랍니다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900" b="1" u="sng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 보기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 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535" y="119756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28861" y="5548552"/>
            <a:ext cx="2812504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/>
              <a:t>□  다음부터 안보기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4666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기업 홍보 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5970" y="122446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44625" y="122446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1520" y="20788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580" y="33570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8404" y="56072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RM-05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320290" y="908720"/>
          <a:ext cx="2678400" cy="262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기업 홍보 페이지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기업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커스터마이징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 노출 정책은 정책정의서 참고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터치 시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기업에서 설정한 로고 이미지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기업용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수정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기업에서 설정한 홍보 문구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수정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설정된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기업에서 설정한 백그라운드 이미지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에디팅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페이지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컨텐츠가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업데이트 되기 전까지 해당 페이지를 노출시키지 않음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홈 </a:t>
            </a:r>
            <a:r>
              <a:rPr lang="en-US" altLang="ko-KR" sz="4000" b="1" spc="-100" dirty="0" smtClean="0">
                <a:solidFill>
                  <a:prstClr val="black"/>
                </a:solidFill>
              </a:rPr>
              <a:t>(</a:t>
            </a:r>
            <a:r>
              <a:rPr lang="ko-KR" altLang="en-US" sz="4000" b="1" spc="-100" dirty="0" err="1" smtClean="0">
                <a:solidFill>
                  <a:prstClr val="black"/>
                </a:solidFill>
              </a:rPr>
              <a:t>첫화면</a:t>
            </a:r>
            <a:r>
              <a:rPr lang="en-US" altLang="ko-KR" sz="4000" b="1" spc="-100" dirty="0" smtClean="0">
                <a:solidFill>
                  <a:prstClr val="black"/>
                </a:solidFill>
              </a:rPr>
              <a:t>)</a:t>
            </a:r>
            <a:r>
              <a:rPr lang="ko-KR" altLang="en-US" sz="4000" b="1" spc="-100" dirty="0" smtClean="0">
                <a:solidFill>
                  <a:prstClr val="black"/>
                </a:solidFill>
              </a:rPr>
              <a:t>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첫화면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88442"/>
              </p:ext>
            </p:extLst>
          </p:nvPr>
        </p:nvGraphicFramePr>
        <p:xfrm>
          <a:off x="6320290" y="908720"/>
          <a:ext cx="2678400" cy="592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홈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화면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비로그인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상태인 경우 최초 방문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로그인 상관없이 읽지 않은 알림이 존재할 경우 알림 배지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알림 카운트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알림 리스트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(RM-0601)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최초 방문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 혹은 상담경험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예약내역 없는 경우 노출되는 화면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상담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상담분야 선택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예약이 있는 경우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예약 상담이 종료되는 시간까지 노출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전부터 상담 시작 시간 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 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전부터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이라는 메시지만 노출하며 링크 없음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 시작시간 경과 후에는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 시작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으로 노출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시작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분전부터 노출되는 문구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이전에는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심리상담사가 당신과의 만남을 준비하고 있습니다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 전부터 상담 종료시간까지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상담실 바로 가기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버튼 노출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상담 시작시간 경과 후에도 입장 가능</a:t>
                      </a:r>
                      <a:r>
                        <a:rPr lang="en-US" altLang="ko-KR" sz="8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화상상담 페이지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RM-07010101)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 연결되지 않은 상태인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상담경험은 없고 예약 내역이 있는 경우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자가진단 소개 문구로 자가진단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항목을 소개하는 문구가 랜덤 노출됨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터치 시 자가진단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(RM-10)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메인 메뉴 중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마이헬로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자가진단 메뉴는 로그인 상태에서만 접근 가능하며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상태인 경우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08030" y="890397"/>
            <a:ext cx="2812504" cy="5000582"/>
            <a:chOff x="331961" y="895410"/>
            <a:chExt cx="2812504" cy="5000582"/>
          </a:xfrm>
        </p:grpSpPr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94" name="직사각형 193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7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684" y="1030620"/>
            <a:ext cx="579998" cy="540000"/>
          </a:xfrm>
          <a:prstGeom prst="rect">
            <a:avLst/>
          </a:prstGeom>
          <a:noFill/>
        </p:spPr>
      </p:pic>
      <p:pic>
        <p:nvPicPr>
          <p:cNvPr id="121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61323" y="1203175"/>
            <a:ext cx="221269" cy="216000"/>
          </a:xfrm>
          <a:prstGeom prst="rect">
            <a:avLst/>
          </a:prstGeom>
          <a:noFill/>
        </p:spPr>
      </p:pic>
      <p:sp>
        <p:nvSpPr>
          <p:cNvPr id="122" name="타원 121"/>
          <p:cNvSpPr/>
          <p:nvPr/>
        </p:nvSpPr>
        <p:spPr>
          <a:xfrm>
            <a:off x="2889962" y="1161336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11239" y="5421882"/>
            <a:ext cx="2831426" cy="469520"/>
            <a:chOff x="329434" y="5426750"/>
            <a:chExt cx="2831426" cy="469520"/>
          </a:xfrm>
        </p:grpSpPr>
        <p:sp>
          <p:nvSpPr>
            <p:cNvPr id="126" name="직사각형 125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27" name="그림 126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28" name="TextBox 106"/>
            <p:cNvSpPr txBox="1"/>
            <p:nvPr/>
          </p:nvSpPr>
          <p:spPr>
            <a:xfrm>
              <a:off x="86430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22"/>
            <p:cNvSpPr txBox="1"/>
            <p:nvPr/>
          </p:nvSpPr>
          <p:spPr>
            <a:xfrm>
              <a:off x="142079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32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13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161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62" name="그림 161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79" name="그림 178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83" name="그림 182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87" name="직선 연결선 186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92" name="그림 19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24" name="TextBox 155"/>
          <p:cNvSpPr txBox="1"/>
          <p:nvPr/>
        </p:nvSpPr>
        <p:spPr>
          <a:xfrm>
            <a:off x="431540" y="2474603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Hello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언제나 당신을 기다립니다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당신의 이야기에 귀 기울일 준비가 되어있어요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40078" y="3698709"/>
            <a:ext cx="1872208" cy="2880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내 고민을 나눌 심리상담사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612286" y="108218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41636" y="21688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41210" y="35727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3207881" y="880872"/>
            <a:ext cx="2812504" cy="5000582"/>
            <a:chOff x="331961" y="895410"/>
            <a:chExt cx="2812504" cy="5000582"/>
          </a:xfrm>
        </p:grpSpPr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27" name="직사각형 226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8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0535" y="1021095"/>
            <a:ext cx="579998" cy="540000"/>
          </a:xfrm>
          <a:prstGeom prst="rect">
            <a:avLst/>
          </a:prstGeom>
          <a:noFill/>
        </p:spPr>
      </p:pic>
      <p:sp>
        <p:nvSpPr>
          <p:cNvPr id="199" name="직사각형 198"/>
          <p:cNvSpPr/>
          <p:nvPr/>
        </p:nvSpPr>
        <p:spPr>
          <a:xfrm>
            <a:off x="3212385" y="1092704"/>
            <a:ext cx="2808000" cy="35988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00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1174" y="1193650"/>
            <a:ext cx="221269" cy="216000"/>
          </a:xfrm>
          <a:prstGeom prst="rect">
            <a:avLst/>
          </a:prstGeom>
          <a:noFill/>
        </p:spPr>
      </p:pic>
      <p:sp>
        <p:nvSpPr>
          <p:cNvPr id="201" name="타원 200"/>
          <p:cNvSpPr/>
          <p:nvPr/>
        </p:nvSpPr>
        <p:spPr>
          <a:xfrm>
            <a:off x="5789813" y="1151811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3211090" y="5412357"/>
            <a:ext cx="2831426" cy="469520"/>
            <a:chOff x="329434" y="5426750"/>
            <a:chExt cx="2831426" cy="469520"/>
          </a:xfrm>
        </p:grpSpPr>
        <p:sp>
          <p:nvSpPr>
            <p:cNvPr id="210" name="직사각형 209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11" name="그림 210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212" name="TextBox 106"/>
            <p:cNvSpPr txBox="1"/>
            <p:nvPr/>
          </p:nvSpPr>
          <p:spPr>
            <a:xfrm>
              <a:off x="85167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122"/>
            <p:cNvSpPr txBox="1"/>
            <p:nvPr/>
          </p:nvSpPr>
          <p:spPr>
            <a:xfrm>
              <a:off x="141078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216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217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218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219" name="그림 218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220" name="그림 219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221" name="그림 220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222" name="직선 연결선 221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25" name="그림 224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203" name="직사각형 202"/>
          <p:cNvSpPr/>
          <p:nvPr/>
        </p:nvSpPr>
        <p:spPr>
          <a:xfrm>
            <a:off x="3207881" y="4553281"/>
            <a:ext cx="2811600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4" name="TextBox 155"/>
          <p:cNvSpPr txBox="1"/>
          <p:nvPr/>
        </p:nvSpPr>
        <p:spPr>
          <a:xfrm>
            <a:off x="3177267" y="464339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 현황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TextBox 177"/>
          <p:cNvSpPr txBox="1"/>
          <p:nvPr/>
        </p:nvSpPr>
        <p:spPr>
          <a:xfrm>
            <a:off x="5621456" y="4874538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sp>
        <p:nvSpPr>
          <p:cNvPr id="206" name="TextBox 181"/>
          <p:cNvSpPr txBox="1"/>
          <p:nvPr/>
        </p:nvSpPr>
        <p:spPr>
          <a:xfrm>
            <a:off x="3215478" y="4896208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/>
              <a:t>2016/07/25(</a:t>
            </a:r>
            <a:r>
              <a:rPr lang="ko-KR" altLang="en-US" sz="1100" b="1" dirty="0" smtClean="0"/>
              <a:t>월</a:t>
            </a:r>
            <a:r>
              <a:rPr lang="en-US" altLang="ko-KR" sz="1100" b="1" dirty="0" smtClean="0"/>
              <a:t>) 13:30</a:t>
            </a:r>
          </a:p>
        </p:txBody>
      </p:sp>
      <p:sp>
        <p:nvSpPr>
          <p:cNvPr id="207" name="TextBox 183"/>
          <p:cNvSpPr txBox="1"/>
          <p:nvPr/>
        </p:nvSpPr>
        <p:spPr>
          <a:xfrm>
            <a:off x="3398457" y="5080009"/>
            <a:ext cx="1042273" cy="21544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김태희 심리상담사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207881" y="5044699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</a:t>
            </a:r>
            <a:endParaRPr lang="ko-KR" altLang="en-US" sz="1400" dirty="0"/>
          </a:p>
        </p:txBody>
      </p:sp>
      <p:sp>
        <p:nvSpPr>
          <p:cNvPr id="209" name="TextBox 155"/>
          <p:cNvSpPr txBox="1"/>
          <p:nvPr/>
        </p:nvSpPr>
        <p:spPr>
          <a:xfrm>
            <a:off x="3297995" y="393221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스트레스가 많으신가요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 스트레스 정도 확인하러 가기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031940" y="1898830"/>
            <a:ext cx="1174316" cy="1174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상담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</a:rPr>
              <a:t>분 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997838" y="22948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527476" y="399088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0" name="TextBox 43"/>
          <p:cNvSpPr txBox="1"/>
          <p:nvPr/>
        </p:nvSpPr>
        <p:spPr>
          <a:xfrm>
            <a:off x="221604" y="5994285"/>
            <a:ext cx="2964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[</a:t>
            </a:r>
            <a:r>
              <a:rPr lang="ko-KR" altLang="en-US" sz="1200" b="1" dirty="0" smtClean="0"/>
              <a:t>최초 이용 시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재방문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상담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예약 없음</a:t>
            </a:r>
            <a:r>
              <a:rPr lang="en-US" altLang="ko-KR" sz="1200" b="1" dirty="0" smtClean="0"/>
              <a:t>)]</a:t>
            </a:r>
            <a:endParaRPr lang="ko-KR" altLang="en-US" sz="1200" b="1" dirty="0"/>
          </a:p>
        </p:txBody>
      </p:sp>
      <p:sp>
        <p:nvSpPr>
          <p:cNvPr id="231" name="TextBox 82"/>
          <p:cNvSpPr txBox="1"/>
          <p:nvPr/>
        </p:nvSpPr>
        <p:spPr>
          <a:xfrm>
            <a:off x="3167320" y="5994285"/>
            <a:ext cx="305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재방문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상담경험 상관없음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예약 있음</a:t>
            </a:r>
            <a:r>
              <a:rPr lang="en-US" altLang="ko-KR" sz="1200" b="1" dirty="0" smtClean="0"/>
              <a:t>)]</a:t>
            </a:r>
            <a:endParaRPr lang="ko-KR" altLang="en-US" sz="1200" b="1" dirty="0"/>
          </a:p>
        </p:txBody>
      </p:sp>
      <p:sp>
        <p:nvSpPr>
          <p:cNvPr id="89" name="슬라이드 번호 개체 틀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593487" y="113374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92" name="TextBox 155"/>
          <p:cNvSpPr txBox="1"/>
          <p:nvPr/>
        </p:nvSpPr>
        <p:spPr>
          <a:xfrm>
            <a:off x="3297995" y="3135133"/>
            <a:ext cx="2592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심리상담사가 당신을 기다리고 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081050" y="3428693"/>
            <a:ext cx="1168788" cy="2880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상담실 바로 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23838" y="33659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485869" y="3009133"/>
            <a:ext cx="303944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897021" y="54276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07215" y="3094026"/>
            <a:ext cx="2491475" cy="20637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TextBox 155"/>
          <p:cNvSpPr txBox="1"/>
          <p:nvPr/>
        </p:nvSpPr>
        <p:spPr>
          <a:xfrm>
            <a:off x="705707" y="153879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스트레스가 많으신가요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 스트레스 정도 확인하러 가기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666" y="124096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소개 문구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155"/>
          <p:cNvSpPr txBox="1"/>
          <p:nvPr/>
        </p:nvSpPr>
        <p:spPr>
          <a:xfrm>
            <a:off x="705707" y="23811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우울 하신가요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 우울 정도 확인하러 가기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55"/>
          <p:cNvSpPr txBox="1"/>
          <p:nvPr/>
        </p:nvSpPr>
        <p:spPr>
          <a:xfrm>
            <a:off x="705707" y="32812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불안 하신가요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 불안 정도 확인하러 가기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43"/>
          <p:cNvSpPr txBox="1"/>
          <p:nvPr/>
        </p:nvSpPr>
        <p:spPr>
          <a:xfrm>
            <a:off x="768540" y="1261791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스트레스 지수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8" name="TextBox 43"/>
          <p:cNvSpPr txBox="1"/>
          <p:nvPr/>
        </p:nvSpPr>
        <p:spPr>
          <a:xfrm>
            <a:off x="768540" y="2104110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우울 지수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9" name="TextBox 43"/>
          <p:cNvSpPr txBox="1"/>
          <p:nvPr/>
        </p:nvSpPr>
        <p:spPr>
          <a:xfrm>
            <a:off x="768540" y="3004210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불안 지수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7670" y="898779"/>
          <a:ext cx="2678400" cy="61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자가진단 소개 문구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문구가 랜덤으로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473515" y="1109230"/>
            <a:ext cx="2492943" cy="1597784"/>
            <a:chOff x="3402013" y="1493785"/>
            <a:chExt cx="2492943" cy="1597784"/>
          </a:xfrm>
        </p:grpSpPr>
        <p:sp>
          <p:nvSpPr>
            <p:cNvPr id="13" name="직사각형 12"/>
            <p:cNvSpPr/>
            <p:nvPr/>
          </p:nvSpPr>
          <p:spPr>
            <a:xfrm>
              <a:off x="3402013" y="1493785"/>
              <a:ext cx="2492942" cy="1597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468050" y="1875447"/>
              <a:ext cx="23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74023" y="1564965"/>
              <a:ext cx="2405924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무선 네트워크 설정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7115" y="1555440"/>
              <a:ext cx="2728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X</a:t>
              </a:r>
              <a:endParaRPr lang="ko-KR" altLang="en-US" sz="105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42372" y="1999044"/>
              <a:ext cx="2452584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LTE</a:t>
              </a:r>
              <a:r>
                <a:rPr lang="ko-KR" altLang="en-US" sz="900" dirty="0" smtClean="0"/>
                <a:t>를 </a:t>
              </a:r>
              <a:r>
                <a:rPr lang="ko-KR" altLang="en-US" sz="900" dirty="0"/>
                <a:t>이용하여 화상 </a:t>
              </a:r>
              <a:r>
                <a:rPr lang="ko-KR" altLang="en-US" sz="900" dirty="0" smtClean="0"/>
                <a:t>심리상담을 진행할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경우 </a:t>
              </a:r>
              <a:r>
                <a:rPr lang="ko-KR" altLang="en-US" sz="900" dirty="0"/>
                <a:t>데이터 요금이 과다하게 부과될 수 </a:t>
              </a:r>
              <a:endParaRPr lang="en-US" altLang="ko-KR" sz="900" dirty="0"/>
            </a:p>
            <a:p>
              <a:pPr>
                <a:lnSpc>
                  <a:spcPct val="120000"/>
                </a:lnSpc>
              </a:pPr>
              <a:r>
                <a:rPr lang="ko-KR" altLang="en-US" sz="900" dirty="0"/>
                <a:t>있습니다</a:t>
              </a:r>
              <a:r>
                <a:rPr lang="en-US" altLang="ko-KR" sz="900" dirty="0"/>
                <a:t>. WIFI </a:t>
              </a:r>
              <a:r>
                <a:rPr lang="ko-KR" altLang="en-US" sz="900" dirty="0"/>
                <a:t>사용을 권장합니다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02013" y="2731569"/>
              <a:ext cx="2492942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4650550" y="114575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첫화면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/>
        </p:nvGraphicFramePr>
        <p:xfrm>
          <a:off x="6320290" y="908720"/>
          <a:ext cx="2678400" cy="18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홈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화면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상담경험은 있으나 예약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내역이 없는 경우 노출되는 화면 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최근 상담한 상담사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선택한 상담분야에 해당하는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상담사를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개만 노출함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상담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상담분야 선택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(RM-07)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사진 혹은 이름 탭 시 해당 상담사 상세 정보 화면으로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387215" y="908720"/>
            <a:ext cx="2812504" cy="5000582"/>
            <a:chOff x="331961" y="895410"/>
            <a:chExt cx="2812504" cy="5000582"/>
          </a:xfrm>
        </p:grpSpPr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95" name="직사각형 194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7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869" y="1048943"/>
            <a:ext cx="579998" cy="540000"/>
          </a:xfrm>
          <a:prstGeom prst="rect">
            <a:avLst/>
          </a:prstGeom>
          <a:noFill/>
        </p:spPr>
      </p:pic>
      <p:pic>
        <p:nvPicPr>
          <p:cNvPr id="121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0508" y="1221498"/>
            <a:ext cx="221269" cy="216000"/>
          </a:xfrm>
          <a:prstGeom prst="rect">
            <a:avLst/>
          </a:prstGeom>
          <a:noFill/>
        </p:spPr>
      </p:pic>
      <p:sp>
        <p:nvSpPr>
          <p:cNvPr id="122" name="타원 121"/>
          <p:cNvSpPr/>
          <p:nvPr/>
        </p:nvSpPr>
        <p:spPr>
          <a:xfrm>
            <a:off x="2969147" y="1179659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90424" y="5440205"/>
            <a:ext cx="2831426" cy="469520"/>
            <a:chOff x="329434" y="5426750"/>
            <a:chExt cx="2831426" cy="469520"/>
          </a:xfrm>
        </p:grpSpPr>
        <p:sp>
          <p:nvSpPr>
            <p:cNvPr id="132" name="직사각형 131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34" name="그림 133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35" name="TextBox 106"/>
            <p:cNvSpPr txBox="1"/>
            <p:nvPr/>
          </p:nvSpPr>
          <p:spPr>
            <a:xfrm>
              <a:off x="856080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22"/>
            <p:cNvSpPr txBox="1"/>
            <p:nvPr/>
          </p:nvSpPr>
          <p:spPr>
            <a:xfrm>
              <a:off x="142471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6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164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173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79" name="그림 178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83" name="그림 182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87" name="그림 186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90" name="직선 연결선 189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직사각형 191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93" name="그림 192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24" name="TextBox 155"/>
          <p:cNvSpPr txBox="1"/>
          <p:nvPr/>
        </p:nvSpPr>
        <p:spPr>
          <a:xfrm>
            <a:off x="656565" y="269962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마음을 나눌 곳이 필요하신가요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심리상담사들이 당신을 기다리고 있습니다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873165" y="4941168"/>
            <a:ext cx="1872208" cy="2880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심리상담사 더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26" name="그림 125" descr="화상상담 이미지3.JPG"/>
          <p:cNvPicPr>
            <a:picLocks noChangeAspect="1"/>
          </p:cNvPicPr>
          <p:nvPr/>
        </p:nvPicPr>
        <p:blipFill>
          <a:blip r:embed="rId10" cstate="print"/>
          <a:srcRect t="3835" b="10525"/>
          <a:stretch>
            <a:fillRect/>
          </a:stretch>
        </p:blipFill>
        <p:spPr>
          <a:xfrm>
            <a:off x="675247" y="4005064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7" name="그림 126" descr="화상상담 이미지3.JPG"/>
          <p:cNvPicPr>
            <a:picLocks noChangeAspect="1"/>
          </p:cNvPicPr>
          <p:nvPr/>
        </p:nvPicPr>
        <p:blipFill>
          <a:blip r:embed="rId10" cstate="print"/>
          <a:srcRect t="3835" b="10525"/>
          <a:stretch>
            <a:fillRect/>
          </a:stretch>
        </p:blipFill>
        <p:spPr>
          <a:xfrm>
            <a:off x="1539343" y="4005064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8" name="그림 127" descr="화상상담 이미지3.JPG"/>
          <p:cNvPicPr>
            <a:picLocks noChangeAspect="1"/>
          </p:cNvPicPr>
          <p:nvPr/>
        </p:nvPicPr>
        <p:blipFill>
          <a:blip r:embed="rId10" cstate="print"/>
          <a:srcRect t="3835" b="10525"/>
          <a:stretch>
            <a:fillRect/>
          </a:stretch>
        </p:blipFill>
        <p:spPr>
          <a:xfrm>
            <a:off x="2403439" y="4005064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9" name="TextBox 127"/>
          <p:cNvSpPr txBox="1"/>
          <p:nvPr/>
        </p:nvSpPr>
        <p:spPr>
          <a:xfrm>
            <a:off x="615028" y="4599130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/>
              <a:t>김태희 </a:t>
            </a:r>
            <a:endParaRPr lang="en-US" altLang="ko-KR" sz="800" b="1" dirty="0" smtClean="0"/>
          </a:p>
          <a:p>
            <a:pPr algn="ctr"/>
            <a:r>
              <a:rPr lang="ko-KR" altLang="en-US" sz="700" dirty="0" smtClean="0"/>
              <a:t>심리상담사</a:t>
            </a:r>
            <a:endParaRPr lang="ko-KR" altLang="en-US" sz="800" dirty="0"/>
          </a:p>
        </p:txBody>
      </p:sp>
      <p:sp>
        <p:nvSpPr>
          <p:cNvPr id="197" name="TextBox 43"/>
          <p:cNvSpPr txBox="1"/>
          <p:nvPr/>
        </p:nvSpPr>
        <p:spPr>
          <a:xfrm>
            <a:off x="388930" y="5994285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재 방문 시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상담경험 있음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예약 없음</a:t>
            </a:r>
            <a:r>
              <a:rPr lang="en-US" altLang="ko-KR" sz="1200" b="1" dirty="0" smtClean="0"/>
              <a:t>)]</a:t>
            </a:r>
            <a:endParaRPr lang="ko-KR" altLang="en-US" sz="1200" b="1" dirty="0"/>
          </a:p>
        </p:txBody>
      </p:sp>
      <p:sp>
        <p:nvSpPr>
          <p:cNvPr id="198" name="타원 197"/>
          <p:cNvSpPr/>
          <p:nvPr/>
        </p:nvSpPr>
        <p:spPr>
          <a:xfrm>
            <a:off x="549247" y="24476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772821" y="494116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sp>
        <p:nvSpPr>
          <p:cNvPr id="44" name="TextBox 127"/>
          <p:cNvSpPr txBox="1"/>
          <p:nvPr/>
        </p:nvSpPr>
        <p:spPr>
          <a:xfrm>
            <a:off x="1489618" y="4599130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/>
              <a:t>김태희 </a:t>
            </a:r>
            <a:endParaRPr lang="en-US" altLang="ko-KR" sz="800" b="1" dirty="0" smtClean="0"/>
          </a:p>
          <a:p>
            <a:pPr algn="ctr"/>
            <a:r>
              <a:rPr lang="ko-KR" altLang="en-US" sz="700" dirty="0" smtClean="0"/>
              <a:t>심리상담사</a:t>
            </a:r>
            <a:endParaRPr lang="ko-KR" altLang="en-US" sz="800" dirty="0"/>
          </a:p>
        </p:txBody>
      </p:sp>
      <p:sp>
        <p:nvSpPr>
          <p:cNvPr id="45" name="TextBox 127"/>
          <p:cNvSpPr txBox="1"/>
          <p:nvPr/>
        </p:nvSpPr>
        <p:spPr>
          <a:xfrm>
            <a:off x="2326936" y="4599130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/>
              <a:t>김태희 </a:t>
            </a:r>
            <a:endParaRPr lang="en-US" altLang="ko-KR" sz="800" b="1" dirty="0" smtClean="0"/>
          </a:p>
          <a:p>
            <a:pPr algn="ctr"/>
            <a:r>
              <a:rPr lang="ko-KR" altLang="en-US" sz="700" dirty="0" smtClean="0"/>
              <a:t>심리상담사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539141" y="387906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슬라이드 메뉴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88361"/>
              </p:ext>
            </p:extLst>
          </p:nvPr>
        </p:nvGraphicFramePr>
        <p:xfrm>
          <a:off x="6320290" y="908720"/>
          <a:ext cx="2678400" cy="443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슬라이드 메뉴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비 로그인 상태일 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[</a:t>
                      </a:r>
                      <a:r>
                        <a:rPr lang="ko-KR" altLang="en-US" sz="800" baseline="0" dirty="0" smtClean="0"/>
                        <a:t>로그인</a:t>
                      </a:r>
                      <a:r>
                        <a:rPr lang="en-US" altLang="ko-KR" sz="800" baseline="0" dirty="0" smtClean="0"/>
                        <a:t>] </a:t>
                      </a:r>
                      <a:r>
                        <a:rPr lang="ko-KR" altLang="en-US" sz="800" baseline="0" dirty="0" smtClean="0"/>
                        <a:t>버튼 노출</a:t>
                      </a:r>
                      <a:endParaRPr lang="en-US" altLang="ko-KR" sz="800" baseline="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탭 시 로그인 페이지</a:t>
                      </a:r>
                      <a:r>
                        <a:rPr lang="en-US" altLang="ko-KR" sz="800" dirty="0" smtClean="0"/>
                        <a:t>(RM-03)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로그인 상태일 때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탭 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마이헬로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RM-08)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(2-1) 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회원이 보유한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헬로코인과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상담권 정보 노출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금액 클릭 시 헬로코인 변동내역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RM-0803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 매수 클릭 시 상담권 변동내역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RM-0804)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알림 리스트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(RM-0601)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상태인 경우 로그인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쪽지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(RM-080501)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상태인 경우 로그인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읽지 않은 쪽지가 있는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‘N’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아이콘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설정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(RM-11)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인트로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(RM-02)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멤버쉽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사이트 페이지로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상태인 경우에만 사이트 이동이 가능하며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로그인 상태인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상태에서 이용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[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추후 전달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331961" y="895410"/>
            <a:ext cx="2812504" cy="5000582"/>
            <a:chOff x="331961" y="895410"/>
            <a:chExt cx="2812504" cy="5000582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85" name="직사각형 184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36465" y="1100610"/>
              <a:ext cx="2804900" cy="3542228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65141" y="1139485"/>
            <a:ext cx="839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0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333810" y="4374105"/>
          <a:ext cx="2808000" cy="107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/>
              </a:tblGrid>
              <a:tr h="675075">
                <a:tc>
                  <a:txBody>
                    <a:bodyPr/>
                    <a:lstStyle/>
                    <a:p>
                      <a:pPr marL="18097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18097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336465" y="1107242"/>
            <a:ext cx="2808000" cy="3266863"/>
            <a:chOff x="3382003" y="1100555"/>
            <a:chExt cx="2808000" cy="3547955"/>
          </a:xfrm>
          <a:noFill/>
        </p:grpSpPr>
        <p:sp>
          <p:nvSpPr>
            <p:cNvPr id="194" name="직사각형 193"/>
            <p:cNvSpPr/>
            <p:nvPr/>
          </p:nvSpPr>
          <p:spPr>
            <a:xfrm>
              <a:off x="3382003" y="1100555"/>
              <a:ext cx="2808000" cy="3542282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3382003" y="1110357"/>
              <a:ext cx="2808000" cy="35381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3382003" y="1110357"/>
              <a:ext cx="2808000" cy="35381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2817809" y="4675749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370682" y="4689140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예약된 상담이 없습니다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201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sp>
        <p:nvSpPr>
          <p:cNvPr id="202" name="타원 201"/>
          <p:cNvSpPr/>
          <p:nvPr/>
        </p:nvSpPr>
        <p:spPr>
          <a:xfrm>
            <a:off x="2913893" y="1166349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3272992" y="895410"/>
            <a:ext cx="2812504" cy="5000582"/>
            <a:chOff x="331961" y="895410"/>
            <a:chExt cx="2812504" cy="5000582"/>
          </a:xfrm>
        </p:grpSpPr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52" y="90399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07" name="직사각형 206"/>
            <p:cNvSpPr/>
            <p:nvPr/>
          </p:nvSpPr>
          <p:spPr>
            <a:xfrm>
              <a:off x="336465" y="110724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331961" y="89541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36465" y="1100610"/>
              <a:ext cx="2804900" cy="3542228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3606172" y="1139485"/>
            <a:ext cx="839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2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5646" y="1035633"/>
            <a:ext cx="579998" cy="540000"/>
          </a:xfrm>
          <a:prstGeom prst="rect">
            <a:avLst/>
          </a:prstGeom>
          <a:noFill/>
        </p:spPr>
      </p:pic>
      <p:graphicFrame>
        <p:nvGraphicFramePr>
          <p:cNvPr id="213" name="표 212"/>
          <p:cNvGraphicFramePr>
            <a:graphicFrameLocks noGrp="1"/>
          </p:cNvGraphicFramePr>
          <p:nvPr/>
        </p:nvGraphicFramePr>
        <p:xfrm>
          <a:off x="3274841" y="4374105"/>
          <a:ext cx="2808000" cy="104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/>
              </a:tblGrid>
              <a:tr h="658685">
                <a:tc>
                  <a:txBody>
                    <a:bodyPr/>
                    <a:lstStyle/>
                    <a:p>
                      <a:pPr marL="18097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953">
                <a:tc>
                  <a:txBody>
                    <a:bodyPr/>
                    <a:lstStyle/>
                    <a:p>
                      <a:pPr marL="18097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4" name="그룹 213"/>
          <p:cNvGrpSpPr/>
          <p:nvPr/>
        </p:nvGrpSpPr>
        <p:grpSpPr>
          <a:xfrm>
            <a:off x="3277496" y="1107242"/>
            <a:ext cx="2808000" cy="3266863"/>
            <a:chOff x="3382003" y="1100555"/>
            <a:chExt cx="2808000" cy="3547955"/>
          </a:xfrm>
          <a:noFill/>
        </p:grpSpPr>
        <p:sp>
          <p:nvSpPr>
            <p:cNvPr id="216" name="직사각형 215"/>
            <p:cNvSpPr/>
            <p:nvPr/>
          </p:nvSpPr>
          <p:spPr>
            <a:xfrm>
              <a:off x="3382003" y="1100555"/>
              <a:ext cx="2808000" cy="3542282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3382003" y="1110357"/>
              <a:ext cx="2808000" cy="35381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H="1">
              <a:off x="3382003" y="1110357"/>
              <a:ext cx="2808000" cy="35381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TextBox 227"/>
          <p:cNvSpPr txBox="1"/>
          <p:nvPr/>
        </p:nvSpPr>
        <p:spPr>
          <a:xfrm>
            <a:off x="5758840" y="5110429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5758840" y="4603415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pic>
        <p:nvPicPr>
          <p:cNvPr id="238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6285" y="1208188"/>
            <a:ext cx="221269" cy="216000"/>
          </a:xfrm>
          <a:prstGeom prst="rect">
            <a:avLst/>
          </a:prstGeom>
          <a:noFill/>
        </p:spPr>
      </p:pic>
      <p:sp>
        <p:nvSpPr>
          <p:cNvPr id="242" name="타원 241"/>
          <p:cNvSpPr/>
          <p:nvPr/>
        </p:nvSpPr>
        <p:spPr>
          <a:xfrm>
            <a:off x="5854924" y="1166349"/>
            <a:ext cx="180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3" name="타원 242"/>
          <p:cNvSpPr/>
          <p:nvPr/>
        </p:nvSpPr>
        <p:spPr>
          <a:xfrm>
            <a:off x="3822594" y="2700693"/>
            <a:ext cx="1664318" cy="16638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상담사가 당신을 기다리고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상담</a:t>
            </a:r>
            <a:r>
              <a:rPr lang="en-US" altLang="ko-KR" sz="1600" dirty="0" smtClean="0">
                <a:solidFill>
                  <a:schemeClr val="tx1"/>
                </a:solidFill>
              </a:rPr>
              <a:t> 5</a:t>
            </a:r>
            <a:r>
              <a:rPr lang="ko-KR" altLang="en-US" sz="1600" dirty="0" smtClean="0">
                <a:solidFill>
                  <a:schemeClr val="tx1"/>
                </a:solidFill>
              </a:rPr>
              <a:t>분 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상담실 바로 가기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335170" y="5426895"/>
            <a:ext cx="2831426" cy="469520"/>
            <a:chOff x="329434" y="5426750"/>
            <a:chExt cx="2831426" cy="469520"/>
          </a:xfrm>
        </p:grpSpPr>
        <p:sp>
          <p:nvSpPr>
            <p:cNvPr id="247" name="직사각형 246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8" name="그림 247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249" name="TextBox 106"/>
            <p:cNvSpPr txBox="1"/>
            <p:nvPr/>
          </p:nvSpPr>
          <p:spPr>
            <a:xfrm>
              <a:off x="945492" y="566344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상담</a:t>
              </a:r>
              <a:endParaRPr lang="ko-KR" altLang="en-US" sz="800" b="1" dirty="0"/>
            </a:p>
          </p:txBody>
        </p:sp>
        <p:cxnSp>
          <p:nvCxnSpPr>
            <p:cNvPr id="250" name="직선 연결선 249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122"/>
            <p:cNvSpPr txBox="1"/>
            <p:nvPr/>
          </p:nvSpPr>
          <p:spPr>
            <a:xfrm>
              <a:off x="1508093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25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254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255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256" name="그림 255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257" name="그림 256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258" name="그림 257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259" name="직선 연결선 258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직사각형 260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62" name="그림 26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grpSp>
        <p:nvGrpSpPr>
          <p:cNvPr id="264" name="그룹 263"/>
          <p:cNvGrpSpPr/>
          <p:nvPr/>
        </p:nvGrpSpPr>
        <p:grpSpPr>
          <a:xfrm>
            <a:off x="3277496" y="5426895"/>
            <a:ext cx="2831426" cy="469520"/>
            <a:chOff x="329434" y="5426750"/>
            <a:chExt cx="2831426" cy="469520"/>
          </a:xfrm>
        </p:grpSpPr>
        <p:sp>
          <p:nvSpPr>
            <p:cNvPr id="265" name="직사각형 264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67" name="그림 266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268" name="TextBox 106"/>
            <p:cNvSpPr txBox="1"/>
            <p:nvPr/>
          </p:nvSpPr>
          <p:spPr>
            <a:xfrm>
              <a:off x="945492" y="566344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상담</a:t>
              </a:r>
              <a:endParaRPr lang="ko-KR" altLang="en-US" sz="800" b="1" dirty="0"/>
            </a:p>
          </p:txBody>
        </p:sp>
        <p:cxnSp>
          <p:nvCxnSpPr>
            <p:cNvPr id="269" name="직선 연결선 268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22"/>
            <p:cNvSpPr txBox="1"/>
            <p:nvPr/>
          </p:nvSpPr>
          <p:spPr>
            <a:xfrm>
              <a:off x="1508093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35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홈</a:t>
              </a:r>
              <a:endParaRPr lang="ko-KR" altLang="en-US" sz="800" b="1" dirty="0"/>
            </a:p>
          </p:txBody>
        </p:sp>
        <p:sp>
          <p:nvSpPr>
            <p:cNvPr id="362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363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364" name="그림 363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365" name="그림 364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366" name="그림 365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367" name="직선 연결선 366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직사각형 368"/>
            <p:cNvSpPr/>
            <p:nvPr/>
          </p:nvSpPr>
          <p:spPr>
            <a:xfrm>
              <a:off x="33200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370" name="그림 369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371" name="TextBox 370"/>
          <p:cNvSpPr txBox="1"/>
          <p:nvPr/>
        </p:nvSpPr>
        <p:spPr>
          <a:xfrm>
            <a:off x="375204" y="441330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 현황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375204" y="511433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상담사 찾아보기</a:t>
            </a:r>
            <a:endParaRPr lang="ko-KR" altLang="en-US" sz="900" dirty="0"/>
          </a:p>
        </p:txBody>
      </p:sp>
      <p:sp>
        <p:nvSpPr>
          <p:cNvPr id="373" name="TextBox 372"/>
          <p:cNvSpPr txBox="1"/>
          <p:nvPr/>
        </p:nvSpPr>
        <p:spPr>
          <a:xfrm>
            <a:off x="2817809" y="5112215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sp>
        <p:nvSpPr>
          <p:cNvPr id="374" name="TextBox 373"/>
          <p:cNvSpPr txBox="1"/>
          <p:nvPr/>
        </p:nvSpPr>
        <p:spPr>
          <a:xfrm>
            <a:off x="3316690" y="441330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 현황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3352862" y="4625085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2016/07/25(</a:t>
            </a:r>
            <a:r>
              <a:rPr lang="ko-KR" altLang="en-US" sz="1100" b="1" dirty="0" smtClean="0"/>
              <a:t>월</a:t>
            </a:r>
            <a:r>
              <a:rPr lang="en-US" altLang="ko-KR" sz="1100" b="1" dirty="0" smtClean="0"/>
              <a:t>) 13:30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3535841" y="4808886"/>
            <a:ext cx="837089" cy="21544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김태희 상담사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3345265" y="477357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</a:t>
            </a:r>
            <a:endParaRPr lang="ko-KR" altLang="en-US" sz="1400" dirty="0"/>
          </a:p>
        </p:txBody>
      </p:sp>
      <p:sp>
        <p:nvSpPr>
          <p:cNvPr id="378" name="TextBox 377"/>
          <p:cNvSpPr txBox="1"/>
          <p:nvPr/>
        </p:nvSpPr>
        <p:spPr>
          <a:xfrm>
            <a:off x="3316690" y="511433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상담사 찾아보기</a:t>
            </a:r>
            <a:endParaRPr lang="ko-KR" altLang="en-US" sz="900" dirty="0"/>
          </a:p>
        </p:txBody>
      </p:sp>
      <p:grpSp>
        <p:nvGrpSpPr>
          <p:cNvPr id="189" name="그룹 188"/>
          <p:cNvGrpSpPr/>
          <p:nvPr/>
        </p:nvGrpSpPr>
        <p:grpSpPr>
          <a:xfrm>
            <a:off x="331961" y="1107242"/>
            <a:ext cx="2112964" cy="4802187"/>
            <a:chOff x="329433" y="1091085"/>
            <a:chExt cx="2112964" cy="4802187"/>
          </a:xfrm>
        </p:grpSpPr>
        <p:sp>
          <p:nvSpPr>
            <p:cNvPr id="219" name="직사각형 218"/>
            <p:cNvSpPr/>
            <p:nvPr/>
          </p:nvSpPr>
          <p:spPr bwMode="auto">
            <a:xfrm>
              <a:off x="329434" y="1091085"/>
              <a:ext cx="2112963" cy="48021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 bwMode="auto">
            <a:xfrm>
              <a:off x="405634" y="2162647"/>
              <a:ext cx="1876425" cy="3778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홈</a:t>
              </a: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402459" y="2530947"/>
              <a:ext cx="1874838" cy="37941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900" b="1" dirty="0" smtClean="0">
                  <a:solidFill>
                    <a:schemeClr val="tx1"/>
                  </a:solidFill>
                </a:rPr>
                <a:t>알림</a:t>
              </a:r>
              <a:endParaRPr kumimoji="0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405634" y="2884959"/>
              <a:ext cx="1876425" cy="3778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900" b="1" dirty="0" smtClean="0">
                  <a:solidFill>
                    <a:schemeClr val="tx1"/>
                  </a:solidFill>
                </a:rPr>
                <a:t>쪽지함</a:t>
              </a:r>
              <a:endParaRPr kumimoji="0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402459" y="3383995"/>
              <a:ext cx="1876425" cy="3794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설정</a:t>
              </a:r>
            </a:p>
          </p:txBody>
        </p:sp>
        <p:pic>
          <p:nvPicPr>
            <p:cNvPr id="226" name="그림 225" descr="setting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9273" y="3456075"/>
              <a:ext cx="266744" cy="26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9" name="그림 228" descr="홈 이미지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8111" y="2238400"/>
              <a:ext cx="208834" cy="21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0" name="직사각형 229"/>
            <p:cNvSpPr/>
            <p:nvPr/>
          </p:nvSpPr>
          <p:spPr bwMode="auto">
            <a:xfrm>
              <a:off x="334197" y="1091085"/>
              <a:ext cx="2108200" cy="995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1" name="TextBox 167"/>
            <p:cNvSpPr txBox="1"/>
            <p:nvPr/>
          </p:nvSpPr>
          <p:spPr bwMode="auto">
            <a:xfrm>
              <a:off x="394522" y="1141886"/>
              <a:ext cx="535724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latin typeface="+mn-lt"/>
                  <a:ea typeface="+mn-ea"/>
                </a:rPr>
                <a:t>Hello</a:t>
              </a:r>
              <a:endParaRPr kumimoji="0" lang="ko-KR" altLang="en-US" sz="1100" b="1" dirty="0">
                <a:latin typeface="+mn-lt"/>
                <a:ea typeface="+mn-ea"/>
              </a:endParaRPr>
            </a:p>
          </p:txBody>
        </p:sp>
        <p:sp>
          <p:nvSpPr>
            <p:cNvPr id="232" name="TextBox 168"/>
            <p:cNvSpPr txBox="1">
              <a:spLocks noChangeArrowheads="1"/>
            </p:cNvSpPr>
            <p:nvPr/>
          </p:nvSpPr>
          <p:spPr bwMode="auto">
            <a:xfrm>
              <a:off x="393988" y="1334922"/>
              <a:ext cx="173156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마주보고 마음을 나누는 심리상담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3" name="직사각형 232"/>
            <p:cNvSpPr/>
            <p:nvPr/>
          </p:nvSpPr>
          <p:spPr bwMode="auto">
            <a:xfrm>
              <a:off x="448497" y="1767361"/>
              <a:ext cx="1876425" cy="252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dirty="0"/>
                <a:t>로그인</a:t>
              </a:r>
            </a:p>
          </p:txBody>
        </p:sp>
        <p:sp>
          <p:nvSpPr>
            <p:cNvPr id="234" name="직사각형 233"/>
            <p:cNvSpPr/>
            <p:nvPr/>
          </p:nvSpPr>
          <p:spPr bwMode="auto">
            <a:xfrm>
              <a:off x="329433" y="5531321"/>
              <a:ext cx="2112963" cy="360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smtClean="0"/>
                <a:t>Hello </a:t>
              </a:r>
              <a:r>
                <a:rPr kumimoji="0" lang="ko-KR" altLang="en-US" sz="900" b="1" dirty="0"/>
                <a:t>멤버쉽 사이트</a:t>
              </a:r>
              <a:endParaRPr kumimoji="0" lang="en-US" altLang="ko-KR" sz="900" b="1" dirty="0"/>
            </a:p>
          </p:txBody>
        </p:sp>
        <p:pic>
          <p:nvPicPr>
            <p:cNvPr id="236" name="그림 235" descr="chat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76403" y="2981223"/>
              <a:ext cx="266744" cy="26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9" name="TextBox 149"/>
            <p:cNvSpPr txBox="1">
              <a:spLocks noChangeArrowheads="1"/>
            </p:cNvSpPr>
            <p:nvPr/>
          </p:nvSpPr>
          <p:spPr bwMode="auto">
            <a:xfrm>
              <a:off x="788808" y="3783878"/>
              <a:ext cx="7441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Hello </a:t>
              </a:r>
              <a:r>
                <a:rPr kumimoji="0" lang="ko-KR" altLang="en-US" sz="900" b="1" dirty="0">
                  <a:latin typeface="맑은 고딕" pitchFamily="50" charset="-127"/>
                  <a:ea typeface="맑은 고딕" pitchFamily="50" charset="-127"/>
                </a:rPr>
                <a:t>소개</a:t>
              </a:r>
            </a:p>
          </p:txBody>
        </p:sp>
        <p:pic>
          <p:nvPicPr>
            <p:cNvPr id="240" name="그림 239" descr="help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98296" y="3783878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8" name="직선 연결선 157"/>
            <p:cNvCxnSpPr/>
            <p:nvPr/>
          </p:nvCxnSpPr>
          <p:spPr>
            <a:xfrm flipH="1">
              <a:off x="507862" y="3345895"/>
              <a:ext cx="18415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11" descr="Z:\4. 기타\아이콘\navigationbar\btn_navi_noti_blac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8296" y="2610152"/>
              <a:ext cx="221269" cy="216000"/>
            </a:xfrm>
            <a:prstGeom prst="rect">
              <a:avLst/>
            </a:prstGeom>
            <a:noFill/>
          </p:spPr>
        </p:pic>
      </p:grpSp>
      <p:sp>
        <p:nvSpPr>
          <p:cNvPr id="215" name="타원 214"/>
          <p:cNvSpPr/>
          <p:nvPr/>
        </p:nvSpPr>
        <p:spPr>
          <a:xfrm>
            <a:off x="227073" y="175401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89993" y="21788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1" name="타원 270"/>
          <p:cNvSpPr/>
          <p:nvPr/>
        </p:nvSpPr>
        <p:spPr>
          <a:xfrm>
            <a:off x="189993" y="562342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225635" y="34740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9" name="그룹 378"/>
          <p:cNvGrpSpPr/>
          <p:nvPr/>
        </p:nvGrpSpPr>
        <p:grpSpPr>
          <a:xfrm>
            <a:off x="3277496" y="1107242"/>
            <a:ext cx="2112964" cy="4802187"/>
            <a:chOff x="329433" y="1091085"/>
            <a:chExt cx="2112964" cy="4802187"/>
          </a:xfrm>
        </p:grpSpPr>
        <p:sp>
          <p:nvSpPr>
            <p:cNvPr id="380" name="직사각형 379"/>
            <p:cNvSpPr/>
            <p:nvPr/>
          </p:nvSpPr>
          <p:spPr bwMode="auto">
            <a:xfrm>
              <a:off x="329434" y="1091085"/>
              <a:ext cx="2112963" cy="48021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/>
            <p:cNvSpPr/>
            <p:nvPr/>
          </p:nvSpPr>
          <p:spPr bwMode="auto">
            <a:xfrm>
              <a:off x="405634" y="2162647"/>
              <a:ext cx="1876425" cy="3778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홈</a:t>
              </a:r>
            </a:p>
          </p:txBody>
        </p:sp>
        <p:sp>
          <p:nvSpPr>
            <p:cNvPr id="382" name="직사각형 381"/>
            <p:cNvSpPr/>
            <p:nvPr/>
          </p:nvSpPr>
          <p:spPr bwMode="auto">
            <a:xfrm>
              <a:off x="402459" y="2530947"/>
              <a:ext cx="1874838" cy="37941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900" b="1" dirty="0" smtClean="0">
                  <a:solidFill>
                    <a:schemeClr val="tx1"/>
                  </a:solidFill>
                </a:rPr>
                <a:t>알림</a:t>
              </a:r>
              <a:endParaRPr kumimoji="0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3" name="직사각형 382"/>
            <p:cNvSpPr/>
            <p:nvPr/>
          </p:nvSpPr>
          <p:spPr bwMode="auto">
            <a:xfrm>
              <a:off x="405634" y="2884959"/>
              <a:ext cx="1876425" cy="3778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900" b="1" dirty="0" smtClean="0">
                  <a:solidFill>
                    <a:schemeClr val="tx1"/>
                  </a:solidFill>
                </a:rPr>
                <a:t>쪽지함</a:t>
              </a:r>
              <a:endParaRPr kumimoji="0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4" name="직사각형 383"/>
            <p:cNvSpPr/>
            <p:nvPr/>
          </p:nvSpPr>
          <p:spPr bwMode="auto">
            <a:xfrm>
              <a:off x="402459" y="3383995"/>
              <a:ext cx="1876425" cy="3794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</a:rPr>
                <a:t>          설정</a:t>
              </a:r>
            </a:p>
          </p:txBody>
        </p:sp>
        <p:pic>
          <p:nvPicPr>
            <p:cNvPr id="385" name="그림 384" descr="setting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9273" y="3456075"/>
              <a:ext cx="266744" cy="26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6" name="그림 385" descr="홈 이미지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8111" y="2238400"/>
              <a:ext cx="208834" cy="21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7" name="직사각형 386"/>
            <p:cNvSpPr/>
            <p:nvPr/>
          </p:nvSpPr>
          <p:spPr bwMode="auto">
            <a:xfrm>
              <a:off x="334197" y="1091085"/>
              <a:ext cx="2108200" cy="995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9" name="TextBox 168"/>
            <p:cNvSpPr txBox="1">
              <a:spLocks noChangeArrowheads="1"/>
            </p:cNvSpPr>
            <p:nvPr/>
          </p:nvSpPr>
          <p:spPr bwMode="auto">
            <a:xfrm>
              <a:off x="393988" y="1334922"/>
              <a:ext cx="173156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마주보고 마음을 나누는 심리상담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0" name="직사각형 389"/>
            <p:cNvSpPr/>
            <p:nvPr/>
          </p:nvSpPr>
          <p:spPr bwMode="auto">
            <a:xfrm>
              <a:off x="329433" y="5531321"/>
              <a:ext cx="2112963" cy="360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smtClean="0"/>
                <a:t>Hello </a:t>
              </a:r>
              <a:r>
                <a:rPr kumimoji="0" lang="ko-KR" altLang="en-US" sz="900" b="1" dirty="0"/>
                <a:t>멤버쉽 사이트</a:t>
              </a:r>
              <a:endParaRPr kumimoji="0" lang="en-US" altLang="ko-KR" sz="900" b="1" dirty="0"/>
            </a:p>
          </p:txBody>
        </p:sp>
        <p:pic>
          <p:nvPicPr>
            <p:cNvPr id="391" name="그림 390" descr="chat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76403" y="2981223"/>
              <a:ext cx="266744" cy="26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2" name="TextBox 149"/>
            <p:cNvSpPr txBox="1">
              <a:spLocks noChangeArrowheads="1"/>
            </p:cNvSpPr>
            <p:nvPr/>
          </p:nvSpPr>
          <p:spPr bwMode="auto">
            <a:xfrm>
              <a:off x="788808" y="3783878"/>
              <a:ext cx="7441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Hello </a:t>
              </a:r>
              <a:r>
                <a:rPr kumimoji="0" lang="ko-KR" altLang="en-US" sz="900" b="1" dirty="0">
                  <a:latin typeface="맑은 고딕" pitchFamily="50" charset="-127"/>
                  <a:ea typeface="맑은 고딕" pitchFamily="50" charset="-127"/>
                </a:rPr>
                <a:t>소개</a:t>
              </a:r>
            </a:p>
          </p:txBody>
        </p:sp>
        <p:pic>
          <p:nvPicPr>
            <p:cNvPr id="393" name="그림 392" descr="help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98296" y="3783878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94" name="직선 연결선 393"/>
            <p:cNvCxnSpPr/>
            <p:nvPr/>
          </p:nvCxnSpPr>
          <p:spPr>
            <a:xfrm flipH="1">
              <a:off x="507862" y="3345895"/>
              <a:ext cx="18415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5" name="Picture 11" descr="Z:\4. 기타\아이콘\navigationbar\btn_navi_noti_blac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8296" y="2610152"/>
              <a:ext cx="221269" cy="216000"/>
            </a:xfrm>
            <a:prstGeom prst="rect">
              <a:avLst/>
            </a:prstGeom>
            <a:noFill/>
          </p:spPr>
        </p:pic>
      </p:grpSp>
      <p:sp>
        <p:nvSpPr>
          <p:cNvPr id="396" name="타원 395"/>
          <p:cNvSpPr/>
          <p:nvPr/>
        </p:nvSpPr>
        <p:spPr>
          <a:xfrm>
            <a:off x="3172608" y="16288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7" name="TextBox 151"/>
          <p:cNvSpPr txBox="1">
            <a:spLocks noChangeArrowheads="1"/>
          </p:cNvSpPr>
          <p:nvPr/>
        </p:nvSpPr>
        <p:spPr bwMode="auto">
          <a:xfrm>
            <a:off x="3353697" y="1622993"/>
            <a:ext cx="13628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0" lang="ko-KR" altLang="en-US" sz="900" u="sng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반갑습니다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398" name="그림 397" descr="ico_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37694" y="3021602"/>
            <a:ext cx="144000" cy="144000"/>
          </a:xfrm>
          <a:prstGeom prst="rect">
            <a:avLst/>
          </a:prstGeom>
        </p:spPr>
      </p:pic>
      <p:sp>
        <p:nvSpPr>
          <p:cNvPr id="122" name="슬라이드 번호 개체 틀 1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89993" y="25903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89993" y="29973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225635" y="377956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TextBox 167"/>
          <p:cNvSpPr txBox="1"/>
          <p:nvPr/>
        </p:nvSpPr>
        <p:spPr bwMode="auto">
          <a:xfrm>
            <a:off x="3320961" y="1139485"/>
            <a:ext cx="53572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lt"/>
                <a:ea typeface="+mn-ea"/>
              </a:rPr>
              <a:t>Hello</a:t>
            </a:r>
            <a:endParaRPr kumimoji="0" lang="ko-KR" altLang="en-US" sz="1100" b="1" dirty="0">
              <a:latin typeface="+mn-lt"/>
              <a:ea typeface="+mn-ea"/>
            </a:endParaRPr>
          </a:p>
        </p:txBody>
      </p:sp>
      <p:sp>
        <p:nvSpPr>
          <p:cNvPr id="127" name="TextBox 151"/>
          <p:cNvSpPr txBox="1">
            <a:spLocks noChangeArrowheads="1"/>
          </p:cNvSpPr>
          <p:nvPr/>
        </p:nvSpPr>
        <p:spPr bwMode="auto">
          <a:xfrm>
            <a:off x="3356865" y="1853825"/>
            <a:ext cx="16754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헬로코인  </a:t>
            </a:r>
            <a:r>
              <a:rPr kumimoji="0" lang="en-US" altLang="ko-KR" sz="800" b="1" u="sng" dirty="0" smtClean="0">
                <a:latin typeface="맑은 고딕" pitchFamily="50" charset="-127"/>
                <a:ea typeface="맑은 고딕" pitchFamily="50" charset="-127"/>
              </a:rPr>
              <a:t>55,000</a:t>
            </a:r>
            <a:r>
              <a:rPr kumimoji="0" lang="ko-KR" altLang="en-US" sz="800" b="1" u="sng" dirty="0" smtClean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 상담권 </a:t>
            </a:r>
            <a:r>
              <a:rPr kumimoji="0" lang="en-US" altLang="ko-KR" sz="800" b="1" u="sng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0" lang="ko-KR" altLang="en-US" sz="800" b="1" u="sng" dirty="0" smtClean="0">
                <a:latin typeface="맑은 고딕" pitchFamily="50" charset="-127"/>
                <a:ea typeface="맑은 고딕" pitchFamily="50" charset="-127"/>
              </a:rPr>
              <a:t>매</a:t>
            </a:r>
            <a:endParaRPr kumimoji="0" lang="ko-KR" altLang="en-US" sz="800" b="1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158359" y="1878760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알림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48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622799" y="163643"/>
            <a:ext cx="168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67620"/>
              </p:ext>
            </p:extLst>
          </p:nvPr>
        </p:nvGraphicFramePr>
        <p:xfrm>
          <a:off x="236662" y="717681"/>
          <a:ext cx="8583612" cy="4748429"/>
        </p:xfrm>
        <a:graphic>
          <a:graphicData uri="http://schemas.openxmlformats.org/drawingml/2006/table">
            <a:tbl>
              <a:tblPr/>
              <a:tblGrid>
                <a:gridCol w="847725"/>
                <a:gridCol w="1357312"/>
                <a:gridCol w="5006975"/>
                <a:gridCol w="13716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전체 문구 수정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R -&gt;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마이헬로로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예치금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헬로코인으로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상담사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심리상담사로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하단 메뉴 의 상담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상담하기로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2016.10.04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로그인 상태 시 슬라이드 메뉴에 헬로코인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상담권 정보 노출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서비스 명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로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2016.12.14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디자인 시안에 따라 변경된 화면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 반영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2016.12.30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기능 변경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추가에 따른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반영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2017.01.04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설정 내 위기 상담 안내 페이지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2017.03.13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화상 상담 가로모드 화면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2017.04.24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결제정책 메뉴 삭제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로그인 시 메뉴 접근 제한 정의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상담시간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실시간 상담 시 상담시간 선택 기능 추가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상담 예약 시 예약 시간 선택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2017.06.07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자녀양육 선택 화면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백버튼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상담 예약 시 예약시간 선택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2017.06.20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하트 관련 기능 삭제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- 1:1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문의 페이지 하단에 가맹점</a:t>
                      </a: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회사</a:t>
                      </a: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 정보 추가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회원가입 시 개인정보추가수집</a:t>
                      </a:r>
                      <a:r>
                        <a:rPr lang="ko-KR" altLang="en-US" sz="900" baseline="0" dirty="0" smtClean="0">
                          <a:solidFill>
                            <a:srgbClr val="0000FF"/>
                          </a:solidFill>
                        </a:rPr>
                        <a:t> 동의 추가</a:t>
                      </a:r>
                      <a:endParaRPr lang="en-US" altLang="ko-KR" sz="9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상담예약 취소 기준 변경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예약 상담 시 상담시작 시간 경과 후 입장할 경우 입장 경로 추가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휴대폰 결제 삭제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6429" y="1177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알림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1788" y="1476360"/>
            <a:ext cx="2811600" cy="739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6313" y="15779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상담 예약 시간 </a:t>
            </a:r>
            <a:r>
              <a:rPr lang="en-US" altLang="ko-KR" sz="900" dirty="0" smtClean="0">
                <a:solidFill>
                  <a:prstClr val="black"/>
                </a:solidFill>
              </a:rPr>
              <a:t>5</a:t>
            </a:r>
            <a:r>
              <a:rPr lang="ko-KR" altLang="en-US" sz="900" dirty="0" smtClean="0">
                <a:solidFill>
                  <a:prstClr val="black"/>
                </a:solidFill>
              </a:rPr>
              <a:t>분 남았습니다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예약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ko-KR" altLang="en-US" sz="900" dirty="0" smtClean="0">
                <a:solidFill>
                  <a:prstClr val="black"/>
                </a:solidFill>
              </a:rPr>
              <a:t>시간은 </a:t>
            </a:r>
            <a:r>
              <a:rPr lang="en-US" altLang="ko-KR" sz="900" dirty="0" smtClean="0">
                <a:solidFill>
                  <a:prstClr val="black"/>
                </a:solidFill>
              </a:rPr>
              <a:t>1/30 (</a:t>
            </a:r>
            <a:r>
              <a:rPr lang="ko-KR" altLang="en-US" sz="900" dirty="0" smtClean="0">
                <a:solidFill>
                  <a:prstClr val="black"/>
                </a:solidFill>
              </a:rPr>
              <a:t>월</a:t>
            </a:r>
            <a:r>
              <a:rPr lang="en-US" altLang="ko-KR" sz="900" dirty="0" smtClean="0">
                <a:solidFill>
                  <a:prstClr val="black"/>
                </a:solidFill>
              </a:rPr>
              <a:t>) </a:t>
            </a:r>
            <a:r>
              <a:rPr lang="ko-KR" altLang="en-US" sz="900" dirty="0" smtClean="0">
                <a:solidFill>
                  <a:prstClr val="black"/>
                </a:solidFill>
              </a:rPr>
              <a:t>오후 </a:t>
            </a:r>
            <a:r>
              <a:rPr lang="en-US" altLang="ko-KR" sz="900" dirty="0" smtClean="0">
                <a:solidFill>
                  <a:prstClr val="black"/>
                </a:solidFill>
              </a:rPr>
              <a:t>2</a:t>
            </a:r>
            <a:r>
              <a:rPr lang="ko-KR" altLang="en-US" sz="900" dirty="0" smtClean="0">
                <a:solidFill>
                  <a:prstClr val="black"/>
                </a:solidFill>
              </a:rPr>
              <a:t>시 </a:t>
            </a:r>
            <a:r>
              <a:rPr lang="en-US" altLang="ko-KR" sz="900" dirty="0" smtClean="0">
                <a:solidFill>
                  <a:prstClr val="black"/>
                </a:solidFill>
              </a:rPr>
              <a:t>30</a:t>
            </a:r>
            <a:r>
              <a:rPr lang="ko-KR" altLang="en-US" sz="900" dirty="0" smtClean="0">
                <a:solidFill>
                  <a:prstClr val="black"/>
                </a:solidFill>
              </a:rPr>
              <a:t>분입니다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838" y="1929393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2016.01.01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2005" y="2215852"/>
            <a:ext cx="2811600" cy="801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6530" y="2317481"/>
            <a:ext cx="24000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긴급 서버 점검으로 금일 </a:t>
            </a:r>
            <a:r>
              <a:rPr lang="en-US" altLang="ko-KR" sz="900" dirty="0" smtClean="0">
                <a:solidFill>
                  <a:prstClr val="black"/>
                </a:solidFill>
              </a:rPr>
              <a:t>1</a:t>
            </a:r>
            <a:r>
              <a:rPr lang="ko-KR" altLang="en-US" sz="900" dirty="0" smtClean="0">
                <a:solidFill>
                  <a:prstClr val="black"/>
                </a:solidFill>
              </a:rPr>
              <a:t>시부터 이용이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중단될 예정입니다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055" y="2721108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2015.12.31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2222" y="3017078"/>
            <a:ext cx="2811600" cy="6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6747" y="3118706"/>
            <a:ext cx="2408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김태희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심리상담사로부터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쪽지가 왔습니다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6272" y="3333108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2015.11.01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9385" y="3625450"/>
            <a:ext cx="2811600" cy="8090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3910" y="3727078"/>
            <a:ext cx="23727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상담 잘 받으셨나요</a:t>
            </a:r>
            <a:r>
              <a:rPr lang="en-US" altLang="ko-KR" sz="900" dirty="0" smtClean="0">
                <a:solidFill>
                  <a:prstClr val="black"/>
                </a:solidFill>
              </a:rPr>
              <a:t>? </a:t>
            </a:r>
            <a:r>
              <a:rPr lang="ko-KR" altLang="en-US" sz="900" dirty="0" smtClean="0">
                <a:solidFill>
                  <a:prstClr val="black"/>
                </a:solidFill>
              </a:rPr>
              <a:t>만족도 평가를 해주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시면 다른 분들께도 큰 도움이 됩니다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3435" y="4131066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2015.09.01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2570" y="1240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알림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2570" y="352286"/>
            <a:ext cx="3339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알림 아이콘 탭 시  </a:t>
            </a:r>
            <a:r>
              <a:rPr lang="en-US" altLang="ko-KR" sz="800" dirty="0" smtClean="0">
                <a:solidFill>
                  <a:prstClr val="black"/>
                </a:solidFill>
              </a:rPr>
              <a:t>or</a:t>
            </a:r>
            <a:r>
              <a:rPr lang="ko-KR" altLang="en-US" sz="800" dirty="0" smtClean="0">
                <a:solidFill>
                  <a:prstClr val="black"/>
                </a:solidFill>
              </a:rPr>
              <a:t>  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알림 아이콘 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RM-0601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2005" y="4435540"/>
            <a:ext cx="2811600" cy="8090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530" y="4537168"/>
            <a:ext cx="2194615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김태희 심리상담사가 요청한 심리검사 총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종이 있습니다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055" y="4941156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2015.08.01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31540" y="165741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31540" y="242940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31540" y="314258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1540" y="383408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31540" y="464417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2005" y="5245630"/>
            <a:ext cx="2811600" cy="8090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6530" y="5420718"/>
            <a:ext cx="21419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심리검사 결과가 업로드 되었습니다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6055" y="567925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white">
                    <a:lumMod val="65000"/>
                  </a:prstClr>
                </a:solidFill>
              </a:rPr>
              <a:t>2015.08.01 13:10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31540" y="5454265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24545" y="20788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320290" y="908720"/>
          <a:ext cx="2678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알림 리스트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solidFill>
                            <a:prstClr val="black"/>
                          </a:solidFill>
                        </a:rPr>
                        <a:t>알림 정책</a:t>
                      </a:r>
                      <a:endParaRPr lang="en-US" altLang="ko-KR" sz="800" b="0" dirty="0" smtClean="0">
                        <a:solidFill>
                          <a:prstClr val="black"/>
                        </a:solidFill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정책정의서 참고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알림 문구와 알림 일시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개씩 로딩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확인한 알림은 텍스트를 회색 처리함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058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심리상담사 선택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550" y="3236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chemeClr val="tx2"/>
                </a:solidFill>
              </a:rPr>
              <a:t>상담사 추천 로직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463550" y="728700"/>
            <a:ext cx="8216900" cy="46038"/>
            <a:chOff x="444500" y="939908"/>
            <a:chExt cx="9001125" cy="36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44500" y="939908"/>
              <a:ext cx="8063798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dirty="0"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45400" y="939908"/>
              <a:ext cx="1800225" cy="36000"/>
            </a:xfrm>
            <a:prstGeom prst="rect">
              <a:avLst/>
            </a:prstGeom>
            <a:solidFill>
              <a:srgbClr val="0060A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ko-KR" altLang="ko-KR"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545810" y="920621"/>
            <a:ext cx="56028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/>
              <a:t>공통 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내담자가 선택한 상담분야에 해당하는 상담사만 노출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관리자가 비활성화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상담사가 비 노출 처리한 경우 상담사 리스트에 노출하지 않음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상담사 등급 기준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우수상담사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일반</a:t>
            </a:r>
            <a:r>
              <a:rPr lang="en-US" altLang="ko-KR" sz="1000" dirty="0" smtClean="0"/>
              <a:t>)</a:t>
            </a:r>
          </a:p>
          <a:p>
            <a:pPr marL="361950" indent="-228600">
              <a:buFont typeface="+mj-ea"/>
              <a:buAutoNum type="circleNumDbPlain" startAt="4"/>
            </a:pPr>
            <a:r>
              <a:rPr lang="ko-KR" altLang="en-US" sz="1000" dirty="0" smtClean="0"/>
              <a:t>동일 조건에서 노출 순서는 가나다순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/>
              <a:t>기본 노출 조건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자문위원단 최 상단 노출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마인드체크 데이터가 있는 내담자가 위기 사례에 해당하는 경우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급 </a:t>
            </a:r>
            <a:r>
              <a:rPr lang="ko-KR" altLang="en-US" sz="1000" dirty="0" err="1" smtClean="0"/>
              <a:t>상담사를</a:t>
            </a:r>
            <a:r>
              <a:rPr lang="ko-KR" altLang="en-US" sz="1000" dirty="0" smtClean="0"/>
              <a:t> 상위 노출</a:t>
            </a:r>
            <a:endParaRPr lang="en-US" altLang="ko-KR" sz="1000" dirty="0" smtClean="0"/>
          </a:p>
          <a:p>
            <a:pPr marL="361950" indent="-228600"/>
            <a:r>
              <a:rPr lang="en-US" altLang="ko-KR" sz="1000" dirty="0" smtClean="0"/>
              <a:t>     (</a:t>
            </a:r>
            <a:r>
              <a:rPr lang="ko-KR" altLang="en-US" sz="1000" dirty="0" smtClean="0"/>
              <a:t>자살사고 문항에 응답한 경우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그랬다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항상 </a:t>
            </a:r>
            <a:r>
              <a:rPr lang="ko-KR" altLang="en-US" sz="1000" dirty="0" err="1" smtClean="0"/>
              <a:t>그랬다에</a:t>
            </a:r>
            <a:r>
              <a:rPr lang="ko-KR" altLang="en-US" sz="1000" dirty="0" smtClean="0"/>
              <a:t> 응답</a:t>
            </a:r>
            <a:r>
              <a:rPr lang="en-US" altLang="ko-KR" sz="1000" dirty="0" smtClean="0"/>
              <a:t>) / </a:t>
            </a:r>
            <a:r>
              <a:rPr lang="ko-KR" altLang="en-US" sz="1000" dirty="0" smtClean="0"/>
              <a:t>총점이 </a:t>
            </a:r>
            <a:r>
              <a:rPr lang="en-US" altLang="ko-KR" sz="1000" dirty="0" smtClean="0"/>
              <a:t>18</a:t>
            </a:r>
            <a:r>
              <a:rPr lang="ko-KR" altLang="en-US" sz="1000" dirty="0" smtClean="0"/>
              <a:t>점 이상인 경우</a:t>
            </a:r>
            <a:r>
              <a:rPr lang="en-US" altLang="ko-KR" sz="1000" dirty="0" smtClean="0"/>
              <a:t>)</a:t>
            </a:r>
          </a:p>
          <a:p>
            <a:pPr marL="361950" indent="-228600">
              <a:buFont typeface="+mj-ea"/>
              <a:buAutoNum type="circleNumDbPlain" startAt="3"/>
            </a:pPr>
            <a:r>
              <a:rPr lang="ko-KR" altLang="en-US" sz="1000" dirty="0" smtClean="0"/>
              <a:t>현재 실시간 상담 가능한 상담사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 startAt="3"/>
            </a:pPr>
            <a:r>
              <a:rPr lang="ko-KR" altLang="en-US" sz="1000" dirty="0" smtClean="0"/>
              <a:t>접속 시간부터 익일까지 상담 가능한 상담사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 startAt="3"/>
            </a:pPr>
            <a:r>
              <a:rPr lang="ko-KR" altLang="en-US" sz="1000" dirty="0" smtClean="0"/>
              <a:t>만족도 평가 점수가 높은 상담사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 startAt="6"/>
            </a:pPr>
            <a:r>
              <a:rPr lang="ko-KR" altLang="en-US" sz="1000" dirty="0" smtClean="0"/>
              <a:t>위에 해당하지 않는 모든 상담사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/>
              <a:t>상담실 최초 접속 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혹은 재방문이나 상담 경험이 없는 경우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아래 순서대로 노출</a:t>
            </a:r>
            <a:endParaRPr lang="en-US" altLang="ko-KR" sz="1000" dirty="0" smtClean="0"/>
          </a:p>
          <a:p>
            <a:pPr marL="228600" indent="-47625"/>
            <a:r>
              <a:rPr lang="en-US" altLang="ko-KR" sz="1000" dirty="0" smtClean="0"/>
              <a:t>: </a:t>
            </a:r>
            <a:r>
              <a:rPr lang="ko-KR" altLang="en-US" sz="1000" dirty="0" smtClean="0"/>
              <a:t>내담자가 선택한 상담분야에 해당하는 상담사를 기본 노출 조건으로 노출</a:t>
            </a:r>
            <a:endParaRPr lang="en-US" altLang="ko-KR" sz="1000" dirty="0" smtClean="0"/>
          </a:p>
          <a:p>
            <a:pPr marL="228600" indent="-228600"/>
            <a:endParaRPr lang="en-US" altLang="ko-KR" sz="10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/>
              <a:t>상담사 상세 검색 시 </a:t>
            </a:r>
            <a:endParaRPr lang="en-US" altLang="ko-KR" sz="1000" dirty="0" smtClean="0"/>
          </a:p>
          <a:p>
            <a:pPr marL="228600" indent="-47625"/>
            <a:r>
              <a:rPr lang="en-US" altLang="ko-KR" sz="1000" dirty="0" smtClean="0"/>
              <a:t>: </a:t>
            </a:r>
            <a:r>
              <a:rPr lang="ko-KR" altLang="en-US" sz="1000" dirty="0" smtClean="0"/>
              <a:t>입력한 검색어에 해당하는 상담사를 기본 노출 조건으로 노출</a:t>
            </a:r>
            <a:endParaRPr lang="en-US" altLang="ko-KR" sz="1000" dirty="0" smtClean="0"/>
          </a:p>
          <a:p>
            <a:pPr marL="361950" indent="-228600"/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550" y="323655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chemeClr val="tx2"/>
                </a:solidFill>
              </a:rPr>
              <a:t>상담사 등급 변경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로직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그룹 3"/>
          <p:cNvGrpSpPr>
            <a:grpSpLocks/>
          </p:cNvGrpSpPr>
          <p:nvPr/>
        </p:nvGrpSpPr>
        <p:grpSpPr bwMode="auto">
          <a:xfrm>
            <a:off x="463550" y="728700"/>
            <a:ext cx="8216900" cy="46038"/>
            <a:chOff x="444500" y="939908"/>
            <a:chExt cx="9001125" cy="36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44500" y="939908"/>
              <a:ext cx="8063798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dirty="0"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45400" y="939908"/>
              <a:ext cx="1800225" cy="36000"/>
            </a:xfrm>
            <a:prstGeom prst="rect">
              <a:avLst/>
            </a:prstGeom>
            <a:solidFill>
              <a:srgbClr val="0060A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ko-KR" altLang="ko-KR"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656565" y="2123855"/>
            <a:ext cx="4616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Wingdings" pitchFamily="2" charset="2"/>
              <a:buChar char="§"/>
            </a:pPr>
            <a:r>
              <a:rPr lang="ko-KR" altLang="en-US" sz="1000" dirty="0" smtClean="0"/>
              <a:t>승급기준 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만족도평가 평점 </a:t>
            </a:r>
            <a:r>
              <a:rPr lang="en-US" altLang="ko-KR" sz="1000" dirty="0" smtClean="0"/>
              <a:t>4.5/5.0 </a:t>
            </a:r>
            <a:r>
              <a:rPr lang="ko-KR" altLang="en-US" sz="1000" dirty="0" smtClean="0"/>
              <a:t>이상 기준 충족 필수조건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ko-KR" altLang="en-US" sz="1000" dirty="0" smtClean="0"/>
              <a:t>상담횟수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상담 참여시간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예약상담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실시간상담</a:t>
            </a:r>
            <a:r>
              <a:rPr lang="ko-KR" altLang="en-US" sz="1000" dirty="0" smtClean="0"/>
              <a:t> 총합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순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en-US" altLang="ko-KR" sz="1000" dirty="0" smtClean="0"/>
              <a:t>3</a:t>
            </a:r>
            <a:r>
              <a:rPr lang="ko-KR" altLang="en-US" sz="1000" dirty="0" smtClean="0"/>
              <a:t>개월 단위로 변경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en-US" altLang="ko-KR" sz="1000" dirty="0" smtClean="0"/>
              <a:t>1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, 4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, 7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 기준으로 이전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개월의 평점 및 참여율 기준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r>
              <a:rPr lang="en-US" altLang="ko-KR" sz="1000" dirty="0" smtClean="0"/>
              <a:t>Hello </a:t>
            </a:r>
            <a:r>
              <a:rPr lang="ko-KR" altLang="en-US" sz="1000" dirty="0" err="1" smtClean="0"/>
              <a:t>상담사로</a:t>
            </a:r>
            <a:r>
              <a:rPr lang="ko-KR" altLang="en-US" sz="1000" dirty="0" smtClean="0"/>
              <a:t> 참여한지 만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개월이 안된 </a:t>
            </a:r>
            <a:r>
              <a:rPr lang="ko-KR" altLang="en-US" sz="1000" dirty="0" err="1" smtClean="0"/>
              <a:t>상담사는</a:t>
            </a:r>
            <a:r>
              <a:rPr lang="ko-KR" altLang="en-US" sz="1000" dirty="0" smtClean="0"/>
              <a:t> 승급판단에서 제외</a:t>
            </a:r>
            <a:endParaRPr lang="en-US" altLang="ko-KR" sz="1000" dirty="0" smtClean="0"/>
          </a:p>
          <a:p>
            <a:pPr marL="361950" indent="-228600">
              <a:buFont typeface="+mj-ea"/>
              <a:buAutoNum type="circleNumDbPlain"/>
            </a:pPr>
            <a:endParaRPr lang="en-US" altLang="ko-KR" sz="1000" dirty="0" smtClean="0"/>
          </a:p>
          <a:p>
            <a:pPr marL="361950" indent="-228600"/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56565" y="1043735"/>
          <a:ext cx="4455495" cy="765084"/>
        </p:xfrm>
        <a:graphic>
          <a:graphicData uri="http://schemas.openxmlformats.org/drawingml/2006/table">
            <a:tbl>
              <a:tblPr/>
              <a:tblGrid>
                <a:gridCol w="1209675"/>
                <a:gridCol w="3245820"/>
              </a:tblGrid>
              <a:tr h="1912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구분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내용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일반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상담사 등록 후 최초 등급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우수 상담사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승급 기준에 따라 산정되며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최대 </a:t>
                      </a:r>
                      <a:r>
                        <a:rPr lang="ko-KR" sz="1000" kern="100" dirty="0" smtClean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전체 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상담사의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 15%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자문 위원단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교수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자문위원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상담분야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32570" y="352286"/>
            <a:ext cx="1436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상담분야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58" name="그룹 26"/>
          <p:cNvGrpSpPr/>
          <p:nvPr/>
        </p:nvGrpSpPr>
        <p:grpSpPr>
          <a:xfrm>
            <a:off x="431849" y="900102"/>
            <a:ext cx="2812504" cy="5000582"/>
            <a:chOff x="366961" y="908720"/>
            <a:chExt cx="2812504" cy="5000582"/>
          </a:xfrm>
        </p:grpSpPr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60" name="직사각형 159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444954" y="1122195"/>
            <a:ext cx="2811600" cy="4428000"/>
          </a:xfrm>
          <a:prstGeom prst="rect">
            <a:avLst/>
          </a:prstGeom>
          <a:solidFill>
            <a:srgbClr val="404040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35967" y="1113771"/>
            <a:ext cx="2822925" cy="47938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35968" y="1113772"/>
            <a:ext cx="2822925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13471" y="117677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상담분야 선택</a:t>
            </a:r>
            <a:endParaRPr lang="ko-KR" altLang="en-US" sz="1000" b="1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320290" y="908720"/>
          <a:ext cx="2678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상담분야 선택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디폴트는 선택 해제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상담분야 각 항목을 탭 한 경우 선택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복수 선택 가능하며 개수 제한 없음</a:t>
                      </a:r>
                      <a:endParaRPr lang="en-US" altLang="ko-KR" sz="800" strike="sng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분야의 종류는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추가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수정이 가능함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화면에 명시된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개는 삭제 불가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상담분야를 하나라도 선택 시 활성화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선택한 상담분야에 해당하는 상담사 리스트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자녀양육을 선택한 경우 자녀양육 세부항목 선택 화면으로 이동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타원 85"/>
          <p:cNvSpPr/>
          <p:nvPr/>
        </p:nvSpPr>
        <p:spPr>
          <a:xfrm>
            <a:off x="315896" y="17818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37826" y="2033845"/>
            <a:ext cx="792000" cy="532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심리적 증상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우울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불안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분노 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484745" y="2033845"/>
            <a:ext cx="792000" cy="532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성격 및 자기이해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321750" y="2035426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가족관계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7826" y="26384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직장 생활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직업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21750" y="2638441"/>
            <a:ext cx="792000" cy="532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대인관계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7826" y="3250509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성문제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475692" y="3250509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중독 및 섭식장애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02309" y="1583795"/>
            <a:ext cx="2741731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/>
                </a:solidFill>
              </a:rPr>
              <a:t>|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상담받고</a:t>
            </a:r>
            <a:r>
              <a:rPr lang="ko-KR" altLang="en-US" sz="900" dirty="0" smtClean="0">
                <a:solidFill>
                  <a:schemeClr val="tx1"/>
                </a:solidFill>
              </a:rPr>
              <a:t> 싶은 분야를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strike="sngStrike" dirty="0">
              <a:solidFill>
                <a:srgbClr val="0000FF"/>
              </a:solidFill>
            </a:endParaRPr>
          </a:p>
        </p:txBody>
      </p:sp>
      <p:pic>
        <p:nvPicPr>
          <p:cNvPr id="148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772" y="1024745"/>
            <a:ext cx="579998" cy="540000"/>
          </a:xfrm>
          <a:prstGeom prst="rect">
            <a:avLst/>
          </a:prstGeom>
          <a:noFill/>
        </p:spPr>
      </p:pic>
      <p:sp>
        <p:nvSpPr>
          <p:cNvPr id="185" name="TextBox 184"/>
          <p:cNvSpPr txBox="1"/>
          <p:nvPr/>
        </p:nvSpPr>
        <p:spPr>
          <a:xfrm>
            <a:off x="2866511" y="272758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√</a:t>
            </a:r>
            <a:endParaRPr lang="ko-KR" altLang="en-US" sz="1200" dirty="0"/>
          </a:p>
        </p:txBody>
      </p:sp>
      <p:sp>
        <p:nvSpPr>
          <p:cNvPr id="149" name="직사각형 148"/>
          <p:cNvSpPr/>
          <p:nvPr/>
        </p:nvSpPr>
        <p:spPr>
          <a:xfrm>
            <a:off x="613040" y="4356135"/>
            <a:ext cx="254072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선택한 상담분야 전문 심리상담사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21750" y="3250509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자녀양육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2809201" y="431085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435429" y="5440689"/>
            <a:ext cx="2831426" cy="469520"/>
            <a:chOff x="329434" y="5426750"/>
            <a:chExt cx="2831426" cy="469520"/>
          </a:xfrm>
        </p:grpSpPr>
        <p:sp>
          <p:nvSpPr>
            <p:cNvPr id="198" name="직사각형 197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99" name="그림 198" descr="siri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200" name="TextBox 106"/>
            <p:cNvSpPr txBox="1"/>
            <p:nvPr/>
          </p:nvSpPr>
          <p:spPr>
            <a:xfrm>
              <a:off x="849496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smtClean="0"/>
                <a:t>상담하기</a:t>
              </a:r>
              <a:endParaRPr lang="ko-KR" altLang="en-US" sz="800" b="1" dirty="0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122"/>
            <p:cNvSpPr txBox="1"/>
            <p:nvPr/>
          </p:nvSpPr>
          <p:spPr>
            <a:xfrm>
              <a:off x="1425036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204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20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20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207" name="그림 206" descr="홈 이미지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208" name="그림 207" descr="프로필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209" name="그림 208" descr="compos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210" name="직선 연결선 209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863459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13" name="그림 212" descr="compos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1484745" y="26384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학업 및 진로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0208" y="908720"/>
            <a:ext cx="2812504" cy="5000582"/>
            <a:chOff x="366961" y="908720"/>
            <a:chExt cx="2812504" cy="5000582"/>
          </a:xfrm>
        </p:grpSpPr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15" name="직사각형 214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6" name="직사각형 265"/>
          <p:cNvSpPr/>
          <p:nvPr/>
        </p:nvSpPr>
        <p:spPr>
          <a:xfrm>
            <a:off x="343313" y="1130813"/>
            <a:ext cx="2811600" cy="4428000"/>
          </a:xfrm>
          <a:prstGeom prst="rect">
            <a:avLst/>
          </a:prstGeom>
          <a:solidFill>
            <a:srgbClr val="404040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334326" y="1122389"/>
            <a:ext cx="2822925" cy="50879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334327" y="1122390"/>
            <a:ext cx="2822925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11830" y="118539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상담분야 선택</a:t>
            </a:r>
            <a:endParaRPr lang="ko-KR" altLang="en-US" sz="1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상담분야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32570" y="352286"/>
            <a:ext cx="1436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상담분야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25520" y="18084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320290" y="908720"/>
          <a:ext cx="2678400" cy="17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상담분야 선택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자녀양육 세부 선택항목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상담분야에서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자녀양육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 시 노출되는 세부 선택 항목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상담분야를 하나라도 선택 시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클릭 시 선택한 상담분야에 해당하는 상담사 리스트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(RM-0701)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클릭 시 이전 상담분야 화면으로 이동하며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이전 상담분야 화면으로 이동 시 기 선택했던 상담분야가 선택된 채로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349482" y="1673805"/>
            <a:ext cx="2428073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/>
                </a:solidFill>
              </a:rPr>
              <a:t>| </a:t>
            </a:r>
            <a:r>
              <a:rPr lang="ko-KR" altLang="en-US" sz="900" dirty="0" smtClean="0">
                <a:solidFill>
                  <a:schemeClr val="tx1"/>
                </a:solidFill>
              </a:rPr>
              <a:t>자녀양육 중 어떤 것이 가장 고민이신가요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50066" y="2033845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정서 및 행동문제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322587" y="2033845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또래 관계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93918" y="2033845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가족관계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0066" y="26315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학업 및 진로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322587" y="26315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성문제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193918" y="2631541"/>
            <a:ext cx="792000" cy="53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중독 및 섭식장애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그룹 153"/>
          <p:cNvGrpSpPr/>
          <p:nvPr/>
        </p:nvGrpSpPr>
        <p:grpSpPr>
          <a:xfrm>
            <a:off x="335170" y="5839800"/>
            <a:ext cx="2831426" cy="469520"/>
            <a:chOff x="329434" y="5426750"/>
            <a:chExt cx="2831426" cy="469520"/>
          </a:xfrm>
        </p:grpSpPr>
        <p:sp>
          <p:nvSpPr>
            <p:cNvPr id="155" name="직사각형 154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56" name="그림 155" descr="siri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57" name="TextBox 106"/>
            <p:cNvSpPr txBox="1"/>
            <p:nvPr/>
          </p:nvSpPr>
          <p:spPr>
            <a:xfrm>
              <a:off x="86632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smtClean="0"/>
                <a:t>상담하기</a:t>
              </a:r>
              <a:endParaRPr lang="ko-KR" altLang="en-US" sz="800" b="1" dirty="0"/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69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70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171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72" name="그림 171" descr="홈 이미지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73" name="그림 172" descr="프로필 이미지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74" name="그림 173" descr="compos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75" name="직선 연결선 174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873387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78" name="그림 177" descr="compos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00" name="슬라이드 번호 개체 틀 9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476545" y="4356135"/>
            <a:ext cx="254072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선택한 상담분야 전문 심리상담사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72706" y="431085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47" name="타원 46"/>
          <p:cNvSpPr/>
          <p:nvPr/>
        </p:nvSpPr>
        <p:spPr>
          <a:xfrm>
            <a:off x="482139" y="100481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132570" y="1240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20" name="그룹 26"/>
          <p:cNvGrpSpPr/>
          <p:nvPr/>
        </p:nvGrpSpPr>
        <p:grpSpPr>
          <a:xfrm>
            <a:off x="328861" y="899195"/>
            <a:ext cx="2812504" cy="5000582"/>
            <a:chOff x="366961" y="908720"/>
            <a:chExt cx="2812504" cy="5000582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22" name="직사각형 12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328861" y="1106835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5914" y="116817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선택</a:t>
            </a:r>
            <a:endParaRPr lang="ko-KR" altLang="en-US" sz="1000" b="1" dirty="0"/>
          </a:p>
        </p:txBody>
      </p:sp>
      <p:pic>
        <p:nvPicPr>
          <p:cNvPr id="127" name="그림 126" descr="btn_navi_fr_sear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825" y="1168177"/>
            <a:ext cx="290770" cy="2520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1061610" y="164523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김태희 </a:t>
            </a:r>
            <a:r>
              <a:rPr lang="ko-KR" altLang="en-US" sz="900" dirty="0" smtClean="0"/>
              <a:t>심리상담사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61610" y="1863350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cxnSp>
        <p:nvCxnSpPr>
          <p:cNvPr id="134" name="직선 연결선 133"/>
          <p:cNvCxnSpPr/>
          <p:nvPr/>
        </p:nvCxnSpPr>
        <p:spPr>
          <a:xfrm>
            <a:off x="438969" y="2384906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61610" y="252890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신민아 </a:t>
            </a:r>
            <a:r>
              <a:rPr lang="ko-KR" altLang="en-US" sz="900" dirty="0" smtClean="0"/>
              <a:t>심리상담사</a:t>
            </a:r>
            <a:endParaRPr lang="ko-KR" altLang="en-US" sz="1000" dirty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438969" y="3275481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78040" y="340304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장동건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b="1" dirty="0"/>
          </a:p>
        </p:txBody>
      </p:sp>
      <p:cxnSp>
        <p:nvCxnSpPr>
          <p:cNvPr id="142" name="직선 연결선 141"/>
          <p:cNvCxnSpPr/>
          <p:nvPr/>
        </p:nvCxnSpPr>
        <p:spPr>
          <a:xfrm>
            <a:off x="455399" y="4159151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71135" y="432910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김사랑</a:t>
            </a:r>
            <a:r>
              <a:rPr lang="ko-KR" altLang="en-US" sz="1000" b="1" dirty="0" smtClean="0"/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b="1" dirty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448494" y="5032750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 descr="화상상담 이미지3.JPG"/>
          <p:cNvPicPr>
            <a:picLocks noChangeAspect="1"/>
          </p:cNvPicPr>
          <p:nvPr/>
        </p:nvPicPr>
        <p:blipFill>
          <a:blip r:embed="rId5" cstate="print"/>
          <a:srcRect t="3835" b="10525"/>
          <a:stretch>
            <a:fillRect/>
          </a:stretch>
        </p:blipFill>
        <p:spPr>
          <a:xfrm>
            <a:off x="466987" y="1654861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8" name="그룹 193"/>
          <p:cNvGrpSpPr/>
          <p:nvPr/>
        </p:nvGrpSpPr>
        <p:grpSpPr>
          <a:xfrm>
            <a:off x="844233" y="4258140"/>
            <a:ext cx="320922" cy="193683"/>
            <a:chOff x="555627" y="2399699"/>
            <a:chExt cx="253217" cy="151788"/>
          </a:xfrm>
        </p:grpSpPr>
        <p:sp>
          <p:nvSpPr>
            <p:cNvPr id="149" name="타원 148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55627" y="2406767"/>
              <a:ext cx="253217" cy="144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OFF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1" name="그림 150" descr="김사랑.JPG"/>
          <p:cNvPicPr>
            <a:picLocks noChangeAspect="1"/>
          </p:cNvPicPr>
          <p:nvPr/>
        </p:nvPicPr>
        <p:blipFill>
          <a:blip r:embed="rId6" cstate="print"/>
          <a:srcRect r="5228"/>
          <a:stretch>
            <a:fillRect/>
          </a:stretch>
        </p:blipFill>
        <p:spPr>
          <a:xfrm>
            <a:off x="466987" y="4329518"/>
            <a:ext cx="547487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3" name="그림 152" descr="신민아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466987" y="2544686"/>
            <a:ext cx="549618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4" name="그림 153" descr="장동건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987" y="3421385"/>
            <a:ext cx="547487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5" name="그룹 199"/>
          <p:cNvGrpSpPr/>
          <p:nvPr/>
        </p:nvGrpSpPr>
        <p:grpSpPr>
          <a:xfrm>
            <a:off x="851138" y="1628800"/>
            <a:ext cx="303288" cy="189050"/>
            <a:chOff x="563145" y="2399699"/>
            <a:chExt cx="239304" cy="148157"/>
          </a:xfrm>
        </p:grpSpPr>
        <p:sp>
          <p:nvSpPr>
            <p:cNvPr id="160" name="타원 159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3145" y="2403135"/>
              <a:ext cx="239304" cy="1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ON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그룹 156"/>
          <p:cNvGrpSpPr/>
          <p:nvPr/>
        </p:nvGrpSpPr>
        <p:grpSpPr>
          <a:xfrm>
            <a:off x="851138" y="2510396"/>
            <a:ext cx="303288" cy="189050"/>
            <a:chOff x="563145" y="2399699"/>
            <a:chExt cx="239304" cy="148157"/>
          </a:xfrm>
        </p:grpSpPr>
        <p:sp>
          <p:nvSpPr>
            <p:cNvPr id="163" name="타원 162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63145" y="2403135"/>
              <a:ext cx="239304" cy="1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ON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그룹 159"/>
          <p:cNvGrpSpPr/>
          <p:nvPr/>
        </p:nvGrpSpPr>
        <p:grpSpPr>
          <a:xfrm>
            <a:off x="851138" y="3413116"/>
            <a:ext cx="320922" cy="193683"/>
            <a:chOff x="555627" y="2399699"/>
            <a:chExt cx="253217" cy="151788"/>
          </a:xfrm>
        </p:grpSpPr>
        <p:sp>
          <p:nvSpPr>
            <p:cNvPr id="166" name="타원 165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5627" y="2406767"/>
              <a:ext cx="253217" cy="144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OFF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8" name="타원 167"/>
          <p:cNvSpPr/>
          <p:nvPr/>
        </p:nvSpPr>
        <p:spPr>
          <a:xfrm>
            <a:off x="2565825" y="117196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186969" y="15118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66755" y="1676007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★★★★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61610" y="2728787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80660" y="3609020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1135" y="4535892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04945"/>
              </p:ext>
            </p:extLst>
          </p:nvPr>
        </p:nvGraphicFramePr>
        <p:xfrm>
          <a:off x="6320290" y="908720"/>
          <a:ext cx="2678400" cy="402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 리스트 페이지</a:t>
                      </a: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상담사 리스트 노출 정책은 정책정의서 참고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Admin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모니터링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(hello/aimmed3015)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 로그인한 경우 상담사 활성화가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‘No’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상담사만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상담사 리스트 상단에 검색 입력 영역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리스트 노출 조건은 상담사 추천 로직 참조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한번에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씩 노출하며 스크롤 다운할 때마다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씩 불러옴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해당하는 상담사 소개 페이지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(RM-070101)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이미지 우 상단에 실시간 상담 여부를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On/Off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표시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시점 기준 실시간 상담 가능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로그인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여부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실시간 스케줄 등록여부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로직은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슬라이드 참조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이름과 상담사의 평균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 하나당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노출됨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입력한 소개 문구를  상담사 이름 하단에 노출하며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줄이 넘는 경우 말 줄임표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366755" y="2513568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★★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66755" y="3399384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★★★★★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66755" y="4326882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★★★★★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335170" y="5434755"/>
            <a:ext cx="2831426" cy="469520"/>
            <a:chOff x="329434" y="5426750"/>
            <a:chExt cx="2831426" cy="469520"/>
          </a:xfrm>
        </p:grpSpPr>
        <p:sp>
          <p:nvSpPr>
            <p:cNvPr id="68" name="직사각형 67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9" name="그림 68" descr="siri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70" name="TextBox 106"/>
            <p:cNvSpPr txBox="1"/>
            <p:nvPr/>
          </p:nvSpPr>
          <p:spPr>
            <a:xfrm>
              <a:off x="85680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smtClean="0"/>
                <a:t>상담하기</a:t>
              </a:r>
              <a:endParaRPr lang="ko-KR" altLang="en-US" sz="800" b="1" dirty="0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74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7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7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95" name="그림 94" descr="홈 이미지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96" name="그림 95" descr="프로필 이미지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97" name="그림 96" descr="compos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98" name="직선 연결선 97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870767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03" name="그림 102" descr="compos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65" name="슬라이드 번호 개체 틀 6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656565" y="241868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60601" y="24924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3550" y="3236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chemeClr val="tx2"/>
                </a:solidFill>
              </a:rPr>
              <a:t>실시간 상담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로직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463550" y="728700"/>
            <a:ext cx="8216900" cy="46038"/>
            <a:chOff x="444500" y="939908"/>
            <a:chExt cx="9001125" cy="36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44500" y="939908"/>
              <a:ext cx="8063798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dirty="0"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45400" y="939908"/>
              <a:ext cx="1800225" cy="36000"/>
            </a:xfrm>
            <a:prstGeom prst="rect">
              <a:avLst/>
            </a:prstGeom>
            <a:solidFill>
              <a:srgbClr val="0060A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ko-KR" altLang="ko-KR"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68144" y="4689140"/>
            <a:ext cx="303640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①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실시간 상담 신청 우선순위 체크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헬로코인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차감 완료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후순위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내담자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alert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안내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다른 회원이 이미 실시간 상담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진행중입니다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다른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심리상담사를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선택해주시거나 상담 예약을 해주세요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실시간 상담 신청 중 상담사 실시간 상담 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OFF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여부 체크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헬로코인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차감 버튼 클릭 시 차감 전 확인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실시간 상담 진행 중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내담자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alert 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안내</a:t>
            </a:r>
            <a:endParaRPr lang="en-US" altLang="ko-KR" sz="9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심리상담사가 실시간 상담을 할 수 없는 상태입니다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다른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심리상담사를</a:t>
            </a:r>
            <a:r>
              <a:rPr lang="ko-KR" altLang="en-US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선택해주시거나 상담 예약을 해주세요</a:t>
            </a:r>
            <a:r>
              <a:rPr lang="en-US" altLang="ko-KR" sz="9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.”</a:t>
            </a:r>
            <a:endParaRPr lang="ko-KR" altLang="en-US" sz="9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2111837" y="870100"/>
            <a:ext cx="1440160" cy="43204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9849" y="1806204"/>
            <a:ext cx="122413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03192" y="969267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상담사 상세페이지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인입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2890" y="265820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분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(default)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09423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분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9661" y="3822428"/>
            <a:ext cx="122413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판단 13"/>
          <p:cNvSpPr/>
          <p:nvPr/>
        </p:nvSpPr>
        <p:spPr>
          <a:xfrm>
            <a:off x="3995936" y="2094236"/>
            <a:ext cx="1224136" cy="50405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39952" y="2229615"/>
            <a:ext cx="906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상담가능여부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0181" y="2886324"/>
            <a:ext cx="11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상담인입시간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(5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)+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상담시간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+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쉬는시간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이내 상담예약 여부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024" y="2454276"/>
            <a:ext cx="11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상담인입시간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(5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)+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상담시간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+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쉬는시간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이내 상담예약 여부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52120" y="2131180"/>
            <a:ext cx="122413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21388" y="186010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상담버튼 탭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2219849" y="3750420"/>
            <a:ext cx="1224136" cy="50405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61275" y="3885799"/>
            <a:ext cx="941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헬로코인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여부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2219849" y="4830540"/>
            <a:ext cx="1224136" cy="50405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39021" y="488444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마인드체크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개월 이내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2219849" y="5838652"/>
            <a:ext cx="1224136" cy="504056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21388" y="598266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상담실 입장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5575" y="3876330"/>
            <a:ext cx="941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헬로코인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충전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9661" y="4902132"/>
            <a:ext cx="122413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95465" y="4956034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마인드체크 진행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화살표 연결선 28"/>
          <p:cNvCxnSpPr>
            <a:stCxn id="8" idx="2"/>
          </p:cNvCxnSpPr>
          <p:nvPr/>
        </p:nvCxnSpPr>
        <p:spPr>
          <a:xfrm>
            <a:off x="2831917" y="1302148"/>
            <a:ext cx="0" cy="5040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8" idx="1"/>
          </p:cNvCxnSpPr>
          <p:nvPr/>
        </p:nvCxnSpPr>
        <p:spPr>
          <a:xfrm>
            <a:off x="5220072" y="2346264"/>
            <a:ext cx="432048" cy="9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0" idx="2"/>
            <a:endCxn id="20" idx="0"/>
          </p:cNvCxnSpPr>
          <p:nvPr/>
        </p:nvCxnSpPr>
        <p:spPr>
          <a:xfrm flipH="1">
            <a:off x="2831917" y="3102348"/>
            <a:ext cx="1285" cy="648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2"/>
            <a:endCxn id="22" idx="0"/>
          </p:cNvCxnSpPr>
          <p:nvPr/>
        </p:nvCxnSpPr>
        <p:spPr>
          <a:xfrm>
            <a:off x="2831917" y="4254476"/>
            <a:ext cx="0" cy="5760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2" idx="2"/>
            <a:endCxn id="24" idx="0"/>
          </p:cNvCxnSpPr>
          <p:nvPr/>
        </p:nvCxnSpPr>
        <p:spPr>
          <a:xfrm>
            <a:off x="2831917" y="5334596"/>
            <a:ext cx="0" cy="5040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3"/>
            <a:endCxn id="13" idx="1"/>
          </p:cNvCxnSpPr>
          <p:nvPr/>
        </p:nvCxnSpPr>
        <p:spPr>
          <a:xfrm>
            <a:off x="3443985" y="4002448"/>
            <a:ext cx="75567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3"/>
            <a:endCxn id="27" idx="1"/>
          </p:cNvCxnSpPr>
          <p:nvPr/>
        </p:nvCxnSpPr>
        <p:spPr>
          <a:xfrm flipV="1">
            <a:off x="3443985" y="5082152"/>
            <a:ext cx="755676" cy="4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0"/>
            <a:endCxn id="20" idx="0"/>
          </p:cNvCxnSpPr>
          <p:nvPr/>
        </p:nvCxnSpPr>
        <p:spPr>
          <a:xfrm rot="16200000" flipV="1">
            <a:off x="3785819" y="2796518"/>
            <a:ext cx="72008" cy="1979812"/>
          </a:xfrm>
          <a:prstGeom prst="bentConnector3">
            <a:avLst>
              <a:gd name="adj1" fmla="val 41746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0"/>
            <a:endCxn id="22" idx="0"/>
          </p:cNvCxnSpPr>
          <p:nvPr/>
        </p:nvCxnSpPr>
        <p:spPr>
          <a:xfrm rot="16200000" flipV="1">
            <a:off x="3786027" y="3876430"/>
            <a:ext cx="71592" cy="1979812"/>
          </a:xfrm>
          <a:prstGeom prst="bentConnector3">
            <a:avLst>
              <a:gd name="adj1" fmla="val 4193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6125" y="4398492"/>
            <a:ext cx="73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27213" y="411046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우선순위 체크</a:t>
            </a:r>
            <a:endParaRPr lang="en-US" altLang="ko-KR" sz="10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0" name="꺾인 연결선 85"/>
          <p:cNvCxnSpPr>
            <a:stCxn id="14" idx="2"/>
            <a:endCxn id="50" idx="3"/>
          </p:cNvCxnSpPr>
          <p:nvPr/>
        </p:nvCxnSpPr>
        <p:spPr>
          <a:xfrm rot="5400000">
            <a:off x="3900623" y="2142939"/>
            <a:ext cx="252028" cy="116273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83968" y="252628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Yes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77046" y="3795269"/>
            <a:ext cx="322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No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7725" y="42186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Yes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4017" y="3509148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충전 완료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7046" y="4875969"/>
            <a:ext cx="322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No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27725" y="52993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Yes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20072" y="2166244"/>
            <a:ext cx="322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No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39747" y="4398492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마인드체크 완료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544" y="4398492"/>
            <a:ext cx="1492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상담사 실시간 상담 알림</a:t>
            </a:r>
            <a:endParaRPr lang="ko-KR" altLang="en-US" sz="10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2221134" y="2598292"/>
            <a:ext cx="1224136" cy="50405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482787" y="2652194"/>
            <a:ext cx="700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상담시간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선택 팝업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화살표 연결선 51"/>
          <p:cNvCxnSpPr>
            <a:stCxn id="9" idx="2"/>
            <a:endCxn id="50" idx="0"/>
          </p:cNvCxnSpPr>
          <p:nvPr/>
        </p:nvCxnSpPr>
        <p:spPr>
          <a:xfrm>
            <a:off x="2831917" y="2166244"/>
            <a:ext cx="1285" cy="4320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13209" y="2228833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분 시간 노출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안함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꺾인 연결선 85"/>
          <p:cNvCxnSpPr>
            <a:stCxn id="9" idx="2"/>
            <a:endCxn id="14" idx="1"/>
          </p:cNvCxnSpPr>
          <p:nvPr/>
        </p:nvCxnSpPr>
        <p:spPr>
          <a:xfrm rot="16200000" flipH="1">
            <a:off x="3323916" y="1674244"/>
            <a:ext cx="180020" cy="116401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6327195" y="916224"/>
          <a:ext cx="2678400" cy="139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 상세 검색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키워드로 닉네임 또는 소개 문구 검색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하단에 한글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 시마다 검색결과 변경되어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친구 검색 혹은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 기능 참고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검색어와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일치하는 상담사 모두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2" name="그룹 26"/>
          <p:cNvGrpSpPr/>
          <p:nvPr/>
        </p:nvGrpSpPr>
        <p:grpSpPr>
          <a:xfrm>
            <a:off x="328861" y="899195"/>
            <a:ext cx="2812504" cy="5000582"/>
            <a:chOff x="366961" y="908720"/>
            <a:chExt cx="2812504" cy="500058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4" name="직사각형 7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28861" y="1106835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5914" y="116817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선택</a:t>
            </a:r>
            <a:endParaRPr lang="ko-KR" altLang="en-US" sz="1000" b="1" dirty="0"/>
          </a:p>
        </p:txBody>
      </p:sp>
      <p:pic>
        <p:nvPicPr>
          <p:cNvPr id="78" name="그림 77" descr="btn_navi_fr_se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7825" y="1168177"/>
            <a:ext cx="290770" cy="252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061610" y="193597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김태희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61610" y="2154095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438969" y="2675651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1610" y="281964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신민아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438969" y="3566226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78040" y="369379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장동건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b="1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455399" y="4449896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1135" y="461984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김사랑</a:t>
            </a:r>
            <a:r>
              <a:rPr lang="ko-KR" altLang="en-US" sz="1000" b="1" dirty="0" smtClean="0"/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심리상담사</a:t>
            </a:r>
            <a:endParaRPr lang="ko-KR" altLang="en-US" sz="1000" b="1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448494" y="5323495"/>
            <a:ext cx="2593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66987" y="1945606"/>
            <a:ext cx="5363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9" name="그룹 193"/>
          <p:cNvGrpSpPr/>
          <p:nvPr/>
        </p:nvGrpSpPr>
        <p:grpSpPr>
          <a:xfrm>
            <a:off x="844233" y="4548885"/>
            <a:ext cx="320922" cy="193683"/>
            <a:chOff x="555627" y="2399699"/>
            <a:chExt cx="253217" cy="151788"/>
          </a:xfrm>
        </p:grpSpPr>
        <p:sp>
          <p:nvSpPr>
            <p:cNvPr id="90" name="타원 89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55627" y="2406767"/>
              <a:ext cx="253217" cy="144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OFF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" name="그림 91" descr="김사랑.JPG"/>
          <p:cNvPicPr>
            <a:picLocks noChangeAspect="1"/>
          </p:cNvPicPr>
          <p:nvPr/>
        </p:nvPicPr>
        <p:blipFill>
          <a:blip r:embed="rId5" cstate="print"/>
          <a:srcRect r="5228"/>
          <a:stretch>
            <a:fillRect/>
          </a:stretch>
        </p:blipFill>
        <p:spPr>
          <a:xfrm>
            <a:off x="466987" y="4620263"/>
            <a:ext cx="547487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3" name="그림 92" descr="신민아2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466987" y="2835431"/>
            <a:ext cx="549618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4" name="그림 93" descr="장동건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987" y="3712130"/>
            <a:ext cx="547487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5" name="그룹 199"/>
          <p:cNvGrpSpPr/>
          <p:nvPr/>
        </p:nvGrpSpPr>
        <p:grpSpPr>
          <a:xfrm>
            <a:off x="851138" y="1919545"/>
            <a:ext cx="303288" cy="189050"/>
            <a:chOff x="563145" y="2399699"/>
            <a:chExt cx="239304" cy="148157"/>
          </a:xfrm>
        </p:grpSpPr>
        <p:sp>
          <p:nvSpPr>
            <p:cNvPr id="96" name="타원 95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3145" y="2403135"/>
              <a:ext cx="239304" cy="1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ON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그룹 156"/>
          <p:cNvGrpSpPr/>
          <p:nvPr/>
        </p:nvGrpSpPr>
        <p:grpSpPr>
          <a:xfrm>
            <a:off x="851138" y="2801141"/>
            <a:ext cx="303288" cy="189050"/>
            <a:chOff x="563145" y="2399699"/>
            <a:chExt cx="239304" cy="148157"/>
          </a:xfrm>
        </p:grpSpPr>
        <p:sp>
          <p:nvSpPr>
            <p:cNvPr id="99" name="타원 98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3145" y="2403135"/>
              <a:ext cx="239304" cy="1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ON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59"/>
          <p:cNvGrpSpPr/>
          <p:nvPr/>
        </p:nvGrpSpPr>
        <p:grpSpPr>
          <a:xfrm>
            <a:off x="851138" y="3703861"/>
            <a:ext cx="320922" cy="193683"/>
            <a:chOff x="555627" y="2399699"/>
            <a:chExt cx="253217" cy="151788"/>
          </a:xfrm>
        </p:grpSpPr>
        <p:sp>
          <p:nvSpPr>
            <p:cNvPr id="102" name="타원 101"/>
            <p:cNvSpPr/>
            <p:nvPr/>
          </p:nvSpPr>
          <p:spPr>
            <a:xfrm>
              <a:off x="602575" y="239969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5627" y="2406767"/>
              <a:ext cx="253217" cy="144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OFF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2366755" y="1966752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★★★★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61610" y="3019532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80660" y="3899765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71135" y="4826637"/>
            <a:ext cx="202010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우리 아이가 점점 난폭해지지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/>
              <a:t>자꾸 반항하지는 않나요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엄마들의 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2366755" y="2804313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★★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66755" y="369012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★★★★★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366755" y="4617627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★★★★★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3365" y="1444070"/>
            <a:ext cx="282058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     검색어 입력                                     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그림 130" descr="search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403" y="1521290"/>
            <a:ext cx="180000" cy="180000"/>
          </a:xfrm>
          <a:prstGeom prst="rect">
            <a:avLst/>
          </a:prstGeom>
        </p:spPr>
      </p:pic>
      <p:sp>
        <p:nvSpPr>
          <p:cNvPr id="104" name="타원 103"/>
          <p:cNvSpPr/>
          <p:nvPr/>
        </p:nvSpPr>
        <p:spPr>
          <a:xfrm>
            <a:off x="1304665" y="15212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86969" y="181960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32570" y="1240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검색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35170" y="5434755"/>
            <a:ext cx="2831426" cy="469520"/>
            <a:chOff x="329434" y="5426750"/>
            <a:chExt cx="2831426" cy="469520"/>
          </a:xfrm>
        </p:grpSpPr>
        <p:sp>
          <p:nvSpPr>
            <p:cNvPr id="70" name="직사각형 69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32" name="그림 131" descr="siri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33" name="TextBox 106"/>
            <p:cNvSpPr txBox="1"/>
            <p:nvPr/>
          </p:nvSpPr>
          <p:spPr>
            <a:xfrm>
              <a:off x="84037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smtClean="0"/>
                <a:t>상담하기</a:t>
              </a:r>
              <a:endParaRPr lang="ko-KR" altLang="en-US" sz="800" b="1" dirty="0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22"/>
            <p:cNvSpPr txBox="1"/>
            <p:nvPr/>
          </p:nvSpPr>
          <p:spPr>
            <a:xfrm>
              <a:off x="140900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37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38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139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40" name="그림 139" descr="홈 이미지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41" name="그림 140" descr="프로필 이미지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42" name="그림 141" descr="compos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43" name="직선 연결선 142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865095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 descr="compos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05" name="슬라이드 번호 개체 틀 10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331788" y="903411"/>
            <a:ext cx="2812504" cy="5000582"/>
            <a:chOff x="-3078850" y="932736"/>
            <a:chExt cx="2812504" cy="5000582"/>
          </a:xfrm>
        </p:grpSpPr>
        <p:grpSp>
          <p:nvGrpSpPr>
            <p:cNvPr id="85" name="그룹 26"/>
            <p:cNvGrpSpPr/>
            <p:nvPr/>
          </p:nvGrpSpPr>
          <p:grpSpPr>
            <a:xfrm>
              <a:off x="-3078850" y="932736"/>
              <a:ext cx="2812504" cy="5000582"/>
              <a:chOff x="366961" y="908720"/>
              <a:chExt cx="2812504" cy="5000582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152" y="917306"/>
                <a:ext cx="2808000" cy="4991996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111" name="직사각형 110"/>
              <p:cNvSpPr/>
              <p:nvPr/>
            </p:nvSpPr>
            <p:spPr>
              <a:xfrm>
                <a:off x="371465" y="1120552"/>
                <a:ext cx="2808000" cy="47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66961" y="908720"/>
                <a:ext cx="2812504" cy="205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타원 85"/>
            <p:cNvSpPr/>
            <p:nvPr/>
          </p:nvSpPr>
          <p:spPr>
            <a:xfrm>
              <a:off x="-2924824" y="3810303"/>
              <a:ext cx="563724" cy="2520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주요 경력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-3069542" y="1482919"/>
              <a:ext cx="2802883" cy="1436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-3010139" y="3033594"/>
              <a:ext cx="2641114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우리 아이가 점점 난폭해지지는 않나요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자꾸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반항하지는 않나요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엄마들의 자녀 문제 지금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바로 명쾌하게 해결해 드릴게요</a:t>
              </a:r>
              <a:r>
                <a:rPr lang="en-US" altLang="ko-KR" sz="900" dirty="0" smtClean="0"/>
                <a:t>. </a:t>
              </a:r>
              <a:endParaRPr lang="ko-KR" altLang="en-US" sz="9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-3009756" y="4030049"/>
              <a:ext cx="2164810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ㆍ현 서울대학교 아동심리학과 교수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err="1" smtClean="0"/>
                <a:t>ㆍ전문상담사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급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err="1" smtClean="0"/>
                <a:t>ㆍ아동상담사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급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err="1" smtClean="0"/>
                <a:t>ㆍ상담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1,000</a:t>
              </a:r>
              <a:r>
                <a:rPr lang="ko-KR" altLang="en-US" sz="900" dirty="0" smtClean="0"/>
                <a:t>회 이상</a:t>
              </a:r>
              <a:endParaRPr lang="ko-KR" altLang="en-US" sz="900" dirty="0"/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-2992821" y="3741816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-1800326" y="1646627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김태희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심리상담사</a:t>
              </a:r>
              <a:endParaRPr lang="ko-KR" altLang="en-US" sz="1000" dirty="0"/>
            </a:p>
          </p:txBody>
        </p:sp>
        <p:pic>
          <p:nvPicPr>
            <p:cNvPr id="94" name="그림 93" descr="화상상담 이미지3.JPG"/>
            <p:cNvPicPr>
              <a:picLocks noChangeAspect="1"/>
            </p:cNvPicPr>
            <p:nvPr/>
          </p:nvPicPr>
          <p:blipFill>
            <a:blip r:embed="rId4" cstate="print"/>
            <a:srcRect t="3835" b="10525"/>
            <a:stretch>
              <a:fillRect/>
            </a:stretch>
          </p:blipFill>
          <p:spPr>
            <a:xfrm>
              <a:off x="-2968742" y="1646627"/>
              <a:ext cx="1005742" cy="108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6" name="직사각형 95"/>
            <p:cNvSpPr/>
            <p:nvPr/>
          </p:nvSpPr>
          <p:spPr>
            <a:xfrm>
              <a:off x="-1763963" y="1954829"/>
              <a:ext cx="9332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 </a:t>
              </a:r>
              <a:r>
                <a:rPr lang="en-US" altLang="ko-KR" sz="800" dirty="0" smtClean="0"/>
                <a:t>(4.6)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2045407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1147141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-2992821" y="4815447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-2639106" y="4878798"/>
              <a:ext cx="920148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800" dirty="0" smtClean="0"/>
                <a:t>30</a:t>
              </a:r>
              <a:r>
                <a:rPr lang="ko-KR" altLang="en-US" sz="800" dirty="0" smtClean="0"/>
                <a:t>분 상담</a:t>
              </a:r>
              <a:endParaRPr lang="en-US" altLang="ko-KR" sz="900" dirty="0" smtClean="0"/>
            </a:p>
            <a:p>
              <a:pPr algn="ctr">
                <a:lnSpc>
                  <a:spcPct val="120000"/>
                </a:lnSpc>
              </a:pPr>
              <a:r>
                <a:rPr lang="en-US" altLang="ko-KR" sz="900" b="1" dirty="0" smtClean="0"/>
                <a:t>33,000</a:t>
              </a:r>
              <a:r>
                <a:rPr lang="ko-KR" altLang="en-US" sz="900" b="1" dirty="0" smtClean="0"/>
                <a:t>원</a:t>
              </a:r>
              <a:endParaRPr lang="en-US" altLang="ko-KR" sz="900" b="1" dirty="0" smtClean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-1628948" y="4878798"/>
              <a:ext cx="852456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700" dirty="0" smtClean="0"/>
                <a:t>50</a:t>
              </a:r>
              <a:r>
                <a:rPr lang="ko-KR" altLang="en-US" sz="700" dirty="0" smtClean="0"/>
                <a:t>분 상담</a:t>
              </a:r>
              <a:r>
                <a:rPr lang="ko-KR" altLang="en-US" sz="800" dirty="0" smtClean="0"/>
                <a:t> </a:t>
              </a:r>
              <a:endParaRPr lang="en-US" altLang="ko-KR" sz="800" dirty="0" smtClean="0"/>
            </a:p>
            <a:p>
              <a:pPr algn="ctr">
                <a:lnSpc>
                  <a:spcPct val="120000"/>
                </a:lnSpc>
              </a:pPr>
              <a:r>
                <a:rPr lang="en-US" altLang="ko-KR" sz="900" b="1" dirty="0" smtClean="0"/>
                <a:t>55,000</a:t>
              </a:r>
              <a:r>
                <a:rPr lang="ko-KR" altLang="en-US" sz="900" b="1" dirty="0" smtClean="0"/>
                <a:t>원</a:t>
              </a:r>
              <a:endParaRPr lang="en-US" altLang="ko-KR" sz="900" b="1" dirty="0" smtClean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-3024103" y="5303044"/>
              <a:ext cx="2757444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 smtClean="0"/>
                <a:t>* </a:t>
              </a:r>
              <a:r>
                <a:rPr lang="ko-KR" altLang="en-US" sz="800" dirty="0" err="1" smtClean="0"/>
                <a:t>상담권은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30</a:t>
              </a:r>
              <a:r>
                <a:rPr lang="ko-KR" altLang="en-US" sz="800" dirty="0" smtClean="0"/>
                <a:t>분 </a:t>
              </a:r>
              <a:r>
                <a:rPr lang="ko-KR" altLang="en-US" sz="800" dirty="0" err="1" smtClean="0"/>
                <a:t>상담권</a:t>
              </a:r>
              <a:r>
                <a:rPr lang="en-US" altLang="ko-KR" sz="800" dirty="0" smtClean="0"/>
                <a:t>, 50</a:t>
              </a:r>
              <a:r>
                <a:rPr lang="ko-KR" altLang="en-US" sz="800" dirty="0" smtClean="0"/>
                <a:t>분 </a:t>
              </a:r>
              <a:r>
                <a:rPr lang="ko-KR" altLang="en-US" sz="800" dirty="0" err="1" smtClean="0"/>
                <a:t>상담권이</a:t>
              </a:r>
              <a:r>
                <a:rPr lang="ko-KR" altLang="en-US" sz="800" dirty="0" smtClean="0"/>
                <a:t> 있습니다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보유하신 </a:t>
              </a:r>
              <a:r>
                <a:rPr lang="ko-KR" altLang="en-US" sz="800" dirty="0" err="1" smtClean="0"/>
                <a:t>상담권의</a:t>
              </a:r>
              <a:r>
                <a:rPr lang="ko-KR" altLang="en-US" sz="800" dirty="0" smtClean="0"/>
                <a:t> 정보는 </a:t>
              </a:r>
              <a:r>
                <a:rPr lang="en-US" altLang="ko-KR" sz="800" dirty="0" smtClean="0"/>
                <a:t>‘</a:t>
              </a:r>
              <a:r>
                <a:rPr lang="ko-KR" altLang="en-US" sz="800" dirty="0" err="1" smtClean="0"/>
                <a:t>마이헬로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&gt; </a:t>
              </a:r>
              <a:r>
                <a:rPr lang="ko-KR" altLang="en-US" sz="800" dirty="0" err="1" smtClean="0"/>
                <a:t>헬로코인</a:t>
              </a:r>
              <a:r>
                <a:rPr lang="en-US" altLang="ko-KR" sz="800" dirty="0" smtClean="0"/>
                <a:t>/</a:t>
              </a:r>
              <a:r>
                <a:rPr lang="ko-KR" altLang="en-US" sz="800" dirty="0" err="1" smtClean="0"/>
                <a:t>상담권</a:t>
              </a:r>
              <a:r>
                <a:rPr lang="en-US" altLang="ko-KR" sz="800" dirty="0" smtClean="0"/>
                <a:t>” </a:t>
              </a:r>
              <a:r>
                <a:rPr lang="ko-KR" altLang="en-US" sz="800" dirty="0" smtClean="0"/>
                <a:t>메뉴에서 </a:t>
              </a:r>
              <a:r>
                <a:rPr lang="ko-KR" altLang="en-US" sz="800" dirty="0" err="1" smtClean="0"/>
                <a:t>확인가능합니다</a:t>
              </a:r>
              <a:r>
                <a:rPr lang="en-US" altLang="ko-KR" sz="800" dirty="0" smtClean="0"/>
                <a:t>.</a:t>
              </a:r>
              <a:endParaRPr lang="ko-KR" altLang="en-US" sz="800" dirty="0" smtClean="0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-1683025" y="4972992"/>
              <a:ext cx="0" cy="21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132570" y="12409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32570" y="352286"/>
            <a:ext cx="2358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65817" y="305818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89896" y="38379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9096" y="471864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5" name="그림 74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28703" y="1924948"/>
            <a:ext cx="216000" cy="21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5" name="타원 64"/>
          <p:cNvSpPr/>
          <p:nvPr/>
        </p:nvSpPr>
        <p:spPr>
          <a:xfrm>
            <a:off x="2735300" y="19403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087638" y="233730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엠블럼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6320290" y="908720"/>
          <a:ext cx="2678400" cy="430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 소개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페이지이며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상담과 예약 가능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프로필 정보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등록한 사진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설정된 상담사 등급이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엠블럼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아이콘으로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(1-2)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이름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(1-3)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대한 만족도 평가 평균이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숫자로 노출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1/10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표시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(1-4)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상담사가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추천받은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수가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(1-5)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상담이 가능한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바로 상담 가능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쪽지 쓰기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(RM-080503)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로그인 상태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로그인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등록한 소개 문구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등록한 주요 약력 및 자격증 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순서는 약력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상담횟수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개까지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등급에 따라 </a:t>
                      </a:r>
                      <a:r>
                        <a:rPr lang="en-US" altLang="ko-KR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/50</a:t>
                      </a:r>
                      <a:r>
                        <a:rPr lang="ko-KR" altLang="en-US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상담비용을 기본으로 노출</a:t>
                      </a:r>
                      <a:r>
                        <a:rPr lang="en-US" altLang="ko-KR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상담사웹에서</a:t>
                      </a:r>
                      <a:r>
                        <a:rPr lang="ko-KR" altLang="en-US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상담사가 상담시간 선택한 정보와 무관</a:t>
                      </a:r>
                      <a:r>
                        <a:rPr lang="en-US" altLang="ko-KR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등급별 상담금액은 우측 표를 참조</a:t>
                      </a:r>
                      <a:endParaRPr lang="en-US" altLang="ko-KR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205788" y="13397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85914" y="1168177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자세히 보기</a:t>
            </a:r>
            <a:endParaRPr lang="ko-KR" altLang="en-US" sz="1000" b="1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186825" y="2502066"/>
            <a:ext cx="720000" cy="1952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바로 상담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30065" y="580530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44270" y="580522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Z:\img\Remote 참고 이미지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580" y="5904815"/>
            <a:ext cx="144000" cy="144000"/>
          </a:xfrm>
          <a:prstGeom prst="rect">
            <a:avLst/>
          </a:prstGeom>
          <a:noFill/>
        </p:spPr>
      </p:pic>
      <p:pic>
        <p:nvPicPr>
          <p:cNvPr id="1027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1895" y="5841820"/>
            <a:ext cx="252000" cy="252000"/>
          </a:xfrm>
          <a:prstGeom prst="rect">
            <a:avLst/>
          </a:prstGeom>
          <a:noFill/>
        </p:spPr>
      </p:pic>
      <p:grpSp>
        <p:nvGrpSpPr>
          <p:cNvPr id="78" name="그룹 77"/>
          <p:cNvGrpSpPr/>
          <p:nvPr/>
        </p:nvGrpSpPr>
        <p:grpSpPr>
          <a:xfrm>
            <a:off x="1734065" y="2102848"/>
            <a:ext cx="438596" cy="242118"/>
            <a:chOff x="1734065" y="2102848"/>
            <a:chExt cx="438596" cy="242118"/>
          </a:xfrm>
        </p:grpSpPr>
        <p:pic>
          <p:nvPicPr>
            <p:cNvPr id="81" name="그림 80" descr="좋아요 아이콘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4065" y="2140948"/>
              <a:ext cx="180000" cy="158275"/>
            </a:xfrm>
            <a:prstGeom prst="rect">
              <a:avLst/>
            </a:prstGeom>
          </p:spPr>
        </p:pic>
        <p:sp>
          <p:nvSpPr>
            <p:cNvPr id="88" name="TextBox 167"/>
            <p:cNvSpPr txBox="1"/>
            <p:nvPr/>
          </p:nvSpPr>
          <p:spPr>
            <a:xfrm>
              <a:off x="1819679" y="2102848"/>
              <a:ext cx="352982" cy="242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900" dirty="0" smtClean="0">
                  <a:latin typeface="+mj-ea"/>
                </a:rPr>
                <a:t> 10</a:t>
              </a:r>
              <a:endParaRPr lang="ko-KR" altLang="en-US" sz="900" dirty="0">
                <a:latin typeface="+mj-ea"/>
              </a:endParaRPr>
            </a:p>
          </p:txBody>
        </p:sp>
      </p:grpSp>
      <p:sp>
        <p:nvSpPr>
          <p:cNvPr id="89" name="슬라이드 번호 개체 틀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88570" y="25471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502675" y="1491302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446065" y="18889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466312" y="21028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937895" y="25471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14473"/>
              </p:ext>
            </p:extLst>
          </p:nvPr>
        </p:nvGraphicFramePr>
        <p:xfrm>
          <a:off x="3311860" y="5409885"/>
          <a:ext cx="2778047" cy="71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5"/>
                <a:gridCol w="1006481"/>
                <a:gridCol w="1006481"/>
              </a:tblGrid>
              <a:tr h="2397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급 상담사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급 상담사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분 상담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33,000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44,000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분 상담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55,000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72,600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3332463" y="6093820"/>
            <a:ext cx="2757444" cy="22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/>
              <a:t>(VAT </a:t>
            </a:r>
            <a:r>
              <a:rPr lang="ko-KR" altLang="en-US" sz="800" dirty="0" smtClean="0"/>
              <a:t>포함</a:t>
            </a:r>
            <a:r>
              <a:rPr lang="en-US" altLang="ko-KR" sz="800" dirty="0" smtClean="0"/>
              <a:t>)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smtClean="0">
                <a:solidFill>
                  <a:prstClr val="black"/>
                </a:solidFill>
              </a:rPr>
              <a:t>사이</a:t>
            </a:r>
            <a:r>
              <a:rPr lang="ko-KR" altLang="en-US" sz="4000" b="1" spc="-100">
                <a:solidFill>
                  <a:prstClr val="black"/>
                </a:solidFill>
              </a:rPr>
              <a:t>트 </a:t>
            </a:r>
            <a:r>
              <a:rPr lang="ko-KR" altLang="en-US" sz="4000" b="1" spc="-100" dirty="0" err="1" smtClean="0">
                <a:solidFill>
                  <a:prstClr val="black"/>
                </a:solidFill>
              </a:rPr>
              <a:t>맵</a:t>
            </a:r>
            <a:r>
              <a:rPr lang="ko-KR" altLang="en-US" sz="4000" b="1" spc="-100" dirty="0" smtClean="0">
                <a:solidFill>
                  <a:prstClr val="black"/>
                </a:solidFill>
              </a:rPr>
              <a:t>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04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320290" y="908720"/>
          <a:ext cx="2678400" cy="471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상단에 전체 입력된 만족도 평가의 평균을 별점으로 노출하고 별점 우측에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평균이 숫자로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등록된 후기가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미만인 경우 모두 출력되며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초과된 경우 스크롤 시마다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개씩 로딩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완료 후 만족도 평가를 완료하지 않은 회원에게만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및 후기까지 등록한 경우에만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및 후기를 작성한 작성자 이름의 가운데는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이름이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 이상인 경우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글자까지만 노출</a:t>
                      </a:r>
                      <a:endParaRPr lang="en-US" altLang="ko-K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별점은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객관식 문항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평균으로 노출되며 </a:t>
                      </a:r>
                      <a:r>
                        <a:rPr lang="ko-KR" alt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평균이 소수점인 경우 소수점 </a:t>
                      </a:r>
                      <a:r>
                        <a:rPr lang="ko-KR" alt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둘째자리에서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반올림하여 </a:t>
                      </a:r>
                      <a:r>
                        <a:rPr lang="ko-KR" alt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 하나당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1/10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씩 표시</a:t>
                      </a:r>
                      <a:endParaRPr lang="en-US" altLang="ko-K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후기 내용은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줄까지만 출력하고 말 줄임표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전체 후기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예약 페이지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(RM-07010102)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이동하며 비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로그인 상태인 경우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(RM-03)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상담이 가능한 상담사인 경우에만 버튼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상담사가 실시간 상담이 불가한 경우에는 상담 버튼 노출하지 않고 버튼 형태가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실시간 상담 결제 전 상담시간 선택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안내 팝업 노출되며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비 로그인 상태인 경우 로그인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2570" y="12409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570" y="352286"/>
            <a:ext cx="2358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7" name="그룹 26"/>
          <p:cNvGrpSpPr/>
          <p:nvPr/>
        </p:nvGrpSpPr>
        <p:grpSpPr>
          <a:xfrm>
            <a:off x="403645" y="901794"/>
            <a:ext cx="2812504" cy="3689936"/>
            <a:chOff x="366961" y="908720"/>
            <a:chExt cx="2812504" cy="368993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471"/>
            <a:stretch>
              <a:fillRect/>
            </a:stretch>
          </p:blipFill>
          <p:spPr>
            <a:xfrm>
              <a:off x="371152" y="917305"/>
              <a:ext cx="2808000" cy="3645871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371465" y="1120551"/>
              <a:ext cx="2808000" cy="34781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7557" y="1143627"/>
            <a:ext cx="264111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상담 만족도 평가 및 후기</a:t>
            </a:r>
            <a:endParaRPr lang="ko-KR" altLang="en-US" sz="9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603223" y="1133745"/>
            <a:ext cx="588373" cy="242118"/>
            <a:chOff x="4997476" y="1888948"/>
            <a:chExt cx="588373" cy="242118"/>
          </a:xfrm>
        </p:grpSpPr>
        <p:grpSp>
          <p:nvGrpSpPr>
            <p:cNvPr id="13" name="그룹 78"/>
            <p:cNvGrpSpPr/>
            <p:nvPr/>
          </p:nvGrpSpPr>
          <p:grpSpPr>
            <a:xfrm>
              <a:off x="4997476" y="1888948"/>
              <a:ext cx="588373" cy="242118"/>
              <a:chOff x="4752020" y="2698427"/>
              <a:chExt cx="588373" cy="24211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752020" y="2719693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84819" y="2698427"/>
                <a:ext cx="455574" cy="242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900" dirty="0" smtClean="0">
                    <a:latin typeface="+mj-ea"/>
                  </a:rPr>
                  <a:t> </a:t>
                </a:r>
                <a:r>
                  <a:rPr lang="ko-KR" altLang="en-US" sz="900" dirty="0" smtClean="0">
                    <a:latin typeface="+mj-ea"/>
                  </a:rPr>
                  <a:t>작성</a:t>
                </a:r>
                <a:endParaRPr lang="ko-KR" altLang="en-US" sz="900" dirty="0">
                  <a:latin typeface="+mj-ea"/>
                </a:endParaRPr>
              </a:p>
            </p:txBody>
          </p:sp>
        </p:grpSp>
        <p:pic>
          <p:nvPicPr>
            <p:cNvPr id="14" name="그림 13" descr="compos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5336" y="1914315"/>
              <a:ext cx="198000" cy="198000"/>
            </a:xfrm>
            <a:prstGeom prst="rect">
              <a:avLst/>
            </a:prstGeom>
          </p:spPr>
        </p:pic>
      </p:grpSp>
      <p:sp>
        <p:nvSpPr>
          <p:cNvPr id="17" name="타원 16"/>
          <p:cNvSpPr/>
          <p:nvPr/>
        </p:nvSpPr>
        <p:spPr>
          <a:xfrm>
            <a:off x="215557" y="116817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313" y="1420177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1262452" y="1439227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★★★★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★ </a:t>
            </a:r>
            <a:r>
              <a:rPr lang="en-US" altLang="ko-KR" sz="800" dirty="0" smtClean="0"/>
              <a:t>(4.6)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74462" y="1801815"/>
            <a:ext cx="2668761" cy="745333"/>
            <a:chOff x="3453780" y="1801815"/>
            <a:chExt cx="2668761" cy="745333"/>
          </a:xfrm>
        </p:grpSpPr>
        <p:sp>
          <p:nvSpPr>
            <p:cNvPr id="21" name="TextBox 20"/>
            <p:cNvSpPr txBox="1"/>
            <p:nvPr/>
          </p:nvSpPr>
          <p:spPr>
            <a:xfrm>
              <a:off x="3512631" y="180181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김</a:t>
              </a:r>
              <a:r>
                <a:rPr lang="en-US" altLang="ko-KR" sz="800" dirty="0" smtClean="0"/>
                <a:t>*</a:t>
              </a:r>
              <a:r>
                <a:rPr lang="ko-KR" altLang="en-US" sz="800" dirty="0" err="1" smtClean="0"/>
                <a:t>규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님 </a:t>
              </a:r>
              <a:endParaRPr lang="en-US" altLang="ko-KR" sz="800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71190" y="2066902"/>
              <a:ext cx="2208636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너무 친절하고 귀에 쏙쏙 들어옵니다</a:t>
              </a:r>
              <a:r>
                <a:rPr lang="en-US" altLang="ko-KR" sz="900" dirty="0" smtClean="0"/>
                <a:t>.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그런 방법을 왜 몰랐을까요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ㅠ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ㅠ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03658" y="1851458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★★★★★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53780" y="1816917"/>
              <a:ext cx="2668761" cy="73023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4462" y="2566198"/>
            <a:ext cx="2668761" cy="745333"/>
            <a:chOff x="3453780" y="1801815"/>
            <a:chExt cx="2668761" cy="745333"/>
          </a:xfrm>
        </p:grpSpPr>
        <p:sp>
          <p:nvSpPr>
            <p:cNvPr id="26" name="TextBox 25"/>
            <p:cNvSpPr txBox="1"/>
            <p:nvPr/>
          </p:nvSpPr>
          <p:spPr>
            <a:xfrm>
              <a:off x="3512631" y="180181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홍</a:t>
              </a:r>
              <a:r>
                <a:rPr lang="en-US" altLang="ko-KR" sz="800" dirty="0" smtClean="0"/>
                <a:t>*</a:t>
              </a:r>
              <a:r>
                <a:rPr lang="ko-KR" altLang="en-US" sz="800" dirty="0" err="1" smtClean="0"/>
                <a:t>동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님 </a:t>
              </a:r>
              <a:endParaRPr lang="en-US" altLang="ko-KR" sz="800" dirty="0" smtClean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71189" y="2066902"/>
              <a:ext cx="2516799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감사합니다</a:t>
              </a:r>
              <a:r>
                <a:rPr lang="en-US" altLang="ko-KR" sz="900" dirty="0" smtClean="0"/>
                <a:t>~ </a:t>
              </a:r>
              <a:r>
                <a:rPr lang="ko-KR" altLang="en-US" sz="900" dirty="0" smtClean="0"/>
                <a:t>제 아이에 대하여 다시 처음부터 생각해봐야겠네요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말씀해주신 부분을 </a:t>
              </a:r>
              <a:r>
                <a:rPr lang="en-US" altLang="ko-KR" sz="900" dirty="0" smtClean="0"/>
                <a:t>….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03658" y="1851458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★★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53780" y="1816917"/>
              <a:ext cx="2668761" cy="73023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4462" y="3344662"/>
            <a:ext cx="2668761" cy="745333"/>
            <a:chOff x="3453780" y="1801815"/>
            <a:chExt cx="2668761" cy="745333"/>
          </a:xfrm>
        </p:grpSpPr>
        <p:sp>
          <p:nvSpPr>
            <p:cNvPr id="31" name="TextBox 30"/>
            <p:cNvSpPr txBox="1"/>
            <p:nvPr/>
          </p:nvSpPr>
          <p:spPr>
            <a:xfrm>
              <a:off x="3512631" y="180181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홍</a:t>
              </a:r>
              <a:r>
                <a:rPr lang="en-US" altLang="ko-KR" sz="800" dirty="0" smtClean="0"/>
                <a:t>*</a:t>
              </a:r>
              <a:r>
                <a:rPr lang="ko-KR" altLang="en-US" sz="800" dirty="0" err="1" smtClean="0"/>
                <a:t>자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님 </a:t>
              </a:r>
              <a:endParaRPr lang="en-US" altLang="ko-KR" sz="800" dirty="0" smtClean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71189" y="2066902"/>
              <a:ext cx="2516799" cy="408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그다지 나아진 것은 없었지만 일리는 있었습니다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 </a:t>
              </a:r>
              <a:endParaRPr lang="ko-KR" altLang="en-US" sz="9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03658" y="1851458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★★★★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53780" y="1816917"/>
              <a:ext cx="2668761" cy="73023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99871" y="426773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4076" y="426765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7" name="Picture 2" descr="Z:\img\Remote 참고 이미지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9386" y="4367245"/>
            <a:ext cx="144000" cy="144000"/>
          </a:xfrm>
          <a:prstGeom prst="rect">
            <a:avLst/>
          </a:prstGeom>
          <a:noFill/>
        </p:spPr>
      </p:pic>
      <p:pic>
        <p:nvPicPr>
          <p:cNvPr id="38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51701" y="4304250"/>
            <a:ext cx="252000" cy="252000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>
            <a:off x="533313" y="43042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99701" y="43042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2532" y="1798948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6-1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3645" y="4718642"/>
            <a:ext cx="2818205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3" name="Picture 2" descr="Z:\img\Remote 참고 이미지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1543" y="4799667"/>
            <a:ext cx="144000" cy="144000"/>
          </a:xfrm>
          <a:prstGeom prst="rect">
            <a:avLst/>
          </a:prstGeom>
          <a:noFill/>
        </p:spPr>
      </p:pic>
      <p:sp>
        <p:nvSpPr>
          <p:cNvPr id="44" name="타원 43"/>
          <p:cNvSpPr/>
          <p:nvPr/>
        </p:nvSpPr>
        <p:spPr>
          <a:xfrm>
            <a:off x="1191136" y="4718642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55701" y="1826814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6-2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8149" y="2932187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6-3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2570" y="124096"/>
            <a:ext cx="1742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실시간 상담 시간 선택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확인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570" y="352286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버튼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6" name="그룹 50"/>
          <p:cNvGrpSpPr/>
          <p:nvPr/>
        </p:nvGrpSpPr>
        <p:grpSpPr>
          <a:xfrm>
            <a:off x="387057" y="725834"/>
            <a:ext cx="2215137" cy="2217151"/>
            <a:chOff x="3716905" y="4824155"/>
            <a:chExt cx="2215137" cy="2217151"/>
          </a:xfrm>
        </p:grpSpPr>
        <p:sp>
          <p:nvSpPr>
            <p:cNvPr id="7" name="직사각형 6"/>
            <p:cNvSpPr/>
            <p:nvPr/>
          </p:nvSpPr>
          <p:spPr>
            <a:xfrm>
              <a:off x="3716905" y="4824155"/>
              <a:ext cx="2215137" cy="2073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16907" y="671730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4933" y="5637111"/>
              <a:ext cx="1960942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b="1" dirty="0" smtClean="0">
                  <a:solidFill>
                    <a:prstClr val="black"/>
                  </a:solidFill>
                </a:rPr>
                <a:t>◎ 상담 시간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b="1" dirty="0" smtClean="0">
                  <a:solidFill>
                    <a:prstClr val="black"/>
                  </a:solidFill>
                </a:rPr>
                <a:t>   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33,000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 </a:t>
              </a:r>
              <a:r>
                <a:rPr lang="ko-KR" altLang="en-US" sz="900" b="1" dirty="0" err="1" smtClean="0">
                  <a:solidFill>
                    <a:prstClr val="black"/>
                  </a:solidFill>
                </a:rPr>
                <a:t>상담권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9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ko-KR" sz="900" b="1" dirty="0" smtClean="0">
                  <a:solidFill>
                    <a:prstClr val="black"/>
                  </a:solidFill>
                </a:rPr>
                <a:t>○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상담시간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50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</a:t>
              </a:r>
              <a:endParaRPr lang="en-US" altLang="ko-KR" sz="9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900" b="1" dirty="0" smtClean="0">
                  <a:solidFill>
                    <a:prstClr val="black"/>
                  </a:solidFill>
                </a:rPr>
                <a:t>    : 55,000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50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 </a:t>
              </a:r>
              <a:r>
                <a:rPr lang="ko-KR" altLang="en-US" sz="900" b="1" dirty="0" err="1" smtClean="0">
                  <a:solidFill>
                    <a:prstClr val="black"/>
                  </a:solidFill>
                </a:rPr>
                <a:t>상담권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시간 선택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24473" y="671723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결제하기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1388" y="5296836"/>
              <a:ext cx="1974486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원하는 상담 시간을 선택해주세요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</p:txBody>
        </p:sp>
      </p:grpSp>
      <p:grpSp>
        <p:nvGrpSpPr>
          <p:cNvPr id="14" name="그룹 50"/>
          <p:cNvGrpSpPr/>
          <p:nvPr/>
        </p:nvGrpSpPr>
        <p:grpSpPr>
          <a:xfrm>
            <a:off x="387056" y="2976084"/>
            <a:ext cx="2215137" cy="2073096"/>
            <a:chOff x="3716905" y="4824155"/>
            <a:chExt cx="2215137" cy="2073096"/>
          </a:xfrm>
        </p:grpSpPr>
        <p:sp>
          <p:nvSpPr>
            <p:cNvPr id="15" name="직사각형 14"/>
            <p:cNvSpPr/>
            <p:nvPr/>
          </p:nvSpPr>
          <p:spPr>
            <a:xfrm>
              <a:off x="3716905" y="4824155"/>
              <a:ext cx="2215137" cy="2073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16907" y="657325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24933" y="5859754"/>
              <a:ext cx="1960942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b="1" dirty="0" smtClean="0">
                  <a:solidFill>
                    <a:prstClr val="black"/>
                  </a:solidFill>
                </a:rPr>
                <a:t>상담 시간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b="1" dirty="0" smtClean="0">
                  <a:solidFill>
                    <a:prstClr val="black"/>
                  </a:solidFill>
                </a:rPr>
                <a:t>   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33,000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 </a:t>
              </a:r>
              <a:r>
                <a:rPr lang="ko-KR" altLang="en-US" sz="900" b="1" dirty="0" err="1" smtClean="0">
                  <a:solidFill>
                    <a:prstClr val="black"/>
                  </a:solidFill>
                </a:rPr>
                <a:t>상담권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b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시간 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24473" y="657317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결제하기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1388" y="5296836"/>
              <a:ext cx="1974486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시간 및 결제 금액을 확인해주세요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</p:txBody>
        </p:sp>
      </p:grpSp>
      <p:sp>
        <p:nvSpPr>
          <p:cNvPr id="22" name="타원 21"/>
          <p:cNvSpPr/>
          <p:nvPr/>
        </p:nvSpPr>
        <p:spPr>
          <a:xfrm>
            <a:off x="215557" y="6836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0024" y="29339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320290" y="908720"/>
          <a:ext cx="2678400" cy="464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탭 시 해당 상담사가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/50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상담이 가능한 경우 노출되는 상담시간 선택 팝업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분이 기본 선택된 채로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사전검사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이력이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 이전인 경우 팝업 닫히면서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노출단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당일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마인드체크한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이력이 있는 경우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사전검사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이력이 없는 경우 팝업 닫히면서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이력이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개월이 초과된 경우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탭 시 해당 상담사가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상담만 가능한 경우 노출되는 상담시간 확인 팝업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건너뛰기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화상 상담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RM-07010101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다시 받기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RM-0701010201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RM-0701010201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화상 상담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RM-07010101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(1), (2)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팝업에서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탭 시 충분한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헬로코인이나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상담권이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없는 경우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충전하기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헬로코인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충전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(RM-080301)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팝업에서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충전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 후 상담 결제 화면으로 다시 이동할 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팝업이 띄워진 채로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283318" y="716819"/>
            <a:ext cx="2492942" cy="15977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349355" y="1098481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5328" y="787999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마인드체크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8420" y="77847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9" name="직사각형 28"/>
          <p:cNvSpPr/>
          <p:nvPr/>
        </p:nvSpPr>
        <p:spPr>
          <a:xfrm>
            <a:off x="3323677" y="1222078"/>
            <a:ext cx="24525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최근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개월 내에 사전 검사를 받으셨습니다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사전 검사를 다시 하시겠습니까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3283318" y="1954603"/>
            <a:ext cx="124549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건너뛰기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28880" y="1955430"/>
            <a:ext cx="124549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다시 받기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103328" y="6386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81433" y="2512458"/>
            <a:ext cx="2492942" cy="15977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347470" y="2894120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53443" y="2583638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마인드체크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535" y="257411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7" name="직사각형 36"/>
          <p:cNvSpPr/>
          <p:nvPr/>
        </p:nvSpPr>
        <p:spPr>
          <a:xfrm>
            <a:off x="3321792" y="3017717"/>
            <a:ext cx="245258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결제가 완료되었습니다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상담 전 몇 가지 추가 항목 입력을 위해 해당페이지로 이동합니다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3281433" y="3751069"/>
            <a:ext cx="24910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101443" y="247702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81433" y="4317179"/>
            <a:ext cx="2492942" cy="1463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347470" y="4698841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53443" y="4388359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상담 시작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535" y="437883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44" name="직사각형 43"/>
          <p:cNvSpPr/>
          <p:nvPr/>
        </p:nvSpPr>
        <p:spPr>
          <a:xfrm>
            <a:off x="3321792" y="4822438"/>
            <a:ext cx="24525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결제가 완료되었습니다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상담실로 이동합니다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3281433" y="5420775"/>
            <a:ext cx="24910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101443" y="428174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7" name="그룹 50"/>
          <p:cNvGrpSpPr/>
          <p:nvPr/>
        </p:nvGrpSpPr>
        <p:grpSpPr>
          <a:xfrm>
            <a:off x="386535" y="5155532"/>
            <a:ext cx="2215137" cy="1678291"/>
            <a:chOff x="3716905" y="4824155"/>
            <a:chExt cx="2215137" cy="1678291"/>
          </a:xfrm>
        </p:grpSpPr>
        <p:sp>
          <p:nvSpPr>
            <p:cNvPr id="48" name="직사각형 47"/>
            <p:cNvSpPr/>
            <p:nvPr/>
          </p:nvSpPr>
          <p:spPr>
            <a:xfrm>
              <a:off x="3716905" y="4824155"/>
              <a:ext cx="2215137" cy="167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16907" y="617844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69865" y="5285667"/>
              <a:ext cx="2162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헬로코인이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부족합니다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지금 충전하시겠습니까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ㆍ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보유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10,000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ㆍ 필요 헬로코인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23,000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헬로코인 충전 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24473" y="617837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충전하기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229539" y="510071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132570" y="12409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32570" y="352286"/>
            <a:ext cx="3435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실시간 상담 선택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402013" y="1493785"/>
            <a:ext cx="2492943" cy="1597784"/>
            <a:chOff x="3402013" y="1493785"/>
            <a:chExt cx="2492943" cy="1597784"/>
          </a:xfrm>
        </p:grpSpPr>
        <p:sp>
          <p:nvSpPr>
            <p:cNvPr id="178" name="직사각형 177"/>
            <p:cNvSpPr/>
            <p:nvPr/>
          </p:nvSpPr>
          <p:spPr>
            <a:xfrm>
              <a:off x="3402013" y="1493785"/>
              <a:ext cx="2492942" cy="1597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468050" y="1875447"/>
              <a:ext cx="23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3474023" y="1564965"/>
              <a:ext cx="2405924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무선 네트워크 설정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607115" y="1555440"/>
              <a:ext cx="2728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X</a:t>
              </a:r>
              <a:endParaRPr lang="ko-KR" altLang="en-US" sz="105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42372" y="1999044"/>
              <a:ext cx="2452584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LTE</a:t>
              </a:r>
              <a:r>
                <a:rPr lang="ko-KR" altLang="en-US" sz="900" dirty="0" smtClean="0"/>
                <a:t>를 </a:t>
              </a:r>
              <a:r>
                <a:rPr lang="ko-KR" altLang="en-US" sz="900" dirty="0"/>
                <a:t>이용하여 화상 </a:t>
              </a:r>
              <a:r>
                <a:rPr lang="ko-KR" altLang="en-US" sz="900" dirty="0" smtClean="0"/>
                <a:t>심리상담을 진행할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경우 </a:t>
              </a:r>
              <a:r>
                <a:rPr lang="ko-KR" altLang="en-US" sz="900" dirty="0"/>
                <a:t>데이터 요금이 과다하게 부과될 수 </a:t>
              </a:r>
              <a:endParaRPr lang="en-US" altLang="ko-KR" sz="900" dirty="0"/>
            </a:p>
            <a:p>
              <a:pPr>
                <a:lnSpc>
                  <a:spcPct val="120000"/>
                </a:lnSpc>
              </a:pPr>
              <a:r>
                <a:rPr lang="ko-KR" altLang="en-US" sz="900" dirty="0"/>
                <a:t>있습니다</a:t>
              </a:r>
              <a:r>
                <a:rPr lang="en-US" altLang="ko-KR" sz="900" dirty="0"/>
                <a:t>. WIFI </a:t>
              </a:r>
              <a:r>
                <a:rPr lang="ko-KR" altLang="en-US" sz="900" dirty="0"/>
                <a:t>사용을 권장합니다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402013" y="2731569"/>
              <a:ext cx="2492942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31788" y="903411"/>
            <a:ext cx="2812504" cy="5000582"/>
            <a:chOff x="-3078850" y="932736"/>
            <a:chExt cx="2812504" cy="5000582"/>
          </a:xfrm>
        </p:grpSpPr>
        <p:grpSp>
          <p:nvGrpSpPr>
            <p:cNvPr id="56" name="그룹 26"/>
            <p:cNvGrpSpPr/>
            <p:nvPr/>
          </p:nvGrpSpPr>
          <p:grpSpPr>
            <a:xfrm>
              <a:off x="-3078850" y="932736"/>
              <a:ext cx="2812504" cy="5000582"/>
              <a:chOff x="366961" y="908720"/>
              <a:chExt cx="2812504" cy="5000582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152" y="917306"/>
                <a:ext cx="2808000" cy="4991996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371465" y="1120552"/>
                <a:ext cx="2808000" cy="47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366961" y="908720"/>
                <a:ext cx="2812504" cy="205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타원 56"/>
            <p:cNvSpPr/>
            <p:nvPr/>
          </p:nvSpPr>
          <p:spPr>
            <a:xfrm>
              <a:off x="-2924824" y="3810303"/>
              <a:ext cx="563724" cy="2520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주요 경력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-3069542" y="1482919"/>
              <a:ext cx="2802883" cy="1436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-3010139" y="3033594"/>
              <a:ext cx="2641114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우리 아이가 점점 난폭해지지는 않나요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자꾸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반항하지는 않나요</a:t>
              </a:r>
              <a:r>
                <a:rPr lang="en-US" altLang="ko-KR" sz="900" dirty="0" smtClean="0"/>
                <a:t>? </a:t>
              </a:r>
              <a:r>
                <a:rPr lang="ko-KR" altLang="en-US" sz="900" dirty="0" smtClean="0"/>
                <a:t>엄마들의 자녀 문제 지금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바로 명쾌하게 해결해 드릴게요</a:t>
              </a:r>
              <a:r>
                <a:rPr lang="en-US" altLang="ko-KR" sz="900" dirty="0" smtClean="0"/>
                <a:t>. </a:t>
              </a:r>
              <a:endParaRPr lang="ko-KR" altLang="en-US" sz="9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-3009756" y="4030049"/>
              <a:ext cx="2164810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ㆍ현 서울대학교 아동심리학과 교수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ㆍ아동상담 </a:t>
              </a: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급 자격 보유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ㆍ</a:t>
              </a:r>
              <a:r>
                <a:rPr lang="en-US" altLang="ko-KR" sz="900" dirty="0" smtClean="0"/>
                <a:t>1:1 </a:t>
              </a:r>
              <a:r>
                <a:rPr lang="ko-KR" altLang="en-US" sz="900" dirty="0" smtClean="0"/>
                <a:t>상담 </a:t>
              </a:r>
              <a:r>
                <a:rPr lang="en-US" altLang="ko-KR" sz="900" dirty="0" smtClean="0"/>
                <a:t>1,000</a:t>
              </a:r>
              <a:r>
                <a:rPr lang="ko-KR" altLang="en-US" sz="900" dirty="0" smtClean="0"/>
                <a:t>회 이상</a:t>
              </a:r>
              <a:endParaRPr lang="ko-KR" altLang="en-US" sz="900" dirty="0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-2992821" y="3741816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-1800326" y="1646627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김태희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심리상담사</a:t>
              </a:r>
              <a:endParaRPr lang="ko-KR" altLang="en-US" sz="1000" dirty="0"/>
            </a:p>
          </p:txBody>
        </p:sp>
        <p:pic>
          <p:nvPicPr>
            <p:cNvPr id="66" name="그림 65" descr="화상상담 이미지3.JPG"/>
            <p:cNvPicPr>
              <a:picLocks noChangeAspect="1"/>
            </p:cNvPicPr>
            <p:nvPr/>
          </p:nvPicPr>
          <p:blipFill>
            <a:blip r:embed="rId4" cstate="print"/>
            <a:srcRect t="3835" b="10525"/>
            <a:stretch>
              <a:fillRect/>
            </a:stretch>
          </p:blipFill>
          <p:spPr>
            <a:xfrm>
              <a:off x="-2968742" y="1646627"/>
              <a:ext cx="1005742" cy="108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7" name="직사각형 66"/>
            <p:cNvSpPr/>
            <p:nvPr/>
          </p:nvSpPr>
          <p:spPr>
            <a:xfrm>
              <a:off x="-1763963" y="1954829"/>
              <a:ext cx="9332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 </a:t>
              </a:r>
              <a:r>
                <a:rPr lang="en-US" altLang="ko-KR" sz="800" dirty="0" smtClean="0"/>
                <a:t>(4.6)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2045407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147141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-2992821" y="4815447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그림 75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1770" y="1924948"/>
            <a:ext cx="216000" cy="21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7" name="타원 76"/>
          <p:cNvSpPr/>
          <p:nvPr/>
        </p:nvSpPr>
        <p:spPr>
          <a:xfrm>
            <a:off x="4617005" y="15554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87638" y="233730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엠블럼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85914" y="1168177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자세히 보기</a:t>
            </a:r>
            <a:endParaRPr lang="ko-KR" altLang="en-US" sz="10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86825" y="2502066"/>
            <a:ext cx="720000" cy="1952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바로 상담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0065" y="580530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44270" y="580522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84" name="Picture 2" descr="Z:\img\Remote 참고 이미지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580" y="5904815"/>
            <a:ext cx="144000" cy="144000"/>
          </a:xfrm>
          <a:prstGeom prst="rect">
            <a:avLst/>
          </a:prstGeom>
          <a:noFill/>
        </p:spPr>
      </p:pic>
      <p:pic>
        <p:nvPicPr>
          <p:cNvPr id="85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1895" y="5841820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무선 네트워크 설정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상담 탭 시 </a:t>
                      </a:r>
                      <a:r>
                        <a:rPr lang="en-US" altLang="ko-KR" sz="800" dirty="0" smtClean="0"/>
                        <a:t>WIFI</a:t>
                      </a:r>
                      <a:r>
                        <a:rPr lang="ko-KR" altLang="en-US" sz="800" dirty="0" smtClean="0"/>
                        <a:t>가 연결되지 않은 상태인 경우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1734065" y="2102848"/>
            <a:ext cx="438596" cy="242118"/>
            <a:chOff x="1734065" y="2102848"/>
            <a:chExt cx="438596" cy="242118"/>
          </a:xfrm>
        </p:grpSpPr>
        <p:pic>
          <p:nvPicPr>
            <p:cNvPr id="48" name="그림 47" descr="좋아요 아이콘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4065" y="2140948"/>
              <a:ext cx="180000" cy="158275"/>
            </a:xfrm>
            <a:prstGeom prst="rect">
              <a:avLst/>
            </a:prstGeom>
          </p:spPr>
        </p:pic>
        <p:sp>
          <p:nvSpPr>
            <p:cNvPr id="49" name="TextBox 167"/>
            <p:cNvSpPr txBox="1"/>
            <p:nvPr/>
          </p:nvSpPr>
          <p:spPr>
            <a:xfrm>
              <a:off x="1819679" y="2102848"/>
              <a:ext cx="352982" cy="242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900" dirty="0" smtClean="0">
                  <a:latin typeface="+mj-ea"/>
                </a:rPr>
                <a:t> 10</a:t>
              </a:r>
              <a:endParaRPr lang="ko-KR" altLang="en-US" sz="900" dirty="0">
                <a:latin typeface="+mj-ea"/>
              </a:endParaRPr>
            </a:p>
          </p:txBody>
        </p:sp>
      </p:grpSp>
      <p:sp>
        <p:nvSpPr>
          <p:cNvPr id="51" name="슬라이드 번호 개체 틀 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71532" y="4849473"/>
            <a:ext cx="92014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 smtClean="0"/>
              <a:t>30</a:t>
            </a:r>
            <a:r>
              <a:rPr lang="ko-KR" altLang="en-US" sz="800" dirty="0" smtClean="0"/>
              <a:t>분 상담</a:t>
            </a:r>
            <a:endParaRPr lang="en-US" altLang="ko-KR" sz="900" dirty="0" smtClean="0"/>
          </a:p>
          <a:p>
            <a:pPr algn="ctr">
              <a:lnSpc>
                <a:spcPct val="120000"/>
              </a:lnSpc>
            </a:pPr>
            <a:r>
              <a:rPr lang="en-US" altLang="ko-KR" sz="900" b="1" dirty="0" smtClean="0"/>
              <a:t>33,000</a:t>
            </a:r>
            <a:r>
              <a:rPr lang="ko-KR" altLang="en-US" sz="900" b="1" dirty="0" smtClean="0"/>
              <a:t>원</a:t>
            </a:r>
            <a:endParaRPr lang="en-US" altLang="ko-KR" sz="9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1781690" y="4849473"/>
            <a:ext cx="852456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700" dirty="0" smtClean="0"/>
              <a:t>50</a:t>
            </a:r>
            <a:r>
              <a:rPr lang="ko-KR" altLang="en-US" sz="700" dirty="0" smtClean="0"/>
              <a:t>분 상담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pPr algn="ctr">
              <a:lnSpc>
                <a:spcPct val="120000"/>
              </a:lnSpc>
            </a:pPr>
            <a:r>
              <a:rPr lang="en-US" altLang="ko-KR" sz="900" b="1" dirty="0" smtClean="0"/>
              <a:t>55,000</a:t>
            </a:r>
            <a:r>
              <a:rPr lang="ko-KR" altLang="en-US" sz="900" b="1" dirty="0" smtClean="0"/>
              <a:t>원</a:t>
            </a:r>
            <a:endParaRPr lang="en-US" altLang="ko-KR" sz="900" b="1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386535" y="5273719"/>
            <a:ext cx="27574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/>
              <a:t>* </a:t>
            </a:r>
            <a:r>
              <a:rPr lang="ko-KR" altLang="en-US" sz="800" dirty="0" err="1" smtClean="0"/>
              <a:t>상담권은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분 </a:t>
            </a:r>
            <a:r>
              <a:rPr lang="ko-KR" altLang="en-US" sz="800" dirty="0" err="1" smtClean="0"/>
              <a:t>상담권</a:t>
            </a:r>
            <a:r>
              <a:rPr lang="en-US" altLang="ko-KR" sz="800" dirty="0" smtClean="0"/>
              <a:t>, 50</a:t>
            </a:r>
            <a:r>
              <a:rPr lang="ko-KR" altLang="en-US" sz="800" dirty="0" smtClean="0"/>
              <a:t>분 </a:t>
            </a:r>
            <a:r>
              <a:rPr lang="ko-KR" altLang="en-US" sz="800" dirty="0" err="1" smtClean="0"/>
              <a:t>상담권이</a:t>
            </a:r>
            <a:r>
              <a:rPr lang="ko-KR" altLang="en-US" sz="800" dirty="0" smtClean="0"/>
              <a:t>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보유하신 </a:t>
            </a:r>
            <a:r>
              <a:rPr lang="ko-KR" altLang="en-US" sz="800" dirty="0" err="1" smtClean="0"/>
              <a:t>상담권의</a:t>
            </a:r>
            <a:r>
              <a:rPr lang="ko-KR" altLang="en-US" sz="800" dirty="0" smtClean="0"/>
              <a:t> 정보는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마이헬로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헬로코인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상담권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메뉴에서 </a:t>
            </a:r>
            <a:r>
              <a:rPr lang="ko-KR" altLang="en-US" sz="800" dirty="0" err="1" smtClean="0"/>
              <a:t>확인가능합니다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05597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3" name="직사각형 7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86318" y="5395963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843" y="5194581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pic>
        <p:nvPicPr>
          <p:cNvPr id="82" name="그림 81" descr="화상상담 이미지2.JPG"/>
          <p:cNvPicPr>
            <a:picLocks noChangeAspect="1"/>
          </p:cNvPicPr>
          <p:nvPr/>
        </p:nvPicPr>
        <p:blipFill>
          <a:blip r:embed="rId4" cstate="print"/>
          <a:srcRect b="12388"/>
          <a:stretch>
            <a:fillRect/>
          </a:stretch>
        </p:blipFill>
        <p:spPr>
          <a:xfrm>
            <a:off x="2253762" y="3564015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6" name="직사각형 85"/>
          <p:cNvSpPr/>
          <p:nvPr/>
        </p:nvSpPr>
        <p:spPr>
          <a:xfrm>
            <a:off x="341314" y="4640724"/>
            <a:ext cx="2802536" cy="52453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1" name="그림 90" descr="volu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92" name="그림 91" descr="모니터 아이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5" name="그림 94" descr="나가기 이미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grpSp>
        <p:nvGrpSpPr>
          <p:cNvPr id="96" name="그룹 26"/>
          <p:cNvGrpSpPr/>
          <p:nvPr/>
        </p:nvGrpSpPr>
        <p:grpSpPr>
          <a:xfrm>
            <a:off x="3382963" y="895075"/>
            <a:ext cx="2812504" cy="5000582"/>
            <a:chOff x="366961" y="908720"/>
            <a:chExt cx="2812504" cy="5000582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8" name="직사각형 9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437493" y="5395213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447018" y="5193831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sp>
        <p:nvSpPr>
          <p:cNvPr id="107" name="직사각형 106"/>
          <p:cNvSpPr/>
          <p:nvPr/>
        </p:nvSpPr>
        <p:spPr>
          <a:xfrm>
            <a:off x="3392489" y="4639975"/>
            <a:ext cx="2802536" cy="525092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482715" y="471878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71320" y="473339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30:00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877715" y="472046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" name="그림 111" descr="volu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819" y="4729985"/>
            <a:ext cx="252000" cy="252000"/>
          </a:xfrm>
          <a:prstGeom prst="rect">
            <a:avLst/>
          </a:prstGeom>
        </p:spPr>
      </p:pic>
      <p:pic>
        <p:nvPicPr>
          <p:cNvPr id="113" name="그림 112" descr="모니터 아이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0849" y="4765404"/>
            <a:ext cx="192000" cy="180000"/>
          </a:xfrm>
          <a:prstGeom prst="rect">
            <a:avLst/>
          </a:prstGeom>
        </p:spPr>
      </p:pic>
      <p:sp>
        <p:nvSpPr>
          <p:cNvPr id="115" name="타원 114"/>
          <p:cNvSpPr/>
          <p:nvPr/>
        </p:nvSpPr>
        <p:spPr>
          <a:xfrm>
            <a:off x="4697890" y="472211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그림 115" descr="나가기 이미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4290" y="4755195"/>
            <a:ext cx="158157" cy="218784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980760" y="1168079"/>
            <a:ext cx="115200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18659" y="3017250"/>
            <a:ext cx="1502334" cy="38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900" dirty="0" smtClean="0"/>
              <a:t>상담 대기 중입니다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10000"/>
              </a:lnSpc>
            </a:pPr>
            <a:r>
              <a:rPr lang="ko-KR" altLang="en-US" sz="900" dirty="0" smtClean="0"/>
              <a:t>상담 시작 </a:t>
            </a:r>
            <a:r>
              <a:rPr lang="en-US" altLang="ko-KR" sz="900" dirty="0" smtClean="0"/>
              <a:t>x </a:t>
            </a:r>
            <a:r>
              <a:rPr lang="ko-KR" altLang="en-US" sz="900" dirty="0" smtClean="0"/>
              <a:t>분 전 입니다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32570" y="12409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입장 </a:t>
            </a:r>
            <a:r>
              <a:rPr lang="en-US" altLang="ko-KR" sz="800" dirty="0" smtClean="0">
                <a:solidFill>
                  <a:prstClr val="black"/>
                </a:solidFill>
              </a:rPr>
              <a:t>–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시작 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32570" y="352286"/>
            <a:ext cx="3193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62315" y="25591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320290" y="908720"/>
          <a:ext cx="2678400" cy="154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시작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화상 상담 화면 입장 시 상담방식 선택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음성 상담 선택한 경우 화면은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처리 함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상담방식 선택 후 상담시작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 전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 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 전까지 노출되는 화면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출력되는 시간은 분 단위로 감소하나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미만인 경우 초 단위로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5041100" y="1168079"/>
            <a:ext cx="115200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248615" y="4720460"/>
            <a:ext cx="360000" cy="281206"/>
            <a:chOff x="1251549" y="4720460"/>
            <a:chExt cx="360000" cy="281206"/>
          </a:xfrm>
        </p:grpSpPr>
        <p:sp>
          <p:nvSpPr>
            <p:cNvPr id="53" name="타원 52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54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77" name="양쪽 모서리가 둥근 사각형 76"/>
          <p:cNvSpPr/>
          <p:nvPr/>
        </p:nvSpPr>
        <p:spPr>
          <a:xfrm>
            <a:off x="13030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323" y="1109157"/>
            <a:ext cx="2811600" cy="4787250"/>
          </a:xfrm>
          <a:prstGeom prst="rect">
            <a:avLst/>
          </a:prstGeom>
          <a:solidFill>
            <a:srgbClr val="404040">
              <a:alpha val="8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87548" y="2451436"/>
            <a:ext cx="2817505" cy="2493968"/>
            <a:chOff x="5894955" y="1988840"/>
            <a:chExt cx="2817505" cy="2493968"/>
          </a:xfrm>
        </p:grpSpPr>
        <p:sp>
          <p:nvSpPr>
            <p:cNvPr id="62" name="직사각형 61"/>
            <p:cNvSpPr/>
            <p:nvPr/>
          </p:nvSpPr>
          <p:spPr>
            <a:xfrm>
              <a:off x="5894955" y="1988840"/>
              <a:ext cx="2720800" cy="24939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90203" y="2863917"/>
              <a:ext cx="2422257" cy="482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50" b="1" dirty="0" smtClean="0">
                  <a:solidFill>
                    <a:prstClr val="black"/>
                  </a:solidFill>
                </a:rPr>
                <a:t>화상 상담  </a:t>
              </a:r>
              <a:endParaRPr lang="en-US" altLang="ko-KR" sz="105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심리상담사와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얼굴을 보며 상담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960992" y="2370502"/>
              <a:ext cx="259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966965" y="2060020"/>
              <a:ext cx="2586028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방식 선택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034572" y="3416454"/>
              <a:ext cx="24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290203" y="3474074"/>
              <a:ext cx="2070421" cy="482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50" b="1" dirty="0" smtClean="0">
                  <a:solidFill>
                    <a:prstClr val="black"/>
                  </a:solidFill>
                </a:rPr>
                <a:t>음성 상담</a:t>
              </a:r>
              <a:endParaRPr lang="en-US" altLang="ko-KR" sz="105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심리상담사와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음성으로만 상담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93788" y="2942002"/>
              <a:ext cx="442467" cy="27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50" dirty="0" smtClean="0">
                  <a:solidFill>
                    <a:prstClr val="black"/>
                  </a:solidFill>
                </a:rPr>
                <a:t>○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93110" y="3561408"/>
              <a:ext cx="442467" cy="27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50" dirty="0" smtClean="0">
                  <a:solidFill>
                    <a:prstClr val="black"/>
                  </a:solidFill>
                </a:rPr>
                <a:t>○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60992" y="2370502"/>
              <a:ext cx="2592000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원하는 상담 방식을 선택해주세요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중 언제라도 화면을 끄고 켤 수 있습니다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283457" y="4720460"/>
            <a:ext cx="360000" cy="281206"/>
            <a:chOff x="1251549" y="4720460"/>
            <a:chExt cx="360000" cy="281206"/>
          </a:xfrm>
        </p:grpSpPr>
        <p:sp>
          <p:nvSpPr>
            <p:cNvPr id="75" name="타원 74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76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59" name="타원 58"/>
          <p:cNvSpPr/>
          <p:nvPr/>
        </p:nvSpPr>
        <p:spPr>
          <a:xfrm>
            <a:off x="256465" y="230346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양쪽 모서리가 둥근 사각형 82"/>
          <p:cNvSpPr/>
          <p:nvPr/>
        </p:nvSpPr>
        <p:spPr>
          <a:xfrm>
            <a:off x="4329605" y="5075996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00145" y="4570918"/>
            <a:ext cx="72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41530" y="895075"/>
            <a:ext cx="2812504" cy="5000582"/>
            <a:chOff x="366961" y="908720"/>
            <a:chExt cx="2812504" cy="5000582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8" name="직사각형 9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96060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05585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sp>
        <p:nvSpPr>
          <p:cNvPr id="107" name="직사각형 106"/>
          <p:cNvSpPr/>
          <p:nvPr/>
        </p:nvSpPr>
        <p:spPr>
          <a:xfrm>
            <a:off x="351056" y="4639974"/>
            <a:ext cx="280253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41282" y="471878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29887" y="473339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30:00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836282" y="472046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" name="그림 111" descr="volu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386" y="4729985"/>
            <a:ext cx="252000" cy="252000"/>
          </a:xfrm>
          <a:prstGeom prst="rect">
            <a:avLst/>
          </a:prstGeom>
        </p:spPr>
      </p:pic>
      <p:pic>
        <p:nvPicPr>
          <p:cNvPr id="113" name="그림 112" descr="모니터 아이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416" y="4765404"/>
            <a:ext cx="192000" cy="180000"/>
          </a:xfrm>
          <a:prstGeom prst="rect">
            <a:avLst/>
          </a:prstGeom>
        </p:spPr>
      </p:pic>
      <p:sp>
        <p:nvSpPr>
          <p:cNvPr id="115" name="타원 114"/>
          <p:cNvSpPr/>
          <p:nvPr/>
        </p:nvSpPr>
        <p:spPr>
          <a:xfrm>
            <a:off x="1656457" y="472211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그림 115" descr="나가기 이미지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2857" y="4755195"/>
            <a:ext cx="158157" cy="21878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10699" y="3017250"/>
            <a:ext cx="1635384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900" dirty="0" err="1" smtClean="0"/>
              <a:t>심리상담사와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연결중입니다</a:t>
            </a:r>
            <a:r>
              <a:rPr lang="en-US" altLang="ko-KR" sz="900" dirty="0" smtClean="0"/>
              <a:t>.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1572882" y="2794556"/>
            <a:ext cx="398210" cy="244364"/>
            <a:chOff x="4134108" y="5661248"/>
            <a:chExt cx="398210" cy="244364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108" y="5661248"/>
              <a:ext cx="252000" cy="24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347587" y="5669637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132570" y="12409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입장 </a:t>
            </a:r>
            <a:r>
              <a:rPr lang="en-US" altLang="ko-KR" sz="800" dirty="0" smtClean="0">
                <a:solidFill>
                  <a:prstClr val="black"/>
                </a:solidFill>
              </a:rPr>
              <a:t>–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시작 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32570" y="352286"/>
            <a:ext cx="3193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320882" y="25591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시작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상담사와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연결 시 까지 로딩화면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997190" y="1168079"/>
            <a:ext cx="115200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27" name="타원 26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170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30" name="양쪽 모서리가 둥근 사각형 29"/>
          <p:cNvSpPr/>
          <p:nvPr/>
        </p:nvSpPr>
        <p:spPr>
          <a:xfrm>
            <a:off x="13030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1309" y="1106031"/>
            <a:ext cx="2804400" cy="405997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6318" y="5425013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843" y="5223631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pic>
        <p:nvPicPr>
          <p:cNvPr id="41" name="그림 40" descr="화상상담 이미지2.JPG"/>
          <p:cNvPicPr>
            <a:picLocks noChangeAspect="1"/>
          </p:cNvPicPr>
          <p:nvPr/>
        </p:nvPicPr>
        <p:blipFill>
          <a:blip r:embed="rId5" cstate="print"/>
          <a:srcRect b="12388"/>
          <a:stretch>
            <a:fillRect/>
          </a:stretch>
        </p:blipFill>
        <p:spPr>
          <a:xfrm>
            <a:off x="392852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0067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1314" y="4640724"/>
            <a:ext cx="280253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그림 50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52" name="그림 51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5" name="그림 54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2570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화상 상담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2570" y="352286"/>
            <a:ext cx="3435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 후 연결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295365" y="20788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8455" y="115678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3942" y="45011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86514" y="45011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99077" y="45011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26"/>
          <p:cNvGrpSpPr/>
          <p:nvPr/>
        </p:nvGrpSpPr>
        <p:grpSpPr>
          <a:xfrm>
            <a:off x="3391237" y="904411"/>
            <a:ext cx="2812504" cy="5000582"/>
            <a:chOff x="366961" y="908720"/>
            <a:chExt cx="2812504" cy="5000582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57" name="직사각형 56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9" name="그림 58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00758" y="1114617"/>
            <a:ext cx="2804400" cy="405045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445767" y="5414152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55292" y="5212770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pic>
        <p:nvPicPr>
          <p:cNvPr id="62" name="그림 61" descr="화상상담 이미지2.JPG"/>
          <p:cNvPicPr>
            <a:picLocks noChangeAspect="1"/>
          </p:cNvPicPr>
          <p:nvPr/>
        </p:nvPicPr>
        <p:blipFill>
          <a:blip r:embed="rId5" cstate="print"/>
          <a:srcRect b="12388"/>
          <a:stretch>
            <a:fillRect/>
          </a:stretch>
        </p:blipFill>
        <p:spPr>
          <a:xfrm>
            <a:off x="3473515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/>
          <p:cNvSpPr/>
          <p:nvPr/>
        </p:nvSpPr>
        <p:spPr>
          <a:xfrm>
            <a:off x="3400763" y="4649311"/>
            <a:ext cx="2802536" cy="515756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490989" y="4728117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79594" y="4742731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종료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885989" y="4729796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0" name="그림 69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0093" y="4739321"/>
            <a:ext cx="252000" cy="252000"/>
          </a:xfrm>
          <a:prstGeom prst="rect">
            <a:avLst/>
          </a:prstGeom>
        </p:spPr>
      </p:pic>
      <p:pic>
        <p:nvPicPr>
          <p:cNvPr id="71" name="그림 70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9123" y="4774740"/>
            <a:ext cx="192000" cy="180000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4706164" y="4731447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4" name="그림 73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2564" y="4764531"/>
            <a:ext cx="158157" cy="218784"/>
          </a:xfrm>
          <a:prstGeom prst="rect">
            <a:avLst/>
          </a:prstGeom>
        </p:spPr>
      </p:pic>
      <p:sp>
        <p:nvSpPr>
          <p:cNvPr id="83" name="모서리가 둥근 직사각형 82"/>
          <p:cNvSpPr/>
          <p:nvPr/>
        </p:nvSpPr>
        <p:spPr>
          <a:xfrm>
            <a:off x="3713209" y="2798930"/>
            <a:ext cx="2156177" cy="36004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30</a:t>
            </a:r>
            <a:r>
              <a:rPr lang="ko-KR" altLang="en-US" sz="900" dirty="0" smtClean="0">
                <a:solidFill>
                  <a:schemeClr val="tx1"/>
                </a:solidFill>
              </a:rPr>
              <a:t>초 뒤에 자동 종료됩니다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130090" y="45595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6320290" y="908720"/>
          <a:ext cx="2678400" cy="560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중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화상 화면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 상단에 상담사 이름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이용자 화상 화면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화상 화면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하면 아이콘이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(3-1)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변경되며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이용자 화상 화면에 기본 이미지로 노출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음성으로만 상담 가능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스피커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변경되며 스피커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변경되며 마이크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상담 종료 안내 팝업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6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시간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연결된 시간이 실제 예약된 시간 이전이라면 연결된 시간부터 카운트 다운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이용자 혹은 상담사 둘 중 한 명이라도 늦게 접속하여 상담 연결이 실제 상담 예약시간보다 늦어진 경우 상담 예약 시간부터 카운트 다운하여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6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종료 버튼을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탭하지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않고 예약한 상담 종료 시간이 임박하는 경우 노출되는 안내 문구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종료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전부터 노출되며 아래 시간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마다 노출됨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최초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전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 전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전부터 카운트 다운으로 지속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타원 77"/>
          <p:cNvSpPr/>
          <p:nvPr/>
        </p:nvSpPr>
        <p:spPr>
          <a:xfrm>
            <a:off x="431540" y="607309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26540" y="607477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0" name="그림 79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0644" y="6084295"/>
            <a:ext cx="252000" cy="252000"/>
          </a:xfrm>
          <a:prstGeom prst="rect">
            <a:avLst/>
          </a:prstGeom>
        </p:spPr>
      </p:pic>
      <p:pic>
        <p:nvPicPr>
          <p:cNvPr id="81" name="그림 80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674" y="6119714"/>
            <a:ext cx="192000" cy="180000"/>
          </a:xfrm>
          <a:prstGeom prst="rect">
            <a:avLst/>
          </a:prstGeom>
        </p:spPr>
      </p:pic>
      <p:cxnSp>
        <p:nvCxnSpPr>
          <p:cNvPr id="84" name="직선 연결선 83"/>
          <p:cNvCxnSpPr>
            <a:stCxn id="78" idx="3"/>
            <a:endCxn id="78" idx="7"/>
          </p:cNvCxnSpPr>
          <p:nvPr/>
        </p:nvCxnSpPr>
        <p:spPr>
          <a:xfrm flipV="1">
            <a:off x="484261" y="6112636"/>
            <a:ext cx="254558" cy="19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459674" y="63448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kern="900" spc="-20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100" b="1" kern="900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80644" y="63448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kern="900" spc="-20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100" b="1" kern="900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485869" y="27989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713209" y="6008672"/>
            <a:ext cx="2156177" cy="5881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상담시간이 종료되었습니다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만족도 평가로 이동합니다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11869" y="604771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슬라이드 번호 개체 틀 7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82" name="양쪽 모서리가 둥근 사각형 81"/>
          <p:cNvSpPr/>
          <p:nvPr/>
        </p:nvSpPr>
        <p:spPr>
          <a:xfrm>
            <a:off x="13030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양쪽 모서리가 둥근 사각형 84"/>
          <p:cNvSpPr/>
          <p:nvPr/>
        </p:nvSpPr>
        <p:spPr>
          <a:xfrm>
            <a:off x="4362514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72" name="타원 71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86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grpSp>
        <p:nvGrpSpPr>
          <p:cNvPr id="92" name="그룹 91"/>
          <p:cNvGrpSpPr/>
          <p:nvPr/>
        </p:nvGrpSpPr>
        <p:grpSpPr>
          <a:xfrm>
            <a:off x="4291731" y="4720460"/>
            <a:ext cx="360000" cy="281206"/>
            <a:chOff x="1251549" y="4720460"/>
            <a:chExt cx="360000" cy="281206"/>
          </a:xfrm>
        </p:grpSpPr>
        <p:sp>
          <p:nvSpPr>
            <p:cNvPr id="93" name="타원 92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94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cxnSp>
        <p:nvCxnSpPr>
          <p:cNvPr id="98" name="직선 연결선 97"/>
          <p:cNvCxnSpPr/>
          <p:nvPr/>
        </p:nvCxnSpPr>
        <p:spPr>
          <a:xfrm flipV="1">
            <a:off x="878012" y="6112636"/>
            <a:ext cx="254558" cy="19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251549" y="607309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1" name="Picture 2" descr="마이크 아이콘에 대한 이미지 검색결과"/>
          <p:cNvPicPr>
            <a:picLocks noChangeAspect="1" noChangeArrowheads="1"/>
          </p:cNvPicPr>
          <p:nvPr/>
        </p:nvPicPr>
        <p:blipFill>
          <a:blip r:embed="rId9" cstate="print">
            <a:lum contrast="-40000"/>
          </a:blip>
          <a:srcRect/>
          <a:stretch>
            <a:fillRect/>
          </a:stretch>
        </p:blipFill>
        <p:spPr bwMode="auto">
          <a:xfrm flipH="1">
            <a:off x="1355349" y="6099383"/>
            <a:ext cx="148870" cy="254914"/>
          </a:xfrm>
          <a:prstGeom prst="rect">
            <a:avLst/>
          </a:prstGeom>
          <a:noFill/>
        </p:spPr>
      </p:pic>
      <p:cxnSp>
        <p:nvCxnSpPr>
          <p:cNvPr id="102" name="직선 연결선 101"/>
          <p:cNvCxnSpPr/>
          <p:nvPr/>
        </p:nvCxnSpPr>
        <p:spPr>
          <a:xfrm flipV="1">
            <a:off x="1303065" y="6112636"/>
            <a:ext cx="254558" cy="19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1303065" y="450110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305623" y="63448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kern="900" spc="-200" dirty="0" smtClean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100" b="1" kern="900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66164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8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317670" y="918245"/>
          <a:ext cx="2678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메시지가 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전부터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카운트다운되고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카운트다운이 끝나면 노출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토스트 팝업 닫히면서 만족도평가 페이지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RM-0701010101)</a:t>
                      </a:r>
                      <a:r>
                        <a:rPr lang="ko-KR" alt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2570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화상 상담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570" y="352286"/>
            <a:ext cx="3435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 후 연결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26"/>
          <p:cNvGrpSpPr/>
          <p:nvPr/>
        </p:nvGrpSpPr>
        <p:grpSpPr>
          <a:xfrm>
            <a:off x="3382824" y="896575"/>
            <a:ext cx="2812504" cy="5000582"/>
            <a:chOff x="366961" y="908720"/>
            <a:chExt cx="2812504" cy="5000582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1" name="직사각형 9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3" name="그림 72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392345" y="1106781"/>
            <a:ext cx="2804400" cy="405828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437354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46879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grpSp>
        <p:nvGrpSpPr>
          <p:cNvPr id="94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13" name="직사각형 11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5" name="그림 94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1309" y="1106031"/>
            <a:ext cx="2804400" cy="4059974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86318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5843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pic>
        <p:nvPicPr>
          <p:cNvPr id="100" name="그림 99" descr="Single_T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2438" y="2241251"/>
            <a:ext cx="828000" cy="8280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341314" y="4640724"/>
            <a:ext cx="280253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7" name="그림 106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108" name="그림 107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1" name="그림 110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5138100" y="473152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상담시간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메뉴 제거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2570" y="352286"/>
            <a:ext cx="3926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화면 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73240" y="224125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중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화상 화면을 탭 하면 상담 시간을 제외한 심리상담사 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상담 메뉴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히든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탭 하면 메뉴 노출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2692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>
            <a:off x="4404698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42" name="타원 41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44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45" name="직사각형 44"/>
          <p:cNvSpPr/>
          <p:nvPr/>
        </p:nvSpPr>
        <p:spPr>
          <a:xfrm>
            <a:off x="20067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6" name="그림 45" descr="화상상담 이미지2.JPG"/>
          <p:cNvPicPr>
            <a:picLocks noChangeAspect="1"/>
          </p:cNvPicPr>
          <p:nvPr/>
        </p:nvPicPr>
        <p:blipFill>
          <a:blip r:embed="rId10" cstate="print"/>
          <a:srcRect b="12388"/>
          <a:stretch>
            <a:fillRect/>
          </a:stretch>
        </p:blipFill>
        <p:spPr>
          <a:xfrm>
            <a:off x="392852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7" name="그림 46" descr="화상상담 이미지2.JPG"/>
          <p:cNvPicPr>
            <a:picLocks noChangeAspect="1"/>
          </p:cNvPicPr>
          <p:nvPr/>
        </p:nvPicPr>
        <p:blipFill>
          <a:blip r:embed="rId10" cstate="print"/>
          <a:srcRect b="12388"/>
          <a:stretch>
            <a:fillRect/>
          </a:stretch>
        </p:blipFill>
        <p:spPr>
          <a:xfrm>
            <a:off x="3473515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19242" y="918245"/>
            <a:ext cx="696024" cy="351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 smtClean="0"/>
              <a:t>[</a:t>
            </a:r>
            <a:r>
              <a:rPr lang="ko-KR" altLang="en-US" sz="800" dirty="0" smtClean="0"/>
              <a:t>화면 설명</a:t>
            </a:r>
            <a:r>
              <a:rPr lang="en-US" altLang="ko-KR" sz="800" dirty="0" smtClean="0"/>
              <a:t>]</a:t>
            </a:r>
            <a:endParaRPr lang="en-US" altLang="ko-KR" sz="800" dirty="0"/>
          </a:p>
          <a:p>
            <a:pPr>
              <a:lnSpc>
                <a:spcPct val="110000"/>
              </a:lnSpc>
            </a:pPr>
            <a:endParaRPr lang="en-US" altLang="ko-KR" sz="800" dirty="0" smtClean="0"/>
          </a:p>
        </p:txBody>
      </p:sp>
      <p:grpSp>
        <p:nvGrpSpPr>
          <p:cNvPr id="47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5" name="직사각형 64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그림 66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1309" y="1106031"/>
            <a:ext cx="2804400" cy="405997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86318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5843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341314" y="4640724"/>
            <a:ext cx="280253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9" name="그림 78" descr="volu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80" name="그림 79" descr="모니터 아이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3" name="그림 82" descr="나가기 이미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grpSp>
        <p:nvGrpSpPr>
          <p:cNvPr id="84" name="그룹 26"/>
          <p:cNvGrpSpPr/>
          <p:nvPr/>
        </p:nvGrpSpPr>
        <p:grpSpPr>
          <a:xfrm>
            <a:off x="3382963" y="899195"/>
            <a:ext cx="2812504" cy="5000582"/>
            <a:chOff x="366961" y="908720"/>
            <a:chExt cx="2812504" cy="5000582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6" name="직사각형 8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98" y="1508267"/>
            <a:ext cx="2198811" cy="3327932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3473515" y="1168079"/>
            <a:ext cx="797375" cy="9955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51" y="1231471"/>
            <a:ext cx="586544" cy="887743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392489" y="5374685"/>
            <a:ext cx="2802536" cy="520972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482715" y="545349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71320" y="546810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877715" y="545517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0" name="그림 99" descr="volu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819" y="5464695"/>
            <a:ext cx="252000" cy="252000"/>
          </a:xfrm>
          <a:prstGeom prst="rect">
            <a:avLst/>
          </a:prstGeom>
        </p:spPr>
      </p:pic>
      <p:pic>
        <p:nvPicPr>
          <p:cNvPr id="101" name="그림 100" descr="모니터 아이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0849" y="5500114"/>
            <a:ext cx="192000" cy="180000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697890" y="545682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4" name="그림 103" descr="나가기 이미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4290" y="5489905"/>
            <a:ext cx="158157" cy="218784"/>
          </a:xfrm>
          <a:prstGeom prst="rect">
            <a:avLst/>
          </a:prstGeom>
        </p:spPr>
      </p:pic>
      <p:pic>
        <p:nvPicPr>
          <p:cNvPr id="48" name="그림 47" descr="Swipe_Lef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7565" y="2249345"/>
            <a:ext cx="828000" cy="828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32570" y="124096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화면 </a:t>
            </a:r>
            <a:r>
              <a:rPr lang="en-US" altLang="ko-KR" sz="800" dirty="0" smtClean="0">
                <a:solidFill>
                  <a:prstClr val="black"/>
                </a:solidFill>
              </a:rPr>
              <a:t>ON/OFF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2570" y="352286"/>
            <a:ext cx="4233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화면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스와이프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73240" y="224125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320290" y="908720"/>
          <a:ext cx="2678400" cy="110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중 페이지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화면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On/Off)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화상 화면을 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 화상화면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On/Off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에티켓 문구 영역 접힘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접힌 상태에서 다시 탭 시 문구 노출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슬라이드 번호 개체 틀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6" name="양쪽 모서리가 둥근 사각형 55"/>
          <p:cNvSpPr/>
          <p:nvPr/>
        </p:nvSpPr>
        <p:spPr>
          <a:xfrm>
            <a:off x="12692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4372930" y="5814265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▲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393232" y="499289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60" name="타원 59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61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grpSp>
        <p:nvGrpSpPr>
          <p:cNvPr id="62" name="그룹 61"/>
          <p:cNvGrpSpPr/>
          <p:nvPr/>
        </p:nvGrpSpPr>
        <p:grpSpPr>
          <a:xfrm>
            <a:off x="4275815" y="5456821"/>
            <a:ext cx="360000" cy="281206"/>
            <a:chOff x="1251549" y="4720460"/>
            <a:chExt cx="360000" cy="281206"/>
          </a:xfrm>
        </p:grpSpPr>
        <p:sp>
          <p:nvSpPr>
            <p:cNvPr id="63" name="타원 62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71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72" name="직사각형 71"/>
          <p:cNvSpPr/>
          <p:nvPr/>
        </p:nvSpPr>
        <p:spPr>
          <a:xfrm>
            <a:off x="20067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93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4" name="그림 53" descr="화상상담 이미지2.JPG"/>
          <p:cNvPicPr>
            <a:picLocks noChangeAspect="1"/>
          </p:cNvPicPr>
          <p:nvPr/>
        </p:nvPicPr>
        <p:blipFill>
          <a:blip r:embed="rId11" cstate="print"/>
          <a:srcRect b="12388"/>
          <a:stretch>
            <a:fillRect/>
          </a:stretch>
        </p:blipFill>
        <p:spPr>
          <a:xfrm>
            <a:off x="392852" y="1148201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19242" y="918245"/>
            <a:ext cx="696024" cy="351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 smtClean="0"/>
              <a:t>[</a:t>
            </a:r>
            <a:r>
              <a:rPr lang="ko-KR" altLang="en-US" sz="800" dirty="0" smtClean="0"/>
              <a:t>화면 설명</a:t>
            </a:r>
            <a:r>
              <a:rPr lang="en-US" altLang="ko-KR" sz="800" dirty="0" smtClean="0"/>
              <a:t>]</a:t>
            </a:r>
            <a:endParaRPr lang="en-US" altLang="ko-KR" sz="800" dirty="0"/>
          </a:p>
          <a:p>
            <a:pPr>
              <a:lnSpc>
                <a:spcPct val="110000"/>
              </a:lnSpc>
            </a:pPr>
            <a:endParaRPr lang="en-US" altLang="ko-KR" sz="800" dirty="0" smtClean="0"/>
          </a:p>
        </p:txBody>
      </p:sp>
      <p:grpSp>
        <p:nvGrpSpPr>
          <p:cNvPr id="2" name="그룹 26"/>
          <p:cNvGrpSpPr/>
          <p:nvPr/>
        </p:nvGrpSpPr>
        <p:grpSpPr>
          <a:xfrm rot="16200000">
            <a:off x="1751966" y="898023"/>
            <a:ext cx="2808314" cy="4991996"/>
            <a:chOff x="371152" y="917306"/>
            <a:chExt cx="2808314" cy="4991996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5" name="직사각형 64"/>
            <p:cNvSpPr/>
            <p:nvPr/>
          </p:nvSpPr>
          <p:spPr>
            <a:xfrm>
              <a:off x="371466" y="917306"/>
              <a:ext cx="2808000" cy="49912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660124" y="4272896"/>
            <a:ext cx="4991996" cy="52528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81535" y="4407005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95420" y="4306691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176535" y="4408684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9" name="그림 78" descr="volu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0639" y="4418209"/>
            <a:ext cx="252000" cy="252000"/>
          </a:xfrm>
          <a:prstGeom prst="rect">
            <a:avLst/>
          </a:prstGeom>
        </p:spPr>
      </p:pic>
      <p:pic>
        <p:nvPicPr>
          <p:cNvPr id="80" name="그림 79" descr="모니터 아이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669" y="4453628"/>
            <a:ext cx="192000" cy="180000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1996710" y="4410335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3" name="그림 82" descr="나가기 이미지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3110" y="4443419"/>
            <a:ext cx="158157" cy="2187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32570" y="124096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화면 </a:t>
            </a:r>
            <a:r>
              <a:rPr lang="en-US" altLang="ko-KR" sz="800" dirty="0" smtClean="0">
                <a:solidFill>
                  <a:prstClr val="black"/>
                </a:solidFill>
              </a:rPr>
              <a:t>ON/OFF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2570" y="352286"/>
            <a:ext cx="39917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가로모드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56710" y="453620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320290" y="908720"/>
          <a:ext cx="2678400" cy="81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화면 가로모드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에티켓 문구는 노출하지 않음</a:t>
                      </a: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슬라이드 번호 개체 틀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grpSp>
        <p:nvGrpSpPr>
          <p:cNvPr id="4" name="그룹 58"/>
          <p:cNvGrpSpPr/>
          <p:nvPr/>
        </p:nvGrpSpPr>
        <p:grpSpPr>
          <a:xfrm>
            <a:off x="1601544" y="4407934"/>
            <a:ext cx="360000" cy="281206"/>
            <a:chOff x="1251549" y="4720460"/>
            <a:chExt cx="360000" cy="281206"/>
          </a:xfrm>
        </p:grpSpPr>
        <p:sp>
          <p:nvSpPr>
            <p:cNvPr id="60" name="타원 59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61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72" name="직사각형 71"/>
          <p:cNvSpPr/>
          <p:nvPr/>
        </p:nvSpPr>
        <p:spPr>
          <a:xfrm>
            <a:off x="4517470" y="4537523"/>
            <a:ext cx="1134650" cy="2597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4" name="그림 53" descr="화상상담 이미지2.JPG"/>
          <p:cNvPicPr>
            <a:picLocks noChangeAspect="1"/>
          </p:cNvPicPr>
          <p:nvPr/>
        </p:nvPicPr>
        <p:blipFill>
          <a:blip r:embed="rId8" cstate="print"/>
          <a:srcRect b="12388"/>
          <a:stretch>
            <a:fillRect/>
          </a:stretch>
        </p:blipFill>
        <p:spPr>
          <a:xfrm>
            <a:off x="733882" y="2012096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사이트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맵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7940" y="657340"/>
            <a:ext cx="8820980" cy="58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31540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08721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85902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마이헬로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7445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00740" y="198891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심리상담사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264" y="1988840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검사진행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6845" y="198891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6970" y="198891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Hello </a:t>
            </a:r>
            <a:r>
              <a:rPr lang="ko-KR" altLang="en-US" sz="1000" dirty="0" smtClean="0">
                <a:solidFill>
                  <a:schemeClr val="tx1"/>
                </a:solidFill>
              </a:rPr>
              <a:t>소개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00740" y="2391008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심리상담사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76845" y="2391008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 내역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26970" y="2394247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계정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00740" y="2793101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화상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음성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상담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76845" y="2793101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헬로코인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상담권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6970" y="2799579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알림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0740" y="319519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 예약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26970" y="3610243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76845" y="319519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쪽지함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26970" y="401557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26970" y="4826239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서비스 이용약관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26970" y="5231571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26970" y="563424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 </a:t>
            </a:r>
            <a:r>
              <a:rPr lang="ko-KR" altLang="en-US" sz="1000" dirty="0" smtClean="0">
                <a:solidFill>
                  <a:schemeClr val="tx1"/>
                </a:solidFill>
              </a:rPr>
              <a:t>문의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26970" y="3204911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앱 버전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988355" y="854750"/>
            <a:ext cx="1260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Hello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83450" y="4555578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83450" y="4944193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83450" y="4171211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인트로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63083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자가진단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65095" y="1988840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스트레스 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65095" y="2389458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우울 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65095" y="2790075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불안 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꺾인 연결선 52"/>
          <p:cNvCxnSpPr>
            <a:stCxn id="163" idx="2"/>
            <a:endCxn id="3" idx="0"/>
          </p:cNvCxnSpPr>
          <p:nvPr/>
        </p:nvCxnSpPr>
        <p:spPr>
          <a:xfrm rot="5400000">
            <a:off x="2647006" y="-406715"/>
            <a:ext cx="385885" cy="35568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63" idx="2"/>
            <a:endCxn id="4" idx="0"/>
          </p:cNvCxnSpPr>
          <p:nvPr/>
        </p:nvCxnSpPr>
        <p:spPr>
          <a:xfrm rot="5400000">
            <a:off x="3335596" y="281875"/>
            <a:ext cx="385885" cy="21796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63" idx="2"/>
            <a:endCxn id="6" idx="0"/>
          </p:cNvCxnSpPr>
          <p:nvPr/>
        </p:nvCxnSpPr>
        <p:spPr>
          <a:xfrm rot="5400000">
            <a:off x="4024187" y="970466"/>
            <a:ext cx="385885" cy="8024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163" idx="2"/>
            <a:endCxn id="7" idx="0"/>
          </p:cNvCxnSpPr>
          <p:nvPr/>
        </p:nvCxnSpPr>
        <p:spPr>
          <a:xfrm rot="16200000" flipH="1">
            <a:off x="6089958" y="-292853"/>
            <a:ext cx="385885" cy="3329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63" idx="2"/>
            <a:endCxn id="44" idx="0"/>
          </p:cNvCxnSpPr>
          <p:nvPr/>
        </p:nvCxnSpPr>
        <p:spPr>
          <a:xfrm rot="16200000" flipH="1">
            <a:off x="4712777" y="1084328"/>
            <a:ext cx="385885" cy="574728"/>
          </a:xfrm>
          <a:prstGeom prst="bentConnector3">
            <a:avLst>
              <a:gd name="adj1" fmla="val 50000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83450" y="5337230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3450" y="574227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Hello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멤버십 사이트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540" y="4088066"/>
            <a:ext cx="1378725" cy="2052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940264" y="1564635"/>
            <a:ext cx="126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심리검사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40264" y="2394247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검사결과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176845" y="3591193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기업회원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26970" y="4429790"/>
            <a:ext cx="126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위기상담 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1788" y="895825"/>
            <a:ext cx="2812504" cy="5000582"/>
            <a:chOff x="366961" y="908720"/>
            <a:chExt cx="2812504" cy="5000582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52" name="직사각형 5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5" name="그림 54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41309" y="1106031"/>
            <a:ext cx="2804400" cy="4063344"/>
          </a:xfrm>
          <a:prstGeom prst="rect">
            <a:avLst/>
          </a:prstGeom>
        </p:spPr>
      </p:pic>
      <p:pic>
        <p:nvPicPr>
          <p:cNvPr id="60" name="그림 59" descr="화상상담 이미지2.JPG"/>
          <p:cNvPicPr>
            <a:picLocks noChangeAspect="1"/>
          </p:cNvPicPr>
          <p:nvPr/>
        </p:nvPicPr>
        <p:blipFill>
          <a:blip r:embed="rId5" cstate="print"/>
          <a:srcRect b="12388"/>
          <a:stretch>
            <a:fillRect/>
          </a:stretch>
        </p:blipFill>
        <p:spPr>
          <a:xfrm>
            <a:off x="395843" y="1168079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3" name="직사각형 62"/>
          <p:cNvSpPr/>
          <p:nvPr/>
        </p:nvSpPr>
        <p:spPr>
          <a:xfrm>
            <a:off x="341314" y="4640724"/>
            <a:ext cx="2802536" cy="52865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1540" y="47195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20145" y="473414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26540" y="472121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8" name="그림 67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0644" y="4730735"/>
            <a:ext cx="252000" cy="252000"/>
          </a:xfrm>
          <a:prstGeom prst="rect">
            <a:avLst/>
          </a:prstGeom>
        </p:spPr>
      </p:pic>
      <p:pic>
        <p:nvPicPr>
          <p:cNvPr id="69" name="그림 68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674" y="4766154"/>
            <a:ext cx="192000" cy="180000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1646715" y="472286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4" name="그림 73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3115" y="4755945"/>
            <a:ext cx="158157" cy="218784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386318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95843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grpSp>
        <p:nvGrpSpPr>
          <p:cNvPr id="39" name="그룹 26"/>
          <p:cNvGrpSpPr/>
          <p:nvPr/>
        </p:nvGrpSpPr>
        <p:grpSpPr>
          <a:xfrm>
            <a:off x="3385223" y="899195"/>
            <a:ext cx="2812504" cy="5000582"/>
            <a:chOff x="366961" y="908720"/>
            <a:chExt cx="2812504" cy="5000582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5" name="그림 44" descr="화상 통화.JPG"/>
          <p:cNvPicPr>
            <a:picLocks noChangeAspect="1"/>
          </p:cNvPicPr>
          <p:nvPr/>
        </p:nvPicPr>
        <p:blipFill>
          <a:blip r:embed="rId4" cstate="print"/>
          <a:srcRect l="1706" r="1272"/>
          <a:stretch>
            <a:fillRect/>
          </a:stretch>
        </p:blipFill>
        <p:spPr>
          <a:xfrm>
            <a:off x="3394744" y="1109401"/>
            <a:ext cx="2804400" cy="4059974"/>
          </a:xfrm>
          <a:prstGeom prst="rect">
            <a:avLst/>
          </a:prstGeom>
        </p:spPr>
      </p:pic>
      <p:pic>
        <p:nvPicPr>
          <p:cNvPr id="46" name="그림 45" descr="화상상담 이미지2.JPG"/>
          <p:cNvPicPr>
            <a:picLocks noChangeAspect="1"/>
          </p:cNvPicPr>
          <p:nvPr/>
        </p:nvPicPr>
        <p:blipFill>
          <a:blip r:embed="rId5" cstate="print"/>
          <a:srcRect b="12388"/>
          <a:stretch>
            <a:fillRect/>
          </a:stretch>
        </p:blipFill>
        <p:spPr>
          <a:xfrm>
            <a:off x="5307197" y="3567385"/>
            <a:ext cx="797375" cy="9955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3394749" y="4644095"/>
            <a:ext cx="2802536" cy="520972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484975" y="472290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73580" y="4737515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통화시간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29:00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879975" y="4724580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7" name="그림 76" descr="volu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4079" y="4734105"/>
            <a:ext cx="252000" cy="252000"/>
          </a:xfrm>
          <a:prstGeom prst="rect">
            <a:avLst/>
          </a:prstGeom>
        </p:spPr>
      </p:pic>
      <p:pic>
        <p:nvPicPr>
          <p:cNvPr id="86" name="그림 85" descr="모니터 아이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3109" y="4769524"/>
            <a:ext cx="192000" cy="180000"/>
          </a:xfrm>
          <a:prstGeom prst="rect">
            <a:avLst/>
          </a:prstGeom>
        </p:spPr>
      </p:pic>
      <p:sp>
        <p:nvSpPr>
          <p:cNvPr id="88" name="타원 87"/>
          <p:cNvSpPr/>
          <p:nvPr/>
        </p:nvSpPr>
        <p:spPr>
          <a:xfrm>
            <a:off x="4700150" y="4726231"/>
            <a:ext cx="360000" cy="2700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9" name="그림 88" descr="나가기 이미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6550" y="4759315"/>
            <a:ext cx="158157" cy="21878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439753" y="5434538"/>
            <a:ext cx="25683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화면을 터치하여 메뉴를 숨길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 욕이나 음담패설 등의 언행은 삼가해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49278" y="5233156"/>
            <a:ext cx="8899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Hello </a:t>
            </a:r>
            <a:r>
              <a:rPr lang="ko-KR" altLang="en-US" sz="900" b="1" dirty="0" smtClean="0"/>
              <a:t>에티켓</a:t>
            </a:r>
            <a:endParaRPr lang="en-US" altLang="ko-KR" sz="900" b="1" dirty="0" smtClean="0"/>
          </a:p>
        </p:txBody>
      </p:sp>
      <p:sp>
        <p:nvSpPr>
          <p:cNvPr id="94" name="양쪽 모서리가 둥근 사각형 93"/>
          <p:cNvSpPr/>
          <p:nvPr/>
        </p:nvSpPr>
        <p:spPr>
          <a:xfrm>
            <a:off x="4317791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2570" y="124096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화면 상담 종료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32570" y="352286"/>
            <a:ext cx="40286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699077" y="45039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6320290" y="908720"/>
          <a:ext cx="2678400" cy="86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 상담 종료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종료 버튼 탭 시 상담 종료하기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 종료 시 만족도 평가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(RM-0701010101)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슬라이드 번호 개체 틀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1269265" y="5075057"/>
            <a:ext cx="900100" cy="9001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38" name="그림 37" descr="Single_Tap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8765" y="4781950"/>
            <a:ext cx="828000" cy="828000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51549" y="4720460"/>
            <a:ext cx="360000" cy="281206"/>
            <a:chOff x="1251549" y="4720460"/>
            <a:chExt cx="360000" cy="281206"/>
          </a:xfrm>
        </p:grpSpPr>
        <p:sp>
          <p:nvSpPr>
            <p:cNvPr id="67" name="타원 66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70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grpSp>
        <p:nvGrpSpPr>
          <p:cNvPr id="92" name="그룹 91"/>
          <p:cNvGrpSpPr/>
          <p:nvPr/>
        </p:nvGrpSpPr>
        <p:grpSpPr>
          <a:xfrm>
            <a:off x="4298741" y="4720460"/>
            <a:ext cx="360000" cy="281206"/>
            <a:chOff x="1251549" y="4720460"/>
            <a:chExt cx="360000" cy="281206"/>
          </a:xfrm>
        </p:grpSpPr>
        <p:sp>
          <p:nvSpPr>
            <p:cNvPr id="95" name="타원 94"/>
            <p:cNvSpPr/>
            <p:nvPr/>
          </p:nvSpPr>
          <p:spPr>
            <a:xfrm>
              <a:off x="1251549" y="4720460"/>
              <a:ext cx="360000" cy="2700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96" name="Picture 2" descr="마이크 아이콘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lum contrast="-40000"/>
            </a:blip>
            <a:srcRect/>
            <a:stretch>
              <a:fillRect/>
            </a:stretch>
          </p:blipFill>
          <p:spPr bwMode="auto">
            <a:xfrm flipH="1">
              <a:off x="1355349" y="4746752"/>
              <a:ext cx="148870" cy="254914"/>
            </a:xfrm>
            <a:prstGeom prst="rect">
              <a:avLst/>
            </a:prstGeom>
            <a:noFill/>
          </p:spPr>
        </p:pic>
      </p:grpSp>
      <p:sp>
        <p:nvSpPr>
          <p:cNvPr id="93" name="직사각형 92"/>
          <p:cNvSpPr/>
          <p:nvPr/>
        </p:nvSpPr>
        <p:spPr>
          <a:xfrm>
            <a:off x="5055241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378291" y="1089468"/>
            <a:ext cx="2811600" cy="4806189"/>
          </a:xfrm>
          <a:prstGeom prst="rect">
            <a:avLst/>
          </a:prstGeom>
          <a:solidFill>
            <a:srgbClr val="404040">
              <a:alpha val="8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9" name="그룹 106"/>
          <p:cNvGrpSpPr/>
          <p:nvPr/>
        </p:nvGrpSpPr>
        <p:grpSpPr>
          <a:xfrm>
            <a:off x="3698981" y="2827810"/>
            <a:ext cx="2215137" cy="1479149"/>
            <a:chOff x="388264" y="3068960"/>
            <a:chExt cx="2215137" cy="1479149"/>
          </a:xfrm>
        </p:grpSpPr>
        <p:sp>
          <p:nvSpPr>
            <p:cNvPr id="80" name="직사각형 79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1224" y="3530472"/>
              <a:ext cx="2162176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상담을 종료하시겠습니까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상담 종료 후에 만족도 평가를 부탁 드립니다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 종료하기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상담 종료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2006715" y="1168079"/>
            <a:ext cx="1134650" cy="259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김태희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만족도 평가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만족도 평가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1" name="직사각형 20"/>
          <p:cNvSpPr/>
          <p:nvPr/>
        </p:nvSpPr>
        <p:spPr>
          <a:xfrm>
            <a:off x="328861" y="1474735"/>
            <a:ext cx="2811600" cy="496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985" y="1546042"/>
            <a:ext cx="273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(Q 1) </a:t>
            </a:r>
            <a:r>
              <a:rPr lang="ko-KR" altLang="en-US" sz="900" dirty="0" smtClean="0"/>
              <a:t>심리</a:t>
            </a:r>
            <a:r>
              <a:rPr lang="ko-KR" altLang="en-US" sz="900" dirty="0" smtClean="0">
                <a:latin typeface="+mj-ea"/>
              </a:rPr>
              <a:t>상담사가 ***님에게 도움을 드리고자 노력했나요</a:t>
            </a:r>
            <a:r>
              <a:rPr lang="en-US" altLang="ko-KR" sz="900" dirty="0" smtClean="0">
                <a:latin typeface="+mj-ea"/>
              </a:rPr>
              <a:t>?</a:t>
            </a:r>
            <a:endParaRPr lang="ko-KR" altLang="en-US" sz="900" dirty="0" smtClean="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2437264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☆☆☆☆☆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352" y="220643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별점을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선택해주세요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그림 22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6965" y="2572279"/>
            <a:ext cx="828000" cy="82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2570" y="12409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점수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70" y="352286"/>
            <a:ext cx="4724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431" y="114181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6505" y="15837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49770" y="24838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320290" y="908720"/>
          <a:ext cx="2678400" cy="25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만족도 평가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질의 항목은 </a:t>
                      </a:r>
                      <a:r>
                        <a:rPr lang="en-US" altLang="ko-KR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수정 가능</a:t>
                      </a:r>
                      <a:endParaRPr lang="en-US" altLang="ko-KR" sz="8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및 점수</a:t>
                      </a:r>
                      <a:r>
                        <a:rPr lang="en-US" altLang="ko-KR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 계산 등은 정책정의서 참고</a:t>
                      </a:r>
                      <a:endParaRPr lang="en-US" altLang="ko-KR" sz="8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만족도 평가 화면 닫히면서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등록한 질의 내용이 순서에 맞게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자동 입력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별표를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탭하여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원하는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다음 질의로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마지막 질의인 경우 만족도 평가 이용 후기 작성 페이지</a:t>
                      </a:r>
                      <a:r>
                        <a:rPr lang="en-US" altLang="ko-KR" sz="800" dirty="0" smtClean="0"/>
                        <a:t>(RM-0701010102)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409544" y="311396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다음  </a:t>
            </a:r>
            <a:r>
              <a:rPr lang="en-US" altLang="ko-KR" sz="1050" b="1" dirty="0" smtClean="0"/>
              <a:t>&gt;</a:t>
            </a:r>
            <a:endParaRPr lang="ko-KR" altLang="en-US" sz="1050" b="1" dirty="0"/>
          </a:p>
        </p:txBody>
      </p:sp>
      <p:sp>
        <p:nvSpPr>
          <p:cNvPr id="37" name="타원 36"/>
          <p:cNvSpPr/>
          <p:nvPr/>
        </p:nvSpPr>
        <p:spPr>
          <a:xfrm>
            <a:off x="2803875" y="327427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만족도 평가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3251" y="3059945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&lt;  </a:t>
            </a:r>
            <a:r>
              <a:rPr lang="ko-KR" altLang="en-US" sz="1050" b="1" dirty="0" smtClean="0"/>
              <a:t>이전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328861" y="1474735"/>
            <a:ext cx="2811600" cy="496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798" y="1548548"/>
            <a:ext cx="2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(Q 2) </a:t>
            </a:r>
            <a:r>
              <a:rPr lang="ko-KR" altLang="en-US" sz="900" dirty="0" smtClean="0">
                <a:latin typeface="+mj-ea"/>
              </a:rPr>
              <a:t>상담 받으신 내용은 ***님에게 도움이 되었나요</a:t>
            </a:r>
            <a:r>
              <a:rPr lang="en-US" altLang="ko-KR" sz="900" dirty="0" smtClean="0">
                <a:latin typeface="+mj-ea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2570" y="12409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점수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570" y="352286"/>
            <a:ext cx="4724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80570" y="29339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9544" y="305994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다음  </a:t>
            </a:r>
            <a:r>
              <a:rPr lang="en-US" altLang="ko-KR" sz="1050" b="1" dirty="0" smtClean="0"/>
              <a:t>&gt;</a:t>
            </a:r>
            <a:endParaRPr lang="ko-KR" altLang="en-US" sz="1050" b="1" dirty="0"/>
          </a:p>
        </p:txBody>
      </p:sp>
      <p:sp>
        <p:nvSpPr>
          <p:cNvPr id="40" name="직사각형 39"/>
          <p:cNvSpPr/>
          <p:nvPr/>
        </p:nvSpPr>
        <p:spPr>
          <a:xfrm>
            <a:off x="421798" y="2437264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☆☆☆☆☆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352" y="220643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별점을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선택해주세요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만족도 평가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이전 질의로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만족도 평가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3251" y="3059945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&lt;  </a:t>
            </a:r>
            <a:r>
              <a:rPr lang="ko-KR" altLang="en-US" sz="1050" b="1" dirty="0" smtClean="0"/>
              <a:t>이전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328861" y="1474735"/>
            <a:ext cx="2811600" cy="496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798" y="1587513"/>
            <a:ext cx="2634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(Q 3) </a:t>
            </a:r>
            <a:r>
              <a:rPr lang="ko-KR" altLang="en-US" sz="900" dirty="0" smtClean="0">
                <a:latin typeface="+mj-ea"/>
              </a:rPr>
              <a:t>상담을 받기까지의 절차는 편리하셨나요</a:t>
            </a:r>
            <a:r>
              <a:rPr lang="en-US" altLang="ko-KR" sz="900" dirty="0" smtClean="0">
                <a:latin typeface="+mj-ea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2570" y="12409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점수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570" y="352286"/>
            <a:ext cx="4724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9544" y="305994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다음  </a:t>
            </a:r>
            <a:r>
              <a:rPr lang="en-US" altLang="ko-KR" sz="1050" b="1" dirty="0" smtClean="0"/>
              <a:t>&gt;</a:t>
            </a:r>
            <a:endParaRPr lang="ko-KR" altLang="en-US" sz="1050" b="1" dirty="0"/>
          </a:p>
        </p:txBody>
      </p:sp>
      <p:sp>
        <p:nvSpPr>
          <p:cNvPr id="40" name="직사각형 39"/>
          <p:cNvSpPr/>
          <p:nvPr/>
        </p:nvSpPr>
        <p:spPr>
          <a:xfrm>
            <a:off x="421798" y="2437264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☆☆☆☆☆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352" y="220643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별점을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선택해주세요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만족도 평가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만족도 평가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9" name="직사각형 28"/>
          <p:cNvSpPr/>
          <p:nvPr/>
        </p:nvSpPr>
        <p:spPr>
          <a:xfrm>
            <a:off x="328861" y="1474735"/>
            <a:ext cx="2811600" cy="5835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580" y="1467830"/>
            <a:ext cx="2780785" cy="58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 smtClean="0"/>
              <a:t>(Q 4) </a:t>
            </a:r>
            <a:r>
              <a:rPr lang="ko-KR" altLang="en-US" sz="900" dirty="0" smtClean="0"/>
              <a:t>본 </a:t>
            </a:r>
            <a:r>
              <a:rPr lang="ko-KR" altLang="en-US" sz="900" dirty="0" err="1" smtClean="0"/>
              <a:t>심리상담사를</a:t>
            </a:r>
            <a:r>
              <a:rPr lang="ko-KR" altLang="en-US" sz="900" dirty="0" smtClean="0"/>
              <a:t> 다른 사람에게도 추천해주고 싶으신가요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상담 이용후기를 남겨주시면 다른 분들께도 큰 도움이 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12490" y="2483895"/>
            <a:ext cx="2638579" cy="7823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상담 이용 후기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2570" y="124096"/>
            <a:ext cx="1487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이용후기 작성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70" y="352286"/>
            <a:ext cx="4724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9051" y="3322560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 / 500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1295740" y="3586031"/>
            <a:ext cx="93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등록하기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105740" y="36760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0431" y="114181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9540" y="25363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320290" y="908720"/>
          <a:ext cx="2678400" cy="260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만족도 평가 이용 후기 작성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끝까지 완료하여 등록하지 않고 닫기 탭 시 모든 평가 저장되지 않고 삭제됨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추천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경우 해당 상담사 추천하며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경우 추천 해제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추천하고 완료 시 해당 상담사 추천수 업데이트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하단에 한글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내용이 한 글자라도 입력된 경우 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모든 평가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후기 저장하고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공유하기 페이지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RM-0701010103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평가와 후기가 모두 작성된 경우에만 저장된 평가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후기는 해당 상담사 상세 페이지에 노출되며 후기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미작성인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 평가 점수만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평균에 반영됨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180431" y="207714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 descr="좋아요 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303" y="2180342"/>
            <a:ext cx="204707" cy="180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2860" y="2151767"/>
            <a:ext cx="671979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추천해요</a:t>
            </a:r>
            <a:endParaRPr lang="ko-KR" altLang="en-US" sz="900" dirty="0">
              <a:latin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8205" y="2161292"/>
            <a:ext cx="771990" cy="2421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70" y="1177702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SNS </a:t>
            </a:r>
            <a:r>
              <a:rPr lang="ko-KR" altLang="en-US" sz="1000" b="1" dirty="0" smtClean="0"/>
              <a:t>공유하기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328861" y="1476361"/>
            <a:ext cx="2812504" cy="1935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570" y="4194085"/>
            <a:ext cx="207460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b="1" dirty="0" smtClean="0"/>
              <a:t>평가가 완료되었습니다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ko-KR" sz="1000" b="1" dirty="0" smtClean="0"/>
              <a:t>Hello </a:t>
            </a:r>
            <a:r>
              <a:rPr lang="ko-KR" altLang="en-US" sz="1000" b="1" dirty="0" smtClean="0"/>
              <a:t>가 작은 도움이 되었다면</a:t>
            </a:r>
            <a:endParaRPr lang="en-US" altLang="ko-KR" sz="1000" b="1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b="1" dirty="0" smtClean="0"/>
              <a:t>가족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친구들에게 추천해 주세요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3365" y="5409220"/>
            <a:ext cx="2812504" cy="49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2" name="그림 81" descr="11 카카오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50" y="5477315"/>
            <a:ext cx="365145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3" name="그림 82" descr="12 카카오스토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8079" y="5477315"/>
            <a:ext cx="375789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5" name="그림 84" descr="14 페이스북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2645" y="5477315"/>
            <a:ext cx="359275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9" name="그림 88" descr="편안한 사진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8514" y="1476360"/>
            <a:ext cx="2793600" cy="1914007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338386" y="1485283"/>
            <a:ext cx="2807087" cy="1926978"/>
          </a:xfrm>
          <a:prstGeom prst="rect">
            <a:avLst/>
          </a:prstGeom>
          <a:solidFill>
            <a:srgbClr val="595959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1560" y="2246725"/>
            <a:ext cx="23086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마주보고 마음을 나누는 심리상담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Hello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301388" y="3032357"/>
            <a:ext cx="814387" cy="801688"/>
            <a:chOff x="3713956" y="4707067"/>
            <a:chExt cx="814387" cy="801688"/>
          </a:xfrm>
        </p:grpSpPr>
        <p:sp>
          <p:nvSpPr>
            <p:cNvPr id="74" name="모서리가 둥근 직사각형 73"/>
            <p:cNvSpPr>
              <a:spLocks/>
            </p:cNvSpPr>
            <p:nvPr/>
          </p:nvSpPr>
          <p:spPr>
            <a:xfrm>
              <a:off x="3713956" y="4707067"/>
              <a:ext cx="814387" cy="801688"/>
            </a:xfrm>
            <a:prstGeom prst="roundRect">
              <a:avLst>
                <a:gd name="adj" fmla="val 8151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80" name="그림 79" descr="리모트 이미지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1435" y="4821535"/>
              <a:ext cx="708878" cy="504000"/>
            </a:xfrm>
            <a:prstGeom prst="rect">
              <a:avLst/>
            </a:prstGeom>
          </p:spPr>
        </p:pic>
        <p:sp>
          <p:nvSpPr>
            <p:cNvPr id="77" name="모서리가 둥근 직사각형 8"/>
            <p:cNvSpPr/>
            <p:nvPr/>
          </p:nvSpPr>
          <p:spPr>
            <a:xfrm>
              <a:off x="3813175" y="4957821"/>
              <a:ext cx="620713" cy="27892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kumimoji="0" lang="en-US" altLang="ko-KR" sz="900" b="1" kern="0" spc="-100" dirty="0" smtClean="0">
                  <a:latin typeface="+mn-ea"/>
                  <a:ea typeface="+mn-ea"/>
                  <a:cs typeface="Arial" pitchFamily="34" charset="0"/>
                </a:rPr>
                <a:t>Hello</a:t>
              </a:r>
              <a:endParaRPr kumimoji="0" lang="en-US" altLang="ko-KR" sz="900" b="1" kern="0" spc="-100" dirty="0"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32570" y="124096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SNS </a:t>
            </a:r>
            <a:r>
              <a:rPr lang="ko-KR" altLang="en-US" sz="800" dirty="0" smtClean="0">
                <a:solidFill>
                  <a:prstClr val="black"/>
                </a:solidFill>
              </a:rPr>
              <a:t>공유하기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2570" y="352286"/>
            <a:ext cx="5508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입장 후 연결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종료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 평가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SNS </a:t>
            </a:r>
            <a:r>
              <a:rPr lang="ko-KR" altLang="en-US" sz="800" dirty="0" smtClean="0">
                <a:solidFill>
                  <a:prstClr val="black"/>
                </a:solidFill>
              </a:rPr>
              <a:t>공유하기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69650" y="295197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02861" y="535131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RM-0701010103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320290" y="908720"/>
          <a:ext cx="2678400" cy="125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공유하기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아이콘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카카오스토리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아이콘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각각 아이콘 탭 시 각 서비스 공유하기 기능으로 연결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60580" y="5409220"/>
            <a:ext cx="2771534" cy="49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pic>
        <p:nvPicPr>
          <p:cNvPr id="121858" name="Picture 2" descr="인스타그램 공유 아이콘에 대한 이미지 검색결과"/>
          <p:cNvPicPr>
            <a:picLocks noChangeAspect="1" noChangeArrowheads="1"/>
          </p:cNvPicPr>
          <p:nvPr/>
        </p:nvPicPr>
        <p:blipFill>
          <a:blip r:embed="rId9" cstate="print"/>
          <a:srcRect l="24470" t="24983" r="24785" b="24722"/>
          <a:stretch>
            <a:fillRect/>
          </a:stretch>
        </p:blipFill>
        <p:spPr bwMode="auto">
          <a:xfrm>
            <a:off x="1839846" y="5459209"/>
            <a:ext cx="362872" cy="360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132570" y="124096"/>
            <a:ext cx="13484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SNS </a:t>
            </a:r>
            <a:r>
              <a:rPr lang="ko-KR" altLang="en-US" sz="800" dirty="0" smtClean="0">
                <a:solidFill>
                  <a:prstClr val="black"/>
                </a:solidFill>
              </a:rPr>
              <a:t>공유하기 </a:t>
            </a:r>
            <a:r>
              <a:rPr lang="en-US" altLang="ko-KR" sz="800" dirty="0" smtClean="0">
                <a:solidFill>
                  <a:prstClr val="black"/>
                </a:solidFill>
              </a:rPr>
              <a:t>- </a:t>
            </a:r>
            <a:r>
              <a:rPr lang="ko-KR" altLang="en-US" sz="800" dirty="0" smtClean="0">
                <a:solidFill>
                  <a:prstClr val="black"/>
                </a:solidFill>
              </a:rPr>
              <a:t>예시화면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320290" y="908720"/>
          <a:ext cx="2678400" cy="239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공유하기 예시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각 링크 클릭 시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latinLnBrk="1">
                        <a:buFont typeface="+mj-ea"/>
                        <a:buAutoNum type="circleNumDbPlain"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설치된 경우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실행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latinLnBrk="1">
                        <a:buFont typeface="+mj-ea"/>
                        <a:buAutoNum type="circleNumDbPlain"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설치되지 않은 경우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앱스토어로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latinLnBrk="1">
                        <a:buFont typeface="+mj-ea"/>
                        <a:buNone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페이스북의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앱스토어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 경우 이미지가 노출되지 않을 수도 있음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이미지가 노출되는 경우 스토어 상세 페이지의 이미지가 노출될 수 있음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개발자 확인 후 변경 사항 있는 경우 피드백 요청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인스타그램의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경우 지정된 텍스트는 공유가 불가하며 이미지만 공유 가능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슬라이드 번호 개체 틀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pic>
        <p:nvPicPr>
          <p:cNvPr id="1026" name="Picture 2" descr="C:\Users\임채은\Downloads\IMG_0748.PNG"/>
          <p:cNvPicPr>
            <a:picLocks noChangeAspect="1" noChangeArrowheads="1"/>
          </p:cNvPicPr>
          <p:nvPr/>
        </p:nvPicPr>
        <p:blipFill>
          <a:blip r:embed="rId3" cstate="print"/>
          <a:srcRect l="37288" t="10597" b="40648"/>
          <a:stretch>
            <a:fillRect/>
          </a:stretch>
        </p:blipFill>
        <p:spPr bwMode="auto">
          <a:xfrm>
            <a:off x="206515" y="773705"/>
            <a:ext cx="1575175" cy="21781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226456" y="302656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카카오톡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smtClean="0"/>
              <a:t>최소 </a:t>
            </a:r>
            <a:r>
              <a:rPr lang="en-US" altLang="ko-KR" sz="1000" dirty="0" smtClean="0"/>
              <a:t>80x80, 500kb </a:t>
            </a:r>
            <a:r>
              <a:rPr lang="ko-KR" altLang="en-US" sz="1000" dirty="0" smtClean="0"/>
              <a:t>이하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5981" y="773706"/>
            <a:ext cx="1533690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6936" y="773705"/>
            <a:ext cx="1536262" cy="27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4337610" y="347400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페이스북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en-US" altLang="ko-KR" sz="1000" dirty="0" smtClean="0"/>
              <a:t>12MB</a:t>
            </a:r>
            <a:r>
              <a:rPr lang="ko-KR" altLang="en-US" sz="1000" dirty="0" smtClean="0"/>
              <a:t> 미만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916705" y="3474005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카카오스토리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smtClean="0"/>
              <a:t>파일당 </a:t>
            </a:r>
            <a:r>
              <a:rPr lang="en-US" altLang="ko-KR" sz="1000" dirty="0" smtClean="0"/>
              <a:t>5MB</a:t>
            </a:r>
            <a:r>
              <a:rPr lang="ko-KR" altLang="en-US" sz="1000" dirty="0" smtClean="0"/>
              <a:t> 이하</a:t>
            </a:r>
            <a:r>
              <a:rPr lang="en-US" altLang="ko-KR" sz="1000" dirty="0" smtClean="0"/>
              <a:t>, gif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3MB </a:t>
            </a:r>
            <a:r>
              <a:rPr lang="ko-KR" altLang="en-US" sz="1000" dirty="0" smtClean="0"/>
              <a:t>이하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26456" y="2528900"/>
            <a:ext cx="1555234" cy="42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86735" y="1583794"/>
            <a:ext cx="1512936" cy="112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49174" y="2258871"/>
            <a:ext cx="1332916" cy="767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예약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38386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38386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5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예약</a:t>
            </a:r>
            <a:endParaRPr lang="ko-KR" altLang="en-US" sz="1000" b="1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13760"/>
              </p:ext>
            </p:extLst>
          </p:nvPr>
        </p:nvGraphicFramePr>
        <p:xfrm>
          <a:off x="409052" y="2046079"/>
          <a:ext cx="2642017" cy="2445051"/>
        </p:xfrm>
        <a:graphic>
          <a:graphicData uri="http://schemas.openxmlformats.org/drawingml/2006/table">
            <a:tbl>
              <a:tblPr/>
              <a:tblGrid>
                <a:gridCol w="377431"/>
                <a:gridCol w="377431"/>
                <a:gridCol w="377431"/>
                <a:gridCol w="377431"/>
                <a:gridCol w="377431"/>
                <a:gridCol w="377431"/>
                <a:gridCol w="377431"/>
              </a:tblGrid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BFBFBF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BFBFBF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79215" y="186658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2016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749478" y="182893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 rot="10800000">
            <a:off x="452282" y="1859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36" name="직사각형 35"/>
          <p:cNvSpPr/>
          <p:nvPr/>
        </p:nvSpPr>
        <p:spPr>
          <a:xfrm>
            <a:off x="342577" y="1493785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28" y="153346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일정 선택</a:t>
            </a:r>
            <a:endParaRPr lang="ko-KR" altLang="en-US" sz="800" dirty="0"/>
          </a:p>
        </p:txBody>
      </p:sp>
      <p:grpSp>
        <p:nvGrpSpPr>
          <p:cNvPr id="54" name="그룹 26"/>
          <p:cNvGrpSpPr/>
          <p:nvPr/>
        </p:nvGrpSpPr>
        <p:grpSpPr>
          <a:xfrm>
            <a:off x="3385794" y="895825"/>
            <a:ext cx="2812504" cy="5012728"/>
            <a:chOff x="366961" y="908720"/>
            <a:chExt cx="2812504" cy="5209634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56" name="직사각형 55"/>
            <p:cNvSpPr/>
            <p:nvPr/>
          </p:nvSpPr>
          <p:spPr>
            <a:xfrm>
              <a:off x="371465" y="1120552"/>
              <a:ext cx="2808000" cy="49978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3481642" y="5544235"/>
            <a:ext cx="2651541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완료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91775" y="1110523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48726" y="115019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예약 시간 선택</a:t>
            </a:r>
            <a:endParaRPr lang="ko-KR" altLang="en-US" sz="800" dirty="0"/>
          </a:p>
        </p:txBody>
      </p:sp>
      <p:pic>
        <p:nvPicPr>
          <p:cNvPr id="34" name="그림 33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2350" y="3528535"/>
            <a:ext cx="828000" cy="828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132570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32570" y="352286"/>
            <a:ext cx="27093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6890" y="18178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44255" y="55860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91051" y="4089120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안내사항 </a:t>
            </a:r>
            <a:endParaRPr lang="ko-KR" altLang="en-US" sz="1600" b="1" dirty="0"/>
          </a:p>
        </p:txBody>
      </p:sp>
      <p:pic>
        <p:nvPicPr>
          <p:cNvPr id="96" name="그림 95" descr="inf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6910" y="4070843"/>
            <a:ext cx="252000" cy="25200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3444255" y="4331595"/>
            <a:ext cx="269104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시간 </a:t>
            </a:r>
            <a:r>
              <a:rPr lang="en-US" altLang="ko-KR" sz="800" dirty="0" smtClean="0">
                <a:solidFill>
                  <a:prstClr val="black"/>
                </a:solidFill>
              </a:rPr>
              <a:t>5</a:t>
            </a:r>
            <a:r>
              <a:rPr lang="ko-KR" altLang="en-US" sz="800" dirty="0" smtClean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/>
              <a:t>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예약 취소 정책</a:t>
            </a:r>
            <a:endParaRPr lang="en-US" altLang="ko-KR" sz="800" dirty="0" smtClean="0"/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FF"/>
                </a:solidFill>
              </a:rPr>
              <a:t>  </a:t>
            </a:r>
            <a:r>
              <a:rPr lang="en-US" altLang="ko-KR" sz="800" dirty="0" smtClean="0">
                <a:solidFill>
                  <a:srgbClr val="0000FF"/>
                </a:solidFill>
              </a:rPr>
              <a:t>- </a:t>
            </a:r>
            <a:r>
              <a:rPr lang="ko-KR" altLang="en-US" sz="800" dirty="0" smtClean="0">
                <a:solidFill>
                  <a:srgbClr val="0000FF"/>
                </a:solidFill>
              </a:rPr>
              <a:t>상담시간까지 </a:t>
            </a:r>
            <a:r>
              <a:rPr lang="en-US" altLang="ko-KR" sz="800" dirty="0">
                <a:solidFill>
                  <a:srgbClr val="0000FF"/>
                </a:solidFill>
              </a:rPr>
              <a:t>6</a:t>
            </a:r>
            <a:r>
              <a:rPr lang="ko-KR" altLang="en-US" sz="800" dirty="0" smtClean="0">
                <a:solidFill>
                  <a:srgbClr val="0000FF"/>
                </a:solidFill>
              </a:rPr>
              <a:t>시간 이상 남은 경우 </a:t>
            </a:r>
            <a:r>
              <a:rPr lang="en-US" altLang="ko-KR" sz="800" dirty="0" smtClean="0">
                <a:solidFill>
                  <a:srgbClr val="0000FF"/>
                </a:solidFill>
              </a:rPr>
              <a:t>: 100% </a:t>
            </a:r>
            <a:r>
              <a:rPr lang="ko-KR" altLang="en-US" sz="800" dirty="0" smtClean="0">
                <a:solidFill>
                  <a:srgbClr val="0000FF"/>
                </a:solidFill>
              </a:rPr>
              <a:t>환급     </a:t>
            </a:r>
            <a:endParaRPr lang="en-US" altLang="ko-KR" sz="800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srgbClr val="0000FF"/>
                </a:solidFill>
              </a:rPr>
              <a:t>  - </a:t>
            </a:r>
            <a:r>
              <a:rPr lang="ko-KR" altLang="en-US" sz="800" dirty="0" smtClean="0">
                <a:solidFill>
                  <a:srgbClr val="0000FF"/>
                </a:solidFill>
              </a:rPr>
              <a:t>상담시간까지 </a:t>
            </a:r>
            <a:r>
              <a:rPr lang="en-US" altLang="ko-KR" sz="800" dirty="0" smtClean="0">
                <a:solidFill>
                  <a:srgbClr val="0000FF"/>
                </a:solidFill>
              </a:rPr>
              <a:t>6</a:t>
            </a:r>
            <a:r>
              <a:rPr lang="ko-KR" altLang="en-US" sz="800" dirty="0" smtClean="0">
                <a:solidFill>
                  <a:srgbClr val="0000FF"/>
                </a:solidFill>
              </a:rPr>
              <a:t>시간 미만 남은 경우 </a:t>
            </a:r>
            <a:r>
              <a:rPr lang="en-US" altLang="ko-KR" sz="800" dirty="0" smtClean="0">
                <a:solidFill>
                  <a:srgbClr val="0000FF"/>
                </a:solidFill>
              </a:rPr>
              <a:t>: </a:t>
            </a:r>
            <a:r>
              <a:rPr lang="ko-KR" altLang="en-US" sz="800" dirty="0" smtClean="0">
                <a:solidFill>
                  <a:srgbClr val="0000FF"/>
                </a:solidFill>
              </a:rPr>
              <a:t>예약취소 불가</a:t>
            </a:r>
            <a:endParaRPr lang="en-US" altLang="ko-KR" sz="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320290" y="908720"/>
          <a:ext cx="26784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예약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오늘 날짜에 해당하는 달력 노출되며 자동으로 오늘 날짜 선택된 채로 보여짐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오늘 기준 지난 날은 모두 비활성화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 불가능한 날짜는 모두 비활성화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 가능으로 설정해 둔 날만 활성화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기준 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월로는 이동 불가</a:t>
                      </a:r>
                      <a:endParaRPr lang="en-US" altLang="ko-KR" sz="800" strike="sng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기능 지원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 다음 달 캘린더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 이전 달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캘런더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상담시간 선택 영역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분이 선택된 채로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 상담사 웹에서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상담을 허용한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상담 선택 부분이 노출되며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상담을 허용하지 않은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상담 내용만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 시간 선택 영역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오전 디폴트 선택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오후 선택에 따라 시간 테이블 각각 오전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오후 시간대에 맞게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캘린더에서 활성화된 날짜 선택 시 상담사가 상담 스케줄로 지정한 시간 중 예약이 가능한 시간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테이블이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strike="sng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지정한 상담 시간에 따라 노출되는 시간이 달라짐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 시간 테이블에서 시작 시간 노출 기준은 직전 상담시간 </a:t>
                      </a:r>
                      <a:r>
                        <a:rPr lang="en-US" altLang="ko-KR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쉬는 시간 기준이지만 스케줄 설정에서 연속성이 없는 경우</a:t>
                      </a:r>
                      <a:r>
                        <a:rPr lang="en-US" altLang="ko-KR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종료시간과 스케줄 종료시간이 일치하는 경우</a:t>
                      </a:r>
                      <a:r>
                        <a:rPr lang="en-US" altLang="ko-KR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상담 쉬는 시간을 체크하지 않고 예약 가능한 시간대로 보여줌</a:t>
                      </a:r>
                      <a:endParaRPr lang="en-US" altLang="ko-KR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당일 날짜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 시 현재시간 기준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이후 상담 가능한 시간대부터 노출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시간대 표시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시간 선택 시 기존 선택했던 시간대는 선택해제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시간 선택 시 버튼 활성 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비활성화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예약 확인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8386" y="4626165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5337" y="466584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상담 시간 선택</a:t>
            </a:r>
            <a:endParaRPr lang="ko-KR" altLang="en-US" sz="800" dirty="0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6535" y="4956701"/>
            <a:ext cx="196094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◎ 상담 시간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30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분</a:t>
            </a:r>
            <a:r>
              <a:rPr lang="en-US" altLang="ko-KR" sz="900" b="1" dirty="0" smtClean="0">
                <a:solidFill>
                  <a:prstClr val="black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   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: 33,000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원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 30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분 </a:t>
            </a:r>
            <a:r>
              <a:rPr lang="ko-KR" altLang="en-US" sz="900" b="1" dirty="0" err="1" smtClean="0">
                <a:solidFill>
                  <a:prstClr val="black"/>
                </a:solidFill>
              </a:rPr>
              <a:t>상담권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1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매</a:t>
            </a:r>
            <a:endParaRPr lang="en-US" altLang="ko-KR" sz="900" b="1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900" b="1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ko-KR" sz="900" b="1" dirty="0" smtClean="0">
                <a:solidFill>
                  <a:prstClr val="black"/>
                </a:solidFill>
              </a:rPr>
              <a:t>○</a:t>
            </a:r>
            <a:r>
              <a:rPr lang="en-US" altLang="ko-KR" sz="900" b="1" dirty="0" smtClean="0">
                <a:solidFill>
                  <a:prstClr val="black"/>
                </a:solidFill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상담시간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50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분</a:t>
            </a:r>
            <a:endParaRPr lang="en-US" altLang="ko-KR" sz="900" b="1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 smtClean="0">
                <a:solidFill>
                  <a:prstClr val="black"/>
                </a:solidFill>
              </a:rPr>
              <a:t>    : 55,000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원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 50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분 </a:t>
            </a:r>
            <a:r>
              <a:rPr lang="ko-KR" altLang="en-US" sz="900" b="1" dirty="0" err="1" smtClean="0">
                <a:solidFill>
                  <a:prstClr val="black"/>
                </a:solidFill>
              </a:rPr>
              <a:t>상담권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1</a:t>
            </a:r>
            <a:r>
              <a:rPr lang="ko-KR" altLang="en-US" sz="900" b="1" dirty="0" smtClean="0">
                <a:solidFill>
                  <a:prstClr val="black"/>
                </a:solidFill>
              </a:rPr>
              <a:t>매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707015" y="140746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98005" y="495670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8726" y="1399406"/>
            <a:ext cx="1960942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ko-KR" sz="900" b="1" dirty="0" smtClean="0">
                <a:solidFill>
                  <a:prstClr val="black"/>
                </a:solidFill>
              </a:rPr>
              <a:t>○</a:t>
            </a:r>
            <a:r>
              <a:rPr lang="ko-KR" altLang="en-US" sz="900" b="1" dirty="0" smtClean="0">
                <a:solidFill>
                  <a:prstClr val="black"/>
                </a:solidFill>
              </a:rPr>
              <a:t> 오전      ◎</a:t>
            </a:r>
            <a:r>
              <a:rPr lang="en-US" altLang="ko-KR" sz="900" b="1" dirty="0" smtClean="0">
                <a:solidFill>
                  <a:prstClr val="black"/>
                </a:solidFill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오후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81642" y="1718810"/>
            <a:ext cx="264463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12:00 ~ 12:30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81642" y="2126947"/>
            <a:ext cx="264463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12:40 ~ 13:10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481642" y="2531992"/>
            <a:ext cx="264463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13:20 ~ 13:50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81642" y="2933945"/>
            <a:ext cx="264463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14:00 ~ 14:30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14199" y="300490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√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481642" y="3339278"/>
            <a:ext cx="264463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14:40 ~ 15:10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581015" y="30299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03781" y="4857893"/>
            <a:ext cx="2697676" cy="52629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기본 가이드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0"/>
          <p:cNvGrpSpPr/>
          <p:nvPr/>
        </p:nvGrpSpPr>
        <p:grpSpPr>
          <a:xfrm>
            <a:off x="386535" y="2960527"/>
            <a:ext cx="2215137" cy="1678291"/>
            <a:chOff x="3716905" y="4824155"/>
            <a:chExt cx="2215137" cy="1678291"/>
          </a:xfrm>
        </p:grpSpPr>
        <p:sp>
          <p:nvSpPr>
            <p:cNvPr id="41" name="직사각형 40"/>
            <p:cNvSpPr/>
            <p:nvPr/>
          </p:nvSpPr>
          <p:spPr>
            <a:xfrm>
              <a:off x="3716905" y="4824155"/>
              <a:ext cx="2215137" cy="167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16907" y="617844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69865" y="5285667"/>
              <a:ext cx="2162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헬로코인이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부족합니다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지금 충전하시겠습니까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ㆍ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보유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10,000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ㆍ 필요 헬로코인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23,000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헬로코인 충전 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24473" y="617837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충전하기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50"/>
          <p:cNvGrpSpPr/>
          <p:nvPr/>
        </p:nvGrpSpPr>
        <p:grpSpPr>
          <a:xfrm>
            <a:off x="363318" y="860849"/>
            <a:ext cx="2380271" cy="1803066"/>
            <a:chOff x="3693166" y="4824155"/>
            <a:chExt cx="2380271" cy="1803066"/>
          </a:xfrm>
        </p:grpSpPr>
        <p:sp>
          <p:nvSpPr>
            <p:cNvPr id="52" name="직사각형 51"/>
            <p:cNvSpPr/>
            <p:nvPr/>
          </p:nvSpPr>
          <p:spPr>
            <a:xfrm>
              <a:off x="3716905" y="4824155"/>
              <a:ext cx="2215137" cy="18030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16907" y="630322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93166" y="5296836"/>
              <a:ext cx="2380271" cy="632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b="1" dirty="0" err="1" smtClean="0">
                  <a:solidFill>
                    <a:prstClr val="black"/>
                  </a:solidFill>
                </a:rPr>
                <a:t>ㆍ예약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2016. 01. 21(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목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900" b="1" dirty="0" smtClean="0">
                  <a:solidFill>
                    <a:prstClr val="black"/>
                  </a:solidFill>
                </a:rPr>
                <a:t>           07:30~08:00 (30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분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b="1" dirty="0" err="1" smtClean="0">
                  <a:solidFill>
                    <a:prstClr val="black"/>
                  </a:solidFill>
                </a:rPr>
                <a:t>ㆍ금액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33,000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상담권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769865" y="4895335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예약 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24473" y="630314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예약하기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32570" y="12409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 확인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2570" y="352286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완료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49937" y="75202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62675" y="28991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9758" y="1916355"/>
            <a:ext cx="1200970" cy="252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 하시겠습니까</a:t>
            </a:r>
            <a:r>
              <a:rPr lang="en-US" altLang="ko-KR" sz="900" dirty="0" smtClean="0">
                <a:solidFill>
                  <a:prstClr val="black"/>
                </a:solidFill>
              </a:rPr>
              <a:t>?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RM-07010102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81433" y="2995958"/>
            <a:ext cx="2492942" cy="15977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347470" y="3377620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53443" y="3067138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마인드체크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86535" y="305761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70" name="직사각형 69"/>
          <p:cNvSpPr/>
          <p:nvPr/>
        </p:nvSpPr>
        <p:spPr>
          <a:xfrm>
            <a:off x="3321792" y="3501217"/>
            <a:ext cx="245258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예약이 완료되었습니다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상담 전 몇 가지 추가 항목 입력을 위해 해당페이지로 이동합니다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3281433" y="4234569"/>
            <a:ext cx="24910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281433" y="860849"/>
            <a:ext cx="2492942" cy="15977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3347470" y="1242511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53443" y="932029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마인드체크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86535" y="92250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81" name="직사각형 80"/>
          <p:cNvSpPr/>
          <p:nvPr/>
        </p:nvSpPr>
        <p:spPr>
          <a:xfrm>
            <a:off x="3321792" y="1366108"/>
            <a:ext cx="24525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최근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개월 내에 사전 검사를 받으셨습니다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사전 검사를 다시 하시겠습니까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>
          <a:xfrm>
            <a:off x="3281433" y="2098633"/>
            <a:ext cx="124549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건너뛰기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26995" y="2099460"/>
            <a:ext cx="124549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다시 받기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6320290" y="908720"/>
          <a:ext cx="2678400" cy="469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예약 확인 팝업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예약 관련 정책은 정책정의서 참고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 예약 설정 후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버튼 탭 시 모두 정상적으로 입력된 경우 결제 수단이 존재할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사전검사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이력이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 이전인 경우 팝업 닫히면서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당일 마인드체크 한 이력이 있는 경우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사전검사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이력이 없는 경우 팝업 닫히면서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이력이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개월이 초과된 경우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예약 설정 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탭 시 충분한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헬로코인이나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상담권이 없는 경우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충전하기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헬로코인 충전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(RM-080301)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팝업에서 헬로코인 충전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 후 상담 결제 화면으로 다시 이동할 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팝업이 띄워진 채로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건너뛰기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홈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이동되며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예약이 완료 되었습니다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다시 받기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RM-0701010201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마인드체크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RM-0701010201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홈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타원 84"/>
          <p:cNvSpPr/>
          <p:nvPr/>
        </p:nvSpPr>
        <p:spPr>
          <a:xfrm>
            <a:off x="3101443" y="7827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101443" y="296052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81433" y="4800678"/>
            <a:ext cx="2492942" cy="17336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347470" y="5182341"/>
            <a:ext cx="23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3443" y="4871859"/>
            <a:ext cx="2405924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 완료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86535" y="486233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56" name="직사각형 55"/>
          <p:cNvSpPr/>
          <p:nvPr/>
        </p:nvSpPr>
        <p:spPr>
          <a:xfrm>
            <a:off x="3321792" y="5184195"/>
            <a:ext cx="24525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예약이 완료되었습니다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예약하신 상담 시작 전에 </a:t>
            </a:r>
            <a:r>
              <a:rPr lang="ko-KR" altLang="en-US" sz="900" dirty="0" err="1" smtClean="0"/>
              <a:t>푸시로</a:t>
            </a:r>
            <a:r>
              <a:rPr lang="ko-KR" altLang="en-US" sz="900" dirty="0" smtClean="0"/>
              <a:t> 알려드립니다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푸시</a:t>
            </a:r>
            <a:r>
              <a:rPr lang="ko-KR" altLang="en-US" sz="900" dirty="0" smtClean="0"/>
              <a:t> 알림 설정 </a:t>
            </a:r>
            <a:r>
              <a:rPr lang="en-US" altLang="ko-KR" sz="900" dirty="0" smtClean="0"/>
              <a:t>:  Hello &gt; </a:t>
            </a:r>
            <a:r>
              <a:rPr lang="ko-KR" altLang="en-US" sz="900" dirty="0" smtClean="0"/>
              <a:t>설정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알림 설정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3281433" y="6174345"/>
            <a:ext cx="24910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101443" y="476524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마인드체크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(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사전검사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)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132570" y="12409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마인드체크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32570" y="352286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완료 시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RM-0701010201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382963" y="897918"/>
            <a:ext cx="2812504" cy="5000582"/>
            <a:chOff x="366961" y="908720"/>
            <a:chExt cx="2812504" cy="5000582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82963" y="1105558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28937" y="906504"/>
            <a:ext cx="2812504" cy="5000582"/>
            <a:chOff x="366961" y="908720"/>
            <a:chExt cx="2812504" cy="500058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61910" y="2610257"/>
            <a:ext cx="206659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하고 계신일은 어떤 것인가요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3626894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무직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8937" y="1465558"/>
            <a:ext cx="2811600" cy="9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" name="그림 50" descr="스마일 이미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0840" y="2167672"/>
            <a:ext cx="136203" cy="1362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86535" y="1474934"/>
            <a:ext cx="267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***님에 대해 조금만 더 알려주세요</a:t>
            </a:r>
            <a:r>
              <a:rPr lang="en-US" altLang="ko-KR" sz="900" dirty="0" smtClean="0"/>
              <a:t>~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응답해 주신 내용은 담당 심리상담사만 볼 수 있으며 ***님을 더 잘 도와드리기 위한 목적으로만 활용됩니다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상담 시작 전 조금만 시간을 내주세요 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562840" y="3976521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&lt;  </a:t>
            </a:r>
            <a:r>
              <a:rPr lang="ko-KR" altLang="en-US" sz="1050" b="1" dirty="0" smtClean="0">
                <a:latin typeface="+mn-ea"/>
              </a:rPr>
              <a:t>이전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1760" y="3895164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7102" y="397830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4001" y="554795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1 / 9</a:t>
            </a:r>
            <a:endParaRPr lang="ko-KR" altLang="en-US" sz="9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18386" y="5553760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2 / 9</a:t>
            </a:r>
            <a:endParaRPr lang="ko-KR" altLang="en-US" sz="900" dirty="0"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535" y="334257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231740" y="388263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86635" y="55172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429" y="11777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58873" y="11856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320290" y="908720"/>
          <a:ext cx="2678400" cy="229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마인드체크 페이지</a:t>
                      </a: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사전 검사를 한 번도 받지 않았거나 최근 사전 검사 일시가 </a:t>
                      </a:r>
                      <a:r>
                        <a:rPr lang="en-US" altLang="ko-KR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개월을 넘은 경우 필수로 진행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항목은 </a:t>
                      </a:r>
                      <a:r>
                        <a:rPr lang="en-US" altLang="ko-KR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수정이 가능함</a:t>
                      </a:r>
                      <a:endParaRPr lang="en-US" altLang="ko-KR" sz="8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인적사항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문항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 관련 문항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개로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질의 당 답변은 </a:t>
                      </a:r>
                      <a:r>
                        <a:rPr lang="ko-KR" altLang="en-US" sz="800" dirty="0" smtClean="0"/>
                        <a:t>하나만 선택 가능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답변 선택 시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다음 질의로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현재 질의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총 질의 수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이전 질의로 이동되며 이전 질의 이동 시 기 선택한 값이 선택된 채로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4069530" y="39946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8106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85064" y="2639625"/>
            <a:ext cx="124104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혹시 결혼 하셨나요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616429" y="3070625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6429" y="3485195"/>
            <a:ext cx="233974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아니오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32946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238999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회사원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26894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32946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38999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취업준비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82963" y="1465558"/>
            <a:ext cx="2811600" cy="9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그림 55" descr="스마일 이미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4866" y="2193627"/>
            <a:ext cx="136203" cy="13620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440561" y="1474934"/>
            <a:ext cx="267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***님에 대해 조금만 더 알려주세요</a:t>
            </a:r>
            <a:r>
              <a:rPr lang="en-US" altLang="ko-KR" sz="900" dirty="0" smtClean="0"/>
              <a:t>~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응답해 주신 내용은 담당 심리상담사만 볼 수 있으며 ***님을 더 잘 도와드리기 위한 목적으로만 활용됩니다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상담 시작 전 조금만 시간을 내주세요 </a:t>
            </a:r>
            <a:endParaRPr lang="ko-KR" altLang="en-US" sz="900" dirty="0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132570" y="12409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마인드체크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32570" y="352286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완료 시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RM-0701010201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382963" y="897918"/>
            <a:ext cx="2812504" cy="5000582"/>
            <a:chOff x="366961" y="908720"/>
            <a:chExt cx="2812504" cy="5000582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82963" y="1105558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grpSp>
        <p:nvGrpSpPr>
          <p:cNvPr id="3" name="그룹 26"/>
          <p:cNvGrpSpPr/>
          <p:nvPr/>
        </p:nvGrpSpPr>
        <p:grpSpPr>
          <a:xfrm>
            <a:off x="328937" y="906504"/>
            <a:ext cx="2812504" cy="5000582"/>
            <a:chOff x="366961" y="908720"/>
            <a:chExt cx="2812504" cy="500058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61911" y="2483895"/>
            <a:ext cx="207023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지난 일주일 동안 스스로 쓸모 없는 사람이라고 느껴질 때가 자주 있으셨나요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616429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수도권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8937" y="1465558"/>
            <a:ext cx="2811600" cy="9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" name="그림 50" descr="스마일 이미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0840" y="2167672"/>
            <a:ext cx="136203" cy="1362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86535" y="1474934"/>
            <a:ext cx="267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***님에 대해 조금만 더 알려주세요</a:t>
            </a:r>
            <a:r>
              <a:rPr lang="en-US" altLang="ko-KR" sz="900" dirty="0" smtClean="0"/>
              <a:t>~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응답해 주신 내용은 담당 심리상담사만 볼 수 있으며 ***님을 더 잘 도와드리기 위한 목적으로만 활용됩니다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상담 시작 전 조금만 시간을 내주세요 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552375" y="4343430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&lt;  </a:t>
            </a:r>
            <a:r>
              <a:rPr lang="ko-KR" altLang="en-US" sz="1050" b="1" dirty="0" smtClean="0">
                <a:latin typeface="+mn-ea"/>
              </a:rPr>
              <a:t>이전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26637" y="4345214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4001" y="554795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3 / 9</a:t>
            </a:r>
            <a:endParaRPr lang="ko-KR" altLang="en-US" sz="9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18386" y="5553760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4 / 9</a:t>
            </a:r>
            <a:endParaRPr lang="ko-KR" altLang="en-US" sz="9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429" y="11777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58873" y="11856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320290" y="908720"/>
          <a:ext cx="2678400" cy="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마인드체크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문항부터 상단 문구 변경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8106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8107" y="2639625"/>
            <a:ext cx="201369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지금 살고 계신 지역은 어디인가요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1422481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강원도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28534" y="3041257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경상도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6429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전라도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22481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충청도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8534" y="3493263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제주도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82963" y="1465558"/>
            <a:ext cx="2811600" cy="9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40561" y="1474934"/>
            <a:ext cx="267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지난 일주일 간 어떤 느낌이 드셨는지 </a:t>
            </a:r>
            <a:endParaRPr lang="en-US" altLang="ko-KR" sz="900" dirty="0" smtClean="0"/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저희와 나눠주세요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900" dirty="0" smtClean="0"/>
              <a:t>응답해 주신 내용은 담당 심리상담사만 볼 수 있으며 ***님을 더 잘 도와드리기 위한 목적으로만 활용됩니다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16429" y="3959535"/>
            <a:ext cx="69463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해외거주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49348" y="3070625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전혀 그렇지 않았다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9348" y="3411989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그렇지 않았다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49348" y="3753353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보통이다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649348" y="4094717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그랬다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9348" y="4436080"/>
            <a:ext cx="233974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항상 그랬다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49348" y="4822371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&lt;  </a:t>
            </a:r>
            <a:r>
              <a:rPr lang="ko-KR" altLang="en-US" sz="1050" b="1" dirty="0" smtClean="0">
                <a:latin typeface="+mn-ea"/>
              </a:rPr>
              <a:t>이전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23610" y="482415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509910" y="147493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937" y="906504"/>
            <a:ext cx="2812504" cy="5000582"/>
            <a:chOff x="366961" y="908720"/>
            <a:chExt cx="2812504" cy="500058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28937" y="1114144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1550" y="2467338"/>
            <a:ext cx="2448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응답을 완료해 주셨군요</a:t>
            </a:r>
            <a:r>
              <a:rPr lang="en-US" altLang="ko-KR" sz="900" dirty="0" smtClean="0"/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Hello </a:t>
            </a:r>
            <a:r>
              <a:rPr lang="ko-KR" altLang="en-US" sz="900" dirty="0" err="1" smtClean="0"/>
              <a:t>심리상담사는</a:t>
            </a:r>
            <a:r>
              <a:rPr lang="ko-KR" altLang="en-US" sz="900" dirty="0" smtClean="0"/>
              <a:t> 언제나 ***님에게</a:t>
            </a:r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최선을 도움을 드리기 위해 노력하겠습니다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612080" y="3105000"/>
            <a:ext cx="233974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홈으로 이동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3" name="그림 42" descr="스마일 이미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140" y="2033845"/>
            <a:ext cx="360000" cy="36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32570" y="1240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마인드체크 종료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2570" y="352286"/>
            <a:ext cx="3687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선택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심리상담사 소개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상세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결제 완료 시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6535" y="31050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429" y="11777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</a:rPr>
              <a:t>마인드체크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5869" y="124096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RM-0701010202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320290" y="908720"/>
          <a:ext cx="2678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마인드체크 종료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홈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(RM-06)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 프로세스로 마인드체크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페이지에 진입하여 완료된 경우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버튼명을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상담하기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변경하여 노출하고 탭 시 상담 화면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RM-07010101)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19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마이헬로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132570" y="124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32570" y="3522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4908" y="897505"/>
            <a:ext cx="2812504" cy="4846221"/>
            <a:chOff x="366961" y="908720"/>
            <a:chExt cx="2812504" cy="4354876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34629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7" name="직사각형 76"/>
            <p:cNvSpPr/>
            <p:nvPr/>
          </p:nvSpPr>
          <p:spPr>
            <a:xfrm>
              <a:off x="371465" y="1120553"/>
              <a:ext cx="2808000" cy="4102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9412" y="1105896"/>
            <a:ext cx="280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3048" y="11514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마이헬로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1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17527"/>
            <a:ext cx="579998" cy="54000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08871"/>
              </p:ext>
            </p:extLst>
          </p:nvPr>
        </p:nvGraphicFramePr>
        <p:xfrm>
          <a:off x="6320290" y="908720"/>
          <a:ext cx="2678400" cy="531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마이헬로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이용자의 이름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잔여 헬로코인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남은 상담권 매수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(1-1) 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금액 탭 시 헬로코인 변동 내역 페이지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(RM-0803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  <a:r>
                        <a:rPr lang="ko-KR" altLang="en-US" sz="800" dirty="0" smtClean="0">
                          <a:latin typeface="+mn-ea"/>
                        </a:rPr>
                        <a:t>으로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(1-2) 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상담권 수 탭 시 상담권 이용 내역 페이지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(RM-0804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예약한 내역이 존재하는 경우 예약 시간을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건수가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경우 시간이 먼저 도래하는 예약 건의 시간을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예약 현황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latin typeface="+mn-ea"/>
                        </a:rPr>
                        <a:t>RM-0801)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내역이 없는 경우 시간 노출 영역에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예약된 상담이 없습니다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상담내역 페이지</a:t>
                      </a:r>
                      <a:r>
                        <a:rPr lang="en-US" altLang="ko-KR" sz="800" dirty="0" smtClean="0">
                          <a:latin typeface="+mn-ea"/>
                        </a:rPr>
                        <a:t>(RM-0802)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확인하지 않은 쪽지가 존재하는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아이콘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쪽지 리스트 페이지 접속 시 아이콘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비노출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탭 시 쪽지 리스트 페이지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(RM-080501)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sz="800" b="0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현재 적립된 하트 개수 노출</a:t>
                      </a:r>
                      <a:r>
                        <a:rPr lang="en-US" altLang="ko-KR" sz="800" strike="sngStrike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 / (Admin</a:t>
                      </a:r>
                      <a:r>
                        <a:rPr lang="ko-KR" altLang="en-US" sz="800" strike="sngStrike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에서 설정한</a:t>
                      </a:r>
                      <a:r>
                        <a:rPr lang="en-US" altLang="ko-KR" sz="800" strike="sngStrike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strike="sngStrike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 상담권 교환 가능 개수 </a:t>
                      </a:r>
                      <a:r>
                        <a:rPr lang="ko-KR" altLang="en-US" sz="800" strike="sngStrike" baseline="0" dirty="0" err="1" smtClean="0">
                          <a:solidFill>
                            <a:srgbClr val="0000FF"/>
                          </a:solidFill>
                          <a:latin typeface="+mn-ea"/>
                        </a:rPr>
                        <a:t>로</a:t>
                      </a:r>
                      <a:r>
                        <a:rPr lang="ko-KR" altLang="en-US" sz="800" strike="sngStrike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 노출</a:t>
                      </a:r>
                      <a:endParaRPr lang="en-US" altLang="ko-KR" sz="800" strike="sngStrike" baseline="0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5-1</a:t>
                      </a:r>
                      <a:endParaRPr lang="ko-KR" altLang="en-US" sz="800" b="0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적립된 하트가 </a:t>
                      </a:r>
                      <a:r>
                        <a:rPr lang="en-US" altLang="ko-KR" sz="800" strike="sngStrike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(Admin</a:t>
                      </a:r>
                      <a:r>
                        <a:rPr lang="ko-KR" altLang="en-US" sz="800" strike="sngStrike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에서 설정한</a:t>
                      </a:r>
                      <a:r>
                        <a:rPr lang="en-US" altLang="ko-KR" sz="800" strike="sngStrike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) 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상담권 교환 가능 개수에 도달한 경우 버튼 활성화되며 그 전까지는 비활성화로 노출</a:t>
                      </a:r>
                      <a:endParaRPr lang="en-US" altLang="ko-KR" sz="800" strike="sngStrike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버튼 탭 시 </a:t>
                      </a: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(6) 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팝업 노출</a:t>
                      </a:r>
                      <a:endParaRPr lang="en-US" altLang="ko-KR" sz="800" strike="sngStrike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ko-KR" altLang="en-US" sz="800" b="0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상담권 교환</a:t>
                      </a: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] 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탭 시 하트 </a:t>
                      </a: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100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개 삭제되며 상담권 </a:t>
                      </a: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매 추가</a:t>
                      </a:r>
                      <a:endParaRPr lang="en-US" altLang="ko-KR" sz="800" strike="sngStrike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하트 </a:t>
                      </a: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100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개는 </a:t>
                      </a: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Admin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  <a:latin typeface="+mn-ea"/>
                        </a:rPr>
                        <a:t>에서 설정한 개수대로 노출되며 변경 가능함</a:t>
                      </a:r>
                      <a:endParaRPr lang="en-US" altLang="ko-KR" sz="800" strike="sngStrike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기업회원인 경우에만 노출되는 메뉴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기업회원 공지사항 리스트 페이지로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5" name="타원 164"/>
          <p:cNvSpPr/>
          <p:nvPr/>
        </p:nvSpPr>
        <p:spPr>
          <a:xfrm>
            <a:off x="279585" y="40608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79831" y="269990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79831" y="30651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258219" y="35820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346049" y="2639561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261"/>
          <p:cNvSpPr/>
          <p:nvPr/>
        </p:nvSpPr>
        <p:spPr>
          <a:xfrm>
            <a:off x="405585" y="1544410"/>
            <a:ext cx="2660696" cy="972000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476403" y="1853825"/>
            <a:ext cx="25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531831" y="160867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홍길동</a:t>
            </a:r>
            <a:r>
              <a:rPr lang="ko-KR" altLang="en-US" sz="900" dirty="0" smtClean="0">
                <a:latin typeface="+mn-ea"/>
              </a:rPr>
              <a:t> 님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65" name="직선 연결선 264"/>
          <p:cNvCxnSpPr/>
          <p:nvPr/>
        </p:nvCxnSpPr>
        <p:spPr>
          <a:xfrm>
            <a:off x="1051812" y="2191697"/>
            <a:ext cx="1944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1151620" y="191324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헬로코인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070013" y="1913240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smtClean="0">
                <a:latin typeface="+mn-ea"/>
              </a:rPr>
              <a:t>55,000 </a:t>
            </a:r>
            <a:r>
              <a:rPr lang="ko-KR" altLang="en-US" sz="900" b="1" u="sng" dirty="0" smtClean="0">
                <a:latin typeface="+mn-ea"/>
              </a:rPr>
              <a:t>원</a:t>
            </a:r>
            <a:endParaRPr lang="ko-KR" altLang="en-US" sz="900" b="1" u="sng" dirty="0"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51620" y="225628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상담권</a:t>
            </a:r>
            <a:endParaRPr lang="ko-KR" altLang="en-US" sz="900" dirty="0"/>
          </a:p>
        </p:txBody>
      </p:sp>
      <p:sp>
        <p:nvSpPr>
          <p:cNvPr id="269" name="TextBox 268"/>
          <p:cNvSpPr txBox="1"/>
          <p:nvPr/>
        </p:nvSpPr>
        <p:spPr>
          <a:xfrm>
            <a:off x="2384570" y="2256281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smtClean="0">
                <a:latin typeface="+mn-ea"/>
              </a:rPr>
              <a:t>6</a:t>
            </a:r>
            <a:r>
              <a:rPr lang="ko-KR" altLang="en-US" sz="900" b="1" u="sng" dirty="0" smtClean="0">
                <a:latin typeface="+mn-ea"/>
              </a:rPr>
              <a:t>매</a:t>
            </a:r>
            <a:endParaRPr lang="ko-KR" altLang="en-US" sz="900" b="1" u="sng" dirty="0">
              <a:latin typeface="+mn-ea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10219" y="271048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예약 현황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771800" y="2710489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353227" y="2709469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2016/07/25(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13:30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346049" y="3007954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510219" y="306510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상담 내역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2771800" y="3065104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279" name="직선 연결선 278"/>
          <p:cNvCxnSpPr/>
          <p:nvPr/>
        </p:nvCxnSpPr>
        <p:spPr>
          <a:xfrm>
            <a:off x="346049" y="3374470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346049" y="3542662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10219" y="36072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쪽지함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282" name="직선 연결선 281"/>
          <p:cNvCxnSpPr/>
          <p:nvPr/>
        </p:nvCxnSpPr>
        <p:spPr>
          <a:xfrm>
            <a:off x="346049" y="3879050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그림 282" descr="ico_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7620" y="3650662"/>
            <a:ext cx="144000" cy="144000"/>
          </a:xfrm>
          <a:prstGeom prst="rect">
            <a:avLst/>
          </a:prstGeom>
        </p:spPr>
      </p:pic>
      <p:sp>
        <p:nvSpPr>
          <p:cNvPr id="284" name="TextBox 283"/>
          <p:cNvSpPr txBox="1"/>
          <p:nvPr/>
        </p:nvSpPr>
        <p:spPr>
          <a:xfrm>
            <a:off x="2771800" y="3607246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329434" y="4033115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512025" y="40982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하트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585679" y="410413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50</a:t>
            </a:r>
            <a:r>
              <a:rPr lang="ko-KR" altLang="en-US" sz="800" b="1" dirty="0" smtClean="0">
                <a:latin typeface="+mn-ea"/>
              </a:rPr>
              <a:t>개 </a:t>
            </a:r>
            <a:r>
              <a:rPr lang="en-US" altLang="ko-KR" sz="800" dirty="0" smtClean="0">
                <a:latin typeface="+mn-ea"/>
              </a:rPr>
              <a:t>/ 100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2402999" y="4094050"/>
            <a:ext cx="684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상담권 교환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1" name="직선 연결선 290"/>
          <p:cNvCxnSpPr/>
          <p:nvPr/>
        </p:nvCxnSpPr>
        <p:spPr>
          <a:xfrm>
            <a:off x="335099" y="4372979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324908" y="146589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92" name="그룹 106"/>
          <p:cNvGrpSpPr/>
          <p:nvPr/>
        </p:nvGrpSpPr>
        <p:grpSpPr>
          <a:xfrm>
            <a:off x="3525364" y="1037261"/>
            <a:ext cx="2215137" cy="1681184"/>
            <a:chOff x="388264" y="3068960"/>
            <a:chExt cx="2215137" cy="1681184"/>
          </a:xfrm>
        </p:grpSpPr>
        <p:sp>
          <p:nvSpPr>
            <p:cNvPr id="293" name="직사각형 292"/>
            <p:cNvSpPr/>
            <p:nvPr/>
          </p:nvSpPr>
          <p:spPr>
            <a:xfrm>
              <a:off x="388264" y="3068960"/>
              <a:ext cx="2215137" cy="1673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388266" y="442614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41224" y="3530472"/>
              <a:ext cx="2162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하트 상담권은 교환일로부터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6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개월의 유효기간이 존재합니다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하트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100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개를 하트 상담권으로 교환하시겠습니까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 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296" name="직선 연결선 295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상담권 교환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495832" y="442606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상담권 교환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9" name="타원 298"/>
          <p:cNvSpPr/>
          <p:nvPr/>
        </p:nvSpPr>
        <p:spPr>
          <a:xfrm>
            <a:off x="3399366" y="91126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35170" y="5228780"/>
            <a:ext cx="2831426" cy="469520"/>
            <a:chOff x="329434" y="5426750"/>
            <a:chExt cx="2831426" cy="469520"/>
          </a:xfrm>
        </p:grpSpPr>
        <p:sp>
          <p:nvSpPr>
            <p:cNvPr id="70" name="직사각형 69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1" name="그림 70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72" name="TextBox 106"/>
            <p:cNvSpPr txBox="1"/>
            <p:nvPr/>
          </p:nvSpPr>
          <p:spPr>
            <a:xfrm>
              <a:off x="85680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마이헬로</a:t>
              </a:r>
              <a:endParaRPr lang="ko-KR" altLang="en-US" sz="800" b="1" dirty="0"/>
            </a:p>
          </p:txBody>
        </p:sp>
        <p:sp>
          <p:nvSpPr>
            <p:cNvPr id="8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84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85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86" name="그림 85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87" name="그림 86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88" name="그림 87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89" name="직선 연결선 88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1435613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92" name="그림 9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93" name="슬라이드 번호 개체 틀 9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329434" y="4673500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35099" y="5013364"/>
            <a:ext cx="279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2025" y="4744432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기업회원 공지사항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71800" y="4744432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79585" y="474443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818013" y="1892072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300" dirty="0" smtClean="0">
                <a:solidFill>
                  <a:schemeClr val="bg1"/>
                </a:solidFill>
              </a:rPr>
              <a:t>1-1</a:t>
            </a:r>
            <a:endParaRPr lang="ko-KR" altLang="en-US" sz="1200" b="1" spc="-300" dirty="0">
              <a:solidFill>
                <a:schemeClr val="bg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085918" y="2235113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300" dirty="0" smtClean="0">
                <a:solidFill>
                  <a:schemeClr val="bg1"/>
                </a:solidFill>
              </a:rPr>
              <a:t>1-2</a:t>
            </a:r>
            <a:endParaRPr lang="ko-KR" altLang="en-US" sz="1200" b="1" spc="-300" dirty="0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066281" y="4060855"/>
            <a:ext cx="288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300" dirty="0" smtClean="0">
                <a:solidFill>
                  <a:schemeClr val="bg1"/>
                </a:solidFill>
              </a:rPr>
              <a:t>5-1</a:t>
            </a:r>
            <a:endParaRPr lang="ko-KR" altLang="en-US" sz="1200" b="1" spc="-3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515" y="3879050"/>
            <a:ext cx="3147766" cy="63007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삭제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210281" y="790861"/>
            <a:ext cx="2771237" cy="2149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삭제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301014" y="4069105"/>
            <a:ext cx="2697676" cy="17901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헬로코인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상담권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369885" y="2551221"/>
            <a:ext cx="2736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2907" y="261580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항목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738485" y="26158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헬로코인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538122" y="261580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잔액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25853" y="356401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정상 충전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8389" y="36317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+ 55,000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9217" y="3631788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77,000</a:t>
            </a:r>
            <a:endParaRPr lang="ko-KR" altLang="en-US" sz="9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8752" y="4071215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37680" y="3763085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28(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07:30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7111" y="417503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1683655" y="4242808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00FF"/>
                </a:solidFill>
              </a:rPr>
              <a:t>- 33,000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0475" y="4242808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22,000</a:t>
            </a:r>
            <a:endParaRPr lang="ko-KR" altLang="en-US" sz="900" b="1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470010" y="4682235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38938" y="4374105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27(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 09:30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7111" y="4788675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 예약 취소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1648389" y="485644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+ 44,000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475" y="4856448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55,000</a:t>
            </a:r>
            <a:endParaRPr lang="ko-KR" altLang="en-US" sz="900" b="1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470010" y="5295875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38938" y="4987745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27(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 09:30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111" y="540660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 예약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1683655" y="5474373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00FF"/>
                </a:solidFill>
              </a:rPr>
              <a:t>- 44,000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0475" y="5474373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11,000</a:t>
            </a:r>
            <a:endParaRPr lang="ko-KR" altLang="en-US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8938" y="5605670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03(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일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 09:30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491" y="296427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헬로코인 환불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683655" y="3032049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00FF"/>
                </a:solidFill>
              </a:rPr>
              <a:t>- 55,000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7855" y="303204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22,000</a:t>
            </a:r>
            <a:endParaRPr lang="ko-KR" altLang="en-US" sz="9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467390" y="3471476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36318" y="3163346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01. 28(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09:30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2570" y="12409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헬로코인 변동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32570" y="352286"/>
            <a:ext cx="27061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헬로코인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상담권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헬로코인 변동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47219" y="2180752"/>
            <a:ext cx="919105" cy="2700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헬로코인 충전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4720" y="19268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헬로코인</a:t>
            </a:r>
            <a:endParaRPr lang="ko-KR" alt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4582" y="190375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22,000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3365" y="1522435"/>
            <a:ext cx="14076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헬로코인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40356" y="1522360"/>
            <a:ext cx="1404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상담권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76907" y="18464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6320290" y="908720"/>
          <a:ext cx="2678400" cy="251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헬로코인 변동 내역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마이헬로에서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헬로코인 탭 시 이동되는 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상단에 현재 남은 헬로코인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헬로코인 충전 페이지</a:t>
                      </a:r>
                      <a:r>
                        <a:rPr lang="en-US" altLang="ko-KR" sz="800" dirty="0" smtClean="0">
                          <a:latin typeface="+mn-ea"/>
                        </a:rPr>
                        <a:t>(RM-080301)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헬로코인 변동 관련 항목 출력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기본 </a:t>
                      </a:r>
                      <a:r>
                        <a:rPr lang="en-US" altLang="ko-KR" sz="800" dirty="0" smtClean="0">
                          <a:latin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</a:rPr>
                        <a:t>개 로딩되어 노출되며 스크롤 시 </a:t>
                      </a:r>
                      <a:r>
                        <a:rPr lang="en-US" altLang="ko-KR" sz="800" dirty="0" smtClean="0">
                          <a:latin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</a:rPr>
                        <a:t>개씩 추가 로딩되어 노출됨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한번도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헬로코인이</a:t>
                      </a:r>
                      <a:r>
                        <a:rPr lang="ko-KR" altLang="en-US" sz="800" dirty="0" smtClean="0">
                          <a:latin typeface="+mn-ea"/>
                        </a:rPr>
                        <a:t> 변경 내역이 없는 경우 항목 하단에 </a:t>
                      </a:r>
                      <a:r>
                        <a:rPr lang="en-US" altLang="ko-KR" sz="800" dirty="0" smtClean="0">
                          <a:latin typeface="+mn-ea"/>
                        </a:rPr>
                        <a:t>‘</a:t>
                      </a:r>
                      <a:r>
                        <a:rPr lang="ko-KR" altLang="en-US" sz="800" dirty="0" smtClean="0">
                          <a:latin typeface="+mn-ea"/>
                        </a:rPr>
                        <a:t>헬로코인 변동 내역이 없습니다</a:t>
                      </a:r>
                      <a:r>
                        <a:rPr lang="en-US" altLang="ko-KR" sz="800" dirty="0" smtClean="0">
                          <a:latin typeface="+mn-ea"/>
                        </a:rPr>
                        <a:t>.’ </a:t>
                      </a:r>
                      <a:r>
                        <a:rPr lang="ko-KR" altLang="en-US" sz="800" dirty="0" smtClean="0">
                          <a:latin typeface="+mn-ea"/>
                        </a:rPr>
                        <a:t>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헬로코인 변동 케이스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dirty="0" smtClean="0">
                          <a:latin typeface="+mn-ea"/>
                        </a:rPr>
                        <a:t>+ : </a:t>
                      </a:r>
                      <a:r>
                        <a:rPr lang="ko-KR" altLang="en-US" sz="800" dirty="0" smtClean="0">
                          <a:latin typeface="+mn-ea"/>
                        </a:rPr>
                        <a:t>정상 충전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예약 취소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수동지급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이벤트</a:t>
                      </a:r>
                      <a:r>
                        <a:rPr lang="en-US" altLang="ko-KR" sz="800" dirty="0" smtClean="0">
                          <a:latin typeface="+mn-ea"/>
                        </a:rPr>
                        <a:t>, Admin </a:t>
                      </a:r>
                      <a:r>
                        <a:rPr lang="ko-KR" altLang="en-US" sz="800" dirty="0" smtClean="0">
                          <a:latin typeface="+mn-ea"/>
                        </a:rPr>
                        <a:t>수동 지급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기타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en-US" altLang="ko-KR" sz="800" dirty="0" smtClean="0">
                          <a:latin typeface="+mn-ea"/>
                        </a:rPr>
                        <a:t>- : </a:t>
                      </a:r>
                      <a:r>
                        <a:rPr lang="ko-KR" altLang="en-US" sz="800" dirty="0" smtClean="0">
                          <a:latin typeface="+mn-ea"/>
                        </a:rPr>
                        <a:t>상담 예약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실시간 상담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심리검사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헬로코인 환불</a:t>
                      </a:r>
                      <a:r>
                        <a:rPr lang="en-US" altLang="ko-KR" sz="800" dirty="0" smtClean="0">
                          <a:latin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</a:rPr>
                        <a:t>기타</a:t>
                      </a:r>
                      <a:r>
                        <a:rPr lang="en-US" altLang="ko-KR" sz="800" dirty="0" smtClean="0">
                          <a:latin typeface="+mn-ea"/>
                        </a:rPr>
                        <a:t>(Admin </a:t>
                      </a:r>
                      <a:r>
                        <a:rPr lang="ko-KR" altLang="en-US" sz="800" dirty="0" smtClean="0">
                          <a:latin typeface="+mn-ea"/>
                        </a:rPr>
                        <a:t>수동 차감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등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)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타원 92"/>
          <p:cNvSpPr/>
          <p:nvPr/>
        </p:nvSpPr>
        <p:spPr>
          <a:xfrm>
            <a:off x="1983119" y="21338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43885" y="259463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9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132570" y="12409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상담권 변동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32570" y="352286"/>
            <a:ext cx="26035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헬로코인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상담권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상담권 변동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93729" y="191788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매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570" y="1177702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헬로코인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상담권</a:t>
            </a:r>
            <a:endParaRPr lang="ko-KR" alt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33365" y="1522435"/>
            <a:ext cx="14076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헬로코인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740356" y="1522360"/>
            <a:ext cx="1404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상담권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84720" y="1940963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사용 가능 상담권</a:t>
            </a:r>
            <a:endParaRPr lang="ko-KR" altLang="en-US" sz="9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96337" y="5116387"/>
            <a:ext cx="2660696" cy="792000"/>
            <a:chOff x="405585" y="2303875"/>
            <a:chExt cx="2660696" cy="792000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405585" y="2303875"/>
              <a:ext cx="2660696" cy="79200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4711" y="232083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상담권 명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21650" y="2306436"/>
              <a:ext cx="11480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메트라이프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상담권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74711" y="251043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유효기간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21650" y="2495043"/>
              <a:ext cx="11352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2016.12.31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 까지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4711" y="268777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사용여부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21650" y="268777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사용완료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4711" y="28709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사용내역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21650" y="2865043"/>
              <a:ext cx="1412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상담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(2016.07.02 01:00)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278467" y="5287418"/>
            <a:ext cx="2660696" cy="792000"/>
            <a:chOff x="405585" y="2303875"/>
            <a:chExt cx="2660696" cy="7920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405585" y="2303875"/>
              <a:ext cx="2660696" cy="79200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4711" y="232083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상담권 명</a:t>
              </a:r>
              <a:endParaRPr lang="ko-KR" altLang="en-US" sz="8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421650" y="2306436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하트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상담권</a:t>
              </a:r>
              <a:endParaRPr lang="ko-KR" altLang="en-US" sz="9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4711" y="251043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유효기간</a:t>
              </a:r>
              <a:endParaRPr lang="ko-KR" altLang="en-US" sz="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21650" y="2495043"/>
              <a:ext cx="1473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2016.06.01 ~ 2016.12.31</a:t>
              </a:r>
              <a:endParaRPr lang="ko-KR" altLang="en-US" sz="9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4711" y="268777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사용여부</a:t>
              </a:r>
              <a:endParaRPr lang="ko-KR" alt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21650" y="268777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사용가능</a:t>
              </a:r>
              <a:endParaRPr lang="ko-KR" altLang="en-US" sz="9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711" y="28709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사용내역</a:t>
              </a:r>
              <a:endParaRPr lang="ko-KR" altLang="en-US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421650" y="2865043"/>
              <a:ext cx="2327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</a:t>
              </a:r>
              <a:endParaRPr lang="ko-KR" altLang="en-US" sz="900" dirty="0"/>
            </a:p>
          </p:txBody>
        </p:sp>
      </p:grp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87381"/>
              </p:ext>
            </p:extLst>
          </p:nvPr>
        </p:nvGraphicFramePr>
        <p:xfrm>
          <a:off x="6320290" y="908720"/>
          <a:ext cx="2678400" cy="503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상담권 변동 내역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마이헬로에서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상담권 탭 시 이동되는 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상단에 사용 가능한 상담권 매수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사용여부와 상관없이 모든 상담권 내역 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+mn-ea"/>
                        </a:rPr>
                        <a:t>상담권이</a:t>
                      </a:r>
                      <a:r>
                        <a:rPr lang="ko-KR" altLang="en-US" sz="800" dirty="0" smtClean="0">
                          <a:latin typeface="+mn-ea"/>
                        </a:rPr>
                        <a:t> 없는 경우 </a:t>
                      </a:r>
                      <a:r>
                        <a:rPr lang="en-US" altLang="ko-KR" sz="800" dirty="0" smtClean="0">
                          <a:latin typeface="+mn-ea"/>
                        </a:rPr>
                        <a:t>‘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상담권이</a:t>
                      </a:r>
                      <a:r>
                        <a:rPr lang="ko-KR" altLang="en-US" sz="800" dirty="0" smtClean="0">
                          <a:latin typeface="+mn-ea"/>
                        </a:rPr>
                        <a:t> 없습니다</a:t>
                      </a:r>
                      <a:r>
                        <a:rPr lang="en-US" altLang="ko-KR" sz="800" dirty="0" smtClean="0">
                          <a:latin typeface="+mn-ea"/>
                        </a:rPr>
                        <a:t>’ </a:t>
                      </a:r>
                      <a:r>
                        <a:rPr lang="ko-KR" altLang="en-US" sz="800" dirty="0" smtClean="0">
                          <a:latin typeface="+mn-ea"/>
                        </a:rPr>
                        <a:t>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기본 </a:t>
                      </a:r>
                      <a:r>
                        <a:rPr lang="en-US" altLang="ko-KR" sz="800" dirty="0" smtClean="0">
                          <a:latin typeface="+mn-ea"/>
                        </a:rPr>
                        <a:t>5</a:t>
                      </a:r>
                      <a:r>
                        <a:rPr lang="ko-KR" altLang="en-US" sz="800" dirty="0" smtClean="0">
                          <a:latin typeface="+mn-ea"/>
                        </a:rPr>
                        <a:t>개 노출되며 </a:t>
                      </a:r>
                      <a:r>
                        <a:rPr lang="en-US" altLang="ko-KR" sz="800" dirty="0" smtClean="0">
                          <a:latin typeface="+mn-ea"/>
                        </a:rPr>
                        <a:t>[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더보기</a:t>
                      </a:r>
                      <a:r>
                        <a:rPr lang="en-US" altLang="ko-KR" sz="800" dirty="0" smtClean="0">
                          <a:latin typeface="+mn-ea"/>
                        </a:rPr>
                        <a:t>] </a:t>
                      </a:r>
                      <a:r>
                        <a:rPr lang="ko-KR" altLang="en-US" sz="800" dirty="0" smtClean="0">
                          <a:latin typeface="+mn-ea"/>
                        </a:rPr>
                        <a:t>탭 시 </a:t>
                      </a:r>
                      <a:r>
                        <a:rPr lang="en-US" altLang="ko-KR" sz="800" dirty="0" smtClean="0">
                          <a:latin typeface="+mn-ea"/>
                        </a:rPr>
                        <a:t>5</a:t>
                      </a:r>
                      <a:r>
                        <a:rPr lang="ko-KR" altLang="en-US" sz="800" dirty="0" smtClean="0">
                          <a:latin typeface="+mn-ea"/>
                        </a:rPr>
                        <a:t>개씩 추가 노출됨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상담권 정렬 조건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dirty="0" smtClean="0">
                          <a:latin typeface="+mn-ea"/>
                        </a:rPr>
                        <a:t>사용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가능한 상담권 상단 노출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baseline="0" dirty="0" smtClean="0">
                          <a:latin typeface="+mn-ea"/>
                        </a:rPr>
                        <a:t>유효기간이 임박한 상담권 우선 노출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baseline="0" dirty="0" smtClean="0">
                          <a:latin typeface="+mn-ea"/>
                        </a:rPr>
                        <a:t>사용불가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사용완료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유효기간 만료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)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상담권은 사용한 순서대로 노출하되 가장 마지막에 사용한 상담권 상단 노출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기업에서 제공하는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상담권의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경우 하단에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자세히보기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영역 추가 노출되며 탭 시 아래로 안내 문구 제공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해당 안내 문구는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Admin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에서 입력하는 내용이 노출됨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닫기 탭 시 접힘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strike="sngStrike" kern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하트 상담권 예시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하트 </a:t>
                      </a:r>
                      <a:r>
                        <a:rPr lang="ko-KR" altLang="en-US" sz="800" strike="sngStrike" kern="12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상담권은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자세히 보기 영역 </a:t>
                      </a:r>
                      <a:r>
                        <a:rPr lang="ko-KR" altLang="en-US" sz="800" strike="sngStrike" kern="12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기업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사용여부 상태가 아래 세가지로 구분됨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사용가능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 사용 종료일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미도래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사용완료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 사용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유효기간 만료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종료일 경과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사용보류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기업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 분류 계약상태가 보류인 상태로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사용할 수 없도록 비활성화 노출됨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None/>
                      </a:pPr>
                      <a:r>
                        <a:rPr lang="en-US" altLang="ko-KR" sz="800" strike="sngStrik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strike="sngStrik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하트 </a:t>
                      </a:r>
                      <a:r>
                        <a:rPr lang="ko-KR" altLang="en-US" sz="800" strike="sngStrike" kern="1200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상담권의</a:t>
                      </a:r>
                      <a:r>
                        <a:rPr lang="ko-KR" altLang="en-US" sz="800" strike="sngStrik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경우 사용보류를 제외한 </a:t>
                      </a:r>
                      <a:r>
                        <a:rPr lang="ko-KR" altLang="en-US" sz="800" strike="sngStrike" kern="1200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상태값으로</a:t>
                      </a:r>
                      <a:r>
                        <a:rPr lang="ko-KR" altLang="en-US" sz="800" strike="sngStrik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구분</a:t>
                      </a:r>
                      <a:endParaRPr lang="en-US" altLang="ko-KR" sz="800" strike="sngStrike" kern="1200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5" name="타원 144"/>
          <p:cNvSpPr/>
          <p:nvPr/>
        </p:nvSpPr>
        <p:spPr>
          <a:xfrm>
            <a:off x="1757450" y="17204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33365" y="5874680"/>
            <a:ext cx="2807096" cy="25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슬라이드 번호 개체 틀 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05585" y="2256250"/>
            <a:ext cx="2660696" cy="1014950"/>
            <a:chOff x="405585" y="2256250"/>
            <a:chExt cx="2660696" cy="101495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405585" y="2256250"/>
              <a:ext cx="2660696" cy="100800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4711" y="2273205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상담권 명</a:t>
              </a:r>
              <a:endParaRPr lang="ko-KR" alt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21650" y="225881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신세계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상담권</a:t>
              </a:r>
              <a:endParaRPr lang="ko-KR" altLang="en-US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4711" y="24628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유효기간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21650" y="2447418"/>
              <a:ext cx="11352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2016.12.31</a:t>
              </a:r>
              <a:r>
                <a:rPr lang="ko-KR" altLang="en-US" sz="900" dirty="0" smtClean="0"/>
                <a:t>일 까지</a:t>
              </a:r>
              <a:endParaRPr lang="ko-KR" altLang="en-US" sz="9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4711" y="264015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사용여부</a:t>
              </a:r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21650" y="264015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사용가능</a:t>
              </a:r>
              <a:endParaRPr lang="ko-KR" altLang="en-US" sz="9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74711" y="282538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사용내역</a:t>
              </a:r>
              <a:endParaRPr lang="ko-KR" altLang="en-US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421650" y="2825381"/>
              <a:ext cx="2327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</a:t>
              </a:r>
              <a:endParaRPr lang="ko-KR" altLang="en-US" sz="900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05585" y="3040825"/>
              <a:ext cx="26606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318788" y="3055756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자세히 보기 ▽</a:t>
              </a:r>
              <a:endParaRPr lang="ko-KR" altLang="en-US" sz="8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5585" y="3325381"/>
            <a:ext cx="2665119" cy="1730648"/>
            <a:chOff x="405585" y="3353956"/>
            <a:chExt cx="2665119" cy="1730648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05585" y="3353956"/>
              <a:ext cx="2660696" cy="1723034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74711" y="3370912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상담권 명</a:t>
              </a:r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21650" y="3356518"/>
              <a:ext cx="11480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메트라이프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상담권</a:t>
              </a:r>
              <a:endParaRPr lang="ko-KR" altLang="en-US" sz="9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4711" y="356051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유효기간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50" y="3545125"/>
              <a:ext cx="11352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2016.12.31</a:t>
              </a:r>
              <a:r>
                <a:rPr lang="ko-KR" altLang="en-US" sz="900" dirty="0" smtClean="0"/>
                <a:t>일 까지</a:t>
              </a:r>
              <a:endParaRPr lang="ko-KR" altLang="en-US" sz="9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4711" y="3737857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사용여부</a:t>
              </a:r>
              <a:endParaRPr lang="ko-KR" altLang="en-US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21650" y="373785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사용가능</a:t>
              </a:r>
              <a:endParaRPr lang="ko-KR" altLang="en-US" sz="9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74711" y="39209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사용내역</a:t>
              </a:r>
              <a:endParaRPr lang="ko-KR" alt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421650" y="3915125"/>
              <a:ext cx="2327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</a:t>
              </a:r>
              <a:endParaRPr lang="ko-KR" altLang="en-US" sz="900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410008" y="4145957"/>
              <a:ext cx="26606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410008" y="4869161"/>
              <a:ext cx="26606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42613" y="486916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닫기 △</a:t>
              </a:r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9159" y="4226314"/>
              <a:ext cx="253787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해당 </a:t>
              </a:r>
              <a:r>
                <a:rPr lang="ko-KR" altLang="en-US" sz="900" dirty="0" err="1" smtClean="0"/>
                <a:t>상담권은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메트라이프</a:t>
              </a:r>
              <a:r>
                <a:rPr lang="ko-KR" altLang="en-US" sz="900" dirty="0" smtClean="0"/>
                <a:t> 생명에서 보험가입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자에게 제공하는 것으로 상담권 관리는 </a:t>
              </a:r>
              <a:r>
                <a:rPr lang="ko-KR" altLang="en-US" sz="900" dirty="0" err="1" smtClean="0"/>
                <a:t>메트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라이프 생명에서 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146" name="타원 145"/>
          <p:cNvSpPr/>
          <p:nvPr/>
        </p:nvSpPr>
        <p:spPr>
          <a:xfrm>
            <a:off x="324005" y="219541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097367" y="30122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01426" y="516141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156788" y="4714586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</a:rPr>
              <a:t>3-1</a:t>
            </a:r>
            <a:endParaRPr lang="ko-KR" altLang="en-US" sz="1200" b="1" spc="-25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983119" y="370928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223196" y="5056596"/>
            <a:ext cx="2771237" cy="125272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삭제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01014" y="4002951"/>
            <a:ext cx="2697676" cy="3895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301014" y="5536331"/>
            <a:ext cx="2697676" cy="3895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92488" y="899195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66961" y="1120552"/>
              <a:ext cx="2812504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392488" y="1106835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5197" y="11681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예약 현황</a:t>
            </a:r>
            <a:endParaRPr lang="ko-KR" altLang="en-US" sz="1000" b="1" dirty="0"/>
          </a:p>
        </p:txBody>
      </p:sp>
      <p:grpSp>
        <p:nvGrpSpPr>
          <p:cNvPr id="3" name="그룹 26"/>
          <p:cNvGrpSpPr/>
          <p:nvPr/>
        </p:nvGrpSpPr>
        <p:grpSpPr>
          <a:xfrm>
            <a:off x="327284" y="898078"/>
            <a:ext cx="2812504" cy="5000582"/>
            <a:chOff x="366961" y="908720"/>
            <a:chExt cx="2812504" cy="5000582"/>
          </a:xfrm>
        </p:grpSpPr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82" name="직사각형 181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331788" y="1105718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99993" y="116706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예약 현황</a:t>
            </a:r>
            <a:endParaRPr lang="ko-KR" altLang="en-US" sz="1000" b="1" dirty="0"/>
          </a:p>
        </p:txBody>
      </p:sp>
      <p:sp>
        <p:nvSpPr>
          <p:cNvPr id="203" name="직사각형 202"/>
          <p:cNvSpPr/>
          <p:nvPr/>
        </p:nvSpPr>
        <p:spPr>
          <a:xfrm>
            <a:off x="3392488" y="4843205"/>
            <a:ext cx="2812504" cy="1051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4166955" y="5499230"/>
            <a:ext cx="1260000" cy="27003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심리상담사 찾아보기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504692" y="5065610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801432" y="5014798"/>
            <a:ext cx="2292296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err="1" smtClean="0"/>
              <a:t>심리상담사를</a:t>
            </a:r>
            <a:r>
              <a:rPr lang="ko-KR" altLang="en-US" sz="900" dirty="0" smtClean="0"/>
              <a:t> 선택한 후 내가 원하는 날짜와 시간에 상담 예약을 할 수 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 현황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현황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118" name="그림 117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64776" y="2261098"/>
            <a:ext cx="368770" cy="39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9" name="TextBox 118"/>
          <p:cNvSpPr txBox="1"/>
          <p:nvPr/>
        </p:nvSpPr>
        <p:spPr>
          <a:xfrm>
            <a:off x="833546" y="2252139"/>
            <a:ext cx="1042273" cy="22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김태희 심리상담사</a:t>
            </a:r>
            <a:endParaRPr lang="en-US" altLang="ko-KR" sz="8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833089" y="2436127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01.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28(</a:t>
            </a:r>
            <a:r>
              <a:rPr lang="ko-KR" altLang="en-US" sz="900" b="1" dirty="0" smtClean="0"/>
              <a:t>화</a:t>
            </a:r>
            <a:r>
              <a:rPr lang="en-US" altLang="ko-KR" sz="900" b="1" dirty="0" smtClean="0"/>
              <a:t>) 09:30 </a:t>
            </a:r>
            <a:endParaRPr lang="ko-KR" altLang="en-US" sz="900" b="1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2051720" y="2436127"/>
            <a:ext cx="1008934" cy="230832"/>
            <a:chOff x="5219993" y="2129780"/>
            <a:chExt cx="1008934" cy="230832"/>
          </a:xfrm>
        </p:grpSpPr>
        <p:sp>
          <p:nvSpPr>
            <p:cNvPr id="123" name="TextBox 122"/>
            <p:cNvSpPr txBox="1"/>
            <p:nvPr/>
          </p:nvSpPr>
          <p:spPr>
            <a:xfrm>
              <a:off x="5300468" y="2129780"/>
              <a:ext cx="9284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4</a:t>
              </a:r>
              <a:r>
                <a:rPr lang="ko-KR" altLang="en-US" sz="900" b="1" dirty="0" smtClean="0"/>
                <a:t>분 </a:t>
              </a:r>
              <a:r>
                <a:rPr lang="en-US" altLang="ko-KR" sz="900" b="1" dirty="0" smtClean="0"/>
                <a:t>30</a:t>
              </a:r>
              <a:r>
                <a:rPr lang="ko-KR" altLang="en-US" sz="900" b="1" dirty="0" smtClean="0"/>
                <a:t>초 남음</a:t>
              </a:r>
              <a:endParaRPr lang="ko-KR" altLang="en-US" sz="900" b="1" dirty="0"/>
            </a:p>
          </p:txBody>
        </p:sp>
        <p:pic>
          <p:nvPicPr>
            <p:cNvPr id="124" name="그림 123" descr="clock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9993" y="2176791"/>
              <a:ext cx="144000" cy="144000"/>
            </a:xfrm>
            <a:prstGeom prst="rect">
              <a:avLst/>
            </a:prstGeom>
          </p:spPr>
        </p:pic>
      </p:grpSp>
      <p:pic>
        <p:nvPicPr>
          <p:cNvPr id="125" name="그림 124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62156" y="3002972"/>
            <a:ext cx="368770" cy="39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6" name="TextBox 125"/>
          <p:cNvSpPr txBox="1"/>
          <p:nvPr/>
        </p:nvSpPr>
        <p:spPr>
          <a:xfrm>
            <a:off x="830926" y="2994013"/>
            <a:ext cx="1042273" cy="22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/>
              <a:t>신민아 심리상담사</a:t>
            </a:r>
            <a:endParaRPr lang="en-US" altLang="ko-KR" sz="8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830469" y="3178001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02.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03(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15:30 </a:t>
            </a:r>
            <a:endParaRPr lang="ko-KR" altLang="en-US" sz="900" b="1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432768" y="284379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31788" y="1469608"/>
            <a:ext cx="2814478" cy="6120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90266" y="1493785"/>
            <a:ext cx="231024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상담 시간 </a:t>
            </a:r>
            <a:r>
              <a:rPr lang="en-US" altLang="ko-KR" sz="800" dirty="0">
                <a:solidFill>
                  <a:prstClr val="black"/>
                </a:solidFill>
              </a:rPr>
              <a:t>5</a:t>
            </a:r>
            <a:r>
              <a:rPr lang="ko-KR" altLang="en-US" sz="800" dirty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>
                <a:solidFill>
                  <a:prstClr val="black"/>
                </a:solidFill>
              </a:rPr>
              <a:t>.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/>
              <a:t>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예약 취소 내역은 일주일간 보여집니다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137" name="그림 136" descr="err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267" y="1646310"/>
            <a:ext cx="288000" cy="288000"/>
          </a:xfrm>
          <a:prstGeom prst="rect">
            <a:avLst/>
          </a:prstGeom>
        </p:spPr>
      </p:pic>
      <p:grpSp>
        <p:nvGrpSpPr>
          <p:cNvPr id="138" name="그룹 137"/>
          <p:cNvGrpSpPr/>
          <p:nvPr/>
        </p:nvGrpSpPr>
        <p:grpSpPr>
          <a:xfrm>
            <a:off x="2323039" y="3168476"/>
            <a:ext cx="718791" cy="230832"/>
            <a:chOff x="5219993" y="2129780"/>
            <a:chExt cx="718791" cy="230832"/>
          </a:xfrm>
        </p:grpSpPr>
        <p:sp>
          <p:nvSpPr>
            <p:cNvPr id="139" name="TextBox 138"/>
            <p:cNvSpPr txBox="1"/>
            <p:nvPr/>
          </p:nvSpPr>
          <p:spPr>
            <a:xfrm>
              <a:off x="5300468" y="2129780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3</a:t>
              </a:r>
              <a:r>
                <a:rPr lang="ko-KR" altLang="en-US" sz="900" b="1" dirty="0" smtClean="0"/>
                <a:t>일 남음</a:t>
              </a:r>
              <a:endParaRPr lang="ko-KR" altLang="en-US" sz="900" b="1" dirty="0"/>
            </a:p>
          </p:txBody>
        </p:sp>
        <p:pic>
          <p:nvPicPr>
            <p:cNvPr id="140" name="그림 139" descr="clock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9993" y="2176791"/>
              <a:ext cx="144000" cy="144000"/>
            </a:xfrm>
            <a:prstGeom prst="rect">
              <a:avLst/>
            </a:prstGeom>
          </p:spPr>
        </p:pic>
      </p:grpSp>
      <p:sp>
        <p:nvSpPr>
          <p:cNvPr id="142" name="직사각형 141"/>
          <p:cNvSpPr/>
          <p:nvPr/>
        </p:nvSpPr>
        <p:spPr>
          <a:xfrm>
            <a:off x="3392488" y="1465145"/>
            <a:ext cx="2811600" cy="616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51520" y="23393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833960" y="308948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47970" y="363497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화상상담 이미지3.JPG"/>
          <p:cNvPicPr>
            <a:picLocks noChangeAspect="1"/>
          </p:cNvPicPr>
          <p:nvPr/>
        </p:nvPicPr>
        <p:blipFill>
          <a:blip r:embed="rId4" cstate="print">
            <a:grayscl/>
          </a:blip>
          <a:srcRect t="3835" b="10525"/>
          <a:stretch>
            <a:fillRect/>
          </a:stretch>
        </p:blipFill>
        <p:spPr>
          <a:xfrm>
            <a:off x="462156" y="3788224"/>
            <a:ext cx="368770" cy="39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6" name="TextBox 55"/>
          <p:cNvSpPr txBox="1"/>
          <p:nvPr/>
        </p:nvSpPr>
        <p:spPr>
          <a:xfrm>
            <a:off x="830926" y="3779265"/>
            <a:ext cx="1042273" cy="22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신민아 심리상담사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0469" y="3963253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</a:rPr>
              <a:t>02.</a:t>
            </a:r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</a:rPr>
              <a:t>05(</a:t>
            </a:r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</a:rPr>
              <a:t>금</a:t>
            </a:r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</a:rPr>
              <a:t>) 15:30 </a:t>
            </a:r>
            <a:endParaRPr lang="ko-KR" alt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02404" y="39050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예약취소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60293" y="3215487"/>
            <a:ext cx="1444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예약된 상담이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324005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6679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6320290" y="908720"/>
          <a:ext cx="2678400" cy="231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예약 현황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종료 시 예약 현황 리스트에서 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리스트에 상담사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상담시간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상담까지 남은 시간이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예약 확인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(RM-080101)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 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예약을 취소한 경우 남은 시간 대신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예약취소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노출되며 비활성화로 보여지며 탭 시 상담사 상세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(RM-070101)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예약 취소 건은 예약 취소한 날이 지나도 노출함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예약 내역이 없는 경우 노출 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현재 예약된 내역이 없는 경우 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상담사 리스트 페이지</a:t>
                      </a:r>
                      <a:r>
                        <a:rPr lang="en-US" altLang="ko-KR" sz="800" dirty="0" smtClean="0">
                          <a:latin typeface="+mn-ea"/>
                        </a:rPr>
                        <a:t>(RM-07)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3959960" y="54395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07678" y="1493785"/>
            <a:ext cx="231024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상담 시간 </a:t>
            </a:r>
            <a:r>
              <a:rPr lang="en-US" altLang="ko-KR" sz="800" dirty="0">
                <a:solidFill>
                  <a:prstClr val="black"/>
                </a:solidFill>
              </a:rPr>
              <a:t>5</a:t>
            </a:r>
            <a:r>
              <a:rPr lang="ko-KR" altLang="en-US" sz="800" dirty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>
                <a:solidFill>
                  <a:prstClr val="black"/>
                </a:solidFill>
              </a:rPr>
              <a:t>.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/>
              <a:t>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예약 취소 내역은 일주일간 보여집니다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71" name="그림 70" descr="err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6679" y="1646310"/>
            <a:ext cx="288000" cy="288000"/>
          </a:xfrm>
          <a:prstGeom prst="rect">
            <a:avLst/>
          </a:prstGeom>
        </p:spPr>
      </p:pic>
      <p:sp>
        <p:nvSpPr>
          <p:cNvPr id="61" name="슬라이드 번호 개체 틀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180768" y="3752776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</a:rPr>
              <a:t>1-1</a:t>
            </a:r>
            <a:endParaRPr lang="ko-KR" altLang="en-US" sz="1200" b="1" spc="-25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8476" y="1812577"/>
            <a:ext cx="2513354" cy="2690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571244" y="1812577"/>
            <a:ext cx="2513354" cy="2690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34666" y="12409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토스트팝업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  <p:pic>
        <p:nvPicPr>
          <p:cNvPr id="19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pic>
        <p:nvPicPr>
          <p:cNvPr id="20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331291" y="1462533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1291" y="1979648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1291" y="3014209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291" y="2496043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1291" y="3531324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65141" y="4644135"/>
            <a:ext cx="2160240" cy="576064"/>
          </a:xfrm>
          <a:prstGeom prst="roundRect">
            <a:avLst>
              <a:gd name="adj" fmla="val 608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9148" y="4787230"/>
            <a:ext cx="114807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schemeClr val="bg1"/>
                </a:solidFill>
              </a:rPr>
              <a:t>토스트 팝업입니다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4504" y="47872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316725" y="634325"/>
          <a:ext cx="2682000" cy="94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73720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토스트 팝업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액션 및 이벤트가 종료될 경우 약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 동안 노출되어 사라지는 팝업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화면에서 하단에 위치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 확인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32570" y="352286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현황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58113" y="903411"/>
            <a:ext cx="2812721" cy="5000582"/>
            <a:chOff x="-3079067" y="932736"/>
            <a:chExt cx="2812721" cy="5000582"/>
          </a:xfrm>
        </p:grpSpPr>
        <p:grpSp>
          <p:nvGrpSpPr>
            <p:cNvPr id="61" name="그룹 26"/>
            <p:cNvGrpSpPr/>
            <p:nvPr/>
          </p:nvGrpSpPr>
          <p:grpSpPr>
            <a:xfrm>
              <a:off x="-3078850" y="932736"/>
              <a:ext cx="2812504" cy="5000582"/>
              <a:chOff x="366961" y="908720"/>
              <a:chExt cx="2812504" cy="5000582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152" y="917306"/>
                <a:ext cx="2808000" cy="4991996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76" name="직사각형 75"/>
              <p:cNvSpPr/>
              <p:nvPr/>
            </p:nvSpPr>
            <p:spPr>
              <a:xfrm>
                <a:off x="371465" y="1120552"/>
                <a:ext cx="2808000" cy="47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366961" y="908720"/>
                <a:ext cx="2812504" cy="205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-3079067" y="1482919"/>
              <a:ext cx="2802883" cy="1436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1800326" y="1646627"/>
              <a:ext cx="1388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김태희 </a:t>
              </a:r>
              <a:r>
                <a:rPr lang="ko-KR" altLang="en-US" sz="900" dirty="0" smtClean="0"/>
                <a:t>심리상담사</a:t>
              </a:r>
              <a:endParaRPr lang="ko-KR" altLang="en-US" sz="900" dirty="0"/>
            </a:p>
          </p:txBody>
        </p:sp>
        <p:pic>
          <p:nvPicPr>
            <p:cNvPr id="68" name="그림 67" descr="화상상담 이미지3.JPG"/>
            <p:cNvPicPr>
              <a:picLocks noChangeAspect="1"/>
            </p:cNvPicPr>
            <p:nvPr/>
          </p:nvPicPr>
          <p:blipFill>
            <a:blip r:embed="rId4" cstate="print"/>
            <a:srcRect t="3835" b="10525"/>
            <a:stretch>
              <a:fillRect/>
            </a:stretch>
          </p:blipFill>
          <p:spPr>
            <a:xfrm>
              <a:off x="-2968742" y="1646627"/>
              <a:ext cx="1005742" cy="108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9" name="직사각형 68"/>
            <p:cNvSpPr/>
            <p:nvPr/>
          </p:nvSpPr>
          <p:spPr>
            <a:xfrm>
              <a:off x="-1763963" y="1954829"/>
              <a:ext cx="9332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 </a:t>
              </a:r>
              <a:r>
                <a:rPr lang="en-US" altLang="ko-KR" sz="800" dirty="0" smtClean="0"/>
                <a:t>(4.6)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045407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1147141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-2992821" y="3814448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4780" y="1924948"/>
            <a:ext cx="216000" cy="21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3" name="타원 82"/>
          <p:cNvSpPr/>
          <p:nvPr/>
        </p:nvSpPr>
        <p:spPr>
          <a:xfrm>
            <a:off x="1114180" y="233730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엠블럼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770780" y="192550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2456" y="11681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예약 확인</a:t>
            </a:r>
            <a:endParaRPr lang="ko-KR" altLang="en-US" sz="1000" b="1" dirty="0"/>
          </a:p>
        </p:txBody>
      </p:sp>
      <p:sp>
        <p:nvSpPr>
          <p:cNvPr id="90" name="직사각형 89"/>
          <p:cNvSpPr/>
          <p:nvPr/>
        </p:nvSpPr>
        <p:spPr>
          <a:xfrm>
            <a:off x="356607" y="558027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 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70812" y="558020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 시작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2" name="Picture 2" descr="Z:\img\Remote 참고 이미지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9537" y="5679790"/>
            <a:ext cx="144000" cy="144000"/>
          </a:xfrm>
          <a:prstGeom prst="rect">
            <a:avLst/>
          </a:prstGeom>
          <a:noFill/>
        </p:spPr>
      </p:pic>
      <p:pic>
        <p:nvPicPr>
          <p:cNvPr id="93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61710" y="5616795"/>
            <a:ext cx="252000" cy="252000"/>
          </a:xfrm>
          <a:prstGeom prst="rect">
            <a:avLst/>
          </a:prstGeom>
          <a:noFill/>
        </p:spPr>
      </p:pic>
      <p:sp>
        <p:nvSpPr>
          <p:cNvPr id="100" name="TextBox 99"/>
          <p:cNvSpPr txBox="1"/>
          <p:nvPr/>
        </p:nvSpPr>
        <p:spPr>
          <a:xfrm>
            <a:off x="1296377" y="3347334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분 </a:t>
            </a:r>
            <a:r>
              <a:rPr lang="en-US" altLang="ko-KR" sz="900" b="1" dirty="0" smtClean="0"/>
              <a:t>40</a:t>
            </a:r>
            <a:r>
              <a:rPr lang="ko-KR" altLang="en-US" sz="900" b="1" dirty="0" smtClean="0"/>
              <a:t>초 남음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7490" y="3137641"/>
            <a:ext cx="15263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01.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28(</a:t>
            </a:r>
            <a:r>
              <a:rPr lang="ko-KR" altLang="en-US" sz="900" b="1" dirty="0" smtClean="0"/>
              <a:t>화</a:t>
            </a:r>
            <a:r>
              <a:rPr lang="en-US" altLang="ko-KR" sz="900" b="1" dirty="0" smtClean="0"/>
              <a:t>) 09:30 ~ 10:05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29724" y="4116129"/>
            <a:ext cx="26500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시간 </a:t>
            </a:r>
            <a:r>
              <a:rPr lang="en-US" altLang="ko-KR" sz="800" dirty="0" smtClean="0">
                <a:solidFill>
                  <a:prstClr val="black"/>
                </a:solidFill>
              </a:rPr>
              <a:t>5</a:t>
            </a:r>
            <a:r>
              <a:rPr lang="ko-KR" altLang="en-US" sz="800" dirty="0" smtClean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상담을 연속 두 건 예약하신 경우 상담 종료 후 다음 </a:t>
            </a:r>
            <a:endParaRPr lang="en-US" altLang="ko-KR" sz="800" dirty="0" smtClean="0"/>
          </a:p>
          <a:p>
            <a:pPr>
              <a:lnSpc>
                <a:spcPct val="130000"/>
              </a:lnSpc>
            </a:pPr>
            <a:r>
              <a:rPr lang="ko-KR" altLang="en-US" sz="800" dirty="0" smtClean="0"/>
              <a:t>  상담시간에 재 입장해야 합니다</a:t>
            </a:r>
            <a:r>
              <a:rPr lang="en-US" altLang="ko-KR" sz="800" dirty="0" smtClean="0"/>
              <a:t>. </a:t>
            </a:r>
            <a:endParaRPr lang="en-US" altLang="ko-KR" sz="800" dirty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rgbClr val="0000FF"/>
                </a:solidFill>
              </a:rPr>
              <a:t>상담 시간이 </a:t>
            </a:r>
            <a:r>
              <a:rPr lang="en-US" altLang="ko-KR" sz="800" dirty="0" smtClean="0">
                <a:solidFill>
                  <a:srgbClr val="0000FF"/>
                </a:solidFill>
              </a:rPr>
              <a:t>6</a:t>
            </a:r>
            <a:r>
              <a:rPr lang="ko-KR" altLang="en-US" sz="800" dirty="0" smtClean="0">
                <a:solidFill>
                  <a:srgbClr val="0000FF"/>
                </a:solidFill>
              </a:rPr>
              <a:t>시간 이상 남은 경우 예약취소가 가능합니다</a:t>
            </a:r>
            <a:r>
              <a:rPr lang="en-US" altLang="ko-KR" sz="800" dirty="0" smtClean="0">
                <a:solidFill>
                  <a:srgbClr val="0000FF"/>
                </a:solidFill>
              </a:rPr>
              <a:t>.   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17676" y="3924055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안내사항 </a:t>
            </a:r>
            <a:endParaRPr lang="ko-KR" altLang="en-US" sz="1600" b="1" dirty="0"/>
          </a:p>
        </p:txBody>
      </p:sp>
      <p:pic>
        <p:nvPicPr>
          <p:cNvPr id="104" name="그림 103" descr="inf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3182" y="3924055"/>
            <a:ext cx="216000" cy="216000"/>
          </a:xfrm>
          <a:prstGeom prst="rect">
            <a:avLst/>
          </a:prstGeom>
        </p:spPr>
      </p:pic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6320290" y="908720"/>
          <a:ext cx="2678400" cy="211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예약 상세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 프로필 소개 영역은 상담사 상세 페이지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RM-070101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dirty="0" smtClean="0"/>
                        <a:t>쪽지 쓰기 페이지</a:t>
                      </a:r>
                      <a:r>
                        <a:rPr lang="en-US" altLang="ko-KR" sz="800" dirty="0" smtClean="0"/>
                        <a:t> (RM-080503)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 예약시간 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상담시작 가능 시간</a:t>
                      </a:r>
                      <a:r>
                        <a:rPr lang="en-US" altLang="ko-KR" sz="800" dirty="0" smtClean="0">
                          <a:latin typeface="+mn-ea"/>
                        </a:rPr>
                        <a:t>(5</a:t>
                      </a:r>
                      <a:r>
                        <a:rPr lang="ko-KR" altLang="en-US" sz="800" dirty="0" smtClean="0">
                          <a:latin typeface="+mn-ea"/>
                        </a:rPr>
                        <a:t>분 전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  <a:r>
                        <a:rPr lang="ko-KR" altLang="en-US" sz="800" dirty="0" smtClean="0">
                          <a:latin typeface="+mn-ea"/>
                        </a:rPr>
                        <a:t>부터 카운트 다운 노출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예약 취소 안내 팝업 노출 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다음 슬라이드 참고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 시작 시간 </a:t>
                      </a:r>
                      <a:r>
                        <a:rPr lang="en-US" altLang="ko-KR" sz="800" dirty="0" smtClean="0">
                          <a:latin typeface="+mn-ea"/>
                        </a:rPr>
                        <a:t>5</a:t>
                      </a:r>
                      <a:r>
                        <a:rPr lang="ko-KR" altLang="en-US" sz="800" dirty="0" smtClean="0">
                          <a:latin typeface="+mn-ea"/>
                        </a:rPr>
                        <a:t>분 전부터 활성화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탭 시 상담실 입장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500334" y="2906809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 예약 시간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350547" y="309533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18359" y="54907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827808" y="551726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34065" y="2102848"/>
            <a:ext cx="438596" cy="242118"/>
            <a:chOff x="1734065" y="2102848"/>
            <a:chExt cx="438596" cy="242118"/>
          </a:xfrm>
        </p:grpSpPr>
        <p:pic>
          <p:nvPicPr>
            <p:cNvPr id="38" name="그림 37" descr="좋아요 아이콘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4065" y="2140948"/>
              <a:ext cx="180000" cy="158275"/>
            </a:xfrm>
            <a:prstGeom prst="rect">
              <a:avLst/>
            </a:prstGeom>
          </p:spPr>
        </p:pic>
        <p:sp>
          <p:nvSpPr>
            <p:cNvPr id="40" name="TextBox 167"/>
            <p:cNvSpPr txBox="1"/>
            <p:nvPr/>
          </p:nvSpPr>
          <p:spPr>
            <a:xfrm>
              <a:off x="1819679" y="2102848"/>
              <a:ext cx="352982" cy="242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900" dirty="0" smtClean="0">
                  <a:latin typeface="+mj-ea"/>
                </a:rPr>
                <a:t> 10</a:t>
              </a:r>
              <a:endParaRPr lang="ko-KR" altLang="en-US" sz="900" dirty="0">
                <a:latin typeface="+mj-ea"/>
              </a:endParaRPr>
            </a:p>
          </p:txBody>
        </p:sp>
      </p:grpSp>
      <p:sp>
        <p:nvSpPr>
          <p:cNvPr id="43" name="슬라이드 번호 개체 틀 4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82132" y="4779150"/>
            <a:ext cx="2697676" cy="3895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132570" y="124096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예약 취소 안내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32570" y="352286"/>
            <a:ext cx="2513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현황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 취소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18953" y="728700"/>
            <a:ext cx="2703286" cy="19339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18955" y="2348955"/>
            <a:ext cx="136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93365" y="1178750"/>
            <a:ext cx="2815194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strike="sngStrike" dirty="0" smtClean="0">
                <a:solidFill>
                  <a:srgbClr val="0000FF"/>
                </a:solidFill>
              </a:rPr>
              <a:t>ㆍ상담 시간까지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24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시간 이상 남은 경우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: 100% 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환급</a:t>
            </a:r>
            <a:endParaRPr lang="en-US" altLang="ko-KR" sz="800" strike="sngStrike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strike="sngStrike" dirty="0" smtClean="0">
                <a:solidFill>
                  <a:srgbClr val="0000FF"/>
                </a:solidFill>
              </a:rPr>
              <a:t>ㆍ상담 시간까지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1~24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시간 남은 경우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: 50% 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환급</a:t>
            </a:r>
            <a:endParaRPr lang="en-US" altLang="ko-KR" sz="800" strike="sngStrike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strike="sngStrike" dirty="0" smtClean="0">
                <a:solidFill>
                  <a:srgbClr val="0000FF"/>
                </a:solidFill>
              </a:rPr>
              <a:t>ㆍ상담 시간까지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1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시간 이내로 남은 경우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: 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예약취소 불가</a:t>
            </a:r>
            <a:endParaRPr lang="en-US" altLang="ko-KR" sz="800" strike="sngStrike" dirty="0" smtClean="0">
              <a:solidFill>
                <a:srgbClr val="0000FF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534396" y="1110362"/>
            <a:ext cx="25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71913" y="799880"/>
            <a:ext cx="1238057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예약취소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61145" y="2348880"/>
            <a:ext cx="136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예약 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266855" y="6386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99805" y="1800536"/>
            <a:ext cx="265032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예약취소 시 전액 환급됩니다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 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예약을 취소 하시겠습니까</a:t>
            </a:r>
            <a:r>
              <a:rPr lang="en-US" altLang="ko-KR" sz="800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418953" y="2798930"/>
            <a:ext cx="2703286" cy="19339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18955" y="4419185"/>
            <a:ext cx="136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93365" y="3248980"/>
            <a:ext cx="2815194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이상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100%</a:t>
            </a:r>
            <a:r>
              <a:rPr lang="ko-KR" altLang="en-US" sz="800" dirty="0" smtClean="0">
                <a:solidFill>
                  <a:prstClr val="black"/>
                </a:solidFill>
              </a:rPr>
              <a:t> 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1~24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50% </a:t>
            </a:r>
            <a:r>
              <a:rPr lang="ko-KR" altLang="en-US" sz="800" dirty="0" smtClean="0">
                <a:solidFill>
                  <a:prstClr val="black"/>
                </a:solidFill>
              </a:rPr>
              <a:t>환급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ㆍ상담 시간까지 </a:t>
            </a:r>
            <a:r>
              <a:rPr lang="en-US" altLang="ko-KR" sz="800" dirty="0" smtClean="0">
                <a:solidFill>
                  <a:prstClr val="black"/>
                </a:solidFill>
              </a:rPr>
              <a:t>1</a:t>
            </a:r>
            <a:r>
              <a:rPr lang="ko-KR" altLang="en-US" sz="800" dirty="0" smtClean="0">
                <a:solidFill>
                  <a:prstClr val="black"/>
                </a:solidFill>
              </a:rPr>
              <a:t>시간 이내로 남은 경우 </a:t>
            </a:r>
            <a:r>
              <a:rPr lang="en-US" altLang="ko-KR" sz="800" dirty="0" smtClean="0">
                <a:solidFill>
                  <a:prstClr val="black"/>
                </a:solidFill>
              </a:rPr>
              <a:t>: </a:t>
            </a:r>
            <a:r>
              <a:rPr lang="ko-KR" altLang="en-US" sz="800" dirty="0" smtClean="0">
                <a:solidFill>
                  <a:prstClr val="black"/>
                </a:solidFill>
              </a:rPr>
              <a:t>예약취소 불가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534396" y="3180592"/>
            <a:ext cx="25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71913" y="2870110"/>
            <a:ext cx="1238057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예약취소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761145" y="4419110"/>
            <a:ext cx="136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예약 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266855" y="27089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99805" y="3870766"/>
            <a:ext cx="265032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예약취소 시 </a:t>
            </a:r>
            <a:r>
              <a:rPr lang="en-US" altLang="ko-KR" sz="800" dirty="0" smtClean="0">
                <a:solidFill>
                  <a:prstClr val="black"/>
                </a:solidFill>
              </a:rPr>
              <a:t>50%</a:t>
            </a:r>
            <a:r>
              <a:rPr lang="ko-KR" altLang="en-US" sz="800" dirty="0" smtClean="0">
                <a:solidFill>
                  <a:prstClr val="black"/>
                </a:solidFill>
              </a:rPr>
              <a:t> 환급됩니다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 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예약을 취소 하시겠습니까</a:t>
            </a:r>
            <a:r>
              <a:rPr lang="en-US" altLang="ko-KR" sz="800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418953" y="4860120"/>
            <a:ext cx="2703286" cy="1773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418955" y="6309320"/>
            <a:ext cx="2703284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93365" y="5310170"/>
            <a:ext cx="2815194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strike="sngStrike" dirty="0" smtClean="0">
                <a:solidFill>
                  <a:srgbClr val="0000FF"/>
                </a:solidFill>
              </a:rPr>
              <a:t>ㆍ상담 시간까지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24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시간 이상 남은 경우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: 100%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 환급</a:t>
            </a:r>
            <a:endParaRPr lang="en-US" altLang="ko-KR" sz="800" strike="sngStrike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strike="sngStrike" dirty="0" smtClean="0">
                <a:solidFill>
                  <a:srgbClr val="0000FF"/>
                </a:solidFill>
              </a:rPr>
              <a:t>ㆍ상담 시간까지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1~24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시간 남은 경우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: 50% 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환급</a:t>
            </a:r>
            <a:endParaRPr lang="en-US" altLang="ko-KR" sz="800" strike="sngStrike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strike="sngStrike" dirty="0" err="1" smtClean="0">
                <a:solidFill>
                  <a:srgbClr val="0000FF"/>
                </a:solidFill>
              </a:rPr>
              <a:t>ㆍ상담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 시간까지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1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시간 이내로 남은 경우 </a:t>
            </a:r>
            <a:r>
              <a:rPr lang="en-US" altLang="ko-KR" sz="800" strike="sngStrike" dirty="0" smtClean="0">
                <a:solidFill>
                  <a:srgbClr val="0000FF"/>
                </a:solidFill>
              </a:rPr>
              <a:t>: </a:t>
            </a:r>
            <a:r>
              <a:rPr lang="ko-KR" altLang="en-US" sz="800" strike="sngStrike" dirty="0" smtClean="0">
                <a:solidFill>
                  <a:srgbClr val="0000FF"/>
                </a:solidFill>
              </a:rPr>
              <a:t>예약취소 불가</a:t>
            </a:r>
            <a:endParaRPr lang="en-US" altLang="ko-KR" sz="800" strike="sngStrike" dirty="0" smtClean="0">
              <a:solidFill>
                <a:srgbClr val="0000FF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534396" y="5241782"/>
            <a:ext cx="25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1913" y="4931300"/>
            <a:ext cx="1238057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예약취소 안내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266855" y="477011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99805" y="5895222"/>
            <a:ext cx="2650327" cy="39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FF"/>
                </a:solidFill>
              </a:rPr>
              <a:t>상담 시작시간까지 남은 시간이 </a:t>
            </a:r>
            <a:r>
              <a:rPr lang="en-US" altLang="ko-KR" sz="800" dirty="0" smtClean="0">
                <a:solidFill>
                  <a:srgbClr val="0000FF"/>
                </a:solidFill>
              </a:rPr>
              <a:t>6</a:t>
            </a:r>
            <a:r>
              <a:rPr lang="ko-KR" altLang="en-US" sz="800" dirty="0" smtClean="0">
                <a:solidFill>
                  <a:srgbClr val="0000FF"/>
                </a:solidFill>
              </a:rPr>
              <a:t>시간 이내인 경우 예약취소를 할 수 없습니다</a:t>
            </a:r>
            <a:r>
              <a:rPr lang="en-US" altLang="ko-KR" sz="800" dirty="0" smtClean="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358113" y="903411"/>
            <a:ext cx="2812721" cy="5000582"/>
            <a:chOff x="-3079067" y="932736"/>
            <a:chExt cx="2812721" cy="5000582"/>
          </a:xfrm>
        </p:grpSpPr>
        <p:grpSp>
          <p:nvGrpSpPr>
            <p:cNvPr id="124" name="그룹 26"/>
            <p:cNvGrpSpPr/>
            <p:nvPr/>
          </p:nvGrpSpPr>
          <p:grpSpPr>
            <a:xfrm>
              <a:off x="-3078850" y="932736"/>
              <a:ext cx="2812504" cy="5000582"/>
              <a:chOff x="366961" y="908720"/>
              <a:chExt cx="2812504" cy="5000582"/>
            </a:xfrm>
          </p:grpSpPr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152" y="917306"/>
                <a:ext cx="2808000" cy="4991996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133" name="직사각형 132"/>
              <p:cNvSpPr/>
              <p:nvPr/>
            </p:nvSpPr>
            <p:spPr>
              <a:xfrm>
                <a:off x="371465" y="1120552"/>
                <a:ext cx="2808000" cy="47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366961" y="908720"/>
                <a:ext cx="2812504" cy="205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-3079067" y="1482919"/>
              <a:ext cx="2802883" cy="14362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1800326" y="1646627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김태희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심리상담사</a:t>
              </a:r>
              <a:endParaRPr lang="ko-KR" altLang="en-US" sz="1000" dirty="0"/>
            </a:p>
          </p:txBody>
        </p:sp>
        <p:pic>
          <p:nvPicPr>
            <p:cNvPr id="127" name="그림 126" descr="화상상담 이미지3.JPG"/>
            <p:cNvPicPr>
              <a:picLocks noChangeAspect="1"/>
            </p:cNvPicPr>
            <p:nvPr/>
          </p:nvPicPr>
          <p:blipFill>
            <a:blip r:embed="rId4" cstate="print"/>
            <a:srcRect t="3835" b="10525"/>
            <a:stretch>
              <a:fillRect/>
            </a:stretch>
          </p:blipFill>
          <p:spPr>
            <a:xfrm>
              <a:off x="-2968742" y="1646627"/>
              <a:ext cx="1005742" cy="108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8" name="직사각형 127"/>
            <p:cNvSpPr/>
            <p:nvPr/>
          </p:nvSpPr>
          <p:spPr>
            <a:xfrm>
              <a:off x="-1763963" y="1954829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★★★★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★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2045407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-1147141" y="3815128"/>
              <a:ext cx="184731" cy="23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ko-KR" altLang="en-US" sz="900" dirty="0"/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-2992821" y="3814448"/>
              <a:ext cx="26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그림 134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1780" y="1924948"/>
            <a:ext cx="216000" cy="21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6" name="타원 135"/>
          <p:cNvSpPr/>
          <p:nvPr/>
        </p:nvSpPr>
        <p:spPr>
          <a:xfrm>
            <a:off x="1114180" y="233730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엠블럼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12456" y="11681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예약 확인</a:t>
            </a:r>
            <a:endParaRPr lang="ko-KR" altLang="en-US" sz="10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356607" y="5580275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 예약 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770812" y="5580200"/>
            <a:ext cx="140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   상담 시작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41" name="Picture 2" descr="Z:\img\Remote 참고 이미지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9537" y="5679790"/>
            <a:ext cx="144000" cy="144000"/>
          </a:xfrm>
          <a:prstGeom prst="rect">
            <a:avLst/>
          </a:prstGeom>
          <a:noFill/>
        </p:spPr>
      </p:pic>
      <p:pic>
        <p:nvPicPr>
          <p:cNvPr id="142" name="Picture 3" descr="Z:\img\Remote 참고 이미지\images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06715" y="5616795"/>
            <a:ext cx="252000" cy="252000"/>
          </a:xfrm>
          <a:prstGeom prst="rect">
            <a:avLst/>
          </a:prstGeom>
          <a:noFill/>
        </p:spPr>
      </p:pic>
      <p:sp>
        <p:nvSpPr>
          <p:cNvPr id="143" name="TextBox 142"/>
          <p:cNvSpPr txBox="1"/>
          <p:nvPr/>
        </p:nvSpPr>
        <p:spPr>
          <a:xfrm>
            <a:off x="1296377" y="3347334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분 </a:t>
            </a:r>
            <a:r>
              <a:rPr lang="en-US" altLang="ko-KR" sz="900" b="1" dirty="0" smtClean="0"/>
              <a:t>40</a:t>
            </a:r>
            <a:r>
              <a:rPr lang="ko-KR" altLang="en-US" sz="900" b="1" dirty="0" smtClean="0"/>
              <a:t>초 남음</a:t>
            </a:r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997490" y="3137641"/>
            <a:ext cx="15263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01.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28(</a:t>
            </a:r>
            <a:r>
              <a:rPr lang="ko-KR" altLang="en-US" sz="900" b="1" dirty="0" smtClean="0"/>
              <a:t>화</a:t>
            </a:r>
            <a:r>
              <a:rPr lang="en-US" altLang="ko-KR" sz="900" b="1" dirty="0" smtClean="0"/>
              <a:t>) 09:30 ~ 10:05</a:t>
            </a:r>
            <a:endParaRPr lang="ko-KR" altLang="en-US" sz="900" dirty="0"/>
          </a:p>
        </p:txBody>
      </p:sp>
      <p:sp>
        <p:nvSpPr>
          <p:cNvPr id="146" name="직사각형 145"/>
          <p:cNvSpPr/>
          <p:nvPr/>
        </p:nvSpPr>
        <p:spPr>
          <a:xfrm>
            <a:off x="617676" y="3924055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안내사항 </a:t>
            </a:r>
            <a:endParaRPr lang="ko-KR" altLang="en-US" sz="1600" b="1" dirty="0"/>
          </a:p>
        </p:txBody>
      </p:sp>
      <p:pic>
        <p:nvPicPr>
          <p:cNvPr id="147" name="그림 146" descr="inf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3182" y="3924055"/>
            <a:ext cx="216000" cy="21600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2208649" y="1906454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(4.6)</a:t>
            </a:r>
            <a:endParaRPr lang="ko-KR" altLang="en-US" sz="800" dirty="0"/>
          </a:p>
        </p:txBody>
      </p:sp>
      <p:pic>
        <p:nvPicPr>
          <p:cNvPr id="207" name="그림 206" descr="Single_Tap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490" y="5616795"/>
            <a:ext cx="828000" cy="828000"/>
          </a:xfrm>
          <a:prstGeom prst="rect">
            <a:avLst/>
          </a:prstGeom>
        </p:spPr>
      </p:pic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70311"/>
              </p:ext>
            </p:extLst>
          </p:nvPr>
        </p:nvGraphicFramePr>
        <p:xfrm>
          <a:off x="6320290" y="908720"/>
          <a:ext cx="2678400" cy="309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상세 페이지에서 예약 취소 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상담시간까지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이상 남은 경우 노출되는 팝업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취소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아래와 같이 환급 처리됨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예약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예약한 헬로코인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100%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환급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상담권 예약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예약한 상담권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장 그대로 환급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800" b="0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상담시간까지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1~24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시간 남은 경우 노출되는 팝업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예약 취소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탭 시 아래와 같이 환급 처리됨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헬로코인 예약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예약한 헬로코인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환급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142875" algn="l" defTabSz="914400" rtl="0" eaLnBrk="1" latinLnBrk="1" hangingPunct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상담권 예약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상담권으로 예약한 경우에는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환급이 불가하기 때문에 </a:t>
                      </a:r>
                      <a:r>
                        <a:rPr lang="en-US" altLang="ko-KR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strike="sngStrike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장 온전히 환급</a:t>
                      </a:r>
                      <a:endParaRPr lang="en-US" altLang="ko-KR" sz="800" strike="sngStrike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상담시간까지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시간 미만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남은 경우 노출되는 팝업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예약취소 되지 않음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734065" y="2102848"/>
            <a:ext cx="438596" cy="242118"/>
            <a:chOff x="1734065" y="2102848"/>
            <a:chExt cx="438596" cy="242118"/>
          </a:xfrm>
        </p:grpSpPr>
        <p:pic>
          <p:nvPicPr>
            <p:cNvPr id="57" name="그림 56" descr="좋아요 아이콘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4065" y="2140948"/>
              <a:ext cx="180000" cy="158275"/>
            </a:xfrm>
            <a:prstGeom prst="rect">
              <a:avLst/>
            </a:prstGeom>
          </p:spPr>
        </p:pic>
        <p:sp>
          <p:nvSpPr>
            <p:cNvPr id="58" name="TextBox 167"/>
            <p:cNvSpPr txBox="1"/>
            <p:nvPr/>
          </p:nvSpPr>
          <p:spPr>
            <a:xfrm>
              <a:off x="1819679" y="2102848"/>
              <a:ext cx="352982" cy="242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900" dirty="0" smtClean="0">
                  <a:latin typeface="+mj-ea"/>
                </a:rPr>
                <a:t> 10</a:t>
              </a:r>
              <a:endParaRPr lang="ko-KR" altLang="en-US" sz="900" dirty="0">
                <a:latin typeface="+mj-ea"/>
              </a:endParaRPr>
            </a:p>
          </p:txBody>
        </p:sp>
      </p:grpSp>
      <p:sp>
        <p:nvSpPr>
          <p:cNvPr id="59" name="슬라이드 번호 개체 틀 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9724" y="4116129"/>
            <a:ext cx="26500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시간 </a:t>
            </a:r>
            <a:r>
              <a:rPr lang="en-US" altLang="ko-KR" sz="800" dirty="0" smtClean="0">
                <a:solidFill>
                  <a:prstClr val="black"/>
                </a:solidFill>
              </a:rPr>
              <a:t>5</a:t>
            </a:r>
            <a:r>
              <a:rPr lang="ko-KR" altLang="en-US" sz="800" dirty="0" smtClean="0">
                <a:solidFill>
                  <a:prstClr val="black"/>
                </a:solidFill>
              </a:rPr>
              <a:t>분전부터 입장이 가능합니다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원활한 상담을 위해 상담 시간을 지켜주세요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 상담을 연속 두 건 예약하신 경우 상담 종료 후 다음 </a:t>
            </a:r>
            <a:endParaRPr lang="en-US" altLang="ko-KR" sz="800" dirty="0" smtClean="0"/>
          </a:p>
          <a:p>
            <a:pPr>
              <a:lnSpc>
                <a:spcPct val="130000"/>
              </a:lnSpc>
            </a:pPr>
            <a:r>
              <a:rPr lang="ko-KR" altLang="en-US" sz="800" dirty="0" smtClean="0"/>
              <a:t>  상담시간에 재 입장해야 합니다</a:t>
            </a:r>
            <a:r>
              <a:rPr lang="en-US" altLang="ko-KR" sz="800" dirty="0" smtClean="0"/>
              <a:t>. </a:t>
            </a:r>
            <a:endParaRPr lang="en-US" altLang="ko-KR" sz="800" dirty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>
                <a:solidFill>
                  <a:srgbClr val="0000FF"/>
                </a:solidFill>
              </a:rPr>
              <a:t>상담 시간이 </a:t>
            </a:r>
            <a:r>
              <a:rPr lang="en-US" altLang="ko-KR" sz="800" dirty="0">
                <a:solidFill>
                  <a:srgbClr val="0000FF"/>
                </a:solidFill>
              </a:rPr>
              <a:t>6</a:t>
            </a:r>
            <a:r>
              <a:rPr lang="ko-KR" altLang="en-US" sz="800" dirty="0">
                <a:solidFill>
                  <a:srgbClr val="0000FF"/>
                </a:solidFill>
              </a:rPr>
              <a:t>시간 이상 남은 경우 예약취소가 가능합니다</a:t>
            </a:r>
            <a:r>
              <a:rPr lang="en-US" altLang="ko-KR" sz="800" dirty="0" smtClean="0">
                <a:solidFill>
                  <a:srgbClr val="0000FF"/>
                </a:solidFill>
              </a:rPr>
              <a:t>.</a:t>
            </a:r>
            <a:r>
              <a:rPr lang="en-US" altLang="ko-KR" sz="800" dirty="0" smtClean="0"/>
              <a:t>  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2132" y="4779150"/>
            <a:ext cx="2697676" cy="3895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357908" y="2751642"/>
            <a:ext cx="2848030" cy="202750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삭제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52532" y="637610"/>
            <a:ext cx="2953406" cy="20713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320290" y="1244214"/>
            <a:ext cx="2678400" cy="27180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73285" y="4790557"/>
            <a:ext cx="2953406" cy="192380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2570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</a:t>
            </a:r>
            <a:r>
              <a:rPr lang="en-US" altLang="ko-KR" sz="800" dirty="0" smtClean="0">
                <a:solidFill>
                  <a:prstClr val="black"/>
                </a:solidFill>
              </a:rPr>
              <a:t>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32005" y="907603"/>
            <a:ext cx="2812504" cy="5000582"/>
            <a:chOff x="366961" y="908720"/>
            <a:chExt cx="2812504" cy="500058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69" name="직사각형 6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332005" y="1115243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4714" y="117658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내역</a:t>
            </a:r>
            <a:endParaRPr lang="ko-KR" altLang="en-US" sz="1000" b="1" dirty="0"/>
          </a:p>
        </p:txBody>
      </p:sp>
      <p:sp>
        <p:nvSpPr>
          <p:cNvPr id="74" name="직사각형 73"/>
          <p:cNvSpPr/>
          <p:nvPr/>
        </p:nvSpPr>
        <p:spPr>
          <a:xfrm>
            <a:off x="332005" y="1474756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87836" y="239388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13309" y="1888421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907490" y="2507760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신민아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425159" y="1518623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2016</a:t>
            </a:r>
            <a:r>
              <a:rPr lang="ko-KR" altLang="en-US" sz="800" dirty="0" smtClean="0"/>
              <a:t>년  </a:t>
            </a:r>
            <a:r>
              <a:rPr lang="en-US" altLang="ko-KR" sz="800" dirty="0" smtClean="0"/>
              <a:t>(2</a:t>
            </a:r>
            <a:r>
              <a:rPr lang="ko-KR" altLang="en-US" sz="800" dirty="0" smtClean="0"/>
              <a:t>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332005" y="3744035"/>
            <a:ext cx="2811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5159" y="378790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</a:t>
            </a:r>
            <a:r>
              <a:rPr lang="ko-KR" altLang="en-US" sz="800" dirty="0" smtClean="0"/>
              <a:t>년  </a:t>
            </a:r>
            <a:r>
              <a:rPr lang="en-US" altLang="ko-KR" sz="800" dirty="0" smtClean="0"/>
              <a:t>(1</a:t>
            </a:r>
            <a:r>
              <a:rPr lang="ko-KR" altLang="en-US" sz="800" dirty="0" smtClean="0"/>
              <a:t>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81" name="그림 80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89738" y="1889808"/>
            <a:ext cx="368770" cy="39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2" name="그림 81" descr="신민아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89738" y="2521995"/>
            <a:ext cx="377862" cy="39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3" name="TextBox 82"/>
          <p:cNvSpPr txBox="1"/>
          <p:nvPr/>
        </p:nvSpPr>
        <p:spPr>
          <a:xfrm>
            <a:off x="909783" y="2087258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03.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목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 13:00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13309" y="2711596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02.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목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 13:00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6966" y="4160800"/>
            <a:ext cx="1124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신민아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r>
              <a:rPr lang="ko-KR" altLang="en-US" sz="900" b="1" dirty="0" smtClean="0"/>
              <a:t> 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b="1" dirty="0" smtClean="0"/>
              <a:t>  </a:t>
            </a:r>
            <a:endParaRPr lang="en-US" altLang="ko-KR" sz="900" dirty="0" smtClean="0"/>
          </a:p>
        </p:txBody>
      </p:sp>
      <p:pic>
        <p:nvPicPr>
          <p:cNvPr id="86" name="그림 85" descr="신민아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89214" y="4175035"/>
            <a:ext cx="377862" cy="39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7" name="TextBox 86"/>
          <p:cNvSpPr txBox="1"/>
          <p:nvPr/>
        </p:nvSpPr>
        <p:spPr>
          <a:xfrm>
            <a:off x="903784" y="4364636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12.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26(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 10:00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504266" y="306634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23920" y="318021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신민아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pic>
        <p:nvPicPr>
          <p:cNvPr id="98" name="그림 97" descr="신민아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506168" y="3194450"/>
            <a:ext cx="377862" cy="39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9" name="TextBox 98"/>
          <p:cNvSpPr txBox="1"/>
          <p:nvPr/>
        </p:nvSpPr>
        <p:spPr>
          <a:xfrm>
            <a:off x="929739" y="3384051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01.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목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 13:00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51043" y="1931147"/>
            <a:ext cx="761747" cy="242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★★★★★</a:t>
            </a:r>
            <a:endParaRPr lang="en-US" altLang="ko-KR" sz="900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2351043" y="3239455"/>
            <a:ext cx="761747" cy="242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★★★☆☆</a:t>
            </a:r>
            <a:endParaRPr lang="en-US" altLang="ko-KR" sz="900" dirty="0" smtClean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2342485" y="2602480"/>
            <a:ext cx="684000" cy="2250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만족도 평가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42485" y="4239090"/>
            <a:ext cx="684000" cy="2250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만족도 평가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35836" y="192126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26"/>
          <p:cNvGrpSpPr/>
          <p:nvPr/>
        </p:nvGrpSpPr>
        <p:grpSpPr>
          <a:xfrm>
            <a:off x="3382963" y="891564"/>
            <a:ext cx="2812504" cy="5000582"/>
            <a:chOff x="366961" y="908720"/>
            <a:chExt cx="2812504" cy="500058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82963" y="1099204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5672" y="116054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내역</a:t>
            </a:r>
            <a:endParaRPr lang="ko-KR" altLang="en-US" sz="1000" b="1" dirty="0"/>
          </a:p>
        </p:txBody>
      </p:sp>
      <p:sp>
        <p:nvSpPr>
          <p:cNvPr id="90" name="직사각형 89"/>
          <p:cNvSpPr/>
          <p:nvPr/>
        </p:nvSpPr>
        <p:spPr>
          <a:xfrm>
            <a:off x="3382963" y="4946291"/>
            <a:ext cx="2812504" cy="9451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6997" y="3108158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상담 내역이 없습니다</a:t>
            </a:r>
            <a:endParaRPr lang="ko-KR" altLang="en-US" sz="9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166955" y="5438726"/>
            <a:ext cx="1260000" cy="2700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심리상담사 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01405" y="5128798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98145" y="5087511"/>
            <a:ext cx="239841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900" dirty="0" smtClean="0"/>
              <a:t>각 분야 별 전문 </a:t>
            </a:r>
            <a:r>
              <a:rPr lang="ko-KR" altLang="en-US" sz="900" dirty="0" err="1" smtClean="0"/>
              <a:t>심리상담사를</a:t>
            </a:r>
            <a:r>
              <a:rPr lang="ko-KR" altLang="en-US" sz="900" dirty="0" smtClean="0"/>
              <a:t> 만나보세요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84872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320290" y="908720"/>
          <a:ext cx="2678400" cy="275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완료 현황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스크롤 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로딩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 상담 내역 순으로 정렬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연도별로 구분하여 상담 내역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리스트에 상담사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상담시간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등록한 만족도 평가 평균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 정보 영역 탭 시 해당 상담사 소개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(RM-070101)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 종료 후 만족도 평가를 진행하지 않은 경우 만족도 평가를 할 수 있는 버튼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만족도 평가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RM-0701010101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 내역이 없는 경우 내역 리스트에 메시지 출력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상담사 선택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(RM-07)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225043" y="24764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648722" y="26024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슬라이드 번호 개체 틀 5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4006997" y="533219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쪽지함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63439" y="197050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1875" y="2123855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0590" y="248389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1590" y="194383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pic>
        <p:nvPicPr>
          <p:cNvPr id="34" name="그림 33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1988251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TextBox 41"/>
          <p:cNvSpPr txBox="1"/>
          <p:nvPr/>
        </p:nvSpPr>
        <p:spPr>
          <a:xfrm>
            <a:off x="1132570" y="1240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받은 쪽지함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32570" y="352286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49" name="그림 48" descr="ico_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20" y="2168860"/>
            <a:ext cx="180000" cy="180000"/>
          </a:xfrm>
          <a:prstGeom prst="rect">
            <a:avLst/>
          </a:prstGeom>
        </p:spPr>
      </p:pic>
      <p:sp>
        <p:nvSpPr>
          <p:cNvPr id="117" name="직사각형 116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받은 쪽지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보낸 쪽지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19815" y="18718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14" name="그룹 26"/>
          <p:cNvGrpSpPr/>
          <p:nvPr/>
        </p:nvGrpSpPr>
        <p:grpSpPr>
          <a:xfrm>
            <a:off x="3382963" y="903693"/>
            <a:ext cx="2812504" cy="5000582"/>
            <a:chOff x="366961" y="908720"/>
            <a:chExt cx="2812504" cy="5000582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16" name="직사각형 11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3382963" y="1111333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55672" y="11726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쪽지함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56659" y="3621051"/>
            <a:ext cx="1329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쪽지가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38" name="직사각형 137"/>
          <p:cNvSpPr/>
          <p:nvPr/>
        </p:nvSpPr>
        <p:spPr>
          <a:xfrm>
            <a:off x="3382963" y="1471333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75652" y="1528483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받은 쪽지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951757" y="1533763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보낸 쪽지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395632" y="1784743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382963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6320290" y="908720"/>
          <a:ext cx="2678400" cy="23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받은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쪽지함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쪽지를 보낸 상담사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상담사 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수신일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받은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내용이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한 줄로 노출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받은 쪽지 내용이 한 줄 이상이면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말줄임표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(…)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표시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dirty="0" smtClean="0"/>
                        <a:t>받은 쪽지 상세 페이지</a:t>
                      </a:r>
                      <a:r>
                        <a:rPr lang="en-US" altLang="ko-KR" sz="800" dirty="0" smtClean="0"/>
                        <a:t>(RM-08050101)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확인하지 않은 쪽지인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아이콘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내역을 좌로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하면 삭제 기능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 확인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받은 쪽지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내역이 없는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363439" y="260057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1875" y="2753925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450590" y="311396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81590" y="257390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pic>
        <p:nvPicPr>
          <p:cNvPr id="83" name="그림 82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2609459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4" name="TextBox 93"/>
          <p:cNvSpPr txBox="1"/>
          <p:nvPr/>
        </p:nvSpPr>
        <p:spPr>
          <a:xfrm>
            <a:off x="1913389" y="3225587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1825" y="3378933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450590" y="3738973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1540" y="3198913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2363439" y="3878557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1875" y="4031903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450590" y="4391943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81590" y="3851883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pic>
        <p:nvPicPr>
          <p:cNvPr id="103" name="그림 102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3887437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8" name="TextBox 107"/>
          <p:cNvSpPr txBox="1"/>
          <p:nvPr/>
        </p:nvSpPr>
        <p:spPr>
          <a:xfrm>
            <a:off x="2363439" y="449078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1875" y="4644135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110" name="직선 연결선 109"/>
          <p:cNvCxnSpPr/>
          <p:nvPr/>
        </p:nvCxnSpPr>
        <p:spPr>
          <a:xfrm>
            <a:off x="450590" y="500417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81590" y="446411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pic>
        <p:nvPicPr>
          <p:cNvPr id="122" name="그림 121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4499669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3" name="TextBox 122"/>
          <p:cNvSpPr txBox="1"/>
          <p:nvPr/>
        </p:nvSpPr>
        <p:spPr>
          <a:xfrm>
            <a:off x="2363439" y="512085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1875" y="5274205"/>
            <a:ext cx="1814920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하려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133" name="직선 연결선 132"/>
          <p:cNvCxnSpPr/>
          <p:nvPr/>
        </p:nvCxnSpPr>
        <p:spPr>
          <a:xfrm>
            <a:off x="450590" y="563424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81590" y="509418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pic>
        <p:nvPicPr>
          <p:cNvPr id="137" name="그림 136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476585" y="5129739"/>
            <a:ext cx="360000" cy="3865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3" name="직사각형 142"/>
          <p:cNvSpPr/>
          <p:nvPr/>
        </p:nvSpPr>
        <p:spPr>
          <a:xfrm>
            <a:off x="2637365" y="3113965"/>
            <a:ext cx="504000" cy="625008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474795" y="299604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073059" y="3369051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슬라이드 번호 개체 틀 6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2915830" y="2185953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</a:t>
            </a:r>
            <a:endParaRPr lang="ko-KR" altLang="en-US" sz="100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443160" y="194383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680" y="160284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사람</a:t>
            </a:r>
            <a:endParaRPr lang="ko-KR" altLang="en-US" sz="9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41065" y="240341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585" y="2062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일시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8711" y="1594195"/>
            <a:ext cx="530915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김사랑</a:t>
            </a:r>
            <a:endParaRPr lang="en-US" altLang="ko-KR" sz="9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06615" y="2045343"/>
            <a:ext cx="156805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2016. 01. 20(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11:00:15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1819" y="2490800"/>
            <a:ext cx="273097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얼마나 고통스러웠는지 느껴집니다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급할수록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돌아가라는 말이 있듯이 너무 서두르게 되면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일을 그르칠 수가 있으니 신중하게 하시기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바랍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37" name="그룹 26"/>
          <p:cNvGrpSpPr/>
          <p:nvPr/>
        </p:nvGrpSpPr>
        <p:grpSpPr>
          <a:xfrm>
            <a:off x="3382963" y="908720"/>
            <a:ext cx="2812504" cy="5000582"/>
            <a:chOff x="366961" y="908720"/>
            <a:chExt cx="2812504" cy="5000582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82963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5672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</a:t>
            </a:r>
            <a:endParaRPr lang="ko-KR" altLang="en-US" sz="10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3497262" y="194383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61782" y="160284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사람</a:t>
            </a:r>
            <a:endParaRPr lang="ko-KR" altLang="en-US" sz="9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495167" y="240341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59687" y="2062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일시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162813" y="1594195"/>
            <a:ext cx="530915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김사랑</a:t>
            </a:r>
            <a:endParaRPr lang="en-US" altLang="ko-KR" sz="9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160717" y="2045343"/>
            <a:ext cx="16081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2016. 01. 20(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11:00:15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435921" y="2490800"/>
            <a:ext cx="273097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얼마나 고통스러웠는지 느껴집니다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급할수록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돌아가라는 말이 있듯이 너무 서두르게 되면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일을 그르칠 수가 있으니 신중하게 하시기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바랍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32570" y="12409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받은 쪽지 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32570" y="352286"/>
            <a:ext cx="3195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삭제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847234" y="1172703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789830" y="1177730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550" y="17818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2" name="그림 41" descr="쓰기 아이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7497" y="1216602"/>
            <a:ext cx="185625" cy="180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469871" y="1178750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8" name="그림 57" descr="쓰기 아이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4009" y="1217091"/>
            <a:ext cx="185625" cy="180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546383" y="1179239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454156" y="9398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789830" y="93989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8" name="그림 77" descr="tra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9395" y="1202509"/>
            <a:ext cx="216000" cy="216000"/>
          </a:xfrm>
          <a:prstGeom prst="rect">
            <a:avLst/>
          </a:prstGeom>
        </p:spPr>
      </p:pic>
      <p:pic>
        <p:nvPicPr>
          <p:cNvPr id="79" name="그림 78" descr="tra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6037" y="1195825"/>
            <a:ext cx="216000" cy="216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3390105" y="1113920"/>
            <a:ext cx="2811600" cy="4797486"/>
          </a:xfrm>
          <a:prstGeom prst="rect">
            <a:avLst/>
          </a:prstGeom>
          <a:solidFill>
            <a:srgbClr val="404040">
              <a:alpha val="8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6" name="그룹 106"/>
          <p:cNvGrpSpPr/>
          <p:nvPr/>
        </p:nvGrpSpPr>
        <p:grpSpPr>
          <a:xfrm>
            <a:off x="3671533" y="2581374"/>
            <a:ext cx="2215137" cy="1479149"/>
            <a:chOff x="388264" y="3068960"/>
            <a:chExt cx="2215137" cy="1479149"/>
          </a:xfrm>
        </p:grpSpPr>
        <p:sp>
          <p:nvSpPr>
            <p:cNvPr id="67" name="직사각형 66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1224" y="3530472"/>
              <a:ext cx="2162176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쪽지를 삭제하시겠습니까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삭제된 쪽지는 복구되지 않습니다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쪽지 삭제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77" name="그림 76" descr="Press_Hol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4736" y="1250850"/>
            <a:ext cx="828000" cy="828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40665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320290" y="908720"/>
          <a:ext cx="2678400" cy="192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받은 쪽지 상세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쪽지 쓰기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(RM-080503)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상세 페이지에서 쓰기 페이지로 이동된 경우 보낸 사람이 자동으로 수신인에 추가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 확인 팝업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(2-1) : 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수신 쪽지 정보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사람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상담사 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받은 일시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쪽지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수신일시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쪽지 내용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슬라이드 번호 개체 틀 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4369728" y="2652554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쪽지함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71052" y="192037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535" y="2071282"/>
            <a:ext cx="268855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화상 연결이 안되어 환불 </a:t>
            </a:r>
            <a:r>
              <a:rPr lang="ko-KR" altLang="en-US" sz="900" dirty="0" err="1" smtClean="0"/>
              <a:t>하려합니다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어찌해야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0590" y="242674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3133" y="24717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2016.01.10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672" y="2644202"/>
            <a:ext cx="212109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err="1" smtClean="0"/>
              <a:t>말씀하셨던대로</a:t>
            </a:r>
            <a:r>
              <a:rPr lang="ko-KR" altLang="en-US" sz="900" dirty="0" smtClean="0"/>
              <a:t> 하니 이번에는 </a:t>
            </a:r>
            <a:r>
              <a:rPr lang="ko-KR" altLang="en-US" sz="900" dirty="0" err="1" smtClean="0"/>
              <a:t>이렇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450590" y="300490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83193" y="3059435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2016.01.09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6535" y="3225279"/>
            <a:ext cx="26629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지난 번에 </a:t>
            </a:r>
            <a:r>
              <a:rPr lang="ko-KR" altLang="en-US" sz="900" dirty="0" err="1" smtClean="0"/>
              <a:t>말씀하셨던대로</a:t>
            </a:r>
            <a:r>
              <a:rPr lang="ko-KR" altLang="en-US" sz="900" dirty="0" smtClean="0"/>
              <a:t> 하니 이번에는 </a:t>
            </a:r>
            <a:r>
              <a:rPr lang="ko-KR" altLang="en-US" sz="900" dirty="0" err="1" smtClean="0"/>
              <a:t>이렇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450590" y="356401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64143" y="364521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2016.01.08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6535" y="3790997"/>
            <a:ext cx="26629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지난 번에 </a:t>
            </a:r>
            <a:r>
              <a:rPr lang="ko-KR" altLang="en-US" sz="900" dirty="0" err="1" smtClean="0"/>
              <a:t>말씀하셨던대로</a:t>
            </a:r>
            <a:r>
              <a:rPr lang="ko-KR" altLang="en-US" sz="900" dirty="0" smtClean="0"/>
              <a:t> 하니 이번에는 </a:t>
            </a:r>
            <a:r>
              <a:rPr lang="ko-KR" altLang="en-US" sz="900" dirty="0" err="1" smtClean="0"/>
              <a:t>이렇</a:t>
            </a:r>
            <a:r>
              <a:rPr lang="en-US" altLang="ko-KR" sz="900" dirty="0" smtClean="0"/>
              <a:t>…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450590" y="415860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64143" y="4248615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2016.01.07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6535" y="4394393"/>
            <a:ext cx="26629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지난 번에 </a:t>
            </a:r>
            <a:r>
              <a:rPr lang="ko-KR" altLang="en-US" sz="900" dirty="0" err="1" smtClean="0"/>
              <a:t>말씀하셨던대로</a:t>
            </a:r>
            <a:r>
              <a:rPr lang="ko-KR" altLang="en-US" sz="900" dirty="0" smtClean="0"/>
              <a:t> 하니 이번에는 </a:t>
            </a:r>
            <a:r>
              <a:rPr lang="ko-KR" altLang="en-US" sz="900" dirty="0" err="1" smtClean="0"/>
              <a:t>이렇</a:t>
            </a:r>
            <a:r>
              <a:rPr lang="en-US" altLang="ko-KR" sz="900" dirty="0" smtClean="0"/>
              <a:t>…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535" y="1898830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05670" y="2471750"/>
            <a:ext cx="697627" cy="22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86535" y="3052827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신민아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386535" y="3618545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김연아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86535" y="4203610"/>
            <a:ext cx="10839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1132570" y="1240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보낸 쪽지함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32570" y="352286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받은 쪽지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보낸 쪽지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76384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08235" y="197669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99" name="그룹 26"/>
          <p:cNvGrpSpPr/>
          <p:nvPr/>
        </p:nvGrpSpPr>
        <p:grpSpPr>
          <a:xfrm>
            <a:off x="3382963" y="907781"/>
            <a:ext cx="2812504" cy="5000582"/>
            <a:chOff x="366961" y="908720"/>
            <a:chExt cx="2812504" cy="5000582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14" name="직사각형 11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3382963" y="1115421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55672" y="1176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쪽지함</a:t>
            </a:r>
            <a:endParaRPr lang="ko-KR" altLang="en-US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153337" y="3450670"/>
            <a:ext cx="1329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쪽지가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382963" y="1475421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75652" y="1532571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받은 쪽지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51757" y="1537851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보낸 쪽지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817942" y="1788831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38746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6320290" y="908720"/>
          <a:ext cx="2678400" cy="17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보낸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쪽지함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 수신한 상담사 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 발송일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 내용 한 줄에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 내용이 길 경우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말줄임표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탭 시 보낸 쪽지 상세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(RM-08050201)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내역을 좌로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하면 삭제 기능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 확인 팝업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보낸 쪽지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내역이 없는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8" name="직선 연결선 67"/>
          <p:cNvCxnSpPr/>
          <p:nvPr/>
        </p:nvCxnSpPr>
        <p:spPr>
          <a:xfrm>
            <a:off x="450590" y="4716996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630460" y="2429364"/>
            <a:ext cx="504000" cy="5760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2456765" y="23457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073059" y="32489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보낸 쪽지</a:t>
            </a:r>
            <a:endParaRPr lang="ko-KR" altLang="en-US" sz="100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443160" y="194383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680" y="160284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받는 사람</a:t>
            </a:r>
            <a:endParaRPr lang="ko-KR" altLang="en-US" sz="9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41065" y="240341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585" y="2062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일시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8711" y="1594195"/>
            <a:ext cx="530915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김태희</a:t>
            </a:r>
            <a:endParaRPr lang="en-US" altLang="ko-KR" sz="9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06615" y="2045343"/>
            <a:ext cx="187904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2016. 01. 20 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</a:t>
            </a:r>
            <a:r>
              <a:rPr lang="ko-KR" altLang="en-US" sz="900" b="1" dirty="0" smtClean="0"/>
              <a:t>오후 </a:t>
            </a:r>
            <a:r>
              <a:rPr lang="en-US" altLang="ko-KR" sz="900" b="1" dirty="0" smtClean="0"/>
              <a:t>01:00:15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1819" y="2490800"/>
            <a:ext cx="273097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얼마나 고통스러웠는지 느껴집니다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급할수록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돌아가라는 말이 있듯이 너무 서두르게 되면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일을 그르칠 수가 있으니 신중하게 하시기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바랍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3" name="그룹 26"/>
          <p:cNvGrpSpPr/>
          <p:nvPr/>
        </p:nvGrpSpPr>
        <p:grpSpPr>
          <a:xfrm>
            <a:off x="3382963" y="908720"/>
            <a:ext cx="2812504" cy="5000582"/>
            <a:chOff x="366961" y="908720"/>
            <a:chExt cx="2812504" cy="5000582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82963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5672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보낸 쪽지</a:t>
            </a:r>
            <a:endParaRPr lang="ko-KR" altLang="en-US" sz="10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3497262" y="1943835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61782" y="160284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받는 사람</a:t>
            </a:r>
            <a:endParaRPr lang="ko-KR" altLang="en-US" sz="9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495167" y="2403410"/>
            <a:ext cx="25462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59687" y="206242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보낸 일시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162813" y="1594195"/>
            <a:ext cx="530915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/>
              <a:t>김판규</a:t>
            </a:r>
            <a:endParaRPr lang="en-US" altLang="ko-KR" sz="9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160717" y="2045343"/>
            <a:ext cx="187904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/>
              <a:t>2016. 01. 20 (</a:t>
            </a:r>
            <a:r>
              <a:rPr lang="ko-KR" altLang="en-US" sz="900" b="1" dirty="0" smtClean="0"/>
              <a:t>수</a:t>
            </a:r>
            <a:r>
              <a:rPr lang="en-US" altLang="ko-KR" sz="900" b="1" dirty="0" smtClean="0"/>
              <a:t>) </a:t>
            </a:r>
            <a:r>
              <a:rPr lang="ko-KR" altLang="en-US" sz="900" b="1" dirty="0" smtClean="0"/>
              <a:t>오후 </a:t>
            </a:r>
            <a:r>
              <a:rPr lang="en-US" altLang="ko-KR" sz="900" b="1" dirty="0" smtClean="0"/>
              <a:t>01:00:15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435921" y="2490800"/>
            <a:ext cx="273097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얼마나 고통스러웠는지 느껴집니다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급할수록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돌아가라는 말이 있듯이 너무 서두르게 되면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일을 그르칠 수가 있으니 신중하게 하시기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바랍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lvl="0">
              <a:lnSpc>
                <a:spcPct val="130000"/>
              </a:lnSpc>
            </a:pPr>
            <a:r>
              <a:rPr lang="ko-KR" altLang="en-US" sz="900" dirty="0" err="1" smtClean="0">
                <a:solidFill>
                  <a:prstClr val="black"/>
                </a:solidFill>
              </a:rPr>
              <a:t>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32570" y="12409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보낸 쪽지 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2570" y="352286"/>
            <a:ext cx="3195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삭제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80580" y="1104395"/>
            <a:ext cx="2811600" cy="4806189"/>
          </a:xfrm>
          <a:prstGeom prst="rect">
            <a:avLst/>
          </a:prstGeom>
          <a:solidFill>
            <a:srgbClr val="404040">
              <a:alpha val="8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0" name="그룹 106"/>
          <p:cNvGrpSpPr/>
          <p:nvPr/>
        </p:nvGrpSpPr>
        <p:grpSpPr>
          <a:xfrm>
            <a:off x="3671533" y="2581374"/>
            <a:ext cx="2215137" cy="1479149"/>
            <a:chOff x="388264" y="3068960"/>
            <a:chExt cx="2215137" cy="1479149"/>
          </a:xfrm>
        </p:grpSpPr>
        <p:sp>
          <p:nvSpPr>
            <p:cNvPr id="61" name="직사각형 60"/>
            <p:cNvSpPr/>
            <p:nvPr/>
          </p:nvSpPr>
          <p:spPr>
            <a:xfrm>
              <a:off x="388264" y="3068960"/>
              <a:ext cx="2215137" cy="147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8266" y="4224109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1224" y="3530472"/>
              <a:ext cx="2162176" cy="43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쪽지를 삭제하시겠어요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삭제된 쪽지는 복구되지 않습니다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</a:t>
              </a:r>
              <a:endParaRPr lang="ko-KR" altLang="en-US" sz="9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13232" y="3450622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41224" y="3140140"/>
              <a:ext cx="1238057" cy="2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쪽지 삭제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95832" y="4224034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68" name="그림 67" descr="Press_Hol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4736" y="1256914"/>
            <a:ext cx="828000" cy="828000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238673" y="183291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585456" y="11777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85869" y="12409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RM-08050201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789830" y="1177730"/>
            <a:ext cx="252000" cy="252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2" name="그림 71" descr="tra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9395" y="1202509"/>
            <a:ext cx="216000" cy="216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8746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6320290" y="908720"/>
          <a:ext cx="2678400" cy="154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보낸 쪽지 상세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 확인 팝업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(1-1)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(1-1) : 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쪽지 삭제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쪽지 정보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받는 사람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받는 상담사 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일시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쪽지를 발송한 일시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보낸 쪽지 내용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슬라이드 번호 개체 틀 7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4369728" y="2652554"/>
            <a:ext cx="324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쪽지 쓰기</a:t>
            </a:r>
            <a:endParaRPr lang="ko-KR" altLang="en-US" sz="1000" b="1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341530" y="1753942"/>
            <a:ext cx="27998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564305" y="1193307"/>
            <a:ext cx="46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보내기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32570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쪽지 쓰기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2570" y="352286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쪽지함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쓰기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861" y="4104075"/>
            <a:ext cx="2811600" cy="18044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한글 키패드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051" y="3243173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 / 500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86535" y="1485885"/>
            <a:ext cx="169148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받는 사람 </a:t>
            </a:r>
            <a:r>
              <a:rPr lang="en-US" altLang="ko-KR" sz="900" dirty="0" smtClean="0"/>
              <a:t>: </a:t>
            </a:r>
            <a:r>
              <a:rPr lang="ko-KR" altLang="en-US" sz="900" b="1" dirty="0" smtClean="0"/>
              <a:t>김태희</a:t>
            </a:r>
            <a:r>
              <a:rPr lang="ko-KR" altLang="en-US" sz="900" dirty="0" smtClean="0"/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</a:t>
            </a:r>
            <a:endParaRPr lang="en-US" altLang="ko-KR" sz="900" b="1" dirty="0" smtClean="0"/>
          </a:p>
        </p:txBody>
      </p:sp>
      <p:sp>
        <p:nvSpPr>
          <p:cNvPr id="34" name="타원 33"/>
          <p:cNvSpPr/>
          <p:nvPr/>
        </p:nvSpPr>
        <p:spPr>
          <a:xfrm>
            <a:off x="2366755" y="117770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2861" y="150194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17636" y="488031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RM-080503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26" name="직사각형 25"/>
          <p:cNvSpPr/>
          <p:nvPr/>
        </p:nvSpPr>
        <p:spPr>
          <a:xfrm>
            <a:off x="366000" y="1808500"/>
            <a:ext cx="2736000" cy="1413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내용을 입력하세요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44081" y="180850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20290" y="908720"/>
          <a:ext cx="2678400" cy="216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쪽지 쓰기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내용 입력 영역에 한 글자라도 작성 시 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해당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상담사에게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쪽지 발송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작성된 쪽지 내용 초기화 되며 토스트 팝업 노출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쪽지가 발송되었습니다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쪽지 받을 상담사 명 자동 입력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수정 불가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쪽지 작성 영역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 초과 시 입력 제한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 입장 시 한글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자동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132570" y="124096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기업회원 공지사항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2570" y="352286"/>
            <a:ext cx="2052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기업회원 공지사항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RM-0806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20290" y="908720"/>
          <a:ext cx="2678400" cy="202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기업회원 공지사항 리스트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 출력 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허용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링크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상세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RM-0806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주일 내 등록된 공지는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노출되며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dirty="0" smtClean="0"/>
                        <a:t>공지사항 확인 시 사라지나 확인하지 않아도 최근 일주일 내 신규 공지가 없는 경우 아이콘 </a:t>
                      </a:r>
                      <a:r>
                        <a:rPr lang="ko-KR" altLang="en-US" sz="800" dirty="0" err="1" smtClean="0"/>
                        <a:t>비노출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기업회원 공지사항이 등록되지 않은 경우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grpSp>
        <p:nvGrpSpPr>
          <p:cNvPr id="25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6429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기업회원 공지사항</a:t>
            </a:r>
            <a:endParaRPr lang="ko-KR" altLang="en-US" sz="1000" b="1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414893" y="1988840"/>
            <a:ext cx="26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2386" y="1618708"/>
            <a:ext cx="2417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err="1" smtClean="0"/>
              <a:t>메트라이프</a:t>
            </a:r>
            <a:r>
              <a:rPr lang="ko-KR" altLang="en-US" sz="900" dirty="0" smtClean="0"/>
              <a:t> 생명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상담권 추가 지급 이벤트</a:t>
            </a:r>
            <a:endParaRPr lang="ko-KR" altLang="en-US" sz="900" dirty="0"/>
          </a:p>
        </p:txBody>
      </p:sp>
      <p:pic>
        <p:nvPicPr>
          <p:cNvPr id="51" name="그림 50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6825" y="1638325"/>
            <a:ext cx="180000" cy="180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207365" y="161870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76836" y="158710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64230" y="3474005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공지사항이 없습니다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0570" y="345283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132570" y="12409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기업회원 공지사항 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2570" y="35228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마이헬로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기업회원 공지사항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상세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RM-080601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기업회원 공지사항 리스트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등록 일시는 상단에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하단에 공지내용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grpSp>
        <p:nvGrpSpPr>
          <p:cNvPr id="19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28861" y="1476360"/>
            <a:ext cx="28116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2861" y="1548315"/>
            <a:ext cx="2430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err="1" smtClean="0"/>
              <a:t>메트라이프</a:t>
            </a:r>
            <a:r>
              <a:rPr lang="ko-KR" altLang="en-US" sz="900" b="1" dirty="0" smtClean="0"/>
              <a:t> 생명</a:t>
            </a:r>
            <a:r>
              <a:rPr lang="en-US" altLang="ko-KR" sz="900" b="1" dirty="0" smtClean="0"/>
              <a:t>] </a:t>
            </a:r>
            <a:r>
              <a:rPr lang="ko-KR" altLang="en-US" sz="900" b="1" dirty="0" smtClean="0"/>
              <a:t>상담권 추가 지급 이벤트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105" y="1747385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2016.02.19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70105" y="2175765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화상 심리 상담을 받을 수 있는 상담권 추가 지급</a:t>
            </a:r>
            <a:endParaRPr lang="en-US" altLang="ko-KR" sz="900" dirty="0" smtClean="0"/>
          </a:p>
          <a:p>
            <a:r>
              <a:rPr lang="ko-KR" altLang="en-US" sz="900" dirty="0" smtClean="0"/>
              <a:t>이벤트를 진행합니다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많이 참여해주세요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118105" y="14027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6429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기업회원 공지사항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8861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34666" y="12409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풀다운콘트롤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83" name="직사각형 82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8861" y="111392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3" name="Picture 11" descr="Z:\4. 기타\아이콘\navigationbar\btn_navi_noti_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5254" y="1208188"/>
            <a:ext cx="221269" cy="216000"/>
          </a:xfrm>
          <a:prstGeom prst="rect">
            <a:avLst/>
          </a:prstGeom>
          <a:noFill/>
        </p:spPr>
      </p:pic>
      <p:pic>
        <p:nvPicPr>
          <p:cNvPr id="35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615" y="1035633"/>
            <a:ext cx="579998" cy="540000"/>
          </a:xfrm>
          <a:prstGeom prst="rect">
            <a:avLst/>
          </a:prstGeom>
          <a:noFill/>
        </p:spPr>
      </p:pic>
      <p:sp>
        <p:nvSpPr>
          <p:cNvPr id="51" name="직사각형 50"/>
          <p:cNvSpPr/>
          <p:nvPr/>
        </p:nvSpPr>
        <p:spPr>
          <a:xfrm>
            <a:off x="331291" y="1462533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1291" y="1979648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1291" y="3014209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1291" y="2496043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1291" y="3531324"/>
            <a:ext cx="2810073" cy="5171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95716" y="1772860"/>
            <a:ext cx="500366" cy="396000"/>
            <a:chOff x="3821622" y="2011465"/>
            <a:chExt cx="500366" cy="396000"/>
          </a:xfrm>
        </p:grpSpPr>
        <p:sp>
          <p:nvSpPr>
            <p:cNvPr id="57" name="타원 56"/>
            <p:cNvSpPr/>
            <p:nvPr/>
          </p:nvSpPr>
          <p:spPr>
            <a:xfrm>
              <a:off x="3821622" y="2011465"/>
              <a:ext cx="396000" cy="396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12"/>
            <p:cNvGrpSpPr/>
            <p:nvPr/>
          </p:nvGrpSpPr>
          <p:grpSpPr>
            <a:xfrm>
              <a:off x="3889988" y="2096808"/>
              <a:ext cx="432000" cy="252000"/>
              <a:chOff x="4134108" y="5661248"/>
              <a:chExt cx="398210" cy="244364"/>
            </a:xfrm>
          </p:grpSpPr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4108" y="5661248"/>
                <a:ext cx="252000" cy="244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4347587" y="5669637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800" dirty="0"/>
              </a:p>
            </p:txBody>
          </p:sp>
        </p:grpSp>
      </p:grpSp>
      <p:sp>
        <p:nvSpPr>
          <p:cNvPr id="61" name="타원 60"/>
          <p:cNvSpPr/>
          <p:nvPr/>
        </p:nvSpPr>
        <p:spPr>
          <a:xfrm>
            <a:off x="1304665" y="18268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316725" y="658888"/>
          <a:ext cx="2682000" cy="80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73720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풀다운콘트롤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 페이지에서 아래로 당겼다가 놓을 경우 새로운 데이터 로드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5141" y="11394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Hello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심리검사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1961" y="895410"/>
            <a:ext cx="2812504" cy="5000582"/>
            <a:chOff x="366961" y="908720"/>
            <a:chExt cx="2812504" cy="500058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47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81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36577"/>
            <a:ext cx="579998" cy="540000"/>
          </a:xfrm>
          <a:prstGeom prst="rect">
            <a:avLst/>
          </a:prstGeom>
          <a:noFill/>
        </p:spPr>
      </p:pic>
      <p:sp>
        <p:nvSpPr>
          <p:cNvPr id="84" name="직사각형 83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36465" y="4375205"/>
            <a:ext cx="2803996" cy="1051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151795" y="5059805"/>
            <a:ext cx="1187084" cy="27003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상담하기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48669" y="4597610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45409" y="4438160"/>
            <a:ext cx="238719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나의 심리 상태를 더욱 정확하게 알아볼 수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있는 심리검사들이 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상담 시 문의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하시면 심리검사를 받을 수 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3" name="타원 142"/>
          <p:cNvSpPr/>
          <p:nvPr/>
        </p:nvSpPr>
        <p:spPr>
          <a:xfrm>
            <a:off x="903937" y="50328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32005" y="1836359"/>
            <a:ext cx="2811600" cy="7825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6" name="그림 145" descr="err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480" y="2030153"/>
            <a:ext cx="288000" cy="28800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941728" y="3427460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심리검사 내역이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1132570" y="124096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안내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최초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인입</a:t>
            </a:r>
            <a:r>
              <a:rPr lang="ko-KR" altLang="en-US" sz="800" dirty="0" smtClean="0">
                <a:solidFill>
                  <a:prstClr val="black"/>
                </a:solidFill>
              </a:rPr>
              <a:t> 시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RM-09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1550" y="1867352"/>
            <a:ext cx="2691763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결제 시 이메일로 검사 인증코드를 보내 드립니다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추가 상담 시 상담사가 설명해 드립니다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상담 후 검사 결과 탭에서 확인할 수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있습니다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320290" y="908720"/>
          <a:ext cx="2678400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심리검사 안내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닫기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탭 시 심리검사 검사 진행 탭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(RM-0901)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다시 보지 않기 체크 시 다음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인입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시 노출하지 않음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32570" y="339540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32005" y="1476360"/>
            <a:ext cx="2812460" cy="3950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42113" y="1519427"/>
            <a:ext cx="2584311" cy="720000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76403" y="1538790"/>
            <a:ext cx="252344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b="1" dirty="0" smtClean="0">
                <a:solidFill>
                  <a:prstClr val="black"/>
                </a:solidFill>
              </a:rPr>
              <a:t>심리검사란 </a:t>
            </a:r>
            <a:r>
              <a:rPr lang="en-US" altLang="ko-KR" sz="800" b="1" dirty="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30000"/>
              </a:lnSpc>
            </a:pPr>
            <a:endParaRPr lang="en-US" altLang="ko-KR" sz="5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개인의 성격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능력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심리적 특성 등 자신의 상태를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prstClr val="black"/>
                </a:solidFill>
              </a:rPr>
              <a:t>보다 객관적으로 알고 싶을 때 도움이 됩니다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0104" y="2265775"/>
            <a:ext cx="27339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Hello</a:t>
            </a:r>
            <a:r>
              <a:rPr lang="ko-KR" altLang="en-US" sz="900" dirty="0" smtClean="0"/>
              <a:t>의 심리검사는 객관적인 정보를 바탕으로 정서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관계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진로 등의 어려움을 이해하고 효과적인 도움을 제공하기 위해 진행됩니다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947515" y="2874109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심리상담자와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효과적인 심리검사 선별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47515" y="3328426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검사 진행 안내 및 결재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47515" y="3784294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온라인 심리검사 실시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947515" y="4263067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심리상담자와 해석상담 진행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47515" y="4699225"/>
            <a:ext cx="1464245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앱에서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검사 결과 확인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530" y="5153670"/>
            <a:ext cx="1089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ym typeface="Wingdings 2"/>
              </a:rPr>
              <a:t> </a:t>
            </a:r>
            <a:r>
              <a:rPr lang="ko-KR" altLang="en-US" sz="900" dirty="0" smtClean="0"/>
              <a:t>다시 보지 않기</a:t>
            </a:r>
            <a:endParaRPr lang="ko-KR" alt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57024" y="5153670"/>
            <a:ext cx="1089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X </a:t>
            </a:r>
            <a:r>
              <a:rPr lang="ko-KR" altLang="en-US" sz="900" dirty="0" smtClean="0"/>
              <a:t>닫기</a:t>
            </a:r>
            <a:endParaRPr lang="ko-KR" altLang="en-US" sz="9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332005" y="5113235"/>
            <a:ext cx="28124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335170" y="5425230"/>
            <a:ext cx="2831426" cy="469520"/>
            <a:chOff x="329434" y="5426750"/>
            <a:chExt cx="2831426" cy="469520"/>
          </a:xfrm>
        </p:grpSpPr>
        <p:sp>
          <p:nvSpPr>
            <p:cNvPr id="127" name="직사각형 126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28" name="그림 127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29" name="TextBox 106"/>
            <p:cNvSpPr txBox="1"/>
            <p:nvPr/>
          </p:nvSpPr>
          <p:spPr>
            <a:xfrm>
              <a:off x="86632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33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34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3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40" name="그림 139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41" name="그림 140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42" name="그림 14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45" name="직선 연결선 144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/>
            <p:cNvSpPr/>
            <p:nvPr/>
          </p:nvSpPr>
          <p:spPr>
            <a:xfrm>
              <a:off x="1998512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50" name="그림 149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151" name="타원 150"/>
          <p:cNvSpPr/>
          <p:nvPr/>
        </p:nvSpPr>
        <p:spPr>
          <a:xfrm>
            <a:off x="2313825" y="51132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13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132570" y="124096"/>
            <a:ext cx="2279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진행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진행할 심리검사가 없는 경우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RM-0901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320290" y="908720"/>
          <a:ext cx="2678400" cy="81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심리검사 검사 진행을 위한 결제 안내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 검사 내역이 없는 경우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</a:rPr>
                        <a:t>상담메뉴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상담분야 선택</a:t>
                      </a:r>
                      <a:r>
                        <a:rPr lang="en-US" altLang="ko-KR" sz="800" dirty="0" smtClean="0">
                          <a:latin typeface="+mn-ea"/>
                        </a:rPr>
                        <a:t>)</a:t>
                      </a:r>
                      <a:r>
                        <a:rPr lang="ko-KR" altLang="en-US" sz="800" dirty="0" smtClean="0">
                          <a:latin typeface="+mn-ea"/>
                        </a:rPr>
                        <a:t> 페이지</a:t>
                      </a:r>
                      <a:r>
                        <a:rPr lang="en-US" altLang="ko-KR" sz="800" dirty="0" smtClean="0">
                          <a:latin typeface="+mn-ea"/>
                        </a:rPr>
                        <a:t>(RM-07)</a:t>
                      </a:r>
                      <a:r>
                        <a:rPr lang="ko-KR" altLang="en-US" sz="800" dirty="0" smtClean="0">
                          <a:latin typeface="+mn-ea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32570" y="339540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4" name="그룹 26"/>
          <p:cNvGrpSpPr/>
          <p:nvPr/>
        </p:nvGrpSpPr>
        <p:grpSpPr>
          <a:xfrm>
            <a:off x="331961" y="895410"/>
            <a:ext cx="2812504" cy="5000582"/>
            <a:chOff x="366961" y="908720"/>
            <a:chExt cx="2812504" cy="500058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547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69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36577"/>
            <a:ext cx="579998" cy="540000"/>
          </a:xfrm>
          <a:prstGeom prst="rect">
            <a:avLst/>
          </a:prstGeom>
          <a:noFill/>
        </p:spPr>
      </p:pic>
      <p:sp>
        <p:nvSpPr>
          <p:cNvPr id="70" name="직사각형 69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6465" y="4375205"/>
            <a:ext cx="2803996" cy="1051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51795" y="5059805"/>
            <a:ext cx="1187084" cy="27003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상담하기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48669" y="4597610"/>
            <a:ext cx="315035" cy="157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pc="50" dirty="0" smtClean="0">
                <a:solidFill>
                  <a:schemeClr val="tx1"/>
                </a:solidFill>
              </a:rPr>
              <a:t>TIP</a:t>
            </a:r>
            <a:endParaRPr lang="ko-KR" altLang="en-US" sz="900" spc="5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5409" y="4438160"/>
            <a:ext cx="250260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나의 심리 상태를 보다 객관적으로 알아볼 수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있는 심리검사들이 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상담 시 문의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하시면 심리검사를 받을 수 있습니다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903937" y="503283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2005" y="1836359"/>
            <a:ext cx="2811600" cy="923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3" name="그림 82" descr="err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480" y="2030153"/>
            <a:ext cx="288000" cy="2880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41728" y="3427460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심리검사 내역이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521550" y="1867352"/>
            <a:ext cx="2726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결제 시 이메일로 검사 인증코드를 보내 드립니다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추가 상담 시 심리상담사가 설명해 드립니다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상담 후 검사 결과 탭에서 확인할 수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있습니다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35170" y="5434755"/>
            <a:ext cx="2831426" cy="469520"/>
            <a:chOff x="329434" y="5426750"/>
            <a:chExt cx="2831426" cy="469520"/>
          </a:xfrm>
        </p:grpSpPr>
        <p:sp>
          <p:nvSpPr>
            <p:cNvPr id="109" name="직사각형 108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7" name="그림 116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18" name="TextBox 106"/>
            <p:cNvSpPr txBox="1"/>
            <p:nvPr/>
          </p:nvSpPr>
          <p:spPr>
            <a:xfrm>
              <a:off x="85680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40638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27" name="그림 126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28" name="그림 127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29" name="그림 128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30" name="직선 연결선 129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1998512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33" name="그림 132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47" name="슬라이드 번호 개체 틀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13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32570" y="12409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331961" y="895410"/>
            <a:ext cx="2812504" cy="5000582"/>
            <a:chOff x="366961" y="908720"/>
            <a:chExt cx="2812504" cy="500058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47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81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36577"/>
            <a:ext cx="579998" cy="540000"/>
          </a:xfrm>
          <a:prstGeom prst="rect">
            <a:avLst/>
          </a:prstGeom>
          <a:noFill/>
        </p:spPr>
      </p:pic>
      <p:sp>
        <p:nvSpPr>
          <p:cNvPr id="84" name="직사각형 83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153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98196" y="2789461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2016.01.01 12:00:00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42113" y="3023953"/>
            <a:ext cx="2584311" cy="936000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3761" y="3043005"/>
            <a:ext cx="1407758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CFPI </a:t>
            </a:r>
            <a:r>
              <a:rPr lang="ko-KR" altLang="en-US" sz="900" b="1" dirty="0" smtClean="0"/>
              <a:t>진로그림검사 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PAT </a:t>
            </a:r>
            <a:r>
              <a:rPr lang="ko-KR" altLang="en-US" sz="900" b="1" dirty="0" smtClean="0"/>
              <a:t>부모양육태도검사 </a:t>
            </a:r>
            <a:endParaRPr lang="en-US" altLang="ko-KR" sz="900" b="1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32005" y="1836359"/>
            <a:ext cx="2811600" cy="8905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107096" y="3591050"/>
            <a:ext cx="792000" cy="288000"/>
          </a:xfrm>
          <a:prstGeom prst="roundRect">
            <a:avLst>
              <a:gd name="adj" fmla="val 12175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결제하기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5110" y="2763450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심리상담사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김태희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98196" y="41486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2016.12.31 12:00:00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42113" y="4383169"/>
            <a:ext cx="2584311" cy="648000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3761" y="4415860"/>
            <a:ext cx="471604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MBTI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06250" y="4654740"/>
            <a:ext cx="792000" cy="288000"/>
          </a:xfrm>
          <a:prstGeom prst="roundRect">
            <a:avLst>
              <a:gd name="adj" fmla="val 12175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결제하기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5110" y="4122666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심리상담사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신민아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344867" y="361962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50,000 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44867" y="468914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25,000 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521551" y="1867352"/>
            <a:ext cx="26450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결제 시 이메일로 검사 인증코드를 보내 드립니다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추가 상담 시 심리상담사가 설명해 드립니다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결과는 상담 후 검사 결과 탭에서 확인할 수 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</a:rPr>
              <a:t>있습니다</a:t>
            </a:r>
            <a:r>
              <a:rPr lang="en-US" altLang="ko-KR" sz="800" dirty="0" smtClean="0">
                <a:solidFill>
                  <a:prstClr val="black"/>
                </a:solidFill>
              </a:rPr>
              <a:t>.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pic>
        <p:nvPicPr>
          <p:cNvPr id="66" name="그림 65" descr="err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480" y="2030153"/>
            <a:ext cx="288000" cy="28800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3517468" y="764665"/>
            <a:ext cx="2215137" cy="21739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17470" y="2614574"/>
            <a:ext cx="1107568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취소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0428" y="1205190"/>
            <a:ext cx="216217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각 검사는 심리검사 전문 업체 사이트에서 진행됩니다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이메일로</a:t>
            </a:r>
            <a:r>
              <a:rPr lang="ko-KR" altLang="en-US" sz="900" dirty="0" smtClean="0">
                <a:solidFill>
                  <a:prstClr val="black"/>
                </a:solidFill>
              </a:rPr>
              <a:t> 사이트 정보 및 인증코드를 보내 드립니다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이메일 주소를 정확히 입력하시고</a:t>
            </a:r>
            <a:r>
              <a:rPr lang="en-US" altLang="ko-KR" sz="900" dirty="0" smtClean="0">
                <a:solidFill>
                  <a:prstClr val="black"/>
                </a:solidFill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확인 시 결제가 완료됩니다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2436" y="1146327"/>
            <a:ext cx="19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70428" y="835845"/>
            <a:ext cx="1238057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이메일 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25036" y="2614499"/>
            <a:ext cx="1107568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42436" y="2249830"/>
            <a:ext cx="19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pkkim@aimmed.com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90113" y="27269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3" name="그룹 50"/>
          <p:cNvGrpSpPr/>
          <p:nvPr/>
        </p:nvGrpSpPr>
        <p:grpSpPr>
          <a:xfrm>
            <a:off x="3538425" y="4758244"/>
            <a:ext cx="2215137" cy="1678291"/>
            <a:chOff x="3716905" y="4824155"/>
            <a:chExt cx="2215137" cy="1678291"/>
          </a:xfrm>
        </p:grpSpPr>
        <p:sp>
          <p:nvSpPr>
            <p:cNvPr id="90" name="직사각형 89"/>
            <p:cNvSpPr/>
            <p:nvPr/>
          </p:nvSpPr>
          <p:spPr>
            <a:xfrm>
              <a:off x="3716905" y="4824155"/>
              <a:ext cx="2215137" cy="167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16907" y="6178446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69865" y="5285667"/>
              <a:ext cx="2162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헬로코인이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부족합니다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지금 충전하시겠습니까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?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dirty="0" err="1" smtClean="0">
                  <a:solidFill>
                    <a:prstClr val="black"/>
                  </a:solidFill>
                </a:rPr>
                <a:t>ㆍ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보유 </a:t>
              </a:r>
              <a:r>
                <a:rPr lang="ko-KR" altLang="en-US" sz="900" dirty="0" err="1" smtClean="0">
                  <a:solidFill>
                    <a:prstClr val="black"/>
                  </a:solidFill>
                </a:rPr>
                <a:t>헬로코인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10,000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원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ㆍ 필요 헬로코인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: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40,000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헬로코인 충전 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24473" y="6178371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충전하기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3412429" y="462322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401870" y="6296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85869" y="12720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RM-0901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32570" y="339540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6320290" y="908720"/>
          <a:ext cx="2678400" cy="498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심리검사 검사 진행을 위한 결제 안내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상담사가 결제 요청한 검사만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상담사가 심리검사를 요청한 건에 대한 정보가 노출됨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심리검사 요청한 상담사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요청한 일시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요청 심리검사 명이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한번에 결제 요청한 검사 개수에 해당하는 총 결제 금액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결제가 완료된 건에 대해서는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결제가 가능한 경우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혹은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상담권으로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결제가 가능한 경우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(3)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수단이 부족한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회원정보의 아이디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 입력되어 노출되며 수정 가능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입력 영역 탭 시 영어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용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입력된 상태에서만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확인 팝업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가능한 결제 수단 노출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 우선 사용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정책정의서 참고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토스트 팝업 노출 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결제가 정상적으로 완료되었습니다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상담사가 확인 후 메일로 인증코드를 보내드립니다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혹은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상담권이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부족한 경우 헬로코인 충전 안내 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충전하기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헬로코인 충전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(RM-080301)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헬로코인 충전 완료 후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다시 돌아왔을 때 팝업이 띄워지지 않은 채로 이동됨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610480" y="361962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2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10480" y="468914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1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135" name="타원 134"/>
          <p:cNvSpPr/>
          <p:nvPr/>
        </p:nvSpPr>
        <p:spPr>
          <a:xfrm>
            <a:off x="1981096" y="34650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36" name="그룹 50"/>
          <p:cNvGrpSpPr/>
          <p:nvPr/>
        </p:nvGrpSpPr>
        <p:grpSpPr>
          <a:xfrm>
            <a:off x="3538423" y="3059920"/>
            <a:ext cx="2215137" cy="1539210"/>
            <a:chOff x="3716905" y="4824155"/>
            <a:chExt cx="2215137" cy="1539210"/>
          </a:xfrm>
        </p:grpSpPr>
        <p:sp>
          <p:nvSpPr>
            <p:cNvPr id="137" name="직사각형 136"/>
            <p:cNvSpPr/>
            <p:nvPr/>
          </p:nvSpPr>
          <p:spPr>
            <a:xfrm>
              <a:off x="3716905" y="4824155"/>
              <a:ext cx="2215137" cy="15391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716907" y="6039365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50433" y="5296836"/>
              <a:ext cx="2100714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b="1" dirty="0" err="1" smtClean="0">
                  <a:solidFill>
                    <a:prstClr val="black"/>
                  </a:solidFill>
                </a:rPr>
                <a:t>ㆍ심리검사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(1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건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900" b="1" dirty="0" err="1" smtClean="0">
                  <a:solidFill>
                    <a:prstClr val="black"/>
                  </a:solidFill>
                </a:rPr>
                <a:t>ㆍ결제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 금액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: 30,000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원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/ 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상담권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1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매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3841873" y="5205817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69865" y="4895335"/>
              <a:ext cx="1238057" cy="27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결제 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824473" y="6039290"/>
              <a:ext cx="1107568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결제하기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3628470" y="3951520"/>
            <a:ext cx="1200970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결제 하시겠습니까</a:t>
            </a:r>
            <a:r>
              <a:rPr lang="en-US" altLang="ko-KR" sz="900" dirty="0" smtClean="0">
                <a:solidFill>
                  <a:prstClr val="black"/>
                </a:solidFill>
              </a:rPr>
              <a:t>?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3412429" y="297895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335170" y="5425230"/>
            <a:ext cx="2831426" cy="469520"/>
            <a:chOff x="329434" y="5426750"/>
            <a:chExt cx="2831426" cy="469520"/>
          </a:xfrm>
        </p:grpSpPr>
        <p:sp>
          <p:nvSpPr>
            <p:cNvPr id="111" name="직사각형 110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2" name="그림 111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13" name="TextBox 106"/>
            <p:cNvSpPr txBox="1"/>
            <p:nvPr/>
          </p:nvSpPr>
          <p:spPr>
            <a:xfrm>
              <a:off x="86632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17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18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19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20" name="그림 119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21" name="그림 120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22" name="그림 121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23" name="직선 연결선 122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1988987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45" name="그림 144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82" name="슬라이드 번호 개체 틀 8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13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31961" y="895410"/>
            <a:ext cx="2812504" cy="5000582"/>
            <a:chOff x="366961" y="908720"/>
            <a:chExt cx="2812504" cy="500058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47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81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920" y="1036577"/>
            <a:ext cx="579998" cy="540000"/>
          </a:xfrm>
          <a:prstGeom prst="rect">
            <a:avLst/>
          </a:prstGeom>
          <a:noFill/>
        </p:spPr>
      </p:pic>
      <p:sp>
        <p:nvSpPr>
          <p:cNvPr id="84" name="직사각형 83"/>
          <p:cNvSpPr/>
          <p:nvPr/>
        </p:nvSpPr>
        <p:spPr>
          <a:xfrm>
            <a:off x="32886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5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9765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6384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42113" y="2033845"/>
            <a:ext cx="2584311" cy="405045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4400" y="2097900"/>
            <a:ext cx="109677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MCI</a:t>
            </a:r>
            <a:r>
              <a:rPr lang="ko-KR" altLang="en-US" sz="900" b="1" dirty="0" smtClean="0"/>
              <a:t>진로탐색검사</a:t>
            </a:r>
          </a:p>
        </p:txBody>
      </p:sp>
      <p:pic>
        <p:nvPicPr>
          <p:cNvPr id="93" name="그림 92" descr="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2111" y="2504063"/>
            <a:ext cx="216000" cy="216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713173" y="2075600"/>
            <a:ext cx="300082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▼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47994" y="3094915"/>
            <a:ext cx="2584311" cy="405045"/>
          </a:xfrm>
          <a:prstGeom prst="roundRect">
            <a:avLst>
              <a:gd name="adj" fmla="val 121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0281" y="3158970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CFPI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진로그림검사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9054" y="3136670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400" y="2515090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2016-04-01 13:00:00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7495" y="2760263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2016-03-20 12:00:00</a:t>
            </a:r>
            <a:endParaRPr lang="ko-KR" altLang="en-US" sz="900" dirty="0"/>
          </a:p>
        </p:txBody>
      </p:sp>
      <p:pic>
        <p:nvPicPr>
          <p:cNvPr id="53" name="그림 52" descr="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2111" y="2756565"/>
            <a:ext cx="216000" cy="216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32570" y="12409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검사 결과 보기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51520" y="212385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61045" y="261098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RM-0902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/>
        </p:nvGraphicFramePr>
        <p:xfrm>
          <a:off x="6320290" y="908720"/>
          <a:ext cx="2678400" cy="236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심리검사 결과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진행한 심리검사가 있고 결과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파일이 등록되어 다운로드 받을 수 있는 검사결과가 존재하는 경우에만 활성화 노출되며 펼치기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접기 가능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활성화된 심리검사 탭 시 펼쳐지며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등록된 일시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아이콘이 각각 노출됨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아이콘 클릭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웹에서 보기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가장 최근에 등록된 검사 결과가 상단에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결제는 완료되었으나 아직 결과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파일이 등록되지 않은 상태의 검사는 검사명만 노출되며 펼치기 등 기능 없이 비활성화로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후 관리자에 의해 결제 취소가 된 심리검사는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처리함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132570" y="339540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검사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18" name="그룹 26"/>
          <p:cNvGrpSpPr/>
          <p:nvPr/>
        </p:nvGrpSpPr>
        <p:grpSpPr>
          <a:xfrm>
            <a:off x="3377901" y="895410"/>
            <a:ext cx="2812504" cy="5000582"/>
            <a:chOff x="366961" y="908720"/>
            <a:chExt cx="2812504" cy="5000582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20" name="직사각형 119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7480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01419" y="1177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</a:t>
            </a:r>
            <a:endParaRPr lang="ko-KR" altLang="en-US" sz="1000" b="1" dirty="0"/>
          </a:p>
        </p:txBody>
      </p:sp>
      <p:pic>
        <p:nvPicPr>
          <p:cNvPr id="124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60" y="1036577"/>
            <a:ext cx="579998" cy="540000"/>
          </a:xfrm>
          <a:prstGeom prst="rect">
            <a:avLst/>
          </a:prstGeom>
          <a:noFill/>
        </p:spPr>
      </p:pic>
      <p:sp>
        <p:nvSpPr>
          <p:cNvPr id="125" name="직사각형 124"/>
          <p:cNvSpPr/>
          <p:nvPr/>
        </p:nvSpPr>
        <p:spPr>
          <a:xfrm>
            <a:off x="3374801" y="147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67490" y="153351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검사 진행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43595" y="1538790"/>
            <a:ext cx="1080120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검사 결과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809780" y="1789770"/>
            <a:ext cx="1368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37520" y="3248980"/>
            <a:ext cx="18309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심리검사 결과 내역이 없습니다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335170" y="5425230"/>
            <a:ext cx="2831426" cy="469520"/>
            <a:chOff x="329434" y="5426750"/>
            <a:chExt cx="2831426" cy="469520"/>
          </a:xfrm>
        </p:grpSpPr>
        <p:sp>
          <p:nvSpPr>
            <p:cNvPr id="107" name="직사각형 106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46" name="그림 145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47" name="TextBox 106"/>
            <p:cNvSpPr txBox="1"/>
            <p:nvPr/>
          </p:nvSpPr>
          <p:spPr>
            <a:xfrm>
              <a:off x="866329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51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52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53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54" name="그림 153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55" name="그림 154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56" name="그림 155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57" name="직선 연결선 156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/>
            <p:cNvSpPr/>
            <p:nvPr/>
          </p:nvSpPr>
          <p:spPr>
            <a:xfrm>
              <a:off x="1997190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60" name="그림 159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3377184" y="5425230"/>
            <a:ext cx="2831426" cy="469520"/>
            <a:chOff x="329434" y="5426750"/>
            <a:chExt cx="2831426" cy="469520"/>
          </a:xfrm>
        </p:grpSpPr>
        <p:sp>
          <p:nvSpPr>
            <p:cNvPr id="179" name="직사각형 178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80" name="그림 179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181" name="TextBox 106"/>
            <p:cNvSpPr txBox="1"/>
            <p:nvPr/>
          </p:nvSpPr>
          <p:spPr>
            <a:xfrm>
              <a:off x="84917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22"/>
            <p:cNvSpPr txBox="1"/>
            <p:nvPr/>
          </p:nvSpPr>
          <p:spPr>
            <a:xfrm>
              <a:off x="142471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185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186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심리검사</a:t>
              </a:r>
              <a:endParaRPr lang="ko-KR" altLang="en-US" sz="800" b="1" dirty="0"/>
            </a:p>
          </p:txBody>
        </p:sp>
        <p:sp>
          <p:nvSpPr>
            <p:cNvPr id="187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자가진단</a:t>
              </a:r>
              <a:endParaRPr lang="ko-KR" altLang="en-US" sz="800" dirty="0"/>
            </a:p>
          </p:txBody>
        </p:sp>
        <p:pic>
          <p:nvPicPr>
            <p:cNvPr id="188" name="그림 187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189" name="그림 188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190" name="그림 189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191" name="직선 연결선 190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/>
            <p:cNvSpPr/>
            <p:nvPr/>
          </p:nvSpPr>
          <p:spPr>
            <a:xfrm>
              <a:off x="1997190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94" name="그림 193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75" name="슬라이드 번호 개체 틀 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94</a:t>
            </a:fld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285567" y="320705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3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자가진단 프로그램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4" name="직사각형 43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1570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자가진단 프로그램</a:t>
            </a:r>
            <a:endParaRPr lang="ko-KR" altLang="en-US" sz="1000" b="1" dirty="0"/>
          </a:p>
        </p:txBody>
      </p:sp>
      <p:pic>
        <p:nvPicPr>
          <p:cNvPr id="88" name="Picture 7" descr="Z:\4. 기타\아이콘\메뉴 아이콘\navi_btn_slide_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442" y="1034270"/>
            <a:ext cx="579998" cy="54000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1132570" y="124096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570" y="352286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85869" y="12409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2005" y="1476360"/>
            <a:ext cx="2811600" cy="90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9127" y="1583795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스트레스  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2005" y="2367097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63462" y="2140285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2222" y="2786785"/>
            <a:ext cx="2811600" cy="90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9344" y="28958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우울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2222" y="3686052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63679" y="3459240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2222" y="4117885"/>
            <a:ext cx="2811600" cy="90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344" y="42131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불안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2222" y="5019771"/>
            <a:ext cx="2811600" cy="4188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563679" y="4792960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1694" y="2434137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최근 결과 보기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554564" y="3751165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최근 결과 보기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547659" y="5084885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최근 결과 보기</a:t>
            </a:r>
            <a:endParaRPr lang="ko-KR" altLang="en-US" sz="900" dirty="0"/>
          </a:p>
        </p:txBody>
      </p:sp>
      <p:pic>
        <p:nvPicPr>
          <p:cNvPr id="91" name="그림 90" descr="docum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474" y="2445235"/>
            <a:ext cx="216000" cy="216000"/>
          </a:xfrm>
          <a:prstGeom prst="rect">
            <a:avLst/>
          </a:prstGeom>
        </p:spPr>
      </p:pic>
      <p:pic>
        <p:nvPicPr>
          <p:cNvPr id="93" name="그림 92" descr="docum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227" y="5090192"/>
            <a:ext cx="216000" cy="21600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202861" y="9400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/>
        </p:nvGraphicFramePr>
        <p:xfrm>
          <a:off x="6320290" y="908720"/>
          <a:ext cx="2678400" cy="232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자가 진단 프로그램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각 영역 탭 시 아래 페이지로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스트레스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스트레스 자가진단 시작 페이지</a:t>
                      </a:r>
                      <a:r>
                        <a:rPr lang="en-US" altLang="ko-KR" sz="800" dirty="0" smtClean="0"/>
                        <a:t>(RM-1001)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스트레스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결과 보기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결과 보기 페이지</a:t>
                      </a:r>
                      <a:r>
                        <a:rPr lang="en-US" altLang="ko-KR" sz="800" dirty="0" smtClean="0"/>
                        <a:t>(RM-10010101)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우울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우울 자가진단 시작 페이지</a:t>
                      </a:r>
                      <a:r>
                        <a:rPr lang="en-US" altLang="ko-KR" sz="800" dirty="0" smtClean="0"/>
                        <a:t>(RM-1002)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우울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결과 보기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결과 보기 페이지</a:t>
                      </a:r>
                      <a:r>
                        <a:rPr lang="en-US" altLang="ko-KR" sz="800" dirty="0" smtClean="0"/>
                        <a:t> (RM-10020101)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불안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불안 자가진단 시작 페이지</a:t>
                      </a:r>
                      <a:r>
                        <a:rPr lang="en-US" altLang="ko-KR" sz="800" dirty="0" smtClean="0"/>
                        <a:t>(RM-1003)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불안 진단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최근 결과 보기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dirty="0" smtClean="0"/>
                        <a:t>결과 보기 페이지</a:t>
                      </a:r>
                      <a:r>
                        <a:rPr lang="en-US" altLang="ko-KR" sz="800" dirty="0" smtClean="0"/>
                        <a:t> (RM-10030101)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335170" y="5434755"/>
            <a:ext cx="2831426" cy="469520"/>
            <a:chOff x="329434" y="5426750"/>
            <a:chExt cx="2831426" cy="469520"/>
          </a:xfrm>
        </p:grpSpPr>
        <p:sp>
          <p:nvSpPr>
            <p:cNvPr id="65" name="직사각형 64"/>
            <p:cNvSpPr/>
            <p:nvPr/>
          </p:nvSpPr>
          <p:spPr>
            <a:xfrm>
              <a:off x="329434" y="5428270"/>
              <a:ext cx="2811931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그림 65" descr="siri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12" y="5502471"/>
              <a:ext cx="198000" cy="198000"/>
            </a:xfrm>
            <a:prstGeom prst="rect">
              <a:avLst/>
            </a:prstGeom>
          </p:spPr>
        </p:pic>
        <p:sp>
          <p:nvSpPr>
            <p:cNvPr id="67" name="TextBox 106"/>
            <p:cNvSpPr txBox="1"/>
            <p:nvPr/>
          </p:nvSpPr>
          <p:spPr>
            <a:xfrm>
              <a:off x="85680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/>
                <a:t>상담하기</a:t>
              </a:r>
              <a:endParaRPr lang="ko-KR" altLang="en-US" sz="80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7453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2549242" y="5587821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22"/>
            <p:cNvSpPr txBox="1"/>
            <p:nvPr/>
          </p:nvSpPr>
          <p:spPr>
            <a:xfrm>
              <a:off x="1415914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마이헬로</a:t>
              </a:r>
              <a:endParaRPr lang="ko-KR" altLang="en-US" sz="800" dirty="0"/>
            </a:p>
          </p:txBody>
        </p:sp>
        <p:sp>
          <p:nvSpPr>
            <p:cNvPr id="74" name="TextBox 123"/>
            <p:cNvSpPr txBox="1"/>
            <p:nvPr/>
          </p:nvSpPr>
          <p:spPr>
            <a:xfrm>
              <a:off x="476403" y="566344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홈</a:t>
              </a:r>
              <a:endParaRPr lang="ko-KR" altLang="en-US" sz="800" dirty="0"/>
            </a:p>
          </p:txBody>
        </p:sp>
        <p:sp>
          <p:nvSpPr>
            <p:cNvPr id="75" name="TextBox 124"/>
            <p:cNvSpPr txBox="1"/>
            <p:nvPr/>
          </p:nvSpPr>
          <p:spPr>
            <a:xfrm>
              <a:off x="198766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/>
                <a:t>심리검사</a:t>
              </a:r>
              <a:endParaRPr lang="ko-KR" altLang="en-US" sz="800" dirty="0"/>
            </a:p>
          </p:txBody>
        </p:sp>
        <p:sp>
          <p:nvSpPr>
            <p:cNvPr id="76" name="TextBox 125"/>
            <p:cNvSpPr txBox="1"/>
            <p:nvPr/>
          </p:nvSpPr>
          <p:spPr>
            <a:xfrm>
              <a:off x="2565825" y="566344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/>
                <a:t>자가진단</a:t>
              </a:r>
              <a:endParaRPr lang="ko-KR" altLang="en-US" sz="800" b="1" dirty="0"/>
            </a:p>
          </p:txBody>
        </p:sp>
        <p:pic>
          <p:nvPicPr>
            <p:cNvPr id="77" name="그림 76" descr="홈 이미지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31" y="5505256"/>
              <a:ext cx="180000" cy="186208"/>
            </a:xfrm>
            <a:prstGeom prst="rect">
              <a:avLst/>
            </a:prstGeom>
          </p:spPr>
        </p:pic>
        <p:pic>
          <p:nvPicPr>
            <p:cNvPr id="78" name="그림 77" descr="프로필 이미지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29" y="5521452"/>
              <a:ext cx="144000" cy="155755"/>
            </a:xfrm>
            <a:prstGeom prst="rect">
              <a:avLst/>
            </a:prstGeom>
          </p:spPr>
        </p:pic>
        <p:pic>
          <p:nvPicPr>
            <p:cNvPr id="79" name="그림 78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8182" y="5504470"/>
              <a:ext cx="180000" cy="180000"/>
            </a:xfrm>
            <a:prstGeom prst="rect">
              <a:avLst/>
            </a:prstGeom>
          </p:spPr>
        </p:pic>
        <p:cxnSp>
          <p:nvCxnSpPr>
            <p:cNvPr id="80" name="직선 연결선 79"/>
            <p:cNvCxnSpPr/>
            <p:nvPr/>
          </p:nvCxnSpPr>
          <p:spPr>
            <a:xfrm>
              <a:off x="1431022" y="5589805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992594" y="5580780"/>
              <a:ext cx="0" cy="2080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2564527" y="5426750"/>
              <a:ext cx="561577" cy="468000"/>
            </a:xfrm>
            <a:prstGeom prst="rect">
              <a:avLst/>
            </a:prstGeom>
            <a:solidFill>
              <a:srgbClr val="B2B2B2">
                <a:alpha val="10196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4" name="그림 83" descr="compo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1820" y="5503521"/>
              <a:ext cx="180000" cy="180000"/>
            </a:xfrm>
            <a:prstGeom prst="rect">
              <a:avLst/>
            </a:prstGeom>
          </p:spPr>
        </p:pic>
      </p:grpSp>
      <p:sp>
        <p:nvSpPr>
          <p:cNvPr id="83" name="슬라이드 번호 개체 틀 8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스트레스 자가진단 시작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6525" y="2503347"/>
            <a:ext cx="2746265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지난  </a:t>
            </a:r>
            <a:r>
              <a:rPr lang="en-US" altLang="ko-KR" sz="1000" b="1" dirty="0" smtClean="0">
                <a:latin typeface="+mj-ea"/>
              </a:rPr>
              <a:t>1</a:t>
            </a:r>
            <a:r>
              <a:rPr lang="ko-KR" altLang="en-US" sz="1000" b="1" dirty="0" smtClean="0">
                <a:latin typeface="+mj-ea"/>
              </a:rPr>
              <a:t>개월 동안</a:t>
            </a:r>
            <a:r>
              <a:rPr lang="ko-KR" altLang="en-US" sz="1000" dirty="0" smtClean="0">
                <a:latin typeface="+mj-ea"/>
              </a:rPr>
              <a:t>의 느낌이나 상태에 대한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질문입니다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자신의 감정상태를 가장 잘 </a:t>
            </a: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latin typeface="+mj-ea"/>
              </a:rPr>
              <a:t>표현한다고 생각되는 문항에 체크 해주세요</a:t>
            </a:r>
            <a:r>
              <a:rPr lang="en-US" altLang="ko-KR" sz="1000" dirty="0" smtClean="0">
                <a:latin typeface="+mj-ea"/>
              </a:rPr>
              <a:t>. </a:t>
            </a:r>
          </a:p>
          <a:p>
            <a:pPr algn="ctr">
              <a:lnSpc>
                <a:spcPct val="120000"/>
              </a:lnSpc>
            </a:pPr>
            <a:endParaRPr lang="en-US" altLang="ko-KR" sz="1000" dirty="0" smtClean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약 </a:t>
            </a:r>
            <a:r>
              <a:rPr lang="en-US" altLang="ko-KR" sz="1200" b="1" dirty="0" smtClean="0">
                <a:latin typeface="+mj-ea"/>
              </a:rPr>
              <a:t>1</a:t>
            </a:r>
            <a:r>
              <a:rPr lang="ko-KR" altLang="en-US" sz="1200" b="1" dirty="0" smtClean="0">
                <a:latin typeface="+mj-ea"/>
              </a:rPr>
              <a:t>분</a:t>
            </a:r>
            <a:r>
              <a:rPr lang="ko-KR" altLang="en-US" sz="1000" dirty="0" smtClean="0">
                <a:latin typeface="+mj-ea"/>
              </a:rPr>
              <a:t> 소요</a:t>
            </a:r>
            <a:r>
              <a:rPr lang="en-US" altLang="ko-KR" sz="1000" dirty="0" smtClean="0">
                <a:latin typeface="+mj-ea"/>
              </a:rPr>
              <a:t>)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6305" y="3744035"/>
            <a:ext cx="2477679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시작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스트레스 자가진단 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스트레스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시작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869" y="12409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937" y="380214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47" y="11150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＜</a:t>
            </a:r>
            <a:endParaRPr lang="ko-KR" altLang="en-US" sz="16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스트레스 자가진단 시작 페이지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탭 시 스트레스 자가진단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(RM-100101)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스트레스 자가진단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28861" y="1476360"/>
            <a:ext cx="2811600" cy="5574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760" y="1557840"/>
            <a:ext cx="241284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살아가는 데 정신적 </a:t>
            </a:r>
            <a:r>
              <a:rPr lang="en-US" altLang="ko-KR" sz="900" dirty="0" smtClean="0">
                <a:latin typeface="+mj-ea"/>
              </a:rPr>
              <a:t>· </a:t>
            </a:r>
            <a:r>
              <a:rPr lang="ko-KR" altLang="en-US" sz="900" dirty="0" smtClean="0">
                <a:latin typeface="+mj-ea"/>
              </a:rPr>
              <a:t>신체적으로 감당하기 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힘들다고  느낀 적이 있습니까</a:t>
            </a:r>
            <a:r>
              <a:rPr lang="en-US" altLang="ko-KR" sz="900" dirty="0" smtClean="0">
                <a:latin typeface="+mj-ea"/>
              </a:rPr>
              <a:t>? </a:t>
            </a:r>
            <a:endParaRPr lang="ko-KR" altLang="en-US" sz="9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21798" y="239969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항상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798" y="280473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거의 언제나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798" y="320978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종종 여러 번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3614827"/>
            <a:ext cx="262003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간혹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1798" y="401987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거의 없었다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pic>
        <p:nvPicPr>
          <p:cNvPr id="23" name="그림 22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365" y="3704837"/>
            <a:ext cx="828000" cy="82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스트레스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스트레스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87365" y="370483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1760" y="4525234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0290" y="908720"/>
          <a:ext cx="2678400" cy="9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스트레스 자가진단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정책정의서의 자가진단 테스트 자료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sheet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답변은 하나만 선택 가능하며 답변 선택 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328861" y="908720"/>
            <a:ext cx="2812504" cy="5000582"/>
            <a:chOff x="366961" y="908720"/>
            <a:chExt cx="2812504" cy="500058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2" y="917306"/>
              <a:ext cx="2808000" cy="499199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371465" y="1120552"/>
              <a:ext cx="2808000" cy="47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961" y="908720"/>
              <a:ext cx="2812504" cy="2052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8861" y="1116360"/>
            <a:ext cx="28116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70" y="117770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스트레스 자가진단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28861" y="1476360"/>
            <a:ext cx="28116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98" y="253470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항상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798" y="293975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거의 언제나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798" y="3344797"/>
            <a:ext cx="262003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종종 여러 번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798" y="3749842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간혹 있었다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1798" y="4154887"/>
            <a:ext cx="2620032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거의 없었다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51" y="4604937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&lt;  </a:t>
            </a:r>
            <a:r>
              <a:rPr lang="ko-KR" altLang="en-US" sz="1050" b="1" dirty="0" smtClean="0"/>
              <a:t>이전</a:t>
            </a:r>
            <a:endParaRPr lang="ko-KR" altLang="en-US" sz="105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0580" y="116922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pic>
        <p:nvPicPr>
          <p:cNvPr id="23" name="그림 22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3850" y="3434807"/>
            <a:ext cx="828000" cy="82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32570" y="12409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스트레스 자가진단 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2570" y="352286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자가진단 프로그램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스트레스 진단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진행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69850" y="460493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5869" y="12409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RM-100101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052" y="1600225"/>
            <a:ext cx="24368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자신의 생활신념에 따라 살려고 애쓰다가 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j-ea"/>
              </a:rPr>
              <a:t>좌절을 느낀 적이 있습니까</a:t>
            </a:r>
            <a:r>
              <a:rPr lang="en-US" altLang="ko-KR" sz="900" dirty="0" smtClean="0">
                <a:latin typeface="+mj-ea"/>
              </a:rPr>
              <a:t>? </a:t>
            </a:r>
            <a:endParaRPr lang="ko-KR" altLang="en-US" sz="900" dirty="0">
              <a:latin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4615244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다음 </a:t>
            </a:r>
            <a:r>
              <a:rPr lang="en-US" altLang="ko-KR" sz="1050" b="1" dirty="0" smtClean="0">
                <a:latin typeface="+mn-ea"/>
              </a:rPr>
              <a:t>&gt; 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320290" y="908720"/>
          <a:ext cx="2678400" cy="71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469600"/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화면 설명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스트레스 자가진단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마지막 질의인 경우 스트레스 자가진단 결과 페이지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(RM-10010101)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68359</TotalTime>
  <Words>15467</Words>
  <Application>Microsoft Office PowerPoint</Application>
  <PresentationFormat>화면 슬라이드 쇼(4:3)</PresentationFormat>
  <Paragraphs>3838</Paragraphs>
  <Slides>130</Slides>
  <Notes>97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130</vt:i4>
      </vt:variant>
    </vt:vector>
  </HeadingPairs>
  <TitlesOfParts>
    <vt:vector size="1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Albert</dc:creator>
  <cp:lastModifiedBy>임채은</cp:lastModifiedBy>
  <cp:revision>3913</cp:revision>
  <cp:lastPrinted>2014-11-11T00:38:12Z</cp:lastPrinted>
  <dcterms:created xsi:type="dcterms:W3CDTF">2013-12-30T01:23:21Z</dcterms:created>
  <dcterms:modified xsi:type="dcterms:W3CDTF">2017-06-21T08:30:46Z</dcterms:modified>
</cp:coreProperties>
</file>