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99" r:id="rId6"/>
    <p:sldId id="301" r:id="rId7"/>
    <p:sldId id="302" r:id="rId8"/>
    <p:sldId id="300" r:id="rId9"/>
    <p:sldId id="287" r:id="rId10"/>
    <p:sldId id="305" r:id="rId11"/>
    <p:sldId id="303" r:id="rId12"/>
    <p:sldId id="304" r:id="rId13"/>
    <p:sldId id="288" r:id="rId14"/>
    <p:sldId id="289" r:id="rId15"/>
    <p:sldId id="290" r:id="rId16"/>
    <p:sldId id="291" r:id="rId17"/>
    <p:sldId id="294" r:id="rId18"/>
    <p:sldId id="295" r:id="rId19"/>
    <p:sldId id="296" r:id="rId20"/>
    <p:sldId id="297" r:id="rId21"/>
    <p:sldId id="29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897" autoAdjust="0"/>
    <p:restoredTop sz="98243" autoAdjust="0"/>
  </p:normalViewPr>
  <p:slideViewPr>
    <p:cSldViewPr>
      <p:cViewPr varScale="1">
        <p:scale>
          <a:sx n="73" d="100"/>
          <a:sy n="73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D32C8-1334-4F34-BB46-8F098E9BE640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9"/>
          <p:cNvSpPr txBox="1">
            <a:spLocks noChangeArrowheads="1"/>
          </p:cNvSpPr>
          <p:nvPr/>
        </p:nvSpPr>
        <p:spPr bwMode="auto">
          <a:xfrm>
            <a:off x="662354" y="2497139"/>
            <a:ext cx="8129954" cy="9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Joonggu Storyboard Admin Web</a:t>
            </a:r>
          </a:p>
        </p:txBody>
      </p:sp>
      <p:graphicFrame>
        <p:nvGraphicFramePr>
          <p:cNvPr id="40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32754"/>
              </p:ext>
            </p:extLst>
          </p:nvPr>
        </p:nvGraphicFramePr>
        <p:xfrm>
          <a:off x="4870939" y="4143375"/>
          <a:ext cx="3789485" cy="691794"/>
        </p:xfrm>
        <a:graphic>
          <a:graphicData uri="http://schemas.openxmlformats.org/drawingml/2006/table">
            <a:tbl>
              <a:tblPr/>
              <a:tblGrid>
                <a:gridCol w="925197"/>
                <a:gridCol w="1114619"/>
                <a:gridCol w="808892"/>
                <a:gridCol w="940777"/>
              </a:tblGrid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버전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v.1.0</a:t>
                      </a: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스토리보드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기획팀</a:t>
                      </a: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확인자</a:t>
                      </a:r>
                    </a:p>
                  </a:txBody>
                  <a:tcPr marL="9969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이다훈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453607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store_detail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상세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64552"/>
              </p:ext>
            </p:extLst>
          </p:nvPr>
        </p:nvGraphicFramePr>
        <p:xfrm>
          <a:off x="6588224" y="548680"/>
          <a:ext cx="3960440" cy="674457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60440"/>
              </a:tblGrid>
              <a:tr h="435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0) Date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of the latest updated, can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not modify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A box for entering the name of a company, modifiable</a:t>
                      </a: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Tag, modifiable</a:t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It is to be exposed at [area_store_detail1] on the application.</a:t>
                      </a:r>
                      <a:r>
                        <a:rPr lang="en-US" altLang="ko-KR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Tag</a:t>
                      </a: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can be classified by a comma.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 box for entering service hours,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 modifiable</a:t>
                      </a: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It is to be exposed at [area_store_detail1] on the application.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 box for entering holidays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 modifiable</a:t>
                      </a: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It is to be exposed at [area_store_detail1] on the application.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Check box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for building form.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 modifiable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- It is to be exposed at [area_store_detail1] on the application.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- ex)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건물형태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단독건물</a:t>
                      </a: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Input box for floor.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 modifiable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It is to be exposed at [area_store_detail1] on the application.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- ex)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층수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: 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Check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box for facility type.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 modifiable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It is to be exposed at [area_store_detail1] on the application.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- ex)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시설유형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숙박시설</a:t>
                      </a: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choose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activate this input box. and show in [area_store_detail1] on the application. .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 modifiable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- ex)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시설유형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({text input in the box})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 box for entering the name of the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representative.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 modifiable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The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contents only exposed on the Administrator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page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 box for entering a phone number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 modifiable</a:t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 A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number exposed at 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area_store_detail1]</a:t>
                      </a: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on the application, this phone number will be called when pressing Call button on the application.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 box for entering an address, .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 modifiable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- It is to be exposed at [area_store_detail1] on the application.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Monitoring date input box. .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 modifiable</a:t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The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contents only exposed on the Administrator page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Monitoring man input box. .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 modifiable</a:t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The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contents only exposed on the Administrator page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Monitoring man’s Phone No. input box. .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 modifiable</a:t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The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contents only exposed on the Administrator page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Check box for category. ,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 modifiable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먹거리 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= food, 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관광지 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= sight, 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숙박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= accommodation, 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쇼핑 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= shopping, 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생활 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= living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An image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attachment pop up appears when clicked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. ,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 modifiable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 If an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image is registered, the relevant image is displayed right below the button. (the size of such image is adjusted to 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720px in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width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 when displayed)</a:t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 If an image has already been registered, it is to be changed with the selected image.</a:t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Up to five images can be attached.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Clicking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it deletes an image right below the button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box for entering text exposed below the grade at 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area_store_detail1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] on the application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,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 modifiable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Check 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box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for accessibility information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 modifiable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The relevant checked icon of a company appears bold on the application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altLang="ko-KR" sz="8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None/>
                      </a:pP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Continued in the next page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588223" cy="630931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805" y="980728"/>
            <a:ext cx="6496734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1" y="550269"/>
            <a:ext cx="971600" cy="5040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1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업</a:t>
            </a:r>
            <a:r>
              <a:rPr lang="ko-KR" altLang="en-US" sz="1050" b="1" dirty="0"/>
              <a:t>체</a:t>
            </a:r>
            <a:r>
              <a:rPr lang="ko-KR" altLang="en-US" sz="1050" b="1" dirty="0" smtClean="0"/>
              <a:t>관리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20524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신고관리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83768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길벗소개관리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45272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회원관리</a:t>
            </a:r>
            <a:endParaRPr lang="ko-KR" altLang="en-US" dirty="0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853133" y="1238514"/>
            <a:ext cx="1656184" cy="25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400" dirty="0" smtClean="0"/>
              <a:t>서울시립미술관</a:t>
            </a:r>
            <a:endParaRPr lang="en-US" altLang="ko-KR" sz="14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179512" y="4096122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59653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공지사항관리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719592" y="11607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1554913" y="5605866"/>
            <a:ext cx="4169215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덕수궁 뒤편에 위치한 서울시립미술관입니다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174"/>
          <p:cNvSpPr txBox="1"/>
          <p:nvPr/>
        </p:nvSpPr>
        <p:spPr>
          <a:xfrm>
            <a:off x="757555" y="556948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간단소개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Button"/>
          <p:cNvSpPr>
            <a:spLocks/>
          </p:cNvSpPr>
          <p:nvPr/>
        </p:nvSpPr>
        <p:spPr bwMode="auto">
          <a:xfrm>
            <a:off x="1568406" y="4470765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8" name="Button"/>
          <p:cNvSpPr>
            <a:spLocks/>
          </p:cNvSpPr>
          <p:nvPr/>
        </p:nvSpPr>
        <p:spPr bwMode="auto">
          <a:xfrm>
            <a:off x="2374636" y="4470765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0" name="TextBox 159"/>
          <p:cNvSpPr txBox="1"/>
          <p:nvPr/>
        </p:nvSpPr>
        <p:spPr>
          <a:xfrm>
            <a:off x="757554" y="444783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159"/>
          <p:cNvSpPr txBox="1"/>
          <p:nvPr/>
        </p:nvSpPr>
        <p:spPr>
          <a:xfrm>
            <a:off x="129220" y="41490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기본정보</a:t>
            </a:r>
            <a:endParaRPr lang="en-US" altLang="ko-KR" sz="800" b="1" dirty="0" smtClean="0"/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1568406" y="4705388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5" name="Button"/>
          <p:cNvSpPr>
            <a:spLocks/>
          </p:cNvSpPr>
          <p:nvPr/>
        </p:nvSpPr>
        <p:spPr bwMode="auto">
          <a:xfrm>
            <a:off x="2374636" y="4705388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1569169" y="4921412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2375399" y="4921412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9" name="Button"/>
          <p:cNvSpPr>
            <a:spLocks/>
          </p:cNvSpPr>
          <p:nvPr/>
        </p:nvSpPr>
        <p:spPr bwMode="auto">
          <a:xfrm>
            <a:off x="1569169" y="5137436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2375399" y="5137436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1" name="Button"/>
          <p:cNvSpPr>
            <a:spLocks/>
          </p:cNvSpPr>
          <p:nvPr/>
        </p:nvSpPr>
        <p:spPr bwMode="auto">
          <a:xfrm>
            <a:off x="1569169" y="5353460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2" name="Button"/>
          <p:cNvSpPr>
            <a:spLocks/>
          </p:cNvSpPr>
          <p:nvPr/>
        </p:nvSpPr>
        <p:spPr bwMode="auto">
          <a:xfrm>
            <a:off x="2375399" y="5353460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511680" y="43755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16</a:t>
            </a:r>
            <a:endParaRPr lang="ko-KR" altLang="en-US" sz="800" dirty="0"/>
          </a:p>
        </p:txBody>
      </p:sp>
      <p:sp>
        <p:nvSpPr>
          <p:cNvPr id="74" name="타원 73"/>
          <p:cNvSpPr/>
          <p:nvPr/>
        </p:nvSpPr>
        <p:spPr>
          <a:xfrm>
            <a:off x="2305192" y="43753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17</a:t>
            </a:r>
            <a:endParaRPr lang="ko-KR" altLang="en-US" sz="800" dirty="0"/>
          </a:p>
        </p:txBody>
      </p:sp>
      <p:sp>
        <p:nvSpPr>
          <p:cNvPr id="76" name="타원 75"/>
          <p:cNvSpPr/>
          <p:nvPr/>
        </p:nvSpPr>
        <p:spPr>
          <a:xfrm>
            <a:off x="1439672" y="55660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18</a:t>
            </a:r>
            <a:endParaRPr lang="ko-KR" altLang="en-US" sz="800" dirty="0"/>
          </a:p>
        </p:txBody>
      </p:sp>
      <p:sp>
        <p:nvSpPr>
          <p:cNvPr id="77" name="TextBox 159"/>
          <p:cNvSpPr txBox="1"/>
          <p:nvPr/>
        </p:nvSpPr>
        <p:spPr>
          <a:xfrm>
            <a:off x="179512" y="126904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업체명</a:t>
            </a:r>
            <a:endParaRPr lang="en-US" altLang="ko-KR" sz="800" b="1" dirty="0" smtClean="0"/>
          </a:p>
        </p:txBody>
      </p:sp>
      <p:sp>
        <p:nvSpPr>
          <p:cNvPr id="78" name="TextBox 159"/>
          <p:cNvSpPr txBox="1"/>
          <p:nvPr/>
        </p:nvSpPr>
        <p:spPr>
          <a:xfrm>
            <a:off x="2771800" y="272647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대표전화</a:t>
            </a:r>
            <a:endParaRPr lang="en-US" altLang="ko-KR" sz="800" b="1" dirty="0" smtClean="0"/>
          </a:p>
        </p:txBody>
      </p:sp>
      <p:sp>
        <p:nvSpPr>
          <p:cNvPr id="79" name="TextBox 159"/>
          <p:cNvSpPr txBox="1"/>
          <p:nvPr/>
        </p:nvSpPr>
        <p:spPr>
          <a:xfrm>
            <a:off x="179512" y="272532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대표자</a:t>
            </a:r>
            <a:endParaRPr lang="en-US" altLang="ko-KR" sz="800" b="1" dirty="0" smtClean="0"/>
          </a:p>
        </p:txBody>
      </p:sp>
      <p:sp>
        <p:nvSpPr>
          <p:cNvPr id="81" name="직사각형 80"/>
          <p:cNvSpPr/>
          <p:nvPr/>
        </p:nvSpPr>
        <p:spPr>
          <a:xfrm>
            <a:off x="981145" y="2762975"/>
            <a:ext cx="1771605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김대표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569253" y="2764125"/>
            <a:ext cx="1771605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02-○○○○-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○○○○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836601" y="26369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3433603" y="27089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87" name="TextBox 174"/>
          <p:cNvSpPr txBox="1"/>
          <p:nvPr/>
        </p:nvSpPr>
        <p:spPr>
          <a:xfrm>
            <a:off x="757555" y="585751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접근성 정보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243238" y="62535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19</a:t>
            </a:r>
            <a:endParaRPr lang="ko-KR" altLang="en-US" sz="800" dirty="0"/>
          </a:p>
        </p:txBody>
      </p:sp>
      <p:sp>
        <p:nvSpPr>
          <p:cNvPr id="90" name="TextBox 174"/>
          <p:cNvSpPr txBox="1"/>
          <p:nvPr/>
        </p:nvSpPr>
        <p:spPr>
          <a:xfrm>
            <a:off x="1452778" y="5862986"/>
            <a:ext cx="1526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▣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장애진전용 주차장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있음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174"/>
          <p:cNvSpPr txBox="1"/>
          <p:nvPr/>
        </p:nvSpPr>
        <p:spPr>
          <a:xfrm>
            <a:off x="1452778" y="6021736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계단이나 턱이 없음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174"/>
          <p:cNvSpPr txBox="1"/>
          <p:nvPr/>
        </p:nvSpPr>
        <p:spPr>
          <a:xfrm>
            <a:off x="1452778" y="6176160"/>
            <a:ext cx="21130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경사로가 있어서 휠체어 접근이 용이함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174"/>
          <p:cNvSpPr txBox="1"/>
          <p:nvPr/>
        </p:nvSpPr>
        <p:spPr>
          <a:xfrm>
            <a:off x="1452778" y="6345576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▣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10Cm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이하 턱이 있음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174"/>
          <p:cNvSpPr txBox="1"/>
          <p:nvPr/>
        </p:nvSpPr>
        <p:spPr>
          <a:xfrm>
            <a:off x="1452778" y="6508062"/>
            <a:ext cx="1731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▣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시각장애인용 점자안내판 있음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174"/>
          <p:cNvSpPr txBox="1"/>
          <p:nvPr/>
        </p:nvSpPr>
        <p:spPr>
          <a:xfrm>
            <a:off x="1452778" y="6669940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▣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장애인화장실 있음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1423238" y="5906664"/>
            <a:ext cx="106434" cy="914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1048879" y="3105342"/>
            <a:ext cx="2535793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중구 ○○○로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○○○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Box 174"/>
          <p:cNvSpPr txBox="1"/>
          <p:nvPr/>
        </p:nvSpPr>
        <p:spPr>
          <a:xfrm>
            <a:off x="251520" y="306896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 b="1"/>
            </a:lvl1pPr>
          </a:lstStyle>
          <a:p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101" name="타원 100"/>
          <p:cNvSpPr/>
          <p:nvPr/>
        </p:nvSpPr>
        <p:spPr>
          <a:xfrm>
            <a:off x="827584" y="30790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105" name="TextBox 174"/>
          <p:cNvSpPr txBox="1"/>
          <p:nvPr/>
        </p:nvSpPr>
        <p:spPr>
          <a:xfrm>
            <a:off x="107504" y="162880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 b="1"/>
            </a:lvl1pPr>
          </a:lstStyle>
          <a:p>
            <a:r>
              <a:rPr lang="ko-KR" altLang="en-US" dirty="0" smtClean="0"/>
              <a:t>영</a:t>
            </a:r>
            <a:r>
              <a:rPr lang="ko-KR" altLang="en-US" dirty="0"/>
              <a:t>업</a:t>
            </a:r>
            <a:r>
              <a:rPr lang="ko-KR" altLang="en-US" dirty="0" smtClean="0"/>
              <a:t>시간</a:t>
            </a:r>
            <a:endParaRPr lang="en-US" altLang="ko-KR" dirty="0"/>
          </a:p>
        </p:txBody>
      </p:sp>
      <p:sp>
        <p:nvSpPr>
          <p:cNvPr id="106" name="직사각형 105"/>
          <p:cNvSpPr/>
          <p:nvPr/>
        </p:nvSpPr>
        <p:spPr>
          <a:xfrm>
            <a:off x="927464" y="1666451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09:00 ~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19:30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34873" y="16642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10" name="TextBox 174"/>
          <p:cNvSpPr txBox="1"/>
          <p:nvPr/>
        </p:nvSpPr>
        <p:spPr>
          <a:xfrm>
            <a:off x="2627784" y="162880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 b="1"/>
            </a:lvl1pPr>
          </a:lstStyle>
          <a:p>
            <a:r>
              <a:rPr lang="ko-KR" altLang="en-US" smtClean="0"/>
              <a:t>영업휴일</a:t>
            </a:r>
            <a:endParaRPr lang="en-US" altLang="ko-KR" dirty="0"/>
          </a:p>
        </p:txBody>
      </p:sp>
      <p:sp>
        <p:nvSpPr>
          <p:cNvPr id="111" name="직사각형 110"/>
          <p:cNvSpPr/>
          <p:nvPr/>
        </p:nvSpPr>
        <p:spPr>
          <a:xfrm>
            <a:off x="3447744" y="1666451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매주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월요일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59"/>
          <p:cNvSpPr txBox="1"/>
          <p:nvPr/>
        </p:nvSpPr>
        <p:spPr>
          <a:xfrm>
            <a:off x="2003767" y="3646781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모니터링 요원</a:t>
            </a:r>
            <a:endParaRPr lang="en-US" altLang="ko-KR" sz="800" b="1" dirty="0" smtClean="0"/>
          </a:p>
        </p:txBody>
      </p:sp>
      <p:sp>
        <p:nvSpPr>
          <p:cNvPr id="115" name="TextBox 159"/>
          <p:cNvSpPr txBox="1"/>
          <p:nvPr/>
        </p:nvSpPr>
        <p:spPr>
          <a:xfrm>
            <a:off x="2008481" y="3430468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모니터링 요원</a:t>
            </a:r>
            <a:endParaRPr lang="en-US" altLang="ko-KR" sz="800" b="1" dirty="0" smtClean="0"/>
          </a:p>
        </p:txBody>
      </p:sp>
      <p:sp>
        <p:nvSpPr>
          <p:cNvPr id="117" name="직사각형 116"/>
          <p:cNvSpPr/>
          <p:nvPr/>
        </p:nvSpPr>
        <p:spPr>
          <a:xfrm>
            <a:off x="2963848" y="3468119"/>
            <a:ext cx="146413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이형광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954954" y="3684432"/>
            <a:ext cx="146413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고병재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TextBox 159"/>
          <p:cNvSpPr txBox="1"/>
          <p:nvPr/>
        </p:nvSpPr>
        <p:spPr>
          <a:xfrm>
            <a:off x="4434783" y="343046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연락</a:t>
            </a:r>
            <a:r>
              <a:rPr lang="ko-KR" altLang="en-US" sz="800" b="1" dirty="0"/>
              <a:t>처</a:t>
            </a:r>
            <a:endParaRPr lang="en-US" altLang="ko-KR" sz="800" b="1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5012147" y="3468119"/>
            <a:ext cx="146413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010-9623-1215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TextBox 159"/>
          <p:cNvSpPr txBox="1"/>
          <p:nvPr/>
        </p:nvSpPr>
        <p:spPr>
          <a:xfrm>
            <a:off x="4439597" y="364707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연락</a:t>
            </a:r>
            <a:r>
              <a:rPr lang="ko-KR" altLang="en-US" sz="800" b="1" dirty="0"/>
              <a:t>처</a:t>
            </a:r>
            <a:endParaRPr lang="en-US" altLang="ko-KR" sz="800" b="1" dirty="0" smtClean="0"/>
          </a:p>
        </p:txBody>
      </p:sp>
      <p:sp>
        <p:nvSpPr>
          <p:cNvPr id="123" name="직사각형 122"/>
          <p:cNvSpPr/>
          <p:nvPr/>
        </p:nvSpPr>
        <p:spPr>
          <a:xfrm>
            <a:off x="5016961" y="3684723"/>
            <a:ext cx="146413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010-4111-5095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Box 159"/>
          <p:cNvSpPr txBox="1"/>
          <p:nvPr/>
        </p:nvSpPr>
        <p:spPr>
          <a:xfrm>
            <a:off x="2003767" y="3875505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모니터링 요원</a:t>
            </a:r>
            <a:endParaRPr lang="en-US" altLang="ko-KR" sz="800" b="1" dirty="0" smtClean="0"/>
          </a:p>
        </p:txBody>
      </p:sp>
      <p:sp>
        <p:nvSpPr>
          <p:cNvPr id="125" name="직사각형 124"/>
          <p:cNvSpPr/>
          <p:nvPr/>
        </p:nvSpPr>
        <p:spPr>
          <a:xfrm>
            <a:off x="2954954" y="3913156"/>
            <a:ext cx="146413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Box 159"/>
          <p:cNvSpPr txBox="1"/>
          <p:nvPr/>
        </p:nvSpPr>
        <p:spPr>
          <a:xfrm>
            <a:off x="4439597" y="387579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연락</a:t>
            </a:r>
            <a:r>
              <a:rPr lang="ko-KR" altLang="en-US" sz="800" b="1" dirty="0"/>
              <a:t>처</a:t>
            </a:r>
            <a:endParaRPr lang="en-US" altLang="ko-KR" sz="800" b="1" dirty="0" smtClean="0"/>
          </a:p>
        </p:txBody>
      </p:sp>
      <p:sp>
        <p:nvSpPr>
          <p:cNvPr id="127" name="직사각형 126"/>
          <p:cNvSpPr/>
          <p:nvPr/>
        </p:nvSpPr>
        <p:spPr>
          <a:xfrm>
            <a:off x="5016961" y="3913447"/>
            <a:ext cx="146413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TextBox 159"/>
          <p:cNvSpPr txBox="1"/>
          <p:nvPr/>
        </p:nvSpPr>
        <p:spPr>
          <a:xfrm>
            <a:off x="107504" y="364649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모니터링 날짜</a:t>
            </a:r>
            <a:endParaRPr lang="en-US" altLang="ko-KR" sz="800" b="1" dirty="0" smtClean="0"/>
          </a:p>
        </p:txBody>
      </p:sp>
      <p:sp>
        <p:nvSpPr>
          <p:cNvPr id="129" name="직사각형 128"/>
          <p:cNvSpPr/>
          <p:nvPr/>
        </p:nvSpPr>
        <p:spPr>
          <a:xfrm>
            <a:off x="904958" y="3684143"/>
            <a:ext cx="88580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2015.06.02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809592" y="35067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134" name="타원 133"/>
          <p:cNvSpPr/>
          <p:nvPr/>
        </p:nvSpPr>
        <p:spPr>
          <a:xfrm>
            <a:off x="2750856" y="35747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135" name="타원 134"/>
          <p:cNvSpPr/>
          <p:nvPr/>
        </p:nvSpPr>
        <p:spPr>
          <a:xfrm>
            <a:off x="4832147" y="35708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14</a:t>
            </a:r>
            <a:endParaRPr lang="ko-KR" altLang="en-US" sz="800" dirty="0"/>
          </a:p>
        </p:txBody>
      </p:sp>
      <p:sp>
        <p:nvSpPr>
          <p:cNvPr id="136" name="직사각형 135"/>
          <p:cNvSpPr/>
          <p:nvPr/>
        </p:nvSpPr>
        <p:spPr>
          <a:xfrm>
            <a:off x="3427122" y="1296504"/>
            <a:ext cx="305397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문화시설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미술관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랜드마크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광화문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시립미술관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문화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유명지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Box 174"/>
          <p:cNvSpPr txBox="1"/>
          <p:nvPr/>
        </p:nvSpPr>
        <p:spPr>
          <a:xfrm>
            <a:off x="2629763" y="126012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 b="1"/>
            </a:lvl1pPr>
          </a:lstStyle>
          <a:p>
            <a:r>
              <a:rPr lang="ko-KR" altLang="en-US"/>
              <a:t>태그</a:t>
            </a:r>
            <a:endParaRPr lang="en-US" altLang="ko-KR" dirty="0"/>
          </a:p>
        </p:txBody>
      </p:sp>
      <p:sp>
        <p:nvSpPr>
          <p:cNvPr id="138" name="타원 137"/>
          <p:cNvSpPr/>
          <p:nvPr/>
        </p:nvSpPr>
        <p:spPr>
          <a:xfrm>
            <a:off x="3201611" y="13047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39" name="타원 138"/>
          <p:cNvSpPr/>
          <p:nvPr/>
        </p:nvSpPr>
        <p:spPr>
          <a:xfrm>
            <a:off x="3231365" y="16740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40" name="TextBox 159"/>
          <p:cNvSpPr txBox="1"/>
          <p:nvPr/>
        </p:nvSpPr>
        <p:spPr>
          <a:xfrm>
            <a:off x="136105" y="191683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건물형태</a:t>
            </a:r>
            <a:endParaRPr lang="en-US" altLang="ko-KR" sz="800" b="1" dirty="0" smtClean="0"/>
          </a:p>
        </p:txBody>
      </p:sp>
      <p:sp>
        <p:nvSpPr>
          <p:cNvPr id="141" name="TextBox 174"/>
          <p:cNvSpPr txBox="1"/>
          <p:nvPr/>
        </p:nvSpPr>
        <p:spPr>
          <a:xfrm>
            <a:off x="789745" y="191683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▣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단독건물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2" name="TextBox 174"/>
          <p:cNvSpPr txBox="1"/>
          <p:nvPr/>
        </p:nvSpPr>
        <p:spPr>
          <a:xfrm>
            <a:off x="1529752" y="1916832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건물내부시설 및 상점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446627" y="1954483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655295" y="19146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45" name="타원 144"/>
          <p:cNvSpPr/>
          <p:nvPr/>
        </p:nvSpPr>
        <p:spPr>
          <a:xfrm>
            <a:off x="3239872" y="19146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46" name="TextBox 159"/>
          <p:cNvSpPr txBox="1"/>
          <p:nvPr/>
        </p:nvSpPr>
        <p:spPr>
          <a:xfrm>
            <a:off x="2786576" y="19168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smtClean="0"/>
              <a:t>층</a:t>
            </a:r>
            <a:r>
              <a:rPr lang="ko-KR" altLang="en-US" sz="800" b="1"/>
              <a:t>수</a:t>
            </a:r>
            <a:endParaRPr lang="en-US" altLang="ko-KR" sz="800" b="1" dirty="0" smtClean="0"/>
          </a:p>
        </p:txBody>
      </p:sp>
      <p:sp>
        <p:nvSpPr>
          <p:cNvPr id="147" name="TextBox 159"/>
          <p:cNvSpPr txBox="1"/>
          <p:nvPr/>
        </p:nvSpPr>
        <p:spPr>
          <a:xfrm>
            <a:off x="130953" y="216201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시설유형</a:t>
            </a:r>
            <a:endParaRPr lang="en-US" altLang="ko-KR" sz="800" b="1" dirty="0" smtClean="0"/>
          </a:p>
        </p:txBody>
      </p:sp>
      <p:sp>
        <p:nvSpPr>
          <p:cNvPr id="149" name="타원 148"/>
          <p:cNvSpPr/>
          <p:nvPr/>
        </p:nvSpPr>
        <p:spPr>
          <a:xfrm>
            <a:off x="650143" y="21598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52" name="TextBox 174"/>
          <p:cNvSpPr txBox="1"/>
          <p:nvPr/>
        </p:nvSpPr>
        <p:spPr>
          <a:xfrm>
            <a:off x="795256" y="2162011"/>
            <a:ext cx="5681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□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문화관광지 □ 숙박시설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▣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영화관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공연장 □ 약국 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음식점</a:t>
            </a:r>
          </a:p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□ 이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미용실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제과점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카페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판매상점 □ 패스트푸드점 □ 화장실</a:t>
            </a:r>
          </a:p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□ 기타 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358395" y="2483535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1268395" y="24436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156" name="TextBox 159"/>
          <p:cNvSpPr txBox="1"/>
          <p:nvPr/>
        </p:nvSpPr>
        <p:spPr>
          <a:xfrm>
            <a:off x="745295" y="414309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카테고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리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TextBox 174"/>
          <p:cNvSpPr txBox="1"/>
          <p:nvPr/>
        </p:nvSpPr>
        <p:spPr>
          <a:xfrm>
            <a:off x="1438613" y="4143095"/>
            <a:ext cx="22605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먹거리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▣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관광지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숙박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쇼핑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생활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1349752" y="41427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15</a:t>
            </a:r>
            <a:endParaRPr lang="ko-KR" altLang="en-US" sz="800" dirty="0"/>
          </a:p>
        </p:txBody>
      </p:sp>
      <p:sp>
        <p:nvSpPr>
          <p:cNvPr id="98" name="TextBox 159"/>
          <p:cNvSpPr txBox="1"/>
          <p:nvPr/>
        </p:nvSpPr>
        <p:spPr>
          <a:xfrm>
            <a:off x="4671015" y="981308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업데이트 일시</a:t>
            </a:r>
            <a:endParaRPr lang="en-US" altLang="ko-KR" sz="800" b="1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5416188" y="1018959"/>
            <a:ext cx="1100028" cy="14014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YYYY.MM.DD </a:t>
            </a:r>
            <a:r>
              <a:rPr lang="en-US" altLang="ko-KR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hh:mm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343203" y="8743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187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88126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store_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82623"/>
              </p:ext>
            </p:extLst>
          </p:nvPr>
        </p:nvGraphicFramePr>
        <p:xfrm>
          <a:off x="6588224" y="548680"/>
          <a:ext cx="2555776" cy="5760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55776"/>
              </a:tblGrid>
              <a:tr h="43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0) show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current information 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All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of information in this page is to be exposed at [area_store_detail1] on the application. ( Joonggu_Storyboard_User_App page 7 part 6) )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input some text in text box, then show the input text and the title of input box and other texts.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For example, If I input “1” and “3” and “4” at the box of which name is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건물구조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show like ex1) in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ex1)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건물구조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지하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층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지상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층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총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층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check some check box, then show the checked text and the title of check box.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For example, If I check “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도보로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분 안에 접근 가능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” at the box of which name is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역으로부터의 거리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show like ex2) in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ex2)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역으로부터의 거리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도보로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분 안에 접근 가능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did not input something, do not show the title of input box in 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did not check something, do not show the title of check box in 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Continued in the next page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586263" cy="630931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179512" y="764704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174"/>
          <p:cNvSpPr txBox="1"/>
          <p:nvPr/>
        </p:nvSpPr>
        <p:spPr>
          <a:xfrm>
            <a:off x="1452778" y="548680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▣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장애인화장실 있음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174"/>
          <p:cNvSpPr txBox="1"/>
          <p:nvPr/>
        </p:nvSpPr>
        <p:spPr>
          <a:xfrm>
            <a:off x="179512" y="76470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 b="1"/>
            </a:lvl1pPr>
          </a:lstStyle>
          <a:p>
            <a:r>
              <a:rPr lang="ko-KR" altLang="en-US" dirty="0" smtClean="0"/>
              <a:t>세부정보</a:t>
            </a:r>
            <a:endParaRPr lang="en-US" altLang="ko-KR" dirty="0"/>
          </a:p>
        </p:txBody>
      </p:sp>
      <p:sp>
        <p:nvSpPr>
          <p:cNvPr id="62" name="직사각형 61"/>
          <p:cNvSpPr/>
          <p:nvPr/>
        </p:nvSpPr>
        <p:spPr>
          <a:xfrm>
            <a:off x="1415819" y="1018379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청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174"/>
          <p:cNvSpPr txBox="1"/>
          <p:nvPr/>
        </p:nvSpPr>
        <p:spPr>
          <a:xfrm>
            <a:off x="323528" y="1160373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/>
              <a:t>역 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64" name="직사각형 63"/>
          <p:cNvSpPr/>
          <p:nvPr/>
        </p:nvSpPr>
        <p:spPr>
          <a:xfrm>
            <a:off x="1415819" y="1198024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번 출구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174"/>
          <p:cNvSpPr txBox="1"/>
          <p:nvPr/>
        </p:nvSpPr>
        <p:spPr>
          <a:xfrm>
            <a:off x="335699" y="1341348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/>
              <a:t>엘리베이터 </a:t>
            </a:r>
            <a:r>
              <a:rPr lang="ko-KR" altLang="en-US" dirty="0" smtClean="0"/>
              <a:t>위치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66" name="직사각형 65"/>
          <p:cNvSpPr/>
          <p:nvPr/>
        </p:nvSpPr>
        <p:spPr>
          <a:xfrm>
            <a:off x="1415819" y="1378999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번 사이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174"/>
          <p:cNvSpPr txBox="1"/>
          <p:nvPr/>
        </p:nvSpPr>
        <p:spPr>
          <a:xfrm>
            <a:off x="340588" y="98258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/>
              <a:t>역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68" name="타원 67"/>
          <p:cNvSpPr/>
          <p:nvPr/>
        </p:nvSpPr>
        <p:spPr>
          <a:xfrm>
            <a:off x="1" y="7647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9" name="TextBox 174"/>
          <p:cNvSpPr txBox="1"/>
          <p:nvPr/>
        </p:nvSpPr>
        <p:spPr>
          <a:xfrm>
            <a:off x="335699" y="1559104"/>
            <a:ext cx="1101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역으로부터의 거리 </a:t>
            </a:r>
            <a:r>
              <a:rPr lang="en-US" altLang="ko-KR" dirty="0" smtClean="0"/>
              <a:t>:</a:t>
            </a:r>
            <a:endParaRPr lang="en-US" altLang="ko-KR" dirty="0"/>
          </a:p>
        </p:txBody>
      </p:sp>
      <p:sp>
        <p:nvSpPr>
          <p:cNvPr id="70" name="TextBox 174"/>
          <p:cNvSpPr txBox="1"/>
          <p:nvPr/>
        </p:nvSpPr>
        <p:spPr>
          <a:xfrm>
            <a:off x="1415819" y="1559104"/>
            <a:ext cx="44406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/>
              <a:t>▣</a:t>
            </a:r>
            <a:r>
              <a:rPr lang="ko-KR" altLang="en-US" dirty="0" smtClean="0"/>
              <a:t> 도보로 </a:t>
            </a:r>
            <a:r>
              <a:rPr lang="en-US" altLang="ko-KR" dirty="0"/>
              <a:t>5</a:t>
            </a:r>
            <a:r>
              <a:rPr lang="ko-KR" altLang="en-US" dirty="0"/>
              <a:t>분 안에 접근 </a:t>
            </a:r>
            <a:r>
              <a:rPr lang="ko-KR" altLang="en-US" dirty="0" smtClean="0"/>
              <a:t>가능 □ </a:t>
            </a:r>
            <a:r>
              <a:rPr lang="ko-KR" altLang="en-US" dirty="0"/>
              <a:t>도보로 </a:t>
            </a:r>
            <a:r>
              <a:rPr lang="en-US" altLang="ko-KR" dirty="0"/>
              <a:t>10</a:t>
            </a:r>
            <a:r>
              <a:rPr lang="ko-KR" altLang="en-US" dirty="0"/>
              <a:t>분 안에 접근 </a:t>
            </a:r>
            <a:r>
              <a:rPr lang="ko-KR" altLang="en-US" dirty="0" smtClean="0"/>
              <a:t>가능 □ </a:t>
            </a:r>
            <a:r>
              <a:rPr lang="ko-KR" altLang="en-US" dirty="0"/>
              <a:t>도보로 </a:t>
            </a:r>
            <a:r>
              <a:rPr lang="en-US" altLang="ko-KR" dirty="0"/>
              <a:t>15</a:t>
            </a:r>
            <a:r>
              <a:rPr lang="ko-KR" altLang="en-US" dirty="0"/>
              <a:t>분 안에 접근 가능</a:t>
            </a:r>
            <a:endParaRPr lang="en-US" altLang="ko-KR" dirty="0"/>
          </a:p>
        </p:txBody>
      </p:sp>
      <p:sp>
        <p:nvSpPr>
          <p:cNvPr id="88" name="TextBox 174"/>
          <p:cNvSpPr txBox="1"/>
          <p:nvPr/>
        </p:nvSpPr>
        <p:spPr>
          <a:xfrm>
            <a:off x="340588" y="1788876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건물구조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지하</a:t>
            </a:r>
            <a:endParaRPr lang="en-US" altLang="ko-KR" dirty="0"/>
          </a:p>
        </p:txBody>
      </p:sp>
      <p:sp>
        <p:nvSpPr>
          <p:cNvPr id="89" name="직사각형 88"/>
          <p:cNvSpPr/>
          <p:nvPr/>
        </p:nvSpPr>
        <p:spPr>
          <a:xfrm>
            <a:off x="1236988" y="1826527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174"/>
          <p:cNvSpPr txBox="1"/>
          <p:nvPr/>
        </p:nvSpPr>
        <p:spPr>
          <a:xfrm>
            <a:off x="1703852" y="1788876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층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지상</a:t>
            </a:r>
            <a:endParaRPr lang="en-US" altLang="ko-KR" dirty="0"/>
          </a:p>
        </p:txBody>
      </p:sp>
      <p:sp>
        <p:nvSpPr>
          <p:cNvPr id="91" name="직사각형 90"/>
          <p:cNvSpPr/>
          <p:nvPr/>
        </p:nvSpPr>
        <p:spPr>
          <a:xfrm>
            <a:off x="2279915" y="1826527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174"/>
          <p:cNvSpPr txBox="1"/>
          <p:nvPr/>
        </p:nvSpPr>
        <p:spPr>
          <a:xfrm>
            <a:off x="2777975" y="1788876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층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총</a:t>
            </a:r>
            <a:endParaRPr lang="en-US" altLang="ko-KR" dirty="0"/>
          </a:p>
        </p:txBody>
      </p:sp>
      <p:sp>
        <p:nvSpPr>
          <p:cNvPr id="93" name="직사각형 92"/>
          <p:cNvSpPr/>
          <p:nvPr/>
        </p:nvSpPr>
        <p:spPr>
          <a:xfrm>
            <a:off x="3253211" y="1826527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174"/>
          <p:cNvSpPr txBox="1"/>
          <p:nvPr/>
        </p:nvSpPr>
        <p:spPr>
          <a:xfrm>
            <a:off x="3720075" y="178887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층</a:t>
            </a:r>
            <a:endParaRPr lang="en-US" altLang="ko-KR" dirty="0"/>
          </a:p>
        </p:txBody>
      </p:sp>
      <p:sp>
        <p:nvSpPr>
          <p:cNvPr id="95" name="TextBox 174"/>
          <p:cNvSpPr txBox="1"/>
          <p:nvPr/>
        </p:nvSpPr>
        <p:spPr>
          <a:xfrm>
            <a:off x="330416" y="2004320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96" name="직사각형 95"/>
          <p:cNvSpPr/>
          <p:nvPr/>
        </p:nvSpPr>
        <p:spPr>
          <a:xfrm>
            <a:off x="732063" y="2031015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상가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직선 화살표 연결선 3"/>
          <p:cNvCxnSpPr>
            <a:stCxn id="70" idx="3"/>
          </p:cNvCxnSpPr>
          <p:nvPr/>
        </p:nvCxnSpPr>
        <p:spPr>
          <a:xfrm>
            <a:off x="5856458" y="1666826"/>
            <a:ext cx="1019798" cy="2770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74"/>
          <p:cNvSpPr txBox="1"/>
          <p:nvPr/>
        </p:nvSpPr>
        <p:spPr>
          <a:xfrm>
            <a:off x="2585123" y="2004320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99" name="직사각형 98"/>
          <p:cNvSpPr/>
          <p:nvPr/>
        </p:nvSpPr>
        <p:spPr>
          <a:xfrm>
            <a:off x="2986770" y="2031015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3" name="직선 화살표 연결선 72"/>
          <p:cNvCxnSpPr>
            <a:stCxn id="94" idx="3"/>
          </p:cNvCxnSpPr>
          <p:nvPr/>
        </p:nvCxnSpPr>
        <p:spPr>
          <a:xfrm>
            <a:off x="4007333" y="1896598"/>
            <a:ext cx="2868923" cy="1230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174"/>
          <p:cNvSpPr txBox="1"/>
          <p:nvPr/>
        </p:nvSpPr>
        <p:spPr>
          <a:xfrm>
            <a:off x="345224" y="2205444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01" name="직사각형 100"/>
          <p:cNvSpPr/>
          <p:nvPr/>
        </p:nvSpPr>
        <p:spPr>
          <a:xfrm>
            <a:off x="746871" y="2232139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74"/>
          <p:cNvSpPr txBox="1"/>
          <p:nvPr/>
        </p:nvSpPr>
        <p:spPr>
          <a:xfrm>
            <a:off x="2599931" y="2205444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03" name="직사각형 102"/>
          <p:cNvSpPr/>
          <p:nvPr/>
        </p:nvSpPr>
        <p:spPr>
          <a:xfrm>
            <a:off x="3001578" y="2232139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Box 174"/>
          <p:cNvSpPr txBox="1"/>
          <p:nvPr/>
        </p:nvSpPr>
        <p:spPr>
          <a:xfrm>
            <a:off x="335699" y="2421468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05" name="직사각형 104"/>
          <p:cNvSpPr/>
          <p:nvPr/>
        </p:nvSpPr>
        <p:spPr>
          <a:xfrm>
            <a:off x="737346" y="2448163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TextBox 174"/>
          <p:cNvSpPr txBox="1"/>
          <p:nvPr/>
        </p:nvSpPr>
        <p:spPr>
          <a:xfrm>
            <a:off x="2590406" y="2421468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07" name="직사각형 106"/>
          <p:cNvSpPr/>
          <p:nvPr/>
        </p:nvSpPr>
        <p:spPr>
          <a:xfrm>
            <a:off x="2992053" y="2448163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74"/>
          <p:cNvSpPr txBox="1"/>
          <p:nvPr/>
        </p:nvSpPr>
        <p:spPr>
          <a:xfrm>
            <a:off x="323528" y="2636912"/>
            <a:ext cx="3829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주차구역 </a:t>
            </a:r>
            <a:r>
              <a:rPr lang="en-US" altLang="ko-KR" dirty="0" smtClean="0"/>
              <a:t>: </a:t>
            </a:r>
            <a:r>
              <a:rPr lang="en-US" altLang="ko-KR" dirty="0"/>
              <a:t>▣</a:t>
            </a:r>
            <a:r>
              <a:rPr lang="ko-KR" altLang="en-US" dirty="0" smtClean="0"/>
              <a:t> </a:t>
            </a:r>
            <a:r>
              <a:rPr lang="ko-KR" altLang="en-US" dirty="0"/>
              <a:t>장애인전용 주차장이 있음 □ 일반 주차장만 있음 □</a:t>
            </a:r>
            <a:r>
              <a:rPr lang="ko-KR" altLang="en-US" dirty="0" smtClean="0"/>
              <a:t> </a:t>
            </a:r>
            <a:r>
              <a:rPr lang="ko-KR" altLang="en-US" dirty="0"/>
              <a:t>주차장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sp>
        <p:nvSpPr>
          <p:cNvPr id="112" name="TextBox 174"/>
          <p:cNvSpPr txBox="1"/>
          <p:nvPr/>
        </p:nvSpPr>
        <p:spPr>
          <a:xfrm>
            <a:off x="386011" y="2780928"/>
            <a:ext cx="29706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주차장 위치 </a:t>
            </a:r>
            <a:r>
              <a:rPr lang="en-US" altLang="ko-KR" dirty="0"/>
              <a:t>: □ </a:t>
            </a:r>
            <a:r>
              <a:rPr lang="ko-KR" altLang="en-US" dirty="0"/>
              <a:t>실내 </a:t>
            </a:r>
            <a:r>
              <a:rPr lang="en-US" altLang="ko-KR" dirty="0"/>
              <a:t>▣</a:t>
            </a:r>
            <a:r>
              <a:rPr lang="ko-KR" altLang="en-US" dirty="0" smtClean="0"/>
              <a:t> </a:t>
            </a:r>
            <a:r>
              <a:rPr lang="ko-KR" altLang="en-US" dirty="0"/>
              <a:t>실외 □ 지하 </a:t>
            </a:r>
            <a:r>
              <a:rPr lang="en-US" altLang="ko-KR" dirty="0" smtClean="0"/>
              <a:t>(                 </a:t>
            </a:r>
            <a:r>
              <a:rPr lang="ko-KR" altLang="en-US" dirty="0"/>
              <a:t>층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장애인주차장 </a:t>
            </a:r>
            <a:r>
              <a:rPr lang="en-US" altLang="ko-KR" dirty="0"/>
              <a:t>: ( </a:t>
            </a:r>
            <a:r>
              <a:rPr lang="en-US" altLang="ko-KR" dirty="0" smtClean="0"/>
              <a:t>               </a:t>
            </a:r>
            <a:r>
              <a:rPr lang="ko-KR" altLang="en-US" dirty="0" smtClean="0"/>
              <a:t>대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주차장에서 상점입구까지 거리 </a:t>
            </a:r>
            <a:r>
              <a:rPr lang="en-US" altLang="ko-KR" dirty="0"/>
              <a:t>: ▣</a:t>
            </a:r>
            <a:r>
              <a:rPr lang="en-US" altLang="ko-KR" dirty="0" smtClean="0"/>
              <a:t> </a:t>
            </a:r>
            <a:r>
              <a:rPr lang="en-US" altLang="ko-KR" dirty="0"/>
              <a:t>10m </a:t>
            </a:r>
            <a:r>
              <a:rPr lang="ko-KR" altLang="en-US" dirty="0"/>
              <a:t>이하 □ </a:t>
            </a:r>
            <a:r>
              <a:rPr lang="en-US" altLang="ko-KR" dirty="0"/>
              <a:t>10m </a:t>
            </a:r>
            <a:r>
              <a:rPr lang="ko-KR" altLang="en-US" dirty="0"/>
              <a:t>이상</a:t>
            </a:r>
            <a:endParaRPr lang="en-US" altLang="ko-KR" dirty="0"/>
          </a:p>
        </p:txBody>
      </p:sp>
      <p:sp>
        <p:nvSpPr>
          <p:cNvPr id="113" name="직사각형 112"/>
          <p:cNvSpPr/>
          <p:nvPr/>
        </p:nvSpPr>
        <p:spPr>
          <a:xfrm>
            <a:off x="2768146" y="6447686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331640" y="2987023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TextBox 174"/>
          <p:cNvSpPr txBox="1"/>
          <p:nvPr/>
        </p:nvSpPr>
        <p:spPr>
          <a:xfrm>
            <a:off x="323528" y="3311315"/>
            <a:ext cx="4790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추출입구 형태 </a:t>
            </a:r>
            <a:r>
              <a:rPr lang="en-US" altLang="ko-KR" dirty="0" smtClean="0"/>
              <a:t>: </a:t>
            </a:r>
            <a:r>
              <a:rPr lang="en-US" altLang="ko-KR" dirty="0"/>
              <a:t>▣</a:t>
            </a:r>
            <a:r>
              <a:rPr lang="ko-KR" altLang="en-US" dirty="0" smtClean="0"/>
              <a:t> </a:t>
            </a:r>
            <a:r>
              <a:rPr lang="ko-KR" altLang="en-US" dirty="0"/>
              <a:t>계단이나 턱이 없음 □</a:t>
            </a:r>
            <a:r>
              <a:rPr lang="ko-KR" altLang="en-US" dirty="0" smtClean="0"/>
              <a:t> </a:t>
            </a:r>
            <a:r>
              <a:rPr lang="ko-KR" altLang="en-US" dirty="0"/>
              <a:t>경사로가 있어서 휠체어 접근이 </a:t>
            </a:r>
            <a:r>
              <a:rPr lang="ko-KR" altLang="en-US" dirty="0" smtClean="0"/>
              <a:t>용이함</a:t>
            </a:r>
            <a:endParaRPr lang="en-US" altLang="ko-KR" dirty="0" smtClean="0"/>
          </a:p>
          <a:p>
            <a:r>
              <a:rPr lang="ko-KR" altLang="en-US" dirty="0" smtClean="0"/>
              <a:t>□ </a:t>
            </a:r>
            <a:r>
              <a:rPr lang="ko-KR" altLang="en-US" dirty="0"/>
              <a:t>경사로가 있지만</a:t>
            </a:r>
            <a:r>
              <a:rPr lang="en-US" altLang="ko-KR" dirty="0"/>
              <a:t>, </a:t>
            </a:r>
            <a:r>
              <a:rPr lang="ko-KR" altLang="en-US" dirty="0"/>
              <a:t>경사 높아 휠체어 접근이 </a:t>
            </a:r>
            <a:r>
              <a:rPr lang="ko-KR" altLang="en-US" dirty="0" smtClean="0"/>
              <a:t>불편함 □ </a:t>
            </a:r>
            <a:r>
              <a:rPr lang="ko-KR" altLang="en-US" dirty="0"/>
              <a:t>계단이나 턱이 있어서 휠체어 접근이 불편함</a:t>
            </a:r>
          </a:p>
        </p:txBody>
      </p:sp>
      <p:sp>
        <p:nvSpPr>
          <p:cNvPr id="116" name="TextBox 174"/>
          <p:cNvSpPr txBox="1"/>
          <p:nvPr/>
        </p:nvSpPr>
        <p:spPr>
          <a:xfrm>
            <a:off x="323528" y="3623053"/>
            <a:ext cx="6120681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dirty="0" smtClean="0"/>
              <a:t>- </a:t>
            </a:r>
            <a:r>
              <a:rPr lang="ko-KR" altLang="en-US" dirty="0"/>
              <a:t>턱 </a:t>
            </a:r>
            <a:r>
              <a:rPr lang="en-US" altLang="ko-KR" dirty="0"/>
              <a:t>: □ </a:t>
            </a:r>
            <a:r>
              <a:rPr lang="ko-KR" altLang="en-US" dirty="0"/>
              <a:t>전동휠체어</a:t>
            </a:r>
            <a:r>
              <a:rPr lang="en-US" altLang="ko-KR" dirty="0"/>
              <a:t>·</a:t>
            </a:r>
            <a:r>
              <a:rPr lang="ko-KR" altLang="en-US" dirty="0"/>
              <a:t>스쿠터 넘을 수 있음</a:t>
            </a:r>
            <a:r>
              <a:rPr lang="en-US" altLang="ko-KR" dirty="0"/>
              <a:t>(5Cm</a:t>
            </a:r>
            <a:r>
              <a:rPr lang="ko-KR" altLang="en-US" dirty="0"/>
              <a:t>이하</a:t>
            </a:r>
            <a:r>
              <a:rPr lang="en-US" altLang="ko-KR" dirty="0"/>
              <a:t>) □ </a:t>
            </a:r>
            <a:r>
              <a:rPr lang="ko-KR" altLang="en-US" dirty="0"/>
              <a:t>보조인도움이 필요</a:t>
            </a:r>
            <a:r>
              <a:rPr lang="en-US" altLang="ko-KR" dirty="0"/>
              <a:t>. □ </a:t>
            </a:r>
            <a:r>
              <a:rPr lang="ko-KR" altLang="en-US" dirty="0"/>
              <a:t>넘을 수 없음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출입문 </a:t>
            </a:r>
            <a:r>
              <a:rPr lang="en-US" altLang="ko-KR" dirty="0"/>
              <a:t>: □ </a:t>
            </a:r>
            <a:r>
              <a:rPr lang="ko-KR" altLang="en-US" dirty="0"/>
              <a:t>자동문 □ 반자동문 □ 회전문 □ 미닫이 □ </a:t>
            </a:r>
            <a:r>
              <a:rPr lang="ko-KR" altLang="en-US" dirty="0" err="1"/>
              <a:t>안여닫이</a:t>
            </a:r>
            <a:r>
              <a:rPr lang="ko-KR" altLang="en-US" dirty="0"/>
              <a:t> □</a:t>
            </a:r>
            <a:r>
              <a:rPr lang="ko-KR" altLang="en-US" dirty="0" smtClean="0"/>
              <a:t> </a:t>
            </a:r>
            <a:r>
              <a:rPr lang="ko-KR" altLang="en-US" dirty="0" err="1"/>
              <a:t>밖여닫이</a:t>
            </a:r>
            <a:r>
              <a:rPr lang="ko-KR" altLang="en-US" dirty="0"/>
              <a:t> </a:t>
            </a:r>
            <a:r>
              <a:rPr lang="ko-KR" altLang="en-US" dirty="0" smtClean="0"/>
              <a:t>□ </a:t>
            </a:r>
            <a:r>
              <a:rPr lang="ko-KR" altLang="en-US" dirty="0"/>
              <a:t>양쪽여닫이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dirty="0" smtClean="0"/>
              <a:t>출입문 </a:t>
            </a:r>
            <a:r>
              <a:rPr lang="ko-KR" altLang="en-US" dirty="0"/>
              <a:t>폭 </a:t>
            </a:r>
            <a:r>
              <a:rPr lang="en-US" altLang="ko-KR" dirty="0"/>
              <a:t>: □ 80Cm </a:t>
            </a:r>
            <a:r>
              <a:rPr lang="ko-KR" altLang="en-US" dirty="0"/>
              <a:t>이하 □</a:t>
            </a:r>
            <a:r>
              <a:rPr lang="ko-KR" altLang="en-US" dirty="0" smtClean="0"/>
              <a:t> </a:t>
            </a:r>
            <a:r>
              <a:rPr lang="en-US" altLang="ko-KR" dirty="0"/>
              <a:t>80Cm </a:t>
            </a:r>
            <a:r>
              <a:rPr lang="ko-KR" altLang="en-US" dirty="0"/>
              <a:t>이상 </a:t>
            </a:r>
            <a:endParaRPr lang="en-US" altLang="ko-KR" dirty="0" smtClean="0"/>
          </a:p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생활시설</a:t>
            </a:r>
            <a:r>
              <a:rPr lang="en-US" altLang="ko-KR" dirty="0"/>
              <a:t>(</a:t>
            </a:r>
            <a:r>
              <a:rPr lang="ko-KR" altLang="en-US" dirty="0"/>
              <a:t>상점</a:t>
            </a:r>
            <a:r>
              <a:rPr lang="en-US" altLang="ko-KR" dirty="0"/>
              <a:t>) </a:t>
            </a:r>
            <a:r>
              <a:rPr lang="ko-KR" altLang="en-US" dirty="0"/>
              <a:t>내 엘리베이터 </a:t>
            </a:r>
            <a:r>
              <a:rPr lang="en-US" altLang="ko-KR" dirty="0"/>
              <a:t>: □ </a:t>
            </a:r>
            <a:r>
              <a:rPr lang="ko-KR" altLang="en-US" dirty="0"/>
              <a:t>있음 </a:t>
            </a:r>
            <a:r>
              <a:rPr lang="en-US" altLang="ko-KR" dirty="0"/>
              <a:t>▣</a:t>
            </a:r>
            <a:r>
              <a:rPr lang="ko-KR" altLang="en-US" dirty="0" smtClean="0"/>
              <a:t> 있으나 </a:t>
            </a:r>
            <a:r>
              <a:rPr lang="ko-KR" altLang="en-US" dirty="0"/>
              <a:t>접근 불가 □</a:t>
            </a:r>
            <a:r>
              <a:rPr lang="ko-KR" altLang="en-US" dirty="0" smtClean="0"/>
              <a:t> </a:t>
            </a:r>
            <a:r>
              <a:rPr lang="ko-KR" altLang="en-US" dirty="0"/>
              <a:t>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엘리베이터 내부공간 </a:t>
            </a:r>
            <a:r>
              <a:rPr lang="en-US" altLang="ko-KR" dirty="0"/>
              <a:t>: ( </a:t>
            </a:r>
            <a:r>
              <a:rPr lang="en-US" altLang="ko-KR" dirty="0" smtClean="0"/>
              <a:t>            </a:t>
            </a:r>
            <a:r>
              <a:rPr lang="ko-KR" altLang="en-US" dirty="0" smtClean="0"/>
              <a:t>인승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엘리베이터 전동휠체어 이용가능여부 </a:t>
            </a:r>
            <a:r>
              <a:rPr lang="en-US" altLang="ko-KR" dirty="0"/>
              <a:t>: ▣</a:t>
            </a:r>
            <a:r>
              <a:rPr lang="en-US" altLang="ko-KR" dirty="0" smtClean="0"/>
              <a:t> </a:t>
            </a:r>
            <a:r>
              <a:rPr lang="ko-KR" altLang="en-US" dirty="0"/>
              <a:t>가능 □ 어려움 □ 불가능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엘리베이터 전동스쿠터 이용가능여부 </a:t>
            </a:r>
            <a:r>
              <a:rPr lang="en-US" altLang="ko-KR" dirty="0"/>
              <a:t>: ▣</a:t>
            </a:r>
            <a:r>
              <a:rPr lang="en-US" altLang="ko-KR" dirty="0" smtClean="0"/>
              <a:t> </a:t>
            </a:r>
            <a:r>
              <a:rPr lang="ko-KR" altLang="en-US" dirty="0"/>
              <a:t>가능 □ 어려움 □ 불가능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장애인용 버튼 </a:t>
            </a:r>
            <a:r>
              <a:rPr lang="en-US" altLang="ko-KR" dirty="0"/>
              <a:t>: ▣</a:t>
            </a:r>
            <a:r>
              <a:rPr lang="en-US" altLang="ko-KR" dirty="0" smtClean="0"/>
              <a:t> </a:t>
            </a:r>
            <a:r>
              <a:rPr lang="ko-KR" altLang="en-US" dirty="0"/>
              <a:t>있음 □ 있으나 이용 불가 □ 없음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엘리베이터 </a:t>
            </a:r>
            <a:r>
              <a:rPr lang="ko-KR" altLang="en-US" dirty="0"/>
              <a:t>까지 시각장애인용 </a:t>
            </a:r>
            <a:r>
              <a:rPr lang="ko-KR" altLang="en-US" dirty="0" err="1"/>
              <a:t>점자블럭과</a:t>
            </a:r>
            <a:r>
              <a:rPr lang="ko-KR" altLang="en-US" dirty="0"/>
              <a:t> </a:t>
            </a:r>
            <a:r>
              <a:rPr lang="ko-KR" altLang="en-US" dirty="0" err="1" smtClean="0"/>
              <a:t>안내표시판이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□ </a:t>
            </a:r>
            <a:r>
              <a:rPr lang="ko-KR" altLang="en-US" dirty="0"/>
              <a:t>전면에 설치되어 있어서 편함 □ 부분별로 설치돼서 불편 </a:t>
            </a:r>
            <a:r>
              <a:rPr lang="en-US" altLang="ko-KR" dirty="0"/>
              <a:t>▣</a:t>
            </a:r>
            <a:r>
              <a:rPr lang="ko-KR" altLang="en-US" dirty="0" smtClean="0"/>
              <a:t> 없음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내부공간 </a:t>
            </a:r>
            <a:r>
              <a:rPr lang="en-US" altLang="ko-KR" dirty="0"/>
              <a:t>: </a:t>
            </a:r>
            <a:r>
              <a:rPr lang="ko-KR" altLang="en-US" dirty="0"/>
              <a:t>□</a:t>
            </a:r>
            <a:r>
              <a:rPr lang="en-US" altLang="ko-KR" dirty="0" smtClean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인 </a:t>
            </a:r>
            <a:r>
              <a:rPr lang="en-US" altLang="ko-KR" dirty="0"/>
              <a:t>~ 20</a:t>
            </a:r>
            <a:r>
              <a:rPr lang="ko-KR" altLang="en-US" dirty="0"/>
              <a:t>인 이용가능 </a:t>
            </a:r>
            <a:r>
              <a:rPr lang="en-US" altLang="ko-KR" dirty="0"/>
              <a:t>▣</a:t>
            </a:r>
            <a:r>
              <a:rPr lang="ko-KR" altLang="en-US" dirty="0" smtClean="0"/>
              <a:t> </a:t>
            </a:r>
            <a:r>
              <a:rPr lang="en-US" altLang="ko-KR" dirty="0"/>
              <a:t>20</a:t>
            </a:r>
            <a:r>
              <a:rPr lang="ko-KR" altLang="en-US" dirty="0" err="1"/>
              <a:t>인이상</a:t>
            </a:r>
            <a:r>
              <a:rPr lang="ko-KR" altLang="en-US" dirty="0"/>
              <a:t> 이용가능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내부공간 </a:t>
            </a:r>
            <a:r>
              <a:rPr lang="en-US" altLang="ko-KR" dirty="0"/>
              <a:t>- </a:t>
            </a:r>
            <a:r>
              <a:rPr lang="ko-KR" altLang="en-US" dirty="0"/>
              <a:t>전동휠체어를 타고 이동 </a:t>
            </a:r>
            <a:r>
              <a:rPr lang="en-US" altLang="ko-KR" dirty="0"/>
              <a:t>: ▣</a:t>
            </a:r>
            <a:r>
              <a:rPr lang="en-US" altLang="ko-KR" dirty="0" smtClean="0"/>
              <a:t> </a:t>
            </a:r>
            <a:r>
              <a:rPr lang="ko-KR" altLang="en-US" dirty="0"/>
              <a:t>가능 □ 어려움 □ 불가능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내부공간 </a:t>
            </a:r>
            <a:r>
              <a:rPr lang="en-US" altLang="ko-KR" dirty="0"/>
              <a:t>- </a:t>
            </a:r>
            <a:r>
              <a:rPr lang="ko-KR" altLang="en-US" dirty="0"/>
              <a:t>전동스쿠터를 타고 이동 </a:t>
            </a:r>
            <a:r>
              <a:rPr lang="en-US" altLang="ko-KR" dirty="0"/>
              <a:t>: ▣</a:t>
            </a:r>
            <a:r>
              <a:rPr lang="en-US" altLang="ko-KR" dirty="0" smtClean="0"/>
              <a:t> </a:t>
            </a:r>
            <a:r>
              <a:rPr lang="ko-KR" altLang="en-US" dirty="0"/>
              <a:t>가능 □ 어려움 □ 불가능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내부공간 계단이나 </a:t>
            </a:r>
            <a:r>
              <a:rPr lang="ko-KR" altLang="en-US" dirty="0" err="1"/>
              <a:t>단차</a:t>
            </a:r>
            <a:r>
              <a:rPr lang="ko-KR" altLang="en-US" dirty="0"/>
              <a:t> 존재여부 </a:t>
            </a:r>
            <a:r>
              <a:rPr lang="en-US" altLang="ko-KR" dirty="0"/>
              <a:t>: ▣</a:t>
            </a:r>
            <a:r>
              <a:rPr lang="en-US" altLang="ko-KR" dirty="0" smtClean="0"/>
              <a:t> </a:t>
            </a:r>
            <a:r>
              <a:rPr lang="ko-KR" altLang="en-US" dirty="0"/>
              <a:t>있음 □</a:t>
            </a:r>
            <a:r>
              <a:rPr lang="ko-KR" altLang="en-US" dirty="0" smtClean="0"/>
              <a:t> </a:t>
            </a:r>
            <a:r>
              <a:rPr lang="ko-KR" altLang="en-US" dirty="0"/>
              <a:t>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장애인과 함께 동석하거나 이동할 있는 자리 </a:t>
            </a:r>
            <a:r>
              <a:rPr lang="en-US" altLang="ko-KR" dirty="0"/>
              <a:t>: </a:t>
            </a:r>
            <a:r>
              <a:rPr lang="ko-KR" altLang="en-US" dirty="0"/>
              <a:t>□</a:t>
            </a:r>
            <a:r>
              <a:rPr lang="en-US" altLang="ko-KR" dirty="0" smtClean="0"/>
              <a:t> </a:t>
            </a:r>
            <a:r>
              <a:rPr lang="ko-KR" altLang="en-US" dirty="0"/>
              <a:t>있음 □ 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상점 서비스테이블 및 </a:t>
            </a:r>
            <a:r>
              <a:rPr lang="ko-KR" altLang="en-US" dirty="0" err="1"/>
              <a:t>물품비치대</a:t>
            </a:r>
            <a:r>
              <a:rPr lang="ko-KR" altLang="en-US" dirty="0"/>
              <a:t> 형식 </a:t>
            </a:r>
            <a:r>
              <a:rPr lang="en-US" altLang="ko-KR" dirty="0"/>
              <a:t>: □ </a:t>
            </a:r>
            <a:r>
              <a:rPr lang="ko-KR" altLang="en-US" dirty="0"/>
              <a:t>입식 □ 좌식 □ 혼합형식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내부공간에 시각장애인이 이동 동선이 편하도록 </a:t>
            </a:r>
            <a:r>
              <a:rPr lang="ko-KR" altLang="en-US" dirty="0" err="1" smtClean="0"/>
              <a:t>점자블럭이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/>
              <a:t>▣</a:t>
            </a:r>
            <a:r>
              <a:rPr lang="ko-KR" altLang="en-US" dirty="0" smtClean="0"/>
              <a:t> </a:t>
            </a:r>
            <a:r>
              <a:rPr lang="ko-KR" altLang="en-US" dirty="0"/>
              <a:t>전면에 설치되어 있음 □ 설치되었으나 불편 □</a:t>
            </a:r>
            <a:r>
              <a:rPr lang="ko-KR" altLang="en-US" dirty="0" smtClean="0"/>
              <a:t> </a:t>
            </a:r>
            <a:r>
              <a:rPr lang="ko-KR" altLang="en-US" dirty="0"/>
              <a:t>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시각장애인용 점자안내판 </a:t>
            </a:r>
            <a:r>
              <a:rPr lang="en-US" altLang="ko-KR" dirty="0"/>
              <a:t>: □ </a:t>
            </a:r>
            <a:r>
              <a:rPr lang="ko-KR" altLang="en-US" dirty="0"/>
              <a:t>있음 </a:t>
            </a:r>
            <a:r>
              <a:rPr lang="en-US" altLang="ko-KR" dirty="0"/>
              <a:t>▣</a:t>
            </a:r>
            <a:r>
              <a:rPr lang="ko-KR" altLang="en-US" dirty="0" smtClean="0"/>
              <a:t> </a:t>
            </a:r>
            <a:r>
              <a:rPr lang="ko-KR" altLang="en-US" dirty="0"/>
              <a:t>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영화관</a:t>
            </a:r>
            <a:r>
              <a:rPr lang="en-US" altLang="ko-KR" dirty="0"/>
              <a:t>·</a:t>
            </a:r>
            <a:r>
              <a:rPr lang="ko-KR" altLang="en-US" dirty="0"/>
              <a:t>공연장내에 장애인 이용이 가능한 곳</a:t>
            </a:r>
            <a:r>
              <a:rPr lang="en-US" altLang="ko-KR" dirty="0"/>
              <a:t>(</a:t>
            </a:r>
            <a:r>
              <a:rPr lang="ko-KR" altLang="en-US" dirty="0"/>
              <a:t>관</a:t>
            </a:r>
            <a:r>
              <a:rPr lang="en-US" altLang="ko-KR" dirty="0"/>
              <a:t>) :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영화관</a:t>
            </a:r>
            <a:r>
              <a:rPr lang="en-US" altLang="ko-KR" dirty="0"/>
              <a:t>·</a:t>
            </a:r>
            <a:r>
              <a:rPr lang="ko-KR" altLang="en-US" dirty="0"/>
              <a:t>공연장내에 장애인좌석 위치 </a:t>
            </a:r>
            <a:r>
              <a:rPr lang="en-US" altLang="ko-KR" dirty="0"/>
              <a:t>: □ </a:t>
            </a:r>
            <a:r>
              <a:rPr lang="ko-KR" altLang="en-US" dirty="0"/>
              <a:t>앞 □ 중간 </a:t>
            </a:r>
            <a:r>
              <a:rPr lang="en-US" altLang="ko-KR" dirty="0"/>
              <a:t>▣</a:t>
            </a:r>
            <a:r>
              <a:rPr lang="ko-KR" altLang="en-US" dirty="0" smtClean="0"/>
              <a:t> </a:t>
            </a:r>
            <a:r>
              <a:rPr lang="ko-KR" altLang="en-US" dirty="0"/>
              <a:t>뒷좌석 □ 통로 □ 없음</a:t>
            </a:r>
            <a:endParaRPr lang="en-US" altLang="ko-KR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1605343" y="4405840"/>
            <a:ext cx="424422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21986" y="2846882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14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360906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store_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77877"/>
              </p:ext>
            </p:extLst>
          </p:nvPr>
        </p:nvGraphicFramePr>
        <p:xfrm>
          <a:off x="6588224" y="548680"/>
          <a:ext cx="2555776" cy="5760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55776"/>
              </a:tblGrid>
              <a:tr h="43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All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of information in this page is to be exposed at [area_store_detail1] on the application. ( Joonggu_Storyboard_User_App page 7 part 6) )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input some text in text box, then show the input text and the title of input box and other texts.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For example, If I input “1” and “3” and “4” at the box of which name is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건물구조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show like ex1) in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ex1)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건물구조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지하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층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지상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층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총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층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check some check box, then show the checked text and the title of check box.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For example, If I check “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도보로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분 안에 접근 가능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” at the box of which name is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역으로부터의 거리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show like ex2) in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ex2)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역으로부터의 거리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도보로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분 안에 접근 가능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did not input something, do not show the title of input box in 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did not check something, do not show the title of check box in 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Continued in the next page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586263" cy="630931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6" name="TextBox 174"/>
          <p:cNvSpPr txBox="1"/>
          <p:nvPr/>
        </p:nvSpPr>
        <p:spPr>
          <a:xfrm>
            <a:off x="323528" y="620688"/>
            <a:ext cx="61206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dirty="0" smtClean="0"/>
              <a:t>장애인용 </a:t>
            </a:r>
            <a:r>
              <a:rPr lang="ko-KR" altLang="en-US" dirty="0"/>
              <a:t>객실 유</a:t>
            </a:r>
            <a:r>
              <a:rPr lang="en-US" altLang="ko-KR" dirty="0"/>
              <a:t>/</a:t>
            </a:r>
            <a:r>
              <a:rPr lang="ko-KR" altLang="en-US" dirty="0"/>
              <a:t>무 </a:t>
            </a:r>
            <a:r>
              <a:rPr lang="en-US" altLang="ko-KR" dirty="0"/>
              <a:t>: □ </a:t>
            </a:r>
            <a:r>
              <a:rPr lang="ko-KR" altLang="en-US" dirty="0"/>
              <a:t>있음 </a:t>
            </a:r>
            <a:r>
              <a:rPr lang="en-US" altLang="ko-KR" dirty="0"/>
              <a:t>▣</a:t>
            </a:r>
            <a:r>
              <a:rPr lang="ko-KR" altLang="en-US" dirty="0" smtClean="0"/>
              <a:t> </a:t>
            </a:r>
            <a:r>
              <a:rPr lang="ko-KR" altLang="en-US" dirty="0"/>
              <a:t>없음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장애인용 객실 위치 </a:t>
            </a:r>
            <a:r>
              <a:rPr lang="en-US" altLang="ko-KR" dirty="0"/>
              <a:t>: ( </a:t>
            </a:r>
            <a:r>
              <a:rPr lang="en-US" altLang="ko-KR" dirty="0" smtClean="0"/>
              <a:t>               </a:t>
            </a:r>
            <a:r>
              <a:rPr lang="ko-KR" altLang="en-US" dirty="0" smtClean="0"/>
              <a:t>층</a:t>
            </a:r>
            <a:r>
              <a:rPr lang="en-US" altLang="ko-KR" dirty="0"/>
              <a:t>) </a:t>
            </a:r>
            <a:r>
              <a:rPr lang="ko-KR" altLang="en-US" dirty="0"/>
              <a:t>객실 수 </a:t>
            </a:r>
            <a:r>
              <a:rPr lang="en-US" altLang="ko-KR" dirty="0"/>
              <a:t>: ( </a:t>
            </a:r>
            <a:r>
              <a:rPr lang="en-US" altLang="ko-KR" dirty="0" smtClean="0"/>
              <a:t>                  </a:t>
            </a:r>
            <a:r>
              <a:rPr lang="ko-KR" altLang="en-US" dirty="0" smtClean="0"/>
              <a:t>객실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장애인용이 이용이 가능한 객실 유</a:t>
            </a:r>
            <a:r>
              <a:rPr lang="en-US" altLang="ko-KR" dirty="0"/>
              <a:t>/</a:t>
            </a:r>
            <a:r>
              <a:rPr lang="ko-KR" altLang="en-US" dirty="0"/>
              <a:t>무 </a:t>
            </a:r>
            <a:r>
              <a:rPr lang="en-US" altLang="ko-KR" dirty="0"/>
              <a:t>: □ </a:t>
            </a:r>
            <a:r>
              <a:rPr lang="ko-KR" altLang="en-US" dirty="0"/>
              <a:t>있음 □ 없음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내부공간 </a:t>
            </a:r>
            <a:r>
              <a:rPr lang="en-US" altLang="ko-KR" dirty="0"/>
              <a:t>- </a:t>
            </a:r>
            <a:r>
              <a:rPr lang="ko-KR" altLang="en-US" dirty="0"/>
              <a:t>전동휠체어를 타고 이용 </a:t>
            </a:r>
            <a:r>
              <a:rPr lang="en-US" altLang="ko-KR" dirty="0"/>
              <a:t>: □ </a:t>
            </a:r>
            <a:r>
              <a:rPr lang="ko-KR" altLang="en-US" dirty="0"/>
              <a:t>가능 □ 어려움 □ 불가능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내부공간 </a:t>
            </a:r>
            <a:r>
              <a:rPr lang="en-US" altLang="ko-KR" dirty="0"/>
              <a:t>- </a:t>
            </a:r>
            <a:r>
              <a:rPr lang="ko-KR" altLang="en-US" dirty="0"/>
              <a:t>전동스쿠터를 타고 이용 </a:t>
            </a:r>
            <a:r>
              <a:rPr lang="en-US" altLang="ko-KR" dirty="0"/>
              <a:t>: □ </a:t>
            </a:r>
            <a:r>
              <a:rPr lang="ko-KR" altLang="en-US" dirty="0"/>
              <a:t>가능 □ 어려움 □ 불가능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내부공간 계단이나 </a:t>
            </a:r>
            <a:r>
              <a:rPr lang="ko-KR" altLang="en-US" dirty="0" err="1"/>
              <a:t>단차</a:t>
            </a:r>
            <a:r>
              <a:rPr lang="ko-KR" altLang="en-US" dirty="0"/>
              <a:t> 존재여부 </a:t>
            </a:r>
            <a:r>
              <a:rPr lang="en-US" altLang="ko-KR" dirty="0"/>
              <a:t>: □ </a:t>
            </a:r>
            <a:r>
              <a:rPr lang="ko-KR" altLang="en-US" dirty="0"/>
              <a:t>있음 □ 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수동휠체어 대여 가능여부 </a:t>
            </a:r>
            <a:r>
              <a:rPr lang="en-US" altLang="ko-KR" dirty="0"/>
              <a:t>: □ </a:t>
            </a:r>
            <a:r>
              <a:rPr lang="ko-KR" altLang="en-US" dirty="0"/>
              <a:t>있음 □ 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객실 내 화장실 넓이 </a:t>
            </a:r>
            <a:r>
              <a:rPr lang="en-US" altLang="ko-KR" dirty="0"/>
              <a:t>: □ </a:t>
            </a:r>
            <a:r>
              <a:rPr lang="ko-KR" altLang="en-US" dirty="0"/>
              <a:t>휠체어 </a:t>
            </a:r>
            <a:r>
              <a:rPr lang="ko-KR" altLang="en-US" dirty="0" err="1"/>
              <a:t>탄채</a:t>
            </a:r>
            <a:r>
              <a:rPr lang="ko-KR" altLang="en-US" dirty="0"/>
              <a:t> 이용가능 □ 어려움 □ 불가능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객실 내 화장실 손잡이 존재여부 </a:t>
            </a:r>
            <a:r>
              <a:rPr lang="en-US" altLang="ko-KR" dirty="0"/>
              <a:t>: □ </a:t>
            </a:r>
            <a:r>
              <a:rPr lang="ko-KR" altLang="en-US" dirty="0"/>
              <a:t>있음 □ 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 </a:t>
            </a:r>
            <a:r>
              <a:rPr lang="ko-KR" altLang="en-US" dirty="0" err="1"/>
              <a:t>이용가능한</a:t>
            </a:r>
            <a:r>
              <a:rPr lang="ko-KR" altLang="en-US" dirty="0"/>
              <a:t> 음식점 </a:t>
            </a:r>
            <a:r>
              <a:rPr lang="en-US" altLang="ko-KR" dirty="0"/>
              <a:t>: □ </a:t>
            </a:r>
            <a:r>
              <a:rPr lang="ko-KR" altLang="en-US" dirty="0"/>
              <a:t>있음 □ </a:t>
            </a:r>
            <a:r>
              <a:rPr lang="ko-KR" altLang="en-US" dirty="0" smtClean="0"/>
              <a:t>없음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내부공간에 시각장애인이 이동 동선이 편하도록 </a:t>
            </a:r>
            <a:r>
              <a:rPr lang="ko-KR" altLang="en-US" dirty="0" err="1" smtClean="0"/>
              <a:t>점자블럭이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□ 전면에 설치되어 있음 □ 설치되었으나 불편 □ 없음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시각장애인용 점자안내판 </a:t>
            </a:r>
            <a:r>
              <a:rPr lang="en-US" altLang="ko-KR" dirty="0" smtClean="0"/>
              <a:t>: □ </a:t>
            </a:r>
            <a:r>
              <a:rPr lang="ko-KR" altLang="en-US" dirty="0" smtClean="0"/>
              <a:t>있음 □ 없음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장애인화장실 존재여부 </a:t>
            </a:r>
            <a:r>
              <a:rPr lang="en-US" altLang="ko-KR" dirty="0" smtClean="0"/>
              <a:t>: </a:t>
            </a:r>
            <a:r>
              <a:rPr lang="en-US" altLang="ko-KR" dirty="0"/>
              <a:t>▣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있음 □ 일반화장실만 있고 접근가능 □ 일반화장실만 있고 접근불가</a:t>
            </a:r>
            <a:r>
              <a:rPr lang="en-US" altLang="ko-KR" dirty="0" smtClean="0"/>
              <a:t> </a:t>
            </a:r>
            <a:r>
              <a:rPr lang="ko-KR" altLang="en-US" dirty="0"/>
              <a:t>□ </a:t>
            </a:r>
            <a:r>
              <a:rPr lang="ko-KR" altLang="en-US" dirty="0" smtClean="0"/>
              <a:t>없음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일반 화장실 </a:t>
            </a:r>
            <a:r>
              <a:rPr lang="ko-KR" altLang="en-US" dirty="0"/>
              <a:t>남녀구분 </a:t>
            </a:r>
            <a:r>
              <a:rPr lang="en-US" altLang="ko-KR" dirty="0"/>
              <a:t>: ▣</a:t>
            </a:r>
            <a:r>
              <a:rPr lang="en-US" altLang="ko-KR" dirty="0" smtClean="0"/>
              <a:t> </a:t>
            </a:r>
            <a:r>
              <a:rPr lang="ko-KR" altLang="en-US" dirty="0"/>
              <a:t>구분되어 있음 □ 구분되어 있지 </a:t>
            </a:r>
            <a:r>
              <a:rPr lang="ko-KR" altLang="en-US" dirty="0" smtClean="0"/>
              <a:t>않음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일반 화장실 출입문 </a:t>
            </a:r>
            <a:r>
              <a:rPr lang="ko-KR" altLang="en-US" dirty="0"/>
              <a:t>형태 </a:t>
            </a:r>
            <a:r>
              <a:rPr lang="en-US" altLang="ko-KR" dirty="0"/>
              <a:t>: □ </a:t>
            </a:r>
            <a:r>
              <a:rPr lang="ko-KR" altLang="en-US" dirty="0"/>
              <a:t>자동문 </a:t>
            </a:r>
            <a:r>
              <a:rPr lang="en-US" altLang="ko-KR" dirty="0"/>
              <a:t>▣</a:t>
            </a:r>
            <a:r>
              <a:rPr lang="ko-KR" altLang="en-US" dirty="0" smtClean="0"/>
              <a:t> </a:t>
            </a:r>
            <a:r>
              <a:rPr lang="ko-KR" altLang="en-US" dirty="0"/>
              <a:t>미닫이 □ </a:t>
            </a:r>
            <a:r>
              <a:rPr lang="ko-KR" altLang="en-US" dirty="0" err="1"/>
              <a:t>안여닫이</a:t>
            </a:r>
            <a:r>
              <a:rPr lang="ko-KR" altLang="en-US" dirty="0"/>
              <a:t> □ </a:t>
            </a:r>
            <a:r>
              <a:rPr lang="ko-KR" altLang="en-US" dirty="0" err="1"/>
              <a:t>밖여닫이</a:t>
            </a:r>
            <a:r>
              <a:rPr lang="ko-KR" altLang="en-US" dirty="0"/>
              <a:t> □ 양쪽여닫이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일반 화장실 </a:t>
            </a:r>
            <a:r>
              <a:rPr lang="ko-KR" altLang="en-US" dirty="0"/>
              <a:t>휠체어 접근여부 </a:t>
            </a:r>
            <a:r>
              <a:rPr lang="en-US" altLang="ko-KR" dirty="0"/>
              <a:t>: □ </a:t>
            </a:r>
            <a:r>
              <a:rPr lang="ko-KR" altLang="en-US" dirty="0"/>
              <a:t>접근가능 </a:t>
            </a:r>
            <a:r>
              <a:rPr lang="en-US" altLang="ko-KR" dirty="0"/>
              <a:t>▣</a:t>
            </a:r>
            <a:r>
              <a:rPr lang="ko-KR" altLang="en-US" dirty="0" smtClean="0"/>
              <a:t> </a:t>
            </a:r>
            <a:r>
              <a:rPr lang="ko-KR" altLang="en-US" dirty="0"/>
              <a:t>접근가능하나 불편 □ 접근불가능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일반 화장실 </a:t>
            </a:r>
            <a:r>
              <a:rPr lang="ko-KR" altLang="en-US" dirty="0"/>
              <a:t>설치 수 </a:t>
            </a:r>
            <a:r>
              <a:rPr lang="en-US" altLang="ko-KR" dirty="0"/>
              <a:t>: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곳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칸 수 아님</a:t>
            </a:r>
            <a:r>
              <a:rPr lang="en-US" altLang="ko-KR" dirty="0"/>
              <a:t>.)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일반 화장실 </a:t>
            </a:r>
            <a:r>
              <a:rPr lang="ko-KR" altLang="en-US" dirty="0"/>
              <a:t>위치 </a:t>
            </a:r>
            <a:r>
              <a:rPr lang="en-US" altLang="ko-KR" dirty="0"/>
              <a:t>: □ </a:t>
            </a:r>
            <a:r>
              <a:rPr lang="ko-KR" altLang="en-US" dirty="0" err="1"/>
              <a:t>주출입</a:t>
            </a:r>
            <a:r>
              <a:rPr lang="ko-KR" altLang="en-US" dirty="0"/>
              <a:t> 근처 </a:t>
            </a:r>
            <a:r>
              <a:rPr lang="en-US" altLang="ko-KR" dirty="0"/>
              <a:t>/ ▣</a:t>
            </a:r>
            <a:r>
              <a:rPr lang="en-US" altLang="ko-KR" dirty="0" smtClean="0"/>
              <a:t> </a:t>
            </a:r>
            <a:r>
              <a:rPr lang="ko-KR" altLang="en-US" dirty="0"/>
              <a:t>생활시설</a:t>
            </a:r>
            <a:r>
              <a:rPr lang="en-US" altLang="ko-KR" dirty="0"/>
              <a:t>(</a:t>
            </a:r>
            <a:r>
              <a:rPr lang="ko-KR" altLang="en-US" dirty="0"/>
              <a:t>상점</a:t>
            </a:r>
            <a:r>
              <a:rPr lang="en-US" altLang="ko-KR" dirty="0"/>
              <a:t>) </a:t>
            </a:r>
            <a:r>
              <a:rPr lang="ko-KR" altLang="en-US" dirty="0"/>
              <a:t>내부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일반화장실 </a:t>
            </a:r>
            <a:r>
              <a:rPr lang="ko-KR" altLang="en-US" dirty="0"/>
              <a:t>출입 시 시각장애인용 </a:t>
            </a:r>
            <a:r>
              <a:rPr lang="ko-KR" altLang="en-US" dirty="0" err="1"/>
              <a:t>점자블럭이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□ </a:t>
            </a:r>
            <a:r>
              <a:rPr lang="ko-KR" altLang="en-US" dirty="0"/>
              <a:t>전면에 설치되어 있어서 편함 </a:t>
            </a:r>
            <a:r>
              <a:rPr lang="en-US" altLang="ko-KR" dirty="0"/>
              <a:t>▣</a:t>
            </a:r>
            <a:r>
              <a:rPr lang="ko-KR" altLang="en-US" dirty="0" smtClean="0"/>
              <a:t> </a:t>
            </a:r>
            <a:r>
              <a:rPr lang="ko-KR" altLang="en-US" dirty="0"/>
              <a:t>부분별로 설치돼서 불편 □ 없음</a:t>
            </a:r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장애인 화장실 설치 수 </a:t>
            </a:r>
            <a:r>
              <a:rPr lang="en-US" altLang="ko-KR" dirty="0" smtClean="0"/>
              <a:t>:              </a:t>
            </a:r>
            <a:r>
              <a:rPr lang="ko-KR" altLang="en-US" dirty="0" smtClean="0"/>
              <a:t>곳</a:t>
            </a:r>
            <a:r>
              <a:rPr lang="en-US" altLang="ko-KR" dirty="0" smtClean="0"/>
              <a:t> (</a:t>
            </a:r>
            <a:r>
              <a:rPr lang="ko-KR" altLang="en-US" dirty="0" smtClean="0"/>
              <a:t>칸 수 아님</a:t>
            </a:r>
            <a:r>
              <a:rPr lang="en-US" altLang="ko-KR" dirty="0"/>
              <a:t>.)</a:t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장애인 화장실 </a:t>
            </a:r>
            <a:r>
              <a:rPr lang="ko-KR" altLang="en-US" dirty="0"/>
              <a:t>위치 </a:t>
            </a:r>
            <a:r>
              <a:rPr lang="en-US" altLang="ko-KR" dirty="0"/>
              <a:t>: ▣</a:t>
            </a:r>
            <a:r>
              <a:rPr lang="en-US" altLang="ko-KR" dirty="0" smtClean="0"/>
              <a:t> </a:t>
            </a:r>
            <a:r>
              <a:rPr lang="ko-KR" altLang="en-US" dirty="0"/>
              <a:t>일반화장실 옆 □ 일반화장실 내부 □ 별도 공간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장애인 화장실 </a:t>
            </a:r>
            <a:r>
              <a:rPr lang="ko-KR" altLang="en-US" dirty="0"/>
              <a:t>남녀구분 </a:t>
            </a:r>
            <a:r>
              <a:rPr lang="en-US" altLang="ko-KR" dirty="0"/>
              <a:t>: □ </a:t>
            </a:r>
            <a:r>
              <a:rPr lang="ko-KR" altLang="en-US" dirty="0"/>
              <a:t>구분되어 있음 </a:t>
            </a:r>
            <a:r>
              <a:rPr lang="en-US" altLang="ko-KR" dirty="0"/>
              <a:t>▣</a:t>
            </a:r>
            <a:r>
              <a:rPr lang="ko-KR" altLang="en-US" dirty="0" smtClean="0"/>
              <a:t> </a:t>
            </a:r>
            <a:r>
              <a:rPr lang="ko-KR" altLang="en-US" dirty="0"/>
              <a:t>구분되어 있지 않음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장애인 화장실 출입문 </a:t>
            </a:r>
            <a:r>
              <a:rPr lang="ko-KR" altLang="en-US" dirty="0"/>
              <a:t>형태 </a:t>
            </a:r>
            <a:r>
              <a:rPr lang="en-US" altLang="ko-KR" dirty="0"/>
              <a:t>: ▣</a:t>
            </a:r>
            <a:r>
              <a:rPr lang="en-US" altLang="ko-KR" dirty="0" smtClean="0"/>
              <a:t> </a:t>
            </a:r>
            <a:r>
              <a:rPr lang="ko-KR" altLang="en-US" dirty="0"/>
              <a:t>자동 □ 미닫이 □ </a:t>
            </a:r>
            <a:r>
              <a:rPr lang="ko-KR" altLang="en-US" dirty="0" err="1"/>
              <a:t>안여닫이</a:t>
            </a:r>
            <a:r>
              <a:rPr lang="ko-KR" altLang="en-US" dirty="0"/>
              <a:t> □ </a:t>
            </a:r>
            <a:r>
              <a:rPr lang="ko-KR" altLang="en-US" dirty="0" err="1"/>
              <a:t>밖여닫이</a:t>
            </a:r>
            <a:r>
              <a:rPr lang="ko-KR" altLang="en-US" dirty="0"/>
              <a:t> □ 양쪽여닫이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장애인 화장실 </a:t>
            </a:r>
            <a:r>
              <a:rPr lang="ko-KR" altLang="en-US" dirty="0"/>
              <a:t>내부공간</a:t>
            </a:r>
            <a:r>
              <a:rPr lang="en-US" altLang="ko-KR" dirty="0"/>
              <a:t>(</a:t>
            </a:r>
            <a:r>
              <a:rPr lang="ko-KR" altLang="en-US" dirty="0"/>
              <a:t>휠체어 회전</a:t>
            </a:r>
            <a:r>
              <a:rPr lang="en-US" altLang="ko-KR" dirty="0"/>
              <a:t>) : □ </a:t>
            </a:r>
            <a:r>
              <a:rPr lang="ko-KR" altLang="en-US" dirty="0"/>
              <a:t>가능 </a:t>
            </a:r>
            <a:r>
              <a:rPr lang="en-US" altLang="ko-KR" dirty="0"/>
              <a:t>▣</a:t>
            </a:r>
            <a:r>
              <a:rPr lang="ko-KR" altLang="en-US" dirty="0" smtClean="0"/>
              <a:t> </a:t>
            </a:r>
            <a:r>
              <a:rPr lang="ko-KR" altLang="en-US" dirty="0"/>
              <a:t>불가능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장애인 화장실 소변기 </a:t>
            </a:r>
            <a:r>
              <a:rPr lang="ko-KR" altLang="en-US" dirty="0"/>
              <a:t>손잡이</a:t>
            </a:r>
            <a:r>
              <a:rPr lang="en-US" altLang="ko-KR" dirty="0"/>
              <a:t>(</a:t>
            </a:r>
            <a:r>
              <a:rPr lang="ko-KR" altLang="en-US" dirty="0"/>
              <a:t>일반화장실에</a:t>
            </a:r>
            <a:r>
              <a:rPr lang="en-US" altLang="ko-KR" dirty="0"/>
              <a:t>) : ▣</a:t>
            </a:r>
            <a:r>
              <a:rPr lang="en-US" altLang="ko-KR" dirty="0" smtClean="0"/>
              <a:t> </a:t>
            </a:r>
            <a:r>
              <a:rPr lang="ko-KR" altLang="en-US" dirty="0"/>
              <a:t>있음 □ 있지만 불편 □ 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장애인 화장실 </a:t>
            </a:r>
            <a:r>
              <a:rPr lang="ko-KR" altLang="en-US" dirty="0" err="1" smtClean="0"/>
              <a:t>대변기</a:t>
            </a:r>
            <a:r>
              <a:rPr lang="ko-KR" altLang="en-US" dirty="0" smtClean="0"/>
              <a:t> </a:t>
            </a:r>
            <a:r>
              <a:rPr lang="ko-KR" altLang="en-US" dirty="0"/>
              <a:t>손잡이 </a:t>
            </a:r>
            <a:r>
              <a:rPr lang="en-US" altLang="ko-KR" dirty="0"/>
              <a:t>: □ </a:t>
            </a:r>
            <a:r>
              <a:rPr lang="ko-KR" altLang="en-US" dirty="0"/>
              <a:t>있음 </a:t>
            </a:r>
            <a:r>
              <a:rPr lang="en-US" altLang="ko-KR" dirty="0"/>
              <a:t>▣</a:t>
            </a:r>
            <a:r>
              <a:rPr lang="ko-KR" altLang="en-US" dirty="0" smtClean="0"/>
              <a:t> </a:t>
            </a:r>
            <a:r>
              <a:rPr lang="ko-KR" altLang="en-US" dirty="0"/>
              <a:t>있지만 불편 □ 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장애인 화장실 </a:t>
            </a:r>
            <a:r>
              <a:rPr lang="ko-KR" altLang="en-US" dirty="0"/>
              <a:t>청결 여부 </a:t>
            </a:r>
            <a:r>
              <a:rPr lang="en-US" altLang="ko-KR" dirty="0"/>
              <a:t>: □ </a:t>
            </a:r>
            <a:r>
              <a:rPr lang="ko-KR" altLang="en-US" dirty="0"/>
              <a:t>깨끗함 </a:t>
            </a:r>
            <a:r>
              <a:rPr lang="en-US" altLang="ko-KR" dirty="0"/>
              <a:t>▣</a:t>
            </a:r>
            <a:r>
              <a:rPr lang="ko-KR" altLang="en-US" dirty="0" smtClean="0"/>
              <a:t> </a:t>
            </a:r>
            <a:r>
              <a:rPr lang="ko-KR" altLang="en-US" dirty="0"/>
              <a:t>더러움 □ 기타 </a:t>
            </a:r>
            <a:r>
              <a:rPr lang="en-US" altLang="ko-KR" dirty="0" smtClean="0"/>
              <a:t>(                         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1532806" y="3312723"/>
            <a:ext cx="424422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547664" y="3908295"/>
            <a:ext cx="424422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174"/>
          <p:cNvSpPr txBox="1"/>
          <p:nvPr/>
        </p:nvSpPr>
        <p:spPr>
          <a:xfrm>
            <a:off x="323528" y="6030004"/>
            <a:ext cx="6120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dirty="0" smtClean="0"/>
              <a:t>장애인 </a:t>
            </a:r>
            <a:r>
              <a:rPr lang="ko-KR" altLang="en-US" dirty="0"/>
              <a:t>고객을 위한 안내 직원 존재 여부 </a:t>
            </a:r>
            <a:r>
              <a:rPr lang="en-US" altLang="ko-KR" dirty="0"/>
              <a:t>: ▣</a:t>
            </a:r>
            <a:r>
              <a:rPr lang="en-US" altLang="ko-KR" dirty="0" smtClean="0"/>
              <a:t> </a:t>
            </a:r>
            <a:r>
              <a:rPr lang="ko-KR" altLang="en-US" dirty="0"/>
              <a:t>있음 </a:t>
            </a:r>
            <a:r>
              <a:rPr lang="en-US" altLang="ko-KR" dirty="0"/>
              <a:t>□</a:t>
            </a:r>
            <a:r>
              <a:rPr lang="ko-KR" altLang="en-US" dirty="0" smtClean="0"/>
              <a:t> </a:t>
            </a:r>
            <a:r>
              <a:rPr lang="ko-KR" altLang="en-US" dirty="0"/>
              <a:t>없음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입구 출입 시 □ 장애인 고객이 있는 곳까지 </a:t>
            </a:r>
            <a:r>
              <a:rPr lang="ko-KR" altLang="en-US" dirty="0" smtClean="0"/>
              <a:t>나옴 □ </a:t>
            </a:r>
            <a:r>
              <a:rPr lang="ko-KR" altLang="en-US" dirty="0"/>
              <a:t>장애인 고객이 있는 곳까지 나오지만 불친절 </a:t>
            </a:r>
            <a:r>
              <a:rPr lang="en-US" altLang="ko-KR" dirty="0"/>
              <a:t>▣</a:t>
            </a:r>
            <a:r>
              <a:rPr lang="ko-KR" altLang="en-US" dirty="0" smtClean="0"/>
              <a:t> </a:t>
            </a:r>
            <a:r>
              <a:rPr lang="ko-KR" altLang="en-US" dirty="0"/>
              <a:t>장애인 고객이 있는 곳까지 나오지 않음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 고객을 위해 </a:t>
            </a:r>
            <a:r>
              <a:rPr lang="en-US" altLang="ko-KR" dirty="0" smtClean="0"/>
              <a:t>□</a:t>
            </a:r>
            <a:r>
              <a:rPr lang="ko-KR" altLang="en-US" dirty="0" smtClean="0"/>
              <a:t> 직접적으로 </a:t>
            </a:r>
            <a:r>
              <a:rPr lang="ko-KR" altLang="en-US" dirty="0"/>
              <a:t>친절하게 안내 </a:t>
            </a:r>
            <a:r>
              <a:rPr lang="en-US" altLang="ko-KR" dirty="0"/>
              <a:t>(</a:t>
            </a:r>
            <a:r>
              <a:rPr lang="ko-KR" altLang="en-US" dirty="0"/>
              <a:t>도움을</a:t>
            </a:r>
            <a:r>
              <a:rPr lang="en-US" altLang="ko-KR" dirty="0"/>
              <a:t>) </a:t>
            </a:r>
            <a:r>
              <a:rPr lang="ko-KR" altLang="en-US" dirty="0" smtClean="0"/>
              <a:t>해줌 </a:t>
            </a:r>
            <a:r>
              <a:rPr lang="en-US" altLang="ko-KR" dirty="0"/>
              <a:t>▣</a:t>
            </a:r>
            <a:r>
              <a:rPr lang="ko-KR" altLang="en-US" dirty="0" smtClean="0"/>
              <a:t> </a:t>
            </a:r>
            <a:r>
              <a:rPr lang="ko-KR" altLang="en-US" dirty="0"/>
              <a:t>안내</a:t>
            </a:r>
            <a:r>
              <a:rPr lang="en-US" altLang="ko-KR" dirty="0"/>
              <a:t>(</a:t>
            </a:r>
            <a:r>
              <a:rPr lang="ko-KR" altLang="en-US" dirty="0"/>
              <a:t>도움을</a:t>
            </a:r>
            <a:r>
              <a:rPr lang="en-US" altLang="ko-KR" dirty="0"/>
              <a:t>) </a:t>
            </a:r>
            <a:r>
              <a:rPr lang="ko-KR" altLang="en-US" dirty="0"/>
              <a:t>해주었지만</a:t>
            </a:r>
            <a:r>
              <a:rPr lang="en-US" altLang="ko-KR" dirty="0"/>
              <a:t>, </a:t>
            </a:r>
            <a:r>
              <a:rPr lang="ko-KR" altLang="en-US" dirty="0" smtClean="0"/>
              <a:t>불친절함 □ </a:t>
            </a:r>
            <a:r>
              <a:rPr lang="ko-KR" altLang="en-US" dirty="0"/>
              <a:t>안내</a:t>
            </a:r>
            <a:r>
              <a:rPr lang="en-US" altLang="ko-KR" dirty="0"/>
              <a:t>(</a:t>
            </a:r>
            <a:r>
              <a:rPr lang="ko-KR" altLang="en-US" dirty="0"/>
              <a:t>도움을</a:t>
            </a:r>
            <a:r>
              <a:rPr lang="en-US" altLang="ko-KR" dirty="0"/>
              <a:t>) </a:t>
            </a:r>
            <a:r>
              <a:rPr lang="ko-KR" altLang="en-US" dirty="0"/>
              <a:t>해주지 않음</a:t>
            </a:r>
            <a:endParaRPr lang="en-US" altLang="ko-KR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3121232" y="4931643"/>
            <a:ext cx="827079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174"/>
          <p:cNvSpPr txBox="1"/>
          <p:nvPr/>
        </p:nvSpPr>
        <p:spPr>
          <a:xfrm>
            <a:off x="3050433" y="5113759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50" name="직사각형 49"/>
          <p:cNvSpPr/>
          <p:nvPr/>
        </p:nvSpPr>
        <p:spPr>
          <a:xfrm>
            <a:off x="3439393" y="5140454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할인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174"/>
          <p:cNvSpPr txBox="1"/>
          <p:nvPr/>
        </p:nvSpPr>
        <p:spPr>
          <a:xfrm>
            <a:off x="4850633" y="5113759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52" name="직사각형 51"/>
          <p:cNvSpPr/>
          <p:nvPr/>
        </p:nvSpPr>
        <p:spPr>
          <a:xfrm>
            <a:off x="5222725" y="5140454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174"/>
          <p:cNvSpPr txBox="1"/>
          <p:nvPr/>
        </p:nvSpPr>
        <p:spPr>
          <a:xfrm>
            <a:off x="210011" y="5122662"/>
            <a:ext cx="1510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주요 물품 및 서비스</a:t>
            </a:r>
            <a:r>
              <a:rPr lang="en-US" altLang="ko-KR" dirty="0" smtClean="0"/>
              <a:t>1</a:t>
            </a:r>
            <a:r>
              <a:rPr lang="ko-KR" altLang="en-US" dirty="0" smtClean="0"/>
              <a:t> 구분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75" name="직사각형 74"/>
          <p:cNvSpPr/>
          <p:nvPr/>
        </p:nvSpPr>
        <p:spPr>
          <a:xfrm>
            <a:off x="1639193" y="5149357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174"/>
          <p:cNvSpPr txBox="1"/>
          <p:nvPr/>
        </p:nvSpPr>
        <p:spPr>
          <a:xfrm>
            <a:off x="3060989" y="5321460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77" name="직사각형 76"/>
          <p:cNvSpPr/>
          <p:nvPr/>
        </p:nvSpPr>
        <p:spPr>
          <a:xfrm>
            <a:off x="3449949" y="5348155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적립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Box 174"/>
          <p:cNvSpPr txBox="1"/>
          <p:nvPr/>
        </p:nvSpPr>
        <p:spPr>
          <a:xfrm>
            <a:off x="4861189" y="5321460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79" name="직사각형 78"/>
          <p:cNvSpPr/>
          <p:nvPr/>
        </p:nvSpPr>
        <p:spPr>
          <a:xfrm>
            <a:off x="5233281" y="5348155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174"/>
          <p:cNvSpPr txBox="1"/>
          <p:nvPr/>
        </p:nvSpPr>
        <p:spPr>
          <a:xfrm>
            <a:off x="220567" y="5330363"/>
            <a:ext cx="1510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주요 물품 및 서비스</a:t>
            </a:r>
            <a:r>
              <a:rPr lang="en-US" altLang="ko-KR" dirty="0" smtClean="0"/>
              <a:t>2</a:t>
            </a:r>
            <a:r>
              <a:rPr lang="ko-KR" altLang="en-US" dirty="0" smtClean="0"/>
              <a:t> 구분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81" name="직사각형 80"/>
          <p:cNvSpPr/>
          <p:nvPr/>
        </p:nvSpPr>
        <p:spPr>
          <a:xfrm>
            <a:off x="1649749" y="5357058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Box 174"/>
          <p:cNvSpPr txBox="1"/>
          <p:nvPr/>
        </p:nvSpPr>
        <p:spPr>
          <a:xfrm>
            <a:off x="3060989" y="5545807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83" name="직사각형 82"/>
          <p:cNvSpPr/>
          <p:nvPr/>
        </p:nvSpPr>
        <p:spPr>
          <a:xfrm>
            <a:off x="3449949" y="5572502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174"/>
          <p:cNvSpPr txBox="1"/>
          <p:nvPr/>
        </p:nvSpPr>
        <p:spPr>
          <a:xfrm>
            <a:off x="4861189" y="5545807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85" name="직사각형 84"/>
          <p:cNvSpPr/>
          <p:nvPr/>
        </p:nvSpPr>
        <p:spPr>
          <a:xfrm>
            <a:off x="5233281" y="5572502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Box 174"/>
          <p:cNvSpPr txBox="1"/>
          <p:nvPr/>
        </p:nvSpPr>
        <p:spPr>
          <a:xfrm>
            <a:off x="220567" y="5554710"/>
            <a:ext cx="1510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주요 물품 및 서비스</a:t>
            </a:r>
            <a:r>
              <a:rPr lang="en-US" altLang="ko-KR" dirty="0" smtClean="0"/>
              <a:t>3</a:t>
            </a:r>
            <a:r>
              <a:rPr lang="ko-KR" altLang="en-US" dirty="0" smtClean="0"/>
              <a:t> 구분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87" name="직사각형 86"/>
          <p:cNvSpPr/>
          <p:nvPr/>
        </p:nvSpPr>
        <p:spPr>
          <a:xfrm>
            <a:off x="1649749" y="5581405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Box 174"/>
          <p:cNvSpPr txBox="1"/>
          <p:nvPr/>
        </p:nvSpPr>
        <p:spPr>
          <a:xfrm>
            <a:off x="3050433" y="5753508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09" name="직사각형 108"/>
          <p:cNvSpPr/>
          <p:nvPr/>
        </p:nvSpPr>
        <p:spPr>
          <a:xfrm>
            <a:off x="3439393" y="5780203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74"/>
          <p:cNvSpPr txBox="1"/>
          <p:nvPr/>
        </p:nvSpPr>
        <p:spPr>
          <a:xfrm>
            <a:off x="4850633" y="5753508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11" name="직사각형 110"/>
          <p:cNvSpPr/>
          <p:nvPr/>
        </p:nvSpPr>
        <p:spPr>
          <a:xfrm>
            <a:off x="5222725" y="5780203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TextBox 174"/>
          <p:cNvSpPr txBox="1"/>
          <p:nvPr/>
        </p:nvSpPr>
        <p:spPr>
          <a:xfrm>
            <a:off x="210011" y="5762411"/>
            <a:ext cx="1510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주요 물품 및 서비스</a:t>
            </a:r>
            <a:r>
              <a:rPr lang="en-US" altLang="ko-KR" dirty="0" smtClean="0"/>
              <a:t>4</a:t>
            </a:r>
            <a:r>
              <a:rPr lang="ko-KR" altLang="en-US" dirty="0" smtClean="0"/>
              <a:t> 구분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18" name="직사각형 117"/>
          <p:cNvSpPr/>
          <p:nvPr/>
        </p:nvSpPr>
        <p:spPr>
          <a:xfrm>
            <a:off x="1639193" y="5789106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12542" y="836712"/>
            <a:ext cx="424422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48778" y="836712"/>
            <a:ext cx="424422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68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94583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store_detail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상세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69536"/>
              </p:ext>
            </p:extLst>
          </p:nvPr>
        </p:nvGraphicFramePr>
        <p:xfrm>
          <a:off x="6588224" y="548680"/>
          <a:ext cx="2555776" cy="5760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55776"/>
              </a:tblGrid>
              <a:tr h="43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box for entering the name of the relevant convenient facility slot, 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modifiable</a:t>
                      </a:r>
                      <a:endParaRPr lang="en-US" altLang="ko-KR" sz="8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An image attachment pop up appears when clicked.</a:t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 If an image is registered, the relevant image is displayed right below the button. (the size of such image is adjusted to 720px in width when displayed)</a:t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 If an image has already been registered, it is to be changed with the selected image.</a:t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 Up to five images can be attached.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Clicking it deletes an image right below the button.</a:t>
                      </a:r>
                      <a:r>
                        <a:rPr lang="ko-KR" altLang="en-US" sz="8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en-US" altLang="ko-KR" sz="8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Button for deleting a convenient facility slot</a:t>
                      </a:r>
                      <a:b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An alert window pops up when clicked. (“Are you sure to delete the selected convenient facility?”)</a:t>
                      </a:r>
                      <a:b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Clicking ‘Yes’ on the alert window deletes the selected item.</a:t>
                      </a:r>
                      <a:b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Clicking ‘No’ closes the alert window.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Continued in the next page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588223" cy="630931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79512" y="2852936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59"/>
          <p:cNvSpPr txBox="1"/>
          <p:nvPr/>
        </p:nvSpPr>
        <p:spPr>
          <a:xfrm>
            <a:off x="129220" y="292552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편의정보</a:t>
            </a:r>
            <a:endParaRPr lang="en-US" altLang="ko-KR" sz="800" b="1" dirty="0" smtClean="0"/>
          </a:p>
        </p:txBody>
      </p:sp>
      <p:sp>
        <p:nvSpPr>
          <p:cNvPr id="20" name="Button"/>
          <p:cNvSpPr>
            <a:spLocks/>
          </p:cNvSpPr>
          <p:nvPr/>
        </p:nvSpPr>
        <p:spPr bwMode="auto">
          <a:xfrm>
            <a:off x="3281358" y="2965483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1" name="Button"/>
          <p:cNvSpPr>
            <a:spLocks/>
          </p:cNvSpPr>
          <p:nvPr/>
        </p:nvSpPr>
        <p:spPr bwMode="auto">
          <a:xfrm>
            <a:off x="4087588" y="2965483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2121" y="3165618"/>
            <a:ext cx="1361887" cy="8341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23" name="TextBox 159"/>
          <p:cNvSpPr txBox="1"/>
          <p:nvPr/>
        </p:nvSpPr>
        <p:spPr>
          <a:xfrm>
            <a:off x="757554" y="2942554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편의시설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5" name="Button"/>
          <p:cNvSpPr>
            <a:spLocks/>
          </p:cNvSpPr>
          <p:nvPr/>
        </p:nvSpPr>
        <p:spPr bwMode="auto">
          <a:xfrm>
            <a:off x="3281358" y="4064202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6" name="Button"/>
          <p:cNvSpPr>
            <a:spLocks/>
          </p:cNvSpPr>
          <p:nvPr/>
        </p:nvSpPr>
        <p:spPr bwMode="auto">
          <a:xfrm>
            <a:off x="4087588" y="4064202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82121" y="4264337"/>
            <a:ext cx="1361887" cy="8341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28" name="Button"/>
          <p:cNvSpPr>
            <a:spLocks/>
          </p:cNvSpPr>
          <p:nvPr/>
        </p:nvSpPr>
        <p:spPr bwMode="auto">
          <a:xfrm>
            <a:off x="3282121" y="5144322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9" name="Button"/>
          <p:cNvSpPr>
            <a:spLocks/>
          </p:cNvSpPr>
          <p:nvPr/>
        </p:nvSpPr>
        <p:spPr bwMode="auto">
          <a:xfrm>
            <a:off x="4088351" y="5144322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0" name="Button"/>
          <p:cNvSpPr>
            <a:spLocks/>
          </p:cNvSpPr>
          <p:nvPr/>
        </p:nvSpPr>
        <p:spPr bwMode="auto">
          <a:xfrm>
            <a:off x="3282121" y="5360346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1" name="Button"/>
          <p:cNvSpPr>
            <a:spLocks/>
          </p:cNvSpPr>
          <p:nvPr/>
        </p:nvSpPr>
        <p:spPr bwMode="auto">
          <a:xfrm>
            <a:off x="4088351" y="5360346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2" name="Button"/>
          <p:cNvSpPr>
            <a:spLocks/>
          </p:cNvSpPr>
          <p:nvPr/>
        </p:nvSpPr>
        <p:spPr bwMode="auto">
          <a:xfrm>
            <a:off x="3282121" y="5576370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3" name="Button"/>
          <p:cNvSpPr>
            <a:spLocks/>
          </p:cNvSpPr>
          <p:nvPr/>
        </p:nvSpPr>
        <p:spPr bwMode="auto">
          <a:xfrm>
            <a:off x="4088351" y="5576370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224632" y="28702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4018144" y="287011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6" name="직사각형 35"/>
          <p:cNvSpPr/>
          <p:nvPr/>
        </p:nvSpPr>
        <p:spPr>
          <a:xfrm>
            <a:off x="1554914" y="2988127"/>
            <a:ext cx="136090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공연장 진입로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Button"/>
          <p:cNvSpPr>
            <a:spLocks/>
          </p:cNvSpPr>
          <p:nvPr/>
        </p:nvSpPr>
        <p:spPr bwMode="auto">
          <a:xfrm>
            <a:off x="3289866" y="5828625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8" name="Button"/>
          <p:cNvSpPr>
            <a:spLocks/>
          </p:cNvSpPr>
          <p:nvPr/>
        </p:nvSpPr>
        <p:spPr bwMode="auto">
          <a:xfrm>
            <a:off x="4096096" y="5828625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90629" y="6028760"/>
            <a:ext cx="1361887" cy="8341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0" name="TextBox 159"/>
          <p:cNvSpPr txBox="1"/>
          <p:nvPr/>
        </p:nvSpPr>
        <p:spPr>
          <a:xfrm>
            <a:off x="766062" y="5805696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편의시설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563422" y="5851269"/>
            <a:ext cx="136090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휠체어석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402767" y="29255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6192208" y="2942928"/>
            <a:ext cx="252000" cy="2520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262626"/>
                </a:solidFill>
                <a:effectLst/>
                <a:latin typeface="Calibri"/>
              </a:rPr>
              <a:t>X</a:t>
            </a:r>
            <a:endParaRPr lang="en-US" sz="14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073633" y="288556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6" name="Button"/>
          <p:cNvSpPr>
            <a:spLocks/>
          </p:cNvSpPr>
          <p:nvPr/>
        </p:nvSpPr>
        <p:spPr bwMode="auto">
          <a:xfrm>
            <a:off x="6192208" y="5805696"/>
            <a:ext cx="252000" cy="2520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262626"/>
                </a:solidFill>
                <a:effectLst/>
                <a:latin typeface="Calibri"/>
              </a:rPr>
              <a:t>X</a:t>
            </a:r>
            <a:endParaRPr lang="en-US" sz="14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5" name="TextBox 174"/>
          <p:cNvSpPr txBox="1"/>
          <p:nvPr/>
        </p:nvSpPr>
        <p:spPr>
          <a:xfrm>
            <a:off x="323528" y="1608941"/>
            <a:ext cx="6120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dirty="0" smtClean="0"/>
              <a:t>장애인 </a:t>
            </a:r>
            <a:r>
              <a:rPr lang="ko-KR" altLang="en-US" dirty="0"/>
              <a:t>고객을 위한 안내 직원 존재 여부 </a:t>
            </a:r>
            <a:r>
              <a:rPr lang="en-US" altLang="ko-KR" dirty="0"/>
              <a:t>: ▣</a:t>
            </a:r>
            <a:r>
              <a:rPr lang="en-US" altLang="ko-KR" dirty="0" smtClean="0"/>
              <a:t> </a:t>
            </a:r>
            <a:r>
              <a:rPr lang="ko-KR" altLang="en-US" dirty="0"/>
              <a:t>있음 </a:t>
            </a:r>
            <a:r>
              <a:rPr lang="en-US" altLang="ko-KR" dirty="0"/>
              <a:t>□</a:t>
            </a:r>
            <a:r>
              <a:rPr lang="ko-KR" altLang="en-US" dirty="0" smtClean="0"/>
              <a:t> </a:t>
            </a:r>
            <a:r>
              <a:rPr lang="ko-KR" altLang="en-US" dirty="0"/>
              <a:t>없음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입구 출입 시 □ 장애인 고객이 있는 곳까지 </a:t>
            </a:r>
            <a:r>
              <a:rPr lang="ko-KR" altLang="en-US" dirty="0" smtClean="0"/>
              <a:t>나옴 □ </a:t>
            </a:r>
            <a:r>
              <a:rPr lang="ko-KR" altLang="en-US" dirty="0"/>
              <a:t>장애인 고객이 있는 곳까지 나오지만 불친절 </a:t>
            </a:r>
            <a:r>
              <a:rPr lang="en-US" altLang="ko-KR" dirty="0"/>
              <a:t>▣</a:t>
            </a:r>
            <a:r>
              <a:rPr lang="ko-KR" altLang="en-US" dirty="0" smtClean="0"/>
              <a:t> </a:t>
            </a:r>
            <a:r>
              <a:rPr lang="ko-KR" altLang="en-US" dirty="0"/>
              <a:t>장애인 고객이 있는 곳까지 나오지 않음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 고객을 위해 </a:t>
            </a:r>
            <a:r>
              <a:rPr lang="en-US" altLang="ko-KR" dirty="0" smtClean="0"/>
              <a:t>□</a:t>
            </a:r>
            <a:r>
              <a:rPr lang="ko-KR" altLang="en-US" dirty="0" smtClean="0"/>
              <a:t> 직접적으로 </a:t>
            </a:r>
            <a:r>
              <a:rPr lang="ko-KR" altLang="en-US" dirty="0"/>
              <a:t>친절하게 안내 </a:t>
            </a:r>
            <a:r>
              <a:rPr lang="en-US" altLang="ko-KR" dirty="0"/>
              <a:t>(</a:t>
            </a:r>
            <a:r>
              <a:rPr lang="ko-KR" altLang="en-US" dirty="0"/>
              <a:t>도움을</a:t>
            </a:r>
            <a:r>
              <a:rPr lang="en-US" altLang="ko-KR" dirty="0"/>
              <a:t>) </a:t>
            </a:r>
            <a:r>
              <a:rPr lang="ko-KR" altLang="en-US" dirty="0" smtClean="0"/>
              <a:t>해줌 </a:t>
            </a:r>
            <a:r>
              <a:rPr lang="en-US" altLang="ko-KR" dirty="0"/>
              <a:t>▣</a:t>
            </a:r>
            <a:r>
              <a:rPr lang="ko-KR" altLang="en-US" dirty="0" smtClean="0"/>
              <a:t> </a:t>
            </a:r>
            <a:r>
              <a:rPr lang="ko-KR" altLang="en-US" dirty="0"/>
              <a:t>안내</a:t>
            </a:r>
            <a:r>
              <a:rPr lang="en-US" altLang="ko-KR" dirty="0"/>
              <a:t>(</a:t>
            </a:r>
            <a:r>
              <a:rPr lang="ko-KR" altLang="en-US" dirty="0"/>
              <a:t>도움을</a:t>
            </a:r>
            <a:r>
              <a:rPr lang="en-US" altLang="ko-KR" dirty="0"/>
              <a:t>) </a:t>
            </a:r>
            <a:r>
              <a:rPr lang="ko-KR" altLang="en-US" dirty="0"/>
              <a:t>해주었지만</a:t>
            </a:r>
            <a:r>
              <a:rPr lang="en-US" altLang="ko-KR" dirty="0"/>
              <a:t>, </a:t>
            </a:r>
            <a:r>
              <a:rPr lang="ko-KR" altLang="en-US" dirty="0" smtClean="0"/>
              <a:t>불친절함 □ </a:t>
            </a:r>
            <a:r>
              <a:rPr lang="ko-KR" altLang="en-US" dirty="0"/>
              <a:t>안내</a:t>
            </a:r>
            <a:r>
              <a:rPr lang="en-US" altLang="ko-KR" dirty="0"/>
              <a:t>(</a:t>
            </a:r>
            <a:r>
              <a:rPr lang="ko-KR" altLang="en-US" dirty="0"/>
              <a:t>도움을</a:t>
            </a:r>
            <a:r>
              <a:rPr lang="en-US" altLang="ko-KR" dirty="0"/>
              <a:t>) </a:t>
            </a:r>
            <a:r>
              <a:rPr lang="ko-KR" altLang="en-US" dirty="0"/>
              <a:t>해주지 않음</a:t>
            </a:r>
            <a:endParaRPr lang="en-US" altLang="ko-KR" dirty="0" smtClean="0"/>
          </a:p>
        </p:txBody>
      </p:sp>
      <p:sp>
        <p:nvSpPr>
          <p:cNvPr id="46" name="TextBox 174"/>
          <p:cNvSpPr txBox="1"/>
          <p:nvPr/>
        </p:nvSpPr>
        <p:spPr>
          <a:xfrm>
            <a:off x="3050433" y="692696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47" name="직사각형 46"/>
          <p:cNvSpPr/>
          <p:nvPr/>
        </p:nvSpPr>
        <p:spPr>
          <a:xfrm>
            <a:off x="3439393" y="719391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할인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174"/>
          <p:cNvSpPr txBox="1"/>
          <p:nvPr/>
        </p:nvSpPr>
        <p:spPr>
          <a:xfrm>
            <a:off x="4850633" y="692696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49" name="직사각형 48"/>
          <p:cNvSpPr/>
          <p:nvPr/>
        </p:nvSpPr>
        <p:spPr>
          <a:xfrm>
            <a:off x="5222725" y="719391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174"/>
          <p:cNvSpPr txBox="1"/>
          <p:nvPr/>
        </p:nvSpPr>
        <p:spPr>
          <a:xfrm>
            <a:off x="210011" y="701599"/>
            <a:ext cx="1510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주요 물품 및 서비스</a:t>
            </a:r>
            <a:r>
              <a:rPr lang="en-US" altLang="ko-KR" dirty="0" smtClean="0"/>
              <a:t>1</a:t>
            </a:r>
            <a:r>
              <a:rPr lang="ko-KR" altLang="en-US" dirty="0" smtClean="0"/>
              <a:t> 구분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51" name="직사각형 50"/>
          <p:cNvSpPr/>
          <p:nvPr/>
        </p:nvSpPr>
        <p:spPr>
          <a:xfrm>
            <a:off x="1639193" y="728294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174"/>
          <p:cNvSpPr txBox="1"/>
          <p:nvPr/>
        </p:nvSpPr>
        <p:spPr>
          <a:xfrm>
            <a:off x="3060989" y="900397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58" name="직사각형 57"/>
          <p:cNvSpPr/>
          <p:nvPr/>
        </p:nvSpPr>
        <p:spPr>
          <a:xfrm>
            <a:off x="3449949" y="927092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적립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174"/>
          <p:cNvSpPr txBox="1"/>
          <p:nvPr/>
        </p:nvSpPr>
        <p:spPr>
          <a:xfrm>
            <a:off x="4861189" y="900397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60" name="직사각형 59"/>
          <p:cNvSpPr/>
          <p:nvPr/>
        </p:nvSpPr>
        <p:spPr>
          <a:xfrm>
            <a:off x="5233281" y="927092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174"/>
          <p:cNvSpPr txBox="1"/>
          <p:nvPr/>
        </p:nvSpPr>
        <p:spPr>
          <a:xfrm>
            <a:off x="220567" y="909300"/>
            <a:ext cx="1510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주요 물품 및 서비스</a:t>
            </a:r>
            <a:r>
              <a:rPr lang="en-US" altLang="ko-KR" dirty="0" smtClean="0"/>
              <a:t>2</a:t>
            </a:r>
            <a:r>
              <a:rPr lang="ko-KR" altLang="en-US" dirty="0" smtClean="0"/>
              <a:t> 구분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62" name="직사각형 61"/>
          <p:cNvSpPr/>
          <p:nvPr/>
        </p:nvSpPr>
        <p:spPr>
          <a:xfrm>
            <a:off x="1649749" y="935995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174"/>
          <p:cNvSpPr txBox="1"/>
          <p:nvPr/>
        </p:nvSpPr>
        <p:spPr>
          <a:xfrm>
            <a:off x="3060989" y="1124744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64" name="직사각형 63"/>
          <p:cNvSpPr/>
          <p:nvPr/>
        </p:nvSpPr>
        <p:spPr>
          <a:xfrm>
            <a:off x="3449949" y="1151439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174"/>
          <p:cNvSpPr txBox="1"/>
          <p:nvPr/>
        </p:nvSpPr>
        <p:spPr>
          <a:xfrm>
            <a:off x="4861189" y="1124744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66" name="직사각형 65"/>
          <p:cNvSpPr/>
          <p:nvPr/>
        </p:nvSpPr>
        <p:spPr>
          <a:xfrm>
            <a:off x="5233281" y="1151439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174"/>
          <p:cNvSpPr txBox="1"/>
          <p:nvPr/>
        </p:nvSpPr>
        <p:spPr>
          <a:xfrm>
            <a:off x="220567" y="1133647"/>
            <a:ext cx="1510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주요 물품 및 서비스</a:t>
            </a:r>
            <a:r>
              <a:rPr lang="en-US" altLang="ko-KR" dirty="0" smtClean="0"/>
              <a:t>3</a:t>
            </a:r>
            <a:r>
              <a:rPr lang="ko-KR" altLang="en-US" dirty="0" smtClean="0"/>
              <a:t> 구분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68" name="직사각형 67"/>
          <p:cNvSpPr/>
          <p:nvPr/>
        </p:nvSpPr>
        <p:spPr>
          <a:xfrm>
            <a:off x="1649749" y="1160342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Box 174"/>
          <p:cNvSpPr txBox="1"/>
          <p:nvPr/>
        </p:nvSpPr>
        <p:spPr>
          <a:xfrm>
            <a:off x="3050433" y="1332445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70" name="직사각형 69"/>
          <p:cNvSpPr/>
          <p:nvPr/>
        </p:nvSpPr>
        <p:spPr>
          <a:xfrm>
            <a:off x="3439393" y="1359140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174"/>
          <p:cNvSpPr txBox="1"/>
          <p:nvPr/>
        </p:nvSpPr>
        <p:spPr>
          <a:xfrm>
            <a:off x="4850633" y="1332445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72" name="직사각형 71"/>
          <p:cNvSpPr/>
          <p:nvPr/>
        </p:nvSpPr>
        <p:spPr>
          <a:xfrm>
            <a:off x="5222725" y="1359140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174"/>
          <p:cNvSpPr txBox="1"/>
          <p:nvPr/>
        </p:nvSpPr>
        <p:spPr>
          <a:xfrm>
            <a:off x="210011" y="1341348"/>
            <a:ext cx="1510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주요 물품 및 서비스</a:t>
            </a:r>
            <a:r>
              <a:rPr lang="en-US" altLang="ko-KR" dirty="0" smtClean="0"/>
              <a:t>4</a:t>
            </a:r>
            <a:r>
              <a:rPr lang="ko-KR" altLang="en-US" dirty="0" smtClean="0"/>
              <a:t> 구분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74" name="직사각형 73"/>
          <p:cNvSpPr/>
          <p:nvPr/>
        </p:nvSpPr>
        <p:spPr>
          <a:xfrm>
            <a:off x="1639193" y="1368043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6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70589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store_detail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상세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8634"/>
              </p:ext>
            </p:extLst>
          </p:nvPr>
        </p:nvGraphicFramePr>
        <p:xfrm>
          <a:off x="6767736" y="548680"/>
          <a:ext cx="2376264" cy="5760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Button for adding a convenient facility</a:t>
                      </a:r>
                      <a:b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Clicking the button adds a slot to register the name and an image of a convenient facility with.</a:t>
                      </a:r>
                      <a:endParaRPr lang="en-US" altLang="ko-KR" sz="9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The five latest one-line reviews are exposed each time.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Button for deleting a one-line review</a:t>
                      </a:r>
                      <a:b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An alert window pops up when clicked. (“Are you sure to delete the selected review?”)</a:t>
                      </a:r>
                      <a:b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Clicking ‘Yes’ on the alert window deletes the selected item.</a:t>
                      </a:r>
                      <a:b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Clicking ‘No’ closes the alert window.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Page button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 box for entering the longitude, 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modifiable </a:t>
                      </a:r>
                      <a:endParaRPr lang="en-US" altLang="ko-KR" sz="9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 box for entering the latitude, 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modifiable </a:t>
                      </a:r>
                      <a:endParaRPr lang="en-US" altLang="ko-KR" sz="9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Clicking the button saves the changed items.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Clicking the button goes to [store].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Clicking</a:t>
                      </a: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 ID goes to</a:t>
                      </a:r>
                      <a:r>
                        <a:rPr lang="ko-KR" altLang="en-US" sz="9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900" b="0" dirty="0" err="1" smtClean="0">
                          <a:solidFill>
                            <a:sysClr val="windowText" lastClr="000000"/>
                          </a:solidFill>
                        </a:rPr>
                        <a:t>member_detail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].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732239" cy="630931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79512" y="2360298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Button"/>
          <p:cNvSpPr>
            <a:spLocks/>
          </p:cNvSpPr>
          <p:nvPr/>
        </p:nvSpPr>
        <p:spPr bwMode="auto">
          <a:xfrm>
            <a:off x="3282121" y="1484784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3" name="Button"/>
          <p:cNvSpPr>
            <a:spLocks/>
          </p:cNvSpPr>
          <p:nvPr/>
        </p:nvSpPr>
        <p:spPr bwMode="auto">
          <a:xfrm>
            <a:off x="4088351" y="1484784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90629" y="604706"/>
            <a:ext cx="1361887" cy="8341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2" name="Button"/>
          <p:cNvSpPr>
            <a:spLocks/>
          </p:cNvSpPr>
          <p:nvPr/>
        </p:nvSpPr>
        <p:spPr bwMode="auto">
          <a:xfrm>
            <a:off x="3284364" y="1705170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4090594" y="1705170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5" name="Button"/>
          <p:cNvSpPr>
            <a:spLocks/>
          </p:cNvSpPr>
          <p:nvPr/>
        </p:nvSpPr>
        <p:spPr bwMode="auto">
          <a:xfrm>
            <a:off x="766062" y="1957814"/>
            <a:ext cx="5678146" cy="33047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rgbClr val="262626"/>
                </a:solidFill>
                <a:effectLst/>
                <a:latin typeface="Calibri"/>
              </a:rPr>
              <a:t>+ </a:t>
            </a:r>
            <a:r>
              <a:rPr lang="ko-KR" altLang="en-US" sz="1400" dirty="0" smtClean="0">
                <a:solidFill>
                  <a:srgbClr val="262626"/>
                </a:solidFill>
                <a:effectLst/>
                <a:latin typeface="Calibri"/>
              </a:rPr>
              <a:t>편의시설 추가</a:t>
            </a:r>
            <a:endParaRPr lang="en-US" sz="14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33254" y="20062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7" name="TextBox 159"/>
          <p:cNvSpPr txBox="1"/>
          <p:nvPr/>
        </p:nvSpPr>
        <p:spPr>
          <a:xfrm>
            <a:off x="129220" y="243288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한줄평가</a:t>
            </a:r>
            <a:endParaRPr lang="en-US" altLang="ko-KR" sz="800" b="1" dirty="0" smtClean="0"/>
          </a:p>
        </p:txBody>
      </p:sp>
      <p:sp>
        <p:nvSpPr>
          <p:cNvPr id="48" name="TextBox 159"/>
          <p:cNvSpPr txBox="1"/>
          <p:nvPr/>
        </p:nvSpPr>
        <p:spPr>
          <a:xfrm>
            <a:off x="768639" y="2432886"/>
            <a:ext cx="5165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2015.10.10	</a:t>
            </a:r>
            <a:r>
              <a:rPr lang="en-US" altLang="ko-KR" sz="8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abc1234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☆☆</a:t>
            </a:r>
            <a:b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예시입니다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예시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6192208" y="2432306"/>
            <a:ext cx="252000" cy="2520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262626"/>
                </a:solidFill>
                <a:effectLst/>
                <a:latin typeface="Calibri"/>
              </a:rPr>
              <a:t>X</a:t>
            </a:r>
            <a:endParaRPr lang="en-US" sz="14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1" name="TextBox 159"/>
          <p:cNvSpPr txBox="1"/>
          <p:nvPr/>
        </p:nvSpPr>
        <p:spPr>
          <a:xfrm>
            <a:off x="768639" y="3080958"/>
            <a:ext cx="5165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2015.10.10	</a:t>
            </a:r>
            <a:r>
              <a:rPr lang="en-US" altLang="ko-KR" sz="8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abc1234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☆☆</a:t>
            </a:r>
            <a:b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예시입니다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예시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6192208" y="3080378"/>
            <a:ext cx="252000" cy="2520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262626"/>
                </a:solidFill>
                <a:effectLst/>
                <a:latin typeface="Calibri"/>
              </a:rPr>
              <a:t>X</a:t>
            </a:r>
            <a:endParaRPr lang="en-US" sz="14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5" name="TextBox 159"/>
          <p:cNvSpPr txBox="1"/>
          <p:nvPr/>
        </p:nvSpPr>
        <p:spPr>
          <a:xfrm>
            <a:off x="768639" y="3738321"/>
            <a:ext cx="5165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2015.10.10	</a:t>
            </a:r>
            <a:r>
              <a:rPr lang="en-US" altLang="ko-KR" sz="8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abc1234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☆☆</a:t>
            </a:r>
            <a:b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예시입니다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예시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Button"/>
          <p:cNvSpPr>
            <a:spLocks/>
          </p:cNvSpPr>
          <p:nvPr/>
        </p:nvSpPr>
        <p:spPr bwMode="auto">
          <a:xfrm>
            <a:off x="6192208" y="3737741"/>
            <a:ext cx="252000" cy="2520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262626"/>
                </a:solidFill>
                <a:effectLst/>
                <a:latin typeface="Calibri"/>
              </a:rPr>
              <a:t>X</a:t>
            </a:r>
            <a:endParaRPr lang="en-US" sz="14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7" name="TextBox 159"/>
          <p:cNvSpPr txBox="1"/>
          <p:nvPr/>
        </p:nvSpPr>
        <p:spPr>
          <a:xfrm>
            <a:off x="768639" y="4377102"/>
            <a:ext cx="5165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2015.10.10	</a:t>
            </a:r>
            <a:r>
              <a:rPr lang="en-US" altLang="ko-KR" sz="8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abc1234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☆☆</a:t>
            </a:r>
            <a:b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예시입니다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예시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Button"/>
          <p:cNvSpPr>
            <a:spLocks/>
          </p:cNvSpPr>
          <p:nvPr/>
        </p:nvSpPr>
        <p:spPr bwMode="auto">
          <a:xfrm>
            <a:off x="6192208" y="4376522"/>
            <a:ext cx="252000" cy="2520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262626"/>
                </a:solidFill>
                <a:effectLst/>
                <a:latin typeface="Calibri"/>
              </a:rPr>
              <a:t>X</a:t>
            </a:r>
            <a:endParaRPr lang="en-US" sz="14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9" name="TextBox 159"/>
          <p:cNvSpPr txBox="1"/>
          <p:nvPr/>
        </p:nvSpPr>
        <p:spPr>
          <a:xfrm>
            <a:off x="766062" y="5029031"/>
            <a:ext cx="5165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2015.10.10	</a:t>
            </a:r>
            <a:r>
              <a:rPr lang="en-US" altLang="ko-KR" sz="8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abc1234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☆☆</a:t>
            </a:r>
            <a:b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예시입니다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예시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Button"/>
          <p:cNvSpPr>
            <a:spLocks/>
          </p:cNvSpPr>
          <p:nvPr/>
        </p:nvSpPr>
        <p:spPr bwMode="auto">
          <a:xfrm>
            <a:off x="6189631" y="5028451"/>
            <a:ext cx="252000" cy="2520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262626"/>
                </a:solidFill>
                <a:effectLst/>
                <a:latin typeface="Calibri"/>
              </a:rPr>
              <a:t>X</a:t>
            </a:r>
            <a:endParaRPr lang="en-US" sz="14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03568" y="39444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6012208" y="24506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2123728" y="5717588"/>
            <a:ext cx="2434083" cy="13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 3 4 5 6 7 8 9 10  ≫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483768" y="56726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5" name="왼쪽 중괄호 64"/>
          <p:cNvSpPr/>
          <p:nvPr/>
        </p:nvSpPr>
        <p:spPr>
          <a:xfrm>
            <a:off x="683568" y="2456223"/>
            <a:ext cx="106434" cy="31577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177552" y="5877272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159"/>
          <p:cNvSpPr txBox="1"/>
          <p:nvPr/>
        </p:nvSpPr>
        <p:spPr>
          <a:xfrm>
            <a:off x="127260" y="598904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smtClean="0"/>
              <a:t>위치정보</a:t>
            </a:r>
            <a:endParaRPr lang="en-US" altLang="ko-KR" sz="800" b="1" dirty="0" smtClean="0"/>
          </a:p>
        </p:txBody>
      </p:sp>
      <p:sp>
        <p:nvSpPr>
          <p:cNvPr id="68" name="TextBox 174"/>
          <p:cNvSpPr txBox="1"/>
          <p:nvPr/>
        </p:nvSpPr>
        <p:spPr>
          <a:xfrm>
            <a:off x="734953" y="598846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경도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554913" y="6026120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126.9737733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174"/>
          <p:cNvSpPr txBox="1"/>
          <p:nvPr/>
        </p:nvSpPr>
        <p:spPr>
          <a:xfrm>
            <a:off x="3707904" y="598846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위도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527864" y="6026120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37.5642066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177552" y="6309320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2411760" y="6453336"/>
            <a:ext cx="864096" cy="28803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수정반영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491880" y="6453336"/>
            <a:ext cx="864096" cy="28803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목록</a:t>
            </a:r>
          </a:p>
        </p:txBody>
      </p:sp>
      <p:sp>
        <p:nvSpPr>
          <p:cNvPr id="76" name="타원 75"/>
          <p:cNvSpPr/>
          <p:nvPr/>
        </p:nvSpPr>
        <p:spPr>
          <a:xfrm>
            <a:off x="1464913" y="593895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4423028" y="59161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2279627" y="64105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79" name="타원 78"/>
          <p:cNvSpPr/>
          <p:nvPr/>
        </p:nvSpPr>
        <p:spPr>
          <a:xfrm>
            <a:off x="3401880" y="63633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80" name="타원 79"/>
          <p:cNvSpPr/>
          <p:nvPr/>
        </p:nvSpPr>
        <p:spPr>
          <a:xfrm>
            <a:off x="1583688" y="24208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27725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85926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report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신고관리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59004"/>
              </p:ext>
            </p:extLst>
          </p:nvPr>
        </p:nvGraphicFramePr>
        <p:xfrm>
          <a:off x="6767736" y="548680"/>
          <a:ext cx="2376264" cy="5760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The</a:t>
                      </a: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 10 latest report details are exposed each time.</a:t>
                      </a:r>
                      <a:endParaRPr lang="en-US" altLang="ko-KR" sz="9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Clicking the button goes to</a:t>
                      </a:r>
                      <a:r>
                        <a:rPr lang="ko-KR" altLang="en-US" sz="9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900" b="0" dirty="0" err="1" smtClean="0">
                          <a:solidFill>
                            <a:sysClr val="windowText" lastClr="000000"/>
                          </a:solidFill>
                        </a:rPr>
                        <a:t>store_detail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].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732239" cy="576063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1052736"/>
            <a:ext cx="6732240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1" y="550269"/>
            <a:ext cx="971600" cy="5040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1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r>
              <a:rPr lang="ko-KR" altLang="en-US" dirty="0"/>
              <a:t>업체관리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20524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 b="1"/>
            </a:lvl1pPr>
          </a:lstStyle>
          <a:p>
            <a:r>
              <a:rPr lang="ko-KR" altLang="en-US" dirty="0"/>
              <a:t>신고관리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83768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길벗소개관리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45272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회원관리</a:t>
            </a:r>
            <a:endParaRPr lang="ko-KR" altLang="en-US" dirty="0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323528" y="1124744"/>
            <a:ext cx="971600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latin typeface="+mj-lt"/>
                <a:ea typeface="+mj-ea"/>
                <a:cs typeface="+mj-cs"/>
              </a:rPr>
              <a:t>신고관리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79512" y="1772816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64619"/>
              </p:ext>
            </p:extLst>
          </p:nvPr>
        </p:nvGraphicFramePr>
        <p:xfrm>
          <a:off x="241250" y="1844824"/>
          <a:ext cx="6390796" cy="4208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1787"/>
                <a:gridCol w="905437"/>
                <a:gridCol w="3377622"/>
                <a:gridCol w="1195950"/>
              </a:tblGrid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업체명</a:t>
                      </a:r>
                      <a:endParaRPr lang="ko-KR" altLang="en-US" sz="9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휴대폰번호</a:t>
                      </a:r>
                      <a:endParaRPr lang="ko-KR" altLang="en-US" sz="9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신고내용</a:t>
                      </a:r>
                      <a:endParaRPr lang="ko-KR" altLang="en-US" sz="9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업데이트 일시</a:t>
                      </a:r>
                      <a:endParaRPr lang="ko-KR" altLang="en-US" sz="9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서울특별시청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010-0000-0000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u="none" dirty="0" smtClean="0"/>
                        <a:t>이러한 문제가 있어서 신고를 합니다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수정해 주세요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신고내용 예시입니다</a:t>
                      </a:r>
                      <a:r>
                        <a:rPr lang="en-US" altLang="ko-KR" sz="900" u="none" dirty="0" smtClean="0"/>
                        <a:t>.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hh:mm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중구쇼핑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010-0000-0000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u="none" dirty="0" smtClean="0"/>
                        <a:t>이러한 문제가 있어서 신고를 합니다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수정해 주세요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신고내용 예시입니다</a:t>
                      </a:r>
                      <a:r>
                        <a:rPr lang="en-US" altLang="ko-KR" sz="900" u="none" dirty="0" smtClean="0"/>
                        <a:t>.</a:t>
                      </a:r>
                      <a:r>
                        <a:rPr lang="ko-KR" altLang="en-US" sz="900" u="none" dirty="0" smtClean="0"/>
                        <a:t> 이러한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hh:mm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세종문화회관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010-0000-0000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u="none" dirty="0" smtClean="0"/>
                        <a:t>이러한 문제가 있어서 신고를 합니다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수정해 주세요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신고내용 예시입니다</a:t>
                      </a:r>
                      <a:r>
                        <a:rPr lang="en-US" altLang="ko-KR" sz="900" u="none" dirty="0" smtClean="0"/>
                        <a:t>.</a:t>
                      </a:r>
                      <a:r>
                        <a:rPr lang="ko-KR" altLang="en-US" sz="900" u="none" dirty="0" smtClean="0"/>
                        <a:t> 이러한 문제가 있어서 신고를 합니다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수정해 주세요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신고내용 예시입니다</a:t>
                      </a:r>
                      <a:r>
                        <a:rPr lang="en-US" altLang="ko-KR" sz="900" u="none" dirty="0" smtClean="0"/>
                        <a:t>.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hh:mm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광화문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010-0000-0000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u="none" dirty="0" smtClean="0"/>
                        <a:t>이러한 문제가 있어서 신고를 합니다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수정해 주세요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신고내용 예시입니다</a:t>
                      </a:r>
                      <a:r>
                        <a:rPr lang="en-US" altLang="ko-KR" sz="900" u="none" dirty="0" smtClean="0"/>
                        <a:t>.</a:t>
                      </a:r>
                      <a:r>
                        <a:rPr lang="ko-KR" altLang="en-US" sz="900" u="none" dirty="0" smtClean="0"/>
                        <a:t> 신고를 합니다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수정해 주세요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신고내용 예시입니다</a:t>
                      </a:r>
                      <a:r>
                        <a:rPr lang="en-US" altLang="ko-KR" sz="900" u="none" dirty="0" smtClean="0"/>
                        <a:t>.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hh:mm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err="1" smtClean="0"/>
                        <a:t>세종로최고집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010-0000-0000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u="none" dirty="0" smtClean="0"/>
                        <a:t>이러한 문제가 있어서 신고를 합니다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수정해 주세요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신고내용 예시입니다</a:t>
                      </a:r>
                      <a:r>
                        <a:rPr lang="en-US" altLang="ko-KR" sz="900" u="none" dirty="0" smtClean="0"/>
                        <a:t>.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hh:mm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err="1" smtClean="0"/>
                        <a:t>필동대박집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010-0000-0000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u="none" dirty="0" smtClean="0"/>
                        <a:t>이러한 문제가 있어서 신고를 합니다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수정해 주세요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신고내용 예시입니다</a:t>
                      </a:r>
                      <a:r>
                        <a:rPr lang="en-US" altLang="ko-KR" sz="900" u="none" dirty="0" smtClean="0"/>
                        <a:t>.</a:t>
                      </a:r>
                      <a:r>
                        <a:rPr lang="ko-KR" altLang="en-US" sz="900" u="none" dirty="0" smtClean="0"/>
                        <a:t>문제가 있어서 신고를 합니다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수정해 주세요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신고내용 예시입니다</a:t>
                      </a:r>
                      <a:r>
                        <a:rPr lang="en-US" altLang="ko-KR" sz="900" u="none" dirty="0" smtClean="0"/>
                        <a:t>.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hh:mm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동대문인기식당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010-0000-0000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u="none" dirty="0" smtClean="0"/>
                        <a:t>이러한 문제가 있어서 신고를 합니다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수정해 주세요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신고내용 예시입니다</a:t>
                      </a:r>
                      <a:r>
                        <a:rPr lang="en-US" altLang="ko-KR" sz="900" u="none" dirty="0" smtClean="0"/>
                        <a:t>.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hh:mm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err="1" smtClean="0"/>
                        <a:t>프라자호텔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010-0000-0000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u="none" dirty="0" smtClean="0"/>
                        <a:t>이러한 문제가 있어서 신고를 합니다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수정해 주세요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신고내용 예시입니다</a:t>
                      </a:r>
                      <a:r>
                        <a:rPr lang="en-US" altLang="ko-KR" sz="900" u="none" dirty="0" smtClean="0"/>
                        <a:t>.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hh:mm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신당동떡볶이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010-0000-0000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u="none" dirty="0" smtClean="0"/>
                        <a:t>이러한 문제가 있어서 신고를 합니다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수정해 주세요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신고내용 예시입니다</a:t>
                      </a:r>
                      <a:r>
                        <a:rPr lang="en-US" altLang="ko-KR" sz="900" u="none" dirty="0" smtClean="0"/>
                        <a:t>.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hh:mm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남산타워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010-0000-0000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u="none" dirty="0" smtClean="0"/>
                        <a:t>이러한 문제가 있어서 신고를 합니다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수정해 주세요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신고내용 예시입니다</a:t>
                      </a:r>
                      <a:r>
                        <a:rPr lang="en-US" altLang="ko-KR" sz="900" u="none" dirty="0" smtClean="0"/>
                        <a:t>.</a:t>
                      </a:r>
                      <a:r>
                        <a:rPr lang="ko-KR" altLang="en-US" sz="900" u="none" dirty="0" smtClean="0"/>
                        <a:t> 이러한 문제가 있어서 신고를 합니다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수정해 주세요</a:t>
                      </a:r>
                      <a:r>
                        <a:rPr lang="en-US" altLang="ko-KR" sz="900" u="none" dirty="0" smtClean="0"/>
                        <a:t>. </a:t>
                      </a:r>
                      <a:r>
                        <a:rPr lang="ko-KR" altLang="en-US" sz="900" u="none" dirty="0" smtClean="0"/>
                        <a:t>신고내용 예시입니다</a:t>
                      </a:r>
                      <a:r>
                        <a:rPr lang="en-US" altLang="ko-KR" sz="900" u="none" dirty="0" smtClean="0"/>
                        <a:t>.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hh:mm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2123728" y="6102234"/>
            <a:ext cx="2434083" cy="13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 3 4 5 6 7 8 9 10  ≫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59653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공지사항관리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35496" y="19168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143528" y="22768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612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28159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intro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길벗소개관리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201219"/>
              </p:ext>
            </p:extLst>
          </p:nvPr>
        </p:nvGraphicFramePr>
        <p:xfrm>
          <a:off x="6767736" y="548680"/>
          <a:ext cx="2376264" cy="5760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An image attachment pop up appears when clicked.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- If an image is registered, the relevant image is displayed right below the button. (the size of such image is adjusted to 720px in width when displayed)</a:t>
                      </a:r>
                      <a:b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- If an image has already been registered, it is to be changed with the selected image.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Clicking the button saves the changed items.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732239" cy="576063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1052736"/>
            <a:ext cx="6732240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1" y="550269"/>
            <a:ext cx="971600" cy="5040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1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r>
              <a:rPr lang="ko-KR" altLang="en-US" dirty="0"/>
              <a:t>업체관리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20524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 b="1"/>
            </a:lvl1pPr>
          </a:lstStyle>
          <a:p>
            <a:r>
              <a:rPr lang="ko-KR" altLang="en-US" b="0" dirty="0"/>
              <a:t>신고관리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83768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길벗소개관리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445272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회원관리</a:t>
            </a:r>
            <a:endParaRPr lang="ko-KR" altLang="en-US" dirty="0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323528" y="1124744"/>
            <a:ext cx="1396996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smtClean="0">
                <a:latin typeface="+mj-lt"/>
                <a:ea typeface="+mj-ea"/>
                <a:cs typeface="+mj-cs"/>
              </a:rPr>
              <a:t>길벗소개관</a:t>
            </a:r>
            <a:r>
              <a:rPr lang="ko-KR" altLang="en-US" sz="1400">
                <a:latin typeface="+mj-lt"/>
                <a:ea typeface="+mj-ea"/>
                <a:cs typeface="+mj-cs"/>
              </a:rPr>
              <a:t>리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79512" y="1772816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59653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공지사항관리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143528" y="18448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5" name="Button"/>
          <p:cNvSpPr>
            <a:spLocks/>
          </p:cNvSpPr>
          <p:nvPr/>
        </p:nvSpPr>
        <p:spPr bwMode="auto">
          <a:xfrm>
            <a:off x="323528" y="1826225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93889" y="1844824"/>
            <a:ext cx="1361887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580112" y="5877272"/>
            <a:ext cx="864096" cy="28803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수정반영</a:t>
            </a:r>
            <a:endParaRPr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90112" y="57872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62815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578532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member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회원관리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90444"/>
              </p:ext>
            </p:extLst>
          </p:nvPr>
        </p:nvGraphicFramePr>
        <p:xfrm>
          <a:off x="6767736" y="548680"/>
          <a:ext cx="2376264" cy="5760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The</a:t>
                      </a: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 10 latest new members are exposed each time.</a:t>
                      </a:r>
                      <a:endParaRPr lang="en-US" altLang="ko-KR" sz="9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Clicking</a:t>
                      </a: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 ID goes to</a:t>
                      </a:r>
                      <a:r>
                        <a:rPr lang="ko-KR" altLang="en-US" sz="9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900" b="0" dirty="0" err="1" smtClean="0">
                          <a:solidFill>
                            <a:sysClr val="windowText" lastClr="000000"/>
                          </a:solidFill>
                        </a:rPr>
                        <a:t>member_detail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].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An alert window pops up when clicking</a:t>
                      </a: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 Delete button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. (“Are you sure to delete the selected account?”)</a:t>
                      </a:r>
                      <a:b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- Clicking ‘Yes’ deletes the selected account.</a:t>
                      </a:r>
                      <a:b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- Clicking ‘No’ closes the alert window.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Page button</a:t>
                      </a:r>
                      <a:r>
                        <a:rPr lang="ko-KR" altLang="en-US" sz="9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en-US" altLang="ko-KR" sz="9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A box for selecting a search field</a:t>
                      </a:r>
                      <a:b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- ID(default)/Mobile number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Clicking Search button displays</a:t>
                      </a: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 the results below.</a:t>
                      </a:r>
                      <a:endParaRPr lang="en-US" altLang="ko-KR" sz="9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732239" cy="576063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1052736"/>
            <a:ext cx="6732240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1" y="550269"/>
            <a:ext cx="971600" cy="5040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1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r>
              <a:rPr lang="ko-KR" altLang="en-US" dirty="0"/>
              <a:t>업체관리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20524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 b="1"/>
            </a:lvl1pPr>
          </a:lstStyle>
          <a:p>
            <a:r>
              <a:rPr lang="ko-KR" altLang="en-US" b="0" dirty="0"/>
              <a:t>신고관리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83768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길벗소개관리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45272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회원관리</a:t>
            </a:r>
            <a:endParaRPr lang="ko-KR" altLang="en-US" b="1" dirty="0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323528" y="1124744"/>
            <a:ext cx="1396996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회원관리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79512" y="1772816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59653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공지사항관리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789292"/>
              </p:ext>
            </p:extLst>
          </p:nvPr>
        </p:nvGraphicFramePr>
        <p:xfrm>
          <a:off x="241250" y="2204864"/>
          <a:ext cx="6346974" cy="367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5427"/>
                <a:gridCol w="1465427"/>
                <a:gridCol w="2387145"/>
                <a:gridCol w="1028975"/>
              </a:tblGrid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아이디</a:t>
                      </a:r>
                      <a:endParaRPr lang="ko-KR" altLang="en-US" sz="9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휴대폰번호</a:t>
                      </a:r>
                      <a:endParaRPr lang="ko-KR" altLang="en-US" sz="9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가입일시</a:t>
                      </a:r>
                      <a:endParaRPr lang="ko-KR" altLang="en-US" sz="9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도구</a:t>
                      </a:r>
                      <a:endParaRPr lang="ko-KR" altLang="en-US" sz="9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 err="1" smtClean="0"/>
                        <a:t>afdlnakd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01012345678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hh:mm:ss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삭제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 err="1" smtClean="0"/>
                        <a:t>ega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01012341635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hh:mm:ss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삭제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 smtClean="0"/>
                        <a:t>eats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01048667852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hh:mm:ss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삭제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 err="1" smtClean="0"/>
                        <a:t>astbl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01069453132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hh:mm:ss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삭제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 smtClean="0"/>
                        <a:t>sldifh2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01002584652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hh:mm:ss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삭제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 smtClean="0"/>
                        <a:t>fsj5d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01035852120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hh:mm:ss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삭제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 smtClean="0"/>
                        <a:t>asdlkh2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01008932153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hh:mm:ss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삭제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 smtClean="0"/>
                        <a:t>adk1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01098934521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hh:mm:ss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삭제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 smtClean="0"/>
                        <a:t>asdflkhn1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01012343214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hh:mm:ss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삭제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 smtClean="0"/>
                        <a:t>ertha1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01098765432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hh:mm:ss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삭제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123728" y="6030226"/>
            <a:ext cx="2434083" cy="13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 3 4 5 6 7 8 9 10  ≫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43528" y="20968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1" name="타원 30"/>
          <p:cNvSpPr/>
          <p:nvPr/>
        </p:nvSpPr>
        <p:spPr>
          <a:xfrm>
            <a:off x="611560" y="25649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5796136" y="25649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3" name="타원 32"/>
          <p:cNvSpPr/>
          <p:nvPr/>
        </p:nvSpPr>
        <p:spPr>
          <a:xfrm>
            <a:off x="2555776" y="59575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grpSp>
        <p:nvGrpSpPr>
          <p:cNvPr id="34" name="그룹 11"/>
          <p:cNvGrpSpPr/>
          <p:nvPr/>
        </p:nvGrpSpPr>
        <p:grpSpPr>
          <a:xfrm>
            <a:off x="3758704" y="1916832"/>
            <a:ext cx="2808312" cy="216024"/>
            <a:chOff x="3820143" y="845706"/>
            <a:chExt cx="1543428" cy="174201"/>
          </a:xfrm>
          <a:noFill/>
        </p:grpSpPr>
        <p:sp>
          <p:nvSpPr>
            <p:cNvPr id="35" name="직사각형 34"/>
            <p:cNvSpPr/>
            <p:nvPr/>
          </p:nvSpPr>
          <p:spPr>
            <a:xfrm>
              <a:off x="5024017" y="845707"/>
              <a:ext cx="339554" cy="174200"/>
            </a:xfrm>
            <a:prstGeom prst="rect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820143" y="845706"/>
              <a:ext cx="1203874" cy="174200"/>
            </a:xfrm>
            <a:prstGeom prst="rect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930264" y="1916833"/>
            <a:ext cx="828440" cy="21602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아이디 ▼</a:t>
            </a:r>
            <a:endParaRPr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976176" y="1807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2864212" y="18268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08874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00295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member_detail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회원관리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상세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71110"/>
              </p:ext>
            </p:extLst>
          </p:nvPr>
        </p:nvGraphicFramePr>
        <p:xfrm>
          <a:off x="6767736" y="548680"/>
          <a:ext cx="2376264" cy="641082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ID, mobile number, and the date of joining as a member are not modifiable.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Password, enterable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Password Confirmation, enterable </a:t>
                      </a:r>
                      <a:endParaRPr lang="en-US" altLang="ko-KR" sz="9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- </a:t>
                      </a: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There will be no response if leaving Password or Password Confirmation empty and clicking Apply Changed Items.</a:t>
                      </a:r>
                      <a:b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9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Entering incorrect Password or Password Confirmation shows an alert pop up window. (“Password and password entered in Password Confirmation are not identical.”)</a:t>
                      </a:r>
                      <a:b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- Entering correct Password and Password Confirmation changes the current password to the relevant one.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The five latest one-line reviews written by the relevant member are exposed each time.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Button for deleting a one-line review</a:t>
                      </a:r>
                      <a:b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An alert window pops up when clicked. (“Are you sure to delete the selected review?”)</a:t>
                      </a:r>
                      <a:b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Clicking ‘Yes’ on the alert window deletes the selected review.</a:t>
                      </a:r>
                      <a:b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Clicking ‘No’ closes the alert window.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9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Page button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Clicking the button goes to [member].</a:t>
                      </a: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</a:br>
                      <a:endParaRPr lang="en-US" altLang="ko-KR" sz="9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732239" cy="619268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1052736"/>
            <a:ext cx="6732240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1" y="550269"/>
            <a:ext cx="971600" cy="5040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1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r>
              <a:rPr lang="ko-KR" altLang="en-US" dirty="0"/>
              <a:t>업체관리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20524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 b="1"/>
            </a:lvl1pPr>
          </a:lstStyle>
          <a:p>
            <a:r>
              <a:rPr lang="ko-KR" altLang="en-US" b="0" dirty="0"/>
              <a:t>신고관리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83768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길벗소개관리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45272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회원관리</a:t>
            </a:r>
            <a:endParaRPr lang="ko-KR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159653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공지사항관리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419023" y="1170064"/>
            <a:ext cx="1160636" cy="14014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agdslkh12</a:t>
            </a:r>
            <a:endParaRPr lang="ko-KR" altLang="en-US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174"/>
          <p:cNvSpPr txBox="1"/>
          <p:nvPr/>
        </p:nvSpPr>
        <p:spPr>
          <a:xfrm>
            <a:off x="621663" y="113368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159"/>
          <p:cNvSpPr txBox="1"/>
          <p:nvPr/>
        </p:nvSpPr>
        <p:spPr>
          <a:xfrm>
            <a:off x="625896" y="236734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비밀번호확인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19023" y="2398650"/>
            <a:ext cx="116063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178"/>
          <p:cNvSpPr txBox="1"/>
          <p:nvPr/>
        </p:nvSpPr>
        <p:spPr>
          <a:xfrm>
            <a:off x="617904" y="206978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15222" y="2110002"/>
            <a:ext cx="116063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19023" y="1493722"/>
            <a:ext cx="1160636" cy="14014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01012345678</a:t>
            </a:r>
            <a:endParaRPr lang="ko-KR" altLang="en-US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174"/>
          <p:cNvSpPr txBox="1"/>
          <p:nvPr/>
        </p:nvSpPr>
        <p:spPr>
          <a:xfrm>
            <a:off x="621663" y="1457340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19023" y="1781754"/>
            <a:ext cx="1160636" cy="14014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YYYY.MM.DD hh:mm:ss</a:t>
            </a:r>
          </a:p>
        </p:txBody>
      </p:sp>
      <p:sp>
        <p:nvSpPr>
          <p:cNvPr id="40" name="TextBox 174"/>
          <p:cNvSpPr txBox="1"/>
          <p:nvPr/>
        </p:nvSpPr>
        <p:spPr>
          <a:xfrm>
            <a:off x="621663" y="174537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가입일시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92212" y="2717858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580112" y="2375810"/>
            <a:ext cx="864096" cy="28803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수정반영</a:t>
            </a:r>
            <a:endParaRPr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90112" y="22858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5" name="타원 44"/>
          <p:cNvSpPr/>
          <p:nvPr/>
        </p:nvSpPr>
        <p:spPr>
          <a:xfrm>
            <a:off x="1298850" y="19975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6" name="타원 45"/>
          <p:cNvSpPr/>
          <p:nvPr/>
        </p:nvSpPr>
        <p:spPr>
          <a:xfrm>
            <a:off x="1336115" y="22950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7" name="TextBox 159"/>
          <p:cNvSpPr txBox="1"/>
          <p:nvPr/>
        </p:nvSpPr>
        <p:spPr>
          <a:xfrm>
            <a:off x="129220" y="113368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회원정</a:t>
            </a:r>
            <a:r>
              <a:rPr lang="ko-KR" altLang="en-US" sz="800" b="1" dirty="0"/>
              <a:t>보</a:t>
            </a:r>
            <a:endParaRPr lang="en-US" altLang="ko-KR" sz="800" b="1" dirty="0" smtClean="0"/>
          </a:p>
        </p:txBody>
      </p:sp>
      <p:sp>
        <p:nvSpPr>
          <p:cNvPr id="49" name="TextBox 159"/>
          <p:cNvSpPr txBox="1"/>
          <p:nvPr/>
        </p:nvSpPr>
        <p:spPr>
          <a:xfrm>
            <a:off x="129220" y="280186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한줄평가</a:t>
            </a:r>
            <a:endParaRPr lang="en-US" altLang="ko-KR" sz="800" b="1" dirty="0" smtClean="0"/>
          </a:p>
        </p:txBody>
      </p:sp>
      <p:sp>
        <p:nvSpPr>
          <p:cNvPr id="50" name="TextBox 159"/>
          <p:cNvSpPr txBox="1"/>
          <p:nvPr/>
        </p:nvSpPr>
        <p:spPr>
          <a:xfrm>
            <a:off x="768639" y="2801864"/>
            <a:ext cx="5165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2015.10.10	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agdslkh12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☆☆</a:t>
            </a:r>
            <a:b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예시입니다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예시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Button"/>
          <p:cNvSpPr>
            <a:spLocks/>
          </p:cNvSpPr>
          <p:nvPr/>
        </p:nvSpPr>
        <p:spPr bwMode="auto">
          <a:xfrm>
            <a:off x="6192208" y="2801284"/>
            <a:ext cx="252000" cy="2520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262626"/>
                </a:solidFill>
                <a:effectLst/>
                <a:latin typeface="Calibri"/>
              </a:rPr>
              <a:t>X</a:t>
            </a:r>
            <a:endParaRPr lang="en-US" sz="14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2" name="TextBox 159"/>
          <p:cNvSpPr txBox="1"/>
          <p:nvPr/>
        </p:nvSpPr>
        <p:spPr>
          <a:xfrm>
            <a:off x="768639" y="3449936"/>
            <a:ext cx="5165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2015.10.10	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agdslkh12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☆☆</a:t>
            </a:r>
            <a:b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예시입니다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예시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192208" y="3449356"/>
            <a:ext cx="252000" cy="2520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262626"/>
                </a:solidFill>
                <a:effectLst/>
                <a:latin typeface="Calibri"/>
              </a:rPr>
              <a:t>X</a:t>
            </a:r>
            <a:endParaRPr lang="en-US" sz="14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4" name="TextBox 159"/>
          <p:cNvSpPr txBox="1"/>
          <p:nvPr/>
        </p:nvSpPr>
        <p:spPr>
          <a:xfrm>
            <a:off x="768639" y="4107299"/>
            <a:ext cx="5165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2015.10.10	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agdslkh12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☆☆</a:t>
            </a:r>
            <a:b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예시입니다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예시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Button"/>
          <p:cNvSpPr>
            <a:spLocks/>
          </p:cNvSpPr>
          <p:nvPr/>
        </p:nvSpPr>
        <p:spPr bwMode="auto">
          <a:xfrm>
            <a:off x="6192208" y="4106719"/>
            <a:ext cx="252000" cy="2520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262626"/>
                </a:solidFill>
                <a:effectLst/>
                <a:latin typeface="Calibri"/>
              </a:rPr>
              <a:t>X</a:t>
            </a:r>
            <a:endParaRPr lang="en-US" sz="14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6" name="TextBox 159"/>
          <p:cNvSpPr txBox="1"/>
          <p:nvPr/>
        </p:nvSpPr>
        <p:spPr>
          <a:xfrm>
            <a:off x="768639" y="4746080"/>
            <a:ext cx="5165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2015.10.10	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agdslkh12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☆☆</a:t>
            </a:r>
            <a:b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예시입니다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예시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Button"/>
          <p:cNvSpPr>
            <a:spLocks/>
          </p:cNvSpPr>
          <p:nvPr/>
        </p:nvSpPr>
        <p:spPr bwMode="auto">
          <a:xfrm>
            <a:off x="6192208" y="4745500"/>
            <a:ext cx="252000" cy="2520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262626"/>
                </a:solidFill>
                <a:effectLst/>
                <a:latin typeface="Calibri"/>
              </a:rPr>
              <a:t>X</a:t>
            </a:r>
            <a:endParaRPr lang="en-US" sz="14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8" name="TextBox 159"/>
          <p:cNvSpPr txBox="1"/>
          <p:nvPr/>
        </p:nvSpPr>
        <p:spPr>
          <a:xfrm>
            <a:off x="766062" y="5398009"/>
            <a:ext cx="5165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2015.10.10	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agdslkh12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☆☆</a:t>
            </a:r>
            <a:b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업체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한줄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평가의 예시입니다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예시입니다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예시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Button"/>
          <p:cNvSpPr>
            <a:spLocks/>
          </p:cNvSpPr>
          <p:nvPr/>
        </p:nvSpPr>
        <p:spPr bwMode="auto">
          <a:xfrm>
            <a:off x="6189631" y="5397429"/>
            <a:ext cx="252000" cy="2520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262626"/>
                </a:solidFill>
                <a:effectLst/>
                <a:latin typeface="Calibri"/>
              </a:rPr>
              <a:t>X</a:t>
            </a:r>
            <a:endParaRPr lang="en-US" sz="14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03568" y="43134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1" name="타원 60"/>
          <p:cNvSpPr/>
          <p:nvPr/>
        </p:nvSpPr>
        <p:spPr>
          <a:xfrm>
            <a:off x="6012208" y="28195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2" name="직사각형 61"/>
          <p:cNvSpPr/>
          <p:nvPr/>
        </p:nvSpPr>
        <p:spPr>
          <a:xfrm>
            <a:off x="2123728" y="6030226"/>
            <a:ext cx="2434083" cy="13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 3 4 5 6 7 8 9 10  ≫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483768" y="59582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4" name="왼쪽 중괄호 63"/>
          <p:cNvSpPr/>
          <p:nvPr/>
        </p:nvSpPr>
        <p:spPr>
          <a:xfrm>
            <a:off x="683568" y="2825201"/>
            <a:ext cx="106434" cy="31577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204912" y="6237312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5576896" y="6327312"/>
            <a:ext cx="864096" cy="28803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목록</a:t>
            </a:r>
          </a:p>
        </p:txBody>
      </p:sp>
      <p:sp>
        <p:nvSpPr>
          <p:cNvPr id="69" name="타원 68"/>
          <p:cNvSpPr/>
          <p:nvPr/>
        </p:nvSpPr>
        <p:spPr>
          <a:xfrm>
            <a:off x="5486896" y="62373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002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90516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notice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공지사항관리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437831"/>
              </p:ext>
            </p:extLst>
          </p:nvPr>
        </p:nvGraphicFramePr>
        <p:xfrm>
          <a:off x="6767736" y="548680"/>
          <a:ext cx="2376264" cy="5760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Clicking the button goes to</a:t>
                      </a:r>
                      <a:r>
                        <a:rPr lang="ko-KR" altLang="en-US" sz="9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900" b="0" dirty="0" err="1" smtClean="0">
                          <a:solidFill>
                            <a:sysClr val="windowText" lastClr="000000"/>
                          </a:solidFill>
                        </a:rPr>
                        <a:t>notice_create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].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The ten</a:t>
                      </a: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 latest posts are exposed each time.</a:t>
                      </a:r>
                      <a:endParaRPr lang="en-US" altLang="ko-KR" sz="9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Clicking the button goes to</a:t>
                      </a:r>
                      <a:r>
                        <a:rPr lang="ko-KR" altLang="en-US" sz="9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900" b="0" dirty="0" err="1" smtClean="0">
                          <a:solidFill>
                            <a:sysClr val="windowText" lastClr="000000"/>
                          </a:solidFill>
                        </a:rPr>
                        <a:t>notice_detail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].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An alert window pops up when clicked. (“Are you sure to delete the selected notice?”)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Clicking ‘Yes’ deletes the selected notice.</a:t>
                      </a:r>
                      <a:b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Clicking ‘No’ closes the alert window.</a:t>
                      </a:r>
                      <a:endParaRPr lang="en-US" altLang="ko-KR" sz="9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9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732239" cy="576063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1052736"/>
            <a:ext cx="6732240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1" y="550269"/>
            <a:ext cx="971600" cy="5040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1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r>
              <a:rPr lang="ko-KR" altLang="en-US" dirty="0"/>
              <a:t>업체관리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20524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 b="1"/>
            </a:lvl1pPr>
          </a:lstStyle>
          <a:p>
            <a:r>
              <a:rPr lang="ko-KR" altLang="en-US" b="0" dirty="0"/>
              <a:t>신고관리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83768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길벗소개관리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45272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회원관리</a:t>
            </a:r>
            <a:endParaRPr lang="ko-KR" altLang="en-US" dirty="0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323528" y="1124744"/>
            <a:ext cx="1396996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latin typeface="+mj-lt"/>
                <a:ea typeface="+mj-ea"/>
                <a:cs typeface="+mj-cs"/>
              </a:rPr>
              <a:t>공지사항관</a:t>
            </a:r>
            <a:r>
              <a:rPr lang="ko-KR" altLang="en-US" sz="1400" dirty="0">
                <a:latin typeface="+mj-lt"/>
                <a:ea typeface="+mj-ea"/>
                <a:cs typeface="+mj-cs"/>
              </a:rPr>
              <a:t>리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79512" y="1772816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59653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공지사항관리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5508104" y="1232755"/>
            <a:ext cx="1080120" cy="28803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공지사항추가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72707"/>
              </p:ext>
            </p:extLst>
          </p:nvPr>
        </p:nvGraphicFramePr>
        <p:xfrm>
          <a:off x="323528" y="2276868"/>
          <a:ext cx="6192687" cy="3456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160"/>
                <a:gridCol w="2596145"/>
                <a:gridCol w="669382"/>
              </a:tblGrid>
              <a:tr h="314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작성일시</a:t>
                      </a:r>
                      <a:endParaRPr lang="ko-KR" altLang="en-US" sz="9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도구</a:t>
                      </a:r>
                      <a:endParaRPr lang="ko-KR" altLang="en-US" sz="9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21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공지입니다</a:t>
                      </a:r>
                      <a:r>
                        <a:rPr lang="en-US" altLang="ko-KR" sz="9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lang="en-US" altLang="ko-KR" sz="9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YYYY.MM.DD hh:mm:ss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삭제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</a:tr>
              <a:tr h="31421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공지사항</a:t>
                      </a:r>
                      <a:endParaRPr lang="en-US" altLang="ko-KR" sz="9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YYYY.MM.DD hh:mm:ss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sng" dirty="0" smtClean="0"/>
                        <a:t>삭제</a:t>
                      </a:r>
                    </a:p>
                  </a:txBody>
                  <a:tcPr marL="36000" marR="36000" marT="36000" marB="36000" anchor="ctr"/>
                </a:tc>
              </a:tr>
              <a:tr h="31421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u="sng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이번달</a:t>
                      </a:r>
                      <a:r>
                        <a:rPr lang="ko-KR" altLang="en-US" sz="9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공지사항</a:t>
                      </a:r>
                      <a:endParaRPr lang="en-US" altLang="ko-KR" sz="9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YYYY.MM.DD hh:mm:ss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삭제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</a:tr>
              <a:tr h="31421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공지</a:t>
                      </a:r>
                      <a:endParaRPr lang="en-US" altLang="ko-KR" sz="9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YYYY.MM.DD hh:mm:ss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삭제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</a:tr>
              <a:tr h="31421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2015.10 </a:t>
                      </a:r>
                      <a:r>
                        <a:rPr lang="ko-KR" altLang="en-US" sz="9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공지</a:t>
                      </a:r>
                      <a:endParaRPr lang="en-US" altLang="ko-KR" sz="9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YYYY.MM.DD hh:mm:ss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sng" dirty="0" smtClean="0"/>
                        <a:t>삭제</a:t>
                      </a:r>
                    </a:p>
                  </a:txBody>
                  <a:tcPr marL="36000" marR="36000" marT="36000" marB="36000" anchor="ctr"/>
                </a:tc>
              </a:tr>
              <a:tr h="31421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2015.09 </a:t>
                      </a:r>
                      <a:r>
                        <a:rPr lang="ko-KR" altLang="en-US" sz="9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공지</a:t>
                      </a:r>
                      <a:endParaRPr lang="en-US" altLang="ko-KR" sz="9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YYYY.MM.DD hh:mm:ss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삭제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</a:tr>
              <a:tr h="31421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2015.08 </a:t>
                      </a:r>
                      <a:r>
                        <a:rPr lang="ko-KR" altLang="en-US" sz="9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공지</a:t>
                      </a:r>
                      <a:endParaRPr lang="en-US" altLang="ko-KR" sz="9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YYYY.MM.DD hh:mm:ss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삭제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</a:tr>
              <a:tr h="31421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2015.07.07 </a:t>
                      </a:r>
                      <a:r>
                        <a:rPr lang="ko-KR" altLang="en-US" sz="9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공지사항</a:t>
                      </a:r>
                      <a:endParaRPr lang="en-US" altLang="ko-KR" sz="9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YYYY.MM.DD hh:mm:ss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삭제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</a:tr>
              <a:tr h="31421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업데이트 공지</a:t>
                      </a:r>
                      <a:endParaRPr lang="en-US" altLang="ko-KR" sz="9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YYYY.MM.DD hh:mm:ss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sng" dirty="0" smtClean="0"/>
                        <a:t>삭제</a:t>
                      </a:r>
                    </a:p>
                  </a:txBody>
                  <a:tcPr marL="36000" marR="36000" marT="36000" marB="36000" anchor="ctr"/>
                </a:tc>
              </a:tr>
              <a:tr h="31421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안녕하세요 중구길벗입니다</a:t>
                      </a:r>
                      <a:r>
                        <a:rPr lang="en-US" altLang="ko-KR" sz="9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lang="en-US" altLang="ko-KR" sz="9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YYYY.MM.DD hh:mm:ss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삭제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123728" y="6030226"/>
            <a:ext cx="2434083" cy="13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 3 4 5 6 7 8 9 10  ≫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418104" y="11427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233528" y="22048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6" name="타원 35"/>
          <p:cNvSpPr/>
          <p:nvPr/>
        </p:nvSpPr>
        <p:spPr>
          <a:xfrm>
            <a:off x="205799" y="26369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7" name="타원 36"/>
          <p:cNvSpPr/>
          <p:nvPr/>
        </p:nvSpPr>
        <p:spPr>
          <a:xfrm>
            <a:off x="5866561" y="26369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5678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82856"/>
              </p:ext>
            </p:extLst>
          </p:nvPr>
        </p:nvGraphicFramePr>
        <p:xfrm>
          <a:off x="457200" y="871538"/>
          <a:ext cx="8229600" cy="2300288"/>
        </p:xfrm>
        <a:graphic>
          <a:graphicData uri="http://schemas.openxmlformats.org/drawingml/2006/table">
            <a:tbl>
              <a:tblPr/>
              <a:tblGrid>
                <a:gridCol w="1002323"/>
                <a:gridCol w="1024304"/>
                <a:gridCol w="1024304"/>
                <a:gridCol w="3771501"/>
                <a:gridCol w="140716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문서버전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내용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기획팀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1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410478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notice_create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공지사항관리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공지사항추가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81933"/>
              </p:ext>
            </p:extLst>
          </p:nvPr>
        </p:nvGraphicFramePr>
        <p:xfrm>
          <a:off x="6767736" y="548680"/>
          <a:ext cx="2376264" cy="5760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 box for entering the title</a:t>
                      </a:r>
                      <a:endParaRPr lang="en-US" altLang="ko-KR" sz="9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 box for entering the contents</a:t>
                      </a:r>
                      <a:endParaRPr lang="en-US" altLang="ko-KR" sz="9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Clicking the button creates a notice and goes to [notice].</a:t>
                      </a:r>
                      <a:endParaRPr lang="en-US" altLang="ko-KR" sz="9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Clicking the button goes to 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[notice].</a:t>
                      </a:r>
                      <a:endParaRPr lang="en-US" altLang="ko-KR" sz="9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9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732239" cy="576063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1052736"/>
            <a:ext cx="6732240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1" y="550269"/>
            <a:ext cx="971600" cy="5040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1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r>
              <a:rPr lang="ko-KR" altLang="en-US" dirty="0"/>
              <a:t>업체관리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20524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 b="1"/>
            </a:lvl1pPr>
          </a:lstStyle>
          <a:p>
            <a:r>
              <a:rPr lang="ko-KR" altLang="en-US" b="0" dirty="0"/>
              <a:t>신고관리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83768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길벗소개관리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45272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회원관리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59653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공지사항관리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1419022" y="2170508"/>
            <a:ext cx="416108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174"/>
          <p:cNvSpPr txBox="1"/>
          <p:nvPr/>
        </p:nvSpPr>
        <p:spPr>
          <a:xfrm>
            <a:off x="621663" y="213412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제목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178"/>
          <p:cNvSpPr txBox="1"/>
          <p:nvPr/>
        </p:nvSpPr>
        <p:spPr>
          <a:xfrm>
            <a:off x="625263" y="240443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내용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19022" y="2442087"/>
            <a:ext cx="5169201" cy="33631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68000" y="21518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3" name="타원 32"/>
          <p:cNvSpPr/>
          <p:nvPr/>
        </p:nvSpPr>
        <p:spPr>
          <a:xfrm>
            <a:off x="468000" y="24221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8" name="직사각형 37"/>
          <p:cNvSpPr/>
          <p:nvPr/>
        </p:nvSpPr>
        <p:spPr>
          <a:xfrm>
            <a:off x="2411760" y="5949280"/>
            <a:ext cx="864096" cy="28803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491880" y="5949280"/>
            <a:ext cx="864096" cy="28803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취소</a:t>
            </a:r>
          </a:p>
        </p:txBody>
      </p:sp>
      <p:sp>
        <p:nvSpPr>
          <p:cNvPr id="40" name="타원 39"/>
          <p:cNvSpPr/>
          <p:nvPr/>
        </p:nvSpPr>
        <p:spPr>
          <a:xfrm>
            <a:off x="2290406" y="60032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3464020" y="60032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323528" y="1124744"/>
            <a:ext cx="1396996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latin typeface="+mj-lt"/>
                <a:ea typeface="+mj-ea"/>
                <a:cs typeface="+mj-cs"/>
              </a:rPr>
              <a:t>공지사항관</a:t>
            </a:r>
            <a:r>
              <a:rPr lang="ko-KR" altLang="en-US" sz="1400" dirty="0">
                <a:latin typeface="+mj-lt"/>
                <a:ea typeface="+mj-ea"/>
                <a:cs typeface="+mj-cs"/>
              </a:rPr>
              <a:t>리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79512" y="1772816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54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58794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notice_detail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공지사항관리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상세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70054"/>
              </p:ext>
            </p:extLst>
          </p:nvPr>
        </p:nvGraphicFramePr>
        <p:xfrm>
          <a:off x="6767736" y="548680"/>
          <a:ext cx="2376264" cy="5760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 box for entering the title, modifiable</a:t>
                      </a:r>
                      <a:endParaRPr lang="en-US" altLang="ko-KR" sz="9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 box for entering the contents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modifiable </a:t>
                      </a:r>
                      <a:endParaRPr lang="en-US" altLang="ko-KR" sz="9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Clicking the button reflects</a:t>
                      </a: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 the changed items.</a:t>
                      </a:r>
                      <a:endParaRPr lang="en-US" altLang="ko-KR" sz="9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Clicking the button goes to 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[notice].</a:t>
                      </a:r>
                      <a:endParaRPr lang="en-US" altLang="ko-KR" sz="9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endParaRPr lang="en-US" altLang="ko-KR" sz="9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732239" cy="576063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1052736"/>
            <a:ext cx="6732240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1" y="550269"/>
            <a:ext cx="971600" cy="5040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1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r>
              <a:rPr lang="ko-KR" altLang="en-US" dirty="0"/>
              <a:t>업체관리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20524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 b="1"/>
            </a:lvl1pPr>
          </a:lstStyle>
          <a:p>
            <a:r>
              <a:rPr lang="ko-KR" altLang="en-US" b="0" dirty="0"/>
              <a:t>신고관리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83768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길벗소개관리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45272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회원관리</a:t>
            </a:r>
            <a:endParaRPr lang="ko-KR" altLang="en-US" dirty="0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323528" y="1124744"/>
            <a:ext cx="1396996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latin typeface="+mj-lt"/>
                <a:ea typeface="+mj-ea"/>
                <a:cs typeface="+mj-cs"/>
              </a:rPr>
              <a:t>공지사항관</a:t>
            </a:r>
            <a:r>
              <a:rPr lang="ko-KR" altLang="en-US" sz="1400" dirty="0">
                <a:latin typeface="+mj-lt"/>
                <a:ea typeface="+mj-ea"/>
                <a:cs typeface="+mj-cs"/>
              </a:rPr>
              <a:t>리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79512" y="1772816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59653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공지사항관리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1419022" y="1953214"/>
            <a:ext cx="416108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제목예시입니다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174"/>
          <p:cNvSpPr txBox="1"/>
          <p:nvPr/>
        </p:nvSpPr>
        <p:spPr>
          <a:xfrm>
            <a:off x="621663" y="19168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제목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178"/>
          <p:cNvSpPr txBox="1"/>
          <p:nvPr/>
        </p:nvSpPr>
        <p:spPr>
          <a:xfrm>
            <a:off x="625263" y="240443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내용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19022" y="2442087"/>
            <a:ext cx="5169201" cy="33631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내용 예시입니다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예시입니다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ㅍ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68000" y="19345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3" name="타원 32"/>
          <p:cNvSpPr/>
          <p:nvPr/>
        </p:nvSpPr>
        <p:spPr>
          <a:xfrm>
            <a:off x="468000" y="24221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8" name="직사각형 37"/>
          <p:cNvSpPr/>
          <p:nvPr/>
        </p:nvSpPr>
        <p:spPr>
          <a:xfrm>
            <a:off x="2411760" y="5949280"/>
            <a:ext cx="864096" cy="28803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수정반영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491880" y="5949280"/>
            <a:ext cx="864096" cy="28803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취소</a:t>
            </a:r>
          </a:p>
        </p:txBody>
      </p:sp>
      <p:sp>
        <p:nvSpPr>
          <p:cNvPr id="40" name="타원 39"/>
          <p:cNvSpPr/>
          <p:nvPr/>
        </p:nvSpPr>
        <p:spPr>
          <a:xfrm>
            <a:off x="2290406" y="60032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3464020" y="60032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1419023" y="2195218"/>
            <a:ext cx="1160636" cy="14014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YYYY.MM.DD hh:mm:ss</a:t>
            </a:r>
          </a:p>
        </p:txBody>
      </p:sp>
      <p:sp>
        <p:nvSpPr>
          <p:cNvPr id="45" name="TextBox 174"/>
          <p:cNvSpPr txBox="1"/>
          <p:nvPr/>
        </p:nvSpPr>
        <p:spPr>
          <a:xfrm>
            <a:off x="621663" y="215883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작성일시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80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35695" y="2420889"/>
            <a:ext cx="3384377" cy="230425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03848" y="4077073"/>
            <a:ext cx="792088" cy="21602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35696" y="2060848"/>
            <a:ext cx="338437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관리자 페이지 로그인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8718" y="2781508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736" y="3356992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15816" y="2780928"/>
            <a:ext cx="1584176" cy="21602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15816" y="3356992"/>
            <a:ext cx="1584176" cy="21602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69893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login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32512"/>
              </p:ext>
            </p:extLst>
          </p:nvPr>
        </p:nvGraphicFramePr>
        <p:xfrm>
          <a:off x="6767736" y="548680"/>
          <a:ext cx="2376264" cy="5760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A box for entering ID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A box for entering PW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If both are correctly entered,</a:t>
                      </a: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 the screen changes to [store].</a:t>
                      </a:r>
                      <a:b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- If incorrectly entered, an alert window “You have entered wrong ID or PW” appears.</a:t>
                      </a:r>
                      <a:endParaRPr lang="ko-KR" altLang="en-US" sz="9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732239" cy="576063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1052736"/>
            <a:ext cx="6732240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0" y="605272"/>
            <a:ext cx="971600" cy="5040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807824" y="26729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6" name="타원 25"/>
          <p:cNvSpPr/>
          <p:nvPr/>
        </p:nvSpPr>
        <p:spPr>
          <a:xfrm>
            <a:off x="2807824" y="3249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7" name="타원 26"/>
          <p:cNvSpPr/>
          <p:nvPr/>
        </p:nvSpPr>
        <p:spPr>
          <a:xfrm>
            <a:off x="3095856" y="39690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73770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store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500957"/>
              </p:ext>
            </p:extLst>
          </p:nvPr>
        </p:nvGraphicFramePr>
        <p:xfrm>
          <a:off x="6767736" y="548680"/>
          <a:ext cx="2376264" cy="5760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It goes to [store]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It goes to [report]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It goes to [intro]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It goes to [member]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It goes to [notice]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It goes to [</a:t>
                      </a:r>
                      <a:r>
                        <a:rPr lang="en-US" altLang="ko-KR" sz="900" b="0" dirty="0" err="1" smtClean="0">
                          <a:solidFill>
                            <a:sysClr val="windowText" lastClr="000000"/>
                          </a:solidFill>
                        </a:rPr>
                        <a:t>store_create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A box for selecting a search field</a:t>
                      </a:r>
                      <a:b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- The</a:t>
                      </a: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 name of a company 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(default)/category/address/representative/main telephone number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Clicking Search button displays the results below</a:t>
                      </a: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altLang="ko-KR" sz="9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The 10 recently</a:t>
                      </a: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 updated 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results</a:t>
                      </a: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 are displayed at a time.</a:t>
                      </a:r>
                      <a:endParaRPr lang="en-US" altLang="ko-KR" sz="9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The</a:t>
                      </a: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 screen changes to</a:t>
                      </a:r>
                      <a:r>
                        <a:rPr lang="ko-KR" altLang="en-US" sz="9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900" b="0" dirty="0" err="1" smtClean="0">
                          <a:solidFill>
                            <a:sysClr val="windowText" lastClr="000000"/>
                          </a:solidFill>
                        </a:rPr>
                        <a:t>store_detail</a:t>
                      </a: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]</a:t>
                      </a:r>
                      <a:r>
                        <a:rPr lang="en-US" altLang="ko-KR" sz="900" b="0" baseline="0" dirty="0" smtClean="0">
                          <a:solidFill>
                            <a:sysClr val="windowText" lastClr="000000"/>
                          </a:solidFill>
                        </a:rPr>
                        <a:t> when clicked.</a:t>
                      </a:r>
                      <a:endParaRPr lang="en-US" altLang="ko-KR" sz="9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dirty="0" smtClean="0">
                          <a:solidFill>
                            <a:sysClr val="windowText" lastClr="000000"/>
                          </a:solidFill>
                        </a:rPr>
                        <a:t>Page button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732239" cy="576063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1052736"/>
            <a:ext cx="6732240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1" y="550269"/>
            <a:ext cx="971600" cy="5040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1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업</a:t>
            </a:r>
            <a:r>
              <a:rPr lang="ko-KR" altLang="en-US" sz="1050" b="1" dirty="0"/>
              <a:t>체</a:t>
            </a:r>
            <a:r>
              <a:rPr lang="ko-KR" altLang="en-US" sz="1050" b="1" dirty="0" smtClean="0"/>
              <a:t>관리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20524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신고관리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83768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길벗소개관리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45272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회원관리</a:t>
            </a:r>
            <a:endParaRPr lang="ko-KR" altLang="en-US" dirty="0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323528" y="1124744"/>
            <a:ext cx="971600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latin typeface="+mj-lt"/>
                <a:ea typeface="+mj-ea"/>
                <a:cs typeface="+mj-cs"/>
              </a:rPr>
              <a:t>업체관리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79512" y="1772816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11"/>
          <p:cNvGrpSpPr/>
          <p:nvPr/>
        </p:nvGrpSpPr>
        <p:grpSpPr>
          <a:xfrm>
            <a:off x="3758704" y="1916832"/>
            <a:ext cx="2808312" cy="216024"/>
            <a:chOff x="3820143" y="845706"/>
            <a:chExt cx="1543428" cy="174201"/>
          </a:xfrm>
          <a:noFill/>
        </p:grpSpPr>
        <p:sp>
          <p:nvSpPr>
            <p:cNvPr id="29" name="직사각형 28"/>
            <p:cNvSpPr/>
            <p:nvPr/>
          </p:nvSpPr>
          <p:spPr>
            <a:xfrm>
              <a:off x="5024017" y="845707"/>
              <a:ext cx="339554" cy="174200"/>
            </a:xfrm>
            <a:prstGeom prst="rect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20143" y="845706"/>
              <a:ext cx="1203874" cy="174200"/>
            </a:xfrm>
            <a:prstGeom prst="rect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930264" y="1916833"/>
            <a:ext cx="828440" cy="21602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업체명 ▼</a:t>
            </a:r>
            <a:endParaRPr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57743"/>
              </p:ext>
            </p:extLst>
          </p:nvPr>
        </p:nvGraphicFramePr>
        <p:xfrm>
          <a:off x="241250" y="2204864"/>
          <a:ext cx="6472653" cy="3797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1787"/>
                <a:gridCol w="568887"/>
                <a:gridCol w="2059550"/>
                <a:gridCol w="454587"/>
                <a:gridCol w="1248337"/>
                <a:gridCol w="1229505"/>
              </a:tblGrid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업체명</a:t>
                      </a:r>
                      <a:endParaRPr lang="ko-KR" altLang="en-US" sz="9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카테고리</a:t>
                      </a:r>
                      <a:endParaRPr lang="ko-KR" altLang="en-US" sz="9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주소</a:t>
                      </a:r>
                      <a:endParaRPr lang="ko-KR" altLang="en-US" sz="9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/>
                        <a:t>대표자</a:t>
                      </a:r>
                      <a:endParaRPr lang="ko-KR" altLang="en-US" sz="900" u="none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대표전화</a:t>
                      </a:r>
                      <a:endParaRPr lang="ko-KR" altLang="en-US" sz="9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업데이트 일시</a:t>
                      </a:r>
                      <a:endParaRPr lang="ko-KR" altLang="en-US" sz="9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서울특별시청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/>
                        <a:t>생활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서울특별시 중구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○○○로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</a:t>
                      </a:r>
                      <a:endParaRPr lang="en-US" altLang="ko-KR" sz="900" dirty="0" smtClean="0"/>
                    </a:p>
                    <a:p>
                      <a:pPr algn="l" latinLnBrk="1"/>
                      <a:r>
                        <a:rPr lang="ko-KR" altLang="en-US" sz="900" dirty="0" smtClean="0"/>
                        <a:t>서울특별시 중구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</a:t>
                      </a:r>
                      <a:r>
                        <a:rPr lang="ko-KR" altLang="en-US" sz="900" dirty="0" smtClean="0"/>
                        <a:t>동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○○○번지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/>
                        <a:t>김철수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02-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○○○○</a:t>
                      </a:r>
                      <a:r>
                        <a:rPr lang="en-US" altLang="ko-KR" sz="90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○○○○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hh:mm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중구쇼핑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/>
                        <a:t>쇼핑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서울특별시 중구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○○○로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</a:t>
                      </a:r>
                      <a:endParaRPr lang="en-US" altLang="ko-KR" sz="900" dirty="0" smtClean="0"/>
                    </a:p>
                    <a:p>
                      <a:pPr algn="l" latinLnBrk="1"/>
                      <a:r>
                        <a:rPr lang="ko-KR" altLang="en-US" sz="900" dirty="0" smtClean="0"/>
                        <a:t>서울특별시 중구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</a:t>
                      </a:r>
                      <a:r>
                        <a:rPr lang="ko-KR" altLang="en-US" sz="900" dirty="0" smtClean="0"/>
                        <a:t>동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○○○번지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err="1" smtClean="0"/>
                        <a:t>피천득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02-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○○○○</a:t>
                      </a:r>
                      <a:r>
                        <a:rPr lang="en-US" altLang="ko-KR" sz="90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○○○○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hh:mm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세종문화회관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/>
                        <a:t>숙박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서울특별시 중구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○○○로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</a:t>
                      </a:r>
                      <a:endParaRPr lang="en-US" altLang="ko-KR" sz="900" dirty="0" smtClean="0"/>
                    </a:p>
                    <a:p>
                      <a:pPr algn="l" latinLnBrk="1"/>
                      <a:r>
                        <a:rPr lang="ko-KR" altLang="en-US" sz="900" dirty="0" smtClean="0"/>
                        <a:t>서울특별시 중구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</a:t>
                      </a:r>
                      <a:r>
                        <a:rPr lang="ko-KR" altLang="en-US" sz="900" dirty="0" smtClean="0"/>
                        <a:t>동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○○○번지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err="1" smtClean="0"/>
                        <a:t>고광고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02-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○○○○</a:t>
                      </a:r>
                      <a:r>
                        <a:rPr lang="en-US" altLang="ko-KR" sz="90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○○○○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hh:mm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광화문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/>
                        <a:t>관광지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서울특별시 중구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○○○로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</a:t>
                      </a:r>
                      <a:endParaRPr lang="en-US" altLang="ko-KR" sz="900" dirty="0" smtClean="0"/>
                    </a:p>
                    <a:p>
                      <a:pPr algn="l" latinLnBrk="1"/>
                      <a:r>
                        <a:rPr lang="ko-KR" altLang="en-US" sz="900" dirty="0" smtClean="0"/>
                        <a:t>서울특별시 중구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</a:t>
                      </a:r>
                      <a:r>
                        <a:rPr lang="ko-KR" altLang="en-US" sz="900" dirty="0" smtClean="0"/>
                        <a:t>동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○○○번지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/>
                        <a:t>장천식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02-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○○○○</a:t>
                      </a:r>
                      <a:r>
                        <a:rPr lang="en-US" altLang="ko-KR" sz="90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○○○○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hh:mm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err="1" smtClean="0"/>
                        <a:t>세종로최고집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/>
                        <a:t>먹거리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서울특별시 중구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○○○로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</a:t>
                      </a:r>
                      <a:endParaRPr lang="en-US" altLang="ko-KR" sz="900" dirty="0" smtClean="0"/>
                    </a:p>
                    <a:p>
                      <a:pPr algn="l" latinLnBrk="1"/>
                      <a:r>
                        <a:rPr lang="ko-KR" altLang="en-US" sz="900" dirty="0" smtClean="0"/>
                        <a:t>서울특별시 중구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</a:t>
                      </a:r>
                      <a:r>
                        <a:rPr lang="ko-KR" altLang="en-US" sz="900" dirty="0" smtClean="0"/>
                        <a:t>동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○○○번지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/>
                        <a:t>주인공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02-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○○○○</a:t>
                      </a:r>
                      <a:r>
                        <a:rPr lang="en-US" altLang="ko-KR" sz="90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○○○○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hh:mm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err="1" smtClean="0"/>
                        <a:t>필동대박집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/>
                        <a:t>먹거리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서울특별시 중구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○○○로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</a:t>
                      </a:r>
                      <a:endParaRPr lang="en-US" altLang="ko-KR" sz="900" dirty="0" smtClean="0"/>
                    </a:p>
                    <a:p>
                      <a:pPr algn="l" latinLnBrk="1"/>
                      <a:r>
                        <a:rPr lang="ko-KR" altLang="en-US" sz="900" dirty="0" smtClean="0"/>
                        <a:t>서울특별시 중구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</a:t>
                      </a:r>
                      <a:r>
                        <a:rPr lang="ko-KR" altLang="en-US" sz="900" dirty="0" smtClean="0"/>
                        <a:t>동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○○○번지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/>
                        <a:t>김영수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02-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○○○○</a:t>
                      </a:r>
                      <a:r>
                        <a:rPr lang="en-US" altLang="ko-KR" sz="90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○○○○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hh:mm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동대문인기식당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/>
                        <a:t>먹거리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서울특별시 중구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○○○로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</a:t>
                      </a:r>
                      <a:endParaRPr lang="en-US" altLang="ko-KR" sz="900" dirty="0" smtClean="0"/>
                    </a:p>
                    <a:p>
                      <a:pPr algn="l" latinLnBrk="1"/>
                      <a:r>
                        <a:rPr lang="ko-KR" altLang="en-US" sz="900" dirty="0" smtClean="0"/>
                        <a:t>서울특별시 중구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</a:t>
                      </a:r>
                      <a:r>
                        <a:rPr lang="ko-KR" altLang="en-US" sz="900" dirty="0" smtClean="0"/>
                        <a:t>동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○○○번지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/>
                        <a:t>이영희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02-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○○○○</a:t>
                      </a:r>
                      <a:r>
                        <a:rPr lang="en-US" altLang="ko-KR" sz="90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○○○○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hh:mm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err="1" smtClean="0"/>
                        <a:t>프라자호텔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/>
                        <a:t>숙박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서울특별시 중구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○○○로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○○○○</a:t>
                      </a:r>
                      <a:endParaRPr lang="en-US" altLang="ko-KR" sz="900" dirty="0" smtClean="0"/>
                    </a:p>
                    <a:p>
                      <a:pPr algn="l" latinLnBrk="1"/>
                      <a:r>
                        <a:rPr lang="ko-KR" altLang="en-US" sz="900" dirty="0" smtClean="0"/>
                        <a:t>서울특별시 중구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</a:t>
                      </a:r>
                      <a:r>
                        <a:rPr lang="ko-KR" altLang="en-US" sz="900" dirty="0" smtClean="0"/>
                        <a:t>동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○○○번지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/>
                        <a:t>박영희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02-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○○○○</a:t>
                      </a:r>
                      <a:r>
                        <a:rPr lang="en-US" altLang="ko-KR" sz="90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○○○○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hh:mm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신당동떡볶이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/>
                        <a:t>먹거리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서울특별시 중구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○○○로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</a:t>
                      </a:r>
                      <a:endParaRPr lang="en-US" altLang="ko-KR" sz="900" dirty="0" smtClean="0"/>
                    </a:p>
                    <a:p>
                      <a:pPr algn="l" latinLnBrk="1"/>
                      <a:r>
                        <a:rPr lang="ko-KR" altLang="en-US" sz="900" dirty="0" smtClean="0"/>
                        <a:t>서울특별시 중구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</a:t>
                      </a:r>
                      <a:r>
                        <a:rPr lang="ko-KR" altLang="en-US" sz="900" dirty="0" smtClean="0"/>
                        <a:t>동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○○○번지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/>
                        <a:t>왕건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02-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○○○○</a:t>
                      </a:r>
                      <a:r>
                        <a:rPr lang="en-US" altLang="ko-KR" sz="90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○○○○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hh:mm</a:t>
                      </a:r>
                      <a:endParaRPr lang="ko-KR" altLang="en-US" sz="900" dirty="0"/>
                    </a:p>
                  </a:txBody>
                  <a:tcPr marL="36000" marR="36000" marT="36000" marB="36000" anchor="ctr"/>
                </a:tc>
              </a:tr>
              <a:tr h="333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/>
                        <a:t>남산타워</a:t>
                      </a:r>
                      <a:endParaRPr lang="ko-KR" altLang="en-US" sz="900" u="sng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/>
                        <a:t>관광지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서울특별시 중구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○○○로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</a:t>
                      </a:r>
                      <a:endParaRPr lang="en-US" altLang="ko-KR" sz="900" dirty="0" smtClean="0"/>
                    </a:p>
                    <a:p>
                      <a:pPr algn="l" latinLnBrk="1"/>
                      <a:r>
                        <a:rPr lang="ko-KR" altLang="en-US" sz="900" dirty="0" smtClean="0"/>
                        <a:t>서울특별시 중구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</a:t>
                      </a:r>
                      <a:r>
                        <a:rPr lang="ko-KR" altLang="en-US" sz="900" dirty="0" smtClean="0"/>
                        <a:t>동 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○○○번지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/>
                        <a:t>박준수</a:t>
                      </a:r>
                      <a:endParaRPr lang="ko-KR" altLang="en-US" sz="900" u="none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02-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○○○○</a:t>
                      </a:r>
                      <a:r>
                        <a:rPr lang="en-US" altLang="ko-KR" sz="90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○○○○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YYYY.MM.DD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hh:mm</a:t>
                      </a:r>
                      <a:endParaRPr lang="ko-KR" altLang="en-US" sz="900" dirty="0" smtClean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1223648" y="9087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3" name="타원 32"/>
          <p:cNvSpPr/>
          <p:nvPr/>
        </p:nvSpPr>
        <p:spPr>
          <a:xfrm>
            <a:off x="2051720" y="9087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4" name="타원 33"/>
          <p:cNvSpPr/>
          <p:nvPr/>
        </p:nvSpPr>
        <p:spPr>
          <a:xfrm>
            <a:off x="2807824" y="9087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3599912" y="9087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7" name="타원 36"/>
          <p:cNvSpPr/>
          <p:nvPr/>
        </p:nvSpPr>
        <p:spPr>
          <a:xfrm>
            <a:off x="5976176" y="1807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204052" y="2149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179512" y="25649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2123728" y="6102234"/>
            <a:ext cx="2434083" cy="13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 3 4 5 6 7 8 9 10  ≫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472615" y="60319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4159653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공지사항관리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4431290" y="9087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5724128" y="1232755"/>
            <a:ext cx="864096" cy="28803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업체추가</a:t>
            </a:r>
          </a:p>
        </p:txBody>
      </p:sp>
      <p:sp>
        <p:nvSpPr>
          <p:cNvPr id="36" name="타원 35"/>
          <p:cNvSpPr/>
          <p:nvPr/>
        </p:nvSpPr>
        <p:spPr>
          <a:xfrm>
            <a:off x="5634128" y="11967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2864212" y="18268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4368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15489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store_create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05459"/>
              </p:ext>
            </p:extLst>
          </p:nvPr>
        </p:nvGraphicFramePr>
        <p:xfrm>
          <a:off x="6588224" y="548680"/>
          <a:ext cx="3960440" cy="66226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60440"/>
              </a:tblGrid>
              <a:tr h="435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 box for entering the name of a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company</a:t>
                      </a: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Tag</a:t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It is to be exposed at [area_store_detail1] on the application.</a:t>
                      </a:r>
                      <a:r>
                        <a:rPr lang="en-US" altLang="ko-KR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Tag</a:t>
                      </a: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can be classified by a comma.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 box for entering service hours</a:t>
                      </a: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It is to be exposed at [area_store_detail1] on the application.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 box for entering holidays </a:t>
                      </a:r>
                      <a:b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It is to be exposed at [area_store_detail1] on the application.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Check box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for building form.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- It is to be exposed at [area_store_detail1] on the application.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- ex)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건물형태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단독건물</a:t>
                      </a: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Input box for floor.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It is to be exposed at [area_store_detail1] on the application.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- ex)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층수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: 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Check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box for facility type.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It is to be exposed at [area_store_detail1] on the application.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- ex)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시설유형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숙박시설</a:t>
                      </a: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choose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activate this input box. and show in [area_store_detail1] on the application.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- ex)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시설유형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({text input in the box})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 box for entering the name of the representative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The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contents only exposed on the Administrator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page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 box for entering a phone number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 A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number exposed at 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area_store_detail1]</a:t>
                      </a: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on the application, this phone number will be called when pressing Call button on the application.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 box for entering an address,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- It is to be exposed at [area_store_detail1] on the application.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Monitoring date input box. 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The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contents only exposed on the Administrator page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Monitoring man input box. 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The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contents only exposed on the Administrator page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Monitoring man’s Phone No. input box. 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The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contents only exposed on the Administrator page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Check box for category.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먹거리 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= food, 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관광지 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= sight, 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숙박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= accommodation, 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쇼핑 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= shopping, 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생활 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= living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An image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attachment pop up appears when clicked.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 If an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image is registered, the relevant image is displayed right below the button. (the size of such image is adjusted to 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720px in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width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 when displayed)</a:t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 If an image has already been registered, it is to be changed with the selected image.</a:t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Up to five images can be attached.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Clicking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it deletes an image right below the button.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box for entering text exposed below the grade at 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area_store_detail1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] on the application,</a:t>
                      </a: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Check 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box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for accessibility information 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The relevant checked icon of a company appears bold on the application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altLang="ko-KR" sz="8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None/>
                      </a:pP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Continued in the next page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588223" cy="630931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805" y="980728"/>
            <a:ext cx="6496734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1" y="550269"/>
            <a:ext cx="971600" cy="5040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1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업</a:t>
            </a:r>
            <a:r>
              <a:rPr lang="ko-KR" altLang="en-US" sz="1050" b="1" dirty="0"/>
              <a:t>체</a:t>
            </a:r>
            <a:r>
              <a:rPr lang="ko-KR" altLang="en-US" sz="1050" b="1" dirty="0" smtClean="0"/>
              <a:t>관리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20524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신고관리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83768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길벗소개관리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45272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회원관리</a:t>
            </a:r>
            <a:endParaRPr lang="ko-KR" altLang="en-US" dirty="0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827584" y="1247441"/>
            <a:ext cx="1656184" cy="25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ko-KR" altLang="en-US" sz="14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179512" y="4096122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59653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공지사항관리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719592" y="11607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1554913" y="5605866"/>
            <a:ext cx="4169215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174"/>
          <p:cNvSpPr txBox="1"/>
          <p:nvPr/>
        </p:nvSpPr>
        <p:spPr>
          <a:xfrm>
            <a:off x="757555" y="556948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간단소개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Button"/>
          <p:cNvSpPr>
            <a:spLocks/>
          </p:cNvSpPr>
          <p:nvPr/>
        </p:nvSpPr>
        <p:spPr bwMode="auto">
          <a:xfrm>
            <a:off x="1568406" y="4470765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8" name="Button"/>
          <p:cNvSpPr>
            <a:spLocks/>
          </p:cNvSpPr>
          <p:nvPr/>
        </p:nvSpPr>
        <p:spPr bwMode="auto">
          <a:xfrm>
            <a:off x="2374636" y="4470765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0" name="TextBox 159"/>
          <p:cNvSpPr txBox="1"/>
          <p:nvPr/>
        </p:nvSpPr>
        <p:spPr>
          <a:xfrm>
            <a:off x="757554" y="444783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159"/>
          <p:cNvSpPr txBox="1"/>
          <p:nvPr/>
        </p:nvSpPr>
        <p:spPr>
          <a:xfrm>
            <a:off x="129220" y="41490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기본정보</a:t>
            </a:r>
            <a:endParaRPr lang="en-US" altLang="ko-KR" sz="800" b="1" dirty="0" smtClean="0"/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1568406" y="4705388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5" name="Button"/>
          <p:cNvSpPr>
            <a:spLocks/>
          </p:cNvSpPr>
          <p:nvPr/>
        </p:nvSpPr>
        <p:spPr bwMode="auto">
          <a:xfrm>
            <a:off x="2374636" y="4705388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1569169" y="4921412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2375399" y="4921412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9" name="Button"/>
          <p:cNvSpPr>
            <a:spLocks/>
          </p:cNvSpPr>
          <p:nvPr/>
        </p:nvSpPr>
        <p:spPr bwMode="auto">
          <a:xfrm>
            <a:off x="1569169" y="5137436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2375399" y="5137436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1" name="Button"/>
          <p:cNvSpPr>
            <a:spLocks/>
          </p:cNvSpPr>
          <p:nvPr/>
        </p:nvSpPr>
        <p:spPr bwMode="auto">
          <a:xfrm>
            <a:off x="1569169" y="5353460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2" name="Button"/>
          <p:cNvSpPr>
            <a:spLocks/>
          </p:cNvSpPr>
          <p:nvPr/>
        </p:nvSpPr>
        <p:spPr bwMode="auto">
          <a:xfrm>
            <a:off x="2375399" y="5353460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511680" y="43755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16</a:t>
            </a:r>
            <a:endParaRPr lang="ko-KR" altLang="en-US" sz="800" dirty="0"/>
          </a:p>
        </p:txBody>
      </p:sp>
      <p:sp>
        <p:nvSpPr>
          <p:cNvPr id="74" name="타원 73"/>
          <p:cNvSpPr/>
          <p:nvPr/>
        </p:nvSpPr>
        <p:spPr>
          <a:xfrm>
            <a:off x="2305192" y="43753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17</a:t>
            </a:r>
            <a:endParaRPr lang="ko-KR" altLang="en-US" sz="800" dirty="0"/>
          </a:p>
        </p:txBody>
      </p:sp>
      <p:sp>
        <p:nvSpPr>
          <p:cNvPr id="76" name="타원 75"/>
          <p:cNvSpPr/>
          <p:nvPr/>
        </p:nvSpPr>
        <p:spPr>
          <a:xfrm>
            <a:off x="1439672" y="55660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18</a:t>
            </a:r>
            <a:endParaRPr lang="ko-KR" altLang="en-US" sz="800" dirty="0"/>
          </a:p>
        </p:txBody>
      </p:sp>
      <p:sp>
        <p:nvSpPr>
          <p:cNvPr id="77" name="TextBox 159"/>
          <p:cNvSpPr txBox="1"/>
          <p:nvPr/>
        </p:nvSpPr>
        <p:spPr>
          <a:xfrm>
            <a:off x="179512" y="126904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업체명</a:t>
            </a:r>
            <a:endParaRPr lang="en-US" altLang="ko-KR" sz="800" b="1" dirty="0" smtClean="0"/>
          </a:p>
        </p:txBody>
      </p:sp>
      <p:sp>
        <p:nvSpPr>
          <p:cNvPr id="78" name="TextBox 159"/>
          <p:cNvSpPr txBox="1"/>
          <p:nvPr/>
        </p:nvSpPr>
        <p:spPr>
          <a:xfrm>
            <a:off x="2771800" y="272647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대표전화</a:t>
            </a:r>
            <a:endParaRPr lang="en-US" altLang="ko-KR" sz="800" b="1" dirty="0" smtClean="0"/>
          </a:p>
        </p:txBody>
      </p:sp>
      <p:sp>
        <p:nvSpPr>
          <p:cNvPr id="79" name="TextBox 159"/>
          <p:cNvSpPr txBox="1"/>
          <p:nvPr/>
        </p:nvSpPr>
        <p:spPr>
          <a:xfrm>
            <a:off x="179512" y="272532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대표자</a:t>
            </a:r>
            <a:endParaRPr lang="en-US" altLang="ko-KR" sz="800" b="1" dirty="0" smtClean="0"/>
          </a:p>
        </p:txBody>
      </p:sp>
      <p:sp>
        <p:nvSpPr>
          <p:cNvPr id="81" name="직사각형 80"/>
          <p:cNvSpPr/>
          <p:nvPr/>
        </p:nvSpPr>
        <p:spPr>
          <a:xfrm>
            <a:off x="981145" y="2762975"/>
            <a:ext cx="1771605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569253" y="2764125"/>
            <a:ext cx="1771605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836601" y="26369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3433603" y="27089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87" name="TextBox 174"/>
          <p:cNvSpPr txBox="1"/>
          <p:nvPr/>
        </p:nvSpPr>
        <p:spPr>
          <a:xfrm>
            <a:off x="757555" y="585751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접근성 정보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243238" y="62535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19</a:t>
            </a:r>
            <a:endParaRPr lang="ko-KR" altLang="en-US" sz="800" dirty="0"/>
          </a:p>
        </p:txBody>
      </p:sp>
      <p:sp>
        <p:nvSpPr>
          <p:cNvPr id="90" name="TextBox 174"/>
          <p:cNvSpPr txBox="1"/>
          <p:nvPr/>
        </p:nvSpPr>
        <p:spPr>
          <a:xfrm>
            <a:off x="1452778" y="5862986"/>
            <a:ext cx="1526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장애진전용 주차장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있음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174"/>
          <p:cNvSpPr txBox="1"/>
          <p:nvPr/>
        </p:nvSpPr>
        <p:spPr>
          <a:xfrm>
            <a:off x="1452778" y="6021736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계단이나 턱이 없음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174"/>
          <p:cNvSpPr txBox="1"/>
          <p:nvPr/>
        </p:nvSpPr>
        <p:spPr>
          <a:xfrm>
            <a:off x="1452778" y="6176160"/>
            <a:ext cx="21130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경사로가 있어서 휠체어 접근이 용이함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174"/>
          <p:cNvSpPr txBox="1"/>
          <p:nvPr/>
        </p:nvSpPr>
        <p:spPr>
          <a:xfrm>
            <a:off x="1452778" y="6345576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10Cm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이하 턱이 있음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174"/>
          <p:cNvSpPr txBox="1"/>
          <p:nvPr/>
        </p:nvSpPr>
        <p:spPr>
          <a:xfrm>
            <a:off x="1452778" y="6508062"/>
            <a:ext cx="1731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시각장애인용 점자안내판 있음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174"/>
          <p:cNvSpPr txBox="1"/>
          <p:nvPr/>
        </p:nvSpPr>
        <p:spPr>
          <a:xfrm>
            <a:off x="1452778" y="6669940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장애인화장실 있음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1423238" y="5906664"/>
            <a:ext cx="106434" cy="914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1048879" y="3105342"/>
            <a:ext cx="2535793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Box 174"/>
          <p:cNvSpPr txBox="1"/>
          <p:nvPr/>
        </p:nvSpPr>
        <p:spPr>
          <a:xfrm>
            <a:off x="251520" y="306896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 b="1"/>
            </a:lvl1pPr>
          </a:lstStyle>
          <a:p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101" name="타원 100"/>
          <p:cNvSpPr/>
          <p:nvPr/>
        </p:nvSpPr>
        <p:spPr>
          <a:xfrm>
            <a:off x="827584" y="30790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105" name="TextBox 174"/>
          <p:cNvSpPr txBox="1"/>
          <p:nvPr/>
        </p:nvSpPr>
        <p:spPr>
          <a:xfrm>
            <a:off x="107504" y="162880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 b="1"/>
            </a:lvl1pPr>
          </a:lstStyle>
          <a:p>
            <a:r>
              <a:rPr lang="ko-KR" altLang="en-US" dirty="0" smtClean="0"/>
              <a:t>영</a:t>
            </a:r>
            <a:r>
              <a:rPr lang="ko-KR" altLang="en-US" dirty="0"/>
              <a:t>업</a:t>
            </a:r>
            <a:r>
              <a:rPr lang="ko-KR" altLang="en-US" dirty="0" smtClean="0"/>
              <a:t>시간</a:t>
            </a:r>
            <a:endParaRPr lang="en-US" altLang="ko-KR" dirty="0"/>
          </a:p>
        </p:txBody>
      </p:sp>
      <p:sp>
        <p:nvSpPr>
          <p:cNvPr id="106" name="직사각형 105"/>
          <p:cNvSpPr/>
          <p:nvPr/>
        </p:nvSpPr>
        <p:spPr>
          <a:xfrm>
            <a:off x="927464" y="1666451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34873" y="16642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10" name="TextBox 174"/>
          <p:cNvSpPr txBox="1"/>
          <p:nvPr/>
        </p:nvSpPr>
        <p:spPr>
          <a:xfrm>
            <a:off x="2627784" y="162880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 b="1"/>
            </a:lvl1pPr>
          </a:lstStyle>
          <a:p>
            <a:r>
              <a:rPr lang="ko-KR" altLang="en-US" smtClean="0"/>
              <a:t>영업휴일</a:t>
            </a:r>
            <a:endParaRPr lang="en-US" altLang="ko-KR" dirty="0"/>
          </a:p>
        </p:txBody>
      </p:sp>
      <p:sp>
        <p:nvSpPr>
          <p:cNvPr id="111" name="직사각형 110"/>
          <p:cNvSpPr/>
          <p:nvPr/>
        </p:nvSpPr>
        <p:spPr>
          <a:xfrm>
            <a:off x="3447744" y="1666451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59"/>
          <p:cNvSpPr txBox="1"/>
          <p:nvPr/>
        </p:nvSpPr>
        <p:spPr>
          <a:xfrm>
            <a:off x="2003767" y="3646781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모니터링 요원</a:t>
            </a:r>
            <a:endParaRPr lang="en-US" altLang="ko-KR" sz="800" b="1" dirty="0" smtClean="0"/>
          </a:p>
        </p:txBody>
      </p:sp>
      <p:sp>
        <p:nvSpPr>
          <p:cNvPr id="115" name="TextBox 159"/>
          <p:cNvSpPr txBox="1"/>
          <p:nvPr/>
        </p:nvSpPr>
        <p:spPr>
          <a:xfrm>
            <a:off x="2008481" y="3430468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모니터링 요원</a:t>
            </a:r>
            <a:endParaRPr lang="en-US" altLang="ko-KR" sz="800" b="1" dirty="0" smtClean="0"/>
          </a:p>
        </p:txBody>
      </p:sp>
      <p:sp>
        <p:nvSpPr>
          <p:cNvPr id="117" name="직사각형 116"/>
          <p:cNvSpPr/>
          <p:nvPr/>
        </p:nvSpPr>
        <p:spPr>
          <a:xfrm>
            <a:off x="2963848" y="3468119"/>
            <a:ext cx="146413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954954" y="3684432"/>
            <a:ext cx="146413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TextBox 159"/>
          <p:cNvSpPr txBox="1"/>
          <p:nvPr/>
        </p:nvSpPr>
        <p:spPr>
          <a:xfrm>
            <a:off x="4434783" y="343046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연락</a:t>
            </a:r>
            <a:r>
              <a:rPr lang="ko-KR" altLang="en-US" sz="800" b="1" dirty="0"/>
              <a:t>처</a:t>
            </a:r>
            <a:endParaRPr lang="en-US" altLang="ko-KR" sz="800" b="1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5012147" y="3468119"/>
            <a:ext cx="146413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TextBox 159"/>
          <p:cNvSpPr txBox="1"/>
          <p:nvPr/>
        </p:nvSpPr>
        <p:spPr>
          <a:xfrm>
            <a:off x="4439597" y="364707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연락</a:t>
            </a:r>
            <a:r>
              <a:rPr lang="ko-KR" altLang="en-US" sz="800" b="1" dirty="0"/>
              <a:t>처</a:t>
            </a:r>
            <a:endParaRPr lang="en-US" altLang="ko-KR" sz="800" b="1" dirty="0" smtClean="0"/>
          </a:p>
        </p:txBody>
      </p:sp>
      <p:sp>
        <p:nvSpPr>
          <p:cNvPr id="123" name="직사각형 122"/>
          <p:cNvSpPr/>
          <p:nvPr/>
        </p:nvSpPr>
        <p:spPr>
          <a:xfrm>
            <a:off x="5016961" y="3684723"/>
            <a:ext cx="146413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Box 159"/>
          <p:cNvSpPr txBox="1"/>
          <p:nvPr/>
        </p:nvSpPr>
        <p:spPr>
          <a:xfrm>
            <a:off x="2003767" y="3875505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모니터링 요원</a:t>
            </a:r>
            <a:endParaRPr lang="en-US" altLang="ko-KR" sz="800" b="1" dirty="0" smtClean="0"/>
          </a:p>
        </p:txBody>
      </p:sp>
      <p:sp>
        <p:nvSpPr>
          <p:cNvPr id="125" name="직사각형 124"/>
          <p:cNvSpPr/>
          <p:nvPr/>
        </p:nvSpPr>
        <p:spPr>
          <a:xfrm>
            <a:off x="2954954" y="3913156"/>
            <a:ext cx="146413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Box 159"/>
          <p:cNvSpPr txBox="1"/>
          <p:nvPr/>
        </p:nvSpPr>
        <p:spPr>
          <a:xfrm>
            <a:off x="4439597" y="387579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연락</a:t>
            </a:r>
            <a:r>
              <a:rPr lang="ko-KR" altLang="en-US" sz="800" b="1" dirty="0"/>
              <a:t>처</a:t>
            </a:r>
            <a:endParaRPr lang="en-US" altLang="ko-KR" sz="800" b="1" dirty="0" smtClean="0"/>
          </a:p>
        </p:txBody>
      </p:sp>
      <p:sp>
        <p:nvSpPr>
          <p:cNvPr id="127" name="직사각형 126"/>
          <p:cNvSpPr/>
          <p:nvPr/>
        </p:nvSpPr>
        <p:spPr>
          <a:xfrm>
            <a:off x="5016961" y="3913447"/>
            <a:ext cx="146413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TextBox 159"/>
          <p:cNvSpPr txBox="1"/>
          <p:nvPr/>
        </p:nvSpPr>
        <p:spPr>
          <a:xfrm>
            <a:off x="107504" y="364649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모니터링 날짜</a:t>
            </a:r>
            <a:endParaRPr lang="en-US" altLang="ko-KR" sz="800" b="1" dirty="0" smtClean="0"/>
          </a:p>
        </p:txBody>
      </p:sp>
      <p:sp>
        <p:nvSpPr>
          <p:cNvPr id="129" name="직사각형 128"/>
          <p:cNvSpPr/>
          <p:nvPr/>
        </p:nvSpPr>
        <p:spPr>
          <a:xfrm>
            <a:off x="904958" y="3684143"/>
            <a:ext cx="88580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809592" y="35067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134" name="타원 133"/>
          <p:cNvSpPr/>
          <p:nvPr/>
        </p:nvSpPr>
        <p:spPr>
          <a:xfrm>
            <a:off x="2750856" y="35747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135" name="타원 134"/>
          <p:cNvSpPr/>
          <p:nvPr/>
        </p:nvSpPr>
        <p:spPr>
          <a:xfrm>
            <a:off x="4832147" y="35708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14</a:t>
            </a:r>
            <a:endParaRPr lang="ko-KR" altLang="en-US" sz="800" dirty="0"/>
          </a:p>
        </p:txBody>
      </p:sp>
      <p:sp>
        <p:nvSpPr>
          <p:cNvPr id="136" name="직사각형 135"/>
          <p:cNvSpPr/>
          <p:nvPr/>
        </p:nvSpPr>
        <p:spPr>
          <a:xfrm>
            <a:off x="3427122" y="1296504"/>
            <a:ext cx="305397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Box 174"/>
          <p:cNvSpPr txBox="1"/>
          <p:nvPr/>
        </p:nvSpPr>
        <p:spPr>
          <a:xfrm>
            <a:off x="2629763" y="126012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 b="1"/>
            </a:lvl1pPr>
          </a:lstStyle>
          <a:p>
            <a:r>
              <a:rPr lang="ko-KR" altLang="en-US"/>
              <a:t>태그</a:t>
            </a:r>
            <a:endParaRPr lang="en-US" altLang="ko-KR" dirty="0"/>
          </a:p>
        </p:txBody>
      </p:sp>
      <p:sp>
        <p:nvSpPr>
          <p:cNvPr id="138" name="타원 137"/>
          <p:cNvSpPr/>
          <p:nvPr/>
        </p:nvSpPr>
        <p:spPr>
          <a:xfrm>
            <a:off x="3201611" y="13047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39" name="타원 138"/>
          <p:cNvSpPr/>
          <p:nvPr/>
        </p:nvSpPr>
        <p:spPr>
          <a:xfrm>
            <a:off x="3231365" y="16740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40" name="TextBox 159"/>
          <p:cNvSpPr txBox="1"/>
          <p:nvPr/>
        </p:nvSpPr>
        <p:spPr>
          <a:xfrm>
            <a:off x="136105" y="191683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건물형태</a:t>
            </a:r>
            <a:endParaRPr lang="en-US" altLang="ko-KR" sz="800" b="1" dirty="0" smtClean="0"/>
          </a:p>
        </p:txBody>
      </p:sp>
      <p:sp>
        <p:nvSpPr>
          <p:cNvPr id="141" name="TextBox 174"/>
          <p:cNvSpPr txBox="1"/>
          <p:nvPr/>
        </p:nvSpPr>
        <p:spPr>
          <a:xfrm>
            <a:off x="789745" y="191683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단독건물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2" name="TextBox 174"/>
          <p:cNvSpPr txBox="1"/>
          <p:nvPr/>
        </p:nvSpPr>
        <p:spPr>
          <a:xfrm>
            <a:off x="1529752" y="1916832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건물내부시설 및 상점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446627" y="1954483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655295" y="19146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45" name="타원 144"/>
          <p:cNvSpPr/>
          <p:nvPr/>
        </p:nvSpPr>
        <p:spPr>
          <a:xfrm>
            <a:off x="3239872" y="19146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46" name="TextBox 159"/>
          <p:cNvSpPr txBox="1"/>
          <p:nvPr/>
        </p:nvSpPr>
        <p:spPr>
          <a:xfrm>
            <a:off x="2786576" y="19168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smtClean="0"/>
              <a:t>층</a:t>
            </a:r>
            <a:r>
              <a:rPr lang="ko-KR" altLang="en-US" sz="800" b="1"/>
              <a:t>수</a:t>
            </a:r>
            <a:endParaRPr lang="en-US" altLang="ko-KR" sz="800" b="1" dirty="0" smtClean="0"/>
          </a:p>
        </p:txBody>
      </p:sp>
      <p:sp>
        <p:nvSpPr>
          <p:cNvPr id="147" name="TextBox 159"/>
          <p:cNvSpPr txBox="1"/>
          <p:nvPr/>
        </p:nvSpPr>
        <p:spPr>
          <a:xfrm>
            <a:off x="130953" y="216201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시설유형</a:t>
            </a:r>
            <a:endParaRPr lang="en-US" altLang="ko-KR" sz="800" b="1" dirty="0" smtClean="0"/>
          </a:p>
        </p:txBody>
      </p:sp>
      <p:sp>
        <p:nvSpPr>
          <p:cNvPr id="149" name="타원 148"/>
          <p:cNvSpPr/>
          <p:nvPr/>
        </p:nvSpPr>
        <p:spPr>
          <a:xfrm>
            <a:off x="650143" y="21598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52" name="TextBox 174"/>
          <p:cNvSpPr txBox="1"/>
          <p:nvPr/>
        </p:nvSpPr>
        <p:spPr>
          <a:xfrm>
            <a:off x="795256" y="2162011"/>
            <a:ext cx="5681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 문화관광지 □ 숙박시설 □ 영화관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공연장 □ 약국 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음식점</a:t>
            </a:r>
          </a:p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□ 이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미용실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제과점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카페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판매상점 □ 패스트푸드점 □ 화장실</a:t>
            </a:r>
          </a:p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□ 기타 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358395" y="2483535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1268395" y="24436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156" name="TextBox 159"/>
          <p:cNvSpPr txBox="1"/>
          <p:nvPr/>
        </p:nvSpPr>
        <p:spPr>
          <a:xfrm>
            <a:off x="745295" y="414309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카테고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리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TextBox 174"/>
          <p:cNvSpPr txBox="1"/>
          <p:nvPr/>
        </p:nvSpPr>
        <p:spPr>
          <a:xfrm>
            <a:off x="1438613" y="4143095"/>
            <a:ext cx="22605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먹거리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관광지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숙박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쇼핑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생활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1349752" y="41427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136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78908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store_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4515"/>
              </p:ext>
            </p:extLst>
          </p:nvPr>
        </p:nvGraphicFramePr>
        <p:xfrm>
          <a:off x="6588224" y="548680"/>
          <a:ext cx="2555776" cy="5760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55776"/>
              </a:tblGrid>
              <a:tr h="43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All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of information in this page is to be exposed at [area_store_detail1] on the application. ( Joonggu_Storyboard_User_App page 7 part 6) )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input some text in text box, then show the input text and the title of input box and other texts.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For example, If I input “1” and “3” and “4” at the box of which name is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건물구조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show like ex1) in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ex1)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건물구조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지하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층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지상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층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총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층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check some check box, then show the checked text and the title of check box.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For example, If I check “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도보로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분 안에 접근 가능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” at the box of which name is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역으로부터의 거리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show like ex2) in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ex2)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역으로부터의 거리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도보로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분 안에 접근 가능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did not input something, do not show the title of input box in 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did not check something, do not show the title of check box in 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Continued in the next page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586263" cy="630931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179512" y="764704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174"/>
          <p:cNvSpPr txBox="1"/>
          <p:nvPr/>
        </p:nvSpPr>
        <p:spPr>
          <a:xfrm>
            <a:off x="1452778" y="548680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장애인화장실 있음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174"/>
          <p:cNvSpPr txBox="1"/>
          <p:nvPr/>
        </p:nvSpPr>
        <p:spPr>
          <a:xfrm>
            <a:off x="179512" y="76470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 b="1"/>
            </a:lvl1pPr>
          </a:lstStyle>
          <a:p>
            <a:r>
              <a:rPr lang="ko-KR" altLang="en-US" dirty="0" smtClean="0"/>
              <a:t>세부정보</a:t>
            </a:r>
            <a:endParaRPr lang="en-US" altLang="ko-KR" dirty="0"/>
          </a:p>
        </p:txBody>
      </p:sp>
      <p:sp>
        <p:nvSpPr>
          <p:cNvPr id="62" name="직사각형 61"/>
          <p:cNvSpPr/>
          <p:nvPr/>
        </p:nvSpPr>
        <p:spPr>
          <a:xfrm>
            <a:off x="1415819" y="1018379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174"/>
          <p:cNvSpPr txBox="1"/>
          <p:nvPr/>
        </p:nvSpPr>
        <p:spPr>
          <a:xfrm>
            <a:off x="323528" y="1160373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/>
              <a:t>역 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64" name="직사각형 63"/>
          <p:cNvSpPr/>
          <p:nvPr/>
        </p:nvSpPr>
        <p:spPr>
          <a:xfrm>
            <a:off x="1415819" y="1198024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174"/>
          <p:cNvSpPr txBox="1"/>
          <p:nvPr/>
        </p:nvSpPr>
        <p:spPr>
          <a:xfrm>
            <a:off x="335699" y="1341348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/>
              <a:t>엘리베이터 </a:t>
            </a:r>
            <a:r>
              <a:rPr lang="ko-KR" altLang="en-US" dirty="0" smtClean="0"/>
              <a:t>위치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66" name="직사각형 65"/>
          <p:cNvSpPr/>
          <p:nvPr/>
        </p:nvSpPr>
        <p:spPr>
          <a:xfrm>
            <a:off x="1415819" y="1378999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174"/>
          <p:cNvSpPr txBox="1"/>
          <p:nvPr/>
        </p:nvSpPr>
        <p:spPr>
          <a:xfrm>
            <a:off x="340588" y="98258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/>
              <a:t>역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68" name="타원 67"/>
          <p:cNvSpPr/>
          <p:nvPr/>
        </p:nvSpPr>
        <p:spPr>
          <a:xfrm>
            <a:off x="1" y="7647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9" name="TextBox 174"/>
          <p:cNvSpPr txBox="1"/>
          <p:nvPr/>
        </p:nvSpPr>
        <p:spPr>
          <a:xfrm>
            <a:off x="335699" y="1559104"/>
            <a:ext cx="1101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역으로부터의 거리 </a:t>
            </a:r>
            <a:r>
              <a:rPr lang="en-US" altLang="ko-KR" dirty="0" smtClean="0"/>
              <a:t>:</a:t>
            </a:r>
            <a:endParaRPr lang="en-US" altLang="ko-KR" dirty="0"/>
          </a:p>
        </p:txBody>
      </p:sp>
      <p:sp>
        <p:nvSpPr>
          <p:cNvPr id="70" name="TextBox 174"/>
          <p:cNvSpPr txBox="1"/>
          <p:nvPr/>
        </p:nvSpPr>
        <p:spPr>
          <a:xfrm>
            <a:off x="1415819" y="1559104"/>
            <a:ext cx="44406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/>
              <a:t>□ </a:t>
            </a:r>
            <a:r>
              <a:rPr lang="ko-KR" altLang="en-US" dirty="0" smtClean="0"/>
              <a:t>도보로 </a:t>
            </a:r>
            <a:r>
              <a:rPr lang="en-US" altLang="ko-KR" dirty="0"/>
              <a:t>5</a:t>
            </a:r>
            <a:r>
              <a:rPr lang="ko-KR" altLang="en-US" dirty="0"/>
              <a:t>분 안에 접근 </a:t>
            </a:r>
            <a:r>
              <a:rPr lang="ko-KR" altLang="en-US" dirty="0" smtClean="0"/>
              <a:t>가능 □ </a:t>
            </a:r>
            <a:r>
              <a:rPr lang="ko-KR" altLang="en-US" dirty="0"/>
              <a:t>도보로 </a:t>
            </a:r>
            <a:r>
              <a:rPr lang="en-US" altLang="ko-KR" dirty="0"/>
              <a:t>10</a:t>
            </a:r>
            <a:r>
              <a:rPr lang="ko-KR" altLang="en-US" dirty="0"/>
              <a:t>분 안에 접근 </a:t>
            </a:r>
            <a:r>
              <a:rPr lang="ko-KR" altLang="en-US" dirty="0" smtClean="0"/>
              <a:t>가능 □ </a:t>
            </a:r>
            <a:r>
              <a:rPr lang="ko-KR" altLang="en-US" dirty="0"/>
              <a:t>도보로 </a:t>
            </a:r>
            <a:r>
              <a:rPr lang="en-US" altLang="ko-KR" dirty="0"/>
              <a:t>15</a:t>
            </a:r>
            <a:r>
              <a:rPr lang="ko-KR" altLang="en-US" dirty="0"/>
              <a:t>분 안에 접근 가능</a:t>
            </a:r>
            <a:endParaRPr lang="en-US" altLang="ko-KR" dirty="0"/>
          </a:p>
        </p:txBody>
      </p:sp>
      <p:sp>
        <p:nvSpPr>
          <p:cNvPr id="88" name="TextBox 174"/>
          <p:cNvSpPr txBox="1"/>
          <p:nvPr/>
        </p:nvSpPr>
        <p:spPr>
          <a:xfrm>
            <a:off x="340588" y="1788876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건물구조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지하</a:t>
            </a:r>
            <a:endParaRPr lang="en-US" altLang="ko-KR" dirty="0"/>
          </a:p>
        </p:txBody>
      </p:sp>
      <p:sp>
        <p:nvSpPr>
          <p:cNvPr id="89" name="직사각형 88"/>
          <p:cNvSpPr/>
          <p:nvPr/>
        </p:nvSpPr>
        <p:spPr>
          <a:xfrm>
            <a:off x="1236988" y="1826527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174"/>
          <p:cNvSpPr txBox="1"/>
          <p:nvPr/>
        </p:nvSpPr>
        <p:spPr>
          <a:xfrm>
            <a:off x="1703852" y="1788876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층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지상</a:t>
            </a:r>
            <a:endParaRPr lang="en-US" altLang="ko-KR" dirty="0"/>
          </a:p>
        </p:txBody>
      </p:sp>
      <p:sp>
        <p:nvSpPr>
          <p:cNvPr id="91" name="직사각형 90"/>
          <p:cNvSpPr/>
          <p:nvPr/>
        </p:nvSpPr>
        <p:spPr>
          <a:xfrm>
            <a:off x="2279915" y="1826527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174"/>
          <p:cNvSpPr txBox="1"/>
          <p:nvPr/>
        </p:nvSpPr>
        <p:spPr>
          <a:xfrm>
            <a:off x="2777975" y="1788876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층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총</a:t>
            </a:r>
            <a:endParaRPr lang="en-US" altLang="ko-KR" dirty="0"/>
          </a:p>
        </p:txBody>
      </p:sp>
      <p:sp>
        <p:nvSpPr>
          <p:cNvPr id="93" name="직사각형 92"/>
          <p:cNvSpPr/>
          <p:nvPr/>
        </p:nvSpPr>
        <p:spPr>
          <a:xfrm>
            <a:off x="3253211" y="1826527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174"/>
          <p:cNvSpPr txBox="1"/>
          <p:nvPr/>
        </p:nvSpPr>
        <p:spPr>
          <a:xfrm>
            <a:off x="3720075" y="178887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층</a:t>
            </a:r>
            <a:endParaRPr lang="en-US" altLang="ko-KR" dirty="0"/>
          </a:p>
        </p:txBody>
      </p:sp>
      <p:sp>
        <p:nvSpPr>
          <p:cNvPr id="95" name="TextBox 174"/>
          <p:cNvSpPr txBox="1"/>
          <p:nvPr/>
        </p:nvSpPr>
        <p:spPr>
          <a:xfrm>
            <a:off x="330416" y="2004320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96" name="직사각형 95"/>
          <p:cNvSpPr/>
          <p:nvPr/>
        </p:nvSpPr>
        <p:spPr>
          <a:xfrm>
            <a:off x="732063" y="2031015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직선 화살표 연결선 3"/>
          <p:cNvCxnSpPr>
            <a:stCxn id="70" idx="3"/>
          </p:cNvCxnSpPr>
          <p:nvPr/>
        </p:nvCxnSpPr>
        <p:spPr>
          <a:xfrm>
            <a:off x="5856458" y="1666826"/>
            <a:ext cx="947790" cy="2554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74"/>
          <p:cNvSpPr txBox="1"/>
          <p:nvPr/>
        </p:nvSpPr>
        <p:spPr>
          <a:xfrm>
            <a:off x="2585123" y="2004320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99" name="직사각형 98"/>
          <p:cNvSpPr/>
          <p:nvPr/>
        </p:nvSpPr>
        <p:spPr>
          <a:xfrm>
            <a:off x="2986770" y="2031015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3" name="직선 화살표 연결선 72"/>
          <p:cNvCxnSpPr>
            <a:stCxn id="94" idx="3"/>
          </p:cNvCxnSpPr>
          <p:nvPr/>
        </p:nvCxnSpPr>
        <p:spPr>
          <a:xfrm>
            <a:off x="4007333" y="1896598"/>
            <a:ext cx="2868923" cy="1100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174"/>
          <p:cNvSpPr txBox="1"/>
          <p:nvPr/>
        </p:nvSpPr>
        <p:spPr>
          <a:xfrm>
            <a:off x="345224" y="2205444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01" name="직사각형 100"/>
          <p:cNvSpPr/>
          <p:nvPr/>
        </p:nvSpPr>
        <p:spPr>
          <a:xfrm>
            <a:off x="746871" y="2232139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74"/>
          <p:cNvSpPr txBox="1"/>
          <p:nvPr/>
        </p:nvSpPr>
        <p:spPr>
          <a:xfrm>
            <a:off x="2599931" y="2205444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03" name="직사각형 102"/>
          <p:cNvSpPr/>
          <p:nvPr/>
        </p:nvSpPr>
        <p:spPr>
          <a:xfrm>
            <a:off x="3001578" y="2232139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Box 174"/>
          <p:cNvSpPr txBox="1"/>
          <p:nvPr/>
        </p:nvSpPr>
        <p:spPr>
          <a:xfrm>
            <a:off x="335699" y="2421468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05" name="직사각형 104"/>
          <p:cNvSpPr/>
          <p:nvPr/>
        </p:nvSpPr>
        <p:spPr>
          <a:xfrm>
            <a:off x="737346" y="2448163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TextBox 174"/>
          <p:cNvSpPr txBox="1"/>
          <p:nvPr/>
        </p:nvSpPr>
        <p:spPr>
          <a:xfrm>
            <a:off x="2590406" y="2421468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07" name="직사각형 106"/>
          <p:cNvSpPr/>
          <p:nvPr/>
        </p:nvSpPr>
        <p:spPr>
          <a:xfrm>
            <a:off x="2992053" y="2448163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74"/>
          <p:cNvSpPr txBox="1"/>
          <p:nvPr/>
        </p:nvSpPr>
        <p:spPr>
          <a:xfrm>
            <a:off x="323528" y="2636912"/>
            <a:ext cx="3829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주차구역 </a:t>
            </a:r>
            <a:r>
              <a:rPr lang="en-US" altLang="ko-KR" dirty="0" smtClean="0"/>
              <a:t>: </a:t>
            </a:r>
            <a:r>
              <a:rPr lang="ko-KR" altLang="en-US" dirty="0"/>
              <a:t>□ 장애인전용 주차장이 있음 □ 일반 주차장만 있음 □</a:t>
            </a:r>
            <a:r>
              <a:rPr lang="ko-KR" altLang="en-US" dirty="0" smtClean="0"/>
              <a:t> </a:t>
            </a:r>
            <a:r>
              <a:rPr lang="ko-KR" altLang="en-US" dirty="0"/>
              <a:t>주차장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sp>
        <p:nvSpPr>
          <p:cNvPr id="112" name="TextBox 174"/>
          <p:cNvSpPr txBox="1"/>
          <p:nvPr/>
        </p:nvSpPr>
        <p:spPr>
          <a:xfrm>
            <a:off x="386011" y="2780928"/>
            <a:ext cx="29706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주차장 위치 </a:t>
            </a:r>
            <a:r>
              <a:rPr lang="en-US" altLang="ko-KR" dirty="0"/>
              <a:t>: □ </a:t>
            </a:r>
            <a:r>
              <a:rPr lang="ko-KR" altLang="en-US" dirty="0"/>
              <a:t>실내 □ 실외 □ 지하 </a:t>
            </a:r>
            <a:r>
              <a:rPr lang="en-US" altLang="ko-KR" dirty="0" smtClean="0"/>
              <a:t>(                 </a:t>
            </a:r>
            <a:r>
              <a:rPr lang="ko-KR" altLang="en-US" dirty="0"/>
              <a:t>층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장애인주차장 </a:t>
            </a:r>
            <a:r>
              <a:rPr lang="en-US" altLang="ko-KR" dirty="0"/>
              <a:t>: ( </a:t>
            </a:r>
            <a:r>
              <a:rPr lang="en-US" altLang="ko-KR" dirty="0" smtClean="0"/>
              <a:t>               </a:t>
            </a:r>
            <a:r>
              <a:rPr lang="ko-KR" altLang="en-US" dirty="0" smtClean="0"/>
              <a:t>대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주차장에서 상점입구까지 거리 </a:t>
            </a:r>
            <a:r>
              <a:rPr lang="en-US" altLang="ko-KR" dirty="0"/>
              <a:t>: □ 10m </a:t>
            </a:r>
            <a:r>
              <a:rPr lang="ko-KR" altLang="en-US" dirty="0"/>
              <a:t>이하 □ </a:t>
            </a:r>
            <a:r>
              <a:rPr lang="en-US" altLang="ko-KR" dirty="0"/>
              <a:t>10m </a:t>
            </a:r>
            <a:r>
              <a:rPr lang="ko-KR" altLang="en-US" dirty="0"/>
              <a:t>이상</a:t>
            </a:r>
            <a:endParaRPr lang="en-US" altLang="ko-KR" dirty="0"/>
          </a:p>
        </p:txBody>
      </p:sp>
      <p:sp>
        <p:nvSpPr>
          <p:cNvPr id="113" name="직사각형 112"/>
          <p:cNvSpPr/>
          <p:nvPr/>
        </p:nvSpPr>
        <p:spPr>
          <a:xfrm>
            <a:off x="2768146" y="6447686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331640" y="2987023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TextBox 174"/>
          <p:cNvSpPr txBox="1"/>
          <p:nvPr/>
        </p:nvSpPr>
        <p:spPr>
          <a:xfrm>
            <a:off x="323528" y="3311315"/>
            <a:ext cx="4790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추출입구 형태 </a:t>
            </a:r>
            <a:r>
              <a:rPr lang="en-US" altLang="ko-KR" dirty="0" smtClean="0"/>
              <a:t>: </a:t>
            </a:r>
            <a:r>
              <a:rPr lang="ko-KR" altLang="en-US" dirty="0"/>
              <a:t>□ 계단이나 턱이 없음 □</a:t>
            </a:r>
            <a:r>
              <a:rPr lang="ko-KR" altLang="en-US" dirty="0" smtClean="0"/>
              <a:t> </a:t>
            </a:r>
            <a:r>
              <a:rPr lang="ko-KR" altLang="en-US" dirty="0"/>
              <a:t>경사로가 있어서 휠체어 접근이 </a:t>
            </a:r>
            <a:r>
              <a:rPr lang="ko-KR" altLang="en-US" dirty="0" smtClean="0"/>
              <a:t>용이함</a:t>
            </a:r>
            <a:endParaRPr lang="en-US" altLang="ko-KR" dirty="0" smtClean="0"/>
          </a:p>
          <a:p>
            <a:r>
              <a:rPr lang="ko-KR" altLang="en-US" dirty="0" smtClean="0"/>
              <a:t>□ </a:t>
            </a:r>
            <a:r>
              <a:rPr lang="ko-KR" altLang="en-US" dirty="0"/>
              <a:t>경사로가 있지만</a:t>
            </a:r>
            <a:r>
              <a:rPr lang="en-US" altLang="ko-KR" dirty="0"/>
              <a:t>, </a:t>
            </a:r>
            <a:r>
              <a:rPr lang="ko-KR" altLang="en-US" dirty="0"/>
              <a:t>경사 높아 휠체어 접근이 </a:t>
            </a:r>
            <a:r>
              <a:rPr lang="ko-KR" altLang="en-US" dirty="0" smtClean="0"/>
              <a:t>불편함 □ </a:t>
            </a:r>
            <a:r>
              <a:rPr lang="ko-KR" altLang="en-US" dirty="0"/>
              <a:t>계단이나 턱이 있어서 휠체어 접근이 불편함</a:t>
            </a:r>
          </a:p>
        </p:txBody>
      </p:sp>
      <p:sp>
        <p:nvSpPr>
          <p:cNvPr id="116" name="TextBox 174"/>
          <p:cNvSpPr txBox="1"/>
          <p:nvPr/>
        </p:nvSpPr>
        <p:spPr>
          <a:xfrm>
            <a:off x="323528" y="3623053"/>
            <a:ext cx="6120681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dirty="0" smtClean="0"/>
              <a:t>- </a:t>
            </a:r>
            <a:r>
              <a:rPr lang="ko-KR" altLang="en-US" dirty="0"/>
              <a:t>턱 </a:t>
            </a:r>
            <a:r>
              <a:rPr lang="en-US" altLang="ko-KR" dirty="0"/>
              <a:t>: □ </a:t>
            </a:r>
            <a:r>
              <a:rPr lang="ko-KR" altLang="en-US" dirty="0"/>
              <a:t>전동휠체어</a:t>
            </a:r>
            <a:r>
              <a:rPr lang="en-US" altLang="ko-KR" dirty="0"/>
              <a:t>·</a:t>
            </a:r>
            <a:r>
              <a:rPr lang="ko-KR" altLang="en-US" dirty="0"/>
              <a:t>스쿠터 넘을 수 있음</a:t>
            </a:r>
            <a:r>
              <a:rPr lang="en-US" altLang="ko-KR" dirty="0"/>
              <a:t>(5Cm</a:t>
            </a:r>
            <a:r>
              <a:rPr lang="ko-KR" altLang="en-US" dirty="0"/>
              <a:t>이하</a:t>
            </a:r>
            <a:r>
              <a:rPr lang="en-US" altLang="ko-KR" dirty="0"/>
              <a:t>) □ </a:t>
            </a:r>
            <a:r>
              <a:rPr lang="ko-KR" altLang="en-US" dirty="0"/>
              <a:t>보조인도움이 필요</a:t>
            </a:r>
            <a:r>
              <a:rPr lang="en-US" altLang="ko-KR" dirty="0"/>
              <a:t>. □ </a:t>
            </a:r>
            <a:r>
              <a:rPr lang="ko-KR" altLang="en-US" dirty="0"/>
              <a:t>넘을 수 없음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출입문 </a:t>
            </a:r>
            <a:r>
              <a:rPr lang="en-US" altLang="ko-KR" dirty="0"/>
              <a:t>: □ </a:t>
            </a:r>
            <a:r>
              <a:rPr lang="ko-KR" altLang="en-US" dirty="0"/>
              <a:t>자동문 □ 반자동문 □ 회전문 □ 미닫이 □ </a:t>
            </a:r>
            <a:r>
              <a:rPr lang="ko-KR" altLang="en-US" dirty="0" err="1"/>
              <a:t>안여닫이</a:t>
            </a:r>
            <a:r>
              <a:rPr lang="ko-KR" altLang="en-US" dirty="0"/>
              <a:t> □</a:t>
            </a:r>
            <a:r>
              <a:rPr lang="ko-KR" altLang="en-US" dirty="0" smtClean="0"/>
              <a:t> </a:t>
            </a:r>
            <a:r>
              <a:rPr lang="ko-KR" altLang="en-US" dirty="0" err="1"/>
              <a:t>밖여닫이</a:t>
            </a:r>
            <a:r>
              <a:rPr lang="ko-KR" altLang="en-US" dirty="0"/>
              <a:t> </a:t>
            </a:r>
            <a:r>
              <a:rPr lang="ko-KR" altLang="en-US" dirty="0" smtClean="0"/>
              <a:t>□ </a:t>
            </a:r>
            <a:r>
              <a:rPr lang="ko-KR" altLang="en-US" dirty="0"/>
              <a:t>양쪽여닫이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dirty="0" smtClean="0"/>
              <a:t>출입문 </a:t>
            </a:r>
            <a:r>
              <a:rPr lang="ko-KR" altLang="en-US" dirty="0"/>
              <a:t>폭 </a:t>
            </a:r>
            <a:r>
              <a:rPr lang="en-US" altLang="ko-KR" dirty="0"/>
              <a:t>: □ 80Cm </a:t>
            </a:r>
            <a:r>
              <a:rPr lang="ko-KR" altLang="en-US" dirty="0"/>
              <a:t>이하 □</a:t>
            </a:r>
            <a:r>
              <a:rPr lang="ko-KR" altLang="en-US" dirty="0" smtClean="0"/>
              <a:t> </a:t>
            </a:r>
            <a:r>
              <a:rPr lang="en-US" altLang="ko-KR" dirty="0"/>
              <a:t>80Cm </a:t>
            </a:r>
            <a:r>
              <a:rPr lang="ko-KR" altLang="en-US" dirty="0"/>
              <a:t>이상 </a:t>
            </a:r>
            <a:endParaRPr lang="en-US" altLang="ko-KR" dirty="0" smtClean="0"/>
          </a:p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생활시설</a:t>
            </a:r>
            <a:r>
              <a:rPr lang="en-US" altLang="ko-KR" dirty="0"/>
              <a:t>(</a:t>
            </a:r>
            <a:r>
              <a:rPr lang="ko-KR" altLang="en-US" dirty="0"/>
              <a:t>상점</a:t>
            </a:r>
            <a:r>
              <a:rPr lang="en-US" altLang="ko-KR" dirty="0"/>
              <a:t>) </a:t>
            </a:r>
            <a:r>
              <a:rPr lang="ko-KR" altLang="en-US" dirty="0"/>
              <a:t>내 엘리베이터 </a:t>
            </a:r>
            <a:r>
              <a:rPr lang="en-US" altLang="ko-KR" dirty="0"/>
              <a:t>: □ </a:t>
            </a:r>
            <a:r>
              <a:rPr lang="ko-KR" altLang="en-US" dirty="0"/>
              <a:t>있음 </a:t>
            </a:r>
            <a:r>
              <a:rPr lang="ko-KR" altLang="en-US" dirty="0" smtClean="0"/>
              <a:t>□ 있으나 </a:t>
            </a:r>
            <a:r>
              <a:rPr lang="ko-KR" altLang="en-US" dirty="0"/>
              <a:t>접근 불가 □</a:t>
            </a:r>
            <a:r>
              <a:rPr lang="ko-KR" altLang="en-US" dirty="0" smtClean="0"/>
              <a:t> </a:t>
            </a:r>
            <a:r>
              <a:rPr lang="ko-KR" altLang="en-US" dirty="0"/>
              <a:t>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엘리베이터 내부공간 </a:t>
            </a:r>
            <a:r>
              <a:rPr lang="en-US" altLang="ko-KR" dirty="0"/>
              <a:t>: </a:t>
            </a:r>
            <a:r>
              <a:rPr lang="en-US" altLang="ko-KR" dirty="0" smtClean="0"/>
              <a:t>(              </a:t>
            </a:r>
            <a:r>
              <a:rPr lang="ko-KR" altLang="en-US" dirty="0"/>
              <a:t>인승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엘리베이터 전동휠체어 이용가능여부 </a:t>
            </a:r>
            <a:r>
              <a:rPr lang="en-US" altLang="ko-KR" dirty="0"/>
              <a:t>: □ </a:t>
            </a:r>
            <a:r>
              <a:rPr lang="ko-KR" altLang="en-US" dirty="0"/>
              <a:t>가능 □ 어려움 □ 불가능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엘리베이터 전동스쿠터 이용가능여부 </a:t>
            </a:r>
            <a:r>
              <a:rPr lang="en-US" altLang="ko-KR" dirty="0"/>
              <a:t>: □ </a:t>
            </a:r>
            <a:r>
              <a:rPr lang="ko-KR" altLang="en-US" dirty="0"/>
              <a:t>가능 □ 어려움 □ 불가능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장애인용 버튼 </a:t>
            </a:r>
            <a:r>
              <a:rPr lang="en-US" altLang="ko-KR" dirty="0"/>
              <a:t>: □ </a:t>
            </a:r>
            <a:r>
              <a:rPr lang="ko-KR" altLang="en-US" dirty="0"/>
              <a:t>있음 □ 있으나 이용 불가 □ 없음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엘리베이터 </a:t>
            </a:r>
            <a:r>
              <a:rPr lang="ko-KR" altLang="en-US" dirty="0"/>
              <a:t>까지 시각장애인용 </a:t>
            </a:r>
            <a:r>
              <a:rPr lang="ko-KR" altLang="en-US" dirty="0" err="1"/>
              <a:t>점자블럭과</a:t>
            </a:r>
            <a:r>
              <a:rPr lang="ko-KR" altLang="en-US" dirty="0"/>
              <a:t> </a:t>
            </a:r>
            <a:r>
              <a:rPr lang="ko-KR" altLang="en-US" dirty="0" err="1" smtClean="0"/>
              <a:t>안내표시판이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□ </a:t>
            </a:r>
            <a:r>
              <a:rPr lang="ko-KR" altLang="en-US" dirty="0"/>
              <a:t>전면에 설치되어 있어서 편함 □ 부분별로 설치돼서 불편 □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내부공간 </a:t>
            </a:r>
            <a:r>
              <a:rPr lang="en-US" altLang="ko-KR" dirty="0"/>
              <a:t>: </a:t>
            </a:r>
            <a:r>
              <a:rPr lang="ko-KR" altLang="en-US" dirty="0"/>
              <a:t>□</a:t>
            </a:r>
            <a:r>
              <a:rPr lang="en-US" altLang="ko-KR" dirty="0" smtClean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인 </a:t>
            </a:r>
            <a:r>
              <a:rPr lang="en-US" altLang="ko-KR" dirty="0"/>
              <a:t>~ 20</a:t>
            </a:r>
            <a:r>
              <a:rPr lang="ko-KR" altLang="en-US" dirty="0"/>
              <a:t>인 이용가능 □ </a:t>
            </a:r>
            <a:r>
              <a:rPr lang="en-US" altLang="ko-KR" dirty="0"/>
              <a:t>20</a:t>
            </a:r>
            <a:r>
              <a:rPr lang="ko-KR" altLang="en-US" dirty="0" err="1"/>
              <a:t>인이상</a:t>
            </a:r>
            <a:r>
              <a:rPr lang="ko-KR" altLang="en-US" dirty="0"/>
              <a:t> 이용가능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내부공간 </a:t>
            </a:r>
            <a:r>
              <a:rPr lang="en-US" altLang="ko-KR" dirty="0"/>
              <a:t>- </a:t>
            </a:r>
            <a:r>
              <a:rPr lang="ko-KR" altLang="en-US" dirty="0"/>
              <a:t>전동휠체어를 타고 이동 </a:t>
            </a:r>
            <a:r>
              <a:rPr lang="en-US" altLang="ko-KR" dirty="0"/>
              <a:t>: </a:t>
            </a:r>
            <a:r>
              <a:rPr lang="ko-KR" altLang="en-US" dirty="0"/>
              <a:t>□</a:t>
            </a:r>
            <a:r>
              <a:rPr lang="en-US" altLang="ko-KR" dirty="0" smtClean="0"/>
              <a:t> </a:t>
            </a:r>
            <a:r>
              <a:rPr lang="ko-KR" altLang="en-US" dirty="0"/>
              <a:t>가능 □ 어려움 □ 불가능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내부공간 </a:t>
            </a:r>
            <a:r>
              <a:rPr lang="en-US" altLang="ko-KR" dirty="0"/>
              <a:t>- </a:t>
            </a:r>
            <a:r>
              <a:rPr lang="ko-KR" altLang="en-US" dirty="0"/>
              <a:t>전동스쿠터를 타고 이동 </a:t>
            </a:r>
            <a:r>
              <a:rPr lang="en-US" altLang="ko-KR" dirty="0"/>
              <a:t>: </a:t>
            </a:r>
            <a:r>
              <a:rPr lang="ko-KR" altLang="en-US" dirty="0"/>
              <a:t>□</a:t>
            </a:r>
            <a:r>
              <a:rPr lang="en-US" altLang="ko-KR" dirty="0" smtClean="0"/>
              <a:t> </a:t>
            </a:r>
            <a:r>
              <a:rPr lang="ko-KR" altLang="en-US" dirty="0"/>
              <a:t>가능 □ 어려움 □ 불가능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내부공간 계단이나 </a:t>
            </a:r>
            <a:r>
              <a:rPr lang="ko-KR" altLang="en-US" dirty="0" err="1"/>
              <a:t>단차</a:t>
            </a:r>
            <a:r>
              <a:rPr lang="ko-KR" altLang="en-US" dirty="0"/>
              <a:t> 존재여부 </a:t>
            </a:r>
            <a:r>
              <a:rPr lang="en-US" altLang="ko-KR" dirty="0"/>
              <a:t>: □ </a:t>
            </a:r>
            <a:r>
              <a:rPr lang="ko-KR" altLang="en-US" dirty="0"/>
              <a:t>있음 □</a:t>
            </a:r>
            <a:r>
              <a:rPr lang="ko-KR" altLang="en-US" dirty="0" smtClean="0"/>
              <a:t> </a:t>
            </a:r>
            <a:r>
              <a:rPr lang="ko-KR" altLang="en-US" dirty="0"/>
              <a:t>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장애인과 함께 동석하거나 이동할 있는 자리 </a:t>
            </a:r>
            <a:r>
              <a:rPr lang="en-US" altLang="ko-KR" dirty="0"/>
              <a:t>: </a:t>
            </a:r>
            <a:r>
              <a:rPr lang="ko-KR" altLang="en-US" dirty="0"/>
              <a:t>□</a:t>
            </a:r>
            <a:r>
              <a:rPr lang="en-US" altLang="ko-KR" dirty="0" smtClean="0"/>
              <a:t> </a:t>
            </a:r>
            <a:r>
              <a:rPr lang="ko-KR" altLang="en-US" dirty="0"/>
              <a:t>있음 □ 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상점 서비스테이블 및 </a:t>
            </a:r>
            <a:r>
              <a:rPr lang="ko-KR" altLang="en-US" dirty="0" err="1"/>
              <a:t>물품비치대</a:t>
            </a:r>
            <a:r>
              <a:rPr lang="ko-KR" altLang="en-US" dirty="0"/>
              <a:t> 형식 </a:t>
            </a:r>
            <a:r>
              <a:rPr lang="en-US" altLang="ko-KR" dirty="0"/>
              <a:t>: □ </a:t>
            </a:r>
            <a:r>
              <a:rPr lang="ko-KR" altLang="en-US" dirty="0"/>
              <a:t>입식 □ 좌식 □ 혼합형식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내부공간에 시각장애인이 이동 동선이 편하도록 </a:t>
            </a:r>
            <a:r>
              <a:rPr lang="ko-KR" altLang="en-US" dirty="0" err="1" smtClean="0"/>
              <a:t>점자블럭이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□ </a:t>
            </a:r>
            <a:r>
              <a:rPr lang="ko-KR" altLang="en-US" dirty="0"/>
              <a:t>전면에 설치되어 있음 □ 설치되었으나 불편 □</a:t>
            </a:r>
            <a:r>
              <a:rPr lang="ko-KR" altLang="en-US" dirty="0" smtClean="0"/>
              <a:t> </a:t>
            </a:r>
            <a:r>
              <a:rPr lang="ko-KR" altLang="en-US" dirty="0"/>
              <a:t>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시각장애인용 점자안내판 </a:t>
            </a:r>
            <a:r>
              <a:rPr lang="en-US" altLang="ko-KR" dirty="0"/>
              <a:t>: □ </a:t>
            </a:r>
            <a:r>
              <a:rPr lang="ko-KR" altLang="en-US" dirty="0"/>
              <a:t>있음 □</a:t>
            </a:r>
            <a:r>
              <a:rPr lang="ko-KR" altLang="en-US" dirty="0" smtClean="0"/>
              <a:t> </a:t>
            </a:r>
            <a:r>
              <a:rPr lang="ko-KR" altLang="en-US" dirty="0"/>
              <a:t>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영화관</a:t>
            </a:r>
            <a:r>
              <a:rPr lang="en-US" altLang="ko-KR" dirty="0"/>
              <a:t>·</a:t>
            </a:r>
            <a:r>
              <a:rPr lang="ko-KR" altLang="en-US" dirty="0"/>
              <a:t>공연장내에 장애인 이용이 가능한 곳</a:t>
            </a:r>
            <a:r>
              <a:rPr lang="en-US" altLang="ko-KR" dirty="0"/>
              <a:t>(</a:t>
            </a:r>
            <a:r>
              <a:rPr lang="ko-KR" altLang="en-US" dirty="0"/>
              <a:t>관</a:t>
            </a:r>
            <a:r>
              <a:rPr lang="en-US" altLang="ko-KR" dirty="0"/>
              <a:t>) :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영화관</a:t>
            </a:r>
            <a:r>
              <a:rPr lang="en-US" altLang="ko-KR" dirty="0"/>
              <a:t>·</a:t>
            </a:r>
            <a:r>
              <a:rPr lang="ko-KR" altLang="en-US" dirty="0"/>
              <a:t>공연장내에 장애인좌석 위치 </a:t>
            </a:r>
            <a:r>
              <a:rPr lang="en-US" altLang="ko-KR" dirty="0"/>
              <a:t>: □ </a:t>
            </a:r>
            <a:r>
              <a:rPr lang="ko-KR" altLang="en-US" dirty="0"/>
              <a:t>앞 □ 중간 □ 뒷좌석 □ 통로 □ 없음</a:t>
            </a:r>
            <a:endParaRPr lang="en-US" altLang="ko-KR" dirty="0" smtClean="0"/>
          </a:p>
        </p:txBody>
      </p:sp>
      <p:sp>
        <p:nvSpPr>
          <p:cNvPr id="117" name="직사각형 116"/>
          <p:cNvSpPr/>
          <p:nvPr/>
        </p:nvSpPr>
        <p:spPr>
          <a:xfrm>
            <a:off x="1605343" y="4405840"/>
            <a:ext cx="424422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421986" y="2846882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8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20244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store_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16788"/>
              </p:ext>
            </p:extLst>
          </p:nvPr>
        </p:nvGraphicFramePr>
        <p:xfrm>
          <a:off x="6588224" y="548680"/>
          <a:ext cx="2555776" cy="5760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55776"/>
              </a:tblGrid>
              <a:tr h="43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All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of information in this page is to be exposed at [area_store_detail1] on the application. ( Joonggu_Storyboard_User_App page 7 part 6) )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input some text in text box, then show the input text and the title of input box and other texts.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For example, If I input “1” and “3” and “4” at the box of which name is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건물구조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show like ex1) in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ex1)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건물구조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지하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층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지상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층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총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층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check some check box, then show the checked text and the title of check box.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For example, If I check “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도보로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분 안에 접근 가능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” at the box of which name is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역으로부터의 거리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show like ex2) in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ex2)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역으로부터의 거리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도보로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분 안에 접근 가능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did not input something, do not show the title of input box in 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did not check something, do not show the title of check box in 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Continued in the next page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586263" cy="630931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6" name="TextBox 174"/>
          <p:cNvSpPr txBox="1"/>
          <p:nvPr/>
        </p:nvSpPr>
        <p:spPr>
          <a:xfrm>
            <a:off x="323528" y="620688"/>
            <a:ext cx="61206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dirty="0" smtClean="0"/>
              <a:t>장애인용 </a:t>
            </a:r>
            <a:r>
              <a:rPr lang="ko-KR" altLang="en-US" dirty="0"/>
              <a:t>객실 유</a:t>
            </a:r>
            <a:r>
              <a:rPr lang="en-US" altLang="ko-KR" dirty="0"/>
              <a:t>/</a:t>
            </a:r>
            <a:r>
              <a:rPr lang="ko-KR" altLang="en-US" dirty="0"/>
              <a:t>무 </a:t>
            </a:r>
            <a:r>
              <a:rPr lang="en-US" altLang="ko-KR" dirty="0"/>
              <a:t>: □ </a:t>
            </a:r>
            <a:r>
              <a:rPr lang="ko-KR" altLang="en-US" dirty="0"/>
              <a:t>있음 □ 없음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장애인용 객실 위치 </a:t>
            </a:r>
            <a:r>
              <a:rPr lang="en-US" altLang="ko-KR" dirty="0"/>
              <a:t>: </a:t>
            </a:r>
            <a:r>
              <a:rPr lang="en-US" altLang="ko-KR" dirty="0" smtClean="0"/>
              <a:t>(               </a:t>
            </a:r>
            <a:r>
              <a:rPr lang="ko-KR" altLang="en-US" dirty="0"/>
              <a:t>층</a:t>
            </a:r>
            <a:r>
              <a:rPr lang="en-US" altLang="ko-KR" dirty="0"/>
              <a:t>) </a:t>
            </a:r>
            <a:r>
              <a:rPr lang="ko-KR" altLang="en-US" dirty="0"/>
              <a:t>객실 수 </a:t>
            </a:r>
            <a:r>
              <a:rPr lang="en-US" altLang="ko-KR" dirty="0"/>
              <a:t>: </a:t>
            </a:r>
            <a:r>
              <a:rPr lang="en-US" altLang="ko-KR" dirty="0" smtClean="0"/>
              <a:t>(                  </a:t>
            </a:r>
            <a:r>
              <a:rPr lang="ko-KR" altLang="en-US" dirty="0"/>
              <a:t>객실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장애인용이 이용이 가능한 객실 유</a:t>
            </a:r>
            <a:r>
              <a:rPr lang="en-US" altLang="ko-KR" dirty="0"/>
              <a:t>/</a:t>
            </a:r>
            <a:r>
              <a:rPr lang="ko-KR" altLang="en-US" dirty="0"/>
              <a:t>무 </a:t>
            </a:r>
            <a:r>
              <a:rPr lang="en-US" altLang="ko-KR" dirty="0"/>
              <a:t>: □ </a:t>
            </a:r>
            <a:r>
              <a:rPr lang="ko-KR" altLang="en-US" dirty="0"/>
              <a:t>있음 □ 없음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내부공간 </a:t>
            </a:r>
            <a:r>
              <a:rPr lang="en-US" altLang="ko-KR" dirty="0"/>
              <a:t>- </a:t>
            </a:r>
            <a:r>
              <a:rPr lang="ko-KR" altLang="en-US" dirty="0"/>
              <a:t>전동휠체어를 타고 이용 </a:t>
            </a:r>
            <a:r>
              <a:rPr lang="en-US" altLang="ko-KR" dirty="0"/>
              <a:t>: □ </a:t>
            </a:r>
            <a:r>
              <a:rPr lang="ko-KR" altLang="en-US" dirty="0"/>
              <a:t>가능 □ 어려움 □ 불가능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내부공간 </a:t>
            </a:r>
            <a:r>
              <a:rPr lang="en-US" altLang="ko-KR" dirty="0"/>
              <a:t>- </a:t>
            </a:r>
            <a:r>
              <a:rPr lang="ko-KR" altLang="en-US" dirty="0"/>
              <a:t>전동스쿠터를 타고 이용 </a:t>
            </a:r>
            <a:r>
              <a:rPr lang="en-US" altLang="ko-KR" dirty="0"/>
              <a:t>: □ </a:t>
            </a:r>
            <a:r>
              <a:rPr lang="ko-KR" altLang="en-US" dirty="0"/>
              <a:t>가능 □ 어려움 □ 불가능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내부공간 계단이나 </a:t>
            </a:r>
            <a:r>
              <a:rPr lang="ko-KR" altLang="en-US" dirty="0" err="1"/>
              <a:t>단차</a:t>
            </a:r>
            <a:r>
              <a:rPr lang="ko-KR" altLang="en-US" dirty="0"/>
              <a:t> 존재여부 </a:t>
            </a:r>
            <a:r>
              <a:rPr lang="en-US" altLang="ko-KR" dirty="0"/>
              <a:t>: □ </a:t>
            </a:r>
            <a:r>
              <a:rPr lang="ko-KR" altLang="en-US" dirty="0"/>
              <a:t>있음 □ 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수동휠체어 대여 가능여부 </a:t>
            </a:r>
            <a:r>
              <a:rPr lang="en-US" altLang="ko-KR" dirty="0"/>
              <a:t>: □ </a:t>
            </a:r>
            <a:r>
              <a:rPr lang="ko-KR" altLang="en-US" dirty="0"/>
              <a:t>있음 □ 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객실 내 화장실 넓이 </a:t>
            </a:r>
            <a:r>
              <a:rPr lang="en-US" altLang="ko-KR" dirty="0"/>
              <a:t>: □ </a:t>
            </a:r>
            <a:r>
              <a:rPr lang="ko-KR" altLang="en-US" dirty="0"/>
              <a:t>휠체어 </a:t>
            </a:r>
            <a:r>
              <a:rPr lang="ko-KR" altLang="en-US" dirty="0" err="1"/>
              <a:t>탄채</a:t>
            </a:r>
            <a:r>
              <a:rPr lang="ko-KR" altLang="en-US" dirty="0"/>
              <a:t> 이용가능 □ 어려움 □ 불가능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객실 내 화장실 손잡이 존재여부 </a:t>
            </a:r>
            <a:r>
              <a:rPr lang="en-US" altLang="ko-KR" dirty="0"/>
              <a:t>: □ </a:t>
            </a:r>
            <a:r>
              <a:rPr lang="ko-KR" altLang="en-US" dirty="0"/>
              <a:t>있음 □ 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 </a:t>
            </a:r>
            <a:r>
              <a:rPr lang="ko-KR" altLang="en-US" dirty="0" err="1"/>
              <a:t>이용가능한</a:t>
            </a:r>
            <a:r>
              <a:rPr lang="ko-KR" altLang="en-US" dirty="0"/>
              <a:t> 음식점 </a:t>
            </a:r>
            <a:r>
              <a:rPr lang="en-US" altLang="ko-KR" dirty="0"/>
              <a:t>: □ </a:t>
            </a:r>
            <a:r>
              <a:rPr lang="ko-KR" altLang="en-US" dirty="0"/>
              <a:t>있음 □ </a:t>
            </a:r>
            <a:r>
              <a:rPr lang="ko-KR" altLang="en-US" dirty="0" smtClean="0"/>
              <a:t>없음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내부공간에 시각장애인이 이동 동선이 편하도록 </a:t>
            </a:r>
            <a:r>
              <a:rPr lang="ko-KR" altLang="en-US" dirty="0" err="1" smtClean="0"/>
              <a:t>점자블럭이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□ 전면에 설치되어 있음 □ 설치되었으나 불편 □ 없음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시각장애인용 점자안내판 </a:t>
            </a:r>
            <a:r>
              <a:rPr lang="en-US" altLang="ko-KR" dirty="0" smtClean="0"/>
              <a:t>: □ </a:t>
            </a:r>
            <a:r>
              <a:rPr lang="ko-KR" altLang="en-US" dirty="0" smtClean="0"/>
              <a:t>있음 □ 없음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장애인화장실 존재여부 </a:t>
            </a:r>
            <a:r>
              <a:rPr lang="en-US" altLang="ko-KR" dirty="0" smtClean="0"/>
              <a:t>: □ </a:t>
            </a:r>
            <a:r>
              <a:rPr lang="ko-KR" altLang="en-US" dirty="0" smtClean="0"/>
              <a:t>있음 □ 일반화장실만 있고 접근가능 □ 일반화장실만 있고 접근불가</a:t>
            </a:r>
            <a:r>
              <a:rPr lang="en-US" altLang="ko-KR" dirty="0" smtClean="0"/>
              <a:t> </a:t>
            </a:r>
            <a:r>
              <a:rPr lang="ko-KR" altLang="en-US" dirty="0"/>
              <a:t>□ </a:t>
            </a:r>
            <a:r>
              <a:rPr lang="ko-KR" altLang="en-US" dirty="0" smtClean="0"/>
              <a:t>없음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- </a:t>
            </a:r>
            <a:r>
              <a:rPr lang="ko-KR" altLang="en-US" dirty="0"/>
              <a:t>화장실 남녀구분 </a:t>
            </a:r>
            <a:r>
              <a:rPr lang="en-US" altLang="ko-KR" dirty="0"/>
              <a:t>: □ </a:t>
            </a:r>
            <a:r>
              <a:rPr lang="ko-KR" altLang="en-US" dirty="0"/>
              <a:t>구분되어 있음 □ 구분되어 있지 </a:t>
            </a:r>
            <a:r>
              <a:rPr lang="ko-KR" altLang="en-US" dirty="0" smtClean="0"/>
              <a:t>않음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출입문 형태 </a:t>
            </a:r>
            <a:r>
              <a:rPr lang="en-US" altLang="ko-KR" dirty="0"/>
              <a:t>: □ </a:t>
            </a:r>
            <a:r>
              <a:rPr lang="ko-KR" altLang="en-US" dirty="0"/>
              <a:t>자동문 □ 미닫이 □ </a:t>
            </a:r>
            <a:r>
              <a:rPr lang="ko-KR" altLang="en-US" dirty="0" err="1"/>
              <a:t>안여닫이</a:t>
            </a:r>
            <a:r>
              <a:rPr lang="ko-KR" altLang="en-US" dirty="0"/>
              <a:t> □ </a:t>
            </a:r>
            <a:r>
              <a:rPr lang="ko-KR" altLang="en-US" dirty="0" err="1"/>
              <a:t>밖여닫이</a:t>
            </a:r>
            <a:r>
              <a:rPr lang="ko-KR" altLang="en-US" dirty="0"/>
              <a:t> □ 양쪽여닫이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일반화장실 휠체어 접근여부 </a:t>
            </a:r>
            <a:r>
              <a:rPr lang="en-US" altLang="ko-KR" dirty="0"/>
              <a:t>: □ </a:t>
            </a:r>
            <a:r>
              <a:rPr lang="ko-KR" altLang="en-US" dirty="0"/>
              <a:t>접근가능 □ 접근가능하나 불편 □ 접근불가능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일반화장실 설치 수 </a:t>
            </a:r>
            <a:r>
              <a:rPr lang="en-US" altLang="ko-KR" dirty="0"/>
              <a:t>: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곳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칸 수 아님</a:t>
            </a:r>
            <a:r>
              <a:rPr lang="en-US" altLang="ko-KR" dirty="0"/>
              <a:t>.)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일반화장실 위치 </a:t>
            </a:r>
            <a:r>
              <a:rPr lang="en-US" altLang="ko-KR" dirty="0"/>
              <a:t>: □ </a:t>
            </a:r>
            <a:r>
              <a:rPr lang="ko-KR" altLang="en-US" dirty="0" err="1"/>
              <a:t>주출입</a:t>
            </a:r>
            <a:r>
              <a:rPr lang="ko-KR" altLang="en-US" dirty="0"/>
              <a:t> 근처 </a:t>
            </a:r>
            <a:r>
              <a:rPr lang="en-US" altLang="ko-KR" dirty="0"/>
              <a:t>/ □ </a:t>
            </a:r>
            <a:r>
              <a:rPr lang="ko-KR" altLang="en-US" dirty="0"/>
              <a:t>생활시설</a:t>
            </a:r>
            <a:r>
              <a:rPr lang="en-US" altLang="ko-KR" dirty="0"/>
              <a:t>(</a:t>
            </a:r>
            <a:r>
              <a:rPr lang="ko-KR" altLang="en-US" dirty="0"/>
              <a:t>상점</a:t>
            </a:r>
            <a:r>
              <a:rPr lang="en-US" altLang="ko-KR" dirty="0"/>
              <a:t>) </a:t>
            </a:r>
            <a:r>
              <a:rPr lang="ko-KR" altLang="en-US" dirty="0"/>
              <a:t>내부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화장실 출입 시 시각장애인용 </a:t>
            </a:r>
            <a:r>
              <a:rPr lang="ko-KR" altLang="en-US" dirty="0" err="1"/>
              <a:t>점자블럭이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□ </a:t>
            </a:r>
            <a:r>
              <a:rPr lang="ko-KR" altLang="en-US" dirty="0"/>
              <a:t>전면에 설치되어 있어서 편함 □ 부분별로 설치돼서 불편 □ 없음</a:t>
            </a:r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장애인 화장실 설치 수 </a:t>
            </a:r>
            <a:r>
              <a:rPr lang="en-US" altLang="ko-KR" dirty="0" smtClean="0"/>
              <a:t>:              </a:t>
            </a:r>
            <a:r>
              <a:rPr lang="ko-KR" altLang="en-US" dirty="0" smtClean="0"/>
              <a:t>곳</a:t>
            </a:r>
            <a:r>
              <a:rPr lang="en-US" altLang="ko-KR" dirty="0" smtClean="0"/>
              <a:t> (</a:t>
            </a:r>
            <a:r>
              <a:rPr lang="ko-KR" altLang="en-US" dirty="0" smtClean="0"/>
              <a:t>칸 수 아님</a:t>
            </a:r>
            <a:r>
              <a:rPr lang="en-US" altLang="ko-KR" dirty="0"/>
              <a:t>.)</a:t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장애인 화장실 </a:t>
            </a:r>
            <a:r>
              <a:rPr lang="ko-KR" altLang="en-US" dirty="0"/>
              <a:t>위치 </a:t>
            </a:r>
            <a:r>
              <a:rPr lang="en-US" altLang="ko-KR" dirty="0"/>
              <a:t>: □ </a:t>
            </a:r>
            <a:r>
              <a:rPr lang="ko-KR" altLang="en-US" dirty="0"/>
              <a:t>일반화장실 옆 □ 일반화장실 내부 □ 별도 공간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장애인 화장실 </a:t>
            </a:r>
            <a:r>
              <a:rPr lang="ko-KR" altLang="en-US" dirty="0"/>
              <a:t>남녀구분 </a:t>
            </a:r>
            <a:r>
              <a:rPr lang="en-US" altLang="ko-KR" dirty="0"/>
              <a:t>: □ </a:t>
            </a:r>
            <a:r>
              <a:rPr lang="ko-KR" altLang="en-US" dirty="0"/>
              <a:t>구분되어 있음 □ 구분되어 있지 않음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장애인 화장실 출입문 </a:t>
            </a:r>
            <a:r>
              <a:rPr lang="ko-KR" altLang="en-US" dirty="0"/>
              <a:t>형태 </a:t>
            </a:r>
            <a:r>
              <a:rPr lang="en-US" altLang="ko-KR" dirty="0"/>
              <a:t>: □ </a:t>
            </a:r>
            <a:r>
              <a:rPr lang="ko-KR" altLang="en-US" dirty="0"/>
              <a:t>자동 □ 미닫이 □ </a:t>
            </a:r>
            <a:r>
              <a:rPr lang="ko-KR" altLang="en-US" dirty="0" err="1"/>
              <a:t>안여닫이</a:t>
            </a:r>
            <a:r>
              <a:rPr lang="ko-KR" altLang="en-US" dirty="0"/>
              <a:t> □ </a:t>
            </a:r>
            <a:r>
              <a:rPr lang="ko-KR" altLang="en-US" dirty="0" err="1"/>
              <a:t>밖여닫이</a:t>
            </a:r>
            <a:r>
              <a:rPr lang="ko-KR" altLang="en-US" dirty="0"/>
              <a:t> □ 양쪽여닫이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장애인 화장실 </a:t>
            </a:r>
            <a:r>
              <a:rPr lang="ko-KR" altLang="en-US" dirty="0"/>
              <a:t>내부공간</a:t>
            </a:r>
            <a:r>
              <a:rPr lang="en-US" altLang="ko-KR" dirty="0"/>
              <a:t>(</a:t>
            </a:r>
            <a:r>
              <a:rPr lang="ko-KR" altLang="en-US" dirty="0"/>
              <a:t>휠체어 회전</a:t>
            </a:r>
            <a:r>
              <a:rPr lang="en-US" altLang="ko-KR" dirty="0"/>
              <a:t>) : □ </a:t>
            </a:r>
            <a:r>
              <a:rPr lang="ko-KR" altLang="en-US" dirty="0"/>
              <a:t>가능 □ 불가능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장애인 화장실 소변기 </a:t>
            </a:r>
            <a:r>
              <a:rPr lang="ko-KR" altLang="en-US" dirty="0"/>
              <a:t>손잡이</a:t>
            </a:r>
            <a:r>
              <a:rPr lang="en-US" altLang="ko-KR" dirty="0"/>
              <a:t>(</a:t>
            </a:r>
            <a:r>
              <a:rPr lang="ko-KR" altLang="en-US" dirty="0"/>
              <a:t>일반화장실에</a:t>
            </a:r>
            <a:r>
              <a:rPr lang="en-US" altLang="ko-KR" dirty="0"/>
              <a:t>) : □ </a:t>
            </a:r>
            <a:r>
              <a:rPr lang="ko-KR" altLang="en-US" dirty="0"/>
              <a:t>있음 □ 있지만 불편 □ 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장애인 화장실 </a:t>
            </a:r>
            <a:r>
              <a:rPr lang="ko-KR" altLang="en-US" dirty="0" err="1" smtClean="0"/>
              <a:t>대변기</a:t>
            </a:r>
            <a:r>
              <a:rPr lang="ko-KR" altLang="en-US" dirty="0" smtClean="0"/>
              <a:t> </a:t>
            </a:r>
            <a:r>
              <a:rPr lang="ko-KR" altLang="en-US" dirty="0"/>
              <a:t>손잡이 </a:t>
            </a:r>
            <a:r>
              <a:rPr lang="en-US" altLang="ko-KR" dirty="0"/>
              <a:t>: □ </a:t>
            </a:r>
            <a:r>
              <a:rPr lang="ko-KR" altLang="en-US" dirty="0"/>
              <a:t>있음 □ 있지만 불편 □ 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장애인 화장실 </a:t>
            </a:r>
            <a:r>
              <a:rPr lang="ko-KR" altLang="en-US" dirty="0"/>
              <a:t>청결 여부 </a:t>
            </a:r>
            <a:r>
              <a:rPr lang="en-US" altLang="ko-KR" dirty="0"/>
              <a:t>: □ </a:t>
            </a:r>
            <a:r>
              <a:rPr lang="ko-KR" altLang="en-US" dirty="0"/>
              <a:t>깨끗함 □ 더러움 □ 기타 </a:t>
            </a:r>
            <a:r>
              <a:rPr lang="en-US" altLang="ko-KR" dirty="0" smtClean="0"/>
              <a:t>(                         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1532806" y="3312723"/>
            <a:ext cx="424422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547664" y="3908295"/>
            <a:ext cx="424422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174"/>
          <p:cNvSpPr txBox="1"/>
          <p:nvPr/>
        </p:nvSpPr>
        <p:spPr>
          <a:xfrm>
            <a:off x="323528" y="6030004"/>
            <a:ext cx="6120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dirty="0" smtClean="0"/>
              <a:t>장애인 </a:t>
            </a:r>
            <a:r>
              <a:rPr lang="ko-KR" altLang="en-US" dirty="0"/>
              <a:t>고객을 위한 안내 직원 존재 여부 </a:t>
            </a:r>
            <a:r>
              <a:rPr lang="en-US" altLang="ko-KR" dirty="0"/>
              <a:t>: □ </a:t>
            </a:r>
            <a:r>
              <a:rPr lang="ko-KR" altLang="en-US" dirty="0"/>
              <a:t>있음 </a:t>
            </a:r>
            <a:r>
              <a:rPr lang="en-US" altLang="ko-KR" dirty="0"/>
              <a:t>□</a:t>
            </a:r>
            <a:r>
              <a:rPr lang="ko-KR" altLang="en-US" dirty="0" smtClean="0"/>
              <a:t> </a:t>
            </a:r>
            <a:r>
              <a:rPr lang="ko-KR" altLang="en-US" dirty="0"/>
              <a:t>없음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입구 출입 시 □ 장애인 고객이 있는 곳까지 </a:t>
            </a:r>
            <a:r>
              <a:rPr lang="ko-KR" altLang="en-US" dirty="0" smtClean="0"/>
              <a:t>나옴 □ </a:t>
            </a:r>
            <a:r>
              <a:rPr lang="ko-KR" altLang="en-US" dirty="0"/>
              <a:t>장애인 고객이 있는 곳까지 나오지만 불친절 </a:t>
            </a:r>
            <a:r>
              <a:rPr lang="en-US" altLang="ko-KR" dirty="0"/>
              <a:t>□</a:t>
            </a:r>
            <a:r>
              <a:rPr lang="ko-KR" altLang="en-US" dirty="0" smtClean="0"/>
              <a:t> </a:t>
            </a:r>
            <a:r>
              <a:rPr lang="ko-KR" altLang="en-US" dirty="0"/>
              <a:t>장애인 고객이 있는 곳까지 나오지 않음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 고객을 위해 </a:t>
            </a:r>
            <a:r>
              <a:rPr lang="en-US" altLang="ko-KR" dirty="0" smtClean="0"/>
              <a:t>□</a:t>
            </a:r>
            <a:r>
              <a:rPr lang="ko-KR" altLang="en-US" dirty="0" smtClean="0"/>
              <a:t> 직접적으로 </a:t>
            </a:r>
            <a:r>
              <a:rPr lang="ko-KR" altLang="en-US" dirty="0"/>
              <a:t>친절하게 안내 </a:t>
            </a:r>
            <a:r>
              <a:rPr lang="en-US" altLang="ko-KR" dirty="0"/>
              <a:t>(</a:t>
            </a:r>
            <a:r>
              <a:rPr lang="ko-KR" altLang="en-US" dirty="0"/>
              <a:t>도움을</a:t>
            </a:r>
            <a:r>
              <a:rPr lang="en-US" altLang="ko-KR" dirty="0"/>
              <a:t>) </a:t>
            </a:r>
            <a:r>
              <a:rPr lang="ko-KR" altLang="en-US" dirty="0" smtClean="0"/>
              <a:t>해줌 □ </a:t>
            </a:r>
            <a:r>
              <a:rPr lang="ko-KR" altLang="en-US" dirty="0"/>
              <a:t>안내</a:t>
            </a:r>
            <a:r>
              <a:rPr lang="en-US" altLang="ko-KR" dirty="0"/>
              <a:t>(</a:t>
            </a:r>
            <a:r>
              <a:rPr lang="ko-KR" altLang="en-US" dirty="0"/>
              <a:t>도움을</a:t>
            </a:r>
            <a:r>
              <a:rPr lang="en-US" altLang="ko-KR" dirty="0"/>
              <a:t>) </a:t>
            </a:r>
            <a:r>
              <a:rPr lang="ko-KR" altLang="en-US" dirty="0"/>
              <a:t>해주었지만</a:t>
            </a:r>
            <a:r>
              <a:rPr lang="en-US" altLang="ko-KR" dirty="0"/>
              <a:t>, </a:t>
            </a:r>
            <a:r>
              <a:rPr lang="ko-KR" altLang="en-US" dirty="0" smtClean="0"/>
              <a:t>불친절함 □ </a:t>
            </a:r>
            <a:r>
              <a:rPr lang="ko-KR" altLang="en-US" dirty="0"/>
              <a:t>안내</a:t>
            </a:r>
            <a:r>
              <a:rPr lang="en-US" altLang="ko-KR" dirty="0"/>
              <a:t>(</a:t>
            </a:r>
            <a:r>
              <a:rPr lang="ko-KR" altLang="en-US" dirty="0"/>
              <a:t>도움을</a:t>
            </a:r>
            <a:r>
              <a:rPr lang="en-US" altLang="ko-KR" dirty="0"/>
              <a:t>) </a:t>
            </a:r>
            <a:r>
              <a:rPr lang="ko-KR" altLang="en-US" dirty="0"/>
              <a:t>해주지 않음</a:t>
            </a:r>
            <a:endParaRPr lang="en-US" altLang="ko-KR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3121232" y="4931643"/>
            <a:ext cx="827079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174"/>
          <p:cNvSpPr txBox="1"/>
          <p:nvPr/>
        </p:nvSpPr>
        <p:spPr>
          <a:xfrm>
            <a:off x="3050433" y="5113759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50" name="직사각형 49"/>
          <p:cNvSpPr/>
          <p:nvPr/>
        </p:nvSpPr>
        <p:spPr>
          <a:xfrm>
            <a:off x="3439393" y="5140454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174"/>
          <p:cNvSpPr txBox="1"/>
          <p:nvPr/>
        </p:nvSpPr>
        <p:spPr>
          <a:xfrm>
            <a:off x="4850633" y="5113759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52" name="직사각형 51"/>
          <p:cNvSpPr/>
          <p:nvPr/>
        </p:nvSpPr>
        <p:spPr>
          <a:xfrm>
            <a:off x="5222725" y="5140454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174"/>
          <p:cNvSpPr txBox="1"/>
          <p:nvPr/>
        </p:nvSpPr>
        <p:spPr>
          <a:xfrm>
            <a:off x="210011" y="5122662"/>
            <a:ext cx="1510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주요 물품 및 서비스</a:t>
            </a:r>
            <a:r>
              <a:rPr lang="en-US" altLang="ko-KR" dirty="0" smtClean="0"/>
              <a:t>1</a:t>
            </a:r>
            <a:r>
              <a:rPr lang="ko-KR" altLang="en-US" dirty="0" smtClean="0"/>
              <a:t> 구분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75" name="직사각형 74"/>
          <p:cNvSpPr/>
          <p:nvPr/>
        </p:nvSpPr>
        <p:spPr>
          <a:xfrm>
            <a:off x="1639193" y="5149357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174"/>
          <p:cNvSpPr txBox="1"/>
          <p:nvPr/>
        </p:nvSpPr>
        <p:spPr>
          <a:xfrm>
            <a:off x="3060989" y="5321460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77" name="직사각형 76"/>
          <p:cNvSpPr/>
          <p:nvPr/>
        </p:nvSpPr>
        <p:spPr>
          <a:xfrm>
            <a:off x="3449949" y="5348155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Box 174"/>
          <p:cNvSpPr txBox="1"/>
          <p:nvPr/>
        </p:nvSpPr>
        <p:spPr>
          <a:xfrm>
            <a:off x="4861189" y="5321460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79" name="직사각형 78"/>
          <p:cNvSpPr/>
          <p:nvPr/>
        </p:nvSpPr>
        <p:spPr>
          <a:xfrm>
            <a:off x="5233281" y="5348155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174"/>
          <p:cNvSpPr txBox="1"/>
          <p:nvPr/>
        </p:nvSpPr>
        <p:spPr>
          <a:xfrm>
            <a:off x="220567" y="5330363"/>
            <a:ext cx="1510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주요 물품 및 서비스</a:t>
            </a:r>
            <a:r>
              <a:rPr lang="en-US" altLang="ko-KR" dirty="0" smtClean="0"/>
              <a:t>2</a:t>
            </a:r>
            <a:r>
              <a:rPr lang="ko-KR" altLang="en-US" dirty="0" smtClean="0"/>
              <a:t> 구분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81" name="직사각형 80"/>
          <p:cNvSpPr/>
          <p:nvPr/>
        </p:nvSpPr>
        <p:spPr>
          <a:xfrm>
            <a:off x="1649749" y="5357058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Box 174"/>
          <p:cNvSpPr txBox="1"/>
          <p:nvPr/>
        </p:nvSpPr>
        <p:spPr>
          <a:xfrm>
            <a:off x="3060989" y="5545807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83" name="직사각형 82"/>
          <p:cNvSpPr/>
          <p:nvPr/>
        </p:nvSpPr>
        <p:spPr>
          <a:xfrm>
            <a:off x="3449949" y="5572502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174"/>
          <p:cNvSpPr txBox="1"/>
          <p:nvPr/>
        </p:nvSpPr>
        <p:spPr>
          <a:xfrm>
            <a:off x="4861189" y="5545807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85" name="직사각형 84"/>
          <p:cNvSpPr/>
          <p:nvPr/>
        </p:nvSpPr>
        <p:spPr>
          <a:xfrm>
            <a:off x="5233281" y="5572502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Box 174"/>
          <p:cNvSpPr txBox="1"/>
          <p:nvPr/>
        </p:nvSpPr>
        <p:spPr>
          <a:xfrm>
            <a:off x="220567" y="5554710"/>
            <a:ext cx="1510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주요 물품 및 서비스</a:t>
            </a:r>
            <a:r>
              <a:rPr lang="en-US" altLang="ko-KR" dirty="0" smtClean="0"/>
              <a:t>3</a:t>
            </a:r>
            <a:r>
              <a:rPr lang="ko-KR" altLang="en-US" dirty="0" smtClean="0"/>
              <a:t> 구분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87" name="직사각형 86"/>
          <p:cNvSpPr/>
          <p:nvPr/>
        </p:nvSpPr>
        <p:spPr>
          <a:xfrm>
            <a:off x="1649749" y="5581405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Box 174"/>
          <p:cNvSpPr txBox="1"/>
          <p:nvPr/>
        </p:nvSpPr>
        <p:spPr>
          <a:xfrm>
            <a:off x="3050433" y="5753508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09" name="직사각형 108"/>
          <p:cNvSpPr/>
          <p:nvPr/>
        </p:nvSpPr>
        <p:spPr>
          <a:xfrm>
            <a:off x="3439393" y="5780203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74"/>
          <p:cNvSpPr txBox="1"/>
          <p:nvPr/>
        </p:nvSpPr>
        <p:spPr>
          <a:xfrm>
            <a:off x="4850633" y="5753508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11" name="직사각형 110"/>
          <p:cNvSpPr/>
          <p:nvPr/>
        </p:nvSpPr>
        <p:spPr>
          <a:xfrm>
            <a:off x="5222725" y="5780203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TextBox 174"/>
          <p:cNvSpPr txBox="1"/>
          <p:nvPr/>
        </p:nvSpPr>
        <p:spPr>
          <a:xfrm>
            <a:off x="210011" y="5762411"/>
            <a:ext cx="1510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주요 물품 및 서비스</a:t>
            </a:r>
            <a:r>
              <a:rPr lang="en-US" altLang="ko-KR" dirty="0" smtClean="0"/>
              <a:t>4</a:t>
            </a:r>
            <a:r>
              <a:rPr lang="ko-KR" altLang="en-US" dirty="0" smtClean="0"/>
              <a:t> 구분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18" name="직사각형 117"/>
          <p:cNvSpPr/>
          <p:nvPr/>
        </p:nvSpPr>
        <p:spPr>
          <a:xfrm>
            <a:off x="1639193" y="5789106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612542" y="836712"/>
            <a:ext cx="424422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848778" y="836712"/>
            <a:ext cx="424422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8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242808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store_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42827"/>
              </p:ext>
            </p:extLst>
          </p:nvPr>
        </p:nvGraphicFramePr>
        <p:xfrm>
          <a:off x="6588224" y="548680"/>
          <a:ext cx="2555776" cy="5760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55776"/>
              </a:tblGrid>
              <a:tr h="43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box for entering the name of the relevant convenient facility slot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An image attachment pop up appears when clicked.</a:t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 If an image is registered, the relevant image is displayed right below the button. (the size of such image is adjusted to 720px in width when displayed)</a:t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 If an image has already been registered, it is to be changed with the selected image.</a:t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 Up to five images can be attached.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Clicking it deletes an image right below the button.</a:t>
                      </a:r>
                      <a:r>
                        <a:rPr lang="ko-KR" altLang="en-US" sz="8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en-US" altLang="ko-KR" sz="8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Button for deleting a convenient facility slot</a:t>
                      </a:r>
                      <a:b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An alert window pops up when clicked. (“Are you sure to delete the selected convenient facility?”)</a:t>
                      </a:r>
                      <a:b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Clicking ‘Yes’ on the alert window deletes the selected item.</a:t>
                      </a:r>
                      <a:b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Clicking ‘No’ closes the alert window.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Button for adding a convenient facility</a:t>
                      </a:r>
                      <a:b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Clicking the button adds a slot to register the name and an image of a convenient facility with.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 box for entering the longitude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 box for entering the latitude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Clicking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the button adds a company and goes to</a:t>
                      </a:r>
                      <a:r>
                        <a:rPr lang="ko-KR" altLang="en-US" sz="8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[store].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Clicking the button goes to [store].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586263" cy="630931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79512" y="2564904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59"/>
          <p:cNvSpPr txBox="1"/>
          <p:nvPr/>
        </p:nvSpPr>
        <p:spPr>
          <a:xfrm>
            <a:off x="129220" y="263691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편의정보</a:t>
            </a:r>
            <a:endParaRPr lang="en-US" altLang="ko-KR" sz="800" b="1" dirty="0" smtClean="0"/>
          </a:p>
        </p:txBody>
      </p:sp>
      <p:sp>
        <p:nvSpPr>
          <p:cNvPr id="20" name="Button"/>
          <p:cNvSpPr>
            <a:spLocks/>
          </p:cNvSpPr>
          <p:nvPr/>
        </p:nvSpPr>
        <p:spPr bwMode="auto">
          <a:xfrm>
            <a:off x="3281358" y="2965483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1" name="Button"/>
          <p:cNvSpPr>
            <a:spLocks/>
          </p:cNvSpPr>
          <p:nvPr/>
        </p:nvSpPr>
        <p:spPr bwMode="auto">
          <a:xfrm>
            <a:off x="4087588" y="2965483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3" name="TextBox 159"/>
          <p:cNvSpPr txBox="1"/>
          <p:nvPr/>
        </p:nvSpPr>
        <p:spPr>
          <a:xfrm>
            <a:off x="757554" y="2942554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편의시설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5" name="Button"/>
          <p:cNvSpPr>
            <a:spLocks/>
          </p:cNvSpPr>
          <p:nvPr/>
        </p:nvSpPr>
        <p:spPr bwMode="auto">
          <a:xfrm>
            <a:off x="3281358" y="3212976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6" name="Button"/>
          <p:cNvSpPr>
            <a:spLocks/>
          </p:cNvSpPr>
          <p:nvPr/>
        </p:nvSpPr>
        <p:spPr bwMode="auto">
          <a:xfrm>
            <a:off x="4087588" y="3212976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8" name="Button"/>
          <p:cNvSpPr>
            <a:spLocks/>
          </p:cNvSpPr>
          <p:nvPr/>
        </p:nvSpPr>
        <p:spPr bwMode="auto">
          <a:xfrm>
            <a:off x="3282121" y="3441700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9" name="Button"/>
          <p:cNvSpPr>
            <a:spLocks/>
          </p:cNvSpPr>
          <p:nvPr/>
        </p:nvSpPr>
        <p:spPr bwMode="auto">
          <a:xfrm>
            <a:off x="4088351" y="3441700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0" name="Button"/>
          <p:cNvSpPr>
            <a:spLocks/>
          </p:cNvSpPr>
          <p:nvPr/>
        </p:nvSpPr>
        <p:spPr bwMode="auto">
          <a:xfrm>
            <a:off x="3282121" y="3657724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1" name="Button"/>
          <p:cNvSpPr>
            <a:spLocks/>
          </p:cNvSpPr>
          <p:nvPr/>
        </p:nvSpPr>
        <p:spPr bwMode="auto">
          <a:xfrm>
            <a:off x="4088351" y="3657724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2" name="Button"/>
          <p:cNvSpPr>
            <a:spLocks/>
          </p:cNvSpPr>
          <p:nvPr/>
        </p:nvSpPr>
        <p:spPr bwMode="auto">
          <a:xfrm>
            <a:off x="3282121" y="3873748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3" name="Button"/>
          <p:cNvSpPr>
            <a:spLocks/>
          </p:cNvSpPr>
          <p:nvPr/>
        </p:nvSpPr>
        <p:spPr bwMode="auto">
          <a:xfrm>
            <a:off x="4088351" y="3873748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224632" y="28702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4018144" y="287011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6" name="직사각형 35"/>
          <p:cNvSpPr/>
          <p:nvPr/>
        </p:nvSpPr>
        <p:spPr>
          <a:xfrm>
            <a:off x="1554914" y="2988127"/>
            <a:ext cx="136090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Button"/>
          <p:cNvSpPr>
            <a:spLocks/>
          </p:cNvSpPr>
          <p:nvPr/>
        </p:nvSpPr>
        <p:spPr bwMode="auto">
          <a:xfrm>
            <a:off x="3277166" y="4126003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8" name="Button"/>
          <p:cNvSpPr>
            <a:spLocks/>
          </p:cNvSpPr>
          <p:nvPr/>
        </p:nvSpPr>
        <p:spPr bwMode="auto">
          <a:xfrm>
            <a:off x="4083396" y="4126003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0" name="TextBox 159"/>
          <p:cNvSpPr txBox="1"/>
          <p:nvPr/>
        </p:nvSpPr>
        <p:spPr>
          <a:xfrm>
            <a:off x="766062" y="4103074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편의시설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563422" y="4148647"/>
            <a:ext cx="136090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402767" y="29255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6192208" y="2942928"/>
            <a:ext cx="252000" cy="2520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262626"/>
                </a:solidFill>
                <a:effectLst/>
                <a:latin typeface="Calibri"/>
              </a:rPr>
              <a:t>X</a:t>
            </a:r>
            <a:endParaRPr lang="en-US" sz="14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073633" y="288556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6" name="Button"/>
          <p:cNvSpPr>
            <a:spLocks/>
          </p:cNvSpPr>
          <p:nvPr/>
        </p:nvSpPr>
        <p:spPr bwMode="auto">
          <a:xfrm>
            <a:off x="6192208" y="4103074"/>
            <a:ext cx="252000" cy="2520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262626"/>
                </a:solidFill>
                <a:effectLst/>
                <a:latin typeface="Calibri"/>
              </a:rPr>
              <a:t>X</a:t>
            </a:r>
            <a:endParaRPr lang="en-US" sz="14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5" name="Button"/>
          <p:cNvSpPr>
            <a:spLocks/>
          </p:cNvSpPr>
          <p:nvPr/>
        </p:nvSpPr>
        <p:spPr bwMode="auto">
          <a:xfrm>
            <a:off x="3275856" y="4360742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4082086" y="4360742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3276619" y="4589466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4082849" y="4589466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3276619" y="4805490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4082849" y="4805490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1" name="Button"/>
          <p:cNvSpPr>
            <a:spLocks/>
          </p:cNvSpPr>
          <p:nvPr/>
        </p:nvSpPr>
        <p:spPr bwMode="auto">
          <a:xfrm>
            <a:off x="3276619" y="5021514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7" name="Button"/>
          <p:cNvSpPr>
            <a:spLocks/>
          </p:cNvSpPr>
          <p:nvPr/>
        </p:nvSpPr>
        <p:spPr bwMode="auto">
          <a:xfrm>
            <a:off x="4082849" y="5021514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1" name="Button"/>
          <p:cNvSpPr>
            <a:spLocks/>
          </p:cNvSpPr>
          <p:nvPr/>
        </p:nvSpPr>
        <p:spPr bwMode="auto">
          <a:xfrm>
            <a:off x="766062" y="5313908"/>
            <a:ext cx="5678146" cy="33047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rgbClr val="262626"/>
                </a:solidFill>
                <a:effectLst/>
                <a:latin typeface="Calibri"/>
              </a:rPr>
              <a:t>+ </a:t>
            </a:r>
            <a:r>
              <a:rPr lang="ko-KR" altLang="en-US" sz="1400" dirty="0" smtClean="0">
                <a:solidFill>
                  <a:srgbClr val="262626"/>
                </a:solidFill>
                <a:effectLst/>
                <a:latin typeface="Calibri"/>
              </a:rPr>
              <a:t>편의시설 추가</a:t>
            </a:r>
            <a:endParaRPr lang="en-US" sz="1400" dirty="0">
              <a:solidFill>
                <a:srgbClr val="262626"/>
              </a:solidFill>
              <a:effectLst/>
              <a:latin typeface="Calibri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179512" y="5771356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159"/>
          <p:cNvSpPr txBox="1"/>
          <p:nvPr/>
        </p:nvSpPr>
        <p:spPr>
          <a:xfrm>
            <a:off x="127260" y="595094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smtClean="0"/>
              <a:t>위치정보</a:t>
            </a:r>
            <a:endParaRPr lang="en-US" altLang="ko-KR" sz="800" b="1" dirty="0" smtClean="0"/>
          </a:p>
        </p:txBody>
      </p:sp>
      <p:sp>
        <p:nvSpPr>
          <p:cNvPr id="76" name="TextBox 174"/>
          <p:cNvSpPr txBox="1"/>
          <p:nvPr/>
        </p:nvSpPr>
        <p:spPr>
          <a:xfrm>
            <a:off x="734953" y="595036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경도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554913" y="5988020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Box 174"/>
          <p:cNvSpPr txBox="1"/>
          <p:nvPr/>
        </p:nvSpPr>
        <p:spPr>
          <a:xfrm>
            <a:off x="3707904" y="595036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위도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527864" y="5988020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177552" y="6309320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2411760" y="6453336"/>
            <a:ext cx="864096" cy="28803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업체추가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491880" y="6453336"/>
            <a:ext cx="864096" cy="28803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목록</a:t>
            </a:r>
          </a:p>
        </p:txBody>
      </p:sp>
      <p:sp>
        <p:nvSpPr>
          <p:cNvPr id="83" name="타원 82"/>
          <p:cNvSpPr/>
          <p:nvPr/>
        </p:nvSpPr>
        <p:spPr>
          <a:xfrm>
            <a:off x="1464913" y="590085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84" name="타원 83"/>
          <p:cNvSpPr/>
          <p:nvPr/>
        </p:nvSpPr>
        <p:spPr>
          <a:xfrm>
            <a:off x="4423028" y="58780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2279627" y="64105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3401880" y="63633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826313" y="53891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65" name="TextBox 174"/>
          <p:cNvSpPr txBox="1"/>
          <p:nvPr/>
        </p:nvSpPr>
        <p:spPr>
          <a:xfrm>
            <a:off x="323528" y="1536933"/>
            <a:ext cx="6120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dirty="0" smtClean="0"/>
              <a:t>장애인 </a:t>
            </a:r>
            <a:r>
              <a:rPr lang="ko-KR" altLang="en-US" dirty="0"/>
              <a:t>고객을 위한 안내 직원 존재 여부 </a:t>
            </a:r>
            <a:r>
              <a:rPr lang="en-US" altLang="ko-KR" dirty="0"/>
              <a:t>: □ </a:t>
            </a:r>
            <a:r>
              <a:rPr lang="ko-KR" altLang="en-US" dirty="0"/>
              <a:t>있음 </a:t>
            </a:r>
            <a:r>
              <a:rPr lang="en-US" altLang="ko-KR" dirty="0"/>
              <a:t>□</a:t>
            </a:r>
            <a:r>
              <a:rPr lang="ko-KR" altLang="en-US" dirty="0" smtClean="0"/>
              <a:t> </a:t>
            </a:r>
            <a:r>
              <a:rPr lang="ko-KR" altLang="en-US" dirty="0"/>
              <a:t>없음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입구 출입 시 □ 장애인 고객이 있는 곳까지 </a:t>
            </a:r>
            <a:r>
              <a:rPr lang="ko-KR" altLang="en-US" dirty="0" smtClean="0"/>
              <a:t>나옴 □ </a:t>
            </a:r>
            <a:r>
              <a:rPr lang="ko-KR" altLang="en-US" dirty="0"/>
              <a:t>장애인 고객이 있는 곳까지 나오지만 불친절 </a:t>
            </a:r>
            <a:r>
              <a:rPr lang="en-US" altLang="ko-KR" dirty="0"/>
              <a:t>□</a:t>
            </a:r>
            <a:r>
              <a:rPr lang="ko-KR" altLang="en-US" dirty="0" smtClean="0"/>
              <a:t> </a:t>
            </a:r>
            <a:r>
              <a:rPr lang="ko-KR" altLang="en-US" dirty="0"/>
              <a:t>장애인 고객이 있는 곳까지 나오지 않음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 고객을 위해 </a:t>
            </a:r>
            <a:r>
              <a:rPr lang="en-US" altLang="ko-KR" dirty="0" smtClean="0"/>
              <a:t>□</a:t>
            </a:r>
            <a:r>
              <a:rPr lang="ko-KR" altLang="en-US" dirty="0" smtClean="0"/>
              <a:t> 직접적으로 </a:t>
            </a:r>
            <a:r>
              <a:rPr lang="ko-KR" altLang="en-US" dirty="0"/>
              <a:t>친절하게 안내 </a:t>
            </a:r>
            <a:r>
              <a:rPr lang="en-US" altLang="ko-KR" dirty="0"/>
              <a:t>(</a:t>
            </a:r>
            <a:r>
              <a:rPr lang="ko-KR" altLang="en-US" dirty="0"/>
              <a:t>도움을</a:t>
            </a:r>
            <a:r>
              <a:rPr lang="en-US" altLang="ko-KR" dirty="0"/>
              <a:t>) </a:t>
            </a:r>
            <a:r>
              <a:rPr lang="ko-KR" altLang="en-US" dirty="0" smtClean="0"/>
              <a:t>해줌 □ </a:t>
            </a:r>
            <a:r>
              <a:rPr lang="ko-KR" altLang="en-US" dirty="0"/>
              <a:t>안내</a:t>
            </a:r>
            <a:r>
              <a:rPr lang="en-US" altLang="ko-KR" dirty="0"/>
              <a:t>(</a:t>
            </a:r>
            <a:r>
              <a:rPr lang="ko-KR" altLang="en-US" dirty="0"/>
              <a:t>도움을</a:t>
            </a:r>
            <a:r>
              <a:rPr lang="en-US" altLang="ko-KR" dirty="0"/>
              <a:t>) </a:t>
            </a:r>
            <a:r>
              <a:rPr lang="ko-KR" altLang="en-US" dirty="0"/>
              <a:t>해주었지만</a:t>
            </a:r>
            <a:r>
              <a:rPr lang="en-US" altLang="ko-KR" dirty="0"/>
              <a:t>, </a:t>
            </a:r>
            <a:r>
              <a:rPr lang="ko-KR" altLang="en-US" dirty="0" smtClean="0"/>
              <a:t>불친절함 □ </a:t>
            </a:r>
            <a:r>
              <a:rPr lang="ko-KR" altLang="en-US" dirty="0"/>
              <a:t>안내</a:t>
            </a:r>
            <a:r>
              <a:rPr lang="en-US" altLang="ko-KR" dirty="0"/>
              <a:t>(</a:t>
            </a:r>
            <a:r>
              <a:rPr lang="ko-KR" altLang="en-US" dirty="0"/>
              <a:t>도움을</a:t>
            </a:r>
            <a:r>
              <a:rPr lang="en-US" altLang="ko-KR" dirty="0"/>
              <a:t>) </a:t>
            </a:r>
            <a:r>
              <a:rPr lang="ko-KR" altLang="en-US" dirty="0"/>
              <a:t>해주지 않음</a:t>
            </a:r>
            <a:endParaRPr lang="en-US" altLang="ko-KR" dirty="0" smtClean="0"/>
          </a:p>
        </p:txBody>
      </p:sp>
      <p:sp>
        <p:nvSpPr>
          <p:cNvPr id="66" name="TextBox 174"/>
          <p:cNvSpPr txBox="1"/>
          <p:nvPr/>
        </p:nvSpPr>
        <p:spPr>
          <a:xfrm>
            <a:off x="3050433" y="620688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67" name="직사각형 66"/>
          <p:cNvSpPr/>
          <p:nvPr/>
        </p:nvSpPr>
        <p:spPr>
          <a:xfrm>
            <a:off x="3439393" y="647383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174"/>
          <p:cNvSpPr txBox="1"/>
          <p:nvPr/>
        </p:nvSpPr>
        <p:spPr>
          <a:xfrm>
            <a:off x="4850633" y="620688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69" name="직사각형 68"/>
          <p:cNvSpPr/>
          <p:nvPr/>
        </p:nvSpPr>
        <p:spPr>
          <a:xfrm>
            <a:off x="5222725" y="647383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174"/>
          <p:cNvSpPr txBox="1"/>
          <p:nvPr/>
        </p:nvSpPr>
        <p:spPr>
          <a:xfrm>
            <a:off x="210011" y="629591"/>
            <a:ext cx="1510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주요 물품 및 서비스</a:t>
            </a:r>
            <a:r>
              <a:rPr lang="en-US" altLang="ko-KR" dirty="0" smtClean="0"/>
              <a:t>1</a:t>
            </a:r>
            <a:r>
              <a:rPr lang="ko-KR" altLang="en-US" dirty="0" smtClean="0"/>
              <a:t> 구분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73" name="직사각형 72"/>
          <p:cNvSpPr/>
          <p:nvPr/>
        </p:nvSpPr>
        <p:spPr>
          <a:xfrm>
            <a:off x="1639193" y="656286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Box 174"/>
          <p:cNvSpPr txBox="1"/>
          <p:nvPr/>
        </p:nvSpPr>
        <p:spPr>
          <a:xfrm>
            <a:off x="3060989" y="828389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90" name="직사각형 89"/>
          <p:cNvSpPr/>
          <p:nvPr/>
        </p:nvSpPr>
        <p:spPr>
          <a:xfrm>
            <a:off x="3449949" y="855084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174"/>
          <p:cNvSpPr txBox="1"/>
          <p:nvPr/>
        </p:nvSpPr>
        <p:spPr>
          <a:xfrm>
            <a:off x="4861189" y="828389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92" name="직사각형 91"/>
          <p:cNvSpPr/>
          <p:nvPr/>
        </p:nvSpPr>
        <p:spPr>
          <a:xfrm>
            <a:off x="5233281" y="855084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174"/>
          <p:cNvSpPr txBox="1"/>
          <p:nvPr/>
        </p:nvSpPr>
        <p:spPr>
          <a:xfrm>
            <a:off x="220567" y="837292"/>
            <a:ext cx="1510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주요 물품 및 서비스</a:t>
            </a:r>
            <a:r>
              <a:rPr lang="en-US" altLang="ko-KR" dirty="0" smtClean="0"/>
              <a:t>2</a:t>
            </a:r>
            <a:r>
              <a:rPr lang="ko-KR" altLang="en-US" dirty="0" smtClean="0"/>
              <a:t> 구분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94" name="직사각형 93"/>
          <p:cNvSpPr/>
          <p:nvPr/>
        </p:nvSpPr>
        <p:spPr>
          <a:xfrm>
            <a:off x="1649749" y="863987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174"/>
          <p:cNvSpPr txBox="1"/>
          <p:nvPr/>
        </p:nvSpPr>
        <p:spPr>
          <a:xfrm>
            <a:off x="3060989" y="1052736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96" name="직사각형 95"/>
          <p:cNvSpPr/>
          <p:nvPr/>
        </p:nvSpPr>
        <p:spPr>
          <a:xfrm>
            <a:off x="3449949" y="1079431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Box 174"/>
          <p:cNvSpPr txBox="1"/>
          <p:nvPr/>
        </p:nvSpPr>
        <p:spPr>
          <a:xfrm>
            <a:off x="4861189" y="1052736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98" name="직사각형 97"/>
          <p:cNvSpPr/>
          <p:nvPr/>
        </p:nvSpPr>
        <p:spPr>
          <a:xfrm>
            <a:off x="5233281" y="1079431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TextBox 174"/>
          <p:cNvSpPr txBox="1"/>
          <p:nvPr/>
        </p:nvSpPr>
        <p:spPr>
          <a:xfrm>
            <a:off x="220567" y="1061639"/>
            <a:ext cx="1510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주요 물품 및 서비스</a:t>
            </a:r>
            <a:r>
              <a:rPr lang="en-US" altLang="ko-KR" dirty="0" smtClean="0"/>
              <a:t>3</a:t>
            </a:r>
            <a:r>
              <a:rPr lang="ko-KR" altLang="en-US" dirty="0" smtClean="0"/>
              <a:t> 구분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00" name="직사각형 99"/>
          <p:cNvSpPr/>
          <p:nvPr/>
        </p:nvSpPr>
        <p:spPr>
          <a:xfrm>
            <a:off x="1649749" y="1088334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TextBox 174"/>
          <p:cNvSpPr txBox="1"/>
          <p:nvPr/>
        </p:nvSpPr>
        <p:spPr>
          <a:xfrm>
            <a:off x="3050433" y="1260437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04" name="직사각형 103"/>
          <p:cNvSpPr/>
          <p:nvPr/>
        </p:nvSpPr>
        <p:spPr>
          <a:xfrm>
            <a:off x="3439393" y="1287132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74"/>
          <p:cNvSpPr txBox="1"/>
          <p:nvPr/>
        </p:nvSpPr>
        <p:spPr>
          <a:xfrm>
            <a:off x="4850633" y="1260437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14" name="직사각형 113"/>
          <p:cNvSpPr/>
          <p:nvPr/>
        </p:nvSpPr>
        <p:spPr>
          <a:xfrm>
            <a:off x="5222725" y="1287132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TextBox 174"/>
          <p:cNvSpPr txBox="1"/>
          <p:nvPr/>
        </p:nvSpPr>
        <p:spPr>
          <a:xfrm>
            <a:off x="210011" y="1269340"/>
            <a:ext cx="1510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주요 물품 및 서비스</a:t>
            </a:r>
            <a:r>
              <a:rPr lang="en-US" altLang="ko-KR" dirty="0" smtClean="0"/>
              <a:t>4</a:t>
            </a:r>
            <a:r>
              <a:rPr lang="ko-KR" altLang="en-US" dirty="0" smtClean="0"/>
              <a:t> 구분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17" name="직사각형 116"/>
          <p:cNvSpPr/>
          <p:nvPr/>
        </p:nvSpPr>
        <p:spPr>
          <a:xfrm>
            <a:off x="1639193" y="1296035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16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64636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store_detail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상세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09951"/>
              </p:ext>
            </p:extLst>
          </p:nvPr>
        </p:nvGraphicFramePr>
        <p:xfrm>
          <a:off x="6588224" y="548680"/>
          <a:ext cx="2555776" cy="70249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55776"/>
              </a:tblGrid>
              <a:tr h="43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A box for entering the name of a company, modifiable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Representative, modifiable</a:t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The contents only exposed on the Administrator page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Main phone number, modifiable</a:t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The contents only exposed on the Administrator page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of the latest update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en-US" altLang="ko-KR" sz="800" b="0" dirty="0" err="1" smtClean="0">
                          <a:solidFill>
                            <a:sysClr val="windowText" lastClr="000000"/>
                          </a:solidFill>
                        </a:rPr>
                        <a:t>unmodifiable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An image attachment pop up appears when clicked.</a:t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 If an image is registered, the relevant image is displayed right below the button. (the size of such image is adjusted to 720px in width when displayed)</a:t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 If an image has already been registered, it is to be changed with the selected image.</a:t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 Up to five images can be attached.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Clicking it deletes an image right below the button.</a:t>
                      </a:r>
                      <a:r>
                        <a:rPr lang="ko-KR" altLang="en-US" sz="8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A box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for entering text to be exposed right below the grade at 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area_store_detail1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] on the application, modifiable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, Check box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for accessibility information, modifiable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The relevant checked icon of a company appears bold on the application.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 box for entering an address, 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modifiable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- It is to be exposed at [area_store_detail1] on the application.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 box for entering a phone number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modifiable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- A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number exposed at 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area_store_detail1]</a:t>
                      </a: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on the application, this phone number will be called when pressing Call button on the application.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 box for entering service hours</a:t>
                      </a: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modifiable</a:t>
                      </a: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It is to be exposed at [area_store_detail1] on the application.</a:t>
                      </a:r>
                      <a:endParaRPr lang="en-US" altLang="ko-KR" sz="8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Continued in the next page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588223" cy="630931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1241" y="1052736"/>
            <a:ext cx="6496734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1" y="550269"/>
            <a:ext cx="971600" cy="5040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1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업</a:t>
            </a:r>
            <a:r>
              <a:rPr lang="ko-KR" altLang="en-US" sz="1050" b="1" dirty="0"/>
              <a:t>체</a:t>
            </a:r>
            <a:r>
              <a:rPr lang="ko-KR" altLang="en-US" sz="1050" b="1" dirty="0" smtClean="0"/>
              <a:t>관리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20524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신고관리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83768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길벗소개관리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45272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회원관리</a:t>
            </a:r>
            <a:endParaRPr lang="ko-KR" altLang="en-US" dirty="0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827584" y="1247441"/>
            <a:ext cx="1656184" cy="25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400" dirty="0"/>
              <a:t>서울시립미술관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79512" y="1772816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59653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공지사항관리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719592" y="11607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1554913" y="4689518"/>
            <a:ext cx="4169215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덕수궁 뒤편에 위치한 서울시립미술관입니다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174"/>
          <p:cNvSpPr txBox="1"/>
          <p:nvPr/>
        </p:nvSpPr>
        <p:spPr>
          <a:xfrm>
            <a:off x="757555" y="465313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간단소개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Button"/>
          <p:cNvSpPr>
            <a:spLocks/>
          </p:cNvSpPr>
          <p:nvPr/>
        </p:nvSpPr>
        <p:spPr bwMode="auto">
          <a:xfrm>
            <a:off x="1568406" y="1826225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8" name="Button"/>
          <p:cNvSpPr>
            <a:spLocks/>
          </p:cNvSpPr>
          <p:nvPr/>
        </p:nvSpPr>
        <p:spPr bwMode="auto">
          <a:xfrm>
            <a:off x="2374636" y="1826225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69169" y="2026360"/>
            <a:ext cx="1361887" cy="8341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60" name="TextBox 159"/>
          <p:cNvSpPr txBox="1"/>
          <p:nvPr/>
        </p:nvSpPr>
        <p:spPr>
          <a:xfrm>
            <a:off x="757554" y="180329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159"/>
          <p:cNvSpPr txBox="1"/>
          <p:nvPr/>
        </p:nvSpPr>
        <p:spPr>
          <a:xfrm>
            <a:off x="129220" y="178101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기본정보</a:t>
            </a:r>
            <a:endParaRPr lang="en-US" altLang="ko-KR" sz="800" b="1" dirty="0" smtClean="0"/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1568406" y="2924944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5" name="Button"/>
          <p:cNvSpPr>
            <a:spLocks/>
          </p:cNvSpPr>
          <p:nvPr/>
        </p:nvSpPr>
        <p:spPr bwMode="auto">
          <a:xfrm>
            <a:off x="2374636" y="2924944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569169" y="3125079"/>
            <a:ext cx="1361887" cy="8341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1569169" y="4005064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2375399" y="4005064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9" name="Button"/>
          <p:cNvSpPr>
            <a:spLocks/>
          </p:cNvSpPr>
          <p:nvPr/>
        </p:nvSpPr>
        <p:spPr bwMode="auto">
          <a:xfrm>
            <a:off x="1569169" y="4221088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2375399" y="4221088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1" name="Button"/>
          <p:cNvSpPr>
            <a:spLocks/>
          </p:cNvSpPr>
          <p:nvPr/>
        </p:nvSpPr>
        <p:spPr bwMode="auto">
          <a:xfrm>
            <a:off x="1569169" y="4437112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2" name="Button"/>
          <p:cNvSpPr>
            <a:spLocks/>
          </p:cNvSpPr>
          <p:nvPr/>
        </p:nvSpPr>
        <p:spPr bwMode="auto">
          <a:xfrm>
            <a:off x="2375399" y="4437112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511680" y="17310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4" name="타원 73"/>
          <p:cNvSpPr/>
          <p:nvPr/>
        </p:nvSpPr>
        <p:spPr>
          <a:xfrm>
            <a:off x="2305192" y="17308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6" name="타원 75"/>
          <p:cNvSpPr/>
          <p:nvPr/>
        </p:nvSpPr>
        <p:spPr>
          <a:xfrm>
            <a:off x="1439672" y="46496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77" name="TextBox 159"/>
          <p:cNvSpPr txBox="1"/>
          <p:nvPr/>
        </p:nvSpPr>
        <p:spPr>
          <a:xfrm>
            <a:off x="179512" y="126904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smtClean="0"/>
              <a:t>업체명</a:t>
            </a:r>
            <a:endParaRPr lang="en-US" altLang="ko-KR" sz="800" b="1" dirty="0" smtClean="0"/>
          </a:p>
        </p:txBody>
      </p:sp>
      <p:sp>
        <p:nvSpPr>
          <p:cNvPr id="78" name="TextBox 159"/>
          <p:cNvSpPr txBox="1"/>
          <p:nvPr/>
        </p:nvSpPr>
        <p:spPr>
          <a:xfrm>
            <a:off x="3362200" y="126904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대표전화</a:t>
            </a:r>
            <a:endParaRPr lang="en-US" altLang="ko-KR" sz="800" b="1" dirty="0" smtClean="0"/>
          </a:p>
        </p:txBody>
      </p:sp>
      <p:sp>
        <p:nvSpPr>
          <p:cNvPr id="79" name="TextBox 159"/>
          <p:cNvSpPr txBox="1"/>
          <p:nvPr/>
        </p:nvSpPr>
        <p:spPr>
          <a:xfrm>
            <a:off x="3366914" y="105273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대표자</a:t>
            </a:r>
            <a:endParaRPr lang="en-US" altLang="ko-KR" sz="800" b="1" dirty="0" smtClean="0"/>
          </a:p>
        </p:txBody>
      </p:sp>
      <p:sp>
        <p:nvSpPr>
          <p:cNvPr id="80" name="TextBox 159"/>
          <p:cNvSpPr txBox="1"/>
          <p:nvPr/>
        </p:nvSpPr>
        <p:spPr>
          <a:xfrm>
            <a:off x="3366914" y="1485364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업데이트 일시</a:t>
            </a:r>
            <a:endParaRPr lang="en-US" altLang="ko-KR" sz="800" b="1" dirty="0" smtClean="0"/>
          </a:p>
        </p:txBody>
      </p:sp>
      <p:sp>
        <p:nvSpPr>
          <p:cNvPr id="81" name="직사각형 80"/>
          <p:cNvSpPr/>
          <p:nvPr/>
        </p:nvSpPr>
        <p:spPr>
          <a:xfrm>
            <a:off x="4168547" y="1090387"/>
            <a:ext cx="1771605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김대표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159653" y="1306700"/>
            <a:ext cx="1771605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02-○○○○-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○○○○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159652" y="1523015"/>
            <a:ext cx="1771605" cy="14014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YYYY.MM.DD </a:t>
            </a:r>
            <a:r>
              <a:rPr lang="en-US" altLang="ko-KR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hh:mm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024003" y="9643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4024003" y="12514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4088728" y="14603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7" name="TextBox 174"/>
          <p:cNvSpPr txBox="1"/>
          <p:nvPr/>
        </p:nvSpPr>
        <p:spPr>
          <a:xfrm>
            <a:off x="757555" y="494116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접근성 정보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243238" y="53372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90" name="TextBox 174"/>
          <p:cNvSpPr txBox="1"/>
          <p:nvPr/>
        </p:nvSpPr>
        <p:spPr>
          <a:xfrm>
            <a:off x="1452778" y="4946638"/>
            <a:ext cx="1526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▣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장애진전용 주차장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있음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174"/>
          <p:cNvSpPr txBox="1"/>
          <p:nvPr/>
        </p:nvSpPr>
        <p:spPr>
          <a:xfrm>
            <a:off x="1452778" y="5105388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계단이나 턱이 없음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174"/>
          <p:cNvSpPr txBox="1"/>
          <p:nvPr/>
        </p:nvSpPr>
        <p:spPr>
          <a:xfrm>
            <a:off x="1452778" y="5259812"/>
            <a:ext cx="21130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▣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경사로가 있어서 휠체어 접근이 용이함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174"/>
          <p:cNvSpPr txBox="1"/>
          <p:nvPr/>
        </p:nvSpPr>
        <p:spPr>
          <a:xfrm>
            <a:off x="1452778" y="5429228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10Cm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이하 턱이 있음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174"/>
          <p:cNvSpPr txBox="1"/>
          <p:nvPr/>
        </p:nvSpPr>
        <p:spPr>
          <a:xfrm>
            <a:off x="1452778" y="5591714"/>
            <a:ext cx="1731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시각장애인용 점자안내판 있음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174"/>
          <p:cNvSpPr txBox="1"/>
          <p:nvPr/>
        </p:nvSpPr>
        <p:spPr>
          <a:xfrm>
            <a:off x="1452778" y="57535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▣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장애인화장실 있음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1423238" y="4990316"/>
            <a:ext cx="106434" cy="914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1552935" y="5986242"/>
            <a:ext cx="2535793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중구 ○○○로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○○○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Box 174"/>
          <p:cNvSpPr txBox="1"/>
          <p:nvPr/>
        </p:nvSpPr>
        <p:spPr>
          <a:xfrm>
            <a:off x="755576" y="594986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1331640" y="59492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02" name="TextBox 174"/>
          <p:cNvSpPr txBox="1"/>
          <p:nvPr/>
        </p:nvSpPr>
        <p:spPr>
          <a:xfrm>
            <a:off x="734953" y="635504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554913" y="6392691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02-0000-0000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1374913" y="63878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105" name="TextBox 174"/>
          <p:cNvSpPr txBox="1"/>
          <p:nvPr/>
        </p:nvSpPr>
        <p:spPr>
          <a:xfrm>
            <a:off x="735409" y="656967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운영시간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555369" y="6607326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09:00 ~ 19:30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362778" y="66051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205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6502</TotalTime>
  <Words>4096</Words>
  <Application>Microsoft Office PowerPoint</Application>
  <PresentationFormat>화면 슬라이드 쇼(4:3)</PresentationFormat>
  <Paragraphs>1252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POSA</dc:title>
  <dc:creator>이다훈</dc:creator>
  <cp:lastModifiedBy>Registered User</cp:lastModifiedBy>
  <cp:revision>308</cp:revision>
  <dcterms:created xsi:type="dcterms:W3CDTF">2015-04-20T13:46:22Z</dcterms:created>
  <dcterms:modified xsi:type="dcterms:W3CDTF">2015-10-18T15:53:20Z</dcterms:modified>
</cp:coreProperties>
</file>