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1" r:id="rId3"/>
    <p:sldId id="302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97" autoAdjust="0"/>
    <p:restoredTop sz="98243" autoAdjust="0"/>
  </p:normalViewPr>
  <p:slideViewPr>
    <p:cSldViewPr>
      <p:cViewPr>
        <p:scale>
          <a:sx n="125" d="100"/>
          <a:sy n="125" d="100"/>
        </p:scale>
        <p:origin x="-194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32C8-1334-4F34-BB46-8F098E9BE640}" type="datetimeFigureOut">
              <a:rPr lang="ko-KR" altLang="en-US" smtClean="0"/>
              <a:pPr/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2C8A-3EF2-4CEA-A041-DA8E1BD824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15489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04079"/>
              </p:ext>
            </p:extLst>
          </p:nvPr>
        </p:nvGraphicFramePr>
        <p:xfrm>
          <a:off x="6588224" y="548680"/>
          <a:ext cx="2520280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0280"/>
              </a:tblGrid>
              <a:tr h="4352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an address type 1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select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box for entering an address type 2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A box for entering an address type 2</a:t>
                      </a:r>
                      <a:b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- It is to be exposed at [area_store_detail1] on the application.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822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805" y="980728"/>
            <a:ext cx="6496734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1" y="550269"/>
            <a:ext cx="971600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1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업</a:t>
            </a:r>
            <a:r>
              <a:rPr lang="ko-KR" altLang="en-US" sz="1050" b="1" dirty="0"/>
              <a:t>체</a:t>
            </a:r>
            <a:r>
              <a:rPr lang="ko-KR" altLang="en-US" sz="1050" b="1" dirty="0" smtClean="0"/>
              <a:t>관리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20524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신고관리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길벗소개관리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45272" y="6714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회원관리</a:t>
            </a:r>
            <a:endParaRPr lang="ko-KR" altLang="en-US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827584" y="1247441"/>
            <a:ext cx="1656184" cy="258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sz="14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4096122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9653" y="67149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공지사항관리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554913" y="5605866"/>
            <a:ext cx="416921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174"/>
          <p:cNvSpPr txBox="1"/>
          <p:nvPr/>
        </p:nvSpPr>
        <p:spPr>
          <a:xfrm>
            <a:off x="757555" y="55694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간단소개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1568406" y="4470765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Button"/>
          <p:cNvSpPr>
            <a:spLocks/>
          </p:cNvSpPr>
          <p:nvPr/>
        </p:nvSpPr>
        <p:spPr bwMode="auto">
          <a:xfrm>
            <a:off x="2374636" y="4470765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0" name="TextBox 159"/>
          <p:cNvSpPr txBox="1"/>
          <p:nvPr/>
        </p:nvSpPr>
        <p:spPr>
          <a:xfrm>
            <a:off x="757554" y="44478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59"/>
          <p:cNvSpPr txBox="1"/>
          <p:nvPr/>
        </p:nvSpPr>
        <p:spPr>
          <a:xfrm>
            <a:off x="129220" y="41490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기본정보</a:t>
            </a:r>
            <a:endParaRPr lang="en-US" altLang="ko-KR" sz="800" b="1" dirty="0" smtClean="0"/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1568406" y="4705388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Button"/>
          <p:cNvSpPr>
            <a:spLocks/>
          </p:cNvSpPr>
          <p:nvPr/>
        </p:nvSpPr>
        <p:spPr bwMode="auto">
          <a:xfrm>
            <a:off x="2374636" y="4705388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1569169" y="4921412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2375399" y="4921412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9" name="Button"/>
          <p:cNvSpPr>
            <a:spLocks/>
          </p:cNvSpPr>
          <p:nvPr/>
        </p:nvSpPr>
        <p:spPr bwMode="auto">
          <a:xfrm>
            <a:off x="1569169" y="5137436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0" name="Button"/>
          <p:cNvSpPr>
            <a:spLocks/>
          </p:cNvSpPr>
          <p:nvPr/>
        </p:nvSpPr>
        <p:spPr bwMode="auto">
          <a:xfrm>
            <a:off x="2375399" y="5137436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1569169" y="5353460"/>
            <a:ext cx="736023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이미지 등록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2375399" y="5353460"/>
            <a:ext cx="422434" cy="169586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8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7" name="TextBox 159"/>
          <p:cNvSpPr txBox="1"/>
          <p:nvPr/>
        </p:nvSpPr>
        <p:spPr>
          <a:xfrm>
            <a:off x="179512" y="126904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업체명</a:t>
            </a:r>
            <a:endParaRPr lang="en-US" altLang="ko-KR" sz="800" b="1" dirty="0" smtClean="0"/>
          </a:p>
        </p:txBody>
      </p:sp>
      <p:sp>
        <p:nvSpPr>
          <p:cNvPr id="78" name="TextBox 159"/>
          <p:cNvSpPr txBox="1"/>
          <p:nvPr/>
        </p:nvSpPr>
        <p:spPr>
          <a:xfrm>
            <a:off x="2771800" y="27264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대표전화</a:t>
            </a:r>
            <a:endParaRPr lang="en-US" altLang="ko-KR" sz="800" b="1" dirty="0" smtClean="0"/>
          </a:p>
        </p:txBody>
      </p:sp>
      <p:sp>
        <p:nvSpPr>
          <p:cNvPr id="79" name="TextBox 159"/>
          <p:cNvSpPr txBox="1"/>
          <p:nvPr/>
        </p:nvSpPr>
        <p:spPr>
          <a:xfrm>
            <a:off x="179512" y="27253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대표자</a:t>
            </a:r>
            <a:endParaRPr lang="en-US" altLang="ko-KR" sz="8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981145" y="276297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69253" y="2764125"/>
            <a:ext cx="1771605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174"/>
          <p:cNvSpPr txBox="1"/>
          <p:nvPr/>
        </p:nvSpPr>
        <p:spPr>
          <a:xfrm>
            <a:off x="757555" y="58575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접근성 정보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174"/>
          <p:cNvSpPr txBox="1"/>
          <p:nvPr/>
        </p:nvSpPr>
        <p:spPr>
          <a:xfrm>
            <a:off x="1452778" y="5862986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장애진전용 주차장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174"/>
          <p:cNvSpPr txBox="1"/>
          <p:nvPr/>
        </p:nvSpPr>
        <p:spPr>
          <a:xfrm>
            <a:off x="1452778" y="602173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계단이나 턱이 없음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1452778" y="6176160"/>
            <a:ext cx="2113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경사로가 있어서 휠체어 접근이 용이함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174"/>
          <p:cNvSpPr txBox="1"/>
          <p:nvPr/>
        </p:nvSpPr>
        <p:spPr>
          <a:xfrm>
            <a:off x="1452778" y="634557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10Cm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이하 턱이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1452778" y="6508062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시각장애인용 점자안내판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174"/>
          <p:cNvSpPr txBox="1"/>
          <p:nvPr/>
        </p:nvSpPr>
        <p:spPr>
          <a:xfrm>
            <a:off x="1452778" y="666994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1423238" y="5906664"/>
            <a:ext cx="106434" cy="9146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612271" y="3205356"/>
            <a:ext cx="253579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179512" y="317144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지번 주소</a:t>
            </a:r>
            <a:endParaRPr lang="en-US" altLang="ko-KR" dirty="0"/>
          </a:p>
        </p:txBody>
      </p:sp>
      <p:sp>
        <p:nvSpPr>
          <p:cNvPr id="105" name="TextBox 174"/>
          <p:cNvSpPr txBox="1"/>
          <p:nvPr/>
        </p:nvSpPr>
        <p:spPr>
          <a:xfrm>
            <a:off x="10750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영</a:t>
            </a:r>
            <a:r>
              <a:rPr lang="ko-KR" altLang="en-US" dirty="0"/>
              <a:t>업</a:t>
            </a:r>
            <a:r>
              <a:rPr lang="ko-KR" altLang="en-US" dirty="0" smtClean="0"/>
              <a:t>시간</a:t>
            </a:r>
            <a:endParaRPr lang="en-US" altLang="ko-KR" dirty="0"/>
          </a:p>
        </p:txBody>
      </p:sp>
      <p:sp>
        <p:nvSpPr>
          <p:cNvPr id="106" name="직사각형 105"/>
          <p:cNvSpPr/>
          <p:nvPr/>
        </p:nvSpPr>
        <p:spPr>
          <a:xfrm>
            <a:off x="92746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74"/>
          <p:cNvSpPr txBox="1"/>
          <p:nvPr/>
        </p:nvSpPr>
        <p:spPr>
          <a:xfrm>
            <a:off x="2627784" y="16288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smtClean="0"/>
              <a:t>영업휴일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3447744" y="1666451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59"/>
          <p:cNvSpPr txBox="1"/>
          <p:nvPr/>
        </p:nvSpPr>
        <p:spPr>
          <a:xfrm>
            <a:off x="2003767" y="364678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5" name="TextBox 159"/>
          <p:cNvSpPr txBox="1"/>
          <p:nvPr/>
        </p:nvSpPr>
        <p:spPr>
          <a:xfrm>
            <a:off x="2008481" y="343046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2963848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954954" y="3684432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TextBox 159"/>
          <p:cNvSpPr txBox="1"/>
          <p:nvPr/>
        </p:nvSpPr>
        <p:spPr>
          <a:xfrm>
            <a:off x="4434783" y="34304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012147" y="3468119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59"/>
          <p:cNvSpPr txBox="1"/>
          <p:nvPr/>
        </p:nvSpPr>
        <p:spPr>
          <a:xfrm>
            <a:off x="4439597" y="36470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5016961" y="3684723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59"/>
          <p:cNvSpPr txBox="1"/>
          <p:nvPr/>
        </p:nvSpPr>
        <p:spPr>
          <a:xfrm>
            <a:off x="2003767" y="38755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요원</a:t>
            </a:r>
            <a:endParaRPr lang="en-US" altLang="ko-KR" sz="800" b="1" dirty="0" smtClean="0"/>
          </a:p>
        </p:txBody>
      </p:sp>
      <p:sp>
        <p:nvSpPr>
          <p:cNvPr id="125" name="직사각형 124"/>
          <p:cNvSpPr/>
          <p:nvPr/>
        </p:nvSpPr>
        <p:spPr>
          <a:xfrm>
            <a:off x="2954954" y="3913156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59"/>
          <p:cNvSpPr txBox="1"/>
          <p:nvPr/>
        </p:nvSpPr>
        <p:spPr>
          <a:xfrm>
            <a:off x="4439597" y="387579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연락</a:t>
            </a:r>
            <a:r>
              <a:rPr lang="ko-KR" altLang="en-US" sz="800" b="1" dirty="0"/>
              <a:t>처</a:t>
            </a:r>
            <a:endParaRPr lang="en-US" altLang="ko-KR" sz="800" b="1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5016961" y="3913447"/>
            <a:ext cx="146413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59"/>
          <p:cNvSpPr txBox="1"/>
          <p:nvPr/>
        </p:nvSpPr>
        <p:spPr>
          <a:xfrm>
            <a:off x="107504" y="36464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모니터링 날짜</a:t>
            </a:r>
            <a:endParaRPr lang="en-US" altLang="ko-KR" sz="800" b="1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904958" y="3684143"/>
            <a:ext cx="88580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427122" y="1296504"/>
            <a:ext cx="3053976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74"/>
          <p:cNvSpPr txBox="1"/>
          <p:nvPr/>
        </p:nvSpPr>
        <p:spPr>
          <a:xfrm>
            <a:off x="2629763" y="12601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/>
              <a:t>태그</a:t>
            </a:r>
            <a:endParaRPr lang="en-US" altLang="ko-KR" dirty="0"/>
          </a:p>
        </p:txBody>
      </p:sp>
      <p:sp>
        <p:nvSpPr>
          <p:cNvPr id="140" name="TextBox 159"/>
          <p:cNvSpPr txBox="1"/>
          <p:nvPr/>
        </p:nvSpPr>
        <p:spPr>
          <a:xfrm>
            <a:off x="136105" y="191683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건물형태</a:t>
            </a:r>
            <a:endParaRPr lang="en-US" altLang="ko-KR" sz="800" b="1" dirty="0" smtClean="0"/>
          </a:p>
        </p:txBody>
      </p:sp>
      <p:sp>
        <p:nvSpPr>
          <p:cNvPr id="141" name="TextBox 174"/>
          <p:cNvSpPr txBox="1"/>
          <p:nvPr/>
        </p:nvSpPr>
        <p:spPr>
          <a:xfrm>
            <a:off x="789745" y="191683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단독건물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74"/>
          <p:cNvSpPr txBox="1"/>
          <p:nvPr/>
        </p:nvSpPr>
        <p:spPr>
          <a:xfrm>
            <a:off x="1529752" y="1916832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건물내부시설 및 상점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446627" y="1954483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TextBox 159"/>
          <p:cNvSpPr txBox="1"/>
          <p:nvPr/>
        </p:nvSpPr>
        <p:spPr>
          <a:xfrm>
            <a:off x="2786576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smtClean="0"/>
              <a:t>층</a:t>
            </a:r>
            <a:r>
              <a:rPr lang="ko-KR" altLang="en-US" sz="800" b="1"/>
              <a:t>수</a:t>
            </a:r>
            <a:endParaRPr lang="en-US" altLang="ko-KR" sz="800" b="1" dirty="0" smtClean="0"/>
          </a:p>
        </p:txBody>
      </p:sp>
      <p:sp>
        <p:nvSpPr>
          <p:cNvPr id="147" name="TextBox 159"/>
          <p:cNvSpPr txBox="1"/>
          <p:nvPr/>
        </p:nvSpPr>
        <p:spPr>
          <a:xfrm>
            <a:off x="130953" y="216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/>
              <a:t>시설유형</a:t>
            </a:r>
            <a:endParaRPr lang="en-US" altLang="ko-KR" sz="800" b="1" dirty="0" smtClean="0"/>
          </a:p>
        </p:txBody>
      </p:sp>
      <p:sp>
        <p:nvSpPr>
          <p:cNvPr id="152" name="TextBox 174"/>
          <p:cNvSpPr txBox="1"/>
          <p:nvPr/>
        </p:nvSpPr>
        <p:spPr>
          <a:xfrm>
            <a:off x="795256" y="2162011"/>
            <a:ext cx="568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문화관광지 □ 숙박시설 □ 영화관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공연장 □ 약국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음식점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미용실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제과점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판매상점 □ 패스트푸드점 □ 화장실</a:t>
            </a:r>
          </a:p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기타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358395" y="2483535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TextBox 159"/>
          <p:cNvSpPr txBox="1"/>
          <p:nvPr/>
        </p:nvSpPr>
        <p:spPr>
          <a:xfrm>
            <a:off x="745295" y="414309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리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74"/>
          <p:cNvSpPr txBox="1"/>
          <p:nvPr/>
        </p:nvSpPr>
        <p:spPr>
          <a:xfrm>
            <a:off x="1438613" y="4143095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먹거리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관광지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숙박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쇼핑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□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생활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816015" y="2998889"/>
            <a:ext cx="332827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174"/>
          <p:cNvSpPr txBox="1"/>
          <p:nvPr/>
        </p:nvSpPr>
        <p:spPr>
          <a:xfrm>
            <a:off x="165096" y="296123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도로명 주소</a:t>
            </a:r>
            <a:endParaRPr lang="en-US" altLang="ko-KR" dirty="0"/>
          </a:p>
        </p:txBody>
      </p:sp>
      <p:sp>
        <p:nvSpPr>
          <p:cNvPr id="102" name="직사각형 101"/>
          <p:cNvSpPr/>
          <p:nvPr/>
        </p:nvSpPr>
        <p:spPr>
          <a:xfrm>
            <a:off x="1043608" y="3205356"/>
            <a:ext cx="667753" cy="1401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중구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043608" y="2998889"/>
            <a:ext cx="667753" cy="14014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중구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816015" y="3205356"/>
            <a:ext cx="667753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소공동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▼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726015" y="29099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9" name="타원 108"/>
          <p:cNvSpPr/>
          <p:nvPr/>
        </p:nvSpPr>
        <p:spPr>
          <a:xfrm>
            <a:off x="1738181" y="31390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2537784" y="3144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2086672"/>
            <a:ext cx="3199306" cy="1035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98" idx="3"/>
          </p:cNvCxnSpPr>
          <p:nvPr/>
        </p:nvCxnSpPr>
        <p:spPr>
          <a:xfrm flipV="1">
            <a:off x="5144288" y="1054324"/>
            <a:ext cx="1587952" cy="2014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7" idx="1"/>
          </p:cNvCxnSpPr>
          <p:nvPr/>
        </p:nvCxnSpPr>
        <p:spPr>
          <a:xfrm>
            <a:off x="7956376" y="1366574"/>
            <a:ext cx="1296144" cy="471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252520" y="5834292"/>
            <a:ext cx="2664296" cy="5013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>
            <a:stCxn id="96" idx="3"/>
          </p:cNvCxnSpPr>
          <p:nvPr/>
        </p:nvCxnSpPr>
        <p:spPr>
          <a:xfrm>
            <a:off x="5148064" y="3275427"/>
            <a:ext cx="1656184" cy="2294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8" idx="3"/>
          </p:cNvCxnSpPr>
          <p:nvPr/>
        </p:nvCxnSpPr>
        <p:spPr>
          <a:xfrm>
            <a:off x="2483768" y="3275427"/>
            <a:ext cx="4104456" cy="1089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131" idx="1"/>
          </p:cNvCxnSpPr>
          <p:nvPr/>
        </p:nvCxnSpPr>
        <p:spPr>
          <a:xfrm>
            <a:off x="7956376" y="5906664"/>
            <a:ext cx="1699617" cy="626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9655993" y="6377089"/>
            <a:ext cx="2260823" cy="3113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>
            <a:endCxn id="131" idx="1"/>
          </p:cNvCxnSpPr>
          <p:nvPr/>
        </p:nvCxnSpPr>
        <p:spPr>
          <a:xfrm>
            <a:off x="7452320" y="4691099"/>
            <a:ext cx="2203673" cy="184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78908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16864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You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should allow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user to be able to check nothing.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In present version admin page, Admin user can not check nothing.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추출입구 형태 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  <a:latin typeface="맑은 고딕"/>
                          <a:ea typeface="맑은 고딕"/>
                        </a:rPr>
                        <a:t>→ </a:t>
                      </a:r>
                      <a:r>
                        <a:rPr lang="ko-KR" altLang="en-US" sz="800" b="0" baseline="0" dirty="0" err="1" smtClean="0">
                          <a:solidFill>
                            <a:sysClr val="windowText" lastClr="000000"/>
                          </a:solidFill>
                        </a:rPr>
                        <a:t>주출입구</a:t>
                      </a:r>
                      <a:r>
                        <a:rPr lang="ko-KR" altLang="en-US" sz="800" b="0" baseline="0" dirty="0" smtClean="0">
                          <a:solidFill>
                            <a:sysClr val="windowText" lastClr="000000"/>
                          </a:solidFill>
                        </a:rPr>
                        <a:t> 형태</a:t>
                      </a: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79512" y="764704"/>
            <a:ext cx="64087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74"/>
          <p:cNvSpPr txBox="1"/>
          <p:nvPr/>
        </p:nvSpPr>
        <p:spPr>
          <a:xfrm>
            <a:off x="1452778" y="54868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□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장애인화장실 있음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174"/>
          <p:cNvSpPr txBox="1"/>
          <p:nvPr/>
        </p:nvSpPr>
        <p:spPr>
          <a:xfrm>
            <a:off x="179512" y="76470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 b="1"/>
            </a:lvl1pPr>
          </a:lstStyle>
          <a:p>
            <a:r>
              <a:rPr lang="ko-KR" altLang="en-US" dirty="0" smtClean="0"/>
              <a:t>세부정보</a:t>
            </a:r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1415819" y="101837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174"/>
          <p:cNvSpPr txBox="1"/>
          <p:nvPr/>
        </p:nvSpPr>
        <p:spPr>
          <a:xfrm>
            <a:off x="323528" y="1160373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출구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1415819" y="1198024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174"/>
          <p:cNvSpPr txBox="1"/>
          <p:nvPr/>
        </p:nvSpPr>
        <p:spPr>
          <a:xfrm>
            <a:off x="335699" y="134134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엘리베이터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1415819" y="1378999"/>
            <a:ext cx="1629429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174"/>
          <p:cNvSpPr txBox="1"/>
          <p:nvPr/>
        </p:nvSpPr>
        <p:spPr>
          <a:xfrm>
            <a:off x="340588" y="98258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역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69" name="TextBox 174"/>
          <p:cNvSpPr txBox="1"/>
          <p:nvPr/>
        </p:nvSpPr>
        <p:spPr>
          <a:xfrm>
            <a:off x="335699" y="155910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역으로부터의 거리 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70" name="TextBox 174"/>
          <p:cNvSpPr txBox="1"/>
          <p:nvPr/>
        </p:nvSpPr>
        <p:spPr>
          <a:xfrm>
            <a:off x="1415819" y="1559104"/>
            <a:ext cx="4440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/>
              <a:t>□ </a:t>
            </a:r>
            <a:r>
              <a:rPr lang="ko-KR" altLang="en-US" dirty="0" smtClean="0"/>
              <a:t>도보로 </a:t>
            </a:r>
            <a:r>
              <a:rPr lang="en-US" altLang="ko-KR" dirty="0"/>
              <a:t>5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10</a:t>
            </a:r>
            <a:r>
              <a:rPr lang="ko-KR" altLang="en-US" dirty="0"/>
              <a:t>분 안에 접근 </a:t>
            </a:r>
            <a:r>
              <a:rPr lang="ko-KR" altLang="en-US" dirty="0" smtClean="0"/>
              <a:t>가능 □ </a:t>
            </a:r>
            <a:r>
              <a:rPr lang="ko-KR" altLang="en-US" dirty="0"/>
              <a:t>도보로 </a:t>
            </a:r>
            <a:r>
              <a:rPr lang="en-US" altLang="ko-KR" dirty="0"/>
              <a:t>15</a:t>
            </a:r>
            <a:r>
              <a:rPr lang="ko-KR" altLang="en-US" dirty="0"/>
              <a:t>분 안에 접근 가능</a:t>
            </a:r>
            <a:endParaRPr lang="en-US" altLang="ko-KR" dirty="0"/>
          </a:p>
        </p:txBody>
      </p:sp>
      <p:sp>
        <p:nvSpPr>
          <p:cNvPr id="88" name="TextBox 174"/>
          <p:cNvSpPr txBox="1"/>
          <p:nvPr/>
        </p:nvSpPr>
        <p:spPr>
          <a:xfrm>
            <a:off x="340588" y="178887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건물구조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지하</a:t>
            </a:r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1236988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174"/>
          <p:cNvSpPr txBox="1"/>
          <p:nvPr/>
        </p:nvSpPr>
        <p:spPr>
          <a:xfrm>
            <a:off x="1703852" y="1788876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지상</a:t>
            </a:r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279915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174"/>
          <p:cNvSpPr txBox="1"/>
          <p:nvPr/>
        </p:nvSpPr>
        <p:spPr>
          <a:xfrm>
            <a:off x="2777975" y="1788876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총</a:t>
            </a:r>
            <a:endParaRPr lang="en-US" altLang="ko-KR" dirty="0"/>
          </a:p>
        </p:txBody>
      </p:sp>
      <p:sp>
        <p:nvSpPr>
          <p:cNvPr id="93" name="직사각형 92"/>
          <p:cNvSpPr/>
          <p:nvPr/>
        </p:nvSpPr>
        <p:spPr>
          <a:xfrm>
            <a:off x="3253211" y="1826527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174"/>
          <p:cNvSpPr txBox="1"/>
          <p:nvPr/>
        </p:nvSpPr>
        <p:spPr>
          <a:xfrm>
            <a:off x="3720075" y="178887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층</a:t>
            </a:r>
            <a:endParaRPr lang="en-US" altLang="ko-KR" dirty="0"/>
          </a:p>
        </p:txBody>
      </p:sp>
      <p:sp>
        <p:nvSpPr>
          <p:cNvPr id="95" name="TextBox 174"/>
          <p:cNvSpPr txBox="1"/>
          <p:nvPr/>
        </p:nvSpPr>
        <p:spPr>
          <a:xfrm>
            <a:off x="330416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6" name="직사각형 95"/>
          <p:cNvSpPr/>
          <p:nvPr/>
        </p:nvSpPr>
        <p:spPr>
          <a:xfrm>
            <a:off x="732063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174"/>
          <p:cNvSpPr txBox="1"/>
          <p:nvPr/>
        </p:nvSpPr>
        <p:spPr>
          <a:xfrm>
            <a:off x="2585123" y="20043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986770" y="2031015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174"/>
          <p:cNvSpPr txBox="1"/>
          <p:nvPr/>
        </p:nvSpPr>
        <p:spPr>
          <a:xfrm>
            <a:off x="345224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1" name="직사각형 100"/>
          <p:cNvSpPr/>
          <p:nvPr/>
        </p:nvSpPr>
        <p:spPr>
          <a:xfrm>
            <a:off x="746871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74"/>
          <p:cNvSpPr txBox="1"/>
          <p:nvPr/>
        </p:nvSpPr>
        <p:spPr>
          <a:xfrm>
            <a:off x="2599931" y="2205444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3" name="직사각형 102"/>
          <p:cNvSpPr/>
          <p:nvPr/>
        </p:nvSpPr>
        <p:spPr>
          <a:xfrm>
            <a:off x="3001578" y="2232139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74"/>
          <p:cNvSpPr txBox="1"/>
          <p:nvPr/>
        </p:nvSpPr>
        <p:spPr>
          <a:xfrm>
            <a:off x="335699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5" name="직사각형 104"/>
          <p:cNvSpPr/>
          <p:nvPr/>
        </p:nvSpPr>
        <p:spPr>
          <a:xfrm>
            <a:off x="737346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TextBox 174"/>
          <p:cNvSpPr txBox="1"/>
          <p:nvPr/>
        </p:nvSpPr>
        <p:spPr>
          <a:xfrm>
            <a:off x="2590406" y="242146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7" name="직사각형 106"/>
          <p:cNvSpPr/>
          <p:nvPr/>
        </p:nvSpPr>
        <p:spPr>
          <a:xfrm>
            <a:off x="2992053" y="2448163"/>
            <a:ext cx="1772918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74"/>
          <p:cNvSpPr txBox="1"/>
          <p:nvPr/>
        </p:nvSpPr>
        <p:spPr>
          <a:xfrm>
            <a:off x="323528" y="2636912"/>
            <a:ext cx="3829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주차구역 </a:t>
            </a:r>
            <a:r>
              <a:rPr lang="en-US" altLang="ko-KR" dirty="0" smtClean="0"/>
              <a:t>: </a:t>
            </a:r>
            <a:r>
              <a:rPr lang="ko-KR" altLang="en-US" dirty="0"/>
              <a:t>□ 장애인전용 주차장이 있음 □ 일반 주차장만 있음 □</a:t>
            </a:r>
            <a:r>
              <a:rPr lang="ko-KR" altLang="en-US" dirty="0" smtClean="0"/>
              <a:t> </a:t>
            </a:r>
            <a:r>
              <a:rPr lang="ko-KR" altLang="en-US" dirty="0"/>
              <a:t>주차장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112" name="TextBox 174"/>
          <p:cNvSpPr txBox="1"/>
          <p:nvPr/>
        </p:nvSpPr>
        <p:spPr>
          <a:xfrm>
            <a:off x="386011" y="2780928"/>
            <a:ext cx="29706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 위치 </a:t>
            </a:r>
            <a:r>
              <a:rPr lang="en-US" altLang="ko-KR" dirty="0"/>
              <a:t>: □ </a:t>
            </a:r>
            <a:r>
              <a:rPr lang="ko-KR" altLang="en-US" dirty="0"/>
              <a:t>실내 □ 실외 □ 지하 </a:t>
            </a:r>
            <a:r>
              <a:rPr lang="en-US" altLang="ko-KR" dirty="0" smtClean="0"/>
              <a:t>(                 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장애인주차장 </a:t>
            </a:r>
            <a:r>
              <a:rPr lang="en-US" altLang="ko-KR" dirty="0"/>
              <a:t>: ( </a:t>
            </a:r>
            <a:r>
              <a:rPr lang="en-US" altLang="ko-KR" dirty="0" smtClean="0"/>
              <a:t>               </a:t>
            </a:r>
            <a:r>
              <a:rPr lang="ko-KR" altLang="en-US" dirty="0" smtClean="0"/>
              <a:t>대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주차장에서 상점입구까지 거리 </a:t>
            </a:r>
            <a:r>
              <a:rPr lang="en-US" altLang="ko-KR" dirty="0"/>
              <a:t>: □ 10m </a:t>
            </a:r>
            <a:r>
              <a:rPr lang="ko-KR" altLang="en-US" dirty="0"/>
              <a:t>이하 □ </a:t>
            </a:r>
            <a:r>
              <a:rPr lang="en-US" altLang="ko-KR" dirty="0"/>
              <a:t>10m </a:t>
            </a:r>
            <a:r>
              <a:rPr lang="ko-KR" altLang="en-US" dirty="0"/>
              <a:t>이상</a:t>
            </a:r>
            <a:endParaRPr lang="en-US" altLang="ko-KR" dirty="0"/>
          </a:p>
        </p:txBody>
      </p:sp>
      <p:sp>
        <p:nvSpPr>
          <p:cNvPr id="113" name="직사각형 112"/>
          <p:cNvSpPr/>
          <p:nvPr/>
        </p:nvSpPr>
        <p:spPr>
          <a:xfrm>
            <a:off x="2768146" y="6447686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331640" y="2987023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Box 174"/>
          <p:cNvSpPr txBox="1"/>
          <p:nvPr/>
        </p:nvSpPr>
        <p:spPr>
          <a:xfrm>
            <a:off x="323528" y="3311315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err="1"/>
              <a:t>주</a:t>
            </a:r>
            <a:r>
              <a:rPr lang="ko-KR" altLang="en-US" dirty="0" err="1" smtClean="0"/>
              <a:t>출입구</a:t>
            </a:r>
            <a:r>
              <a:rPr lang="ko-KR" altLang="en-US" dirty="0" smtClean="0"/>
              <a:t> 형태 </a:t>
            </a:r>
            <a:r>
              <a:rPr lang="en-US" altLang="ko-KR" dirty="0" smtClean="0"/>
              <a:t>: </a:t>
            </a:r>
            <a:r>
              <a:rPr lang="ko-KR" altLang="en-US" dirty="0"/>
              <a:t>□ 계단이나 턱이 없음 □</a:t>
            </a:r>
            <a:r>
              <a:rPr lang="ko-KR" altLang="en-US" dirty="0" smtClean="0"/>
              <a:t> </a:t>
            </a:r>
            <a:r>
              <a:rPr lang="ko-KR" altLang="en-US" dirty="0"/>
              <a:t>경사로가 있어서 휠체어 접근이 </a:t>
            </a:r>
            <a:r>
              <a:rPr lang="ko-KR" altLang="en-US" dirty="0" smtClean="0"/>
              <a:t>용이함</a:t>
            </a:r>
            <a:endParaRPr lang="en-US" altLang="ko-KR" dirty="0" smtClean="0"/>
          </a:p>
          <a:p>
            <a:r>
              <a:rPr lang="ko-KR" altLang="en-US" dirty="0" smtClean="0"/>
              <a:t>□ </a:t>
            </a:r>
            <a:r>
              <a:rPr lang="ko-KR" altLang="en-US" dirty="0"/>
              <a:t>경사로가 있지만</a:t>
            </a:r>
            <a:r>
              <a:rPr lang="en-US" altLang="ko-KR" dirty="0"/>
              <a:t>, </a:t>
            </a:r>
            <a:r>
              <a:rPr lang="ko-KR" altLang="en-US" dirty="0"/>
              <a:t>경사 높아 휠체어 접근이 </a:t>
            </a:r>
            <a:r>
              <a:rPr lang="ko-KR" altLang="en-US" dirty="0" smtClean="0"/>
              <a:t>불편함 □ </a:t>
            </a:r>
            <a:r>
              <a:rPr lang="ko-KR" altLang="en-US" dirty="0"/>
              <a:t>계단이나 턱이 있어서 휠체어 접근이 불편함</a:t>
            </a:r>
          </a:p>
        </p:txBody>
      </p:sp>
      <p:sp>
        <p:nvSpPr>
          <p:cNvPr id="116" name="TextBox 174"/>
          <p:cNvSpPr txBox="1"/>
          <p:nvPr/>
        </p:nvSpPr>
        <p:spPr>
          <a:xfrm>
            <a:off x="323528" y="3623053"/>
            <a:ext cx="612068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턱 </a:t>
            </a:r>
            <a:r>
              <a:rPr lang="en-US" altLang="ko-KR" dirty="0"/>
              <a:t>: □ </a:t>
            </a:r>
            <a:r>
              <a:rPr lang="ko-KR" altLang="en-US" dirty="0"/>
              <a:t>전동휠체어</a:t>
            </a:r>
            <a:r>
              <a:rPr lang="en-US" altLang="ko-KR" dirty="0"/>
              <a:t>·</a:t>
            </a:r>
            <a:r>
              <a:rPr lang="ko-KR" altLang="en-US" dirty="0"/>
              <a:t>스쿠터 넘을 수 있음</a:t>
            </a:r>
            <a:r>
              <a:rPr lang="en-US" altLang="ko-KR" dirty="0"/>
              <a:t>(5Cm</a:t>
            </a:r>
            <a:r>
              <a:rPr lang="ko-KR" altLang="en-US" dirty="0"/>
              <a:t>이하</a:t>
            </a:r>
            <a:r>
              <a:rPr lang="en-US" altLang="ko-KR" dirty="0"/>
              <a:t>) □ </a:t>
            </a:r>
            <a:r>
              <a:rPr lang="ko-KR" altLang="en-US" dirty="0"/>
              <a:t>보조인도움이 필요</a:t>
            </a:r>
            <a:r>
              <a:rPr lang="en-US" altLang="ko-KR" dirty="0"/>
              <a:t>. □ </a:t>
            </a:r>
            <a:r>
              <a:rPr lang="ko-KR" altLang="en-US" dirty="0"/>
              <a:t>넘을 수 없음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출입문 </a:t>
            </a:r>
            <a:r>
              <a:rPr lang="en-US" altLang="ko-KR" dirty="0"/>
              <a:t>: □ </a:t>
            </a:r>
            <a:r>
              <a:rPr lang="ko-KR" altLang="en-US" dirty="0"/>
              <a:t>자동문 □ 반자동문 □ 회전문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</a:t>
            </a:r>
            <a:r>
              <a:rPr lang="ko-KR" altLang="en-US" dirty="0" smtClean="0"/>
              <a:t> </a:t>
            </a:r>
            <a:r>
              <a:rPr lang="ko-KR" altLang="en-US" dirty="0" err="1"/>
              <a:t>밖여닫이</a:t>
            </a:r>
            <a:r>
              <a:rPr lang="ko-KR" altLang="en-US" dirty="0"/>
              <a:t> </a:t>
            </a:r>
            <a:r>
              <a:rPr lang="ko-KR" altLang="en-US" dirty="0" smtClean="0"/>
              <a:t>□ </a:t>
            </a:r>
            <a:r>
              <a:rPr lang="ko-KR" altLang="en-US" dirty="0"/>
              <a:t>양쪽여닫이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dirty="0" smtClean="0"/>
              <a:t>출입문 </a:t>
            </a:r>
            <a:r>
              <a:rPr lang="ko-KR" altLang="en-US" dirty="0"/>
              <a:t>폭 </a:t>
            </a:r>
            <a:r>
              <a:rPr lang="en-US" altLang="ko-KR" dirty="0"/>
              <a:t>: □ 80Cm </a:t>
            </a:r>
            <a:r>
              <a:rPr lang="ko-KR" altLang="en-US" dirty="0"/>
              <a:t>이하 □</a:t>
            </a:r>
            <a:r>
              <a:rPr lang="ko-KR" altLang="en-US" dirty="0" smtClean="0"/>
              <a:t> </a:t>
            </a:r>
            <a:r>
              <a:rPr lang="en-US" altLang="ko-KR" dirty="0"/>
              <a:t>80Cm </a:t>
            </a:r>
            <a:r>
              <a:rPr lang="ko-KR" altLang="en-US" dirty="0"/>
              <a:t>이상 </a:t>
            </a:r>
            <a:endParaRPr lang="en-US" altLang="ko-KR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 엘리베이터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ko-KR" altLang="en-US" dirty="0" smtClean="0"/>
              <a:t>□ 있으나 </a:t>
            </a:r>
            <a:r>
              <a:rPr lang="ko-KR" altLang="en-US" dirty="0"/>
              <a:t>접근 불가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내부공간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</a:t>
            </a:r>
            <a:r>
              <a:rPr lang="ko-KR" altLang="en-US" dirty="0"/>
              <a:t>인승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전동휠체어 이용가능여부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엘리베이터 전동스쿠터 이용가능여부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버튼 </a:t>
            </a:r>
            <a:r>
              <a:rPr lang="en-US" altLang="ko-KR" dirty="0"/>
              <a:t>: □ </a:t>
            </a:r>
            <a:r>
              <a:rPr lang="ko-KR" altLang="en-US" dirty="0"/>
              <a:t>있음 □ 있으나 이용 불가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엘리베이터 </a:t>
            </a:r>
            <a:r>
              <a:rPr lang="ko-KR" altLang="en-US" dirty="0"/>
              <a:t>까지 시각장애인용 </a:t>
            </a:r>
            <a:r>
              <a:rPr lang="ko-KR" altLang="en-US" dirty="0" err="1"/>
              <a:t>점자블럭과</a:t>
            </a:r>
            <a:r>
              <a:rPr lang="ko-KR" altLang="en-US" dirty="0"/>
              <a:t> </a:t>
            </a:r>
            <a:r>
              <a:rPr lang="ko-KR" altLang="en-US" dirty="0" err="1" smtClean="0"/>
              <a:t>안내표시판이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□ 부분별로 설치돼서 불편 □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내부공간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~ 20</a:t>
            </a:r>
            <a:r>
              <a:rPr lang="ko-KR" altLang="en-US" dirty="0"/>
              <a:t>인 이용가능 □ </a:t>
            </a:r>
            <a:r>
              <a:rPr lang="en-US" altLang="ko-KR" dirty="0"/>
              <a:t>20</a:t>
            </a:r>
            <a:r>
              <a:rPr lang="ko-KR" altLang="en-US" dirty="0" err="1"/>
              <a:t>인이상</a:t>
            </a:r>
            <a:r>
              <a:rPr lang="ko-KR" altLang="en-US" dirty="0"/>
              <a:t> 이용가능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이동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이동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장애인과 함께 동석하거나 이동할 있는 자리 </a:t>
            </a:r>
            <a:r>
              <a:rPr lang="en-US" altLang="ko-KR" dirty="0"/>
              <a:t>: </a:t>
            </a:r>
            <a:r>
              <a:rPr lang="ko-KR" altLang="en-US" dirty="0"/>
              <a:t>□</a:t>
            </a:r>
            <a:r>
              <a:rPr lang="en-US" altLang="ko-KR" dirty="0" smtClean="0"/>
              <a:t>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상점 서비스테이블 및 </a:t>
            </a:r>
            <a:r>
              <a:rPr lang="ko-KR" altLang="en-US" dirty="0" err="1"/>
              <a:t>물품비치대</a:t>
            </a:r>
            <a:r>
              <a:rPr lang="ko-KR" altLang="en-US" dirty="0"/>
              <a:t> 형식 </a:t>
            </a:r>
            <a:r>
              <a:rPr lang="en-US" altLang="ko-KR" dirty="0"/>
              <a:t>: □ </a:t>
            </a:r>
            <a:r>
              <a:rPr lang="ko-KR" altLang="en-US" dirty="0"/>
              <a:t>입식 □ 좌식 □ 혼합형식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있음 □ 설치되었으나 불편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시각장애인용 점자안내판 </a:t>
            </a:r>
            <a:r>
              <a:rPr lang="en-US" altLang="ko-KR" dirty="0"/>
              <a:t>: □ </a:t>
            </a:r>
            <a:r>
              <a:rPr lang="ko-KR" altLang="en-US" dirty="0"/>
              <a:t>있음 □</a:t>
            </a:r>
            <a:r>
              <a:rPr lang="ko-KR" altLang="en-US" dirty="0" smtClean="0"/>
              <a:t> </a:t>
            </a:r>
            <a:r>
              <a:rPr lang="ko-KR" altLang="en-US" dirty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 이용이 가능한 곳</a:t>
            </a:r>
            <a:r>
              <a:rPr lang="en-US" altLang="ko-KR" dirty="0"/>
              <a:t>(</a:t>
            </a:r>
            <a:r>
              <a:rPr lang="ko-KR" altLang="en-US" dirty="0"/>
              <a:t>관</a:t>
            </a:r>
            <a:r>
              <a:rPr lang="en-US" altLang="ko-KR" dirty="0"/>
              <a:t>) :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영화관</a:t>
            </a:r>
            <a:r>
              <a:rPr lang="en-US" altLang="ko-KR" dirty="0"/>
              <a:t>·</a:t>
            </a:r>
            <a:r>
              <a:rPr lang="ko-KR" altLang="en-US" dirty="0"/>
              <a:t>공연장내에 장애인좌석 위치 </a:t>
            </a:r>
            <a:r>
              <a:rPr lang="en-US" altLang="ko-KR" dirty="0"/>
              <a:t>: □ </a:t>
            </a:r>
            <a:r>
              <a:rPr lang="ko-KR" altLang="en-US" dirty="0"/>
              <a:t>앞 □ 중간 □ 뒷좌석 □ 통로 □ 없음</a:t>
            </a:r>
            <a:endParaRPr lang="en-US" altLang="ko-KR" dirty="0" smtClean="0"/>
          </a:p>
        </p:txBody>
      </p:sp>
      <p:sp>
        <p:nvSpPr>
          <p:cNvPr id="117" name="직사각형 116"/>
          <p:cNvSpPr/>
          <p:nvPr/>
        </p:nvSpPr>
        <p:spPr>
          <a:xfrm>
            <a:off x="1605343" y="4405840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421986" y="2846882"/>
            <a:ext cx="466864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17" y="3300224"/>
            <a:ext cx="766499" cy="2162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3"/>
          </p:cNvCxnSpPr>
          <p:nvPr/>
        </p:nvCxnSpPr>
        <p:spPr>
          <a:xfrm flipV="1">
            <a:off x="1115616" y="2112042"/>
            <a:ext cx="5616624" cy="129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20244"/>
              </p:ext>
            </p:extLst>
          </p:nvPr>
        </p:nvGraphicFramePr>
        <p:xfrm>
          <a:off x="-3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2"/>
                <a:gridCol w="1055584"/>
                <a:gridCol w="914840"/>
                <a:gridCol w="2392656"/>
                <a:gridCol w="985212"/>
                <a:gridCol w="27792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중구길벗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store_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업체관리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업체추가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41624"/>
              </p:ext>
            </p:extLst>
          </p:nvPr>
        </p:nvGraphicFramePr>
        <p:xfrm>
          <a:off x="6588224" y="548680"/>
          <a:ext cx="2555776" cy="5760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55776"/>
              </a:tblGrid>
              <a:tr h="43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32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You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should allow </a:t>
                      </a:r>
                      <a:r>
                        <a:rPr lang="en-US" altLang="ko-KR" sz="8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 user to be able to check nothing.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ysClr val="windowText" lastClr="000000"/>
                          </a:solidFill>
                        </a:rPr>
                        <a:t>In present version admin page, Admin user can not check nothing.</a:t>
                      </a:r>
                      <a:endParaRPr lang="en-US" altLang="ko-KR" sz="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" y="548681"/>
            <a:ext cx="6586263" cy="630931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6" name="TextBox 174"/>
          <p:cNvSpPr txBox="1"/>
          <p:nvPr/>
        </p:nvSpPr>
        <p:spPr>
          <a:xfrm>
            <a:off x="323528" y="620688"/>
            <a:ext cx="6120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장애인용 </a:t>
            </a:r>
            <a:r>
              <a:rPr lang="ko-KR" altLang="en-US" dirty="0"/>
              <a:t>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□ 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 객실 위치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 </a:t>
            </a:r>
            <a:r>
              <a:rPr lang="ko-KR" altLang="en-US" dirty="0"/>
              <a:t>층</a:t>
            </a:r>
            <a:r>
              <a:rPr lang="en-US" altLang="ko-KR" dirty="0"/>
              <a:t>) </a:t>
            </a:r>
            <a:r>
              <a:rPr lang="ko-KR" altLang="en-US" dirty="0"/>
              <a:t>객실 수 </a:t>
            </a:r>
            <a:r>
              <a:rPr lang="en-US" altLang="ko-KR" dirty="0"/>
              <a:t>: </a:t>
            </a:r>
            <a:r>
              <a:rPr lang="en-US" altLang="ko-KR" dirty="0" smtClean="0"/>
              <a:t>(                  </a:t>
            </a:r>
            <a:r>
              <a:rPr lang="ko-KR" altLang="en-US" dirty="0"/>
              <a:t>객실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장애인용이 이용이 가능한 객실 유</a:t>
            </a:r>
            <a:r>
              <a:rPr lang="en-US" altLang="ko-KR" dirty="0"/>
              <a:t>/</a:t>
            </a:r>
            <a:r>
              <a:rPr lang="ko-KR" altLang="en-US" dirty="0"/>
              <a:t>무 </a:t>
            </a:r>
            <a:r>
              <a:rPr lang="en-US" altLang="ko-KR" dirty="0"/>
              <a:t>: □ </a:t>
            </a:r>
            <a:r>
              <a:rPr lang="ko-KR" altLang="en-US" dirty="0"/>
              <a:t>있음 □ 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전동휠체어를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</a:t>
            </a:r>
            <a:r>
              <a:rPr lang="en-US" altLang="ko-KR" dirty="0"/>
              <a:t>- </a:t>
            </a:r>
            <a:r>
              <a:rPr lang="ko-KR" altLang="en-US" dirty="0"/>
              <a:t>전동스쿠터를 타고 이용 </a:t>
            </a:r>
            <a:r>
              <a:rPr lang="en-US" altLang="ko-KR" dirty="0"/>
              <a:t>: □ </a:t>
            </a:r>
            <a:r>
              <a:rPr lang="ko-KR" altLang="en-US" dirty="0"/>
              <a:t>가능 □ 어려움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내부공간 계단이나 </a:t>
            </a:r>
            <a:r>
              <a:rPr lang="ko-KR" altLang="en-US" dirty="0" err="1"/>
              <a:t>단차</a:t>
            </a:r>
            <a:r>
              <a:rPr lang="ko-KR" altLang="en-US" dirty="0"/>
              <a:t>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수동휠체어 대여 가능여부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넓이 </a:t>
            </a:r>
            <a:r>
              <a:rPr lang="en-US" altLang="ko-KR" dirty="0"/>
              <a:t>: □ </a:t>
            </a:r>
            <a:r>
              <a:rPr lang="ko-KR" altLang="en-US" dirty="0"/>
              <a:t>휠체어 </a:t>
            </a:r>
            <a:r>
              <a:rPr lang="ko-KR" altLang="en-US" dirty="0" err="1"/>
              <a:t>탄채</a:t>
            </a:r>
            <a:r>
              <a:rPr lang="ko-KR" altLang="en-US" dirty="0"/>
              <a:t> 이용가능 □ 어려움 □ 불가능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객실 내 화장실 손잡이 존재여부 </a:t>
            </a:r>
            <a:r>
              <a:rPr lang="en-US" altLang="ko-KR" dirty="0"/>
              <a:t>: □ </a:t>
            </a:r>
            <a:r>
              <a:rPr lang="ko-KR" altLang="en-US" dirty="0"/>
              <a:t>있음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</a:t>
            </a:r>
            <a:r>
              <a:rPr lang="ko-KR" altLang="en-US" dirty="0" err="1"/>
              <a:t>이용가능한</a:t>
            </a:r>
            <a:r>
              <a:rPr lang="ko-KR" altLang="en-US" dirty="0"/>
              <a:t> 음식점 </a:t>
            </a:r>
            <a:r>
              <a:rPr lang="en-US" altLang="ko-KR" dirty="0"/>
              <a:t>: □ </a:t>
            </a:r>
            <a:r>
              <a:rPr lang="ko-KR" altLang="en-US" dirty="0"/>
              <a:t>있음 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내부공간에 시각장애인이 이동 동선이 편하도록 </a:t>
            </a:r>
            <a:r>
              <a:rPr lang="ko-KR" altLang="en-US" dirty="0" err="1" smtClean="0"/>
              <a:t>점자블럭이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전면에 설치되어 있음 □ 설치되었으나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시각장애인용 점자안내판 </a:t>
            </a:r>
            <a:r>
              <a:rPr lang="en-US" altLang="ko-KR" dirty="0" smtClean="0"/>
              <a:t>: □ </a:t>
            </a:r>
            <a:r>
              <a:rPr lang="ko-KR" altLang="en-US" dirty="0" smtClean="0"/>
              <a:t>있음 □ 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장애인화장실 존재여부 </a:t>
            </a:r>
            <a:r>
              <a:rPr lang="en-US" altLang="ko-KR" dirty="0" smtClean="0"/>
              <a:t>: □ </a:t>
            </a:r>
            <a:r>
              <a:rPr lang="ko-KR" altLang="en-US" dirty="0" smtClean="0"/>
              <a:t>있음 □ 일반화장실만 있고 접근가능 □ 일반화장실만 있고 접근불가</a:t>
            </a:r>
            <a:r>
              <a:rPr lang="en-US" altLang="ko-KR" dirty="0" smtClean="0"/>
              <a:t> </a:t>
            </a:r>
            <a:r>
              <a:rPr lang="ko-KR" altLang="en-US" dirty="0"/>
              <a:t>□ </a:t>
            </a:r>
            <a:r>
              <a:rPr lang="ko-KR" altLang="en-US" dirty="0" smtClean="0"/>
              <a:t>없음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- </a:t>
            </a:r>
            <a:r>
              <a:rPr lang="ko-KR" altLang="en-US" dirty="0"/>
              <a:t>화장실 남녀구분 </a:t>
            </a:r>
            <a:r>
              <a:rPr lang="en-US" altLang="ko-KR" dirty="0"/>
              <a:t>: □ </a:t>
            </a:r>
            <a:r>
              <a:rPr lang="ko-KR" altLang="en-US" dirty="0"/>
              <a:t>구분되어 있음 □ 구분되어 있지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출입문 형태 </a:t>
            </a:r>
            <a:r>
              <a:rPr lang="en-US" altLang="ko-KR" dirty="0"/>
              <a:t>: □ </a:t>
            </a:r>
            <a:r>
              <a:rPr lang="ko-KR" altLang="en-US" dirty="0"/>
              <a:t>자동문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휠체어 접근여부 </a:t>
            </a:r>
            <a:r>
              <a:rPr lang="en-US" altLang="ko-KR" dirty="0"/>
              <a:t>: □ </a:t>
            </a:r>
            <a:r>
              <a:rPr lang="ko-KR" altLang="en-US" dirty="0"/>
              <a:t>접근가능 □ 접근가능하나 불편 □ 접근불가능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설치 수 </a:t>
            </a:r>
            <a:r>
              <a:rPr lang="en-US" altLang="ko-KR" dirty="0"/>
              <a:t>: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칸 수 아님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일반화장실 위치 </a:t>
            </a:r>
            <a:r>
              <a:rPr lang="en-US" altLang="ko-KR" dirty="0"/>
              <a:t>: □ </a:t>
            </a:r>
            <a:r>
              <a:rPr lang="ko-KR" altLang="en-US" dirty="0" err="1"/>
              <a:t>주출입</a:t>
            </a:r>
            <a:r>
              <a:rPr lang="ko-KR" altLang="en-US" dirty="0"/>
              <a:t> 근처 </a:t>
            </a:r>
            <a:r>
              <a:rPr lang="en-US" altLang="ko-KR" dirty="0"/>
              <a:t>/ □ </a:t>
            </a:r>
            <a:r>
              <a:rPr lang="ko-KR" altLang="en-US" dirty="0"/>
              <a:t>생활시설</a:t>
            </a:r>
            <a:r>
              <a:rPr lang="en-US" altLang="ko-KR" dirty="0"/>
              <a:t>(</a:t>
            </a:r>
            <a:r>
              <a:rPr lang="ko-KR" altLang="en-US" dirty="0"/>
              <a:t>상점</a:t>
            </a:r>
            <a:r>
              <a:rPr lang="en-US" altLang="ko-KR" dirty="0"/>
              <a:t>) </a:t>
            </a:r>
            <a:r>
              <a:rPr lang="ko-KR" altLang="en-US" dirty="0"/>
              <a:t>내부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화장실 출입 시 시각장애인용 </a:t>
            </a:r>
            <a:r>
              <a:rPr lang="ko-KR" altLang="en-US" dirty="0" err="1"/>
              <a:t>점자블럭이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 </a:t>
            </a:r>
            <a:r>
              <a:rPr lang="ko-KR" altLang="en-US" dirty="0"/>
              <a:t>전면에 설치되어 있어서 편함 □ 부분별로 설치돼서 불편 □ 없음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장애인 화장실 설치 수 </a:t>
            </a:r>
            <a:r>
              <a:rPr lang="en-US" altLang="ko-KR" dirty="0" smtClean="0"/>
              <a:t>:              </a:t>
            </a:r>
            <a:r>
              <a:rPr lang="ko-KR" altLang="en-US" dirty="0" smtClean="0"/>
              <a:t>곳</a:t>
            </a:r>
            <a:r>
              <a:rPr lang="en-US" altLang="ko-KR" dirty="0" smtClean="0"/>
              <a:t> (</a:t>
            </a:r>
            <a:r>
              <a:rPr lang="ko-KR" altLang="en-US" dirty="0" smtClean="0"/>
              <a:t>칸 수 아님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위치 </a:t>
            </a:r>
            <a:r>
              <a:rPr lang="en-US" altLang="ko-KR" dirty="0"/>
              <a:t>: □ </a:t>
            </a:r>
            <a:r>
              <a:rPr lang="ko-KR" altLang="en-US" dirty="0"/>
              <a:t>일반화장실 옆 □ 일반화장실 내부 □ 별도 공간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남녀구분 </a:t>
            </a:r>
            <a:r>
              <a:rPr lang="en-US" altLang="ko-KR" dirty="0"/>
              <a:t>: □ </a:t>
            </a:r>
            <a:r>
              <a:rPr lang="ko-KR" altLang="en-US" dirty="0"/>
              <a:t>구분되어 있음 □ 구분되어 있지 않음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출입문 </a:t>
            </a:r>
            <a:r>
              <a:rPr lang="ko-KR" altLang="en-US" dirty="0"/>
              <a:t>형태 </a:t>
            </a:r>
            <a:r>
              <a:rPr lang="en-US" altLang="ko-KR" dirty="0"/>
              <a:t>: □ </a:t>
            </a:r>
            <a:r>
              <a:rPr lang="ko-KR" altLang="en-US" dirty="0"/>
              <a:t>자동 □ 미닫이 □ </a:t>
            </a:r>
            <a:r>
              <a:rPr lang="ko-KR" altLang="en-US" dirty="0" err="1"/>
              <a:t>안여닫이</a:t>
            </a:r>
            <a:r>
              <a:rPr lang="ko-KR" altLang="en-US" dirty="0"/>
              <a:t> □ </a:t>
            </a:r>
            <a:r>
              <a:rPr lang="ko-KR" altLang="en-US" dirty="0" err="1"/>
              <a:t>밖여닫이</a:t>
            </a:r>
            <a:r>
              <a:rPr lang="ko-KR" altLang="en-US" dirty="0"/>
              <a:t> □ 양쪽여닫이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내부공간</a:t>
            </a:r>
            <a:r>
              <a:rPr lang="en-US" altLang="ko-KR" dirty="0"/>
              <a:t>(</a:t>
            </a:r>
            <a:r>
              <a:rPr lang="ko-KR" altLang="en-US" dirty="0"/>
              <a:t>휠체어 회전</a:t>
            </a:r>
            <a:r>
              <a:rPr lang="en-US" altLang="ko-KR" dirty="0"/>
              <a:t>) : □ </a:t>
            </a:r>
            <a:r>
              <a:rPr lang="ko-KR" altLang="en-US" dirty="0"/>
              <a:t>가능 □ 불가능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소변기 </a:t>
            </a:r>
            <a:r>
              <a:rPr lang="ko-KR" altLang="en-US" dirty="0"/>
              <a:t>손잡이</a:t>
            </a:r>
            <a:r>
              <a:rPr lang="en-US" altLang="ko-KR" dirty="0"/>
              <a:t>(</a:t>
            </a:r>
            <a:r>
              <a:rPr lang="ko-KR" altLang="en-US" dirty="0"/>
              <a:t>일반화장실에</a:t>
            </a:r>
            <a:r>
              <a:rPr lang="en-US" altLang="ko-KR" dirty="0"/>
              <a:t>) : □ </a:t>
            </a:r>
            <a:r>
              <a:rPr lang="ko-KR" altLang="en-US" dirty="0"/>
              <a:t>있음 □ 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 err="1" smtClean="0"/>
              <a:t>대변기</a:t>
            </a:r>
            <a:r>
              <a:rPr lang="ko-KR" altLang="en-US" dirty="0" smtClean="0"/>
              <a:t> </a:t>
            </a:r>
            <a:r>
              <a:rPr lang="ko-KR" altLang="en-US" dirty="0"/>
              <a:t>손잡이 </a:t>
            </a:r>
            <a:r>
              <a:rPr lang="en-US" altLang="ko-KR" dirty="0"/>
              <a:t>: □ </a:t>
            </a:r>
            <a:r>
              <a:rPr lang="ko-KR" altLang="en-US" dirty="0"/>
              <a:t>있음 □ 있지만 불편 □ 없음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장애인 화장실 </a:t>
            </a:r>
            <a:r>
              <a:rPr lang="ko-KR" altLang="en-US" dirty="0"/>
              <a:t>청결 여부 </a:t>
            </a:r>
            <a:r>
              <a:rPr lang="en-US" altLang="ko-KR" dirty="0"/>
              <a:t>: □ </a:t>
            </a:r>
            <a:r>
              <a:rPr lang="ko-KR" altLang="en-US" dirty="0"/>
              <a:t>깨끗함 □ 더러움 □ 기타 </a:t>
            </a:r>
            <a:r>
              <a:rPr lang="en-US" altLang="ko-KR" dirty="0" smtClean="0"/>
              <a:t>(                        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1532806" y="3312723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547664" y="3908295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174"/>
          <p:cNvSpPr txBox="1"/>
          <p:nvPr/>
        </p:nvSpPr>
        <p:spPr>
          <a:xfrm>
            <a:off x="323528" y="6030004"/>
            <a:ext cx="612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장애인 </a:t>
            </a:r>
            <a:r>
              <a:rPr lang="ko-KR" altLang="en-US" dirty="0"/>
              <a:t>고객을 위한 안내 직원 존재 여부 </a:t>
            </a:r>
            <a:r>
              <a:rPr lang="en-US" altLang="ko-KR" dirty="0"/>
              <a:t>: □ </a:t>
            </a:r>
            <a:r>
              <a:rPr lang="ko-KR" altLang="en-US" dirty="0"/>
              <a:t>있음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없음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입구 출입 시 □ 장애인 고객이 있는 곳까지 </a:t>
            </a:r>
            <a:r>
              <a:rPr lang="ko-KR" altLang="en-US" dirty="0" smtClean="0"/>
              <a:t>나옴 □ </a:t>
            </a:r>
            <a:r>
              <a:rPr lang="ko-KR" altLang="en-US" dirty="0"/>
              <a:t>장애인 고객이 있는 곳까지 나오지만 불친절 </a:t>
            </a:r>
            <a:r>
              <a:rPr lang="en-US" altLang="ko-KR" dirty="0"/>
              <a:t>□</a:t>
            </a:r>
            <a:r>
              <a:rPr lang="ko-KR" altLang="en-US" dirty="0" smtClean="0"/>
              <a:t> </a:t>
            </a:r>
            <a:r>
              <a:rPr lang="ko-KR" altLang="en-US" dirty="0"/>
              <a:t>장애인 고객이 있는 곳까지 나오지 않음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장애인 고객을 위해 </a:t>
            </a:r>
            <a:r>
              <a:rPr lang="en-US" altLang="ko-KR" dirty="0" smtClean="0"/>
              <a:t>□</a:t>
            </a:r>
            <a:r>
              <a:rPr lang="ko-KR" altLang="en-US" dirty="0" smtClean="0"/>
              <a:t> 직접적으로 </a:t>
            </a:r>
            <a:r>
              <a:rPr lang="ko-KR" altLang="en-US" dirty="0"/>
              <a:t>친절하게 안내 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 smtClean="0"/>
              <a:t>해줌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해주었지만</a:t>
            </a:r>
            <a:r>
              <a:rPr lang="en-US" altLang="ko-KR" dirty="0"/>
              <a:t>, </a:t>
            </a:r>
            <a:r>
              <a:rPr lang="ko-KR" altLang="en-US" dirty="0" smtClean="0"/>
              <a:t>불친절함 □ </a:t>
            </a:r>
            <a:r>
              <a:rPr lang="ko-KR" altLang="en-US" dirty="0"/>
              <a:t>안내</a:t>
            </a:r>
            <a:r>
              <a:rPr lang="en-US" altLang="ko-KR" dirty="0"/>
              <a:t>(</a:t>
            </a:r>
            <a:r>
              <a:rPr lang="ko-KR" altLang="en-US" dirty="0"/>
              <a:t>도움을</a:t>
            </a:r>
            <a:r>
              <a:rPr lang="en-US" altLang="ko-KR" dirty="0"/>
              <a:t>) </a:t>
            </a:r>
            <a:r>
              <a:rPr lang="ko-KR" altLang="en-US" dirty="0"/>
              <a:t>해주지 않음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3121232" y="4931643"/>
            <a:ext cx="827079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174"/>
          <p:cNvSpPr txBox="1"/>
          <p:nvPr/>
        </p:nvSpPr>
        <p:spPr>
          <a:xfrm>
            <a:off x="30504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0" name="직사각형 49"/>
          <p:cNvSpPr/>
          <p:nvPr/>
        </p:nvSpPr>
        <p:spPr>
          <a:xfrm>
            <a:off x="3439393" y="5140454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174"/>
          <p:cNvSpPr txBox="1"/>
          <p:nvPr/>
        </p:nvSpPr>
        <p:spPr>
          <a:xfrm>
            <a:off x="4850633" y="511375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5222725" y="5140454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174"/>
          <p:cNvSpPr txBox="1"/>
          <p:nvPr/>
        </p:nvSpPr>
        <p:spPr>
          <a:xfrm>
            <a:off x="210011" y="5122662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1639193" y="5149357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174"/>
          <p:cNvSpPr txBox="1"/>
          <p:nvPr/>
        </p:nvSpPr>
        <p:spPr>
          <a:xfrm>
            <a:off x="30609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449949" y="534815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174"/>
          <p:cNvSpPr txBox="1"/>
          <p:nvPr/>
        </p:nvSpPr>
        <p:spPr>
          <a:xfrm>
            <a:off x="4861189" y="532146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79" name="직사각형 78"/>
          <p:cNvSpPr/>
          <p:nvPr/>
        </p:nvSpPr>
        <p:spPr>
          <a:xfrm>
            <a:off x="5233281" y="5348155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174"/>
          <p:cNvSpPr txBox="1"/>
          <p:nvPr/>
        </p:nvSpPr>
        <p:spPr>
          <a:xfrm>
            <a:off x="220567" y="5330363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2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1649749" y="5357058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174"/>
          <p:cNvSpPr txBox="1"/>
          <p:nvPr/>
        </p:nvSpPr>
        <p:spPr>
          <a:xfrm>
            <a:off x="30609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3449949" y="5572502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174"/>
          <p:cNvSpPr txBox="1"/>
          <p:nvPr/>
        </p:nvSpPr>
        <p:spPr>
          <a:xfrm>
            <a:off x="4861189" y="554580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5233281" y="5572502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174"/>
          <p:cNvSpPr txBox="1"/>
          <p:nvPr/>
        </p:nvSpPr>
        <p:spPr>
          <a:xfrm>
            <a:off x="220567" y="5554710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3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1649749" y="5581405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174"/>
          <p:cNvSpPr txBox="1"/>
          <p:nvPr/>
        </p:nvSpPr>
        <p:spPr>
          <a:xfrm>
            <a:off x="30504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용도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09" name="직사각형 108"/>
          <p:cNvSpPr/>
          <p:nvPr/>
        </p:nvSpPr>
        <p:spPr>
          <a:xfrm>
            <a:off x="3439393" y="5780203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74"/>
          <p:cNvSpPr txBox="1"/>
          <p:nvPr/>
        </p:nvSpPr>
        <p:spPr>
          <a:xfrm>
            <a:off x="4850633" y="5753508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비고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1" name="직사각형 110"/>
          <p:cNvSpPr/>
          <p:nvPr/>
        </p:nvSpPr>
        <p:spPr>
          <a:xfrm>
            <a:off x="5222725" y="5780203"/>
            <a:ext cx="1210927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74"/>
          <p:cNvSpPr txBox="1"/>
          <p:nvPr/>
        </p:nvSpPr>
        <p:spPr>
          <a:xfrm>
            <a:off x="210011" y="5762411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defRPr>
            </a:lvl1pPr>
          </a:lstStyle>
          <a:p>
            <a:r>
              <a:rPr lang="ko-KR" altLang="en-US" dirty="0" smtClean="0"/>
              <a:t>주요 물품 및 서비스</a:t>
            </a:r>
            <a:r>
              <a:rPr lang="en-US" altLang="ko-KR" dirty="0" smtClean="0"/>
              <a:t>4</a:t>
            </a:r>
            <a:r>
              <a:rPr lang="ko-KR" altLang="en-US" dirty="0" smtClean="0"/>
              <a:t> 구분 </a:t>
            </a:r>
            <a:r>
              <a:rPr lang="en-US" altLang="ko-KR" dirty="0" smtClean="0"/>
              <a:t>: </a:t>
            </a:r>
            <a:endParaRPr lang="en-US" altLang="ko-KR" dirty="0"/>
          </a:p>
        </p:txBody>
      </p:sp>
      <p:sp>
        <p:nvSpPr>
          <p:cNvPr id="118" name="직사각형 117"/>
          <p:cNvSpPr/>
          <p:nvPr/>
        </p:nvSpPr>
        <p:spPr>
          <a:xfrm>
            <a:off x="1639193" y="5789106"/>
            <a:ext cx="1465222" cy="1401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12542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48778" y="836712"/>
            <a:ext cx="424422" cy="115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7755</TotalTime>
  <Words>973</Words>
  <Application>Microsoft Office PowerPoint</Application>
  <PresentationFormat>On-screen Show (4:3)</PresentationFormat>
  <Paragraphs>217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이다훈</dc:creator>
  <cp:lastModifiedBy>Kenny Phong</cp:lastModifiedBy>
  <cp:revision>312</cp:revision>
  <dcterms:created xsi:type="dcterms:W3CDTF">2015-04-20T13:46:22Z</dcterms:created>
  <dcterms:modified xsi:type="dcterms:W3CDTF">2015-12-02T08:12:10Z</dcterms:modified>
</cp:coreProperties>
</file>