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0" r:id="rId2"/>
    <p:sldId id="311" r:id="rId3"/>
    <p:sldId id="628" r:id="rId4"/>
    <p:sldId id="686" r:id="rId5"/>
    <p:sldId id="707" r:id="rId6"/>
    <p:sldId id="669" r:id="rId7"/>
    <p:sldId id="677" r:id="rId8"/>
    <p:sldId id="678" r:id="rId9"/>
    <p:sldId id="679" r:id="rId10"/>
    <p:sldId id="680" r:id="rId11"/>
    <p:sldId id="681" r:id="rId12"/>
    <p:sldId id="683" r:id="rId13"/>
    <p:sldId id="682" r:id="rId14"/>
    <p:sldId id="684" r:id="rId15"/>
    <p:sldId id="705" r:id="rId16"/>
    <p:sldId id="688" r:id="rId17"/>
    <p:sldId id="689" r:id="rId18"/>
    <p:sldId id="690" r:id="rId19"/>
    <p:sldId id="691" r:id="rId20"/>
    <p:sldId id="692" r:id="rId21"/>
    <p:sldId id="693" r:id="rId22"/>
    <p:sldId id="694" r:id="rId23"/>
    <p:sldId id="676" r:id="rId24"/>
    <p:sldId id="670" r:id="rId25"/>
    <p:sldId id="672" r:id="rId26"/>
    <p:sldId id="673" r:id="rId27"/>
    <p:sldId id="671" r:id="rId28"/>
    <p:sldId id="696" r:id="rId29"/>
    <p:sldId id="704" r:id="rId30"/>
    <p:sldId id="695" r:id="rId31"/>
    <p:sldId id="706" r:id="rId32"/>
    <p:sldId id="697" r:id="rId33"/>
    <p:sldId id="698" r:id="rId34"/>
    <p:sldId id="699" r:id="rId35"/>
    <p:sldId id="700" r:id="rId36"/>
    <p:sldId id="70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08" autoAdjust="0"/>
    <p:restoredTop sz="90307" autoAdjust="0"/>
  </p:normalViewPr>
  <p:slideViewPr>
    <p:cSldViewPr>
      <p:cViewPr>
        <p:scale>
          <a:sx n="125" d="100"/>
          <a:sy n="125" d="100"/>
        </p:scale>
        <p:origin x="-1188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2015-12-21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9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2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65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20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8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8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7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9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76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01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8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79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3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6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1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69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2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6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5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18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47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5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05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59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37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906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1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3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7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8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 userDrawn="1"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웹소설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스토리보드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웹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13639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채기정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0667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작품정보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6022"/>
              </p:ext>
            </p:extLst>
          </p:nvPr>
        </p:nvGraphicFramePr>
        <p:xfrm>
          <a:off x="6732240" y="474398"/>
          <a:ext cx="2376264" cy="6611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Same function as user web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Shows title input value</a:t>
                      </a:r>
                      <a:endParaRPr lang="en-US" altLang="ko-KR" sz="900" baseline="0" dirty="0"/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x-none" sz="900" baseline="0" dirty="0"/>
                        <a:t>– </a:t>
                      </a:r>
                      <a:r>
                        <a:rPr lang="en-US" altLang="ko-KR" sz="900" baseline="0" dirty="0"/>
                        <a:t>genre option combo </a:t>
                      </a:r>
                      <a:r>
                        <a:rPr lang="en-US" altLang="x-none" sz="900" baseline="0" dirty="0"/>
                        <a:t>- romance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en-US" altLang="x-none" sz="900" baseline="0" dirty="0"/>
                        <a:t>fantasy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en-US" altLang="x-none" sz="900" baseline="0" dirty="0"/>
                        <a:t>heroism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en-US" altLang="x-none" sz="900" baseline="0" dirty="0"/>
                        <a:t>fusion/other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en-US" altLang="ko-KR" sz="900" baseline="0" dirty="0"/>
                        <a:t>input value shown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Normal-adult option </a:t>
                      </a:r>
                      <a:r>
                        <a:rPr lang="en-US" altLang="ko-KR" sz="900" baseline="0" dirty="0"/>
                        <a:t>check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box</a:t>
                      </a:r>
                      <a:r>
                        <a:rPr lang="ko-KR" altLang="en-US" sz="900" baseline="0" dirty="0"/>
                        <a:t>. Input value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en-US" sz="900" baseline="0" dirty="0"/>
                        <a:t>Age group option box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At new work generation point, depending on the corresponding member's age group the number of option boxes change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Over 25</a:t>
                      </a:r>
                      <a:r>
                        <a:rPr lang="ko-KR" altLang="en-US" sz="900" baseline="0" dirty="0"/>
                        <a:t>세: generman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Over 20</a:t>
                      </a:r>
                      <a:r>
                        <a:rPr lang="ko-KR" altLang="en-US" sz="900" baseline="0" dirty="0"/>
                        <a:t>세: </a:t>
                      </a:r>
                      <a:r>
                        <a:rPr lang="en-US" altLang="ko-KR" sz="900" baseline="0" dirty="0"/>
                        <a:t>unity</a:t>
                      </a:r>
                      <a:r>
                        <a:rPr lang="ko-KR" altLang="en-US" sz="900" baseline="0" dirty="0"/>
                        <a:t>, generman</a:t>
                      </a:r>
                      <a:endParaRPr lang="en-US" altLang="ko-KR" sz="900" baseline="0" dirty="0"/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x-none" sz="900" baseline="0" dirty="0"/>
                        <a:t>- Over </a:t>
                      </a:r>
                      <a:r>
                        <a:rPr lang="en-US" altLang="ko-KR" sz="900" baseline="0" dirty="0"/>
                        <a:t>15: high teen, unity, </a:t>
                      </a:r>
                      <a:r>
                        <a:rPr lang="en-US" altLang="x-none" sz="900" baseline="0" dirty="0" err="1"/>
                        <a:t>generman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en-US" altLang="x-none" sz="900" baseline="0" dirty="0"/>
                        <a:t>Under 15</a:t>
                      </a:r>
                      <a:r>
                        <a:rPr lang="en-US" altLang="ko-KR" sz="900" baseline="0" dirty="0"/>
                        <a:t>: </a:t>
                      </a:r>
                      <a:r>
                        <a:rPr lang="en-US" altLang="x-none" sz="900" baseline="0" dirty="0"/>
                        <a:t>low teen, high teen, </a:t>
                      </a:r>
                      <a:r>
                        <a:rPr lang="en-US" altLang="ko-KR" sz="900" baseline="0" dirty="0"/>
                        <a:t>unity, </a:t>
                      </a:r>
                      <a:r>
                        <a:rPr lang="en-US" altLang="x-none" sz="900" baseline="0" dirty="0" err="1"/>
                        <a:t>generman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League information shown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corresponding member's author level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Su</a:t>
                      </a:r>
                      <a:r>
                        <a:rPr lang="en-US" altLang="ko-KR" sz="900" baseline="0" dirty="0"/>
                        <a:t>mmary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Work keyword option box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Input attached file image na</a:t>
                      </a:r>
                      <a:r>
                        <a:rPr lang="en-US" altLang="ko-KR" sz="900" baseline="0" dirty="0"/>
                        <a:t>me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Basic image option box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ko-KR" altLang="en-US" sz="900" baseline="0" dirty="0"/>
                        <a:t>Here, choose i</a:t>
                      </a:r>
                      <a:r>
                        <a:rPr lang="en-US" altLang="ko-KR" sz="900" baseline="0" dirty="0"/>
                        <a:t>mage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then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once</a:t>
                      </a:r>
                      <a:r>
                        <a:rPr lang="ko-KR" altLang="en-US" sz="900" baseline="0" dirty="0"/>
                        <a:t>"basic image change"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cover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image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changes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Basic image change button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</a:t>
                      </a:r>
                      <a:r>
                        <a:rPr lang="en-US" altLang="ko-KR" sz="900" baseline="0" dirty="0"/>
                        <a:t>hanged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content</a:t>
                      </a:r>
                      <a:r>
                        <a:rPr lang="ko-KR" altLang="en-US" sz="900" baseline="0" dirty="0"/>
                        <a:t>s sa</a:t>
                      </a:r>
                      <a:r>
                        <a:rPr lang="en-US" altLang="ko-KR" sz="900" baseline="0" dirty="0"/>
                        <a:t>ving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contents saved then move to [see work details]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Cancel button. When clicked, move to [</a:t>
                      </a:r>
                      <a:r>
                        <a:rPr lang="en-US" altLang="ko-KR" sz="900" baseline="0" dirty="0"/>
                        <a:t>see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work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details</a:t>
                      </a:r>
                      <a:r>
                        <a:rPr lang="ko-KR" altLang="en-US" sz="900" baseline="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작품정보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3"/>
            <a:ext cx="5544615" cy="52565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91724" y="127536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444694" y="1275367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44694" y="1628792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444694" y="464873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768750" y="1301329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유년의 상처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91724" y="1700800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장르</a:t>
            </a:r>
            <a:endParaRPr lang="ko-KR" altLang="en-US" sz="800" b="0" dirty="0"/>
          </a:p>
        </p:txBody>
      </p:sp>
      <p:sp>
        <p:nvSpPr>
          <p:cNvPr id="75" name="직사각형 74"/>
          <p:cNvSpPr/>
          <p:nvPr/>
        </p:nvSpPr>
        <p:spPr>
          <a:xfrm>
            <a:off x="3424934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  </a:t>
            </a:r>
            <a:r>
              <a:rPr lang="ko-KR" altLang="en-US" sz="800" dirty="0" smtClean="0">
                <a:solidFill>
                  <a:schemeClr val="tx1"/>
                </a:solidFill>
              </a:rPr>
              <a:t>일반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00998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성인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91724" y="2586320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연재요일 선택</a:t>
            </a:r>
            <a:endParaRPr lang="ko-KR" altLang="en-US" sz="800" b="0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02465"/>
              </p:ext>
            </p:extLst>
          </p:nvPr>
        </p:nvGraphicFramePr>
        <p:xfrm>
          <a:off x="2267128" y="2586320"/>
          <a:ext cx="2597966" cy="25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455"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화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일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1391724" y="298190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줄거리</a:t>
            </a:r>
            <a:endParaRPr lang="ko-KR" altLang="en-US" sz="800" b="0" dirty="0"/>
          </a:p>
        </p:txBody>
      </p:sp>
      <p:sp>
        <p:nvSpPr>
          <p:cNvPr id="80" name="직사각형 79"/>
          <p:cNvSpPr/>
          <p:nvPr/>
        </p:nvSpPr>
        <p:spPr>
          <a:xfrm>
            <a:off x="1480718" y="3280587"/>
            <a:ext cx="4293472" cy="718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48518" y="3327870"/>
            <a:ext cx="410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선영은 어릴 때 당한 교통사고로 한쪽 발을 절단했다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상처에도 불구하고 긍정적인 삶을 살아가려고 노력한다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하지만 이상적인 남자친구를 만나고부터는 상처가 되살아 나는데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408710" y="4144683"/>
            <a:ext cx="990456" cy="1814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작품 키워드 입력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91724" y="4720747"/>
            <a:ext cx="69442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표지 이미지</a:t>
            </a:r>
            <a:endParaRPr lang="ko-KR" altLang="en-US" sz="800" b="0" dirty="0"/>
          </a:p>
        </p:txBody>
      </p:sp>
      <p:sp>
        <p:nvSpPr>
          <p:cNvPr id="84" name="직사각형 83"/>
          <p:cNvSpPr/>
          <p:nvPr/>
        </p:nvSpPr>
        <p:spPr>
          <a:xfrm>
            <a:off x="1768750" y="17008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2732447" y="17847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776862" y="530727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flipV="1">
            <a:off x="3740559" y="539120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85191" y="5307279"/>
            <a:ext cx="76174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이미지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28177" y="5307279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83897" y="1707257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91724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연령대</a:t>
            </a:r>
            <a:endParaRPr lang="ko-KR" altLang="en-US" sz="800" b="0" dirty="0"/>
          </a:p>
        </p:txBody>
      </p:sp>
      <p:sp>
        <p:nvSpPr>
          <p:cNvPr id="104" name="직사각형 103"/>
          <p:cNvSpPr/>
          <p:nvPr/>
        </p:nvSpPr>
        <p:spPr>
          <a:xfrm>
            <a:off x="1984774" y="213284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/>
          <p:cNvSpPr/>
          <p:nvPr/>
        </p:nvSpPr>
        <p:spPr>
          <a:xfrm flipV="1">
            <a:off x="2948471" y="2216770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99921" y="2139305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450698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연재관</a:t>
            </a:r>
            <a:endParaRPr lang="ko-KR" altLang="en-US" sz="800" b="0" dirty="0"/>
          </a:p>
        </p:txBody>
      </p:sp>
      <p:sp>
        <p:nvSpPr>
          <p:cNvPr id="147" name="직사각형 146"/>
          <p:cNvSpPr/>
          <p:nvPr/>
        </p:nvSpPr>
        <p:spPr>
          <a:xfrm>
            <a:off x="1695681" y="4344282"/>
            <a:ext cx="898769" cy="181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09916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626453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566424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0897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345075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22504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975060" y="2139305"/>
            <a:ext cx="76174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 리그</a:t>
            </a:r>
          </a:p>
        </p:txBody>
      </p:sp>
      <p:sp>
        <p:nvSpPr>
          <p:cNvPr id="167" name="Button"/>
          <p:cNvSpPr>
            <a:spLocks/>
          </p:cNvSpPr>
          <p:nvPr/>
        </p:nvSpPr>
        <p:spPr bwMode="auto">
          <a:xfrm>
            <a:off x="4355933" y="600531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632575" y="6009251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985191" y="4976202"/>
            <a:ext cx="620683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첨부파일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53525" y="4976202"/>
            <a:ext cx="2310605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abcd1234.jpg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10222" y="5305560"/>
            <a:ext cx="1441897" cy="2775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기본 이미지로 변경</a:t>
            </a:r>
          </a:p>
        </p:txBody>
      </p:sp>
      <p:cxnSp>
        <p:nvCxnSpPr>
          <p:cNvPr id="173" name="직선 연결선 172"/>
          <p:cNvCxnSpPr/>
          <p:nvPr/>
        </p:nvCxnSpPr>
        <p:spPr>
          <a:xfrm>
            <a:off x="1444694" y="580526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318710" y="1275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28710" y="177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063903" y="52172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3230851" y="1680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354694" y="20881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3360698" y="20794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1" name="타원 100"/>
          <p:cNvSpPr/>
          <p:nvPr/>
        </p:nvSpPr>
        <p:spPr>
          <a:xfrm>
            <a:off x="1354694" y="25340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1264694" y="29839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7" name="타원 106"/>
          <p:cNvSpPr/>
          <p:nvPr/>
        </p:nvSpPr>
        <p:spPr>
          <a:xfrm>
            <a:off x="1314985" y="41321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8" name="타원 107"/>
          <p:cNvSpPr/>
          <p:nvPr/>
        </p:nvSpPr>
        <p:spPr>
          <a:xfrm>
            <a:off x="1842671" y="49762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9" name="타원 108"/>
          <p:cNvSpPr/>
          <p:nvPr/>
        </p:nvSpPr>
        <p:spPr>
          <a:xfrm>
            <a:off x="1853024" y="53415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10" name="타원 109"/>
          <p:cNvSpPr/>
          <p:nvPr/>
        </p:nvSpPr>
        <p:spPr>
          <a:xfrm>
            <a:off x="2481485" y="59192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4226047" y="60655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2605874" y="5238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854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2717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연재 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연재 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3711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Episode number, nickn</a:t>
                      </a:r>
                      <a:r>
                        <a:rPr lang="en-US" altLang="ko-KR" sz="1000" baseline="0" dirty="0"/>
                        <a:t>ame</a:t>
                      </a:r>
                      <a:r>
                        <a:rPr lang="ko-KR" altLang="en-US" sz="1000" baseline="0" dirty="0"/>
                        <a:t>, fill out date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Pr</a:t>
                      </a:r>
                      <a:r>
                        <a:rPr lang="en-US" altLang="ko-KR" sz="1000" baseline="0" dirty="0"/>
                        <a:t>ice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setting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free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by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charge</a:t>
                      </a:r>
                      <a:r>
                        <a:rPr lang="ko-KR" altLang="en-US" sz="1000" baseline="0" dirty="0"/>
                        <a:t>, input price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Completion </a:t>
                      </a:r>
                      <a:r>
                        <a:rPr lang="en-US" altLang="ko-KR" sz="1000" baseline="0" dirty="0"/>
                        <a:t>showing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checkbox,</a:t>
                      </a:r>
                      <a:r>
                        <a:rPr lang="ko-KR" altLang="en-US" sz="1000" baseline="0" dirty="0"/>
                        <a:t>input </a:t>
                      </a:r>
                      <a:r>
                        <a:rPr lang="en-US" altLang="ko-KR" sz="1000" baseline="0" dirty="0"/>
                        <a:t>value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Title s</a:t>
                      </a:r>
                      <a:r>
                        <a:rPr lang="en-US" altLang="ko-KR" sz="1000" baseline="0" dirty="0"/>
                        <a:t>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Body contents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Work epilogue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Li</a:t>
                      </a:r>
                      <a:r>
                        <a:rPr lang="en-US" altLang="ko-KR" sz="1000" baseline="0" dirty="0"/>
                        <a:t>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then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[see work </a:t>
                      </a:r>
                      <a:r>
                        <a:rPr lang="en-US" altLang="ko-KR" sz="1000" baseline="0" dirty="0"/>
                        <a:t>details</a:t>
                      </a:r>
                      <a:r>
                        <a:rPr lang="ko-KR" altLang="en-US" sz="1000" baseline="0" dirty="0"/>
                        <a:t>] </a:t>
                      </a:r>
                      <a:r>
                        <a:rPr lang="en-US" altLang="ko-KR" sz="1000" baseline="0" dirty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Edit button,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then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[</a:t>
                      </a:r>
                      <a:r>
                        <a:rPr lang="ko-KR" altLang="en-US" sz="1000" baseline="0" dirty="0"/>
                        <a:t>series edit] </a:t>
                      </a:r>
                      <a:r>
                        <a:rPr lang="en-US" altLang="ko-KR" sz="1000" baseline="0" dirty="0"/>
                        <a:t>screen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Delete button. </a:t>
                      </a:r>
                      <a:r>
                        <a:rPr lang="en-US" altLang="x-none" sz="1000" baseline="0" dirty="0"/>
                        <a:t>When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x-none" sz="1000" baseline="0" dirty="0"/>
                        <a:t>notification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popup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window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generated</a:t>
                      </a:r>
                      <a:r>
                        <a:rPr lang="ko-KR" altLang="en-US" sz="1000" baseline="0" dirty="0"/>
                        <a:t>("Delete?") </a:t>
                      </a:r>
                      <a:r>
                        <a:rPr lang="en-US" altLang="x-none" sz="1000" baseline="0" dirty="0"/>
                        <a:t>If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OK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clicked,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post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deleted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if </a:t>
                      </a:r>
                      <a:r>
                        <a:rPr lang="en-US" altLang="x-none" sz="1000" baseline="0" dirty="0"/>
                        <a:t>cancel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x-none" sz="1000" baseline="0" dirty="0"/>
                        <a:t>popup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window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closes</a:t>
                      </a:r>
                      <a:r>
                        <a:rPr lang="ko-KR" altLang="x-none" sz="1000" baseline="0" dirty="0"/>
                        <a:t>.</a:t>
                      </a:r>
                      <a:r>
                        <a:rPr lang="ko-KR" altLang="en-US" sz="1000" baseline="0" dirty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02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회차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44755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317164" y="641324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227164" y="63232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718737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278623" y="24682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146209" y="5528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62189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930088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2038278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2048793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3662" y="1463348"/>
            <a:ext cx="59824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가격 설정</a:t>
            </a:r>
            <a:endParaRPr lang="ko-KR" altLang="en-US" sz="800" b="0" dirty="0"/>
          </a:p>
        </p:txBody>
      </p:sp>
      <p:sp>
        <p:nvSpPr>
          <p:cNvPr id="47" name="직사각형 46"/>
          <p:cNvSpPr/>
          <p:nvPr/>
        </p:nvSpPr>
        <p:spPr>
          <a:xfrm>
            <a:off x="2044623" y="145139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flipV="1">
            <a:off x="3008320" y="153531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095938" y="1451396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566380" y="1489671"/>
            <a:ext cx="159833" cy="205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24904" y="1498388"/>
            <a:ext cx="395178" cy="196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89090" y="1497388"/>
            <a:ext cx="2172118" cy="206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체크하면 작품에 완결 표시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11022" y="5708228"/>
            <a:ext cx="5377202" cy="405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17164" y="5454297"/>
            <a:ext cx="1096666" cy="2539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작품 후기</a:t>
            </a:r>
          </a:p>
        </p:txBody>
      </p:sp>
      <p:sp>
        <p:nvSpPr>
          <p:cNvPr id="64" name="타원 63"/>
          <p:cNvSpPr/>
          <p:nvPr/>
        </p:nvSpPr>
        <p:spPr>
          <a:xfrm>
            <a:off x="1356509" y="13852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3386380" y="13550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66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84461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연재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연재 상세보기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연재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2185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1.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Episode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nickname,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2.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Price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setting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free,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charge,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input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price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3.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Completion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checkbox,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input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value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Work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epilogue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[see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work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details]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Edit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editted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are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[series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edit]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Cancel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[see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work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details]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31072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회차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229917" y="244755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1434106" y="2718737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5829728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4981232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수정완료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278623" y="24682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146209" y="5528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4801232" y="62189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5739728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1229917" y="1930088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56509" y="2038278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925695" y="2048793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66509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403662" y="1463348"/>
            <a:ext cx="59824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가격 설정</a:t>
            </a:r>
            <a:endParaRPr lang="ko-KR" altLang="en-US" sz="800" b="0" dirty="0"/>
          </a:p>
        </p:txBody>
      </p:sp>
      <p:sp>
        <p:nvSpPr>
          <p:cNvPr id="73" name="직사각형 72"/>
          <p:cNvSpPr/>
          <p:nvPr/>
        </p:nvSpPr>
        <p:spPr>
          <a:xfrm>
            <a:off x="2044623" y="145139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flipV="1">
            <a:off x="3008320" y="153531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095938" y="1451396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566380" y="1489671"/>
            <a:ext cx="159833" cy="205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24904" y="1498388"/>
            <a:ext cx="395178" cy="196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289090" y="1497388"/>
            <a:ext cx="2172118" cy="206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체크하면 작품에 완결 표시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11022" y="5708228"/>
            <a:ext cx="5377202" cy="405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17164" y="5454297"/>
            <a:ext cx="1096666" cy="2539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작품 후기</a:t>
            </a:r>
          </a:p>
        </p:txBody>
      </p:sp>
      <p:sp>
        <p:nvSpPr>
          <p:cNvPr id="81" name="타원 80"/>
          <p:cNvSpPr/>
          <p:nvPr/>
        </p:nvSpPr>
        <p:spPr>
          <a:xfrm>
            <a:off x="1356509" y="13852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386380" y="13550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30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2650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공지사항 상세보기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 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2223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nickname,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[see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work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details]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Edit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[announcement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edit]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Delete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notification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generated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("Delete?")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OK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cancel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closes.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04367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1867854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317164" y="4894175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227164" y="48041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139035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486916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486916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86034" y="19456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6998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6462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370692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478882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489397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285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45591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 상세보기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3665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endParaRPr lang="en-US" altLang="ko-KR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nickname,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Edit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 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changed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are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[see work details]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Cancel button. When clicked move to [see work details] 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76470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96752"/>
            <a:ext cx="5544615" cy="56166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78605"/>
              </p:ext>
            </p:extLst>
          </p:nvPr>
        </p:nvGraphicFramePr>
        <p:xfrm>
          <a:off x="1259632" y="1268054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083878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1196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355059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5085184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취</a:t>
            </a:r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5085184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 완료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47989" y="23443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9159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8622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586716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694906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705421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5014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0" y="733155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733155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25695" y="1705421"/>
            <a:ext cx="4662529" cy="2251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29" y="13407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40924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84129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27334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70540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413744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77912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2094187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56963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0773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작품관리 신고접수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신고접수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4435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Comment report table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Posts 5 each listed in order of the most recently submitted ones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Corresponding post's information shown: nickname, contents, report case number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info on each row is clicked, corresponding comments contents are shown as popup. When close button is clicked, popup window closes.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Report history button clicked 5) popup window generated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Comment delete button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notification popup window generated ("Delete corresponding post?") When OK is clicked, corresponding comment deletion processed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cancel is clicked, popup window closes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Page move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UI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Report history list popup window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55138"/>
              </p:ext>
            </p:extLst>
          </p:nvPr>
        </p:nvGraphicFramePr>
        <p:xfrm>
          <a:off x="1196964" y="1719747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214639" y="1719745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14639" y="355014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 rot="16200000">
            <a:off x="3405082" y="371710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5400000">
            <a:off x="4053162" y="371710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5050" y="3622150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6964" y="135698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63980" y="16297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189817" y="35267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6270372" y="207609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6270372" y="236412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4" name="Button"/>
          <p:cNvSpPr>
            <a:spLocks/>
          </p:cNvSpPr>
          <p:nvPr/>
        </p:nvSpPr>
        <p:spPr bwMode="auto">
          <a:xfrm>
            <a:off x="6270372" y="271570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6270372" y="300374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270372" y="326422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5856316" y="207609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5856316" y="236412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5856316" y="271570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5856316" y="300374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5856316" y="326422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796136" y="1905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436524" y="4147954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신고내역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33439" y="4304736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6689" y="4346545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신고내역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50446" y="430858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3686" y="4853217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62527" y="4637193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 일자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516689" y="4856582"/>
            <a:ext cx="3568570" cy="114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80372" y="18960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214639" y="40574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440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07166"/>
              </p:ext>
            </p:extLst>
          </p:nvPr>
        </p:nvGraphicFramePr>
        <p:xfrm>
          <a:off x="6732240" y="474398"/>
          <a:ext cx="2376264" cy="746325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x-none" sz="1000" baseline="0" dirty="0"/>
                        <a:t>1. </a:t>
                      </a:r>
                      <a:r>
                        <a:rPr lang="en-US" altLang="ko-KR" sz="1000" baseline="0" dirty="0"/>
                        <a:t>Submenu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post/report submission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Default are posts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Report submission clicked, then moved to [post report submission]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Bulletin option box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Free bulletin, appreciation review, lecture, documents center, FAQ, announcements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automatically the bottom list is rearranged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search option box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nickname, title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Search word input window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x-none" sz="1000" baseline="0" dirty="0"/>
                        <a:t>Search 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4, 5) search input window hits contents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1000" baseline="0" dirty="0"/>
                        <a:t>Post list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- 10 each, in order of most recent exposed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Composition info: text number, bulletin, nickname, title, written date, manage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Delete 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notification popup window generated ("Delete corresponding post?") When OK is clicked, deletion processed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cancel is clicked, no action taken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wri</a:t>
                      </a:r>
                      <a:r>
                        <a:rPr lang="en-US" altLang="ko-KR" sz="1000" baseline="0" dirty="0"/>
                        <a:t>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moves to [post </a:t>
                      </a:r>
                      <a:r>
                        <a:rPr lang="en-US" altLang="ko-KR" sz="1000" baseline="0"/>
                        <a:t>registration]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numbering butt</a:t>
                      </a:r>
                      <a:r>
                        <a:rPr lang="en-US" altLang="ko-KR" sz="1000" baseline="0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커뮤니티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052736"/>
            <a:ext cx="5544615" cy="5131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7279"/>
              </p:ext>
            </p:extLst>
          </p:nvPr>
        </p:nvGraphicFramePr>
        <p:xfrm>
          <a:off x="1196964" y="2068055"/>
          <a:ext cx="5391261" cy="3334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5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altLang="ko-KR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068053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452429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65539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84168" y="242809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84168" y="27161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84168" y="487636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84168" y="51643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084168" y="306770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084168" y="335574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084168" y="361622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084168" y="390426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084168" y="424344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4168" y="4531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517131"/>
            <a:ext cx="1109388" cy="5779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Input"/>
          <p:cNvSpPr/>
          <p:nvPr/>
        </p:nvSpPr>
        <p:spPr>
          <a:xfrm>
            <a:off x="2681113" y="1575500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625329" y="158279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0319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게시물관리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커뮤니티관리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게시물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31640" y="1205440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67744" y="121546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</a:p>
        </p:txBody>
      </p:sp>
      <p:sp>
        <p:nvSpPr>
          <p:cNvPr id="72" name="이등변 삼각형 71"/>
          <p:cNvSpPr/>
          <p:nvPr/>
        </p:nvSpPr>
        <p:spPr>
          <a:xfrm flipV="1">
            <a:off x="3231441" y="129938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508103" y="550517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작성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6818" y="19590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1241640" y="1169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135050" y="56423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328103" y="55017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5994168" y="22965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1204469" y="19958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1278809" y="15693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4556555" y="14353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Input"/>
          <p:cNvSpPr/>
          <p:nvPr/>
        </p:nvSpPr>
        <p:spPr>
          <a:xfrm>
            <a:off x="1434944" y="1582793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681113" y="15093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236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0634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게시물 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커뮤니티관리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1796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Post info: </a:t>
                      </a:r>
                      <a:r>
                        <a:rPr lang="en-US" altLang="ko-KR" sz="800" baseline="0" dirty="0"/>
                        <a:t>text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number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bulletin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written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date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nickname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report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cases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number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nickname is clicked,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corresponding member's [see details</a:t>
                      </a:r>
                      <a:r>
                        <a:rPr lang="en-US" altLang="ko-KR" sz="800" baseline="0" dirty="0"/>
                        <a:t>of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member</a:t>
                      </a:r>
                      <a:r>
                        <a:rPr lang="ko-KR" altLang="en-US" sz="800" baseline="0" dirty="0"/>
                        <a:t>]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/>
                        <a:t>- Report history 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report history list popup window generated (on next page)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Image attached to post li</a:t>
                      </a:r>
                      <a:r>
                        <a:rPr lang="en-US" altLang="ko-KR" sz="800" baseline="0" dirty="0"/>
                        <a:t>sted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Post body contents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clicked, moves to</a:t>
                      </a:r>
                      <a:r>
                        <a:rPr lang="en-US" altLang="ko-KR" sz="800" baseline="0" dirty="0"/>
                        <a:t>[</a:t>
                      </a:r>
                      <a:r>
                        <a:rPr lang="ko-KR" altLang="en-US" sz="800" baseline="0" dirty="0"/>
                        <a:t>post edit]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("Delete?")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OK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post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deleted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cancel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popup window closed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/>
                        <a:t>- Comments on corresponding post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nickname, written date, report cases number shown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/>
                        <a:t>- Report history button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report history list popup window generated (on next page)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/>
                        <a:t>Edit buton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 moves to [comment edit]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/>
                        <a:t>When delete button is clicked,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("Delete?")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OK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comment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deleted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cancel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popup window closes</a:t>
                      </a:r>
                      <a:endParaRPr lang="en-US" altLang="ko-KR" sz="8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/>
                        <a:t>List button. When cli</a:t>
                      </a:r>
                      <a:r>
                        <a:rPr lang="en-US" altLang="ko-KR" sz="800" baseline="0" dirty="0"/>
                        <a:t>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[</a:t>
                      </a:r>
                      <a:r>
                        <a:rPr lang="ko-KR" altLang="en-US" sz="800" baseline="0" dirty="0"/>
                        <a:t>post management</a:t>
                      </a:r>
                      <a:r>
                        <a:rPr lang="en-US" altLang="ko-KR" sz="800" baseline="0" dirty="0"/>
                        <a:t>]</a:t>
                      </a:r>
                      <a:r>
                        <a:rPr lang="ko-KR" altLang="en-US" sz="800" baseline="0" dirty="0"/>
                        <a:t>screen</a:t>
                      </a:r>
                      <a:endParaRPr lang="en-US" altLang="ko-KR" sz="8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92416"/>
              </p:ext>
            </p:extLst>
          </p:nvPr>
        </p:nvGraphicFramePr>
        <p:xfrm>
          <a:off x="1259632" y="1052030"/>
          <a:ext cx="5318577" cy="5586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자유게시판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15588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3453464" y="660235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3363464" y="65123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grpSp>
        <p:nvGrpSpPr>
          <p:cNvPr id="57" name="Image"/>
          <p:cNvGrpSpPr>
            <a:grpSpLocks/>
          </p:cNvGrpSpPr>
          <p:nvPr/>
        </p:nvGrpSpPr>
        <p:grpSpPr bwMode="auto">
          <a:xfrm>
            <a:off x="3167234" y="2203244"/>
            <a:ext cx="1476774" cy="1050049"/>
            <a:chOff x="508000" y="1397000"/>
            <a:chExt cx="1008112" cy="1008112"/>
          </a:xfrm>
        </p:grpSpPr>
        <p:sp>
          <p:nvSpPr>
            <p:cNvPr id="5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Image"/>
          <p:cNvGrpSpPr>
            <a:grpSpLocks/>
          </p:cNvGrpSpPr>
          <p:nvPr/>
        </p:nvGrpSpPr>
        <p:grpSpPr bwMode="auto">
          <a:xfrm>
            <a:off x="3167234" y="3306619"/>
            <a:ext cx="1517580" cy="1026798"/>
            <a:chOff x="508000" y="1397000"/>
            <a:chExt cx="1008112" cy="1008112"/>
          </a:xfrm>
        </p:grpSpPr>
        <p:sp>
          <p:nvSpPr>
            <p:cNvPr id="6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434106" y="4405418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4743972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4743972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29917" y="5118969"/>
            <a:ext cx="5392215" cy="12493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2390"/>
              </p:ext>
            </p:extLst>
          </p:nvPr>
        </p:nvGraphicFramePr>
        <p:xfrm>
          <a:off x="1259632" y="5166936"/>
          <a:ext cx="5318579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0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  </a:t>
                      </a:r>
                      <a:r>
                        <a:rPr lang="en-US" altLang="ko-KR" sz="1000" u="none" dirty="0" smtClean="0"/>
                        <a:t>0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434106" y="5586154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608030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81232" y="608030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835696" y="1285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5649728" y="12574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899211" y="21558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368623" y="4341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574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521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90" name="타원 89"/>
          <p:cNvSpPr/>
          <p:nvPr/>
        </p:nvSpPr>
        <p:spPr>
          <a:xfrm>
            <a:off x="1188623" y="51041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559728" y="5387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4803693" y="59110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5739728" y="58392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658724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766914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777429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7" name="Button"/>
          <p:cNvSpPr>
            <a:spLocks/>
          </p:cNvSpPr>
          <p:nvPr/>
        </p:nvSpPr>
        <p:spPr bwMode="auto">
          <a:xfrm>
            <a:off x="5829728" y="134075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6012160" y="5146747"/>
            <a:ext cx="576064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7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0479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게시물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커뮤니티관리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게시물상세보기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75905"/>
              </p:ext>
            </p:extLst>
          </p:nvPr>
        </p:nvGraphicFramePr>
        <p:xfrm>
          <a:off x="6732240" y="62068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info: text number, bulletin, written date, nickname, report cases number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Info of images attached to post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When clicked, notification popup window generated ("Delete file?")</a:t>
                      </a:r>
                      <a:r>
                        <a:rPr lang="ko-KR" altLang="en-US" sz="1000" baseline="0" dirty="0"/>
                        <a:t> 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OK is clicked, corresponding image deleted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cancel 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body contents. Text editting possible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clicked, go back button. Moves to corresponding post</a:t>
                      </a:r>
                      <a:r>
                        <a:rPr lang="en-US" altLang="ko-KR" sz="1000" baseline="0" dirty="0"/>
                        <a:t>[</a:t>
                      </a:r>
                      <a:r>
                        <a:rPr lang="ko-KR" altLang="en-US" sz="1000" baseline="0" dirty="0"/>
                        <a:t>see </a:t>
                      </a:r>
                      <a:r>
                        <a:rPr lang="en-US" altLang="ko-KR" sz="1000" baseline="0" dirty="0"/>
                        <a:t>post</a:t>
                      </a:r>
                      <a:r>
                        <a:rPr lang="ko-KR" altLang="en-US" sz="1000" baseline="0" dirty="0"/>
                        <a:t>deta</a:t>
                      </a:r>
                      <a:r>
                        <a:rPr lang="en-US" altLang="ko-KR" sz="1000" baseline="0" dirty="0"/>
                        <a:t>ils</a:t>
                      </a:r>
                      <a:r>
                        <a:rPr lang="ko-KR" altLang="en-US" sz="1000" baseline="0" dirty="0"/>
                        <a:t>]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/>
                        <a:t>- When clicked, notification popup window generated ("Edit post?")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OK is clicked, current info is saved and moves to corresponding post's [see post details]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cancel is clicked, popup window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9497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08311"/>
            <a:ext cx="5544615" cy="37631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29917" y="2788208"/>
            <a:ext cx="5392215" cy="86409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48180" y="2296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953709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386832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386832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29917" y="2320158"/>
            <a:ext cx="5392215" cy="39604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0596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7083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900" dirty="0" smtClean="0"/>
              <a:t>Abcd.jpg</a:t>
            </a:r>
            <a:endParaRPr lang="ko-KR" altLang="en-US" sz="900" dirty="0"/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2853386" y="235314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파일삭제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70108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96595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900" dirty="0" smtClean="0"/>
              <a:t>Abcd.jpg</a:t>
            </a:r>
            <a:endParaRPr lang="ko-KR" altLang="en-US" sz="900" dirty="0"/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5782898" y="235314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파일삭제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98207" y="22631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4" name="타원 103"/>
          <p:cNvSpPr/>
          <p:nvPr/>
        </p:nvSpPr>
        <p:spPr>
          <a:xfrm>
            <a:off x="1332387" y="28637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5" name="타원 104"/>
          <p:cNvSpPr/>
          <p:nvPr/>
        </p:nvSpPr>
        <p:spPr>
          <a:xfrm>
            <a:off x="4798545" y="3778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6" name="타원 105"/>
          <p:cNvSpPr/>
          <p:nvPr/>
        </p:nvSpPr>
        <p:spPr>
          <a:xfrm>
            <a:off x="5777710" y="3778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40250"/>
              </p:ext>
            </p:extLst>
          </p:nvPr>
        </p:nvGraphicFramePr>
        <p:xfrm>
          <a:off x="1259632" y="1198320"/>
          <a:ext cx="5318577" cy="5586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자유게시판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1278623" y="1127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229917" y="1805014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6509" y="1913204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925695" y="1923719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148704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6342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66342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27102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170307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0" y="27716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320374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63580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406784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" y="212779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" y="244285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44998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48527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커뮤니티관리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게시물상세보기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83380"/>
              </p:ext>
            </p:extLst>
          </p:nvPr>
        </p:nvGraphicFramePr>
        <p:xfrm>
          <a:off x="6732240" y="62068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Com</a:t>
                      </a:r>
                      <a:r>
                        <a:rPr lang="en-US" altLang="ko-KR" sz="1000" baseline="0" dirty="0"/>
                        <a:t>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info</a:t>
                      </a:r>
                      <a:r>
                        <a:rPr lang="ko-KR" altLang="en-US" sz="1000" baseline="0" dirty="0"/>
                        <a:t>: </a:t>
                      </a:r>
                      <a:r>
                        <a:rPr lang="en-US" altLang="ko-KR" sz="1000" baseline="0" dirty="0"/>
                        <a:t>nickname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written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date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report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cases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Comment content.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edutting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possible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clicked, </a:t>
                      </a:r>
                      <a:r>
                        <a:rPr lang="en-US" altLang="ko-KR" sz="1000" baseline="0" dirty="0"/>
                        <a:t>go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back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.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corresponding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post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[</a:t>
                      </a:r>
                      <a:r>
                        <a:rPr lang="ko-KR" altLang="en-US" sz="1000" baseline="0" dirty="0"/>
                        <a:t>see post details]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/>
                        <a:t>- When clicked, notification popup window shows ("Edit comment?")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/>
                        <a:t>- When OK is clicked, current info is saved and moves to corresponding post's [see post details]</a:t>
                      </a:r>
                      <a:r>
                        <a:rPr lang="en-US" altLang="ko-KR" sz="1000" baseline="0" dirty="0"/>
                        <a:t/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cancel is clicked, popup window closes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9497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08311"/>
            <a:ext cx="5544615" cy="20349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44106" y="19105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229917" y="1245798"/>
            <a:ext cx="5392215" cy="12493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34106" y="1868584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264419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81232" y="264419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804471" y="25541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5778256" y="25541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84443"/>
              </p:ext>
            </p:extLst>
          </p:nvPr>
        </p:nvGraphicFramePr>
        <p:xfrm>
          <a:off x="1259632" y="1365129"/>
          <a:ext cx="5318579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0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  </a:t>
                      </a:r>
                      <a:r>
                        <a:rPr lang="en-US" altLang="ko-KR" sz="1000" u="none" dirty="0" smtClean="0"/>
                        <a:t>0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Button"/>
          <p:cNvSpPr>
            <a:spLocks/>
          </p:cNvSpPr>
          <p:nvPr/>
        </p:nvSpPr>
        <p:spPr bwMode="auto">
          <a:xfrm>
            <a:off x="6012160" y="1381539"/>
            <a:ext cx="576064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7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342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66342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127102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170307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0" y="27716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320374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363580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406784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" y="212779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" y="244285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9" y="44998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66818" y="12789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33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6282"/>
              </p:ext>
            </p:extLst>
          </p:nvPr>
        </p:nvGraphicFramePr>
        <p:xfrm>
          <a:off x="457200" y="871538"/>
          <a:ext cx="8229600" cy="2300288"/>
        </p:xfrm>
        <a:graphic>
          <a:graphicData uri="http://schemas.openxmlformats.org/drawingml/2006/table">
            <a:tbl>
              <a:tblPr/>
              <a:tblGrid>
                <a:gridCol w="1002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15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7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채기정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3899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게시물 등록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커뮤니티관리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게시물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8238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Bu</a:t>
                      </a:r>
                      <a:r>
                        <a:rPr lang="en-US" altLang="ko-KR" sz="800" baseline="0" dirty="0"/>
                        <a:t>lletin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Free bulletin, appreciation review, lecture/documents center, FAQ, announcement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Title input 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Body</a:t>
                      </a:r>
                      <a:r>
                        <a:rPr lang="en-US" altLang="ko-KR" sz="800" baseline="0" dirty="0"/>
                        <a:t>input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Image </a:t>
                      </a:r>
                      <a:r>
                        <a:rPr lang="en-US" altLang="ko-KR" sz="800" baseline="0" dirty="0"/>
                        <a:t>file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attach</a:t>
                      </a:r>
                      <a:r>
                        <a:rPr lang="ko-KR" altLang="en-US" sz="800" baseline="0" dirty="0"/>
                        <a:t>UI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Post </a:t>
                      </a:r>
                      <a:r>
                        <a:rPr lang="en-US" altLang="ko-KR" sz="800" baseline="0" dirty="0"/>
                        <a:t>registration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 corresponding post registered. Moves to [post management]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</a:t>
                      </a:r>
                      <a:r>
                        <a:rPr lang="en-US" altLang="ko-KR" sz="800" baseline="0" dirty="0"/>
                        <a:t>cancel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[post manage</a:t>
                      </a:r>
                      <a:r>
                        <a:rPr lang="en-US" altLang="ko-KR" sz="800" baseline="0" dirty="0"/>
                        <a:t>ment]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등록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493585" y="5066640"/>
            <a:ext cx="1013948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등록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03585" y="49766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36238" y="138619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1289208" y="173962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289208" y="418789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03729" y="4331912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abce1234.jpg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40082" y="4307024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44" y="1811632"/>
            <a:ext cx="4934426" cy="234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1420019" y="2339206"/>
            <a:ext cx="4585733" cy="163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613264" y="1412161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289208" y="490797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325232" y="4259904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25232" y="4523710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40082" y="4581903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3729" y="4585936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선택된 파일 없음</a:t>
            </a:r>
            <a:endParaRPr lang="en-US" altLang="ko-KR" sz="700" dirty="0" smtClean="0"/>
          </a:p>
        </p:txBody>
      </p:sp>
      <p:sp>
        <p:nvSpPr>
          <p:cNvPr id="106" name="Button"/>
          <p:cNvSpPr>
            <a:spLocks/>
          </p:cNvSpPr>
          <p:nvPr/>
        </p:nvSpPr>
        <p:spPr bwMode="auto">
          <a:xfrm>
            <a:off x="5626504" y="506664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87624" y="1052736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123728" y="106275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이등변 삼각형 108"/>
          <p:cNvSpPr/>
          <p:nvPr/>
        </p:nvSpPr>
        <p:spPr>
          <a:xfrm flipV="1">
            <a:off x="3087425" y="114667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96964" y="103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187624" y="13221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199208" y="22739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255430" y="4279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5507533" y="4907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55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5606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게시물 신고접수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커뮤니티관리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신고접수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05306"/>
              </p:ext>
            </p:extLst>
          </p:nvPr>
        </p:nvGraphicFramePr>
        <p:xfrm>
          <a:off x="6732240" y="474398"/>
          <a:ext cx="2376264" cy="853323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Post report table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Posts listed, 5 each, by order of those reports submitted most recently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Corresponding post's info shown: text number, buleetin, nickname, title, report case number, management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each row's info is clicked, moves to corresponding [see post details]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report history button is clicked, report history list popup window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altLang="ko-KR" sz="900" baseline="0" dirty="0"/>
                        <a:t>- Post delete button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x-none" sz="900" baseline="0" dirty="0"/>
                        <a:t>- When clicked, notification popup window is generated ("Delete corresponding post?") When OK is clicked, deletion processed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cancel is clicked, popup window is closed.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Page move UI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Comments report table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Posts listed, 5 each, in order of those reports submitted most recently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Corresponding post's info shown: nickname, contents, report case number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each row's info is clicked, moves to corresponding [see post details]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report history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report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history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list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altLang="ko-KR" sz="900" baseline="0" dirty="0"/>
                        <a:t>- Comment delete 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notification popup window shows ("Delete corresponding comment?") When OK is clicked, corresponding comment deletion processed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900" baseline="0" dirty="0"/>
                        <a:t>- </a:t>
                      </a:r>
                      <a:r>
                        <a:rPr lang="en-US" altLang="x-none" sz="900" baseline="0" dirty="0"/>
                        <a:t>When cancel is clicked, popup window is closed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Page move UI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Continued on next page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44"/>
            <a:ext cx="5544615" cy="51497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43381"/>
              </p:ext>
            </p:extLst>
          </p:nvPr>
        </p:nvGraphicFramePr>
        <p:xfrm>
          <a:off x="1196964" y="1512786"/>
          <a:ext cx="5391261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1512784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334318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341518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228184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228184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228184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228184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228184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8968"/>
              </p:ext>
            </p:extLst>
          </p:nvPr>
        </p:nvGraphicFramePr>
        <p:xfrm>
          <a:off x="1196964" y="4063122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1214639" y="4063120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14639" y="589351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/>
          <p:cNvSpPr/>
          <p:nvPr/>
        </p:nvSpPr>
        <p:spPr>
          <a:xfrm rot="16200000">
            <a:off x="340508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>
            <a:off x="405316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5050" y="5965525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96964" y="114345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6964" y="370035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58879" y="1404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766316" y="17092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1163980" y="39731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211170" y="34021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3189817" y="58701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5814128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5814128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5814128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5814128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814128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6270372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6270372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6270372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6270372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6270372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2" name="Button"/>
          <p:cNvSpPr>
            <a:spLocks/>
          </p:cNvSpPr>
          <p:nvPr/>
        </p:nvSpPr>
        <p:spPr bwMode="auto">
          <a:xfrm>
            <a:off x="5856316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5856316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5856316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5856316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5856316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796136" y="4249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138184" y="1706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6174168" y="42339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53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874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게시물 신고접수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커뮤니티관리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신고접수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6728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When report history button is clicked, popup window is genereated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36524" y="620688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신고내역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33439" y="777470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6689" y="819279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신고내역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0446" y="78132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03686" y="1325951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62527" y="1109927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 일자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1516689" y="1329316"/>
            <a:ext cx="3568570" cy="114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56524" y="7623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05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6716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회원관리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회원관리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37070"/>
              </p:ext>
            </p:extLst>
          </p:nvPr>
        </p:nvGraphicFramePr>
        <p:xfrm>
          <a:off x="6732240" y="474398"/>
          <a:ext cx="2376264" cy="68470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Age </a:t>
                      </a:r>
                      <a:r>
                        <a:rPr lang="en-US" altLang="ko-KR" sz="1000" baseline="0" dirty="0"/>
                        <a:t>group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option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box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en-US" altLang="ko-KR" sz="1000" baseline="0" dirty="0" err="1"/>
                        <a:t>Generman</a:t>
                      </a:r>
                      <a:r>
                        <a:rPr lang="en-US" altLang="ko-KR" sz="1000" baseline="0" dirty="0"/>
                        <a:t>, unity, high teen, low teen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Author level op</a:t>
                      </a:r>
                      <a:r>
                        <a:rPr lang="en-US" altLang="ko-KR" sz="1000" baseline="0" dirty="0"/>
                        <a:t>tion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box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Author, best league, challenge league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Filtering button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depending on 1, 2) conditions, bottom list filtering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Mem</a:t>
                      </a:r>
                      <a:r>
                        <a:rPr lang="en-US" altLang="ko-KR" sz="1000" baseline="0" dirty="0"/>
                        <a:t>ber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search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option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box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(</a:t>
                      </a:r>
                      <a:r>
                        <a:rPr lang="ko-KR" altLang="en-US" sz="1000" baseline="0" dirty="0"/>
                        <a:t>ID/name/nickn</a:t>
                      </a:r>
                      <a:r>
                        <a:rPr lang="en-US" altLang="ko-KR" sz="1000" baseline="0" dirty="0"/>
                        <a:t>ame</a:t>
                      </a:r>
                      <a:r>
                        <a:rPr lang="ko-KR" altLang="en-US" sz="10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Search word input </a:t>
                      </a:r>
                      <a:r>
                        <a:rPr lang="en-US" altLang="ko-KR" sz="1000" baseline="0" dirty="0"/>
                        <a:t>space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Search button. When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2) s</a:t>
                      </a:r>
                      <a:r>
                        <a:rPr lang="en-US" altLang="ko-KR" sz="1000" baseline="0" dirty="0"/>
                        <a:t>earch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word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hits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contents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Depending on above filtering and search, </a:t>
                      </a:r>
                      <a:r>
                        <a:rPr lang="en-US" altLang="ko-KR" sz="1000" baseline="0" dirty="0"/>
                        <a:t>found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result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values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aseline="0" dirty="0"/>
                        <a:t>Mem</a:t>
                      </a:r>
                      <a:r>
                        <a:rPr lang="en-US" altLang="ko-KR" sz="1000" baseline="0" dirty="0"/>
                        <a:t>ber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info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listed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10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each</a:t>
                      </a:r>
                      <a:endParaRPr lang="ko-KR" altLang="en-US" sz="1000" baseline="0" dirty="0"/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000" baseline="0" dirty="0"/>
                        <a:t>- </a:t>
                      </a:r>
                      <a:r>
                        <a:rPr lang="en-US" altLang="x-none" sz="1000" baseline="0" dirty="0"/>
                        <a:t>number, ID, name, nickname, age </a:t>
                      </a:r>
                      <a:r>
                        <a:rPr lang="en-US" altLang="ko-KR" sz="1000" baseline="0" dirty="0"/>
                        <a:t>group, author level, date of </a:t>
                      </a:r>
                      <a:r>
                        <a:rPr lang="en-US" altLang="x-none" sz="1000" baseline="0" dirty="0"/>
                        <a:t>new </a:t>
                      </a:r>
                      <a:r>
                        <a:rPr lang="en-US" altLang="ko-KR" sz="1000" baseline="0" dirty="0"/>
                        <a:t>membership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1000" baseline="0" dirty="0"/>
                        <a:t>Delete button</a:t>
                      </a:r>
                      <a:r>
                        <a:rPr lang="en-US" altLang="ko-KR" sz="1000" baseline="0" dirty="0"/>
                        <a:t/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notification popup window generated ("Delete corresponding member's info?")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OK is clicked, member info deleted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cancel 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/>
                        <a:t>Page move button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45370"/>
              </p:ext>
            </p:extLst>
          </p:nvPr>
        </p:nvGraphicFramePr>
        <p:xfrm>
          <a:off x="1196964" y="2736143"/>
          <a:ext cx="5391262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9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49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736141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76247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92943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92943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8452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460397" y="1994109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아이</a:t>
            </a:r>
            <a:r>
              <a:rPr lang="ko-KR" altLang="en-US" sz="1050" dirty="0">
                <a:solidFill>
                  <a:srgbClr val="262626"/>
                </a:solidFill>
              </a:rPr>
              <a:t>디</a:t>
            </a:r>
            <a:r>
              <a:rPr lang="ko-KR" altLang="en-US" sz="1050" dirty="0" smtClean="0">
                <a:solidFill>
                  <a:srgbClr val="262626"/>
                </a:solidFill>
              </a:rPr>
              <a:t>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949895" y="199410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925225" y="200140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6012160" y="302616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6012160" y="331420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012160" y="523769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6012160" y="551044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6012160" y="359377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12160" y="389026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12160" y="415074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12160" y="443878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12160" y="469749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6012160" y="497038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460397" y="1904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944577" y="1904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835225" y="19114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96740" y="27201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5922160" y="2954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57854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9" y="2491037"/>
            <a:ext cx="1765845" cy="2452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회원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작가등급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5364089" y="1325905"/>
            <a:ext cx="864096" cy="283107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87625" y="1196753"/>
            <a:ext cx="5328592" cy="5702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1196740" y="2414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42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7482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회원 상세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회원관리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회원 상세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6248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ID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Nickname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Temporary </a:t>
                      </a:r>
                      <a:r>
                        <a:rPr lang="en-US" altLang="ko-KR" sz="900" baseline="0" dirty="0"/>
                        <a:t>PW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delivery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. </a:t>
                      </a:r>
                      <a:r>
                        <a:rPr lang="en-US" altLang="ko-KR" sz="900" baseline="0" dirty="0"/>
                        <a:t>When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temporary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sent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corresponding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email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account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Age group option box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en-US" altLang="ko-KR" sz="900" baseline="0" dirty="0" err="1"/>
                        <a:t>generman</a:t>
                      </a:r>
                      <a:r>
                        <a:rPr lang="en-US" altLang="ko-KR" sz="900" baseline="0" dirty="0"/>
                        <a:t>, unity, high teen, low teen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Author level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Author, best league, challenge league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Email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Cell phone number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DOB option box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Gender radio bu</a:t>
                      </a:r>
                      <a:r>
                        <a:rPr lang="en-US" altLang="ko-KR" sz="900" baseline="0" dirty="0"/>
                        <a:t>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Adult verification status option box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Unverified / verification completed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Changed contents save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When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notification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generated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("Edit?")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When</a:t>
                      </a:r>
                      <a:r>
                        <a:rPr lang="ko-KR" altLang="en-US" sz="900" baseline="0" dirty="0"/>
                        <a:t>"OK</a:t>
                      </a:r>
                      <a:r>
                        <a:rPr lang="en-US" altLang="ko-KR" sz="900" baseline="0" dirty="0"/>
                        <a:t>"</a:t>
                      </a:r>
                      <a:r>
                        <a:rPr lang="ko-KR" altLang="en-US" sz="900" baseline="0" dirty="0"/>
                        <a:t>is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contents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are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saved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and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/>
                        <a:t>[member management] screen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When cancel 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Cancel button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moves to [member management]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상세 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43608" y="1257895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96965" y="1326085"/>
            <a:ext cx="5319252" cy="51992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6256" y="5572562"/>
            <a:ext cx="20882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Continued on next page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01471" y="552749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r>
              <a:rPr lang="ko-KR" altLang="en-US" dirty="0"/>
              <a:t>성인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2318761" y="6106773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01471" y="172284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01471" y="212336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01471" y="250081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닉네임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01471" y="285110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57033" y="285351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임시비밀번호 전송</a:t>
            </a:r>
            <a:endParaRPr lang="ko-KR" altLang="en-US" sz="800" u="sng" dirty="0"/>
          </a:p>
        </p:txBody>
      </p:sp>
      <p:sp>
        <p:nvSpPr>
          <p:cNvPr id="113" name="직사각형 112"/>
          <p:cNvSpPr/>
          <p:nvPr/>
        </p:nvSpPr>
        <p:spPr>
          <a:xfrm>
            <a:off x="2797967" y="1711813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abcd1234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97967" y="2118485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797967" y="2491065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타타르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01471" y="415882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2818100" y="4149080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tatar@tatar.com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601471" y="4897211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601471" y="5185243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2784225" y="486880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1980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974555" y="4868809"/>
            <a:ext cx="53299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596868" y="4868809"/>
            <a:ext cx="53299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848051" y="5275467"/>
            <a:ext cx="9573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3064492" y="5179630"/>
            <a:ext cx="26030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169" name="타원 168"/>
          <p:cNvSpPr/>
          <p:nvPr/>
        </p:nvSpPr>
        <p:spPr>
          <a:xfrm>
            <a:off x="3805454" y="5275467"/>
            <a:ext cx="9573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021896" y="5179630"/>
            <a:ext cx="26030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171" name="이등변 삼각형 170"/>
          <p:cNvSpPr/>
          <p:nvPr/>
        </p:nvSpPr>
        <p:spPr>
          <a:xfrm flipV="1">
            <a:off x="3747922" y="495273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4379896" y="495980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/>
          <p:cNvSpPr/>
          <p:nvPr/>
        </p:nvSpPr>
        <p:spPr>
          <a:xfrm flipV="1">
            <a:off x="5018165" y="495273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784225" y="546973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인증완료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이등변 삼각형 177"/>
          <p:cNvSpPr/>
          <p:nvPr/>
        </p:nvSpPr>
        <p:spPr>
          <a:xfrm flipV="1">
            <a:off x="3747922" y="5553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1601471" y="328498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연령구분</a:t>
            </a:r>
            <a:endParaRPr lang="ko-KR" altLang="en-US" sz="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601471" y="371027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작가등급</a:t>
            </a:r>
            <a:endParaRPr lang="ko-KR" altLang="en-US" sz="800" dirty="0"/>
          </a:p>
        </p:txBody>
      </p:sp>
      <p:sp>
        <p:nvSpPr>
          <p:cNvPr id="198" name="직사각형 197"/>
          <p:cNvSpPr/>
          <p:nvPr/>
        </p:nvSpPr>
        <p:spPr>
          <a:xfrm>
            <a:off x="2784225" y="3225163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9" name="이등변 삼각형 198"/>
          <p:cNvSpPr/>
          <p:nvPr/>
        </p:nvSpPr>
        <p:spPr>
          <a:xfrm flipV="1">
            <a:off x="3747922" y="3309085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2784225" y="36927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챌린지리그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1" name="이등변 삼각형 200"/>
          <p:cNvSpPr/>
          <p:nvPr/>
        </p:nvSpPr>
        <p:spPr>
          <a:xfrm flipV="1">
            <a:off x="3747922" y="37766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0397" y="17405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1421471" y="198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421471" y="2434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638100" y="27835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1421471" y="31830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421471" y="35966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1421471" y="4102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421471" y="48627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421471" y="5202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421471" y="5481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2120196" y="6075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601471" y="450912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핸드폰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818100" y="4499371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01012341234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421471" y="44523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3888442" y="6106773"/>
            <a:ext cx="747088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4483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회원 상세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회원관리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회원 상세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53862"/>
              </p:ext>
            </p:extLst>
          </p:nvPr>
        </p:nvGraphicFramePr>
        <p:xfrm>
          <a:off x="6732240" y="474398"/>
          <a:ext cx="2376264" cy="58586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Coupon held amount 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</a:t>
                      </a:r>
                      <a:r>
                        <a:rPr lang="en-US" altLang="ko-KR" sz="900" baseline="0" dirty="0"/>
                        <a:t>change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aseline="0" dirty="0"/>
                        <a:t>Charged a</a:t>
                      </a:r>
                      <a:r>
                        <a:rPr lang="ko-KR" altLang="en-US" sz="900" baseline="0" dirty="0"/>
                        <a:t>mount of </a:t>
                      </a:r>
                      <a:r>
                        <a:rPr lang="en-US" altLang="x-none" sz="900" baseline="0" dirty="0"/>
                        <a:t>accumulated</a:t>
                      </a:r>
                      <a:r>
                        <a:rPr lang="ko-KR" altLang="en-US" sz="900" baseline="0" dirty="0"/>
                        <a:t>coupon</a:t>
                      </a:r>
                      <a:r>
                        <a:rPr lang="ko-KR" altLang="x-none" sz="900" baseline="0" dirty="0"/>
                        <a:t>s </a:t>
                      </a:r>
                      <a:r>
                        <a:rPr lang="en-US" altLang="ko-KR" sz="900" baseline="0" dirty="0"/>
                        <a:t>so</a:t>
                      </a:r>
                      <a:r>
                        <a:rPr lang="ko-KR" altLang="x-none" sz="900" baseline="0" dirty="0"/>
                        <a:t>f</a:t>
                      </a:r>
                      <a:r>
                        <a:rPr lang="ko-KR" altLang="en-US" sz="900" baseline="0" dirty="0"/>
                        <a:t>ar</a:t>
                      </a:r>
                      <a:r>
                        <a:rPr lang="en-US" altLang="x-none" sz="900" baseline="0" dirty="0"/>
                        <a:t>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U</a:t>
                      </a:r>
                      <a:r>
                        <a:rPr lang="en-US" altLang="ko-KR" sz="900" baseline="0" dirty="0"/>
                        <a:t>sage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amount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of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accumulated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coupons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used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far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Work info button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When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"work </a:t>
                      </a:r>
                      <a:r>
                        <a:rPr lang="en-US" altLang="ko-KR" sz="900" baseline="0" dirty="0"/>
                        <a:t>info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list</a:t>
                      </a:r>
                      <a:r>
                        <a:rPr lang="ko-KR" altLang="en-US" sz="900" baseline="0" dirty="0"/>
                        <a:t>"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Viewi</a:t>
                      </a:r>
                      <a:r>
                        <a:rPr lang="en-US" altLang="ko-KR" sz="900" baseline="0" dirty="0"/>
                        <a:t>ng</a:t>
                      </a:r>
                      <a:r>
                        <a:rPr lang="ko-KR" altLang="en-US" sz="900" baseline="0" dirty="0"/>
                        <a:t>list button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When clicked "viewing list" popup window 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Interested work button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When clicked, "interested work list" popup window 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aseline="0" dirty="0"/>
                        <a:t>Li</a:t>
                      </a:r>
                      <a:r>
                        <a:rPr lang="en-US" altLang="ko-KR" sz="900" baseline="0" dirty="0"/>
                        <a:t>st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When clicked, moves to [member management]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Held coupons change po</a:t>
                      </a:r>
                      <a:r>
                        <a:rPr lang="en-US" altLang="ko-KR" sz="900" baseline="0" dirty="0"/>
                        <a:t>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Close button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Changed </a:t>
                      </a:r>
                      <a:r>
                        <a:rPr lang="en-US" altLang="ko-KR" sz="900" baseline="0" dirty="0"/>
                        <a:t>details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option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box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add, deduct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Amount input 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en-US" sz="900" baseline="0" dirty="0"/>
                        <a:t>Add/deduct choose, </a:t>
                      </a:r>
                      <a:r>
                        <a:rPr lang="en-US" altLang="x-none" sz="900" baseline="0" dirty="0"/>
                        <a:t>input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amount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x-none" sz="900" baseline="0" dirty="0"/>
                        <a:t>then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clicking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save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button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will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either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add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or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deduct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corresponding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amount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from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member's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held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amount</a:t>
                      </a:r>
                      <a:endParaRPr lang="ko-KR" altLang="x-none" sz="900" baseline="0" dirty="0"/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x-none" sz="900" baseline="0" dirty="0"/>
                        <a:t>- </a:t>
                      </a:r>
                      <a:r>
                        <a:rPr lang="en-US" altLang="ko-KR" sz="900" baseline="0" dirty="0"/>
                        <a:t>When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larger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amount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than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held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amount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deducted</a:t>
                      </a:r>
                      <a:r>
                        <a:rPr lang="ko-KR" altLang="x-none" sz="900" baseline="0" dirty="0"/>
                        <a:t>,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x-none" sz="900" baseline="0" dirty="0"/>
                        <a:t>shown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x-none" sz="900" baseline="0" dirty="0"/>
                        <a:t>as</a:t>
                      </a:r>
                      <a:r>
                        <a:rPr lang="ko-KR" altLang="x-none" sz="900" baseline="0" dirty="0"/>
                        <a:t>0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x-none" sz="900" baseline="0" dirty="0"/>
                        <a:t>won</a:t>
                      </a:r>
                      <a:endParaRPr lang="ko-KR" altLang="en-US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62242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187624" y="2123729"/>
            <a:ext cx="5400600" cy="180932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073704" y="2148907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활동정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070127" y="44084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6256" y="5572562"/>
            <a:ext cx="20882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Continued on next page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3608" y="548680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 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96965" y="585138"/>
            <a:ext cx="5319252" cy="14036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01471" y="98304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보유 금액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797967" y="972012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102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1471" y="126593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충전 금액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797967" y="1254897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5,000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1471" y="15895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사용 금액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797967" y="1578531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4,898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93964" y="969436"/>
            <a:ext cx="1013586" cy="2277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01471" y="267846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작품 정보</a:t>
            </a:r>
            <a:endParaRPr lang="ko-KR" altLang="en-US" sz="800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1601471" y="2997532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감상 리스트</a:t>
            </a:r>
            <a:endParaRPr lang="ko-KR" altLang="en-US" sz="800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1601471" y="3304291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관심 작품</a:t>
            </a:r>
            <a:endParaRPr lang="ko-KR" altLang="en-US" sz="800" u="sng" dirty="0"/>
          </a:p>
        </p:txBody>
      </p:sp>
      <p:sp>
        <p:nvSpPr>
          <p:cNvPr id="56" name="직사각형 55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21471" y="953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3313964" y="8292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1421471" y="1301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1421471" y="1625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465485" y="26312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465485" y="29952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465485" y="33643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980127" y="43184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1357806" y="5625798"/>
            <a:ext cx="288032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09934" y="6366233"/>
            <a:ext cx="694243" cy="195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3388" y="562965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59355" y="6009631"/>
            <a:ext cx="950579" cy="2086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592453" y="6009631"/>
            <a:ext cx="1505748" cy="2125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금액 입력</a:t>
            </a:r>
            <a:endParaRPr lang="ko-KR" altLang="en-US" sz="900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이등변 삼각형 63"/>
          <p:cNvSpPr/>
          <p:nvPr/>
        </p:nvSpPr>
        <p:spPr>
          <a:xfrm flipV="1">
            <a:off x="2394335" y="6062973"/>
            <a:ext cx="108202" cy="1038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95681" y="5646703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보유 쿠폰 변경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436524" y="5459616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 쿠폰 변경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177806" y="54667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820757" y="56163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1358001" y="59660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465014" y="58746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2339608" y="630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65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2833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회원 상세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회원관리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회원 상세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10161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Work info popup window 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Composition info: work name, total episodes, registration 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en-US" sz="900" baseline="0" dirty="0"/>
                        <a:t>Viewing list popup window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x-none" sz="900" baseline="0" dirty="0"/>
                        <a:t>-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Composition info: work name, total episodes, viewing date</a:t>
                      </a:r>
                      <a:endParaRPr lang="en-US" altLang="ko-KR" sz="900" baseline="0" dirty="0"/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900" baseline="0" dirty="0"/>
                        <a:t>3. </a:t>
                      </a:r>
                      <a:r>
                        <a:rPr lang="en-US" altLang="ko-KR" sz="900" baseline="0" dirty="0"/>
                        <a:t>Interested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work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  <a:endParaRPr lang="ko-KR" altLang="en-US" sz="900" baseline="0" dirty="0"/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x-none" sz="900" baseline="0" dirty="0"/>
                        <a:t>-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Composition info: work name, total episodes, interest registration date</a:t>
                      </a:r>
                      <a:endParaRPr lang="ko-KR" altLang="en-US" sz="900" baseline="0" dirty="0">
                        <a:latin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62242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36524" y="742542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정보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33439" y="899324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6689" y="941133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작품정보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0446" y="90317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7664" y="1462622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6505" y="1246598"/>
            <a:ext cx="3390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등록일자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433439" y="1477430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36524" y="2686766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감상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33439" y="2843548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6689" y="2885357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감상 리스트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0446" y="28473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7664" y="3406846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06505" y="3190822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감상일자</a:t>
            </a: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433439" y="3421654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436524" y="4725144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작품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33439" y="4881926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6689" y="4923735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관심 작품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0446" y="488577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5445224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06505" y="5229200"/>
            <a:ext cx="3486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관심등록 일자</a:t>
            </a: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1433439" y="5460032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67664" y="94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1367664" y="2913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367664" y="49519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80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7634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배너관리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배너관리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89742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S</a:t>
                      </a:r>
                      <a:r>
                        <a:rPr lang="en-US" altLang="ko-KR" sz="800" baseline="0" dirty="0"/>
                        <a:t>hows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image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banner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list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exposed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main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page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Registered thumbnail image shown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File</a:t>
                      </a:r>
                      <a:r>
                        <a:rPr lang="en-US" altLang="ko-KR" sz="800" baseline="0" dirty="0"/>
                        <a:t>name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currently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attached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image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  <a:endParaRPr lang="ko-KR" altLang="en-US" sz="8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800" baseline="0" dirty="0"/>
                        <a:t>Edit button</a:t>
                      </a:r>
                      <a:r>
                        <a:rPr lang="en-US" altLang="ko-KR" sz="800" baseline="0" dirty="0"/>
                        <a:t>.</a:t>
                      </a:r>
                      <a:br>
                        <a:rPr lang="en-US" altLang="ko-KR" sz="800" baseline="0" dirty="0"/>
                      </a:br>
                      <a:r>
                        <a:rPr lang="en-US" altLang="x-none" sz="800" baseline="0" dirty="0"/>
                        <a:t>- When clicked, image attach UI</a:t>
                      </a:r>
                      <a:endParaRPr lang="ko-KR" alt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57886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26865" y="134076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71800" y="2198867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71800" y="1633097"/>
            <a:ext cx="1440160" cy="5562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326864" y="2564904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771799" y="342300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771799" y="2857234"/>
            <a:ext cx="144016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26865" y="386104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771800" y="4719147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71800" y="4153377"/>
            <a:ext cx="1440160" cy="5657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6864" y="1633097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326864" y="2890406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1326864" y="4186550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87664" y="159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2609792" y="159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2609792" y="21447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56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055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충전내역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쿠폰관리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충전내역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3772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Period setting </a:t>
                      </a:r>
                      <a:r>
                        <a:rPr lang="en-US" altLang="ko-KR" sz="1000" baseline="0" dirty="0"/>
                        <a:t>date picker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calendar is shown and date is picked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en-US" altLang="ko-KR" sz="1000" baseline="0" dirty="0" err="1"/>
                        <a:t>Defualt</a:t>
                      </a:r>
                      <a:r>
                        <a:rPr lang="en-US" altLang="ko-KR" sz="1000" baseline="0" dirty="0"/>
                        <a:t> is all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hits button is clicked, </a:t>
                      </a:r>
                      <a:r>
                        <a:rPr lang="en-US" altLang="ko-KR" sz="1000" baseline="0" dirty="0"/>
                        <a:t>regarding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period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set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at</a:t>
                      </a:r>
                      <a:r>
                        <a:rPr lang="ko-KR" altLang="en-US" sz="1000" baseline="0" dirty="0"/>
                        <a:t>1), </a:t>
                      </a:r>
                      <a:r>
                        <a:rPr lang="en-US" altLang="ko-KR" sz="1000" baseline="0" dirty="0"/>
                        <a:t>coupon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charged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history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viewed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Statistics shown of </a:t>
                      </a:r>
                      <a:r>
                        <a:rPr lang="en-US" altLang="ko-KR" sz="1000" baseline="0" dirty="0"/>
                        <a:t>info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viewed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from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above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period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Total charged amount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/>
                        <a:t>Number of charged users 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Charged number by amount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1000" baseline="0" dirty="0"/>
                        <a:t>Search field </a:t>
                      </a:r>
                      <a:r>
                        <a:rPr lang="en-US" altLang="ko-KR" sz="1000" baseline="0" dirty="0"/>
                        <a:t>option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box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x-none" sz="1000" baseline="0" dirty="0"/>
                        <a:t>- </a:t>
                      </a:r>
                      <a:r>
                        <a:rPr lang="en-US" altLang="ko-KR" sz="1000" baseline="0" dirty="0"/>
                        <a:t>ID, name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Viewed charged history list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Composition info: number, ID, name, charged amount, payment method, charged 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move </a:t>
                      </a:r>
                      <a:r>
                        <a:rPr lang="en-US" altLang="ko-KR" sz="1000" baseline="0" dirty="0"/>
                        <a:t>UI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x-none" sz="1000" baseline="0" dirty="0"/>
                        <a:t>Submenu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Charged history/usage history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Default is charged history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usage history is clicked, moves to [coupon usage history]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충전내역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111" y="1196752"/>
            <a:ext cx="416998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내역 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충전 금액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124,000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사용자 수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6,940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금액 별 충전 수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폰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1,234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1,535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47664" y="1588632"/>
            <a:ext cx="3266029" cy="213662"/>
            <a:chOff x="6003673" y="4719368"/>
            <a:chExt cx="3266029" cy="213662"/>
          </a:xfrm>
        </p:grpSpPr>
        <p:sp>
          <p:nvSpPr>
            <p:cNvPr id="16" name="직사각형 15"/>
            <p:cNvSpPr/>
            <p:nvPr/>
          </p:nvSpPr>
          <p:spPr>
            <a:xfrm>
              <a:off x="6458333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03673" y="4721861"/>
              <a:ext cx="369027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기간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563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7711660" y="4721861"/>
              <a:ext cx="252050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38810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1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040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직사각형 30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89388"/>
              </p:ext>
            </p:extLst>
          </p:nvPr>
        </p:nvGraphicFramePr>
        <p:xfrm>
          <a:off x="1196964" y="3979888"/>
          <a:ext cx="5391260" cy="21854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8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46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금액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결제수단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1214639" y="3979886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14639" y="616860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이등변 삼각형 28"/>
          <p:cNvSpPr/>
          <p:nvPr/>
        </p:nvSpPr>
        <p:spPr>
          <a:xfrm rot="16200000">
            <a:off x="3405082" y="6309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5400000">
            <a:off x="4053162" y="6309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35050" y="622509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32598" y="1581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3243082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5148064" y="15452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조회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Input"/>
          <p:cNvSpPr/>
          <p:nvPr/>
        </p:nvSpPr>
        <p:spPr>
          <a:xfrm>
            <a:off x="2471134" y="3625330"/>
            <a:ext cx="13399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3967493" y="363262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59632" y="3653647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2223329" y="3772485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87625" y="1196752"/>
            <a:ext cx="5328592" cy="23042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968064" y="1390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1552177" y="189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165151" y="3574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2381134" y="35339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3817521" y="35426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109388" y="4000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  <p:sp>
        <p:nvSpPr>
          <p:cNvPr id="62" name="타원 61"/>
          <p:cNvSpPr/>
          <p:nvPr/>
        </p:nvSpPr>
        <p:spPr>
          <a:xfrm>
            <a:off x="0" y="32849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-18642" y="36928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92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0564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결제 상세정보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쿠폰관리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충전내역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결제 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4549" y="352212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결제 취소</a:t>
            </a:r>
            <a:endParaRPr lang="ko-KR" altLang="en-US" sz="1050" dirty="0"/>
          </a:p>
        </p:txBody>
      </p:sp>
      <p:sp>
        <p:nvSpPr>
          <p:cNvPr id="27" name="Input"/>
          <p:cNvSpPr/>
          <p:nvPr/>
        </p:nvSpPr>
        <p:spPr>
          <a:xfrm>
            <a:off x="2430334" y="3734423"/>
            <a:ext cx="139926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Input"/>
          <p:cNvSpPr/>
          <p:nvPr/>
        </p:nvSpPr>
        <p:spPr>
          <a:xfrm>
            <a:off x="2430334" y="4096327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       선택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3998568" y="4127054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결제취소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6397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ID 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Payment date 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Payment amount shown 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</a:t>
                      </a:r>
                      <a:r>
                        <a:rPr lang="en-US" altLang="ko-KR" sz="900" baseline="0" dirty="0"/>
                        <a:t>yment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method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Cancellation reason input space</a:t>
                      </a:r>
                      <a:r>
                        <a:rPr lang="ko-KR" altLang="en-US" sz="9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Cancel code option box</a:t>
                      </a:r>
                      <a:b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(transaction cancel/error/other details)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Transaction cancel button</a:t>
                      </a:r>
                      <a:b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Transaction cancel process carried out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900" b="0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Go </a:t>
                      </a:r>
                      <a:r>
                        <a:rPr lang="en-US" altLang="ko-KR" sz="900" b="0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back</a:t>
                      </a:r>
                      <a:r>
                        <a:rPr lang="ko-KR" altLang="en-US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15617" y="1124734"/>
            <a:ext cx="5544615" cy="5733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14638" y="1272960"/>
            <a:ext cx="169201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smtClean="0"/>
              <a:t>결제 </a:t>
            </a:r>
            <a:r>
              <a:rPr lang="ko-KR" altLang="en-US" sz="1050" dirty="0" smtClean="0"/>
              <a:t>상세정보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1334549" y="169870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아이디</a:t>
            </a:r>
            <a:endParaRPr lang="en-US" altLang="ko-KR" sz="105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334549" y="2053231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성명</a:t>
            </a:r>
            <a:endParaRPr lang="ko-KR" altLang="en-US" sz="1050" dirty="0"/>
          </a:p>
        </p:txBody>
      </p:sp>
      <p:sp>
        <p:nvSpPr>
          <p:cNvPr id="36" name="Input"/>
          <p:cNvSpPr/>
          <p:nvPr/>
        </p:nvSpPr>
        <p:spPr>
          <a:xfrm>
            <a:off x="2430334" y="16987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Input"/>
          <p:cNvSpPr/>
          <p:nvPr/>
        </p:nvSpPr>
        <p:spPr>
          <a:xfrm>
            <a:off x="2430334" y="207139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bbbbb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40334" y="36264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2987823" y="471095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75948" y="155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2298991" y="1968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3937894" y="401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255587" y="3522129"/>
            <a:ext cx="4634464" cy="10081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34549" y="3765150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취소사유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1334549" y="4127054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취소코드</a:t>
            </a:r>
            <a:endParaRPr lang="ko-KR" altLang="en-US" sz="1050" dirty="0"/>
          </a:p>
        </p:txBody>
      </p:sp>
      <p:sp>
        <p:nvSpPr>
          <p:cNvPr id="46" name="타원 45"/>
          <p:cNvSpPr/>
          <p:nvPr/>
        </p:nvSpPr>
        <p:spPr>
          <a:xfrm>
            <a:off x="2293780" y="401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912718" y="4620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4549" y="2397629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결제일시</a:t>
            </a:r>
            <a:endParaRPr lang="ko-KR" altLang="en-US" sz="1050" dirty="0"/>
          </a:p>
        </p:txBody>
      </p:sp>
      <p:sp>
        <p:nvSpPr>
          <p:cNvPr id="49" name="Input"/>
          <p:cNvSpPr/>
          <p:nvPr/>
        </p:nvSpPr>
        <p:spPr>
          <a:xfrm>
            <a:off x="1943709" y="2401194"/>
            <a:ext cx="169218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2015.08.13 16:00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331640" y="274736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Input"/>
          <p:cNvSpPr/>
          <p:nvPr/>
        </p:nvSpPr>
        <p:spPr>
          <a:xfrm>
            <a:off x="2163489" y="2708920"/>
            <a:ext cx="896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130233" y="2747367"/>
            <a:ext cx="3193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28445" y="30609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411760" y="30609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신용카드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55587" y="1608838"/>
            <a:ext cx="4634464" cy="1820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375948" y="2307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375948" y="29197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374824" y="2670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4801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7374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81013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ID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window.</a:t>
                      </a:r>
                      <a:r>
                        <a:rPr lang="ko-KR" altLang="en-US" sz="1000" baseline="0" dirty="0"/>
                        <a:t>Te</a:t>
                      </a:r>
                      <a:r>
                        <a:rPr lang="en-US" altLang="ko-KR" sz="1000" baseline="0" dirty="0"/>
                        <a:t>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"</a:t>
                      </a:r>
                      <a:r>
                        <a:rPr lang="ko-KR" altLang="en-US" sz="1000" baseline="0" dirty="0"/>
                        <a:t>ID" </a:t>
                      </a:r>
                      <a:r>
                        <a:rPr lang="en-US" altLang="ko-KR" sz="1000" baseline="0" dirty="0"/>
                        <a:t>disappears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mouse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x-none" sz="1000" baseline="0"/>
                        <a:t>Password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 baseline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  <a:r>
                        <a:rPr lang="ko-KR" altLang="x-none" sz="1000" baseline="0" dirty="0"/>
                        <a:t>. </a:t>
                      </a:r>
                      <a:r>
                        <a:rPr lang="en-US" altLang="ko-KR" sz="1000" baseline="0" dirty="0"/>
                        <a:t>Test</a:t>
                      </a:r>
                      <a:r>
                        <a:rPr lang="ko-KR" altLang="x-none" sz="1000" baseline="0" dirty="0"/>
                        <a:t>"password" </a:t>
                      </a:r>
                      <a:r>
                        <a:rPr lang="en-US" altLang="ko-KR" sz="1000" baseline="0" dirty="0"/>
                        <a:t>disappears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mouse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When ID and PW information match, login is processed and then moves to [home]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ID and PW information don't match, alert window shows "re-check ID and PW." If one clicks on OK, the ID stays as it was inputted on the main page and PW is left empty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67744" y="2276872"/>
            <a:ext cx="23762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916832"/>
            <a:ext cx="237626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636912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3501008"/>
            <a:ext cx="1872208" cy="288032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smtClean="0">
                <a:solidFill>
                  <a:srgbClr val="262626"/>
                </a:solidFill>
                <a:latin typeface="Calibri"/>
              </a:rPr>
              <a:t>로그인</a:t>
            </a:r>
            <a:endParaRPr lang="ko-KR" alt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776" y="3050968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65775" y="254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2464718" y="29715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2483768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5335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1916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쿠폰 사용내역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쿠폰관리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쿠폰 사용내역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99482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Period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setting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 picker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clicked, calendar is shown and date is picked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en-US" altLang="ko-KR" sz="1000" baseline="0" dirty="0" err="1">
                          <a:latin typeface="Arial" charset="0"/>
                        </a:rPr>
                        <a:t>Defualt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 is all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regarding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period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set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at1),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coupon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viewed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Statistics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info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viewed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from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above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period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Total usage history case number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 oupon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Search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field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option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box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ID, name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Viewed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list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Composition info: number, ID, name, usage amount, work name, episode name, usage date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UI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 사용내역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111" y="764704"/>
            <a:ext cx="416998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내역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사용 내역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124,151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사용자 수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135,159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47664" y="1551440"/>
            <a:ext cx="3266029" cy="213662"/>
            <a:chOff x="6003673" y="4719368"/>
            <a:chExt cx="3266029" cy="213662"/>
          </a:xfrm>
        </p:grpSpPr>
        <p:sp>
          <p:nvSpPr>
            <p:cNvPr id="23" name="직사각형 22"/>
            <p:cNvSpPr/>
            <p:nvPr/>
          </p:nvSpPr>
          <p:spPr>
            <a:xfrm>
              <a:off x="6458333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03673" y="4721861"/>
              <a:ext cx="369027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기간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563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7711660" y="4721861"/>
              <a:ext cx="252050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38810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0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040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Button"/>
          <p:cNvSpPr>
            <a:spLocks/>
          </p:cNvSpPr>
          <p:nvPr/>
        </p:nvSpPr>
        <p:spPr bwMode="auto">
          <a:xfrm>
            <a:off x="5148064" y="15452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조회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05903"/>
              </p:ext>
            </p:extLst>
          </p:nvPr>
        </p:nvGraphicFramePr>
        <p:xfrm>
          <a:off x="1196964" y="2908278"/>
          <a:ext cx="5391259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9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6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93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2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 금액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>
          <a:xfrm>
            <a:off x="1214639" y="2908276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214639" y="593460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이등변 삼각형 57"/>
          <p:cNvSpPr/>
          <p:nvPr/>
        </p:nvSpPr>
        <p:spPr>
          <a:xfrm rot="16200000">
            <a:off x="3405082" y="6075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5400000">
            <a:off x="4053162" y="6075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135050" y="599109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96740" y="28922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5931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7" name="Input"/>
          <p:cNvSpPr/>
          <p:nvPr/>
        </p:nvSpPr>
        <p:spPr>
          <a:xfrm>
            <a:off x="2627585" y="2418072"/>
            <a:ext cx="13399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4123944" y="2425365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16083" y="244638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이등변 삼각형 71"/>
          <p:cNvSpPr/>
          <p:nvPr/>
        </p:nvSpPr>
        <p:spPr>
          <a:xfrm flipV="1">
            <a:off x="2379780" y="2565227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32598" y="1581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4968064" y="1390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552177" y="189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328792" y="22980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2544775" y="22576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3981162" y="2266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7291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1340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구매 상세정보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쿠폰관리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쿠폰 사용내역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구매 상세정보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00070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ID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Name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Work name 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Episode name shown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cancellation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generated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"Cancel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history? "If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"OK"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processed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refund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user's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coupon.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deleted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Go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back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2987822" y="399576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구매취소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4638" y="1272960"/>
            <a:ext cx="169201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구매상세정보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1334549" y="169870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아이디</a:t>
            </a:r>
            <a:endParaRPr lang="en-US" altLang="ko-KR" sz="105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4549" y="2053231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성명</a:t>
            </a:r>
            <a:endParaRPr lang="ko-KR" altLang="en-US" sz="1050" dirty="0"/>
          </a:p>
        </p:txBody>
      </p:sp>
      <p:sp>
        <p:nvSpPr>
          <p:cNvPr id="40" name="Input"/>
          <p:cNvSpPr/>
          <p:nvPr/>
        </p:nvSpPr>
        <p:spPr>
          <a:xfrm>
            <a:off x="2430334" y="16987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nput"/>
          <p:cNvSpPr/>
          <p:nvPr/>
        </p:nvSpPr>
        <p:spPr>
          <a:xfrm>
            <a:off x="2430334" y="207139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2987823" y="471095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75948" y="155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2298991" y="1968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2912718" y="4620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334549" y="2397629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사용일시</a:t>
            </a:r>
            <a:endParaRPr lang="ko-KR" altLang="en-US" sz="1050" dirty="0"/>
          </a:p>
        </p:txBody>
      </p:sp>
      <p:sp>
        <p:nvSpPr>
          <p:cNvPr id="70" name="Input"/>
          <p:cNvSpPr/>
          <p:nvPr/>
        </p:nvSpPr>
        <p:spPr>
          <a:xfrm>
            <a:off x="1943709" y="2401194"/>
            <a:ext cx="169218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2015.08.13 16:00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31640" y="2747367"/>
            <a:ext cx="6367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사용료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Input"/>
          <p:cNvSpPr/>
          <p:nvPr/>
        </p:nvSpPr>
        <p:spPr>
          <a:xfrm>
            <a:off x="2163489" y="2708920"/>
            <a:ext cx="896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5587" y="1608838"/>
            <a:ext cx="4634464" cy="28282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375948" y="2307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2375948" y="2747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334549" y="3128317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/>
              <a:t>작품명</a:t>
            </a:r>
            <a:endParaRPr lang="en-US" altLang="ko-KR" sz="105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334549" y="3482840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회차명</a:t>
            </a:r>
            <a:endParaRPr lang="ko-KR" altLang="en-US" sz="1050" dirty="0"/>
          </a:p>
        </p:txBody>
      </p:sp>
      <p:sp>
        <p:nvSpPr>
          <p:cNvPr id="81" name="Input"/>
          <p:cNvSpPr/>
          <p:nvPr/>
        </p:nvSpPr>
        <p:spPr>
          <a:xfrm>
            <a:off x="2430334" y="312831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어둠의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기사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Input"/>
          <p:cNvSpPr/>
          <p:nvPr/>
        </p:nvSpPr>
        <p:spPr>
          <a:xfrm>
            <a:off x="2430334" y="35010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바다가 부르는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소리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375948" y="31283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2375948" y="353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820881" y="41161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30745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2783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판매현황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판매현황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판매현황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9024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</a:t>
                      </a:r>
                      <a:r>
                        <a:rPr lang="en-GB" altLang="ko-KR" sz="900" baseline="0" dirty="0" smtClean="0"/>
                        <a:t> year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current year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2) – month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current month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3) Corresponding month's accumulated sales amount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4) Search field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ID/name/work name/episode name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5) Search word input space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6) Search button. When clicked, 4,5) search word input window viewed contents shown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7) Sales history list. Shown 10 each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GB" altLang="ko-KR" sz="900" baseline="0" dirty="0" smtClean="0"/>
                        <a:t>- number, ID, name, work name, episode name, price, sales numbers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When each row's info is clicked, links to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GB" altLang="ko-KR" sz="900" baseline="0" dirty="0" smtClean="0"/>
                        <a:t>calculations detailed info]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8) Page move button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9) Submenu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Sales current situation / refund history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sales current situation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When usage history button is clicked moves to [refund application history]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38767"/>
              </p:ext>
            </p:extLst>
          </p:nvPr>
        </p:nvGraphicFramePr>
        <p:xfrm>
          <a:off x="1313380" y="2106070"/>
          <a:ext cx="5202837" cy="35914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1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45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44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작품명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회차명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판매수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10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꿈꾸는 소녀와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9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희망의 나라로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8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꿈꾸는 소녀와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7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천지개벽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6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최길동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5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정길동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희망의 나라로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4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조길동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3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장길동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천지개벽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2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윤길동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1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한길동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희망의 나라로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200033" y="23220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3256450" y="6174242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Box"/>
          <p:cNvSpPr>
            <a:spLocks/>
          </p:cNvSpPr>
          <p:nvPr/>
        </p:nvSpPr>
        <p:spPr bwMode="auto">
          <a:xfrm>
            <a:off x="2987824" y="1327599"/>
            <a:ext cx="3659786" cy="18854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월 누적 판매금액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 156,486,000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원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/>
        </p:nvSpPr>
        <p:spPr bwMode="auto">
          <a:xfrm>
            <a:off x="1304804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2015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Label"/>
          <p:cNvSpPr>
            <a:spLocks/>
          </p:cNvSpPr>
          <p:nvPr/>
        </p:nvSpPr>
        <p:spPr bwMode="auto">
          <a:xfrm>
            <a:off x="2267482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"/>
          <p:cNvSpPr>
            <a:spLocks/>
          </p:cNvSpPr>
          <p:nvPr/>
        </p:nvSpPr>
        <p:spPr bwMode="auto">
          <a:xfrm>
            <a:off x="2522529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   8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0" name="Label"/>
          <p:cNvSpPr>
            <a:spLocks/>
          </p:cNvSpPr>
          <p:nvPr/>
        </p:nvSpPr>
        <p:spPr bwMode="auto">
          <a:xfrm>
            <a:off x="3485207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90869" y="1163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4927587" y="12276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3563757" y="60842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6" name="Input"/>
          <p:cNvSpPr/>
          <p:nvPr/>
        </p:nvSpPr>
        <p:spPr>
          <a:xfrm>
            <a:off x="2452653" y="168110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4427983" y="1688400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64817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4337983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260600" y="168182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이등변 삼각형 42"/>
          <p:cNvSpPr/>
          <p:nvPr/>
        </p:nvSpPr>
        <p:spPr>
          <a:xfrm flipV="1">
            <a:off x="2224297" y="1800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124804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0" y="37390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5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5785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정산 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판매현황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 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24391"/>
              </p:ext>
            </p:extLst>
          </p:nvPr>
        </p:nvGraphicFramePr>
        <p:xfrm>
          <a:off x="6732240" y="474398"/>
          <a:ext cx="2376264" cy="82557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Chosen user's ID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Name info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Year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this year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Month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month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Work sales current situation list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sales amount corresponding to chosen year/month shown. Listed 10 each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even if same episode of same work, if price, calculation ratios change, separately calculate snd show accordingly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composition info: work name, episode name, price, sales number, calculation ratio, calculation amount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shown as current year/month info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If list goes over 10 cases, show page numbering button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 </a:t>
                      </a:r>
                      <a:r>
                        <a:rPr lang="en-GB" altLang="ko-KR" sz="1000" baseline="0" dirty="0" smtClean="0"/>
                        <a:t>Profits balance current situation shown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balance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= </a:t>
                      </a:r>
                      <a:r>
                        <a:rPr lang="en-GB" altLang="ko-KR" sz="1000" baseline="0" dirty="0" smtClean="0"/>
                        <a:t>accumulated profit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en-GB" altLang="ko-KR" sz="1000" baseline="0" dirty="0" smtClean="0"/>
                        <a:t> refund amount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Refund history list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after submitting refund application, if manager processes refund completion, shows on list 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10 each shown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composition info; application date, deposit date, deposit amount, deposit bank, account holder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If list has over 10 cases, page numbering button shown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472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104" y="2003132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작품 판매 현황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53542"/>
              </p:ext>
            </p:extLst>
          </p:nvPr>
        </p:nvGraphicFramePr>
        <p:xfrm>
          <a:off x="1387193" y="2356316"/>
          <a:ext cx="4785438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5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5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작품명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판매수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 비율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회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1,800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24</a:t>
                      </a:r>
                      <a:r>
                        <a:rPr lang="ko-KR" altLang="en-US" sz="800" dirty="0" smtClean="0"/>
                        <a:t>화 희망의 나라로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90,000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화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신세계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화 천지개벽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7,500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20304" y="1989420"/>
            <a:ext cx="792088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3871872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304" y="2008463"/>
            <a:ext cx="49885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8335" y="1989420"/>
            <a:ext cx="81618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5020504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63482" y="1995877"/>
            <a:ext cx="32573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2392" y="2008463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334" y="1995877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20104" y="4005644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수익금 정산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76418"/>
              </p:ext>
            </p:extLst>
          </p:nvPr>
        </p:nvGraphicFramePr>
        <p:xfrm>
          <a:off x="1387193" y="5129182"/>
          <a:ext cx="4785440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21418" y="4293676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수익금 잔액 현황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10,200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04" y="4869740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환급 내역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879641" y="6381908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32041" y="3645604"/>
            <a:ext cx="1780823" cy="215444"/>
            <a:chOff x="-1808587" y="4867051"/>
            <a:chExt cx="1780823" cy="215444"/>
          </a:xfrm>
        </p:grpSpPr>
        <p:pic>
          <p:nvPicPr>
            <p:cNvPr id="38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34549" y="1196752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아이디</a:t>
            </a:r>
            <a:endParaRPr lang="en-US" altLang="ko-KR" sz="105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334549" y="1551275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성명</a:t>
            </a:r>
            <a:endParaRPr lang="ko-KR" altLang="en-US" sz="1050" b="1" dirty="0"/>
          </a:p>
        </p:txBody>
      </p:sp>
      <p:sp>
        <p:nvSpPr>
          <p:cNvPr id="53" name="Input"/>
          <p:cNvSpPr/>
          <p:nvPr/>
        </p:nvSpPr>
        <p:spPr>
          <a:xfrm>
            <a:off x="1979712" y="117705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"/>
          <p:cNvSpPr/>
          <p:nvPr/>
        </p:nvSpPr>
        <p:spPr>
          <a:xfrm>
            <a:off x="1979712" y="153709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115616" y="15512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2992087" y="1931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4148078" y="1931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205616" y="22717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2799151" y="362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1164241" y="42936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164241" y="522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2668378" y="63096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137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환급신청내역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환급신청내역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5094"/>
              </p:ext>
            </p:extLst>
          </p:nvPr>
        </p:nvGraphicFramePr>
        <p:xfrm>
          <a:off x="6732240" y="474398"/>
          <a:ext cx="2376264" cy="70670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Year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this year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Month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month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Search field option box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ID/name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Search word input space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When search button is clicked 3,4) search word input window hits contents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R</a:t>
                      </a:r>
                      <a:r>
                        <a:rPr lang="en-GB" altLang="ko-KR" sz="1000" baseline="0" dirty="0" err="1" smtClean="0"/>
                        <a:t>efund</a:t>
                      </a:r>
                      <a:r>
                        <a:rPr lang="en-GB" altLang="ko-KR" sz="1000" baseline="0" dirty="0" smtClean="0"/>
                        <a:t> application history list. Shown 10 each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number, ID, name, application date, deposit date, deposit amount, deposit bank, account holder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when each row's info is clicked, links to [refund application detailed info]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I</a:t>
                      </a:r>
                      <a:r>
                        <a:rPr lang="en-GB" altLang="ko-KR" sz="1000" baseline="0" dirty="0" smtClean="0"/>
                        <a:t>f manager hasn't calculation processed on [refund application detailed info] page, deposit date, amount, bank, account holder categories are empty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I</a:t>
                      </a:r>
                      <a:r>
                        <a:rPr lang="en-GB" altLang="ko-KR" sz="1000" baseline="0" dirty="0" smtClean="0"/>
                        <a:t>f manager has calculation processed on [refund application detailed info] page, deposit date, amount, bank, account holder categories are filled out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Page move button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환급신청내역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8" name="Text Box"/>
          <p:cNvSpPr>
            <a:spLocks/>
          </p:cNvSpPr>
          <p:nvPr/>
        </p:nvSpPr>
        <p:spPr bwMode="auto">
          <a:xfrm>
            <a:off x="1304804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2015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9" name="Label"/>
          <p:cNvSpPr>
            <a:spLocks/>
          </p:cNvSpPr>
          <p:nvPr/>
        </p:nvSpPr>
        <p:spPr bwMode="auto">
          <a:xfrm>
            <a:off x="2267482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"/>
          <p:cNvSpPr>
            <a:spLocks/>
          </p:cNvSpPr>
          <p:nvPr/>
        </p:nvSpPr>
        <p:spPr bwMode="auto">
          <a:xfrm>
            <a:off x="2522529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   8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1" name="Label"/>
          <p:cNvSpPr>
            <a:spLocks/>
          </p:cNvSpPr>
          <p:nvPr/>
        </p:nvSpPr>
        <p:spPr bwMode="auto">
          <a:xfrm>
            <a:off x="3485207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90869" y="1163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4" name="Input"/>
          <p:cNvSpPr/>
          <p:nvPr/>
        </p:nvSpPr>
        <p:spPr>
          <a:xfrm>
            <a:off x="2452653" y="168110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4427983" y="1688400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64817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4337983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1260600" y="168182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2224297" y="1800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65708"/>
              </p:ext>
            </p:extLst>
          </p:nvPr>
        </p:nvGraphicFramePr>
        <p:xfrm>
          <a:off x="1326271" y="2251188"/>
          <a:ext cx="5189944" cy="295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8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32041" y="5445224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23" name="타원 22"/>
          <p:cNvSpPr/>
          <p:nvPr/>
        </p:nvSpPr>
        <p:spPr>
          <a:xfrm>
            <a:off x="1170600" y="164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333866" y="2420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3761858" y="23701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3748421" y="353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803710" y="5443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0462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환급 신청서 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정산관리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환급신청내역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환금신청서 상세정보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0912"/>
              </p:ext>
            </p:extLst>
          </p:nvPr>
        </p:nvGraphicFramePr>
        <p:xfrm>
          <a:off x="6732240" y="474398"/>
          <a:ext cx="2376264" cy="70273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</a:t>
                      </a: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application info submitted by user shown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application amount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input value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Citizen number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number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baseline="0" dirty="0" smtClean="0"/>
                        <a:t>Email input value 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holder name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with account holder option box</a:t>
                      </a: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/ substitute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option box</a:t>
                      </a: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Woori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Kookmin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SC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Jaeil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Hana bank, Daegu bank, Busan bank,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Giup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Korea Citi bank,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Kyungnam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Waehwan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Shinhan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Gwangju bank,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Saemaeul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geumgo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Nonghyup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post office,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Saneup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Suhyup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Shinhyup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Jeonbuk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bank, </a:t>
                      </a:r>
                      <a:r>
                        <a:rPr lang="en-GB" altLang="ko-KR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Jeju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GB" altLang="ko-KR" sz="800" baseline="0" dirty="0" smtClean="0"/>
                        <a:t>Account no input value 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baseline="0" dirty="0" smtClean="0"/>
                        <a:t>Calculation processing shown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clicked, calculation processed. Moves to [refund application history] screen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deposit date, amount, bank, account holder info shown on refund application history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800" baseline="0" dirty="0" smtClean="0"/>
                        <a:t>Delete button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clicked popup window shows. "Delete?" If OK is clicked, deletes, is cancel is clicked, no action taken.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delete processed, corresponding application history info is deleted, then moves to [refund application history] screen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cancel button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</a:t>
                      </a:r>
                      <a:r>
                        <a:rPr lang="en-GB" altLang="ko-KR" sz="800" baseline="0" dirty="0" smtClean="0"/>
                        <a:t> when clicked, moves to [refund application history] screen</a:t>
                      </a:r>
                      <a:endParaRPr lang="en-US" altLang="ko-KR" sz="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 신청서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400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9720" y="1282862"/>
            <a:ext cx="453650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1728" y="1354870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환급 신청서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1728" y="235451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본명</a:t>
            </a:r>
            <a:endParaRPr lang="ko-KR" altLang="en-US" sz="800" b="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654698" y="1642902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54698" y="4331312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54818" y="2380481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1728" y="4403320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err="1" smtClean="0"/>
              <a:t>예금주명</a:t>
            </a:r>
            <a:endParaRPr lang="ko-KR" altLang="en-US" sz="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1601728" y="2721413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주민번호</a:t>
            </a:r>
            <a:endParaRPr lang="ko-KR" altLang="en-US" sz="800" b="0" dirty="0"/>
          </a:p>
        </p:txBody>
      </p:sp>
      <p:sp>
        <p:nvSpPr>
          <p:cNvPr id="23" name="직사각형 22"/>
          <p:cNvSpPr/>
          <p:nvPr/>
        </p:nvSpPr>
        <p:spPr>
          <a:xfrm>
            <a:off x="2554818" y="2747375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1728" y="305991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휴대폰</a:t>
            </a:r>
            <a:endParaRPr lang="ko-KR" altLang="en-US" sz="800" b="0" dirty="0"/>
          </a:p>
        </p:txBody>
      </p:sp>
      <p:sp>
        <p:nvSpPr>
          <p:cNvPr id="27" name="직사각형 26"/>
          <p:cNvSpPr/>
          <p:nvPr/>
        </p:nvSpPr>
        <p:spPr>
          <a:xfrm>
            <a:off x="2554818" y="3085874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1728" y="3422689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err="1" smtClean="0"/>
              <a:t>이메일</a:t>
            </a:r>
            <a:endParaRPr lang="ko-KR" altLang="en-US" sz="800" b="0" dirty="0"/>
          </a:p>
        </p:txBody>
      </p:sp>
      <p:sp>
        <p:nvSpPr>
          <p:cNvPr id="29" name="직사각형 28"/>
          <p:cNvSpPr/>
          <p:nvPr/>
        </p:nvSpPr>
        <p:spPr>
          <a:xfrm>
            <a:off x="2554818" y="3448651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1728" y="376871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주소</a:t>
            </a:r>
            <a:endParaRPr lang="ko-KR" altLang="en-US" sz="800" b="0" dirty="0"/>
          </a:p>
        </p:txBody>
      </p:sp>
      <p:sp>
        <p:nvSpPr>
          <p:cNvPr id="31" name="직사각형 30"/>
          <p:cNvSpPr/>
          <p:nvPr/>
        </p:nvSpPr>
        <p:spPr>
          <a:xfrm>
            <a:off x="2554818" y="3794679"/>
            <a:ext cx="315136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88521" y="5183978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1728" y="4757691"/>
            <a:ext cx="88678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예금주와의 관계</a:t>
            </a:r>
            <a:endParaRPr lang="ko-KR" altLang="en-US" sz="800" b="0" dirty="0"/>
          </a:p>
        </p:txBody>
      </p:sp>
      <p:sp>
        <p:nvSpPr>
          <p:cNvPr id="34" name="직사각형 33"/>
          <p:cNvSpPr/>
          <p:nvPr/>
        </p:nvSpPr>
        <p:spPr>
          <a:xfrm>
            <a:off x="2554818" y="4802791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이등변 삼각형 34"/>
          <p:cNvSpPr/>
          <p:nvPr/>
        </p:nvSpPr>
        <p:spPr>
          <a:xfrm flipV="1">
            <a:off x="3518515" y="4886713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01728" y="5187751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계좌번호</a:t>
            </a:r>
            <a:endParaRPr lang="ko-KR" altLang="en-US" sz="800" b="0" dirty="0"/>
          </a:p>
        </p:txBody>
      </p:sp>
      <p:sp>
        <p:nvSpPr>
          <p:cNvPr id="37" name="직사각형 36"/>
          <p:cNvSpPr/>
          <p:nvPr/>
        </p:nvSpPr>
        <p:spPr>
          <a:xfrm>
            <a:off x="2554818" y="517501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은행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flipV="1">
            <a:off x="3518515" y="5293856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32680" y="5810903"/>
            <a:ext cx="1015184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정산 처리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654698" y="2218966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554818" y="4403320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1728" y="1786918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환급신청 금액</a:t>
            </a:r>
            <a:endParaRPr lang="ko-KR" altLang="en-US" sz="800" b="0" dirty="0"/>
          </a:p>
        </p:txBody>
      </p:sp>
      <p:sp>
        <p:nvSpPr>
          <p:cNvPr id="43" name="직사각형 42"/>
          <p:cNvSpPr/>
          <p:nvPr/>
        </p:nvSpPr>
        <p:spPr>
          <a:xfrm>
            <a:off x="2554818" y="1786918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66024" y="1786917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b="0" dirty="0" smtClean="0"/>
              <a:t>/ 300,100 </a:t>
            </a:r>
            <a:r>
              <a:rPr lang="ko-KR" altLang="en-US" sz="800" b="0" dirty="0" smtClean="0"/>
              <a:t>원 </a:t>
            </a:r>
            <a:r>
              <a:rPr lang="en-US" altLang="ko-KR" sz="800" b="0" dirty="0" smtClean="0"/>
              <a:t>)</a:t>
            </a:r>
            <a:endParaRPr lang="ko-KR" altLang="en-US" sz="800" b="0" dirty="0"/>
          </a:p>
        </p:txBody>
      </p:sp>
      <p:sp>
        <p:nvSpPr>
          <p:cNvPr id="62" name="직사각형 61"/>
          <p:cNvSpPr/>
          <p:nvPr/>
        </p:nvSpPr>
        <p:spPr>
          <a:xfrm>
            <a:off x="4480559" y="5810903"/>
            <a:ext cx="913062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449453" y="5810903"/>
            <a:ext cx="913062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타원 69"/>
          <p:cNvSpPr/>
          <p:nvPr/>
        </p:nvSpPr>
        <p:spPr>
          <a:xfrm>
            <a:off x="1362120" y="114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1492873" y="17655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1439720" y="23804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1434375" y="27214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1439720" y="306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439720" y="34660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402873" y="38142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452120" y="44033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452120" y="4796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1492873" y="52229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3819446" y="50786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2242680" y="5720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373762" y="57780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4480559" y="5783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4422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키워드 관리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키워드 관리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28248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Keyword input window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10 input windows for each category generated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if manager has input keyword, user can choose work keyword from option box when newly registering work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corresponding keyword is searched like hashtags on the user web search window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Changed contents save button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</a:t>
                      </a:r>
                      <a:r>
                        <a:rPr lang="en-GB" altLang="ko-KR" sz="1000" baseline="0" dirty="0" smtClean="0"/>
                        <a:t> when clicked, changed contents saved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3286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26865" y="134076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1362766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판타지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6865" y="3824472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무협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1960" y="3789040"/>
            <a:ext cx="576064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퓨전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6865" y="1571442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26865" y="188815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26865" y="220485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26865" y="2536223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26865" y="285293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26865" y="318430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63666" y="1571442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63666" y="188815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163666" y="220485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63666" y="2536223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63666" y="285293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63666" y="318430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26865" y="414908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26865" y="4465788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26865" y="478249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26865" y="511386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6865" y="5430569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163666" y="414908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63666" y="4465788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63666" y="478249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3666" y="511386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163666" y="5430569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26865" y="570100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26865" y="601771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163666" y="570100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3666" y="601771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71877" y="6536314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53" name="타원 52"/>
          <p:cNvSpPr/>
          <p:nvPr/>
        </p:nvSpPr>
        <p:spPr>
          <a:xfrm>
            <a:off x="1106964" y="13771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881877" y="6455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56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129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6424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Link to [home]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Link to [</a:t>
                      </a:r>
                      <a:r>
                        <a:rPr lang="ko-KR" altLang="en-US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  <a:r>
                        <a:rPr lang="en-US" altLang="ko-KR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management]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[notice management</a:t>
                      </a:r>
                      <a:endParaRPr lang="en-US" altLang="ko-KR" sz="9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[member management]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[banner management]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[charging breakdown]</a:t>
                      </a:r>
                      <a:endParaRPr lang="en-US" altLang="ko-KR" sz="9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[sales present conditions]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[keyword management]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-20266" y="156854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-488" y="11881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-488" y="14847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0" name="타원 29"/>
          <p:cNvSpPr/>
          <p:nvPr/>
        </p:nvSpPr>
        <p:spPr>
          <a:xfrm>
            <a:off x="8675" y="2114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8675" y="25469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8675" y="297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8675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8675" y="38145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22420" y="673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0998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090"/>
              </p:ext>
            </p:extLst>
          </p:nvPr>
        </p:nvGraphicFramePr>
        <p:xfrm>
          <a:off x="6732240" y="474398"/>
          <a:ext cx="2376264" cy="83746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Total number of members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Newly joined members number: number of newly joined members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en-US" altLang="ko-KR" sz="900" baseline="0" dirty="0"/>
                        <a:t>Visitors number</a:t>
                      </a:r>
                      <a:r>
                        <a:rPr lang="ko-KR" altLang="x-none" sz="900" baseline="0" dirty="0"/>
                        <a:t> </a:t>
                      </a:r>
                      <a:r>
                        <a:rPr lang="en-US" altLang="ko-KR" sz="900" baseline="0" dirty="0"/>
                        <a:t>: </a:t>
                      </a:r>
                      <a:r>
                        <a:rPr lang="en-US" altLang="x-none" sz="900" baseline="0" dirty="0"/>
                        <a:t>number of </a:t>
                      </a:r>
                      <a:r>
                        <a:rPr lang="en-US" altLang="ko-KR" sz="900" baseline="0" dirty="0"/>
                        <a:t>visitors within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en-US" altLang="x-none" sz="900" baseline="0" dirty="0"/>
                        <a:t>Today's visitors number: </a:t>
                      </a:r>
                      <a:r>
                        <a:rPr lang="en-US" altLang="ko-KR" sz="900" baseline="0" dirty="0"/>
                        <a:t>today's visitors 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Male members number, </a:t>
                      </a:r>
                      <a:r>
                        <a:rPr lang="en-US" altLang="ko-KR" sz="900" baseline="0" dirty="0"/>
                        <a:t>female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members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nu</a:t>
                      </a:r>
                      <a:r>
                        <a:rPr lang="ko-KR" altLang="en-US" sz="900" baseline="0" dirty="0"/>
                        <a:t>m</a:t>
                      </a:r>
                      <a:r>
                        <a:rPr lang="en-US" altLang="ko-KR" sz="900" baseline="0" dirty="0"/>
                        <a:t>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Number of members by age group (male/female gender members number)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Work registration people number: among members, number of members who have registered work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New registration people number: number of members who registered work newly within 7 days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Total coupon charging number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Recent coupon charging number: coupon chargin number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Coupon charging amount total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Recent coupon charging amount: total of coupon charging amount within 7 days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Total work number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New work number: number of newly registered work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Total series number: registered total episodes number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New episode number: number of newly registered episodes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Total hits number: total episode hits number sum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Total </a:t>
                      </a:r>
                      <a:r>
                        <a:rPr lang="en-US" altLang="ko-KR" sz="900" baseline="0" dirty="0"/>
                        <a:t>by-charge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episode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number</a:t>
                      </a:r>
                      <a:r>
                        <a:rPr lang="ko-KR" altLang="en-US" sz="900" baseline="0" dirty="0"/>
                        <a:t>: number of episodes set as by charge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Total by charge episodes purchase number: by charge episode purchased cases sum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number of episode purchases by charge within recent 7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81615" y="1467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1281615" y="2114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1281615" y="350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4" name="타원 23"/>
          <p:cNvSpPr/>
          <p:nvPr/>
        </p:nvSpPr>
        <p:spPr>
          <a:xfrm>
            <a:off x="1281615" y="4364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7" name="타원 26"/>
          <p:cNvSpPr/>
          <p:nvPr/>
        </p:nvSpPr>
        <p:spPr>
          <a:xfrm>
            <a:off x="1281615" y="54088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0158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작품관리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작품관리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작품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31236"/>
              </p:ext>
            </p:extLst>
          </p:nvPr>
        </p:nvGraphicFramePr>
        <p:xfrm>
          <a:off x="6732240" y="474398"/>
          <a:ext cx="2376264" cy="73047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Age </a:t>
                      </a:r>
                      <a:r>
                        <a:rPr lang="en-US" altLang="ko-KR" sz="900" baseline="0" dirty="0"/>
                        <a:t>group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option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box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All/</a:t>
                      </a:r>
                      <a:r>
                        <a:rPr lang="en-US" altLang="ko-KR" sz="900" baseline="0" dirty="0" err="1"/>
                        <a:t>generman</a:t>
                      </a:r>
                      <a:r>
                        <a:rPr lang="en-US" altLang="ko-KR" sz="900" baseline="0" dirty="0"/>
                        <a:t>/unity/high teen/low teen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en-US" sz="900" baseline="0" dirty="0"/>
                        <a:t>Ser</a:t>
                      </a:r>
                      <a:r>
                        <a:rPr lang="en-US" altLang="ko-KR" sz="900" baseline="0" dirty="0"/>
                        <a:t>ies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center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option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box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x-none" sz="900" baseline="0" dirty="0"/>
                        <a:t>- </a:t>
                      </a:r>
                      <a:r>
                        <a:rPr lang="en-US" altLang="ko-KR" sz="900" baseline="0" dirty="0"/>
                        <a:t>All/author center/best league/challenge league</a:t>
                      </a:r>
                      <a:endParaRPr lang="en-US" altLang="x-none" sz="900" baseline="0" dirty="0"/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900" baseline="0" dirty="0"/>
                        <a:t>3. Genre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option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box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en-US" altLang="ko-KR" sz="900" baseline="0" dirty="0"/>
                        <a:t>Fantasy, romance, </a:t>
                      </a:r>
                      <a:r>
                        <a:rPr lang="en-US" altLang="x-none" sz="900" baseline="0" dirty="0"/>
                        <a:t>heroism, </a:t>
                      </a:r>
                      <a:r>
                        <a:rPr lang="en-US" altLang="ko-KR" sz="900" baseline="0" dirty="0"/>
                        <a:t>fusion/other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en-US" sz="900" baseline="0" dirty="0"/>
                        <a:t>Completed check </a:t>
                      </a:r>
                      <a:r>
                        <a:rPr lang="en-US" altLang="ko-KR" sz="900" baseline="0" dirty="0"/>
                        <a:t>box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When clicked, only completed work can be searched</a:t>
                      </a:r>
                      <a:endParaRPr lang="ko-KR" altLang="en-US" sz="9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x-none" sz="900" baseline="0" dirty="0"/>
                        <a:t>Adults check box</a:t>
                      </a:r>
                      <a:endParaRPr lang="ko-KR" altLang="en-US" sz="9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altLang="ko-KR" sz="900" baseline="0" dirty="0"/>
                        <a:t>- When clicked, only adults contents can be </a:t>
                      </a:r>
                      <a:r>
                        <a:rPr lang="en-US" altLang="x-none" sz="900" baseline="0" dirty="0"/>
                        <a:t>searched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Filtering button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1)~5) conditions filter work, exposing on bottom list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Work search option box (nickname, work </a:t>
                      </a:r>
                      <a:r>
                        <a:rPr lang="en-US" altLang="ko-KR" sz="900" baseline="0" dirty="0"/>
                        <a:t>name</a:t>
                      </a:r>
                      <a:r>
                        <a:rPr lang="ko-KR" altLang="en-US" sz="9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Search word input space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aseline="0" dirty="0"/>
                        <a:t>Search button, when clic</a:t>
                      </a:r>
                      <a:r>
                        <a:rPr lang="en-US" altLang="ko-KR" sz="900" baseline="0" dirty="0"/>
                        <a:t>ked</a:t>
                      </a:r>
                      <a:r>
                        <a:rPr lang="ko-KR" altLang="x-none" sz="900" baseline="0" dirty="0"/>
                        <a:t>7,8</a:t>
                      </a:r>
                      <a:r>
                        <a:rPr lang="en-US" altLang="ko-KR" sz="900" baseline="0" dirty="0"/>
                        <a:t>)</a:t>
                      </a:r>
                      <a:r>
                        <a:rPr lang="ko-KR" altLang="x-none" sz="900" baseline="0" dirty="0"/>
                        <a:t>search input window hits contents 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Number of </a:t>
                      </a:r>
                      <a:r>
                        <a:rPr lang="en-US" altLang="ko-KR" sz="900" baseline="0" dirty="0"/>
                        <a:t>work</a:t>
                      </a:r>
                      <a:r>
                        <a:rPr lang="ko-KR" altLang="en-US" sz="900" baseline="0" dirty="0"/>
                        <a:t>seen </a:t>
                      </a:r>
                      <a:r>
                        <a:rPr lang="en-US" altLang="ko-KR" sz="900" baseline="0" dirty="0"/>
                        <a:t>thr</a:t>
                      </a:r>
                      <a:r>
                        <a:rPr lang="ko-KR" altLang="en-US" sz="900" baseline="0" dirty="0"/>
                        <a:t>o</a:t>
                      </a:r>
                      <a:r>
                        <a:rPr lang="en-US" altLang="ko-KR" sz="900" baseline="0" dirty="0"/>
                        <a:t>ugh</a:t>
                      </a:r>
                      <a:r>
                        <a:rPr lang="ko-KR" altLang="en-US" sz="900" baseline="0" dirty="0"/>
                        <a:t>filtering and sear</a:t>
                      </a:r>
                      <a:r>
                        <a:rPr lang="en-US" altLang="ko-KR" sz="900" baseline="0" dirty="0"/>
                        <a:t>ch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Work info 10 each listed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Number, work name, nickname, age group, author level, genre, registration date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moves to [see details of work] page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Page move</a:t>
                      </a:r>
                      <a:r>
                        <a:rPr lang="en-US" altLang="ko-KR" sz="900" baseline="0" dirty="0"/>
                        <a:t>button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aseline="0" dirty="0"/>
                        <a:t>Submenu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en-US" altLang="ko-KR" sz="900" baseline="0" dirty="0"/>
                        <a:t>Work</a:t>
                      </a:r>
                      <a:r>
                        <a:rPr lang="en-US" altLang="x-none" sz="900" baseline="0" dirty="0"/>
                        <a:t> </a:t>
                      </a:r>
                      <a:r>
                        <a:rPr lang="en-US" altLang="ko-KR" sz="900" baseline="0" dirty="0"/>
                        <a:t>/ </a:t>
                      </a:r>
                      <a:r>
                        <a:rPr lang="en-US" altLang="x-none" sz="900" baseline="0" dirty="0"/>
                        <a:t>report submission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x-none" sz="900" baseline="0" dirty="0"/>
                        <a:t>- Default </a:t>
                      </a:r>
                      <a:r>
                        <a:rPr lang="en-US" altLang="ko-KR" sz="900" baseline="0" dirty="0"/>
                        <a:t>is work</a:t>
                      </a:r>
                      <a:br>
                        <a:rPr lang="en-US" altLang="ko-KR" sz="900" baseline="0" dirty="0"/>
                      </a:br>
                      <a:r>
                        <a:rPr lang="en-US" altLang="x-none" sz="900" baseline="0" dirty="0"/>
                        <a:t>- When report submission is clicked, moves to [work management report submission]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99354"/>
              </p:ext>
            </p:extLst>
          </p:nvPr>
        </p:nvGraphicFramePr>
        <p:xfrm>
          <a:off x="1196964" y="3314059"/>
          <a:ext cx="5391260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32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36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등록일자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3314057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634038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642313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191615" y="2543418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닉네임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681113" y="254341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656443" y="2550711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675795" y="245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566443" y="24607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87625" y="29673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6363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8" y="3057322"/>
            <a:ext cx="1765845" cy="2567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작품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40065" y="1999502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성인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75656" y="1999501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완결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61648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19872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3017" y="1626663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장르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Input"/>
          <p:cNvSpPr/>
          <p:nvPr/>
        </p:nvSpPr>
        <p:spPr>
          <a:xfrm>
            <a:off x="2095815" y="1668716"/>
            <a:ext cx="1237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364089" y="1325905"/>
            <a:ext cx="864096" cy="92906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7625" y="1196752"/>
            <a:ext cx="5328592" cy="11404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938173" y="1615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1286740" y="196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3279082" y="20005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146907" y="24632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187625" y="32733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-8753" y="15366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2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9890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작품 상세보기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상세보기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27854"/>
              </p:ext>
            </p:extLst>
          </p:nvPr>
        </p:nvGraphicFramePr>
        <p:xfrm>
          <a:off x="6732240" y="474398"/>
          <a:ext cx="2376264" cy="83746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Cover image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Genre name + work title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Adults contents setting </a:t>
                      </a:r>
                      <a:r>
                        <a:rPr lang="en-US" altLang="x-none" sz="900" baseline="0" dirty="0"/>
                        <a:t>status</a:t>
                      </a:r>
                      <a:r>
                        <a:rPr lang="ko-KR" altLang="x-none" sz="900" baseline="0" dirty="0"/>
                        <a:t>, completion status, author nickname, series center, series day, hits number, recommendations number</a:t>
                      </a:r>
                      <a:endParaRPr lang="en-US" altLang="ko-KR" sz="900" baseline="0" dirty="0"/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900" baseline="0" dirty="0"/>
                        <a:t>4. When work info </a:t>
                      </a:r>
                      <a:r>
                        <a:rPr lang="en-US" altLang="ko-KR" sz="900" baseline="0" dirty="0"/>
                        <a:t>edit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/>
                        <a:t>to</a:t>
                      </a:r>
                      <a:r>
                        <a:rPr lang="ko-KR" altLang="en-US" sz="900" baseline="0"/>
                        <a:t>[work info edit]</a:t>
                      </a:r>
                      <a:endParaRPr lang="en-US" altLang="ko-KR" sz="900" baseline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Work </a:t>
                      </a:r>
                      <a:r>
                        <a:rPr lang="en-US" altLang="ko-KR" sz="900" baseline="0" dirty="0"/>
                        <a:t>delete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popup window saying "Will you delete the work?" is generated. When "OK" is clicked, work deleted. When "cancel" is clicked, popup window closed.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Summary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Series list/announcements/temporary saving tab button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Default is series list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Series list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As 10 episodes each, when going over 10 episodes of exposure, page button generated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Composition info: episode, title, update date, hits number, price, management button (edit/delete)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aseline="0" dirty="0"/>
                        <a:t>Announcements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- 1 post shown among the announcements that is the most recently posted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registering episodes, works checked as compl</a:t>
                      </a:r>
                      <a:r>
                        <a:rPr lang="en-US" altLang="ko-KR" sz="900" baseline="0" dirty="0"/>
                        <a:t>eted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are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completed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behind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the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title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Edit - corresponding episode text edit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Delete - coresponding episode </a:t>
                      </a:r>
                      <a:r>
                        <a:rPr lang="en-US" altLang="ko-KR" sz="900" baseline="0" dirty="0"/>
                        <a:t>text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delete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popup window saying "Delete?" will be generated. When OK is clicked, deleted.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Page numbering button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list button is clicked,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[</a:t>
                      </a:r>
                      <a:r>
                        <a:rPr lang="ko-KR" altLang="en-US" sz="900" baseline="0" dirty="0"/>
                        <a:t>work management]</a:t>
                      </a:r>
                      <a:endParaRPr lang="en-US" altLang="ko-KR" sz="900" baseline="0" dirty="0"/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Continued on next page</a:t>
                      </a:r>
                      <a:endParaRPr lang="ko-KR" altLang="en-US" sz="9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443258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07088" y="4361828"/>
            <a:ext cx="5081552" cy="290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37015" y="4056385"/>
            <a:ext cx="5238592" cy="2100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407088" y="4063885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31676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83319" y="407716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9223" y="4077168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8188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3" name="직사각형 122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1031" y="471195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13 </a:t>
            </a:r>
            <a:r>
              <a:rPr lang="ko-KR" altLang="en-US" sz="800" dirty="0" smtClean="0"/>
              <a:t>유년의 상처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311922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427015" y="507766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91031" y="514967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12 </a:t>
            </a:r>
            <a:r>
              <a:rPr lang="ko-KR" altLang="en-US" sz="800" dirty="0" smtClean="0"/>
              <a:t>신세계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3119223" y="517682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1427015" y="551538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922576" y="5869757"/>
            <a:ext cx="1780823" cy="215444"/>
            <a:chOff x="-1808587" y="4867051"/>
            <a:chExt cx="1780823" cy="215444"/>
          </a:xfrm>
        </p:grpSpPr>
        <p:pic>
          <p:nvPicPr>
            <p:cNvPr id="13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423479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72503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19520"/>
              </p:ext>
            </p:extLst>
          </p:nvPr>
        </p:nvGraphicFramePr>
        <p:xfrm>
          <a:off x="1341883" y="3741427"/>
          <a:ext cx="2011356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5423479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72503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2" name="직사각형 141"/>
          <p:cNvSpPr/>
          <p:nvPr/>
        </p:nvSpPr>
        <p:spPr>
          <a:xfrm>
            <a:off x="383930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839303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28087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4584071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쿠폰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4584071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무료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2238490" y="4776606"/>
            <a:ext cx="434385" cy="1725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완결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391031" y="4387377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다음주 휴재합니다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311922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83930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23479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972503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247015" y="11386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2480059" y="12158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2390059" y="1630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405147" y="2409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5510110" y="23845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227088" y="281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218541" y="36489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1284045" y="3991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2114156" y="46491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311545" y="42973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5896155" y="42634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672875" y="5689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261116" y="62069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284045" y="43618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2305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작품 상세보기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상세보기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2334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Series list/announcements</a:t>
                      </a:r>
                      <a:r>
                        <a:rPr lang="en-US" altLang="ko-KR" sz="1000" baseline="0" dirty="0"/>
                        <a:t>/temporary saving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tab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announcements is clicked, </a:t>
                      </a:r>
                      <a:r>
                        <a:rPr lang="en-US" altLang="ko-KR" sz="1000" baseline="0" dirty="0">
                          <a:latin typeface="맑은 고딕" charset="0"/>
                        </a:rPr>
                        <a:t>announcement list exposed</a:t>
                      </a:r>
                      <a:endParaRPr lang="ko-KR" altLang="en-US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Announcement list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- 10 each exposed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over 10, page button generated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Composition info: text number, title, update date, hits number, management button (edit/delete)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there are no registered announcements, guidance message exposed "there are no registered announcements."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Edit - corresponding announ</a:t>
                      </a:r>
                      <a:r>
                        <a:rPr lang="en-US" altLang="ko-KR" sz="1000" baseline="0" dirty="0"/>
                        <a:t>cement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edit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Delete - </a:t>
                      </a:r>
                      <a:r>
                        <a:rPr lang="en-US" altLang="ko-KR" sz="1000" baseline="0" dirty="0"/>
                        <a:t>corresponding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announcement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delete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"delete?" is clicked, popup window generated. When OK is clicked, deleted.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numbering button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List button clicked, then moves to</a:t>
                      </a:r>
                      <a:r>
                        <a:rPr lang="en-US" altLang="ko-KR" sz="1000" baseline="0" dirty="0"/>
                        <a:t>[</a:t>
                      </a:r>
                      <a:r>
                        <a:rPr lang="ko-KR" altLang="en-US" sz="1000" baseline="0" dirty="0"/>
                        <a:t>work management]</a:t>
                      </a:r>
                      <a:endParaRPr lang="en-US" altLang="ko-KR" sz="1000" baseline="0" dirty="0"/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Continued on next page</a:t>
                      </a:r>
                      <a:endParaRPr lang="ko-KR" altLang="en-US" sz="10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391756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03525" y="4068283"/>
            <a:ext cx="5238592" cy="1956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73598" y="4075783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57541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09669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741917" y="4089066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877821" y="4089066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684698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439074" y="4462968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9024" y="4435823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휴재 안내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3877821" y="446296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393525" y="4801535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439074" y="4900688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69024" y="4873543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새로운 작품 시작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3877821" y="490068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1393525" y="5239255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2889086" y="5593623"/>
            <a:ext cx="1780823" cy="215444"/>
            <a:chOff x="-1808587" y="4867051"/>
            <a:chExt cx="1780823" cy="215444"/>
          </a:xfrm>
        </p:grpSpPr>
        <p:pic>
          <p:nvPicPr>
            <p:cNvPr id="8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389989" y="4481394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39013" y="4481394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89989" y="4920545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39013" y="4920545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597901" y="446296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97901" y="4905453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14985"/>
              </p:ext>
            </p:extLst>
          </p:nvPr>
        </p:nvGraphicFramePr>
        <p:xfrm>
          <a:off x="1312413" y="3780251"/>
          <a:ext cx="2304255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01995" y="3687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59074" y="412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99989" y="43971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5881724" y="4353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3273692" y="621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2668934" y="5450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473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0400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작품 상세보기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작품 상세보기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9724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x-none" sz="1000" b="1" baseline="0">
                          <a:solidFill>
                            <a:srgbClr val="FF0000"/>
                          </a:solidFill>
                          <a:latin typeface="맑은 고딕" charset="0"/>
                        </a:rPr>
                        <a:t>※ Same function as user web</a:t>
                      </a:r>
                      <a:r>
                        <a:rPr lang="en-US" altLang="ko-KR" sz="1000" baseline="0" dirty="0">
                          <a:latin typeface="맑은 고딕" charset="0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Series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list/announcements/temporary saving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tab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temporary saving is clicked, temporary saving list exposed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Temporary saving list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- 10 each exposed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over 10, page button generated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Composition info: text number, title, update date, management button (edit/delete)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there are no text temporarily saved, guidance message exposed "there are no temporarily saved texts"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Edit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temporarily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d text ed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Delete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temporarily saved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"delete?" is clicked, popup window generated. When OK is clicked, deleted.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[work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management]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379663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49383" y="4029176"/>
            <a:ext cx="5238592" cy="1956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19456" y="4036676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399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2074099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1751" y="4049959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484932" y="4423861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33454" y="4396716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/>
              <a:t>유년의 상처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571751" y="4423861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1439383" y="4762428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484932" y="4861581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33454" y="4834436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/>
              <a:t>신세계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571751" y="4861581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439383" y="5200148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934944" y="5554516"/>
            <a:ext cx="1780823" cy="215444"/>
            <a:chOff x="-1808587" y="4867051"/>
            <a:chExt cx="1780823" cy="215444"/>
          </a:xfrm>
        </p:grpSpPr>
        <p:pic>
          <p:nvPicPr>
            <p:cNvPr id="102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72091"/>
              </p:ext>
            </p:extLst>
          </p:nvPr>
        </p:nvGraphicFramePr>
        <p:xfrm>
          <a:off x="1358271" y="3741144"/>
          <a:ext cx="2304255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730556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5435847" y="444228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984871" y="444228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435847" y="488143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984871" y="488143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848934" y="3687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59074" y="412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99989" y="43971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5881724" y="4353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273692" y="621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2668934" y="5450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45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14586</TotalTime>
  <Words>4927</Words>
  <Application>Microsoft Office PowerPoint</Application>
  <PresentationFormat>On-screen Show (4:3)</PresentationFormat>
  <Paragraphs>2625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Kenny Phong</cp:lastModifiedBy>
  <cp:revision>1139</cp:revision>
  <dcterms:created xsi:type="dcterms:W3CDTF">2014-07-17T01:13:30Z</dcterms:created>
  <dcterms:modified xsi:type="dcterms:W3CDTF">2015-12-21T07:29:05Z</dcterms:modified>
</cp:coreProperties>
</file>