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0" r:id="rId2"/>
    <p:sldId id="311" r:id="rId3"/>
    <p:sldId id="628" r:id="rId4"/>
    <p:sldId id="686" r:id="rId5"/>
    <p:sldId id="708" r:id="rId6"/>
    <p:sldId id="707" r:id="rId7"/>
    <p:sldId id="713" r:id="rId8"/>
    <p:sldId id="669" r:id="rId9"/>
    <p:sldId id="677" r:id="rId10"/>
    <p:sldId id="709" r:id="rId11"/>
    <p:sldId id="678" r:id="rId12"/>
    <p:sldId id="679" r:id="rId13"/>
    <p:sldId id="680" r:id="rId14"/>
    <p:sldId id="681" r:id="rId15"/>
    <p:sldId id="683" r:id="rId16"/>
    <p:sldId id="682" r:id="rId17"/>
    <p:sldId id="684" r:id="rId18"/>
    <p:sldId id="705" r:id="rId19"/>
    <p:sldId id="688" r:id="rId20"/>
    <p:sldId id="710" r:id="rId21"/>
    <p:sldId id="689" r:id="rId22"/>
    <p:sldId id="690" r:id="rId23"/>
    <p:sldId id="691" r:id="rId24"/>
    <p:sldId id="692" r:id="rId25"/>
    <p:sldId id="693" r:id="rId26"/>
    <p:sldId id="711" r:id="rId27"/>
    <p:sldId id="694" r:id="rId28"/>
    <p:sldId id="676" r:id="rId29"/>
    <p:sldId id="670" r:id="rId30"/>
    <p:sldId id="672" r:id="rId31"/>
    <p:sldId id="673" r:id="rId32"/>
    <p:sldId id="671" r:id="rId33"/>
    <p:sldId id="696" r:id="rId34"/>
    <p:sldId id="704" r:id="rId35"/>
    <p:sldId id="695" r:id="rId36"/>
    <p:sldId id="706" r:id="rId37"/>
    <p:sldId id="697" r:id="rId38"/>
    <p:sldId id="698" r:id="rId39"/>
    <p:sldId id="712" r:id="rId40"/>
    <p:sldId id="699" r:id="rId41"/>
    <p:sldId id="700" r:id="rId42"/>
    <p:sldId id="70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08" autoAdjust="0"/>
    <p:restoredTop sz="90307" autoAdjust="0"/>
  </p:normalViewPr>
  <p:slideViewPr>
    <p:cSldViewPr>
      <p:cViewPr varScale="1">
        <p:scale>
          <a:sx n="97" d="100"/>
          <a:sy n="9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8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6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0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76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01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2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9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55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1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7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5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5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19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37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90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Kwebbook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Storyboard Admin Web</a:t>
            </a: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채기정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126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2634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Announcement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 announcement post that’s the most recently uploaded among the announcements is shown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show first “[</a:t>
                      </a:r>
                      <a:r>
                        <a:rPr lang="ko-KR" altLang="en-US" sz="900" baseline="0" dirty="0" smtClean="0"/>
                        <a:t>공지</a:t>
                      </a:r>
                      <a:r>
                        <a:rPr lang="en-US" altLang="ko-KR" sz="900" baseline="0" dirty="0" smtClean="0"/>
                        <a:t>]”(announcement) in title.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When uploading Episode, work checked for completion is shown as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(completed) on the back of the title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corresponding episode text 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. Move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Delete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coresponding episode </a:t>
                      </a:r>
                      <a:r>
                        <a:rPr lang="en-US" altLang="ko-KR" sz="900" baseline="0" dirty="0"/>
                        <a:t>text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delete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삭제하시겠습니까</a:t>
                      </a:r>
                      <a:r>
                        <a:rPr lang="en-US" altLang="ko-KR" sz="900" baseline="0" dirty="0" smtClean="0"/>
                        <a:t>?”(Delete?) </a:t>
                      </a:r>
                      <a:r>
                        <a:rPr lang="en-US" altLang="ko-KR" sz="900" baseline="0" dirty="0"/>
                        <a:t>will be generated. When OK is clicked, deleted.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numbering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목록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list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book_management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9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99306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114156" y="46491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11545" y="42973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896155" y="4263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72875" y="5689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61116" y="62069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284045" y="43618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7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731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2167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</a:t>
                      </a:r>
                      <a:r>
                        <a:rPr lang="en-US" altLang="ko-KR" sz="1000" baseline="0" dirty="0"/>
                        <a:t>saving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tab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announcements is clicked, 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announcement list </a:t>
                      </a:r>
                      <a:r>
                        <a:rPr lang="en-US" altLang="ko-KR" sz="1000" baseline="0" dirty="0" smtClean="0">
                          <a:latin typeface="맑은 고딕" charset="0"/>
                        </a:rPr>
                        <a:t>exposed</a:t>
                      </a:r>
                      <a:endParaRPr lang="ko-KR" altLang="en-US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announcement list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- 10 each exposed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When over 10, page button shows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composition info 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no), 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업데이트일</a:t>
                      </a:r>
                      <a:r>
                        <a:rPr lang="en-US" altLang="ko-KR" sz="1000" baseline="0" dirty="0" smtClean="0"/>
                        <a:t>(update day), </a:t>
                      </a:r>
                      <a:r>
                        <a:rPr lang="ko-KR" altLang="en-US" sz="1000" baseline="0" dirty="0" smtClean="0"/>
                        <a:t>조회수</a:t>
                      </a:r>
                      <a:r>
                        <a:rPr lang="en-US" altLang="ko-KR" sz="1000" baseline="0" dirty="0" smtClean="0"/>
                        <a:t>(hits no), </a:t>
                      </a:r>
                      <a:r>
                        <a:rPr lang="ko-KR" altLang="en-US" sz="1000" baseline="0" dirty="0" smtClean="0"/>
                        <a:t>관리 </a:t>
                      </a:r>
                      <a:r>
                        <a:rPr lang="en-US" altLang="ko-KR" sz="1000" baseline="0" dirty="0" smtClean="0"/>
                        <a:t>(management) </a:t>
                      </a:r>
                      <a:r>
                        <a:rPr lang="en-US" altLang="ko-KR" sz="1000" baseline="0" dirty="0"/>
                        <a:t>button (edit/delete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Edit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corresponding announ</a:t>
                      </a:r>
                      <a:r>
                        <a:rPr lang="en-US" altLang="ko-KR" sz="1000" baseline="0" dirty="0"/>
                        <a:t>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edit.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Delete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announcement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delete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?”(delete?) </a:t>
                      </a:r>
                      <a:r>
                        <a:rPr lang="en-US" altLang="ko-KR" sz="1000" baseline="0" dirty="0"/>
                        <a:t>is clicked, popup window generated. When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 </a:t>
                      </a:r>
                      <a:r>
                        <a:rPr lang="en-US" altLang="ko-KR" sz="1000" baseline="0" dirty="0"/>
                        <a:t>is clicked, deleted.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button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List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button clicked, then moves </a:t>
                      </a:r>
                      <a:r>
                        <a:rPr lang="ko-KR" altLang="en-US" sz="1000" baseline="0" dirty="0" smtClean="0"/>
                        <a:t>to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91756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3525" y="4068283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73598" y="4075783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7541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09669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741917" y="4089066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877821" y="4089066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684698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439074" y="446296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9024" y="4435823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휴재 안내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87782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393525" y="480153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439074" y="490068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9024" y="4873543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새로운 작품 시작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3877821" y="490068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393525" y="523925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889086" y="5593623"/>
            <a:ext cx="1780823" cy="215444"/>
            <a:chOff x="-1808587" y="4867051"/>
            <a:chExt cx="1780823" cy="215444"/>
          </a:xfrm>
        </p:grpSpPr>
        <p:pic>
          <p:nvPicPr>
            <p:cNvPr id="8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389989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39013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89989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39013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59790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97901" y="4905453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14985"/>
              </p:ext>
            </p:extLst>
          </p:nvPr>
        </p:nvGraphicFramePr>
        <p:xfrm>
          <a:off x="1312413" y="3780251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01995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73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40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8917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x-none" sz="1000" b="1" baseline="0" dirty="0">
                          <a:solidFill>
                            <a:srgbClr val="FF0000"/>
                          </a:solidFill>
                          <a:latin typeface="맑은 고딕" charset="0"/>
                        </a:rPr>
                        <a:t>※ Same function as user web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saving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tab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 temporary saving is clicked, temporary saving list exposed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Temporary saving list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- 10 each exposed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over 10, page button generated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text number, title, update date, management button (edit/delete) </a:t>
                      </a:r>
                      <a:endParaRPr lang="en-US" altLang="ko-KR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(Edit)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d text ed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(Delete)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 saved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＂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?”(delete)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popup window generated. When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deleted.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79663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49383" y="4029176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9456" y="4036676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3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0740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751" y="4049959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484932" y="442386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33454" y="439671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유년의 상처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71751" y="442386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439383" y="476242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84932" y="486158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33454" y="483443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신세계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571751" y="486158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439383" y="520014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934944" y="5554516"/>
            <a:ext cx="1780823" cy="215444"/>
            <a:chOff x="-1808587" y="4867051"/>
            <a:chExt cx="1780823" cy="215444"/>
          </a:xfrm>
        </p:grpSpPr>
        <p:pic>
          <p:nvPicPr>
            <p:cNvPr id="102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2091"/>
              </p:ext>
            </p:extLst>
          </p:nvPr>
        </p:nvGraphicFramePr>
        <p:xfrm>
          <a:off x="1358271" y="3741144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730556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5435847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84871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435847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984871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848934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5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001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7421"/>
              </p:ext>
            </p:extLst>
          </p:nvPr>
        </p:nvGraphicFramePr>
        <p:xfrm>
          <a:off x="6732240" y="474398"/>
          <a:ext cx="2376264" cy="67127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Shows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title input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x-none" sz="800" baseline="0" dirty="0" smtClean="0"/>
                        <a:t>– </a:t>
                      </a:r>
                      <a:r>
                        <a:rPr lang="en-US" altLang="ko-KR" sz="800" baseline="0" dirty="0"/>
                        <a:t>genre </a:t>
                      </a:r>
                      <a:r>
                        <a:rPr lang="en-US" altLang="ko-KR" sz="800" baseline="0" dirty="0" smtClean="0"/>
                        <a:t>select </a:t>
                      </a:r>
                      <a:r>
                        <a:rPr lang="en-US" altLang="ko-KR" sz="800" baseline="0" dirty="0"/>
                        <a:t>combo </a:t>
                      </a:r>
                      <a:r>
                        <a:rPr lang="en-US" altLang="x-none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로맨스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판타지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무협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퓨전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기타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romance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fantasy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heroism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 smtClean="0"/>
                        <a:t>fusion/other)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x-none" sz="800" baseline="0" dirty="0"/>
                        <a:t>- </a:t>
                      </a:r>
                      <a:r>
                        <a:rPr lang="en-US" altLang="ko-KR" sz="800" baseline="0" dirty="0"/>
                        <a:t>input value shown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일반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성인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Normal-adult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option </a:t>
                      </a:r>
                      <a:r>
                        <a:rPr lang="en-US" altLang="ko-KR" sz="800" baseline="0" dirty="0" smtClean="0"/>
                        <a:t>select button</a:t>
                      </a:r>
                      <a:r>
                        <a:rPr lang="ko-KR" altLang="en-US" sz="800" baseline="0" dirty="0" smtClean="0"/>
                        <a:t>. </a:t>
                      </a:r>
                      <a:r>
                        <a:rPr lang="ko-KR" altLang="en-US" sz="800" baseline="0" dirty="0"/>
                        <a:t>Input value </a:t>
                      </a:r>
                      <a:r>
                        <a:rPr lang="ko-KR" altLang="en-US" sz="800" baseline="0" dirty="0" smtClean="0"/>
                        <a:t>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At new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generation point, depending on the corresponding member's age group the number of option boxes change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Over </a:t>
                      </a:r>
                      <a:r>
                        <a:rPr lang="en-US" altLang="ko-KR" sz="800" baseline="0" dirty="0" smtClean="0"/>
                        <a:t>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ko-KR" altLang="en-US" sz="800" baseline="0" dirty="0"/>
                        <a:t>generman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Under 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en-US" altLang="ko-KR" sz="800" baseline="0" dirty="0"/>
                        <a:t>unity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generman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x-none" sz="800" baseline="0" dirty="0" smtClean="0"/>
                        <a:t>- Under 20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/>
                        <a:t>high teen, unity, </a:t>
                      </a:r>
                      <a:r>
                        <a:rPr lang="en-US" altLang="x-none" sz="800" baseline="0" dirty="0" err="1"/>
                        <a:t>generman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x-none" sz="800" baseline="0" dirty="0"/>
                        <a:t>Under 15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en-US" altLang="x-none" sz="800" baseline="0" dirty="0"/>
                        <a:t>low teen, high teen, </a:t>
                      </a:r>
                      <a:r>
                        <a:rPr lang="en-US" altLang="ko-KR" sz="800" baseline="0" dirty="0"/>
                        <a:t>unity, </a:t>
                      </a:r>
                      <a:r>
                        <a:rPr lang="en-US" altLang="x-none" sz="800" baseline="0" dirty="0" err="1"/>
                        <a:t>generman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연재관 League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information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select box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show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the book’s grade. 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챌린지리그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(challenge league) /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베스트리그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(best league)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작가관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(official author)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adminitstrator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can change the grade.</a:t>
                      </a:r>
                      <a:endParaRPr lang="en-US" altLang="ko-KR" sz="8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줄거리 </a:t>
                      </a:r>
                      <a:r>
                        <a:rPr lang="en-US" altLang="ko-KR" sz="800" baseline="0" dirty="0" smtClean="0"/>
                        <a:t>Introduce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키워드 입력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keyword 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표지 이미지 Input </a:t>
                      </a:r>
                      <a:r>
                        <a:rPr lang="ko-KR" altLang="en-US" sz="800" baseline="0" dirty="0"/>
                        <a:t>attached file image na</a:t>
                      </a:r>
                      <a:r>
                        <a:rPr lang="en-US" altLang="ko-KR" sz="800" baseline="0" dirty="0"/>
                        <a:t>me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ko-KR" altLang="en-US" sz="800" baseline="0" dirty="0"/>
                        <a:t>Here, choose i</a:t>
                      </a:r>
                      <a:r>
                        <a:rPr lang="en-US" altLang="ko-KR" sz="800" baseline="0" dirty="0"/>
                        <a:t>mage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once “</a:t>
                      </a:r>
                      <a:r>
                        <a:rPr lang="ko-KR" altLang="en-US" sz="800" baseline="0" dirty="0" smtClean="0"/>
                        <a:t>기본 이미지로 변경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basic </a:t>
                      </a:r>
                      <a:r>
                        <a:rPr lang="ko-KR" altLang="en-US" sz="800" baseline="0" dirty="0"/>
                        <a:t>image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cover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changes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change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</a:t>
                      </a:r>
                      <a:r>
                        <a:rPr lang="en-US" altLang="ko-KR" sz="800" baseline="0" dirty="0"/>
                        <a:t>hanged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</a:t>
                      </a:r>
                      <a:r>
                        <a:rPr lang="ko-KR" altLang="en-US" sz="800" baseline="0" dirty="0"/>
                        <a:t>s sa</a:t>
                      </a:r>
                      <a:r>
                        <a:rPr lang="en-US" altLang="ko-KR" sz="800" baseline="0" dirty="0" err="1" smtClean="0"/>
                        <a:t>ving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contents saved then move to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en-US" altLang="ko-KR" sz="8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clicked, move to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ko-KR" altLang="en-US" sz="800" baseline="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작품정보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3"/>
            <a:ext cx="5544615" cy="5256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1724" y="127536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44694" y="1275367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44694" y="1628792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44694" y="464873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68750" y="1301329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유년의 상처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1724" y="1700800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장르</a:t>
            </a:r>
            <a:endParaRPr lang="ko-KR" altLang="en-US" sz="800" b="0" dirty="0"/>
          </a:p>
        </p:txBody>
      </p:sp>
      <p:sp>
        <p:nvSpPr>
          <p:cNvPr id="75" name="직사각형 74"/>
          <p:cNvSpPr/>
          <p:nvPr/>
        </p:nvSpPr>
        <p:spPr>
          <a:xfrm>
            <a:off x="3424934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  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00998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성인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91724" y="2586320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연재요일 선택</a:t>
            </a:r>
            <a:endParaRPr lang="ko-KR" altLang="en-US" sz="800" b="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465"/>
              </p:ext>
            </p:extLst>
          </p:nvPr>
        </p:nvGraphicFramePr>
        <p:xfrm>
          <a:off x="2267128" y="2586320"/>
          <a:ext cx="2597966" cy="2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455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91724" y="298190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줄거리</a:t>
            </a:r>
            <a:endParaRPr lang="ko-KR" altLang="en-US" sz="800" b="0" dirty="0"/>
          </a:p>
        </p:txBody>
      </p:sp>
      <p:sp>
        <p:nvSpPr>
          <p:cNvPr id="80" name="직사각형 79"/>
          <p:cNvSpPr/>
          <p:nvPr/>
        </p:nvSpPr>
        <p:spPr>
          <a:xfrm>
            <a:off x="1480718" y="3280587"/>
            <a:ext cx="4293472" cy="718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8518" y="3327870"/>
            <a:ext cx="4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선영은 어릴 때 당한 교통사고로 한쪽 발을 절단했다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상처에도 불구하고 긍정적인 삶을 살아가려고 노력한다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하지만 이상적인 남자친구를 만나고부터는 상처가 되살아 나는데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408710" y="4144683"/>
            <a:ext cx="990456" cy="181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작품 키워드 입력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91724" y="4720747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표지 이미지</a:t>
            </a:r>
            <a:endParaRPr lang="ko-KR" altLang="en-US" sz="800" b="0" dirty="0"/>
          </a:p>
        </p:txBody>
      </p:sp>
      <p:sp>
        <p:nvSpPr>
          <p:cNvPr id="84" name="직사각형 83"/>
          <p:cNvSpPr/>
          <p:nvPr/>
        </p:nvSpPr>
        <p:spPr>
          <a:xfrm>
            <a:off x="1768750" y="17008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2732447" y="17847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776862" y="530727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3740559" y="539120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85191" y="5307279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이미지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28177" y="5307279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3897" y="1707257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91724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연령대</a:t>
            </a:r>
            <a:endParaRPr lang="ko-KR" altLang="en-US" sz="800" b="0" dirty="0"/>
          </a:p>
        </p:txBody>
      </p:sp>
      <p:sp>
        <p:nvSpPr>
          <p:cNvPr id="104" name="직사각형 103"/>
          <p:cNvSpPr/>
          <p:nvPr/>
        </p:nvSpPr>
        <p:spPr>
          <a:xfrm>
            <a:off x="1984774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2948471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99921" y="2139305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0698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연재관</a:t>
            </a:r>
            <a:endParaRPr lang="ko-KR" altLang="en-US" sz="800" b="0" dirty="0"/>
          </a:p>
        </p:txBody>
      </p:sp>
      <p:sp>
        <p:nvSpPr>
          <p:cNvPr id="147" name="직사각형 146"/>
          <p:cNvSpPr/>
          <p:nvPr/>
        </p:nvSpPr>
        <p:spPr>
          <a:xfrm>
            <a:off x="1695681" y="4344282"/>
            <a:ext cx="898769" cy="181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09916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626453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566424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0897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45075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22504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4355933" y="600531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632575" y="6009251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85191" y="4976202"/>
            <a:ext cx="620683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첨부파일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53525" y="4976202"/>
            <a:ext cx="2310605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abcd1234.jpg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10222" y="5305560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이미지로 변경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444694" y="580526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318710" y="1275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28710" y="177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063903" y="52172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30851" y="1680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354694" y="2088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360698" y="2079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264694" y="2983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1314985" y="41321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1842671" y="497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2481485" y="59192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226047" y="6065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605874" y="5238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13" name="직사각형 112"/>
          <p:cNvSpPr/>
          <p:nvPr/>
        </p:nvSpPr>
        <p:spPr>
          <a:xfrm>
            <a:off x="4027588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이등변 삼각형 113"/>
          <p:cNvSpPr/>
          <p:nvPr/>
        </p:nvSpPr>
        <p:spPr>
          <a:xfrm flipV="1">
            <a:off x="4991285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042735" y="2139305"/>
            <a:ext cx="72968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챌린지리그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619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episode_detail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4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</a:t>
                      </a:r>
                      <a:r>
                        <a:rPr lang="ko-KR" altLang="en-US" sz="1000" baseline="0" dirty="0"/>
                        <a:t>number, </a:t>
                      </a:r>
                      <a:r>
                        <a:rPr lang="ko-KR" altLang="en-US" sz="1000" baseline="0" dirty="0" smtClean="0"/>
                        <a:t>닉네임nickn</a:t>
                      </a:r>
                      <a:r>
                        <a:rPr lang="en-US" altLang="ko-KR" sz="1000" baseline="0" dirty="0"/>
                        <a:t>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 fill </a:t>
                      </a:r>
                      <a:r>
                        <a:rPr lang="ko-KR" altLang="en-US" sz="1000" baseline="0" dirty="0"/>
                        <a:t>out date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/>
                        <a:t>ice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free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by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charge</a:t>
                      </a:r>
                      <a:r>
                        <a:rPr lang="ko-KR" altLang="en-US" sz="1000" baseline="0" dirty="0"/>
                        <a:t>, input price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/>
                        <a:t>showing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checkbox,</a:t>
                      </a:r>
                      <a:r>
                        <a:rPr lang="ko-KR" altLang="en-US" sz="1000" baseline="0" dirty="0"/>
                        <a:t>input </a:t>
                      </a:r>
                      <a:r>
                        <a:rPr lang="en-US" altLang="ko-KR" sz="1000" baseline="0" dirty="0"/>
                        <a:t>value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</a:t>
                      </a: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 contents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epilogue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/>
                        <a:t>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수정Edit </a:t>
                      </a:r>
                      <a:r>
                        <a:rPr lang="ko-KR" altLang="en-US" sz="1000" baseline="0" dirty="0"/>
                        <a:t>button,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Delete button. </a:t>
                      </a:r>
                      <a:r>
                        <a:rPr lang="en-US" altLang="x-none" sz="1000" baseline="0" dirty="0"/>
                        <a:t>When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notification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generated</a:t>
                      </a:r>
                      <a:r>
                        <a:rPr lang="ko-KR" altLang="en-US" sz="1000" baseline="0" dirty="0" smtClean="0"/>
                        <a:t>(“삭제하시겠습니까</a:t>
                      </a:r>
                      <a:r>
                        <a:rPr lang="en-US" altLang="ko-KR" sz="1000" baseline="0" dirty="0" smtClean="0"/>
                        <a:t>?”(</a:t>
                      </a:r>
                      <a:r>
                        <a:rPr lang="ko-KR" altLang="en-US" sz="1000" baseline="0" dirty="0" smtClean="0"/>
                        <a:t>Delete?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) </a:t>
                      </a:r>
                      <a:r>
                        <a:rPr lang="en-US" altLang="x-none" sz="1000" baseline="0" dirty="0"/>
                        <a:t>If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OK)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clicked,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post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deleted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if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cancel)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closes</a:t>
                      </a:r>
                      <a:r>
                        <a:rPr lang="ko-KR" altLang="x-none" sz="1000" baseline="0" dirty="0"/>
                        <a:t>.</a:t>
                      </a:r>
                      <a:r>
                        <a:rPr lang="ko-KR" altLang="en-US" sz="1000" baseline="0" dirty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0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641324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63232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47" name="직사각형 46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64" name="타원 63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66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207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&gt;episode&gt;edit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8800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number, 닉네임nickn</a:t>
                      </a:r>
                      <a:r>
                        <a:rPr lang="en-US" altLang="ko-KR" sz="1000" baseline="0" dirty="0" err="1" smtClean="0"/>
                        <a:t>ame</a:t>
                      </a:r>
                      <a:r>
                        <a:rPr lang="ko-KR" altLang="en-US" sz="1000" baseline="0" dirty="0" smtClean="0"/>
                        <a:t>, 일시 fill out date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 smtClean="0"/>
                        <a:t>ice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setting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free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by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charge</a:t>
                      </a:r>
                      <a:r>
                        <a:rPr lang="ko-KR" altLang="en-US" sz="1000" baseline="0" dirty="0" smtClean="0"/>
                        <a:t>, input price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 smtClean="0"/>
                        <a:t>showing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checkbox,</a:t>
                      </a:r>
                      <a:r>
                        <a:rPr lang="ko-KR" altLang="en-US" sz="1000" baseline="0" dirty="0" smtClean="0"/>
                        <a:t>input </a:t>
                      </a:r>
                      <a:r>
                        <a:rPr lang="en-US" altLang="ko-KR" sz="1000" baseline="0" dirty="0" smtClean="0"/>
                        <a:t>value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s</a:t>
                      </a:r>
                      <a:r>
                        <a:rPr lang="en-US" altLang="ko-KR" sz="1000" baseline="0" dirty="0" err="1" smtClean="0"/>
                        <a:t>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Body contents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epilogue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 err="1" smtClean="0"/>
                        <a:t>st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clicked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then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moves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3107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73" name="직사각형 72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81" name="타원 80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30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241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announcement_detail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1294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Delete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notification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?(Delete?))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(cancel)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closes.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04367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1867854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4894175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4804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139035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86034" y="19456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6998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6462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370692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478882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489397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86871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0464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 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changed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 When clicked move to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 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7647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96752"/>
            <a:ext cx="5544615" cy="56166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8605"/>
              </p:ext>
            </p:extLst>
          </p:nvPr>
        </p:nvGraphicFramePr>
        <p:xfrm>
          <a:off x="1259632" y="1268054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083878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1196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35505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취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 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47989" y="2344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915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8622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586716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694906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05421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501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733155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733155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5695" y="1705421"/>
            <a:ext cx="4662529" cy="2251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29" y="13407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4092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84129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27334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70540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41374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77912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2094187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56963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4696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bookmanagement_report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1549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ko-KR" altLang="en-US" sz="1000" baseline="0" dirty="0" smtClean="0"/>
                        <a:t> 신고</a:t>
                      </a:r>
                      <a:r>
                        <a:rPr lang="en-US" altLang="ko-KR" sz="1000" baseline="0" dirty="0" smtClean="0"/>
                        <a:t>(Comment report) </a:t>
                      </a:r>
                      <a:r>
                        <a:rPr lang="en-US" altLang="ko-KR" sz="1000" baseline="0" dirty="0"/>
                        <a:t>table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Posts 5 each listed in order of the most recently submitted ones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Corresponding post's information shown: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내용</a:t>
                      </a:r>
                      <a:r>
                        <a:rPr lang="en-US" altLang="ko-KR" sz="1000" baseline="0" dirty="0" smtClean="0"/>
                        <a:t>contents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신고 건수</a:t>
                      </a:r>
                      <a:r>
                        <a:rPr lang="en-US" altLang="ko-KR" sz="1000" baseline="0" dirty="0" smtClean="0"/>
                        <a:t>report </a:t>
                      </a:r>
                      <a:r>
                        <a:rPr lang="en-US" altLang="ko-KR" sz="1000" baseline="0" dirty="0"/>
                        <a:t>case number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info on each row is clicked, corresponding comments contents are shown as popup. When </a:t>
                      </a:r>
                      <a:r>
                        <a:rPr lang="en-US" altLang="ko-KR" sz="1000" baseline="0" dirty="0" smtClean="0"/>
                        <a:t>close </a:t>
                      </a:r>
                      <a:r>
                        <a:rPr lang="en-US" altLang="ko-KR" sz="1000" baseline="0" dirty="0"/>
                        <a:t>button is clicked, popup window closes.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Report history button clicked 5) popup window generated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Comment delete 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?(Delete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comment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Page move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UI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신고내역 리스트 팝업 Report </a:t>
                      </a:r>
                      <a:r>
                        <a:rPr lang="ko-KR" altLang="en-US" sz="1000" baseline="0" dirty="0"/>
                        <a:t>history list popup window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5138"/>
              </p:ext>
            </p:extLst>
          </p:nvPr>
        </p:nvGraphicFramePr>
        <p:xfrm>
          <a:off x="1196964" y="1719747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639" y="1719745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639" y="355014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6200000">
            <a:off x="340508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405316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5050" y="362215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6964" y="13569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63980" y="16297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189817" y="35267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6270372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6270372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6270372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6270372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270372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856316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5856316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5856316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856316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856316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6136" y="1905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436524" y="414795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3439" y="430473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6689" y="434654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0446" y="43085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3686" y="485321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62527" y="4637193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516689" y="4856582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80372" y="18960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214639" y="40574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40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50671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en-US" altLang="ko-KR" sz="1000" baseline="0" dirty="0" smtClean="0"/>
                        <a:t>Submenu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(post)/</a:t>
                      </a:r>
                      <a:r>
                        <a:rPr lang="ko-KR" altLang="en-US" sz="1000" baseline="0" dirty="0" smtClean="0"/>
                        <a:t>신고접수</a:t>
                      </a:r>
                      <a:r>
                        <a:rPr lang="en-US" altLang="ko-KR" sz="1000" baseline="0" dirty="0" smtClean="0"/>
                        <a:t>(report submission)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Default are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(posts)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Report submission clicked, then moved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Bulletin option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, FAQ, </a:t>
                      </a:r>
                      <a:r>
                        <a:rPr lang="ko-KR" altLang="en-US" sz="1000" baseline="0" dirty="0" smtClean="0"/>
                        <a:t>공지사항 </a:t>
                      </a:r>
                      <a:r>
                        <a:rPr lang="en-US" altLang="ko-KR" sz="1000" baseline="0" dirty="0" smtClean="0"/>
                        <a:t>(freeboard, appreciation, </a:t>
                      </a:r>
                      <a:r>
                        <a:rPr lang="en-US" altLang="ko-KR" sz="1000" baseline="0" dirty="0"/>
                        <a:t>lecture</a:t>
                      </a:r>
                      <a:r>
                        <a:rPr lang="en-US" altLang="ko-KR" sz="1000" baseline="0" dirty="0" smtClean="0"/>
                        <a:t>,/documents,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en-US" altLang="ko-KR" sz="1000" baseline="0" dirty="0" smtClean="0"/>
                        <a:t>official announcements)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automatically the bottom list is rearranged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search option 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en-US" altLang="ko-KR" sz="1000" baseline="0" dirty="0" smtClean="0"/>
                        <a:t>title)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word input window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1000" baseline="0" dirty="0"/>
                        <a:t>Search 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4, 5) search input window hits contents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Post list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- 10 each, in order of most recent exposed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)text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작성일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(manage)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279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0319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6818" y="19590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41640" y="1169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204469" y="19958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1278809" y="15693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4556555" y="14353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681113" y="15093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15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7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채기정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0091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Delete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("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?”Delete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no action taken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작성Post </a:t>
                      </a:r>
                      <a:r>
                        <a:rPr lang="ko-KR" altLang="en-US" sz="1000" baseline="0" dirty="0"/>
                        <a:t>wri</a:t>
                      </a:r>
                      <a:r>
                        <a:rPr lang="en-US" altLang="ko-KR" sz="1000" baseline="0" dirty="0"/>
                        <a:t>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moves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post_write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</a:t>
                      </a:r>
                      <a:r>
                        <a:rPr lang="en-US" altLang="ko-KR" sz="1000" baseline="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49238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9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135050" y="5642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28103" y="55017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994168" y="2296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3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436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661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Post </a:t>
                      </a:r>
                      <a:r>
                        <a:rPr lang="ko-KR" altLang="en-US" sz="800" baseline="0" dirty="0"/>
                        <a:t>info: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ko-KR" sz="800" baseline="0" dirty="0" smtClean="0"/>
                        <a:t>(text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r>
                        <a:rPr lang="ko-KR" altLang="en-US" sz="800" baseline="0" dirty="0" smtClean="0"/>
                        <a:t>, 게시판</a:t>
                      </a:r>
                      <a:r>
                        <a:rPr lang="en-US" altLang="ko-KR" sz="800" baseline="0" dirty="0" smtClean="0"/>
                        <a:t>(bulletin)</a:t>
                      </a:r>
                      <a:r>
                        <a:rPr lang="ko-KR" altLang="en-US" sz="800" baseline="0" dirty="0" smtClean="0"/>
                        <a:t>, 일시</a:t>
                      </a:r>
                      <a:r>
                        <a:rPr lang="en-US" altLang="ko-KR" sz="800" baseline="0" dirty="0" smtClean="0"/>
                        <a:t>(written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date)</a:t>
                      </a:r>
                      <a:r>
                        <a:rPr lang="ko-KR" altLang="en-US" sz="800" baseline="0" dirty="0" smtClean="0"/>
                        <a:t>, 닉네임</a:t>
                      </a:r>
                      <a:r>
                        <a:rPr lang="en-US" altLang="ko-KR" sz="800" baseline="0" dirty="0" smtClean="0"/>
                        <a:t>(nickname)</a:t>
                      </a:r>
                      <a:r>
                        <a:rPr lang="ko-KR" altLang="en-US" sz="800" baseline="0" dirty="0" smtClean="0"/>
                        <a:t>, 신고건수</a:t>
                      </a:r>
                      <a:r>
                        <a:rPr lang="en-US" altLang="ko-KR" sz="800" baseline="0" dirty="0" smtClean="0"/>
                        <a:t>(report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cases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endParaRPr lang="en-US" altLang="ko-KR" sz="8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nickname is clicked,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to </a:t>
                      </a:r>
                      <a:r>
                        <a:rPr lang="ko-KR" altLang="en-US" sz="800" baseline="0" dirty="0" smtClean="0"/>
                        <a:t>corresponding </a:t>
                      </a:r>
                      <a:r>
                        <a:rPr lang="ko-KR" altLang="en-US" sz="800" baseline="0" dirty="0"/>
                        <a:t>member's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smtClean="0"/>
                        <a:t>member_</a:t>
                      </a:r>
                      <a:r>
                        <a:rPr lang="ko-KR" altLang="en-US" sz="800" baseline="0" dirty="0" smtClean="0"/>
                        <a:t>detail]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Image attached to post li</a:t>
                      </a:r>
                      <a:r>
                        <a:rPr lang="en-US" altLang="ko-KR" sz="800" baseline="0" dirty="0"/>
                        <a:t>sted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body contents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clicked, moves to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edit]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</a:t>
                      </a:r>
                      <a:r>
                        <a:rPr lang="en-US" altLang="ko-KR" sz="800" baseline="0" dirty="0" smtClean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?"</a:t>
                      </a:r>
                      <a:r>
                        <a:rPr lang="en-US" altLang="ko-KR" sz="800" baseline="0" dirty="0"/>
                        <a:t>Delete?")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post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Comments </a:t>
                      </a:r>
                      <a:r>
                        <a:rPr lang="en-US" altLang="ko-KR" sz="800" baseline="0" dirty="0"/>
                        <a:t>on corresponding post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ko-KR" sz="800" baseline="0" dirty="0" smtClean="0"/>
                        <a:t>nickname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일시</a:t>
                      </a:r>
                      <a:r>
                        <a:rPr lang="en-US" altLang="ko-KR" sz="800" baseline="0" dirty="0" smtClean="0"/>
                        <a:t>written </a:t>
                      </a:r>
                      <a:r>
                        <a:rPr lang="en-US" altLang="ko-KR" sz="800" baseline="0" dirty="0"/>
                        <a:t>date, </a:t>
                      </a:r>
                      <a:r>
                        <a:rPr lang="ko-KR" altLang="en-US" sz="800" baseline="0" dirty="0" smtClean="0"/>
                        <a:t>신고건수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cases number shown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수정Edit </a:t>
                      </a:r>
                      <a:r>
                        <a:rPr lang="ko-KR" altLang="en-US" sz="800" baseline="0" dirty="0"/>
                        <a:t>buton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moves to [comment edit]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When </a:t>
                      </a:r>
                      <a:r>
                        <a:rPr lang="ko-KR" altLang="en-US" sz="800" baseline="0" dirty="0" smtClean="0"/>
                        <a:t>삭제delete </a:t>
                      </a:r>
                      <a:r>
                        <a:rPr lang="ko-KR" altLang="en-US" sz="800" baseline="0" dirty="0"/>
                        <a:t>button is clicked,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 Delete?)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OK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comment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closes</a:t>
                      </a:r>
                      <a:endParaRPr lang="en-US" altLang="ko-KR" sz="8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List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</a:t>
                      </a:r>
                      <a:r>
                        <a:rPr lang="en-US" altLang="ko-KR" sz="800" baseline="0" dirty="0"/>
                        <a:t>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management</a:t>
                      </a:r>
                      <a:r>
                        <a:rPr lang="en-US" altLang="ko-KR" sz="800" baseline="0" dirty="0"/>
                        <a:t>]</a:t>
                      </a:r>
                      <a:r>
                        <a:rPr lang="ko-KR" altLang="en-US" sz="800" baseline="0" dirty="0" smtClean="0"/>
                        <a:t>screen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2416"/>
              </p:ext>
            </p:extLst>
          </p:nvPr>
        </p:nvGraphicFramePr>
        <p:xfrm>
          <a:off x="1259632" y="105203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15588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453464" y="660235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363464" y="65123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grpSp>
        <p:nvGrpSpPr>
          <p:cNvPr id="57" name="Image"/>
          <p:cNvGrpSpPr>
            <a:grpSpLocks/>
          </p:cNvGrpSpPr>
          <p:nvPr/>
        </p:nvGrpSpPr>
        <p:grpSpPr bwMode="auto">
          <a:xfrm>
            <a:off x="3167234" y="2203244"/>
            <a:ext cx="1476774" cy="1050049"/>
            <a:chOff x="508000" y="1397000"/>
            <a:chExt cx="1008112" cy="1008112"/>
          </a:xfrm>
        </p:grpSpPr>
        <p:sp>
          <p:nvSpPr>
            <p:cNvPr id="5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Image"/>
          <p:cNvGrpSpPr>
            <a:grpSpLocks/>
          </p:cNvGrpSpPr>
          <p:nvPr/>
        </p:nvGrpSpPr>
        <p:grpSpPr bwMode="auto">
          <a:xfrm>
            <a:off x="3167234" y="3306619"/>
            <a:ext cx="1517580" cy="1026798"/>
            <a:chOff x="508000" y="1397000"/>
            <a:chExt cx="1008112" cy="1008112"/>
          </a:xfrm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34106" y="4405418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29917" y="5118969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390"/>
              </p:ext>
            </p:extLst>
          </p:nvPr>
        </p:nvGraphicFramePr>
        <p:xfrm>
          <a:off x="1259632" y="5166936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434106" y="558615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835696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5649728" y="12574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899211" y="21558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368623" y="434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574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52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188623" y="51041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559728" y="5387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4803693" y="5911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5739728" y="58392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65872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76691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7742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7" name="Button"/>
          <p:cNvSpPr>
            <a:spLocks/>
          </p:cNvSpPr>
          <p:nvPr/>
        </p:nvSpPr>
        <p:spPr bwMode="auto">
          <a:xfrm>
            <a:off x="5829728" y="134075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6012160" y="5146747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62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4612"/>
              </p:ext>
            </p:extLst>
          </p:nvPr>
        </p:nvGraphicFramePr>
        <p:xfrm>
          <a:off x="6732240" y="62068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Post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(report cases number)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Info </a:t>
                      </a:r>
                      <a:r>
                        <a:rPr lang="ko-KR" altLang="en-US" sz="1000" baseline="0" dirty="0"/>
                        <a:t>of images attached to 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/>
                        <a:t>When clicked, notification popup window generated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smtClean="0"/>
                        <a:t>파일을 삭제하시겠습니까</a:t>
                      </a:r>
                      <a:r>
                        <a:rPr lang="en-US" altLang="ko-KR" sz="1000" baseline="0" dirty="0" smtClean="0"/>
                        <a:t>?Delete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image deleted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body contents. Text editting possible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When 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clicked, go back button. Moves to corresponding post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(“</a:t>
                      </a:r>
                      <a:r>
                        <a:rPr lang="ko-KR" altLang="en-US" sz="1000" baseline="0" dirty="0" smtClean="0"/>
                        <a:t>게시물을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37631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29917" y="2788208"/>
            <a:ext cx="5392215" cy="86409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8180" y="2296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95370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29917" y="2320158"/>
            <a:ext cx="5392215" cy="3960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0596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7083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853386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108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96595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5782898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98207" y="22631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1332387" y="28637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4798545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6" name="타원 105"/>
          <p:cNvSpPr/>
          <p:nvPr/>
        </p:nvSpPr>
        <p:spPr>
          <a:xfrm>
            <a:off x="5777710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40250"/>
              </p:ext>
            </p:extLst>
          </p:nvPr>
        </p:nvGraphicFramePr>
        <p:xfrm>
          <a:off x="1259632" y="119832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278623" y="1127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229917" y="180501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6509" y="191320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25695" y="192371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148704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98806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6663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Com</a:t>
                      </a:r>
                      <a:r>
                        <a:rPr lang="en-US" altLang="ko-KR" sz="1000" baseline="0" dirty="0"/>
                        <a:t>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written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date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report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cases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Comment content.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edutting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possible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ko-KR" altLang="en-US" sz="1000" baseline="0" dirty="0" smtClean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go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back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.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details</a:t>
                      </a:r>
                      <a:r>
                        <a:rPr lang="ko-KR" altLang="en-US" sz="1000" baseline="0" dirty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shows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err="1" smtClean="0"/>
                        <a:t>댓글을</a:t>
                      </a:r>
                      <a:r>
                        <a:rPr lang="ko-KR" altLang="en-US" sz="1000" baseline="0" dirty="0" smtClean="0"/>
                        <a:t>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comment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20349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44106" y="19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229917" y="1245798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34106" y="186858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04471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5778256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4443"/>
              </p:ext>
            </p:extLst>
          </p:nvPr>
        </p:nvGraphicFramePr>
        <p:xfrm>
          <a:off x="1259632" y="1365129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6012160" y="1381539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66818" y="12789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3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33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post_write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post_write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846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</a:t>
                      </a:r>
                      <a:r>
                        <a:rPr lang="en-US" altLang="ko-KR" sz="1000" baseline="0" dirty="0" err="1"/>
                        <a:t>lletin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option)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(freeboard),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(appreciation),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(lecture/documents),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ko-KR" altLang="en-US" sz="1000" baseline="0" dirty="0" smtClean="0"/>
                        <a:t>공지사항</a:t>
                      </a:r>
                      <a:r>
                        <a:rPr lang="en-US" altLang="ko-KR" sz="1000" baseline="0" dirty="0" smtClean="0"/>
                        <a:t>(official announcement)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제목Title </a:t>
                      </a:r>
                      <a:r>
                        <a:rPr lang="ko-KR" altLang="en-US" sz="1000" baseline="0" dirty="0"/>
                        <a:t>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Image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</a:t>
                      </a:r>
                      <a:r>
                        <a:rPr lang="ko-KR" altLang="en-US" sz="1000" baseline="0" dirty="0"/>
                        <a:t>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등록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Post </a:t>
                      </a:r>
                      <a:r>
                        <a:rPr lang="en-US" altLang="ko-KR" sz="1000" baseline="0" dirty="0" smtClean="0"/>
                        <a:t>registration)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 corresponding post registered. Moves to [</a:t>
                      </a:r>
                      <a:r>
                        <a:rPr lang="en-US" altLang="ko-KR" sz="1000" baseline="0" dirty="0" err="1" smtClean="0"/>
                        <a:t>post_management</a:t>
                      </a:r>
                      <a:r>
                        <a:rPr lang="en-US" altLang="ko-KR" sz="10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manage</a:t>
                      </a:r>
                      <a:r>
                        <a:rPr lang="en-US" altLang="ko-KR" sz="1000" baseline="0" dirty="0"/>
                        <a:t>ment]</a:t>
                      </a:r>
                      <a:endParaRPr lang="en-US" altLang="ko-KR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493585" y="5066640"/>
            <a:ext cx="1013948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03585" y="4976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6238" y="138619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89208" y="173962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89208" y="418789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29" y="4331912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abce1234.jpg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0082" y="4307024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4" y="1811632"/>
            <a:ext cx="4934426" cy="23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420019" y="2339206"/>
            <a:ext cx="4585733" cy="16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613264" y="1412161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289208" y="490797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25232" y="4259904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25232" y="4523710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40082" y="4581903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3729" y="4585936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선택된 파일 없음</a:t>
            </a:r>
            <a:endParaRPr lang="en-US" altLang="ko-KR" sz="700" dirty="0" smtClean="0"/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5626504" y="506664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87624" y="1052736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23728" y="106275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이등변 삼각형 108"/>
          <p:cNvSpPr/>
          <p:nvPr/>
        </p:nvSpPr>
        <p:spPr>
          <a:xfrm flipV="1">
            <a:off x="3087425" y="114667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96964" y="103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187624" y="1322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199208" y="22739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255430" y="4279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507533" y="4907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5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4747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2181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Post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by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(text number), </a:t>
                      </a:r>
                      <a:r>
                        <a:rPr lang="ko-KR" altLang="en-US" sz="900" baseline="0" dirty="0" smtClean="0"/>
                        <a:t>게시판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ko-KR" sz="900" baseline="0" dirty="0" err="1" smtClean="0"/>
                        <a:t>buleetin</a:t>
                      </a:r>
                      <a:r>
                        <a:rPr lang="en-US" altLang="ko-KR" sz="900" baseline="0" dirty="0" smtClean="0"/>
                        <a:t>),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(nickname),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(report </a:t>
                      </a:r>
                      <a:r>
                        <a:rPr lang="en-US" altLang="ko-KR" sz="900" baseline="0" dirty="0"/>
                        <a:t>case </a:t>
                      </a:r>
                      <a:r>
                        <a:rPr lang="en-US" altLang="ko-KR" sz="900" baseline="0" dirty="0" smtClean="0"/>
                        <a:t>number),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(management)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report history list popup window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Post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(delete)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x-none" sz="900" baseline="0" dirty="0"/>
                        <a:t>When clicked, notification popup window is generated </a:t>
                      </a:r>
                      <a:r>
                        <a:rPr lang="en-US" altLang="x-none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게시물을 삭제하시겠습니까</a:t>
                      </a:r>
                      <a:r>
                        <a:rPr lang="en-US" altLang="ko-KR" sz="900" baseline="0" dirty="0" smtClean="0"/>
                        <a:t>?”</a:t>
                      </a:r>
                      <a:r>
                        <a:rPr lang="en-US" altLang="x-none" sz="900" baseline="0" dirty="0" smtClean="0"/>
                        <a:t>Delete </a:t>
                      </a:r>
                      <a:r>
                        <a:rPr lang="en-US" altLang="x-none" sz="900" baseline="0" dirty="0"/>
                        <a:t>corresponding post</a:t>
                      </a:r>
                      <a:r>
                        <a:rPr lang="en-US" altLang="x-none" sz="900" baseline="0" dirty="0" smtClean="0"/>
                        <a:t>?)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OK) </a:t>
                      </a:r>
                      <a:r>
                        <a:rPr lang="en-US" altLang="x-none" sz="900" baseline="0" dirty="0"/>
                        <a:t>is clicked, deletion processed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(cancel) </a:t>
                      </a:r>
                      <a:r>
                        <a:rPr lang="en-US" altLang="ko-KR" sz="900" baseline="0" dirty="0"/>
                        <a:t>is clicked, popup window is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43381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8968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58879" y="1404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766316" y="17092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11170" y="34021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138184" y="1706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53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1752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101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Comments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in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nickname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내용</a:t>
                      </a:r>
                      <a:r>
                        <a:rPr lang="en-US" altLang="ko-KR" sz="900" baseline="0" dirty="0" smtClean="0"/>
                        <a:t>contents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report </a:t>
                      </a:r>
                      <a:r>
                        <a:rPr lang="en-US" altLang="ko-KR" sz="900" baseline="0" dirty="0"/>
                        <a:t>case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report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list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delete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notification popup window shows </a:t>
                      </a:r>
                      <a:r>
                        <a:rPr lang="en-US" altLang="ko-KR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</a:t>
                      </a:r>
                      <a:r>
                        <a:rPr lang="ko-KR" altLang="en-US" sz="900" baseline="0" dirty="0" err="1" smtClean="0"/>
                        <a:t>댓글을</a:t>
                      </a:r>
                      <a:r>
                        <a:rPr lang="ko-KR" altLang="en-US" sz="900" baseline="0" dirty="0" smtClean="0"/>
                        <a:t> 삭제하시겠습니까</a:t>
                      </a:r>
                      <a:r>
                        <a:rPr lang="en-US" altLang="ko-KR" sz="900" baseline="0" dirty="0" smtClean="0"/>
                        <a:t>?Delete </a:t>
                      </a:r>
                      <a:r>
                        <a:rPr lang="en-US" altLang="ko-KR" sz="900" baseline="0" dirty="0"/>
                        <a:t>corresponding comment</a:t>
                      </a:r>
                      <a:r>
                        <a:rPr lang="en-US" altLang="ko-KR" sz="900" baseline="0" dirty="0" smtClean="0"/>
                        <a:t>?) </a:t>
                      </a:r>
                      <a:r>
                        <a:rPr lang="en-US" altLang="ko-KR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corresponding comment deletion </a:t>
                      </a:r>
                      <a:r>
                        <a:rPr lang="en-US" altLang="ko-KR" sz="900" baseline="0" dirty="0" smtClean="0"/>
                        <a:t>processed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cancel) </a:t>
                      </a:r>
                      <a:r>
                        <a:rPr lang="en-US" altLang="x-none" sz="900" baseline="0" dirty="0"/>
                        <a:t>is clicked, popup window is closed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90023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74624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63980" y="3973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189817" y="5870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796136" y="4249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174168" y="4233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595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87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6728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When report history button is clicked, popup window is </a:t>
                      </a:r>
                      <a:r>
                        <a:rPr lang="en-US" altLang="ko-KR" sz="1000" baseline="0" dirty="0" err="1" smtClean="0"/>
                        <a:t>genereated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36524" y="620688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777470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819279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78132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03686" y="1325951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62527" y="1109927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1516689" y="1329316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56524" y="7623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0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7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5883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연령구분Age </a:t>
                      </a:r>
                      <a:r>
                        <a:rPr lang="en-US" altLang="ko-KR" sz="800" baseline="0" dirty="0"/>
                        <a:t>group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전체</a:t>
                      </a:r>
                      <a:r>
                        <a:rPr lang="en-US" altLang="ko-KR" sz="800" baseline="0" dirty="0" smtClean="0"/>
                        <a:t>(all),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unity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high </a:t>
                      </a:r>
                      <a:r>
                        <a:rPr lang="en-US" altLang="ko-KR" sz="800" baseline="0" dirty="0"/>
                        <a:t>teen,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low </a:t>
                      </a:r>
                      <a:r>
                        <a:rPr lang="en-US" altLang="ko-KR" sz="800" baseline="0" dirty="0"/>
                        <a:t>teen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작가등급Author </a:t>
                      </a:r>
                      <a:r>
                        <a:rPr lang="ko-KR" altLang="en-US" sz="800" baseline="0" dirty="0"/>
                        <a:t>level op</a:t>
                      </a:r>
                      <a:r>
                        <a:rPr lang="en-US" altLang="ko-KR" sz="800" baseline="0" dirty="0"/>
                        <a:t>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작가</a:t>
                      </a:r>
                      <a:r>
                        <a:rPr lang="en-US" altLang="ko-KR" sz="800" baseline="0" dirty="0" smtClean="0"/>
                        <a:t>Author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베스트리그</a:t>
                      </a:r>
                      <a:r>
                        <a:rPr lang="en-US" altLang="ko-KR" sz="800" baseline="0" dirty="0" smtClean="0"/>
                        <a:t>best </a:t>
                      </a:r>
                      <a:r>
                        <a:rPr lang="en-US" altLang="ko-KR" sz="800" baseline="0" dirty="0"/>
                        <a:t>league, </a:t>
                      </a:r>
                      <a:r>
                        <a:rPr lang="ko-KR" altLang="en-US" sz="800" baseline="0" dirty="0" err="1" smtClean="0"/>
                        <a:t>챌린지리그</a:t>
                      </a:r>
                      <a:r>
                        <a:rPr lang="en-US" altLang="ko-KR" sz="800" baseline="0" dirty="0" smtClean="0"/>
                        <a:t>challenge </a:t>
                      </a:r>
                      <a:r>
                        <a:rPr lang="en-US" altLang="ko-KR" sz="800" baseline="0" dirty="0"/>
                        <a:t>league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필터링</a:t>
                      </a:r>
                      <a:r>
                        <a:rPr lang="en-US" altLang="ko-KR" sz="800" baseline="0" dirty="0" smtClean="0"/>
                        <a:t>F</a:t>
                      </a:r>
                      <a:r>
                        <a:rPr lang="ko-KR" altLang="en-US" sz="800" baseline="0" dirty="0" smtClean="0"/>
                        <a:t>iltering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depending on 1, 2) conditions, bottom list filtering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아이디ID/이름name/닉네임nickn</a:t>
                      </a:r>
                      <a:r>
                        <a:rPr lang="en-US" altLang="ko-KR" sz="800" baseline="0" dirty="0"/>
                        <a:t>ame</a:t>
                      </a:r>
                      <a:r>
                        <a:rPr lang="ko-KR" altLang="en-US" sz="8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word input </a:t>
                      </a:r>
                      <a:r>
                        <a:rPr lang="en-US" altLang="ko-KR" sz="800" baseline="0" dirty="0"/>
                        <a:t>space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button. When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2) s</a:t>
                      </a:r>
                      <a:r>
                        <a:rPr lang="en-US" altLang="ko-KR" sz="800" baseline="0" dirty="0"/>
                        <a:t>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word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input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hits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Depending on above filtering and search, </a:t>
                      </a:r>
                      <a:r>
                        <a:rPr lang="en-US" altLang="ko-KR" sz="800" baseline="0" dirty="0"/>
                        <a:t>found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result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values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10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each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x-none" sz="800" baseline="0" dirty="0" smtClean="0"/>
                        <a:t>number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아이디</a:t>
                      </a:r>
                      <a:r>
                        <a:rPr lang="en-US" altLang="x-none" sz="800" baseline="0" dirty="0" smtClean="0"/>
                        <a:t>ID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이름</a:t>
                      </a:r>
                      <a:r>
                        <a:rPr lang="en-US" altLang="x-none" sz="800" baseline="0" dirty="0" smtClean="0"/>
                        <a:t>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x-none" sz="800" baseline="0" dirty="0" smtClean="0"/>
                        <a:t>nickname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x-none" sz="800" baseline="0" dirty="0" smtClean="0"/>
                        <a:t>age </a:t>
                      </a:r>
                      <a:r>
                        <a:rPr lang="en-US" altLang="ko-KR" sz="800" baseline="0" dirty="0"/>
                        <a:t>group, </a:t>
                      </a:r>
                      <a:r>
                        <a:rPr lang="ko-KR" altLang="en-US" sz="800" baseline="0" dirty="0" smtClean="0"/>
                        <a:t>작가등급</a:t>
                      </a:r>
                      <a:r>
                        <a:rPr lang="en-US" altLang="ko-KR" sz="800" baseline="0" dirty="0" smtClean="0"/>
                        <a:t>author </a:t>
                      </a:r>
                      <a:r>
                        <a:rPr lang="en-US" altLang="ko-KR" sz="800" baseline="0" dirty="0"/>
                        <a:t>level, </a:t>
                      </a:r>
                      <a:r>
                        <a:rPr lang="ko-KR" altLang="en-US" sz="800" baseline="0" dirty="0" err="1" smtClean="0"/>
                        <a:t>회원가입일시</a:t>
                      </a:r>
                      <a:r>
                        <a:rPr lang="en-US" altLang="ko-KR" sz="800" baseline="0" dirty="0" smtClean="0"/>
                        <a:t>date </a:t>
                      </a:r>
                      <a:r>
                        <a:rPr lang="en-US" altLang="ko-KR" sz="800" baseline="0" dirty="0"/>
                        <a:t>of </a:t>
                      </a:r>
                      <a:r>
                        <a:rPr lang="en-US" altLang="x-none" sz="800" baseline="0" dirty="0"/>
                        <a:t>new </a:t>
                      </a:r>
                      <a:r>
                        <a:rPr lang="en-US" altLang="ko-KR" sz="800" baseline="0" dirty="0" smtClean="0"/>
                        <a:t>membership, </a:t>
                      </a:r>
                      <a:r>
                        <a:rPr lang="ko-KR" altLang="en-US" sz="800" baseline="0" dirty="0" smtClean="0"/>
                        <a:t>관리</a:t>
                      </a:r>
                      <a:r>
                        <a:rPr lang="en-US" altLang="ko-KR" sz="800" baseline="0" dirty="0" smtClean="0"/>
                        <a:t>manage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ko-KR" altLang="x-none" sz="800" baseline="0" dirty="0" smtClean="0"/>
                        <a:t>Delete </a:t>
                      </a:r>
                      <a:r>
                        <a:rPr lang="ko-KR" altLang="x-none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notification popup window generated </a:t>
                      </a:r>
                      <a:r>
                        <a:rPr lang="en-US" altLang="ko-KR" sz="800" baseline="0" dirty="0" smtClean="0"/>
                        <a:t>("</a:t>
                      </a:r>
                      <a:r>
                        <a:rPr lang="ko-KR" altLang="en-US" sz="800" baseline="0" dirty="0" smtClean="0"/>
                        <a:t>해당 회원 정보를 삭제하시겠습니까</a:t>
                      </a:r>
                      <a:r>
                        <a:rPr lang="en-US" altLang="ko-KR" sz="800" baseline="0" dirty="0" smtClean="0"/>
                        <a:t>?”Delete </a:t>
                      </a:r>
                      <a:r>
                        <a:rPr lang="en-US" altLang="ko-KR" sz="800" baseline="0" dirty="0"/>
                        <a:t>corresponding member's info</a:t>
                      </a:r>
                      <a:r>
                        <a:rPr lang="en-US" altLang="ko-KR" sz="800" baseline="0" dirty="0" smtClean="0"/>
                        <a:t>?)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 </a:t>
                      </a:r>
                      <a:r>
                        <a:rPr lang="en-US" altLang="ko-KR" sz="800" baseline="0" dirty="0"/>
                        <a:t>is clicked, member info deleted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Page move button</a:t>
                      </a: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5370"/>
              </p:ext>
            </p:extLst>
          </p:nvPr>
        </p:nvGraphicFramePr>
        <p:xfrm>
          <a:off x="1196964" y="2736143"/>
          <a:ext cx="5391262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49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736141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76247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8452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460397" y="1994109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아이</a:t>
            </a:r>
            <a:r>
              <a:rPr lang="ko-KR" altLang="en-US" sz="1050" dirty="0">
                <a:solidFill>
                  <a:srgbClr val="262626"/>
                </a:solidFill>
              </a:rPr>
              <a:t>디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949895" y="199410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925225" y="200140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6012160" y="30261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6012160" y="331420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012160" y="52376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6012160" y="551044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012160" y="359377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12160" y="389026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12160" y="415074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12160" y="44387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12160" y="46974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6012160" y="497038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6039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94457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835225" y="1911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96740" y="27201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5922160" y="2954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78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9" y="2491037"/>
            <a:ext cx="1765845" cy="2452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회원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작가등급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364089" y="1325905"/>
            <a:ext cx="864096" cy="283107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7625" y="1196753"/>
            <a:ext cx="5328592" cy="5702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1196740" y="2414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2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9479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16178"/>
              </p:ext>
            </p:extLst>
          </p:nvPr>
        </p:nvGraphicFramePr>
        <p:xfrm>
          <a:off x="6732240" y="474398"/>
          <a:ext cx="2376264" cy="6058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아이디 ID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이름 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닉네임 Nickname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임시비밀번호 전송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Temporary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delivery)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.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temporary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corresponding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email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unity, high teen, low </a:t>
                      </a:r>
                      <a:r>
                        <a:rPr lang="en-US" altLang="ko-KR" sz="800" baseline="0" dirty="0" smtClean="0"/>
                        <a:t>teen)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작가등급Author 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</a:rPr>
                        <a:t>level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작가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공모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(Author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league&amp;contest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Email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핸드폰 Cell </a:t>
                      </a:r>
                      <a:r>
                        <a:rPr lang="ko-KR" altLang="en-US" sz="800" baseline="0" dirty="0"/>
                        <a:t>phone number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생년 월일 DOB </a:t>
                      </a:r>
                      <a:r>
                        <a:rPr lang="ko-KR" altLang="en-US" sz="800" baseline="0" dirty="0"/>
                        <a:t>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성별 Gender </a:t>
                      </a:r>
                      <a:r>
                        <a:rPr lang="ko-KR" altLang="en-US" sz="800" baseline="0" dirty="0"/>
                        <a:t>radio bu</a:t>
                      </a:r>
                      <a:r>
                        <a:rPr lang="en-US" altLang="ko-KR" sz="800" baseline="0" dirty="0"/>
                        <a:t>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성인 인증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Adult verification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status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미인증</a:t>
                      </a:r>
                      <a:r>
                        <a:rPr lang="en-US" altLang="ko-KR" sz="800" baseline="0" dirty="0" smtClean="0"/>
                        <a:t>Unverified </a:t>
                      </a:r>
                      <a:r>
                        <a:rPr lang="en-US" altLang="ko-KR" sz="800" baseline="0" dirty="0"/>
                        <a:t>/ </a:t>
                      </a:r>
                      <a:r>
                        <a:rPr lang="ko-KR" altLang="en-US" sz="800" baseline="0" dirty="0" smtClean="0"/>
                        <a:t>인증완료</a:t>
                      </a:r>
                      <a:r>
                        <a:rPr lang="en-US" altLang="ko-KR" sz="800" baseline="0" dirty="0" smtClean="0"/>
                        <a:t>verification </a:t>
                      </a:r>
                      <a:r>
                        <a:rPr lang="en-US" altLang="ko-KR" sz="800" baseline="0" dirty="0"/>
                        <a:t>completed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Changed </a:t>
                      </a:r>
                      <a:r>
                        <a:rPr lang="ko-KR" altLang="en-US" sz="800" baseline="0" dirty="0"/>
                        <a:t>contents </a:t>
                      </a:r>
                      <a:r>
                        <a:rPr lang="ko-KR" altLang="en-US" sz="800" baseline="0" dirty="0" smtClean="0"/>
                        <a:t>save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수정하시겠습니까</a:t>
                      </a:r>
                      <a:r>
                        <a:rPr lang="en-US" altLang="ko-KR" sz="800" baseline="0" dirty="0" smtClean="0"/>
                        <a:t>?”Edit?)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When</a:t>
                      </a:r>
                      <a:r>
                        <a:rPr lang="ko-KR" altLang="en-US" sz="800" baseline="0" dirty="0" smtClean="0"/>
                        <a:t>＂확인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OK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is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are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saved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and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 smtClean="0"/>
                        <a:t>[member</a:t>
                      </a:r>
                      <a:r>
                        <a:rPr lang="en-US" altLang="ko-KR" sz="800" baseline="0" dirty="0" smtClean="0"/>
                        <a:t>_</a:t>
                      </a:r>
                      <a:r>
                        <a:rPr lang="ko-KR" altLang="en-US" sz="800" baseline="0" dirty="0" smtClean="0"/>
                        <a:t>management</a:t>
                      </a:r>
                      <a:r>
                        <a:rPr lang="ko-KR" altLang="en-US" sz="800" baseline="0" dirty="0"/>
                        <a:t>] screen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moves to [</a:t>
                      </a:r>
                      <a:r>
                        <a:rPr lang="en-US" altLang="ko-KR" sz="800" baseline="0" dirty="0" err="1" smtClean="0"/>
                        <a:t>member_management</a:t>
                      </a:r>
                      <a:r>
                        <a:rPr lang="en-US" altLang="ko-KR" sz="800" baseline="0" dirty="0"/>
                        <a:t>] </a:t>
                      </a:r>
                      <a:r>
                        <a:rPr lang="en-US" altLang="ko-KR" sz="8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상세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3608" y="1257895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96965" y="1326085"/>
            <a:ext cx="5319252" cy="51992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6256" y="6176337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01471" y="552749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ko-KR" altLang="en-US" dirty="0"/>
              <a:t>성인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2318761" y="6106773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01471" y="172284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1471" y="21233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1471" y="250081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닉네임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1471" y="285110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57033" y="285351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임시비밀번호 전송</a:t>
            </a:r>
            <a:endParaRPr lang="ko-KR" altLang="en-US" sz="800" u="sng" dirty="0"/>
          </a:p>
        </p:txBody>
      </p:sp>
      <p:sp>
        <p:nvSpPr>
          <p:cNvPr id="113" name="직사각형 112"/>
          <p:cNvSpPr/>
          <p:nvPr/>
        </p:nvSpPr>
        <p:spPr>
          <a:xfrm>
            <a:off x="2797967" y="1711813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abcd1234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97967" y="211848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797967" y="249106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타타르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01471" y="415882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2818100" y="4149080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tatar@tatar.com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01471" y="489721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01471" y="5185243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2784225" y="486880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974555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596868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848051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064492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169" name="타원 168"/>
          <p:cNvSpPr/>
          <p:nvPr/>
        </p:nvSpPr>
        <p:spPr>
          <a:xfrm>
            <a:off x="3805454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021896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171" name="이등변 삼각형 170"/>
          <p:cNvSpPr/>
          <p:nvPr/>
        </p:nvSpPr>
        <p:spPr>
          <a:xfrm flipV="1">
            <a:off x="3747922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4379896" y="495980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/>
          <p:cNvSpPr/>
          <p:nvPr/>
        </p:nvSpPr>
        <p:spPr>
          <a:xfrm flipV="1">
            <a:off x="5018165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784225" y="546973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인증완료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이등변 삼각형 177"/>
          <p:cNvSpPr/>
          <p:nvPr/>
        </p:nvSpPr>
        <p:spPr>
          <a:xfrm flipV="1">
            <a:off x="3747922" y="5553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601471" y="328498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연령구분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601471" y="371027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작가등급</a:t>
            </a:r>
            <a:endParaRPr lang="ko-KR" altLang="en-US" sz="800" dirty="0"/>
          </a:p>
        </p:txBody>
      </p:sp>
      <p:sp>
        <p:nvSpPr>
          <p:cNvPr id="198" name="직사각형 197"/>
          <p:cNvSpPr/>
          <p:nvPr/>
        </p:nvSpPr>
        <p:spPr>
          <a:xfrm>
            <a:off x="2784225" y="3225163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이등변 삼각형 198"/>
          <p:cNvSpPr/>
          <p:nvPr/>
        </p:nvSpPr>
        <p:spPr>
          <a:xfrm flipV="1">
            <a:off x="3747922" y="33090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784225" y="36927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리그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이등변 삼각형 200"/>
          <p:cNvSpPr/>
          <p:nvPr/>
        </p:nvSpPr>
        <p:spPr>
          <a:xfrm flipV="1">
            <a:off x="3747922" y="37766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0397" y="17405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421471" y="198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421471" y="243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638100" y="27835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421471" y="31830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421471" y="35966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421471" y="4102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421471" y="48627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421471" y="5202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421471" y="5481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2120196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601471" y="450912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818100" y="4499371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01012341234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421471" y="44523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3888442" y="6106773"/>
            <a:ext cx="747088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864601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59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7374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7468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ID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window.</a:t>
                      </a:r>
                      <a:r>
                        <a:rPr lang="ko-KR" altLang="en-US" sz="1000" baseline="0" dirty="0"/>
                        <a:t>Te</a:t>
                      </a:r>
                      <a:r>
                        <a:rPr lang="en-US" altLang="ko-KR" sz="1000" baseline="0" dirty="0" err="1"/>
                        <a:t>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en-US" sz="1000" baseline="0" dirty="0" smtClean="0"/>
                        <a:t>ID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x-none" sz="1000" baseline="0" dirty="0"/>
                        <a:t>Password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  <a:r>
                        <a:rPr lang="ko-KR" altLang="x-none" sz="1000" baseline="0" dirty="0"/>
                        <a:t>. </a:t>
                      </a:r>
                      <a:r>
                        <a:rPr lang="en-US" altLang="ko-KR" sz="1000" baseline="0" dirty="0" smtClean="0"/>
                        <a:t>Text “</a:t>
                      </a:r>
                      <a:r>
                        <a:rPr lang="ko-KR" altLang="en-US" sz="1000" baseline="0" dirty="0" smtClean="0"/>
                        <a:t>비밀번호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x-none" sz="1000" baseline="0" dirty="0" smtClean="0"/>
                        <a:t>password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ID and PW information match, login is processed and then moves to [home]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ID and PW information don't match, alert window shows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아이디와 비밀번호를 다시 확인해주십시오</a:t>
                      </a:r>
                      <a:r>
                        <a:rPr lang="en-US" altLang="ko-KR" sz="1000" baseline="0" dirty="0" smtClean="0"/>
                        <a:t>.”(re-check </a:t>
                      </a:r>
                      <a:r>
                        <a:rPr lang="en-US" altLang="ko-KR" sz="1000" baseline="0" dirty="0"/>
                        <a:t>ID and PW</a:t>
                      </a:r>
                      <a:r>
                        <a:rPr lang="en-US" altLang="ko-KR" sz="1000" baseline="0" dirty="0" smtClean="0"/>
                        <a:t>.) </a:t>
                      </a:r>
                      <a:r>
                        <a:rPr lang="en-US" altLang="ko-KR" sz="1000" baseline="0" dirty="0"/>
                        <a:t>If one clicks on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”(OK), </a:t>
                      </a:r>
                      <a:r>
                        <a:rPr lang="en-US" altLang="ko-KR" sz="1000" baseline="0" dirty="0"/>
                        <a:t>the ID stays as it was inputted on the main page and PW is left empty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335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8549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798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보유 금액Coupon </a:t>
                      </a:r>
                      <a:r>
                        <a:rPr lang="ko-KR" altLang="en-US" sz="800" baseline="0" dirty="0"/>
                        <a:t>held amount 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변경</a:t>
                      </a:r>
                      <a:r>
                        <a:rPr lang="en-US" altLang="ko-KR" sz="800" baseline="0" dirty="0" smtClean="0"/>
                        <a:t>(change)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 smtClean="0"/>
                        <a:t>9)popup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충전 금액</a:t>
                      </a:r>
                      <a:r>
                        <a:rPr lang="ko-KR" altLang="x-none" sz="800" baseline="0" dirty="0" smtClean="0"/>
                        <a:t>Charged </a:t>
                      </a:r>
                      <a:r>
                        <a:rPr lang="ko-KR" altLang="x-none" sz="800" baseline="0" dirty="0"/>
                        <a:t>a</a:t>
                      </a:r>
                      <a:r>
                        <a:rPr lang="ko-KR" altLang="en-US" sz="800" baseline="0" dirty="0"/>
                        <a:t>mount of </a:t>
                      </a:r>
                      <a:r>
                        <a:rPr lang="en-US" altLang="x-none" sz="800" baseline="0" dirty="0" smtClean="0"/>
                        <a:t>accumulated </a:t>
                      </a:r>
                      <a:r>
                        <a:rPr lang="ko-KR" altLang="en-US" sz="800" baseline="0" dirty="0" smtClean="0"/>
                        <a:t>coupon</a:t>
                      </a:r>
                      <a:r>
                        <a:rPr lang="ko-KR" altLang="x-none" sz="800" baseline="0" dirty="0" smtClean="0"/>
                        <a:t>s </a:t>
                      </a:r>
                      <a:r>
                        <a:rPr lang="en-US" altLang="ko-KR" sz="800" baseline="0" dirty="0" smtClean="0"/>
                        <a:t>so </a:t>
                      </a:r>
                      <a:r>
                        <a:rPr lang="ko-KR" altLang="x-none" sz="800" baseline="0" dirty="0" smtClean="0"/>
                        <a:t>f</a:t>
                      </a:r>
                      <a:r>
                        <a:rPr lang="ko-KR" altLang="en-US" sz="800" baseline="0" dirty="0" smtClean="0"/>
                        <a:t>ar </a:t>
                      </a:r>
                      <a:r>
                        <a:rPr lang="en-US" altLang="x-none" sz="800" baseline="0" dirty="0" smtClean="0"/>
                        <a:t>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사용 금액U</a:t>
                      </a:r>
                      <a:r>
                        <a:rPr lang="en-US" altLang="ko-KR" sz="800" baseline="0" dirty="0"/>
                        <a:t>sage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accumulated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coupons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used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far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정보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info 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"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</a:t>
                      </a:r>
                      <a:r>
                        <a:rPr lang="ko-KR" altLang="en-US" sz="800" baseline="0" dirty="0"/>
                        <a:t>"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감상 리스트Viewi</a:t>
                      </a:r>
                      <a:r>
                        <a:rPr lang="en-US" altLang="ko-KR" sz="800" baseline="0" dirty="0" smtClean="0"/>
                        <a:t>ng </a:t>
                      </a:r>
                      <a:r>
                        <a:rPr lang="ko-KR" altLang="en-US" sz="800" baseline="0" dirty="0" smtClean="0"/>
                        <a:t>list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"viewing 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관심 작품 Interested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"interested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ko-KR" altLang="x-none" sz="800" baseline="0" dirty="0" smtClean="0"/>
                        <a:t>Li</a:t>
                      </a:r>
                      <a:r>
                        <a:rPr lang="en-US" altLang="ko-KR" sz="800" baseline="0" dirty="0"/>
                        <a:t>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moves to [member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보유 쿠폰 변경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Held </a:t>
                      </a:r>
                      <a:r>
                        <a:rPr lang="ko-KR" altLang="en-US" sz="800" baseline="0" dirty="0"/>
                        <a:t>coupons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po</a:t>
                      </a:r>
                      <a:r>
                        <a:rPr lang="en-US" altLang="ko-KR" sz="800" baseline="0" dirty="0"/>
                        <a:t>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Close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Changed </a:t>
                      </a:r>
                      <a:r>
                        <a:rPr lang="en-US" altLang="ko-KR" sz="800" baseline="0" dirty="0"/>
                        <a:t>details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추가</a:t>
                      </a:r>
                      <a:r>
                        <a:rPr lang="en-US" altLang="ko-KR" sz="800" baseline="0" dirty="0" smtClean="0"/>
                        <a:t>add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차감</a:t>
                      </a:r>
                      <a:r>
                        <a:rPr lang="en-US" altLang="ko-KR" sz="800" baseline="0" dirty="0" smtClean="0"/>
                        <a:t>deduct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Amount input </a:t>
                      </a:r>
                      <a:r>
                        <a:rPr lang="ko-KR" altLang="en-US" sz="800" baseline="0" dirty="0" smtClean="0"/>
                        <a:t>window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Add/deduct </a:t>
                      </a:r>
                      <a:r>
                        <a:rPr lang="ko-KR" altLang="en-US" sz="800" baseline="0" dirty="0"/>
                        <a:t>choose, </a:t>
                      </a:r>
                      <a:r>
                        <a:rPr lang="en-US" altLang="x-none" sz="800" baseline="0" dirty="0"/>
                        <a:t>input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x-none" sz="800" baseline="0" dirty="0"/>
                        <a:t>then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clicking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ko-KR" altLang="en-US" sz="800" baseline="0" dirty="0" smtClean="0"/>
                        <a:t>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save)</a:t>
                      </a:r>
                      <a:r>
                        <a:rPr lang="ko-KR" altLang="x-none" sz="800" baseline="0" dirty="0" smtClean="0"/>
                        <a:t> </a:t>
                      </a:r>
                      <a:r>
                        <a:rPr lang="en-US" altLang="x-none" sz="800" baseline="0" dirty="0"/>
                        <a:t>button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will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either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add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or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deduct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corresponding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from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member's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held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amount</a:t>
                      </a:r>
                      <a:br>
                        <a:rPr lang="en-US" altLang="x-none" sz="800" baseline="0" dirty="0" smtClean="0"/>
                      </a:br>
                      <a:r>
                        <a:rPr lang="ko-KR" altLang="x-none" sz="800" baseline="0" dirty="0" smtClean="0"/>
                        <a:t>-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larger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than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held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deducted</a:t>
                      </a:r>
                      <a:r>
                        <a:rPr lang="ko-KR" altLang="x-none" sz="800" baseline="0" dirty="0"/>
                        <a:t>,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x-none" sz="800" baseline="0" dirty="0"/>
                        <a:t>shown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as </a:t>
                      </a:r>
                      <a:r>
                        <a:rPr lang="ko-KR" altLang="x-none" sz="800" baseline="0" dirty="0" smtClean="0"/>
                        <a:t>0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x-none" sz="800" baseline="0" dirty="0"/>
                        <a:t>won</a:t>
                      </a:r>
                      <a:endParaRPr lang="ko-KR" alt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87624" y="2123729"/>
            <a:ext cx="5400600" cy="180932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073704" y="2148907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활동정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070127" y="44084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732240" y="6009631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548680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6965" y="585138"/>
            <a:ext cx="5319252" cy="14036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01471" y="98304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보유 금액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797967" y="972012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102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1471" y="126593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충전 금액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797967" y="1254897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5,000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1471" y="15895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사용 금액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797967" y="1578531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4,898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93964" y="969436"/>
            <a:ext cx="1013586" cy="2277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1471" y="267846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작품 정보</a:t>
            </a:r>
            <a:endParaRPr lang="ko-KR" altLang="en-US" sz="8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1601471" y="2997532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감상 리스트</a:t>
            </a:r>
            <a:endParaRPr lang="ko-KR" altLang="en-US" sz="8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601471" y="330429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관심 작품</a:t>
            </a:r>
            <a:endParaRPr lang="ko-KR" altLang="en-US" sz="800" u="sng" dirty="0"/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1471" y="953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3313964" y="8292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421471" y="1301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1421471" y="1625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465485" y="26312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465485" y="29952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465485" y="3364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980127" y="4318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357806" y="5625798"/>
            <a:ext cx="288032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09934" y="6366233"/>
            <a:ext cx="694243" cy="195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3388" y="562965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9355" y="6009631"/>
            <a:ext cx="950579" cy="2086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592453" y="6009631"/>
            <a:ext cx="1505748" cy="212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금액 입력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2394335" y="6062973"/>
            <a:ext cx="108202" cy="1038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95681" y="564670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436524" y="545961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77806" y="54667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820757" y="56163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1358001" y="5966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465014" y="58746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339608" y="630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41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35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정보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info popup window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name, total episodes, registration </a:t>
                      </a:r>
                      <a:r>
                        <a:rPr lang="en-US" altLang="ko-KR" sz="900" baseline="0" dirty="0" smtClean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감상 리스트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Viewing </a:t>
                      </a:r>
                      <a:r>
                        <a:rPr lang="ko-KR" altLang="en-US" sz="900" baseline="0" dirty="0"/>
                        <a:t>list popup </a:t>
                      </a:r>
                      <a:r>
                        <a:rPr lang="ko-KR" altLang="en-US" sz="900" baseline="0" dirty="0" smtClean="0"/>
                        <a:t>window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viewing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관심 작품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Interested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window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interest registration date</a:t>
                      </a:r>
                      <a:endParaRPr lang="ko-KR" altLang="en-US" sz="900" baseline="0" dirty="0">
                        <a:latin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36524" y="742542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정보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33439" y="899324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6689" y="94113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0446" y="90317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7664" y="1462622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6505" y="1246598"/>
            <a:ext cx="3390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등록일자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433439" y="1477430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36524" y="268676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33439" y="2843548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6689" y="2885357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0446" y="28473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3406846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6505" y="3190822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감상일자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433439" y="3421654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436524" y="472514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488192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492373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488577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5445224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06505" y="5229200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관심등록 일자</a:t>
            </a: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1433439" y="5460032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67664" y="94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67664" y="2913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367664" y="49519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9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2036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banner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list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exposed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main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page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Registered thumbnail image 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File</a:t>
                      </a:r>
                      <a:r>
                        <a:rPr lang="en-US" altLang="ko-KR" sz="1000" baseline="0" dirty="0"/>
                        <a:t>name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of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currently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  <a:endParaRPr lang="ko-KR" altLang="en-US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ko-KR" altLang="x-none" sz="1000" baseline="0" dirty="0" smtClean="0"/>
                        <a:t>Edit </a:t>
                      </a:r>
                      <a:r>
                        <a:rPr lang="ko-KR" altLang="x-none" sz="1000" baseline="0" dirty="0"/>
                        <a:t>button</a:t>
                      </a:r>
                      <a:r>
                        <a:rPr lang="en-US" altLang="ko-KR" sz="1000" baseline="0" dirty="0"/>
                        <a:t>.</a:t>
                      </a:r>
                      <a:br>
                        <a:rPr lang="en-US" altLang="ko-KR" sz="1000" baseline="0" dirty="0"/>
                      </a:br>
                      <a:r>
                        <a:rPr lang="en-US" altLang="x-none" sz="1000" baseline="0" dirty="0"/>
                        <a:t>- When clicked, image attach UI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57886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71800" y="219886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71800" y="1633097"/>
            <a:ext cx="1440160" cy="5562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26864" y="2564904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71799" y="342300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71799" y="2857234"/>
            <a:ext cx="144016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26865" y="386104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771800" y="471914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71800" y="4153377"/>
            <a:ext cx="1440160" cy="5657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4" y="1633097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326864" y="2890406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26864" y="4186550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87664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609792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609792" y="21447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6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786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659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기간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Period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setting </a:t>
                      </a:r>
                      <a:r>
                        <a:rPr lang="en-US" altLang="ko-KR" sz="900" baseline="0" dirty="0"/>
                        <a:t>date picker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calendar is shown and date is picked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ko-KR" sz="900" baseline="0" dirty="0" err="1"/>
                        <a:t>Defualt</a:t>
                      </a:r>
                      <a:r>
                        <a:rPr lang="en-US" altLang="ko-KR" sz="900" baseline="0" dirty="0"/>
                        <a:t> is all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조회</a:t>
                      </a:r>
                      <a:r>
                        <a:rPr lang="en-US" altLang="ko-KR" sz="900" baseline="0" dirty="0" smtClean="0"/>
                        <a:t>(find)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regarding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the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set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at </a:t>
                      </a:r>
                      <a:r>
                        <a:rPr lang="ko-KR" altLang="en-US" sz="900" baseline="0" dirty="0" smtClean="0"/>
                        <a:t>1</a:t>
                      </a:r>
                      <a:r>
                        <a:rPr lang="ko-KR" altLang="en-US" sz="900" baseline="0" dirty="0"/>
                        <a:t>), </a:t>
                      </a:r>
                      <a:r>
                        <a:rPr lang="en-US" altLang="ko-KR" sz="900" baseline="0" dirty="0"/>
                        <a:t>coupon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charged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Statistics shown of </a:t>
                      </a:r>
                      <a:r>
                        <a:rPr lang="en-US" altLang="ko-KR" sz="900" baseline="0" dirty="0"/>
                        <a:t>info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from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above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총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충전 금액</a:t>
                      </a:r>
                      <a:r>
                        <a:rPr lang="en-US" altLang="ko-KR" sz="900" baseline="0" dirty="0" smtClean="0"/>
                        <a:t>Total </a:t>
                      </a:r>
                      <a:r>
                        <a:rPr lang="en-US" altLang="ko-KR" sz="900" baseline="0" dirty="0"/>
                        <a:t>charged amount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 사용자 수Number </a:t>
                      </a:r>
                      <a:r>
                        <a:rPr lang="ko-KR" altLang="en-US" sz="900" baseline="0" dirty="0"/>
                        <a:t>of charged users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금액 별 충전 수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number by amount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Search field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Viewed charged history list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number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충전금액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amount, </a:t>
                      </a:r>
                      <a:r>
                        <a:rPr lang="ko-KR" altLang="en-US" sz="900" baseline="0" dirty="0" smtClean="0"/>
                        <a:t>결제수단</a:t>
                      </a:r>
                      <a:r>
                        <a:rPr lang="en-US" altLang="ko-KR" sz="900" baseline="0" dirty="0" smtClean="0"/>
                        <a:t>payment </a:t>
                      </a:r>
                      <a:r>
                        <a:rPr lang="en-US" altLang="ko-KR" sz="900" baseline="0" dirty="0"/>
                        <a:t>method, </a:t>
                      </a:r>
                      <a:r>
                        <a:rPr lang="ko-KR" altLang="en-US" sz="900" baseline="0" dirty="0" err="1" smtClean="0"/>
                        <a:t>충전일시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move </a:t>
                      </a:r>
                      <a:r>
                        <a:rPr lang="en-US" altLang="ko-KR" sz="900" baseline="0" dirty="0"/>
                        <a:t>UI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900" baseline="0" dirty="0"/>
                        <a:t>Submenu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충전내역</a:t>
                      </a:r>
                      <a:r>
                        <a:rPr lang="en-US" altLang="ko-KR" sz="900" baseline="0" dirty="0" smtClean="0"/>
                        <a:t>Charged history / </a:t>
                      </a:r>
                      <a:r>
                        <a:rPr lang="ko-KR" altLang="en-US" sz="900" baseline="0" dirty="0" smtClean="0"/>
                        <a:t>사용내역</a:t>
                      </a:r>
                      <a:r>
                        <a:rPr lang="en-US" altLang="ko-KR" sz="900" baseline="0" dirty="0" smtClean="0"/>
                        <a:t>usage </a:t>
                      </a:r>
                      <a:r>
                        <a:rPr lang="en-US" altLang="ko-KR" sz="900" baseline="0" dirty="0"/>
                        <a:t>history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Default is charged history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usage history is clicked, moves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900" baseline="0" dirty="0" smtClean="0"/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1196752"/>
            <a:ext cx="41699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내역 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충전 금액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124,000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사용자 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6,940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금액 별 충전 수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폰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1,234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1,535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47664" y="1588632"/>
            <a:ext cx="3266029" cy="213662"/>
            <a:chOff x="6003673" y="4719368"/>
            <a:chExt cx="3266029" cy="213662"/>
          </a:xfrm>
        </p:grpSpPr>
        <p:sp>
          <p:nvSpPr>
            <p:cNvPr id="16" name="직사각형 15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89388"/>
              </p:ext>
            </p:extLst>
          </p:nvPr>
        </p:nvGraphicFramePr>
        <p:xfrm>
          <a:off x="1196964" y="3979888"/>
          <a:ext cx="5391260" cy="21854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8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6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결제수단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1214639" y="397988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14639" y="6168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/>
          <p:cNvSpPr/>
          <p:nvPr/>
        </p:nvSpPr>
        <p:spPr>
          <a:xfrm rot="16200000">
            <a:off x="340508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05316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35050" y="6225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243082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Input"/>
          <p:cNvSpPr/>
          <p:nvPr/>
        </p:nvSpPr>
        <p:spPr>
          <a:xfrm>
            <a:off x="2471134" y="3625330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967493" y="363262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59632" y="3653647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2223329" y="37724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87625" y="1196752"/>
            <a:ext cx="5328592" cy="23042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65151" y="357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381134" y="35339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3817521" y="35426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109388" y="4000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  <p:sp>
        <p:nvSpPr>
          <p:cNvPr id="62" name="타원 61"/>
          <p:cNvSpPr/>
          <p:nvPr/>
        </p:nvSpPr>
        <p:spPr>
          <a:xfrm>
            <a:off x="0" y="32849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-18642" y="36928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9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3580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payment_detail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payment_detail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4549" y="352212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결제 취소</a:t>
            </a:r>
            <a:endParaRPr lang="ko-KR" altLang="en-US" sz="1050" dirty="0"/>
          </a:p>
        </p:txBody>
      </p:sp>
      <p:sp>
        <p:nvSpPr>
          <p:cNvPr id="27" name="Input"/>
          <p:cNvSpPr/>
          <p:nvPr/>
        </p:nvSpPr>
        <p:spPr>
          <a:xfrm>
            <a:off x="2430334" y="3734423"/>
            <a:ext cx="139926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Input"/>
          <p:cNvSpPr/>
          <p:nvPr/>
        </p:nvSpPr>
        <p:spPr>
          <a:xfrm>
            <a:off x="2430334" y="4096327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       선택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3998568" y="412705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결제취소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0555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아이디 ID </a:t>
                      </a:r>
                      <a:r>
                        <a:rPr lang="ko-KR" altLang="en-US" sz="900" baseline="0" dirty="0"/>
                        <a:t>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성명 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err="1" smtClean="0"/>
                        <a:t>결제일시</a:t>
                      </a:r>
                      <a:r>
                        <a:rPr lang="ko-KR" altLang="en-US" sz="900" baseline="0" dirty="0" smtClean="0"/>
                        <a:t> Payment </a:t>
                      </a:r>
                      <a:r>
                        <a:rPr lang="ko-KR" altLang="en-US" sz="900" baseline="0" dirty="0"/>
                        <a:t>date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금액 Payment </a:t>
                      </a:r>
                      <a:r>
                        <a:rPr lang="ko-KR" altLang="en-US" sz="900" baseline="0" dirty="0"/>
                        <a:t>amount shown 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수단 Pa</a:t>
                      </a:r>
                      <a:r>
                        <a:rPr lang="en-US" altLang="ko-KR" sz="900" baseline="0" dirty="0"/>
                        <a:t>yment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method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사유 </a:t>
                      </a:r>
                      <a:r>
                        <a:rPr lang="ko-KR" altLang="x-none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Cancellation </a:t>
                      </a:r>
                      <a:r>
                        <a:rPr lang="ko-KR" altLang="x-none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reason input space</a:t>
                      </a:r>
                      <a:r>
                        <a:rPr lang="ko-KR" altLang="en-US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코드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code option box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거래취소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기타사항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transaction cancel/error/other details)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결제취소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(Transaction cancel)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Transaction cancel process carried out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목록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move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결제 </a:t>
            </a:r>
            <a:r>
              <a:rPr lang="ko-KR" altLang="en-US" sz="1050" dirty="0" smtClean="0"/>
              <a:t>상세정보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36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bbbbb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40334" y="36264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937894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255587" y="3522129"/>
            <a:ext cx="4634464" cy="10081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4549" y="376515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취소사유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334549" y="4127054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취소코드</a:t>
            </a:r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>
            <a:off x="2293780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결제일시</a:t>
            </a:r>
            <a:endParaRPr lang="ko-KR" altLang="en-US" sz="1050" dirty="0"/>
          </a:p>
        </p:txBody>
      </p:sp>
      <p:sp>
        <p:nvSpPr>
          <p:cNvPr id="49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331640" y="27473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30233" y="2747367"/>
            <a:ext cx="319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8445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11760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55587" y="1608838"/>
            <a:ext cx="4634464" cy="1820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375948" y="29197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374824" y="2670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4801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4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coupon_use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674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기간 설정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(Period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setting)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 picker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clicked, calendar is shown and date is picked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 err="1">
                          <a:latin typeface="Arial" charset="0"/>
                        </a:rPr>
                        <a:t>Defualt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 is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전체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(all)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조회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(find)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regarding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at 1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),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Statistics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info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from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above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총 사용 내역 건수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Total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history case number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쿠폰 사용자 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Search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field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option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box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list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 금액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name, 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사용일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date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UI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사용내역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764704"/>
            <a:ext cx="41699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내역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사용 내역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124,151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사용자 수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135,159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7664" y="1551440"/>
            <a:ext cx="3266029" cy="213662"/>
            <a:chOff x="6003673" y="4719368"/>
            <a:chExt cx="3266029" cy="213662"/>
          </a:xfrm>
        </p:grpSpPr>
        <p:sp>
          <p:nvSpPr>
            <p:cNvPr id="23" name="직사각형 22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05903"/>
              </p:ext>
            </p:extLst>
          </p:nvPr>
        </p:nvGraphicFramePr>
        <p:xfrm>
          <a:off x="1196964" y="2908278"/>
          <a:ext cx="5391259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9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6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93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1214639" y="290827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214639" y="5934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이등변 삼각형 57"/>
          <p:cNvSpPr/>
          <p:nvPr/>
        </p:nvSpPr>
        <p:spPr>
          <a:xfrm rot="16200000">
            <a:off x="340508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5400000">
            <a:off x="405316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35050" y="5991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96740" y="2892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931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7" name="Input"/>
          <p:cNvSpPr/>
          <p:nvPr/>
        </p:nvSpPr>
        <p:spPr>
          <a:xfrm>
            <a:off x="2627585" y="2418072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123944" y="242536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16083" y="244638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 flipV="1">
            <a:off x="2379780" y="2565227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328792" y="22980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2544775" y="2257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3981162" y="2266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7291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4296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1012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아이디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성명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사용일시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사용료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구매취소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cancellation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</a:t>
                      </a:r>
                      <a:br>
                        <a:rPr lang="en-US" altLang="ko-KR" sz="1000" baseline="0" dirty="0" smtClean="0">
                          <a:latin typeface="Arial" charset="0"/>
                        </a:rPr>
                      </a:br>
                      <a:r>
                        <a:rPr lang="en-US" altLang="ko-KR" sz="1000" baseline="0" dirty="0" smtClean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구매 내역을 취소 하시 겠습니까</a:t>
                      </a:r>
                      <a:r>
                        <a:rPr lang="en-US" altLang="ko-KR" sz="1000" baseline="0" dirty="0" smtClean="0"/>
                        <a:t>?” (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?) If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 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processed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refund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user's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2987822" y="399576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구매취소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구매상세정보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40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사용일시</a:t>
            </a:r>
            <a:endParaRPr lang="ko-KR" altLang="en-US" sz="1050" dirty="0"/>
          </a:p>
        </p:txBody>
      </p:sp>
      <p:sp>
        <p:nvSpPr>
          <p:cNvPr id="70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31640" y="2747367"/>
            <a:ext cx="6367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사용료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5587" y="1608838"/>
            <a:ext cx="4634464" cy="28282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2375948" y="2747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334549" y="3128317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/>
              <a:t>작품명</a:t>
            </a:r>
            <a:endParaRPr lang="en-US" altLang="ko-KR" sz="105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334549" y="348284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회차명</a:t>
            </a:r>
            <a:endParaRPr lang="ko-KR" altLang="en-US" sz="1050" dirty="0"/>
          </a:p>
        </p:txBody>
      </p:sp>
      <p:sp>
        <p:nvSpPr>
          <p:cNvPr id="81" name="Input"/>
          <p:cNvSpPr/>
          <p:nvPr/>
        </p:nvSpPr>
        <p:spPr>
          <a:xfrm>
            <a:off x="2430334" y="312831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어둠의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Input"/>
          <p:cNvSpPr/>
          <p:nvPr/>
        </p:nvSpPr>
        <p:spPr>
          <a:xfrm>
            <a:off x="2430334" y="35010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바다가 부르는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75948" y="31283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375948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820881" y="41161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074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20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판매현황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616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</a:t>
                      </a:r>
                      <a:r>
                        <a:rPr lang="en-GB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year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2) – </a:t>
                      </a: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month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3) </a:t>
                      </a:r>
                      <a:r>
                        <a:rPr lang="ko-KR" altLang="en-US" sz="900" baseline="0" dirty="0" smtClean="0"/>
                        <a:t>월 누적 판매금액</a:t>
                      </a:r>
                      <a:r>
                        <a:rPr lang="en-GB" altLang="ko-KR" sz="900" baseline="0" dirty="0" smtClean="0"/>
                        <a:t>Corresponding month's accumulated sales amount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4) Search field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name/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name/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5) Search word input space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6) Search button. When clicked, 4,5) search word input window viewed contents shown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7) Sales history list. Shown 10 each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GB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name,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name, </a:t>
                      </a:r>
                      <a:r>
                        <a:rPr lang="ko-KR" altLang="en-US" sz="900" baseline="0" dirty="0" smtClean="0"/>
                        <a:t>단가</a:t>
                      </a:r>
                      <a:r>
                        <a:rPr lang="en-GB" altLang="ko-KR" sz="900" baseline="0" dirty="0" smtClean="0"/>
                        <a:t>price, </a:t>
                      </a:r>
                      <a:r>
                        <a:rPr lang="ko-KR" altLang="en-US" sz="900" baseline="0" dirty="0" err="1" smtClean="0"/>
                        <a:t>판매수</a:t>
                      </a:r>
                      <a:r>
                        <a:rPr lang="en-GB" altLang="ko-KR" sz="900" baseline="0" dirty="0" smtClean="0"/>
                        <a:t>sales numbers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each row's info is clicked, links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8) Page move button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9) Submenu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 / </a:t>
                      </a:r>
                      <a:r>
                        <a:rPr lang="ko-KR" altLang="en-US" sz="900" baseline="0" dirty="0" smtClean="0"/>
                        <a:t>환급내역 </a:t>
                      </a:r>
                      <a:r>
                        <a:rPr lang="en-GB" altLang="ko-KR" sz="900" baseline="0" dirty="0" smtClean="0"/>
                        <a:t>refund history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</a:t>
                      </a: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환급내역</a:t>
                      </a:r>
                      <a:r>
                        <a:rPr lang="en-GB" altLang="ko-KR" sz="900" baseline="0" dirty="0" smtClean="0"/>
                        <a:t>refund history button is clicked moves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38767"/>
              </p:ext>
            </p:extLst>
          </p:nvPr>
        </p:nvGraphicFramePr>
        <p:xfrm>
          <a:off x="1313380" y="2106070"/>
          <a:ext cx="5202837" cy="35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1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4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44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작품명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회차명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판매수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10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9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희망의 나라로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8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7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6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5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4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조길동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3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장길동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2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윤길동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1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200033" y="23220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256450" y="6174242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Box"/>
          <p:cNvSpPr>
            <a:spLocks/>
          </p:cNvSpPr>
          <p:nvPr/>
        </p:nvSpPr>
        <p:spPr bwMode="auto">
          <a:xfrm>
            <a:off x="2987824" y="1327599"/>
            <a:ext cx="3659786" cy="18854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월 누적 판매금액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 156,486,000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원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927587" y="12276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63757" y="60842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6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124804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0" y="3739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5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653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90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Chosen user's </a:t>
                      </a:r>
                      <a:r>
                        <a:rPr lang="ko-KR" altLang="en-US" sz="1000" baseline="0" dirty="0" smtClean="0"/>
                        <a:t>아이디 </a:t>
                      </a:r>
                      <a:r>
                        <a:rPr lang="en-GB" altLang="ko-KR" sz="1000" baseline="0" dirty="0" smtClean="0"/>
                        <a:t>ID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성명 </a:t>
                      </a:r>
                      <a:r>
                        <a:rPr lang="en-GB" altLang="ko-KR" sz="1000" baseline="0" dirty="0" smtClean="0"/>
                        <a:t>Name info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년</a:t>
                      </a:r>
                      <a:r>
                        <a:rPr lang="en-GB" altLang="ko-KR" sz="1000" baseline="0" dirty="0" smtClean="0"/>
                        <a:t>Year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this year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월</a:t>
                      </a:r>
                      <a:r>
                        <a:rPr lang="en-GB" altLang="ko-KR" sz="1000" baseline="0" dirty="0" smtClean="0"/>
                        <a:t>Month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month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작품판매 현황</a:t>
                      </a:r>
                      <a:r>
                        <a:rPr lang="en-GB" altLang="ko-KR" sz="1000" baseline="0" dirty="0" smtClean="0"/>
                        <a:t>book sales current situation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sales amount corresponding to chosen year/month shown. Listed 10 each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even if same episode of same book, if price, calculation ratios change, separately calculate snd show accordingly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info: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en-GB" altLang="ko-KR" sz="1000" baseline="0" dirty="0" smtClean="0"/>
                        <a:t>book name, </a:t>
                      </a:r>
                      <a:r>
                        <a:rPr lang="ko-KR" altLang="en-US" sz="1000" baseline="0" dirty="0" err="1" smtClean="0"/>
                        <a:t>회차명</a:t>
                      </a:r>
                      <a:r>
                        <a:rPr lang="en-GB" altLang="ko-KR" sz="1000" baseline="0" dirty="0" smtClean="0"/>
                        <a:t>episode name, </a:t>
                      </a:r>
                      <a:r>
                        <a:rPr lang="ko-KR" altLang="en-US" sz="1000" baseline="0" dirty="0" smtClean="0"/>
                        <a:t>단가</a:t>
                      </a:r>
                      <a:r>
                        <a:rPr lang="en-GB" altLang="ko-KR" sz="1000" baseline="0" dirty="0" smtClean="0"/>
                        <a:t>price, </a:t>
                      </a:r>
                      <a:r>
                        <a:rPr lang="ko-KR" altLang="en-US" sz="1000" baseline="0" dirty="0" err="1" smtClean="0"/>
                        <a:t>판매수</a:t>
                      </a:r>
                      <a:r>
                        <a:rPr lang="en-GB" altLang="ko-KR" sz="1000" baseline="0" dirty="0" smtClean="0"/>
                        <a:t>sales number, </a:t>
                      </a:r>
                      <a:r>
                        <a:rPr lang="ko-KR" altLang="en-US" sz="1000" baseline="0" dirty="0" smtClean="0"/>
                        <a:t>정산비율</a:t>
                      </a:r>
                      <a:r>
                        <a:rPr lang="en-GB" altLang="ko-KR" sz="1000" baseline="0" dirty="0" smtClean="0"/>
                        <a:t>calculation ratio, </a:t>
                      </a:r>
                      <a:r>
                        <a:rPr lang="ko-KR" altLang="en-US" sz="1000" baseline="0" dirty="0" smtClean="0"/>
                        <a:t>정산금액</a:t>
                      </a:r>
                      <a:r>
                        <a:rPr lang="en-GB" altLang="ko-KR" sz="1000" baseline="0" dirty="0" smtClean="0"/>
                        <a:t>calculation amount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shown as current year/month info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goes over 10 cases, show page numbering button</a:t>
                      </a:r>
                      <a:endParaRPr lang="ko-KR" altLang="en-US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3542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6418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15616" y="1551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992087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4148078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205616" y="22717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2799151" y="362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1394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7769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수익금 잔액 현황</a:t>
                      </a:r>
                      <a:r>
                        <a:rPr lang="en-GB" altLang="ko-KR" sz="1000" baseline="0" dirty="0" smtClean="0"/>
                        <a:t>Profits balance current situation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balance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en-GB" altLang="ko-KR" sz="1000" baseline="0" dirty="0" smtClean="0"/>
                        <a:t>accumulated profit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en-GB" altLang="ko-KR" sz="1000" baseline="0" dirty="0" smtClean="0"/>
                        <a:t> refund amount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환급내역 </a:t>
                      </a:r>
                      <a:r>
                        <a:rPr lang="en-US" altLang="ko-KR" sz="1000" baseline="0" dirty="0" smtClean="0"/>
                        <a:t>Profit </a:t>
                      </a:r>
                      <a:r>
                        <a:rPr lang="en-GB" altLang="ko-KR" sz="1000" baseline="0" dirty="0" smtClean="0"/>
                        <a:t>Refund history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after submitting refund application, if manager processes refund completion, shows on list 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each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info; </a:t>
                      </a:r>
                      <a:r>
                        <a:rPr lang="ko-KR" altLang="en-US" sz="1000" baseline="0" dirty="0" smtClean="0"/>
                        <a:t>신청일자</a:t>
                      </a:r>
                      <a:r>
                        <a:rPr lang="en-GB" altLang="ko-KR" sz="1000" baseline="0" dirty="0" smtClean="0"/>
                        <a:t>application date, </a:t>
                      </a:r>
                      <a:r>
                        <a:rPr lang="ko-KR" altLang="en-US" sz="1000" baseline="0" dirty="0" smtClean="0"/>
                        <a:t>입금일자</a:t>
                      </a:r>
                      <a:r>
                        <a:rPr lang="en-GB" altLang="ko-KR" sz="1000" baseline="0" dirty="0" smtClean="0"/>
                        <a:t>deposit date, </a:t>
                      </a:r>
                      <a:r>
                        <a:rPr lang="ko-KR" altLang="en-US" sz="1000" baseline="0" dirty="0" smtClean="0"/>
                        <a:t>입금액</a:t>
                      </a:r>
                      <a:r>
                        <a:rPr lang="en-GB" altLang="ko-KR" sz="1000" baseline="0" dirty="0" smtClean="0"/>
                        <a:t>deposit amount, </a:t>
                      </a:r>
                      <a:r>
                        <a:rPr lang="ko-KR" altLang="en-US" sz="1000" baseline="0" dirty="0" smtClean="0"/>
                        <a:t>입금은행</a:t>
                      </a:r>
                      <a:r>
                        <a:rPr lang="en-GB" altLang="ko-KR" sz="1000" baseline="0" dirty="0" smtClean="0"/>
                        <a:t>deposit bank, </a:t>
                      </a:r>
                      <a:r>
                        <a:rPr lang="ko-KR" altLang="en-US" sz="1000" baseline="0" dirty="0" smtClean="0"/>
                        <a:t>예금주</a:t>
                      </a:r>
                      <a:r>
                        <a:rPr lang="en-GB" altLang="ko-KR" sz="1000" baseline="0" dirty="0" smtClean="0"/>
                        <a:t>account holder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has over 10 cases, page numbering button shown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67019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762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64241" y="429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64241" y="522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668378" y="63096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29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752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Link to [home]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banner_management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8" y="156854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-488" y="11881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26006" y="148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867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8675" y="25469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8675" y="297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8675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8675" y="38145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22420" y="673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9570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profit_refund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98705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this year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month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field option box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</a:t>
                      </a:r>
                      <a:r>
                        <a:rPr lang="ko-KR" altLang="en-US" sz="900" baseline="0" dirty="0" smtClean="0"/>
                        <a:t> 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word input space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검색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GB" altLang="ko-KR" sz="900" baseline="0" dirty="0" smtClean="0"/>
                        <a:t>search) button is clicked 3,4) search word input window hits contents shown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R</a:t>
                      </a:r>
                      <a:r>
                        <a:rPr lang="en-GB" altLang="ko-KR" sz="900" baseline="0" dirty="0" err="1" smtClean="0"/>
                        <a:t>efund</a:t>
                      </a:r>
                      <a:r>
                        <a:rPr lang="en-GB" altLang="ko-KR" sz="900" baseline="0" dirty="0" smtClean="0"/>
                        <a:t> application history list. Shown 10 each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smtClean="0"/>
                        <a:t>신청일자</a:t>
                      </a:r>
                      <a:r>
                        <a:rPr lang="en-GB" altLang="ko-KR" sz="900" baseline="0" dirty="0" smtClean="0"/>
                        <a:t>application date, </a:t>
                      </a:r>
                      <a:r>
                        <a:rPr lang="ko-KR" altLang="en-US" sz="900" baseline="0" dirty="0" smtClean="0"/>
                        <a:t>입금일자</a:t>
                      </a:r>
                      <a:r>
                        <a:rPr lang="en-GB" altLang="ko-KR" sz="900" baseline="0" dirty="0" smtClean="0"/>
                        <a:t>deposit date, </a:t>
                      </a:r>
                      <a:r>
                        <a:rPr lang="ko-KR" altLang="en-US" sz="900" baseline="0" dirty="0" smtClean="0"/>
                        <a:t>입금액</a:t>
                      </a:r>
                      <a:r>
                        <a:rPr lang="en-GB" altLang="ko-KR" sz="900" baseline="0" dirty="0" smtClean="0"/>
                        <a:t>deposit amount, </a:t>
                      </a:r>
                      <a:r>
                        <a:rPr lang="ko-KR" altLang="en-US" sz="900" baseline="0" dirty="0" smtClean="0"/>
                        <a:t>입금은행</a:t>
                      </a:r>
                      <a:r>
                        <a:rPr lang="en-GB" altLang="ko-KR" sz="900" baseline="0" dirty="0" smtClean="0"/>
                        <a:t>deposit bank, </a:t>
                      </a:r>
                      <a:r>
                        <a:rPr lang="ko-KR" altLang="en-US" sz="900" baseline="0" dirty="0" smtClean="0"/>
                        <a:t>예금주</a:t>
                      </a:r>
                      <a:r>
                        <a:rPr lang="en-GB" altLang="ko-KR" sz="900" baseline="0" dirty="0" smtClean="0"/>
                        <a:t>account holder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GB" altLang="ko-KR" sz="900" baseline="0" dirty="0" smtClean="0"/>
                        <a:t>when each row's info is clicked, links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hasn't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empty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filled out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Page move button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환급신청내역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9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1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65708"/>
              </p:ext>
            </p:extLst>
          </p:nvPr>
        </p:nvGraphicFramePr>
        <p:xfrm>
          <a:off x="1326271" y="2251188"/>
          <a:ext cx="5189944" cy="295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32041" y="5445224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1170600" y="164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333866" y="2420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3761858" y="23701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748421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803710" y="5443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13739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4985"/>
              </p:ext>
            </p:extLst>
          </p:nvPr>
        </p:nvGraphicFramePr>
        <p:xfrm>
          <a:off x="6444208" y="598888"/>
          <a:ext cx="2664296" cy="6231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803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환급신청서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info submitted by user shown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 금액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amount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본명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input value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주민번호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Citizen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GB" altLang="ko-KR" sz="800" baseline="0" dirty="0" smtClean="0"/>
                        <a:t>Email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en-GB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예금주명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holder name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예금주와의 관계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with account holder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/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dirty="0" smtClean="0"/>
                        <a:t>우리은행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국민은행</a:t>
                      </a:r>
                      <a:r>
                        <a:rPr lang="en-US" altLang="ko-KR" sz="800" dirty="0" smtClean="0"/>
                        <a:t>, SC</a:t>
                      </a:r>
                      <a:r>
                        <a:rPr lang="ko-KR" altLang="en-US" sz="800" dirty="0" smtClean="0"/>
                        <a:t>제일은행</a:t>
                      </a:r>
                      <a:r>
                        <a:rPr lang="en-US" altLang="ko-KR" sz="800" dirty="0" smtClean="0"/>
                        <a:t>,,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하나은행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대구은행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한국시티은행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경남은행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외환은행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신한은행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광주은행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새마을금고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농협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우체국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수협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전북은행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제주은행</a:t>
                      </a:r>
                      <a:endParaRPr lang="en-US" altLang="ko-KR" sz="8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계좌번호</a:t>
                      </a:r>
                      <a:r>
                        <a:rPr lang="en-GB" altLang="ko-KR" sz="800" baseline="0" dirty="0" smtClean="0"/>
                        <a:t>Account no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정산처리</a:t>
                      </a:r>
                      <a:r>
                        <a:rPr lang="en-GB" altLang="ko-KR" sz="800" baseline="0" dirty="0" smtClean="0"/>
                        <a:t>Calculation processing shown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clicked, calculation processed.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deposit date, amount, bank, account holder info shown on refund application history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en-GB" altLang="ko-KR" sz="800" baseline="0" dirty="0" smtClean="0"/>
                        <a:t>Delete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 popup window shows. “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?”(</a:t>
                      </a:r>
                      <a:r>
                        <a:rPr lang="en-GB" altLang="ko-KR" sz="800" baseline="0" dirty="0" smtClean="0"/>
                        <a:t>Delete?) If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OK) is clicked, deletes, is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is clicked, no action taken.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delete processed, corresponding application history info is deleted, then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</a:t>
                      </a:r>
                      <a:r>
                        <a:rPr lang="en-GB" altLang="ko-KR" sz="800" baseline="0" dirty="0" smtClean="0"/>
                        <a:t> when clicked,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 신청서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184575" cy="5400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9720" y="1282862"/>
            <a:ext cx="453650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1728" y="1354870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신청서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728" y="235451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본명</a:t>
            </a:r>
            <a:endParaRPr lang="ko-KR" altLang="en-US" sz="800" b="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54698" y="164290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54698" y="433131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54818" y="238048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1728" y="4403320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예금주명</a:t>
            </a:r>
            <a:endParaRPr lang="ko-KR" altLang="en-US" sz="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28" y="2721413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주민번호</a:t>
            </a:r>
            <a:endParaRPr lang="ko-KR" altLang="en-US" sz="800" b="0" dirty="0"/>
          </a:p>
        </p:txBody>
      </p:sp>
      <p:sp>
        <p:nvSpPr>
          <p:cNvPr id="23" name="직사각형 22"/>
          <p:cNvSpPr/>
          <p:nvPr/>
        </p:nvSpPr>
        <p:spPr>
          <a:xfrm>
            <a:off x="2554818" y="2747375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1728" y="305991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휴대폰</a:t>
            </a:r>
            <a:endParaRPr lang="ko-KR" altLang="en-US" sz="800" b="0" dirty="0"/>
          </a:p>
        </p:txBody>
      </p:sp>
      <p:sp>
        <p:nvSpPr>
          <p:cNvPr id="27" name="직사각형 26"/>
          <p:cNvSpPr/>
          <p:nvPr/>
        </p:nvSpPr>
        <p:spPr>
          <a:xfrm>
            <a:off x="2554818" y="3085874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1728" y="3422689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이메일</a:t>
            </a:r>
            <a:endParaRPr lang="ko-KR" altLang="en-US" sz="800" b="0" dirty="0"/>
          </a:p>
        </p:txBody>
      </p:sp>
      <p:sp>
        <p:nvSpPr>
          <p:cNvPr id="29" name="직사각형 28"/>
          <p:cNvSpPr/>
          <p:nvPr/>
        </p:nvSpPr>
        <p:spPr>
          <a:xfrm>
            <a:off x="2554818" y="344865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1728" y="376871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주소</a:t>
            </a:r>
            <a:endParaRPr lang="ko-KR" altLang="en-US" sz="800" b="0" dirty="0"/>
          </a:p>
        </p:txBody>
      </p:sp>
      <p:sp>
        <p:nvSpPr>
          <p:cNvPr id="31" name="직사각형 30"/>
          <p:cNvSpPr/>
          <p:nvPr/>
        </p:nvSpPr>
        <p:spPr>
          <a:xfrm>
            <a:off x="2554818" y="3794679"/>
            <a:ext cx="315136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88521" y="518397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1728" y="4757691"/>
            <a:ext cx="88678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예금주와의 관계</a:t>
            </a:r>
            <a:endParaRPr lang="ko-KR" altLang="en-US" sz="800" b="0" dirty="0"/>
          </a:p>
        </p:txBody>
      </p:sp>
      <p:sp>
        <p:nvSpPr>
          <p:cNvPr id="34" name="직사각형 33"/>
          <p:cNvSpPr/>
          <p:nvPr/>
        </p:nvSpPr>
        <p:spPr>
          <a:xfrm>
            <a:off x="2554818" y="4802791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3518515" y="4886713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1728" y="5187751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계좌번호</a:t>
            </a:r>
            <a:endParaRPr lang="ko-KR" altLang="en-US" sz="800" b="0" dirty="0"/>
          </a:p>
        </p:txBody>
      </p:sp>
      <p:sp>
        <p:nvSpPr>
          <p:cNvPr id="37" name="직사각형 36"/>
          <p:cNvSpPr/>
          <p:nvPr/>
        </p:nvSpPr>
        <p:spPr>
          <a:xfrm>
            <a:off x="2554818" y="517501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3518515" y="5293856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2680" y="5810903"/>
            <a:ext cx="1015184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처리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54698" y="2218966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54818" y="4403320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1728" y="1786918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환급신청 금액</a:t>
            </a:r>
            <a:endParaRPr lang="ko-KR" altLang="en-US" sz="800" b="0" dirty="0"/>
          </a:p>
        </p:txBody>
      </p:sp>
      <p:sp>
        <p:nvSpPr>
          <p:cNvPr id="43" name="직사각형 42"/>
          <p:cNvSpPr/>
          <p:nvPr/>
        </p:nvSpPr>
        <p:spPr>
          <a:xfrm>
            <a:off x="2554818" y="178691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6024" y="178691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b="0" dirty="0" smtClean="0"/>
              <a:t>/ 300,100 </a:t>
            </a:r>
            <a:r>
              <a:rPr lang="ko-KR" altLang="en-US" sz="800" b="0" dirty="0" smtClean="0"/>
              <a:t>원 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62" name="직사각형 61"/>
          <p:cNvSpPr/>
          <p:nvPr/>
        </p:nvSpPr>
        <p:spPr>
          <a:xfrm>
            <a:off x="4480559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449453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타원 69"/>
          <p:cNvSpPr/>
          <p:nvPr/>
        </p:nvSpPr>
        <p:spPr>
          <a:xfrm>
            <a:off x="1362120" y="114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492873" y="1765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1439720" y="23804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1434375" y="27214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439720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439720" y="34660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02873" y="38142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452120" y="44033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452120" y="4796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1492873" y="5222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819446" y="5078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242680" y="5720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73762" y="57780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4480559" y="5783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442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2412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Keyword input box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input box for each category generated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if manager has input keyword, user can choose the keyword from select box when newly registering book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corresponding keyword is searched like hashtags on the user web search window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변경사항 저장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GB" altLang="ko-KR" sz="1000" baseline="0" dirty="0" smtClean="0"/>
                        <a:t>Changed contents save) button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en-GB" altLang="ko-KR" sz="1000" baseline="0" dirty="0" smtClean="0"/>
                        <a:t> when clicked, changed contents saved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3286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1362766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판타지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6865" y="3824472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무협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89040"/>
            <a:ext cx="576064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퓨전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5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26865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26865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26865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26865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26865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63666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3666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63666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3666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3666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63666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6865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26865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26865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26865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6865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63666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63666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63666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3666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63666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6865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26865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63666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3666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71877" y="6536314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53" name="타원 52"/>
          <p:cNvSpPr/>
          <p:nvPr/>
        </p:nvSpPr>
        <p:spPr>
          <a:xfrm>
            <a:off x="1106964" y="1377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881877" y="6455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5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7767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15023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</a:t>
                      </a:r>
                      <a:r>
                        <a:rPr lang="ko-KR" altLang="en-US" sz="900" baseline="0" dirty="0" err="1" smtClean="0"/>
                        <a:t>회원수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number of </a:t>
                      </a:r>
                      <a:r>
                        <a:rPr lang="en-US" altLang="ko-KR" sz="900" baseline="0" dirty="0" smtClean="0"/>
                        <a:t>members)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신규가입자수</a:t>
                      </a:r>
                      <a:r>
                        <a:rPr lang="en-US" altLang="ko-KR" sz="900" baseline="0" dirty="0" smtClean="0"/>
                        <a:t>(Newly </a:t>
                      </a:r>
                      <a:r>
                        <a:rPr lang="en-US" altLang="ko-KR" sz="900" baseline="0" dirty="0"/>
                        <a:t>joined members </a:t>
                      </a:r>
                      <a:r>
                        <a:rPr lang="en-US" altLang="ko-KR" sz="900" baseline="0" dirty="0" smtClean="0"/>
                        <a:t>number:) </a:t>
                      </a:r>
                      <a:r>
                        <a:rPr lang="en-US" altLang="ko-KR" sz="900" baseline="0" dirty="0"/>
                        <a:t>number of newly joined members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월 방문자 수</a:t>
                      </a:r>
                      <a:r>
                        <a:rPr lang="en-US" altLang="ko-KR" sz="900" baseline="0" dirty="0" smtClean="0"/>
                        <a:t>(Visitors number)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en-US" altLang="x-none" sz="900" baseline="0" dirty="0"/>
                        <a:t>number of </a:t>
                      </a:r>
                      <a:r>
                        <a:rPr lang="en-US" altLang="ko-KR" sz="900" baseline="0" dirty="0"/>
                        <a:t>visitors </a:t>
                      </a:r>
                      <a:r>
                        <a:rPr lang="en-US" altLang="ko-KR" sz="900" baseline="0" dirty="0" smtClean="0"/>
                        <a:t>within 30 days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오늘 방문자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Today's </a:t>
                      </a:r>
                      <a:r>
                        <a:rPr lang="en-US" altLang="x-none" sz="900" baseline="0" dirty="0"/>
                        <a:t>visitors </a:t>
                      </a:r>
                      <a:r>
                        <a:rPr lang="en-US" altLang="x-none" sz="900" baseline="0" dirty="0" smtClean="0"/>
                        <a:t>number): </a:t>
                      </a:r>
                      <a:r>
                        <a:rPr lang="en-US" altLang="ko-KR" sz="900" baseline="0" dirty="0"/>
                        <a:t>today's visitors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남자 회원 수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Male </a:t>
                      </a:r>
                      <a:r>
                        <a:rPr lang="ko-KR" altLang="en-US" sz="900" baseline="0" dirty="0"/>
                        <a:t>members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/ </a:t>
                      </a:r>
                      <a:r>
                        <a:rPr lang="ko-KR" altLang="en-US" sz="900" baseline="0" dirty="0" smtClean="0"/>
                        <a:t>여자 회원 수 </a:t>
                      </a:r>
                      <a:r>
                        <a:rPr lang="en-US" altLang="ko-KR" sz="900" baseline="0" dirty="0" smtClean="0"/>
                        <a:t>(female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members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nu</a:t>
                      </a:r>
                      <a:r>
                        <a:rPr lang="ko-KR" altLang="en-US" sz="900" baseline="0" dirty="0"/>
                        <a:t>m</a:t>
                      </a:r>
                      <a:r>
                        <a:rPr lang="en-US" altLang="ko-KR" sz="900" baseline="0" dirty="0" err="1" smtClean="0"/>
                        <a:t>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Number of members by age group (male/female gender members number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</a:t>
                      </a:r>
                      <a:r>
                        <a:rPr lang="ko-KR" altLang="en-US" sz="900" baseline="0" dirty="0" smtClean="0"/>
                        <a:t>세 미만 회원 수</a:t>
                      </a:r>
                      <a:r>
                        <a:rPr lang="en-US" altLang="ko-KR" sz="900" baseline="0" dirty="0" smtClean="0"/>
                        <a:t>(Under 15 member number) (male / female)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15~19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(Under20, over 15)(male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20~24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 24, over 20)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25</a:t>
                      </a:r>
                      <a:r>
                        <a:rPr lang="ko-KR" altLang="en-US" sz="900" baseline="0" dirty="0" smtClean="0"/>
                        <a:t>세 이상 회원 수</a:t>
                      </a:r>
                      <a:r>
                        <a:rPr lang="en-US" altLang="ko-KR" sz="900" baseline="0" dirty="0" smtClean="0"/>
                        <a:t>(Over 25)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작품 등록자 수</a:t>
                      </a:r>
                      <a:r>
                        <a:rPr lang="en-US" altLang="ko-KR" sz="900" baseline="0" dirty="0" smtClean="0"/>
                        <a:t>(book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among members, number of members who have registered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등록자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members who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newly within 7 </a:t>
                      </a:r>
                      <a:r>
                        <a:rPr lang="en-US" altLang="ko-KR" sz="900" baseline="0" dirty="0" smtClean="0"/>
                        <a:t>days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81615" y="1467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128161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86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099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8515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쿠폰 </a:t>
                      </a:r>
                      <a:r>
                        <a:rPr lang="ko-KR" altLang="en-US" sz="900" baseline="0" dirty="0" err="1" smtClean="0"/>
                        <a:t>충전수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ko-KR" altLang="en-US" sz="900" baseline="0" dirty="0"/>
                        <a:t>coupon charging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수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coupon chargin number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쿠폰 충전 금액 합계</a:t>
                      </a:r>
                      <a:r>
                        <a:rPr lang="en-US" altLang="ko-KR" sz="900" baseline="0" dirty="0" smtClean="0"/>
                        <a:t>(Coupon </a:t>
                      </a:r>
                      <a:r>
                        <a:rPr lang="en-US" altLang="ko-KR" sz="900" baseline="0" dirty="0"/>
                        <a:t>charging amount </a:t>
                      </a:r>
                      <a:r>
                        <a:rPr lang="en-US" altLang="ko-KR" sz="900" baseline="0" dirty="0" smtClean="0"/>
                        <a:t>total)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금액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amount): </a:t>
                      </a:r>
                      <a:r>
                        <a:rPr lang="en-US" altLang="ko-KR" sz="900" baseline="0" dirty="0"/>
                        <a:t>total of coupon charging amount within 7 days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전체 작품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작품 수</a:t>
                      </a:r>
                      <a:r>
                        <a:rPr lang="en-US" altLang="ko-KR" sz="900" baseline="0" dirty="0" smtClean="0"/>
                        <a:t>(New book number): </a:t>
                      </a:r>
                      <a:r>
                        <a:rPr lang="en-US" altLang="ko-KR" sz="900" baseline="0" dirty="0"/>
                        <a:t>number of newly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연재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series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registered total episodes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연재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episode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newly registered episodes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조회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hits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total episode hits number sum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/>
                        <a:t>by-charge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episode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number)</a:t>
                      </a:r>
                      <a:r>
                        <a:rPr lang="ko-KR" altLang="en-US" sz="900" baseline="0" dirty="0" smtClean="0"/>
                        <a:t>: </a:t>
                      </a:r>
                      <a:r>
                        <a:rPr lang="ko-KR" altLang="en-US" sz="900" baseline="0" dirty="0"/>
                        <a:t>number of episodes set as by charge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by charge episodes purchase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by charge episode purchased cases sum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</a:t>
                      </a:r>
                      <a:r>
                        <a:rPr lang="en-US" altLang="ko-KR" sz="900" baseline="0" dirty="0" smtClean="0"/>
                        <a:t>7</a:t>
                      </a:r>
                      <a:r>
                        <a:rPr lang="ko-KR" altLang="en-US" sz="900" baseline="0" dirty="0" smtClean="0"/>
                        <a:t>일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(number </a:t>
                      </a:r>
                      <a:r>
                        <a:rPr lang="en-US" altLang="ko-KR" sz="900" baseline="0" dirty="0"/>
                        <a:t>of episode purchases by charge within recent 7 </a:t>
                      </a:r>
                      <a:r>
                        <a:rPr lang="en-US" altLang="ko-KR" sz="900" baseline="0" dirty="0" smtClean="0"/>
                        <a:t>days)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81615" y="350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1281615" y="4364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1281615" y="54088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82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6840759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943" y="1471426"/>
            <a:ext cx="418367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en-US" altLang="ko-KR" sz="1050" dirty="0" smtClean="0"/>
              <a:t>Monthly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2) Monthly member-</a:t>
            </a:r>
            <a:r>
              <a:rPr lang="en-US" altLang="ko-KR" sz="1050" dirty="0" err="1" smtClean="0"/>
              <a:t>withraw</a:t>
            </a:r>
            <a:r>
              <a:rPr lang="en-US" altLang="ko-KR" sz="1050" dirty="0" smtClean="0"/>
              <a:t> no(</a:t>
            </a:r>
            <a:r>
              <a:rPr lang="en-US" altLang="ko-KR" sz="1050" dirty="0" err="1" smtClean="0"/>
              <a:t>jline</a:t>
            </a:r>
            <a:r>
              <a:rPr lang="en-US" altLang="ko-KR" sz="1050" dirty="0" smtClean="0"/>
              <a:t>-graph)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3) Active user no (weekly / monthly) (line graph)</a:t>
            </a:r>
          </a:p>
          <a:p>
            <a:r>
              <a:rPr lang="en-US" altLang="ko-KR" sz="1050" dirty="0" smtClean="0"/>
              <a:t>=&gt; By Calculate Login member no 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Monthly conversion rate </a:t>
            </a:r>
            <a:r>
              <a:rPr lang="en-US" altLang="ko-KR" sz="1050" dirty="0"/>
              <a:t>(</a:t>
            </a:r>
            <a:r>
              <a:rPr lang="en-US" altLang="ko-KR" sz="1050" dirty="0" smtClean="0"/>
              <a:t>line graph)</a:t>
            </a:r>
          </a:p>
          <a:p>
            <a:r>
              <a:rPr lang="en-US" altLang="ko-KR" sz="1050" dirty="0" smtClean="0"/>
              <a:t>=&gt;(Charged member no / free member no X 100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5) Monthly Charged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6) </a:t>
            </a:r>
            <a:r>
              <a:rPr lang="en-US" altLang="ko-KR" sz="1050" dirty="0"/>
              <a:t>Monthly Coupon charging amount </a:t>
            </a:r>
            <a:r>
              <a:rPr lang="en-US" altLang="ko-KR" sz="1050" dirty="0" smtClean="0"/>
              <a:t>total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(line graph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1227943" y="4581128"/>
            <a:ext cx="4183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Member no by </a:t>
            </a:r>
            <a:r>
              <a:rPr lang="en-US" altLang="ko-KR" sz="1050" dirty="0"/>
              <a:t>regional </a:t>
            </a:r>
            <a:r>
              <a:rPr lang="en-US" altLang="ko-KR" sz="1050" dirty="0" smtClean="0"/>
              <a:t>groups(bar graph)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=&gt; by IP </a:t>
            </a:r>
            <a:r>
              <a:rPr lang="en-US" altLang="ko-KR" sz="1050" dirty="0" err="1" smtClean="0"/>
              <a:t>adress</a:t>
            </a:r>
            <a:r>
              <a:rPr lang="en-US" altLang="ko-KR" sz="1050" dirty="0" smtClean="0"/>
              <a:t>?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2) Page view(daily, monthly)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3) Unique visitor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(daily, monthly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bar graph)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196964" y="1124735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96964" y="4293096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 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95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526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Age </a:t>
                      </a:r>
                      <a:r>
                        <a:rPr lang="en-US" altLang="ko-KR" sz="700" baseline="0" dirty="0" smtClean="0"/>
                        <a:t>group)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option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제너맨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aseline="0" dirty="0" err="1" smtClean="0"/>
                        <a:t>generman</a:t>
                      </a:r>
                      <a:r>
                        <a:rPr lang="en-US" altLang="ko-KR" sz="700" baseline="0" dirty="0" smtClean="0"/>
                        <a:t>)/</a:t>
                      </a:r>
                      <a:r>
                        <a:rPr lang="ko-KR" altLang="en-US" sz="700" baseline="0" dirty="0" err="1" smtClean="0"/>
                        <a:t>유니티</a:t>
                      </a:r>
                      <a:r>
                        <a:rPr lang="en-US" altLang="ko-KR" sz="700" baseline="0" dirty="0" smtClean="0"/>
                        <a:t>(unity)/</a:t>
                      </a:r>
                      <a:r>
                        <a:rPr lang="ko-KR" altLang="en-US" sz="700" baseline="0" dirty="0" smtClean="0"/>
                        <a:t>하이틴</a:t>
                      </a:r>
                      <a:r>
                        <a:rPr lang="en-US" altLang="ko-KR" sz="700" baseline="0" dirty="0" smtClean="0"/>
                        <a:t>(high teen)/</a:t>
                      </a:r>
                      <a:r>
                        <a:rPr lang="ko-KR" altLang="en-US" sz="700" baseline="0" dirty="0" err="1" smtClean="0"/>
                        <a:t>로우틴</a:t>
                      </a:r>
                      <a:r>
                        <a:rPr lang="en-US" altLang="ko-KR" sz="700" baseline="0" dirty="0" smtClean="0"/>
                        <a:t>(low teen)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연재관</a:t>
                      </a:r>
                      <a:r>
                        <a:rPr lang="en-US" altLang="ko-KR" sz="700" baseline="0" dirty="0" smtClean="0"/>
                        <a:t>(Categorization) select box</a:t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작가관</a:t>
                      </a:r>
                      <a:r>
                        <a:rPr lang="en-US" altLang="ko-KR" sz="700" baseline="0" dirty="0" smtClean="0"/>
                        <a:t>(official author)/ </a:t>
                      </a:r>
                      <a:r>
                        <a:rPr lang="ko-KR" altLang="en-US" sz="700" baseline="0" dirty="0" smtClean="0"/>
                        <a:t>베스트리그</a:t>
                      </a:r>
                      <a:r>
                        <a:rPr lang="en-US" altLang="ko-KR" sz="700" baseline="0" dirty="0" smtClean="0"/>
                        <a:t>(best league)/ </a:t>
                      </a:r>
                      <a:r>
                        <a:rPr lang="ko-KR" altLang="en-US" sz="700" baseline="0" dirty="0" err="1" smtClean="0"/>
                        <a:t>챌린지리그</a:t>
                      </a:r>
                      <a:r>
                        <a:rPr lang="en-US" altLang="ko-KR" sz="700" baseline="0" dirty="0" smtClean="0"/>
                        <a:t>(challenge league)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로맨스</a:t>
                      </a:r>
                      <a:r>
                        <a:rPr lang="en-US" altLang="ko-KR" sz="700" baseline="0" dirty="0" smtClean="0"/>
                        <a:t>(romance), </a:t>
                      </a:r>
                      <a:r>
                        <a:rPr lang="ko-KR" altLang="en-US" sz="700" baseline="0" dirty="0" smtClean="0"/>
                        <a:t>판타지</a:t>
                      </a:r>
                      <a:r>
                        <a:rPr lang="en-US" altLang="ko-KR" sz="700" baseline="0" dirty="0" smtClean="0"/>
                        <a:t>(Fantasy), </a:t>
                      </a:r>
                      <a:r>
                        <a:rPr lang="ko-KR" altLang="en-US" sz="700" baseline="0" dirty="0" smtClean="0"/>
                        <a:t>무협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x-none" sz="700" baseline="0" dirty="0" smtClean="0"/>
                        <a:t>heroism), </a:t>
                      </a:r>
                      <a:r>
                        <a:rPr lang="ko-KR" altLang="en-US" sz="700" baseline="0" dirty="0" err="1" smtClean="0"/>
                        <a:t>퓨젼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기타</a:t>
                      </a:r>
                      <a:r>
                        <a:rPr lang="en-US" altLang="ko-KR" sz="700" baseline="0" dirty="0" smtClean="0"/>
                        <a:t>(fusion/other)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완결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Completed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check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When clicked, only completed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en-US" altLang="ko-KR" sz="700" baseline="0" dirty="0"/>
                        <a:t>can be </a:t>
                      </a:r>
                      <a:r>
                        <a:rPr lang="en-US" altLang="ko-KR" sz="700" baseline="0" dirty="0" smtClean="0"/>
                        <a:t>searched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x-none" sz="700" baseline="0" dirty="0" smtClean="0"/>
                        <a:t>Adults</a:t>
                      </a:r>
                      <a:r>
                        <a:rPr lang="en-US" altLang="ko-KR" sz="700" baseline="0" dirty="0" smtClean="0"/>
                        <a:t>0</a:t>
                      </a:r>
                      <a:r>
                        <a:rPr lang="ko-KR" altLang="x-none" sz="700" baseline="0" dirty="0" smtClean="0"/>
                        <a:t> </a:t>
                      </a:r>
                      <a:r>
                        <a:rPr lang="ko-KR" altLang="x-none" sz="700" baseline="0" dirty="0"/>
                        <a:t>check </a:t>
                      </a:r>
                      <a:r>
                        <a:rPr lang="ko-KR" altLang="x-none" sz="700" baseline="0" dirty="0" smtClean="0"/>
                        <a:t>box</a:t>
                      </a:r>
                      <a:r>
                        <a:rPr lang="en-US" altLang="ko-KR" sz="700" baseline="0" dirty="0" smtClean="0"/>
                        <a:t/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When </a:t>
                      </a:r>
                      <a:r>
                        <a:rPr lang="en-US" altLang="ko-KR" sz="700" baseline="0" dirty="0"/>
                        <a:t>clicked, only adults contents can be </a:t>
                      </a:r>
                      <a:r>
                        <a:rPr lang="en-US" altLang="x-none" sz="700" baseline="0" dirty="0"/>
                        <a:t>searched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err="1" smtClean="0"/>
                        <a:t>필터링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Filtering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button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1)~5) conditions filter </a:t>
                      </a:r>
                      <a:r>
                        <a:rPr lang="en-US" altLang="ko-KR" sz="700" baseline="0" dirty="0" smtClean="0"/>
                        <a:t>book, </a:t>
                      </a:r>
                      <a:r>
                        <a:rPr lang="en-US" altLang="ko-KR" sz="700" baseline="0" dirty="0"/>
                        <a:t>exposing on bottom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search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box </a:t>
                      </a:r>
                      <a:r>
                        <a:rPr lang="ko-KR" altLang="en-US" sz="700" baseline="0" dirty="0" smtClean="0"/>
                        <a:t>(닉네임nickname</a:t>
                      </a:r>
                      <a:r>
                        <a:rPr lang="ko-KR" altLang="en-US" sz="700" baseline="0" dirty="0"/>
                        <a:t>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name</a:t>
                      </a:r>
                      <a:r>
                        <a:rPr lang="ko-KR" altLang="en-US" sz="7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Search word input space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검색</a:t>
                      </a:r>
                      <a:r>
                        <a:rPr lang="ko-KR" altLang="x-none" sz="700" baseline="0" dirty="0" smtClean="0"/>
                        <a:t>Search </a:t>
                      </a:r>
                      <a:r>
                        <a:rPr lang="ko-KR" altLang="x-none" sz="700" baseline="0" dirty="0"/>
                        <a:t>button, when clic</a:t>
                      </a:r>
                      <a:r>
                        <a:rPr lang="en-US" altLang="ko-KR" sz="700" baseline="0" dirty="0"/>
                        <a:t>ked</a:t>
                      </a:r>
                      <a:r>
                        <a:rPr lang="ko-KR" altLang="x-none" sz="700" baseline="0" dirty="0"/>
                        <a:t>7,8</a:t>
                      </a:r>
                      <a:r>
                        <a:rPr lang="en-US" altLang="ko-KR" sz="700" baseline="0" dirty="0"/>
                        <a:t>)</a:t>
                      </a:r>
                      <a:r>
                        <a:rPr lang="ko-KR" altLang="x-none" sz="700" baseline="0" dirty="0"/>
                        <a:t>search input window hits contents shown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조회 작품 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Number </a:t>
                      </a:r>
                      <a:r>
                        <a:rPr lang="ko-KR" altLang="en-US" sz="700" baseline="0" dirty="0"/>
                        <a:t>of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ko-KR" altLang="en-US" sz="700" baseline="0" dirty="0" smtClean="0"/>
                        <a:t>seen </a:t>
                      </a:r>
                      <a:r>
                        <a:rPr lang="en-US" altLang="ko-KR" sz="700" baseline="0" dirty="0"/>
                        <a:t>thr</a:t>
                      </a:r>
                      <a:r>
                        <a:rPr lang="ko-KR" altLang="en-US" sz="700" baseline="0" dirty="0"/>
                        <a:t>o</a:t>
                      </a:r>
                      <a:r>
                        <a:rPr lang="en-US" altLang="ko-KR" sz="700" baseline="0" dirty="0"/>
                        <a:t>ugh</a:t>
                      </a:r>
                      <a:r>
                        <a:rPr lang="ko-KR" altLang="en-US" sz="700" baseline="0" dirty="0"/>
                        <a:t>filtering and sear</a:t>
                      </a:r>
                      <a:r>
                        <a:rPr lang="en-US" altLang="ko-KR" sz="700" baseline="0" dirty="0" err="1"/>
                        <a:t>ch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 smtClean="0"/>
                        <a:t>shown)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info 10 each listed</a:t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번호</a:t>
                      </a:r>
                      <a:r>
                        <a:rPr lang="en-US" altLang="ko-KR" sz="700" baseline="0" dirty="0" smtClean="0"/>
                        <a:t>(Number),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(book name), </a:t>
                      </a:r>
                      <a:r>
                        <a:rPr lang="ko-KR" altLang="en-US" sz="700" baseline="0" dirty="0" smtClean="0"/>
                        <a:t>닉네임</a:t>
                      </a:r>
                      <a:r>
                        <a:rPr lang="en-US" altLang="ko-KR" sz="700" baseline="0" dirty="0" smtClean="0"/>
                        <a:t>(nickname), </a:t>
                      </a: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(age group), </a:t>
                      </a:r>
                      <a:r>
                        <a:rPr lang="ko-KR" altLang="en-US" sz="700" baseline="0" dirty="0" smtClean="0"/>
                        <a:t>작가등급</a:t>
                      </a:r>
                      <a:r>
                        <a:rPr lang="en-US" altLang="ko-KR" sz="700" baseline="0" dirty="0" smtClean="0"/>
                        <a:t>(author level),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(genre), </a:t>
                      </a:r>
                      <a:r>
                        <a:rPr lang="ko-KR" altLang="en-US" sz="700" baseline="0" dirty="0" smtClean="0"/>
                        <a:t>등록일자</a:t>
                      </a:r>
                      <a:r>
                        <a:rPr lang="en-US" altLang="ko-KR" sz="700" baseline="0" dirty="0" smtClean="0"/>
                        <a:t>(registration date)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moves to 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r>
                        <a:rPr lang="en-US" altLang="ko-KR" sz="700" baseline="0" dirty="0" smtClean="0"/>
                        <a:t>] </a:t>
                      </a:r>
                      <a:r>
                        <a:rPr lang="en-US" altLang="ko-KR" sz="700" baseline="0" dirty="0"/>
                        <a:t>page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Page </a:t>
                      </a:r>
                      <a:r>
                        <a:rPr lang="ko-KR" altLang="en-US" sz="700" baseline="0" dirty="0" smtClean="0"/>
                        <a:t>move </a:t>
                      </a:r>
                      <a:r>
                        <a:rPr lang="en-US" altLang="ko-KR" sz="700" baseline="0" dirty="0" smtClean="0"/>
                        <a:t>button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700" baseline="0" dirty="0"/>
                        <a:t>Submenu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작품</a:t>
                      </a:r>
                      <a:r>
                        <a:rPr lang="en-US" altLang="ko-KR" sz="700" baseline="0" dirty="0" smtClean="0"/>
                        <a:t>(book)</a:t>
                      </a:r>
                      <a:r>
                        <a:rPr lang="en-US" altLang="x-none" sz="700" baseline="0" dirty="0" smtClean="0"/>
                        <a:t> </a:t>
                      </a:r>
                      <a:r>
                        <a:rPr lang="en-US" altLang="ko-KR" sz="700" baseline="0" dirty="0"/>
                        <a:t>/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Default </a:t>
                      </a:r>
                      <a:r>
                        <a:rPr lang="en-US" altLang="ko-KR" sz="700" baseline="0" dirty="0"/>
                        <a:t>is 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x-none" sz="700" baseline="0" dirty="0"/>
                        <a:t>- When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x-none" sz="700" baseline="0" dirty="0" smtClean="0"/>
                        <a:t>is </a:t>
                      </a:r>
                      <a:r>
                        <a:rPr lang="en-US" altLang="x-none" sz="700" baseline="0" dirty="0"/>
                        <a:t>clicked, moves to </a:t>
                      </a:r>
                      <a:r>
                        <a:rPr lang="en-US" altLang="x-none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x-none" sz="700" baseline="0" dirty="0" smtClean="0"/>
                        <a:t>]</a:t>
                      </a:r>
                      <a:endParaRPr lang="en-US" altLang="ko-KR" sz="7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88349"/>
              </p:ext>
            </p:extLst>
          </p:nvPr>
        </p:nvGraphicFramePr>
        <p:xfrm>
          <a:off x="1196964" y="3314059"/>
          <a:ext cx="539126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3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3314057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634038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64231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191615" y="2543418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닉네임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681113" y="254341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6443" y="25507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675795" y="245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566443" y="2460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87625" y="2967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6363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8" y="3057322"/>
            <a:ext cx="1765845" cy="2567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작품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0065" y="1999502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5656" y="1999501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648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19872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017" y="1626663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Input"/>
          <p:cNvSpPr/>
          <p:nvPr/>
        </p:nvSpPr>
        <p:spPr>
          <a:xfrm>
            <a:off x="2095815" y="1668716"/>
            <a:ext cx="1237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364089" y="1325905"/>
            <a:ext cx="864096" cy="92906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7625" y="1196752"/>
            <a:ext cx="5328592" cy="11404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38173" y="1615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286740" y="196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279082" y="2000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146907" y="2463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187625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-8753" y="15366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-8753" y="187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2465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9980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Cover image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[</a:t>
                      </a:r>
                      <a:r>
                        <a:rPr lang="ko-KR" altLang="en-US" sz="900" baseline="0" dirty="0" smtClean="0"/>
                        <a:t>Genre name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+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title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Adults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contents setting </a:t>
                      </a:r>
                      <a:r>
                        <a:rPr lang="en-US" altLang="x-none" sz="900" baseline="0" dirty="0"/>
                        <a:t>status</a:t>
                      </a:r>
                      <a:r>
                        <a:rPr lang="ko-KR" altLang="x-none" sz="900" baseline="0" dirty="0"/>
                        <a:t>,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completion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ko-KR" altLang="x-none" sz="900" baseline="0" dirty="0"/>
                        <a:t>status, </a:t>
                      </a:r>
                      <a:r>
                        <a:rPr lang="ko-KR" altLang="en-US" sz="900" baseline="0" dirty="0" smtClean="0"/>
                        <a:t>작가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author nickname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연재관</a:t>
                      </a:r>
                      <a:r>
                        <a:rPr lang="en-US" altLang="ko-KR" sz="900" baseline="0" dirty="0" smtClean="0"/>
                        <a:t>(category)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연재요일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series day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hits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추천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recommendations number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작품 정보 수정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info </a:t>
                      </a:r>
                      <a:r>
                        <a:rPr lang="en-US" altLang="ko-KR" sz="900" baseline="0" dirty="0" smtClean="0"/>
                        <a:t>edit)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삭제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delete)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ko-KR" altLang="en-US" sz="900" baseline="0" dirty="0" smtClean="0"/>
                        <a:t>“작품을 삭제하시겠습니까</a:t>
                      </a:r>
                      <a:r>
                        <a:rPr lang="en-US" altLang="ko-KR" sz="900" baseline="0" dirty="0" smtClean="0"/>
                        <a:t>?” ("</a:t>
                      </a:r>
                      <a:r>
                        <a:rPr lang="en-US" altLang="ko-KR" sz="900" baseline="0" dirty="0"/>
                        <a:t>Will you delete the </a:t>
                      </a:r>
                      <a:r>
                        <a:rPr lang="en-US" altLang="ko-KR" sz="900" baseline="0" dirty="0" smtClean="0"/>
                        <a:t>book?“) </a:t>
                      </a:r>
                      <a:r>
                        <a:rPr lang="en-US" altLang="ko-KR" sz="900" baseline="0" dirty="0"/>
                        <a:t>is generated. 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deleted.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</a:t>
                      </a:r>
                      <a:r>
                        <a:rPr lang="en-US" altLang="ko-KR" sz="900" baseline="0" dirty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is clicked, popup window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Introduce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연재목록</a:t>
                      </a:r>
                      <a:r>
                        <a:rPr lang="en-US" altLang="ko-KR" sz="900" baseline="0" dirty="0" smtClean="0"/>
                        <a:t>(episode list) / </a:t>
                      </a:r>
                      <a:r>
                        <a:rPr lang="ko-KR" altLang="en-US" sz="900" baseline="0" dirty="0" smtClean="0"/>
                        <a:t>공지사항</a:t>
                      </a:r>
                      <a:r>
                        <a:rPr lang="en-US" altLang="ko-KR" sz="900" baseline="0" dirty="0" smtClean="0"/>
                        <a:t>(announcement) / </a:t>
                      </a:r>
                      <a:r>
                        <a:rPr lang="ko-KR" altLang="en-US" sz="900" baseline="0" dirty="0" smtClean="0"/>
                        <a:t>임시저장</a:t>
                      </a:r>
                      <a:r>
                        <a:rPr lang="en-US" altLang="ko-KR" sz="900" baseline="0" dirty="0" smtClean="0"/>
                        <a:t>(temporary save )tab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Default is episode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episode list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- 10 each exposed, if over 10 episodes page button shows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composition info : Episode no, 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업데이트일</a:t>
                      </a:r>
                      <a:r>
                        <a:rPr lang="en-US" altLang="ko-KR" sz="900" baseline="0" dirty="0" smtClean="0"/>
                        <a:t>(update day),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(hits no), </a:t>
                      </a:r>
                      <a:r>
                        <a:rPr lang="ko-KR" altLang="en-US" sz="900" baseline="0" dirty="0" smtClean="0"/>
                        <a:t>추천수</a:t>
                      </a:r>
                      <a:r>
                        <a:rPr lang="en-US" altLang="ko-KR" sz="900" baseline="0" dirty="0" smtClean="0"/>
                        <a:t>(recommendations no) </a:t>
                      </a:r>
                      <a:r>
                        <a:rPr lang="ko-KR" altLang="en-US" sz="900" baseline="0" dirty="0" err="1" smtClean="0"/>
                        <a:t>리뷰수</a:t>
                      </a:r>
                      <a:r>
                        <a:rPr lang="en-US" altLang="ko-KR" sz="900" baseline="0" dirty="0" smtClean="0"/>
                        <a:t>(review no) </a:t>
                      </a:r>
                      <a:r>
                        <a:rPr lang="ko-KR" altLang="en-US" sz="900" baseline="0" dirty="0" smtClean="0"/>
                        <a:t>가격</a:t>
                      </a:r>
                      <a:r>
                        <a:rPr lang="en-US" altLang="ko-KR" sz="900" baseline="0" dirty="0" smtClean="0"/>
                        <a:t>(price),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(manage) button(edit/delete)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9520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47015" y="1138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2480059" y="12158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2390059" y="1630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405147" y="2409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5510110" y="2384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227088" y="281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218541" y="36489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84045" y="3991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15022</TotalTime>
  <Words>5921</Words>
  <Application>Microsoft Office PowerPoint</Application>
  <PresentationFormat>화면 슬라이드 쇼(4:3)</PresentationFormat>
  <Paragraphs>3053</Paragraphs>
  <Slides>42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Registered User</cp:lastModifiedBy>
  <cp:revision>1176</cp:revision>
  <dcterms:created xsi:type="dcterms:W3CDTF">2014-07-17T01:13:30Z</dcterms:created>
  <dcterms:modified xsi:type="dcterms:W3CDTF">2016-02-04T09:22:51Z</dcterms:modified>
</cp:coreProperties>
</file>