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10" r:id="rId2"/>
    <p:sldId id="311" r:id="rId3"/>
    <p:sldId id="628" r:id="rId4"/>
    <p:sldId id="686" r:id="rId5"/>
    <p:sldId id="708" r:id="rId6"/>
    <p:sldId id="707" r:id="rId7"/>
    <p:sldId id="713" r:id="rId8"/>
    <p:sldId id="669" r:id="rId9"/>
    <p:sldId id="677" r:id="rId10"/>
    <p:sldId id="709" r:id="rId11"/>
    <p:sldId id="678" r:id="rId12"/>
    <p:sldId id="679" r:id="rId13"/>
    <p:sldId id="680" r:id="rId14"/>
    <p:sldId id="681" r:id="rId15"/>
    <p:sldId id="683" r:id="rId16"/>
    <p:sldId id="682" r:id="rId17"/>
    <p:sldId id="684" r:id="rId18"/>
    <p:sldId id="705" r:id="rId19"/>
    <p:sldId id="688" r:id="rId20"/>
    <p:sldId id="710" r:id="rId21"/>
    <p:sldId id="689" r:id="rId22"/>
    <p:sldId id="690" r:id="rId23"/>
    <p:sldId id="691" r:id="rId24"/>
    <p:sldId id="692" r:id="rId25"/>
    <p:sldId id="693" r:id="rId26"/>
    <p:sldId id="711" r:id="rId27"/>
    <p:sldId id="694" r:id="rId28"/>
    <p:sldId id="676" r:id="rId29"/>
    <p:sldId id="670" r:id="rId30"/>
    <p:sldId id="672" r:id="rId31"/>
    <p:sldId id="673" r:id="rId32"/>
    <p:sldId id="671" r:id="rId33"/>
    <p:sldId id="696" r:id="rId34"/>
    <p:sldId id="704" r:id="rId35"/>
    <p:sldId id="695" r:id="rId36"/>
    <p:sldId id="706" r:id="rId37"/>
    <p:sldId id="697" r:id="rId38"/>
    <p:sldId id="698" r:id="rId39"/>
    <p:sldId id="712" r:id="rId40"/>
    <p:sldId id="699" r:id="rId41"/>
    <p:sldId id="700" r:id="rId42"/>
    <p:sldId id="701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08" autoAdjust="0"/>
    <p:restoredTop sz="90307" autoAdjust="0"/>
  </p:normalViewPr>
  <p:slideViewPr>
    <p:cSldViewPr>
      <p:cViewPr varScale="1">
        <p:scale>
          <a:sx n="112" d="100"/>
          <a:sy n="112" d="100"/>
        </p:scale>
        <p:origin x="-1500" y="183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7DFB-B141-4E75-BE8D-353E8E31974E}" type="datetimeFigureOut">
              <a:rPr lang="ko-KR" altLang="en-US" smtClean="0"/>
              <a:pPr/>
              <a:t>2016-02-26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70C6-4ADE-407A-AF71-BDB145A7A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4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9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73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87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29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65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20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8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8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70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9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82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93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76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01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87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9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79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79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32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67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18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69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2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26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55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11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47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51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05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594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5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190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371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906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9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9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9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3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2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/>
          <p:cNvSpPr>
            <a:spLocks noChangeArrowheads="1"/>
          </p:cNvSpPr>
          <p:nvPr userDrawn="1"/>
        </p:nvSpPr>
        <p:spPr bwMode="auto">
          <a:xfrm>
            <a:off x="4179887" y="6689551"/>
            <a:ext cx="7842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fld id="{3E49EFF5-EEDB-421E-BD74-EBA095F67761}" type="slidenum">
              <a:rPr lang="en-US" altLang="ko-KR" sz="78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itchFamily="18" charset="0"/>
              </a:rPr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78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662354" y="2497139"/>
            <a:ext cx="8129954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Kwebbook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Storyboard Admin Web</a:t>
            </a:r>
          </a:p>
        </p:txBody>
      </p:sp>
      <p:graphicFrame>
        <p:nvGraphicFramePr>
          <p:cNvPr id="4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13639"/>
              </p:ext>
            </p:extLst>
          </p:nvPr>
        </p:nvGraphicFramePr>
        <p:xfrm>
          <a:off x="4870939" y="4143375"/>
          <a:ext cx="3789485" cy="922392"/>
        </p:xfrm>
        <a:graphic>
          <a:graphicData uri="http://schemas.openxmlformats.org/drawingml/2006/table">
            <a:tbl>
              <a:tblPr/>
              <a:tblGrid>
                <a:gridCol w="92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46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07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스토리보드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채기정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8126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26343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Same function as user web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Announcement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- 1 announcement post that’s the most recently uploaded among the announcements is shown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show first “[</a:t>
                      </a:r>
                      <a:r>
                        <a:rPr lang="ko-KR" altLang="en-US" sz="900" baseline="0" dirty="0" smtClean="0"/>
                        <a:t>공지</a:t>
                      </a:r>
                      <a:r>
                        <a:rPr lang="en-US" altLang="ko-KR" sz="900" baseline="0" dirty="0" smtClean="0"/>
                        <a:t>]”(announcement) in title.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When uploading Episode, work checked for completion is shown as </a:t>
                      </a:r>
                      <a:r>
                        <a:rPr lang="ko-KR" altLang="en-US" sz="900" baseline="0" dirty="0" smtClean="0"/>
                        <a:t>완결</a:t>
                      </a:r>
                      <a:r>
                        <a:rPr lang="en-US" altLang="ko-KR" sz="900" baseline="0" dirty="0" smtClean="0"/>
                        <a:t>(completed) on the back of the title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수정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Edit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- corresponding episode text </a:t>
                      </a:r>
                      <a:r>
                        <a:rPr lang="ko-KR" altLang="en-US" sz="900" baseline="0" dirty="0" smtClean="0"/>
                        <a:t>edit</a:t>
                      </a:r>
                      <a:r>
                        <a:rPr lang="en-US" altLang="ko-KR" sz="900" baseline="0" dirty="0" smtClean="0"/>
                        <a:t>. Move to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episode_edit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삭제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Delete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- coresponding episode </a:t>
                      </a:r>
                      <a:r>
                        <a:rPr lang="en-US" altLang="ko-KR" sz="900" baseline="0" dirty="0"/>
                        <a:t>text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delete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popup window saying </a:t>
                      </a:r>
                      <a:r>
                        <a:rPr lang="en-US" altLang="ko-KR" sz="900" baseline="0" dirty="0" smtClean="0"/>
                        <a:t>＂</a:t>
                      </a:r>
                      <a:r>
                        <a:rPr lang="ko-KR" altLang="en-US" sz="900" baseline="0" dirty="0" smtClean="0"/>
                        <a:t>삭제하시겠습니까</a:t>
                      </a:r>
                      <a:r>
                        <a:rPr lang="en-US" altLang="ko-KR" sz="900" baseline="0" dirty="0" smtClean="0"/>
                        <a:t>?”(Delete?) </a:t>
                      </a:r>
                      <a:r>
                        <a:rPr lang="en-US" altLang="ko-KR" sz="900" baseline="0" dirty="0"/>
                        <a:t>will be generated. When OK is clicked, deleted.</a:t>
                      </a:r>
                      <a:endParaRPr lang="ko-KR" altLang="en-US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Page numbering button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 </a:t>
                      </a:r>
                      <a:r>
                        <a:rPr lang="ko-KR" altLang="en-US" sz="900" baseline="0" dirty="0" smtClean="0"/>
                        <a:t>목록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list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button is clicked, </a:t>
                      </a:r>
                      <a:r>
                        <a:rPr lang="en-US" altLang="ko-KR" sz="900" baseline="0" dirty="0"/>
                        <a:t>moves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to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aseline="0" dirty="0" err="1" smtClean="0"/>
                        <a:t>book_management</a:t>
                      </a:r>
                      <a:r>
                        <a:rPr lang="ko-KR" altLang="en-US" sz="900" baseline="0" dirty="0" smtClean="0"/>
                        <a:t>]</a:t>
                      </a:r>
                      <a:endParaRPr lang="en-US" altLang="ko-KR" sz="900" baseline="0" dirty="0"/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Continued on next page</a:t>
                      </a:r>
                      <a:endParaRPr lang="ko-KR" altLang="en-US" sz="9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443258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407088" y="4361828"/>
            <a:ext cx="5081552" cy="290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337015" y="4056385"/>
            <a:ext cx="5238592" cy="2100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407088" y="4063885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31676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83319" y="407716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조회수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119223" y="4077168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18188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3" name="직사각형 122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26" name="TextBox 125"/>
          <p:cNvSpPr txBox="1"/>
          <p:nvPr/>
        </p:nvSpPr>
        <p:spPr>
          <a:xfrm>
            <a:off x="1391031" y="471195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13 </a:t>
            </a:r>
            <a:r>
              <a:rPr lang="ko-KR" altLang="en-US" sz="800" dirty="0" smtClean="0"/>
              <a:t>유년의 상처</a:t>
            </a:r>
            <a:endParaRPr lang="ko-KR" altLang="en-US" sz="800" dirty="0"/>
          </a:p>
        </p:txBody>
      </p:sp>
      <p:sp>
        <p:nvSpPr>
          <p:cNvPr id="127" name="직사각형 126"/>
          <p:cNvSpPr/>
          <p:nvPr/>
        </p:nvSpPr>
        <p:spPr>
          <a:xfrm>
            <a:off x="311922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427015" y="507766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391031" y="514967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12 </a:t>
            </a:r>
            <a:r>
              <a:rPr lang="ko-KR" altLang="en-US" sz="800" dirty="0" smtClean="0"/>
              <a:t>신세계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3119223" y="517682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1427015" y="551538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2922576" y="5869757"/>
            <a:ext cx="1780823" cy="215444"/>
            <a:chOff x="-1808587" y="4867051"/>
            <a:chExt cx="1780823" cy="215444"/>
          </a:xfrm>
        </p:grpSpPr>
        <p:pic>
          <p:nvPicPr>
            <p:cNvPr id="133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5423479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972503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99306"/>
              </p:ext>
            </p:extLst>
          </p:nvPr>
        </p:nvGraphicFramePr>
        <p:xfrm>
          <a:off x="1341883" y="3741427"/>
          <a:ext cx="2011356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4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4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" name="직사각형 138"/>
          <p:cNvSpPr/>
          <p:nvPr/>
        </p:nvSpPr>
        <p:spPr>
          <a:xfrm>
            <a:off x="5423479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972503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2" name="직사각형 141"/>
          <p:cNvSpPr/>
          <p:nvPr/>
        </p:nvSpPr>
        <p:spPr>
          <a:xfrm>
            <a:off x="383930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839303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28087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4584071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쿠폰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4584071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무료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2238490" y="4776606"/>
            <a:ext cx="434385" cy="1725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완결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391031" y="4387377"/>
            <a:ext cx="1774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공지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다음주 휴재합니다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311922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383930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423479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972503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114156" y="46491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5311545" y="42973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5896155" y="42634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2672875" y="56897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3261116" y="62069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1284045" y="43618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376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731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32167"/>
              </p:ext>
            </p:extLst>
          </p:nvPr>
        </p:nvGraphicFramePr>
        <p:xfrm>
          <a:off x="6732240" y="474398"/>
          <a:ext cx="2376264" cy="5878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1" baseline="0" dirty="0">
                          <a:solidFill>
                            <a:srgbClr val="FF0000"/>
                          </a:solidFill>
                        </a:rPr>
                        <a:t>※ Same function as user web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episode</a:t>
                      </a:r>
                      <a:r>
                        <a:rPr lang="ko-KR" altLang="en-US" sz="1000" baseline="0" dirty="0" smtClean="0"/>
                        <a:t> ist/ announcements </a:t>
                      </a:r>
                      <a:r>
                        <a:rPr lang="en-US" altLang="ko-KR" sz="1000" baseline="0" dirty="0" smtClean="0"/>
                        <a:t>/ temporary </a:t>
                      </a:r>
                      <a:r>
                        <a:rPr lang="en-US" altLang="ko-KR" sz="1000" baseline="0" dirty="0"/>
                        <a:t>saving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tab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announcements is clicked, </a:t>
                      </a:r>
                      <a:r>
                        <a:rPr lang="en-US" altLang="ko-KR" sz="1000" baseline="0" dirty="0">
                          <a:latin typeface="맑은 고딕" charset="0"/>
                        </a:rPr>
                        <a:t>announcement list </a:t>
                      </a:r>
                      <a:r>
                        <a:rPr lang="en-US" altLang="ko-KR" sz="1000" baseline="0" dirty="0" smtClean="0">
                          <a:latin typeface="맑은 고딕" charset="0"/>
                        </a:rPr>
                        <a:t>exposed</a:t>
                      </a:r>
                      <a:endParaRPr lang="ko-KR" altLang="en-US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announcement list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- 10 each exposed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When over 10, page button shows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composition info : </a:t>
                      </a:r>
                      <a:r>
                        <a:rPr lang="ko-KR" altLang="en-US" sz="1000" baseline="0" dirty="0" smtClean="0"/>
                        <a:t>번호</a:t>
                      </a:r>
                      <a:r>
                        <a:rPr lang="en-US" altLang="ko-KR" sz="1000" baseline="0" dirty="0" smtClean="0"/>
                        <a:t>(text no),  </a:t>
                      </a:r>
                      <a:r>
                        <a:rPr lang="ko-KR" altLang="en-US" sz="1000" baseline="0" dirty="0" smtClean="0"/>
                        <a:t>제목</a:t>
                      </a:r>
                      <a:r>
                        <a:rPr lang="en-US" altLang="ko-KR" sz="1000" baseline="0" dirty="0" smtClean="0"/>
                        <a:t>(title), </a:t>
                      </a:r>
                      <a:r>
                        <a:rPr lang="ko-KR" altLang="en-US" sz="1000" baseline="0" dirty="0" smtClean="0"/>
                        <a:t>업데이트일</a:t>
                      </a:r>
                      <a:r>
                        <a:rPr lang="en-US" altLang="ko-KR" sz="1000" baseline="0" dirty="0" smtClean="0"/>
                        <a:t>(update day), </a:t>
                      </a:r>
                      <a:r>
                        <a:rPr lang="ko-KR" altLang="en-US" sz="1000" baseline="0" dirty="0" smtClean="0"/>
                        <a:t>조회수</a:t>
                      </a:r>
                      <a:r>
                        <a:rPr lang="en-US" altLang="ko-KR" sz="1000" baseline="0" dirty="0" smtClean="0"/>
                        <a:t>(hits no), </a:t>
                      </a:r>
                      <a:r>
                        <a:rPr lang="ko-KR" altLang="en-US" sz="1000" baseline="0" dirty="0" smtClean="0"/>
                        <a:t>관리 </a:t>
                      </a:r>
                      <a:r>
                        <a:rPr lang="en-US" altLang="ko-KR" sz="1000" baseline="0" dirty="0" smtClean="0"/>
                        <a:t>(management) </a:t>
                      </a:r>
                      <a:r>
                        <a:rPr lang="en-US" altLang="ko-KR" sz="1000" baseline="0" dirty="0"/>
                        <a:t>button (edit/delete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수정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Edit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- corresponding announ</a:t>
                      </a:r>
                      <a:r>
                        <a:rPr lang="en-US" altLang="ko-KR" sz="1000" baseline="0" dirty="0"/>
                        <a:t>cement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text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edit. Move to 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announcement_edit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Delete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- </a:t>
                      </a:r>
                      <a:r>
                        <a:rPr lang="en-US" altLang="ko-KR" sz="1000" baseline="0" dirty="0"/>
                        <a:t>corresponding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announcement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text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delete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en-US" altLang="ko-KR" sz="1000" baseline="0" dirty="0" smtClean="0"/>
                        <a:t>＂</a:t>
                      </a:r>
                      <a:r>
                        <a:rPr lang="ko-KR" altLang="en-US" sz="1000" baseline="0" dirty="0" smtClean="0"/>
                        <a:t>삭제하시겠습니까</a:t>
                      </a:r>
                      <a:r>
                        <a:rPr lang="en-US" altLang="ko-KR" sz="1000" baseline="0" dirty="0" smtClean="0"/>
                        <a:t>?”(delete?) </a:t>
                      </a:r>
                      <a:r>
                        <a:rPr lang="en-US" altLang="ko-KR" sz="1000" baseline="0" dirty="0"/>
                        <a:t>is clicked, popup window generated. When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”(OK) </a:t>
                      </a:r>
                      <a:r>
                        <a:rPr lang="en-US" altLang="ko-KR" sz="1000" baseline="0" dirty="0"/>
                        <a:t>is clicked, deleted.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Page numbering button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목록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List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button clicked, then moves </a:t>
                      </a:r>
                      <a:r>
                        <a:rPr lang="ko-KR" altLang="en-US" sz="1000" baseline="0" dirty="0" smtClean="0"/>
                        <a:t>to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book_management</a:t>
                      </a:r>
                      <a:r>
                        <a:rPr lang="ko-KR" altLang="en-US" sz="1000" baseline="0" dirty="0" smtClean="0"/>
                        <a:t>]</a:t>
                      </a:r>
                      <a:endParaRPr lang="en-US" altLang="ko-KR" sz="1000" baseline="0" dirty="0"/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000" b="1" baseline="0" dirty="0">
                          <a:solidFill>
                            <a:srgbClr val="FF0000"/>
                          </a:solidFill>
                        </a:rPr>
                        <a:t>※ Continued on next page</a:t>
                      </a:r>
                      <a:endParaRPr lang="ko-KR" altLang="en-US" sz="10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391756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03525" y="4068283"/>
            <a:ext cx="5238592" cy="19568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73598" y="4075783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57541" y="4089066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번호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2509669" y="4089066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4741917" y="4089066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조회수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877821" y="4089066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5684698" y="4089066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1439074" y="4462968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69024" y="4435823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휴재 안내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3877821" y="4462968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1393525" y="4801535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439074" y="4900688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69024" y="4873543"/>
            <a:ext cx="1774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새로운 작품 시작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3877821" y="4900688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1393525" y="5239255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2889086" y="5593623"/>
            <a:ext cx="1780823" cy="215444"/>
            <a:chOff x="-1808587" y="4867051"/>
            <a:chExt cx="1780823" cy="215444"/>
          </a:xfrm>
        </p:grpSpPr>
        <p:pic>
          <p:nvPicPr>
            <p:cNvPr id="8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5389989" y="4481394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39013" y="4481394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389989" y="4920545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939013" y="4920545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597901" y="4462968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97901" y="4905453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14985"/>
              </p:ext>
            </p:extLst>
          </p:nvPr>
        </p:nvGraphicFramePr>
        <p:xfrm>
          <a:off x="1312413" y="3780251"/>
          <a:ext cx="2304255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0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001995" y="36871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259074" y="41267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5299989" y="43971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5881724" y="43536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3273692" y="62157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2668934" y="54505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473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0400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8917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x-none" sz="1000" b="1" baseline="0" dirty="0">
                          <a:solidFill>
                            <a:srgbClr val="FF0000"/>
                          </a:solidFill>
                          <a:latin typeface="맑은 고딕" charset="0"/>
                        </a:rPr>
                        <a:t>※ Same function as user web</a:t>
                      </a:r>
                      <a:r>
                        <a:rPr lang="en-US" altLang="ko-KR" sz="1000" baseline="0" dirty="0">
                          <a:latin typeface="맑은 고딕" charset="0"/>
                        </a:rPr>
                        <a:t>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episode</a:t>
                      </a:r>
                      <a:r>
                        <a:rPr lang="ko-KR" altLang="en-US" sz="1000" baseline="0" dirty="0" smtClean="0"/>
                        <a:t> ist/ announcements </a:t>
                      </a:r>
                      <a:r>
                        <a:rPr lang="en-US" altLang="ko-KR" sz="1000" baseline="0" dirty="0" smtClean="0"/>
                        <a:t>/ temporary saving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tab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button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-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 temporary saving is clicked, temporary saving list exposed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Temporary saving list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- 10 each exposed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over 10, page button generated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Composition info: text number, title, update date, management button (edit/delete) </a:t>
                      </a:r>
                      <a:endParaRPr lang="en-US" altLang="ko-KR" sz="1000" baseline="0" dirty="0" smtClean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(Edit)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-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corresponding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temporarily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save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d text ed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삭제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(Delete)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-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corresponding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temporarily saved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text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delete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＂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삭제하시겠습니까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?”(delete)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 clicked, popup window generated. When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확인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(OK)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 clicked, deleted.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Page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List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book_management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379663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49383" y="4029176"/>
            <a:ext cx="5238592" cy="19568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19456" y="4036676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3399" y="404995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2074099" y="404995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1751" y="4049959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1484932" y="4423861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33454" y="4396716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/>
              <a:t>유년의 상처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571751" y="4423861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1439383" y="4762428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484932" y="4861581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33454" y="4834436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/>
              <a:t>신세계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4571751" y="4861581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1439383" y="5200148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2934944" y="5554516"/>
            <a:ext cx="1780823" cy="215444"/>
            <a:chOff x="-1808587" y="4867051"/>
            <a:chExt cx="1780823" cy="215444"/>
          </a:xfrm>
        </p:grpSpPr>
        <p:pic>
          <p:nvPicPr>
            <p:cNvPr id="102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TextBox 103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72091"/>
              </p:ext>
            </p:extLst>
          </p:nvPr>
        </p:nvGraphicFramePr>
        <p:xfrm>
          <a:off x="1358271" y="3741144"/>
          <a:ext cx="2304255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0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5730556" y="404995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5435847" y="444228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984871" y="444228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5435847" y="488143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984871" y="488143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848934" y="36871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259074" y="41267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5299989" y="43971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5881724" y="43536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3273692" y="62157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2668934" y="54505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459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001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book_edit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47421"/>
              </p:ext>
            </p:extLst>
          </p:nvPr>
        </p:nvGraphicFramePr>
        <p:xfrm>
          <a:off x="6732240" y="474398"/>
          <a:ext cx="2376264" cy="67302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Same function as user web 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Shows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title input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x-none" sz="800" baseline="0" dirty="0" smtClean="0"/>
                        <a:t>– </a:t>
                      </a:r>
                      <a:r>
                        <a:rPr lang="en-US" altLang="ko-KR" sz="800" baseline="0" dirty="0"/>
                        <a:t>genre </a:t>
                      </a:r>
                      <a:r>
                        <a:rPr lang="en-US" altLang="ko-KR" sz="800" baseline="0" dirty="0" smtClean="0"/>
                        <a:t>select </a:t>
                      </a:r>
                      <a:r>
                        <a:rPr lang="en-US" altLang="ko-KR" sz="800" baseline="0" dirty="0"/>
                        <a:t>combo </a:t>
                      </a:r>
                      <a:r>
                        <a:rPr lang="en-US" altLang="x-none" sz="800" baseline="0" dirty="0" smtClean="0"/>
                        <a:t>– </a:t>
                      </a:r>
                      <a:r>
                        <a:rPr lang="ko-KR" altLang="en-US" sz="800" baseline="0" dirty="0" smtClean="0"/>
                        <a:t>로맨스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판타지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무협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퓨전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기타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x-none" sz="800" baseline="0" dirty="0" smtClean="0"/>
                        <a:t>romance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en-US" altLang="x-none" sz="800" baseline="0" dirty="0"/>
                        <a:t>fantasy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en-US" altLang="x-none" sz="800" baseline="0" dirty="0"/>
                        <a:t>heroism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en-US" altLang="x-none" sz="800" baseline="0" dirty="0" smtClean="0"/>
                        <a:t>fusion/other)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x-none" sz="800" baseline="0" dirty="0"/>
                        <a:t>- </a:t>
                      </a:r>
                      <a:r>
                        <a:rPr lang="en-US" altLang="ko-KR" sz="800" baseline="0" dirty="0"/>
                        <a:t>input value shown</a:t>
                      </a:r>
                      <a:endParaRPr lang="ko-KR" altLang="en-US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일반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성인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Normal-adult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option </a:t>
                      </a:r>
                      <a:r>
                        <a:rPr lang="en-US" altLang="ko-KR" sz="800" baseline="0" dirty="0" smtClean="0"/>
                        <a:t>select button</a:t>
                      </a:r>
                      <a:r>
                        <a:rPr lang="ko-KR" altLang="en-US" sz="800" baseline="0" dirty="0" smtClean="0"/>
                        <a:t>. </a:t>
                      </a:r>
                      <a:r>
                        <a:rPr lang="ko-KR" altLang="en-US" sz="800" baseline="0" dirty="0"/>
                        <a:t>Input value </a:t>
                      </a:r>
                      <a:r>
                        <a:rPr lang="ko-KR" altLang="en-US" sz="800" baseline="0" dirty="0" smtClean="0"/>
                        <a:t>shown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연령대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Age group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option box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At new </a:t>
                      </a:r>
                      <a:r>
                        <a:rPr lang="en-US" altLang="ko-KR" sz="800" baseline="0" dirty="0" smtClean="0"/>
                        <a:t>book </a:t>
                      </a:r>
                      <a:r>
                        <a:rPr lang="en-US" altLang="ko-KR" sz="800" baseline="0" dirty="0"/>
                        <a:t>generation point, depending on the corresponding member's age group the number of option boxes change</a:t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Over </a:t>
                      </a:r>
                      <a:r>
                        <a:rPr lang="en-US" altLang="ko-KR" sz="800" baseline="0" dirty="0" smtClean="0"/>
                        <a:t>25</a:t>
                      </a:r>
                      <a:r>
                        <a:rPr lang="ko-KR" altLang="en-US" sz="800" baseline="0" dirty="0" smtClean="0"/>
                        <a:t>: </a:t>
                      </a:r>
                      <a:r>
                        <a:rPr lang="ko-KR" altLang="en-US" sz="800" baseline="0" dirty="0"/>
                        <a:t>generman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en-US" altLang="ko-KR" sz="800" baseline="0" dirty="0" smtClean="0"/>
                        <a:t>Under 25</a:t>
                      </a:r>
                      <a:r>
                        <a:rPr lang="ko-KR" altLang="en-US" sz="800" baseline="0" dirty="0" smtClean="0"/>
                        <a:t>: </a:t>
                      </a:r>
                      <a:r>
                        <a:rPr lang="en-US" altLang="ko-KR" sz="800" baseline="0" dirty="0"/>
                        <a:t>unity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ko-KR" altLang="en-US" sz="800" baseline="0" dirty="0" smtClean="0"/>
                        <a:t>generman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x-none" sz="800" baseline="0" dirty="0" smtClean="0"/>
                        <a:t>- Under 20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en-US" altLang="ko-KR" sz="800" baseline="0" dirty="0"/>
                        <a:t>high teen, unity, </a:t>
                      </a:r>
                      <a:r>
                        <a:rPr lang="en-US" altLang="x-none" sz="800" baseline="0" dirty="0" err="1"/>
                        <a:t>generman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en-US" altLang="x-none" sz="800" baseline="0" dirty="0"/>
                        <a:t>Under 15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en-US" altLang="x-none" sz="800" baseline="0" dirty="0"/>
                        <a:t>low teen, high teen, </a:t>
                      </a:r>
                      <a:r>
                        <a:rPr lang="en-US" altLang="ko-KR" sz="800" baseline="0" dirty="0"/>
                        <a:t>unity, </a:t>
                      </a:r>
                      <a:r>
                        <a:rPr lang="en-US" altLang="x-none" sz="800" baseline="0" dirty="0" err="1"/>
                        <a:t>generman</a:t>
                      </a:r>
                      <a:endParaRPr lang="ko-KR" altLang="en-US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연재관 League information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select box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show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the book’s grade. 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챌린지리그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(challenge league) /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베스트리그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(best league)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작가관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(official author)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adminitstrator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can change the grade.</a:t>
                      </a:r>
                      <a:endParaRPr lang="en-US" altLang="ko-KR" sz="800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줄거리 </a:t>
                      </a:r>
                      <a:r>
                        <a:rPr lang="en-US" altLang="ko-KR" sz="800" baseline="0" dirty="0" smtClean="0"/>
                        <a:t>Introduce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작품 키워드 입력 </a:t>
                      </a:r>
                      <a:r>
                        <a:rPr lang="en-US" altLang="ko-KR" sz="800" baseline="0" dirty="0" smtClean="0"/>
                        <a:t>book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keyword option box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표지 이미지 Input </a:t>
                      </a:r>
                      <a:r>
                        <a:rPr lang="ko-KR" altLang="en-US" sz="800" baseline="0" dirty="0"/>
                        <a:t>attached file image na</a:t>
                      </a:r>
                      <a:r>
                        <a:rPr lang="en-US" altLang="ko-KR" sz="800" baseline="0" dirty="0"/>
                        <a:t>me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Basic image option box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ko-KR" altLang="en-US" sz="800" baseline="0" dirty="0"/>
                        <a:t>Here, choose i</a:t>
                      </a:r>
                      <a:r>
                        <a:rPr lang="en-US" altLang="ko-KR" sz="800" baseline="0" dirty="0"/>
                        <a:t>mage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then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once “</a:t>
                      </a:r>
                      <a:r>
                        <a:rPr lang="ko-KR" altLang="en-US" sz="800" baseline="0" dirty="0" smtClean="0"/>
                        <a:t>기본 이미지로 변경</a:t>
                      </a:r>
                      <a:r>
                        <a:rPr lang="en-US" altLang="ko-KR" sz="800" baseline="0" dirty="0" smtClean="0"/>
                        <a:t>”(</a:t>
                      </a:r>
                      <a:r>
                        <a:rPr lang="ko-KR" altLang="en-US" sz="800" baseline="0" dirty="0" smtClean="0"/>
                        <a:t>basic </a:t>
                      </a:r>
                      <a:r>
                        <a:rPr lang="ko-KR" altLang="en-US" sz="800" baseline="0" dirty="0"/>
                        <a:t>image </a:t>
                      </a:r>
                      <a:r>
                        <a:rPr lang="ko-KR" altLang="en-US" sz="800" baseline="0" dirty="0" smtClean="0"/>
                        <a:t>change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cover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image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changes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Basic image change button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변경내용 저장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</a:t>
                      </a:r>
                      <a:r>
                        <a:rPr lang="en-US" altLang="ko-KR" sz="800" baseline="0" dirty="0"/>
                        <a:t>hanged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content</a:t>
                      </a:r>
                      <a:r>
                        <a:rPr lang="ko-KR" altLang="en-US" sz="800" baseline="0" dirty="0"/>
                        <a:t>s sa</a:t>
                      </a:r>
                      <a:r>
                        <a:rPr lang="en-US" altLang="ko-KR" sz="800" baseline="0" dirty="0" err="1" smtClean="0"/>
                        <a:t>ving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contents saved then move to </a:t>
                      </a:r>
                      <a:r>
                        <a:rPr lang="en-US" altLang="ko-KR" sz="800" baseline="0" dirty="0" smtClean="0"/>
                        <a:t>[</a:t>
                      </a:r>
                      <a:r>
                        <a:rPr lang="en-US" altLang="ko-KR" sz="800" baseline="0" dirty="0" err="1" smtClean="0"/>
                        <a:t>book_details</a:t>
                      </a:r>
                      <a:r>
                        <a:rPr lang="en-US" altLang="ko-KR" sz="8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Cancel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button. When clicked, move to </a:t>
                      </a:r>
                      <a:r>
                        <a:rPr lang="ko-KR" altLang="en-US" sz="800" baseline="0" dirty="0" smtClean="0"/>
                        <a:t>[</a:t>
                      </a:r>
                      <a:r>
                        <a:rPr lang="en-US" altLang="ko-KR" sz="800" baseline="0" dirty="0" err="1" smtClean="0"/>
                        <a:t>book_details</a:t>
                      </a:r>
                      <a:r>
                        <a:rPr lang="ko-KR" altLang="en-US" sz="800" baseline="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작품정보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3"/>
            <a:ext cx="5544615" cy="52565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91724" y="1275367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제목</a:t>
            </a:r>
            <a:endParaRPr lang="ko-KR" altLang="en-US" sz="800" b="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444694" y="1275367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444694" y="1628792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444694" y="464873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768750" y="1301329"/>
            <a:ext cx="4005440" cy="255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유년의 상처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91724" y="1700800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장르</a:t>
            </a:r>
            <a:endParaRPr lang="ko-KR" altLang="en-US" sz="800" b="0" dirty="0"/>
          </a:p>
        </p:txBody>
      </p:sp>
      <p:sp>
        <p:nvSpPr>
          <p:cNvPr id="75" name="직사각형 74"/>
          <p:cNvSpPr/>
          <p:nvPr/>
        </p:nvSpPr>
        <p:spPr>
          <a:xfrm>
            <a:off x="3424934" y="1772808"/>
            <a:ext cx="576064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  </a:t>
            </a:r>
            <a:r>
              <a:rPr lang="ko-KR" altLang="en-US" sz="800" dirty="0" smtClean="0">
                <a:solidFill>
                  <a:schemeClr val="tx1"/>
                </a:solidFill>
              </a:rPr>
              <a:t>일반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000998" y="1772808"/>
            <a:ext cx="576064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성인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391724" y="2586320"/>
            <a:ext cx="79060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연재요일 선택</a:t>
            </a:r>
            <a:endParaRPr lang="ko-KR" altLang="en-US" sz="800" b="0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02465"/>
              </p:ext>
            </p:extLst>
          </p:nvPr>
        </p:nvGraphicFramePr>
        <p:xfrm>
          <a:off x="2267128" y="2586320"/>
          <a:ext cx="2597966" cy="25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11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11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11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11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11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1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55455"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화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토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일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1391724" y="2981902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줄거리</a:t>
            </a:r>
            <a:endParaRPr lang="ko-KR" altLang="en-US" sz="800" b="0" dirty="0"/>
          </a:p>
        </p:txBody>
      </p:sp>
      <p:sp>
        <p:nvSpPr>
          <p:cNvPr id="80" name="직사각형 79"/>
          <p:cNvSpPr/>
          <p:nvPr/>
        </p:nvSpPr>
        <p:spPr>
          <a:xfrm>
            <a:off x="1480718" y="3280587"/>
            <a:ext cx="4293472" cy="718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48518" y="3327870"/>
            <a:ext cx="410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선영은 어릴 때 당한 교통사고로 한쪽 발을 절단했다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상처에도 불구하고 긍정적인 삶을 살아가려고 노력한다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하지만 이상적인 남자친구를 만나고부터는 상처가 되살아 나는데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408710" y="4144683"/>
            <a:ext cx="990456" cy="18149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작품 키워드 입력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91724" y="4720747"/>
            <a:ext cx="69442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표지 이미지</a:t>
            </a:r>
            <a:endParaRPr lang="ko-KR" altLang="en-US" sz="800" b="0" dirty="0"/>
          </a:p>
        </p:txBody>
      </p:sp>
      <p:sp>
        <p:nvSpPr>
          <p:cNvPr id="84" name="직사각형 83"/>
          <p:cNvSpPr/>
          <p:nvPr/>
        </p:nvSpPr>
        <p:spPr>
          <a:xfrm>
            <a:off x="1768750" y="170080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flipV="1">
            <a:off x="2732447" y="178472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776862" y="5307279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이등변 삼각형 86"/>
          <p:cNvSpPr/>
          <p:nvPr/>
        </p:nvSpPr>
        <p:spPr>
          <a:xfrm flipV="1">
            <a:off x="3740559" y="5391201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985191" y="5307279"/>
            <a:ext cx="761747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이미지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28177" y="5307279"/>
            <a:ext cx="402674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83897" y="1707257"/>
            <a:ext cx="511679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91724" y="213284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연령대</a:t>
            </a:r>
            <a:endParaRPr lang="ko-KR" altLang="en-US" sz="800" b="0" dirty="0"/>
          </a:p>
        </p:txBody>
      </p:sp>
      <p:sp>
        <p:nvSpPr>
          <p:cNvPr id="104" name="직사각형 103"/>
          <p:cNvSpPr/>
          <p:nvPr/>
        </p:nvSpPr>
        <p:spPr>
          <a:xfrm>
            <a:off x="1984774" y="2132848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/>
          <p:cNvSpPr/>
          <p:nvPr/>
        </p:nvSpPr>
        <p:spPr>
          <a:xfrm flipV="1">
            <a:off x="2948471" y="2216770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999921" y="2139305"/>
            <a:ext cx="511679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제너맨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450698" y="213284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연재관</a:t>
            </a:r>
            <a:endParaRPr lang="ko-KR" altLang="en-US" sz="800" b="0" dirty="0"/>
          </a:p>
        </p:txBody>
      </p:sp>
      <p:sp>
        <p:nvSpPr>
          <p:cNvPr id="147" name="직사각형 146"/>
          <p:cNvSpPr/>
          <p:nvPr/>
        </p:nvSpPr>
        <p:spPr>
          <a:xfrm>
            <a:off x="1695681" y="4344282"/>
            <a:ext cx="898769" cy="181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09916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626453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566424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408972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345075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4225042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7" name="Button"/>
          <p:cNvSpPr>
            <a:spLocks/>
          </p:cNvSpPr>
          <p:nvPr/>
        </p:nvSpPr>
        <p:spPr bwMode="auto">
          <a:xfrm>
            <a:off x="4355933" y="600531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632575" y="6009251"/>
            <a:ext cx="1494176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변경내용 저장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985191" y="4976202"/>
            <a:ext cx="620683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첨부파일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753525" y="4976202"/>
            <a:ext cx="2310605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abcd1234.jpg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10222" y="5305560"/>
            <a:ext cx="1441897" cy="2775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기본 이미지로 변경</a:t>
            </a:r>
          </a:p>
        </p:txBody>
      </p:sp>
      <p:cxnSp>
        <p:nvCxnSpPr>
          <p:cNvPr id="173" name="직선 연결선 172"/>
          <p:cNvCxnSpPr/>
          <p:nvPr/>
        </p:nvCxnSpPr>
        <p:spPr>
          <a:xfrm>
            <a:off x="1444694" y="5805264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318710" y="12753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228710" y="1772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4063903" y="52172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98" name="타원 97"/>
          <p:cNvSpPr/>
          <p:nvPr/>
        </p:nvSpPr>
        <p:spPr>
          <a:xfrm>
            <a:off x="3230851" y="16804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1354694" y="20881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3360698" y="20794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02" name="타원 101"/>
          <p:cNvSpPr/>
          <p:nvPr/>
        </p:nvSpPr>
        <p:spPr>
          <a:xfrm>
            <a:off x="1264694" y="29839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07" name="타원 106"/>
          <p:cNvSpPr/>
          <p:nvPr/>
        </p:nvSpPr>
        <p:spPr>
          <a:xfrm>
            <a:off x="1314985" y="41321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08" name="타원 107"/>
          <p:cNvSpPr/>
          <p:nvPr/>
        </p:nvSpPr>
        <p:spPr>
          <a:xfrm>
            <a:off x="1842671" y="49762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10" name="타원 109"/>
          <p:cNvSpPr/>
          <p:nvPr/>
        </p:nvSpPr>
        <p:spPr>
          <a:xfrm>
            <a:off x="2481485" y="59192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111" name="타원 110"/>
          <p:cNvSpPr/>
          <p:nvPr/>
        </p:nvSpPr>
        <p:spPr>
          <a:xfrm>
            <a:off x="4226047" y="60655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112" name="타원 111"/>
          <p:cNvSpPr/>
          <p:nvPr/>
        </p:nvSpPr>
        <p:spPr>
          <a:xfrm>
            <a:off x="2605874" y="52383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113" name="직사각형 112"/>
          <p:cNvSpPr/>
          <p:nvPr/>
        </p:nvSpPr>
        <p:spPr>
          <a:xfrm>
            <a:off x="4027588" y="2132848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이등변 삼각형 113"/>
          <p:cNvSpPr/>
          <p:nvPr/>
        </p:nvSpPr>
        <p:spPr>
          <a:xfrm flipV="1">
            <a:off x="4991285" y="2216770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4042735" y="2139305"/>
            <a:ext cx="729687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챌린지리그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4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6190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episode_detail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9417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/>
                        <a:t>회차</a:t>
                      </a:r>
                      <a:r>
                        <a:rPr lang="ko-KR" altLang="en-US" sz="1000" baseline="0" dirty="0" smtClean="0"/>
                        <a:t>Episode </a:t>
                      </a:r>
                      <a:r>
                        <a:rPr lang="ko-KR" altLang="en-US" sz="1000" baseline="0" dirty="0"/>
                        <a:t>number, </a:t>
                      </a:r>
                      <a:r>
                        <a:rPr lang="ko-KR" altLang="en-US" sz="1000" baseline="0" dirty="0" smtClean="0"/>
                        <a:t>닉네임nickn</a:t>
                      </a:r>
                      <a:r>
                        <a:rPr lang="en-US" altLang="ko-KR" sz="1000" baseline="0" dirty="0"/>
                        <a:t>ame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ko-KR" altLang="en-US" sz="1000" baseline="0" dirty="0" smtClean="0"/>
                        <a:t>일시 fill </a:t>
                      </a:r>
                      <a:r>
                        <a:rPr lang="ko-KR" altLang="en-US" sz="1000" baseline="0" dirty="0"/>
                        <a:t>out date shown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가격 설정Pr</a:t>
                      </a:r>
                      <a:r>
                        <a:rPr lang="en-US" altLang="ko-KR" sz="1000" baseline="0" dirty="0"/>
                        <a:t>ice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setting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free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by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charge</a:t>
                      </a:r>
                      <a:r>
                        <a:rPr lang="ko-KR" altLang="en-US" sz="1000" baseline="0" dirty="0"/>
                        <a:t>, input price shown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완결 Completion </a:t>
                      </a:r>
                      <a:r>
                        <a:rPr lang="en-US" altLang="ko-KR" sz="1000" baseline="0" dirty="0"/>
                        <a:t>showing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checkbox,</a:t>
                      </a:r>
                      <a:r>
                        <a:rPr lang="ko-KR" altLang="en-US" sz="1000" baseline="0" dirty="0"/>
                        <a:t>input </a:t>
                      </a:r>
                      <a:r>
                        <a:rPr lang="en-US" altLang="ko-KR" sz="1000" baseline="0" dirty="0"/>
                        <a:t>value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제목 Title </a:t>
                      </a:r>
                      <a:r>
                        <a:rPr lang="ko-KR" altLang="en-US" sz="1000" baseline="0" dirty="0"/>
                        <a:t>s</a:t>
                      </a:r>
                      <a:r>
                        <a:rPr lang="en-US" altLang="ko-KR" sz="1000" baseline="0" dirty="0"/>
                        <a:t>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Body contents shown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작품 후기 </a:t>
                      </a:r>
                      <a:r>
                        <a:rPr lang="en-US" altLang="ko-KR" sz="1000" baseline="0" dirty="0" smtClean="0"/>
                        <a:t>book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epilogue </a:t>
                      </a:r>
                      <a:r>
                        <a:rPr lang="en-US" altLang="ko-KR" sz="10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목록Li</a:t>
                      </a:r>
                      <a:r>
                        <a:rPr lang="en-US" altLang="ko-KR" sz="1000" baseline="0" dirty="0"/>
                        <a:t>st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then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book_details</a:t>
                      </a:r>
                      <a:r>
                        <a:rPr lang="ko-KR" altLang="en-US" sz="1000" baseline="0" dirty="0"/>
                        <a:t>] </a:t>
                      </a:r>
                      <a:r>
                        <a:rPr lang="en-US" altLang="ko-KR" sz="1000" baseline="0" dirty="0"/>
                        <a:t>screen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수정Edit </a:t>
                      </a:r>
                      <a:r>
                        <a:rPr lang="ko-KR" altLang="en-US" sz="1000" baseline="0" dirty="0"/>
                        <a:t>button, </a:t>
                      </a:r>
                      <a:r>
                        <a:rPr lang="en-US" altLang="ko-KR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then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episode_edit</a:t>
                      </a:r>
                      <a:r>
                        <a:rPr lang="ko-KR" altLang="en-US" sz="1000" baseline="0" dirty="0" smtClean="0"/>
                        <a:t>] </a:t>
                      </a:r>
                      <a:r>
                        <a:rPr lang="en-US" altLang="ko-KR" sz="1000" baseline="0" dirty="0"/>
                        <a:t>screen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/>
                        <a:t>Delete button. </a:t>
                      </a:r>
                      <a:r>
                        <a:rPr lang="en-US" altLang="x-none" sz="1000" baseline="0" dirty="0"/>
                        <a:t>When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x-none" sz="1000" baseline="0" dirty="0"/>
                        <a:t>notification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popup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window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generated</a:t>
                      </a:r>
                      <a:r>
                        <a:rPr lang="ko-KR" altLang="en-US" sz="1000" baseline="0" dirty="0" smtClean="0"/>
                        <a:t>(“삭제하시겠습니까</a:t>
                      </a:r>
                      <a:r>
                        <a:rPr lang="en-US" altLang="ko-KR" sz="1000" baseline="0" dirty="0" smtClean="0"/>
                        <a:t>?”(</a:t>
                      </a:r>
                      <a:r>
                        <a:rPr lang="ko-KR" altLang="en-US" sz="1000" baseline="0" dirty="0" smtClean="0"/>
                        <a:t>Delete?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) </a:t>
                      </a:r>
                      <a:r>
                        <a:rPr lang="en-US" altLang="x-none" sz="1000" baseline="0" dirty="0"/>
                        <a:t>If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x-none" sz="1000" baseline="0" dirty="0" smtClean="0"/>
                        <a:t>OK)</a:t>
                      </a:r>
                      <a:r>
                        <a:rPr lang="ko-KR" altLang="x-none" sz="1000" baseline="0" dirty="0" smtClean="0"/>
                        <a:t> </a:t>
                      </a:r>
                      <a:r>
                        <a:rPr lang="en-US" altLang="x-none" sz="1000" baseline="0" dirty="0"/>
                        <a:t>is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clicked,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post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is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deleted</a:t>
                      </a:r>
                      <a:r>
                        <a:rPr lang="en-US" altLang="ko-KR" sz="1000" baseline="0" dirty="0"/>
                        <a:t>,</a:t>
                      </a:r>
                      <a:r>
                        <a:rPr lang="ko-KR" altLang="en-US" sz="1000" baseline="0" dirty="0"/>
                        <a:t>if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x-none" sz="1000" baseline="0" dirty="0" smtClean="0"/>
                        <a:t>cancel)</a:t>
                      </a:r>
                      <a:r>
                        <a:rPr lang="ko-KR" altLang="x-none" sz="1000" baseline="0" dirty="0" smtClean="0"/>
                        <a:t> </a:t>
                      </a:r>
                      <a:r>
                        <a:rPr lang="en-US" altLang="x-none" sz="1000" baseline="0" dirty="0"/>
                        <a:t>is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x-none" sz="1000" baseline="0" dirty="0"/>
                        <a:t>popup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window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closes</a:t>
                      </a:r>
                      <a:r>
                        <a:rPr lang="ko-KR" altLang="x-none" sz="1000" baseline="0" dirty="0"/>
                        <a:t>.</a:t>
                      </a:r>
                      <a:r>
                        <a:rPr lang="ko-KR" altLang="en-US" sz="1000" baseline="0" dirty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연재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802"/>
              </p:ext>
            </p:extLst>
          </p:nvPr>
        </p:nvGraphicFramePr>
        <p:xfrm>
          <a:off x="1259632" y="1052030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회차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2447556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317164" y="6413241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227164" y="63232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718737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278623" y="24682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1146209" y="55282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62189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6165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930088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2038278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2048793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266509" y="18448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3662" y="1463348"/>
            <a:ext cx="59824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가격 설정</a:t>
            </a:r>
            <a:endParaRPr lang="ko-KR" altLang="en-US" sz="800" b="0" dirty="0"/>
          </a:p>
        </p:txBody>
      </p:sp>
      <p:sp>
        <p:nvSpPr>
          <p:cNvPr id="47" name="직사각형 46"/>
          <p:cNvSpPr/>
          <p:nvPr/>
        </p:nvSpPr>
        <p:spPr>
          <a:xfrm>
            <a:off x="2044623" y="145139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flipV="1">
            <a:off x="3008320" y="153531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095938" y="1451396"/>
            <a:ext cx="402674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무료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566380" y="1489671"/>
            <a:ext cx="159833" cy="2052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24904" y="1498388"/>
            <a:ext cx="395178" cy="1965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289090" y="1497388"/>
            <a:ext cx="2172118" cy="2066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※ 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체크하면 작품에 완결 표시 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11022" y="5708228"/>
            <a:ext cx="5377202" cy="405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317164" y="5454297"/>
            <a:ext cx="1096666" cy="2539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작품 후기</a:t>
            </a:r>
          </a:p>
        </p:txBody>
      </p:sp>
      <p:sp>
        <p:nvSpPr>
          <p:cNvPr id="64" name="타원 63"/>
          <p:cNvSpPr/>
          <p:nvPr/>
        </p:nvSpPr>
        <p:spPr>
          <a:xfrm>
            <a:off x="1356509" y="13852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3386380" y="13550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66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20710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episode_detail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&gt;episode&gt;edit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88800"/>
              </p:ext>
            </p:extLst>
          </p:nvPr>
        </p:nvGraphicFramePr>
        <p:xfrm>
          <a:off x="6732240" y="690422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/>
                        <a:t>회차</a:t>
                      </a:r>
                      <a:r>
                        <a:rPr lang="ko-KR" altLang="en-US" sz="1000" baseline="0" dirty="0" smtClean="0"/>
                        <a:t>Episode number, 닉네임nickn</a:t>
                      </a:r>
                      <a:r>
                        <a:rPr lang="en-US" altLang="ko-KR" sz="1000" baseline="0" dirty="0" err="1" smtClean="0"/>
                        <a:t>ame</a:t>
                      </a:r>
                      <a:r>
                        <a:rPr lang="ko-KR" altLang="en-US" sz="1000" baseline="0" dirty="0" smtClean="0"/>
                        <a:t>, 일시 fill out date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가격 설정Pr</a:t>
                      </a:r>
                      <a:r>
                        <a:rPr lang="en-US" altLang="ko-KR" sz="1000" baseline="0" dirty="0" smtClean="0"/>
                        <a:t>ice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setting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free</a:t>
                      </a:r>
                      <a:r>
                        <a:rPr lang="ko-KR" altLang="en-US" sz="1000" baseline="0" dirty="0" smtClean="0"/>
                        <a:t>, </a:t>
                      </a:r>
                      <a:r>
                        <a:rPr lang="en-US" altLang="ko-KR" sz="1000" baseline="0" dirty="0" smtClean="0"/>
                        <a:t>by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charge</a:t>
                      </a:r>
                      <a:r>
                        <a:rPr lang="ko-KR" altLang="en-US" sz="1000" baseline="0" dirty="0" smtClean="0"/>
                        <a:t>, input price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완결 Completion </a:t>
                      </a:r>
                      <a:r>
                        <a:rPr lang="en-US" altLang="ko-KR" sz="1000" baseline="0" dirty="0" smtClean="0"/>
                        <a:t>showing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checkbox,</a:t>
                      </a:r>
                      <a:r>
                        <a:rPr lang="ko-KR" altLang="en-US" sz="1000" baseline="0" dirty="0" smtClean="0"/>
                        <a:t>input </a:t>
                      </a:r>
                      <a:r>
                        <a:rPr lang="en-US" altLang="ko-KR" sz="1000" baseline="0" dirty="0" smtClean="0"/>
                        <a:t>value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제목 Title s</a:t>
                      </a:r>
                      <a:r>
                        <a:rPr lang="en-US" altLang="ko-KR" sz="1000" baseline="0" dirty="0" err="1" smtClean="0"/>
                        <a:t>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Body contents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작품 후기 </a:t>
                      </a:r>
                      <a:r>
                        <a:rPr lang="en-US" altLang="ko-KR" sz="1000" baseline="0" dirty="0" smtClean="0"/>
                        <a:t>book</a:t>
                      </a:r>
                      <a:r>
                        <a:rPr lang="ko-KR" altLang="en-US" sz="1000" baseline="0" dirty="0" smtClean="0"/>
                        <a:t> epilogue </a:t>
                      </a:r>
                      <a:r>
                        <a:rPr lang="en-US" altLang="ko-KR" sz="1000" baseline="0" dirty="0" smtClean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목록Li</a:t>
                      </a:r>
                      <a:r>
                        <a:rPr lang="en-US" altLang="ko-KR" sz="1000" baseline="0" dirty="0" err="1" smtClean="0"/>
                        <a:t>st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button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clicked</a:t>
                      </a:r>
                      <a:r>
                        <a:rPr lang="ko-KR" altLang="en-US" sz="1000" baseline="0" dirty="0" smtClean="0"/>
                        <a:t>, </a:t>
                      </a:r>
                      <a:r>
                        <a:rPr lang="en-US" altLang="ko-KR" sz="1000" baseline="0" dirty="0" smtClean="0"/>
                        <a:t>then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moves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to</a:t>
                      </a:r>
                      <a:r>
                        <a:rPr lang="ko-KR" altLang="en-US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book_details</a:t>
                      </a:r>
                      <a:r>
                        <a:rPr lang="ko-KR" altLang="en-US" sz="1000" baseline="0" dirty="0" smtClean="0"/>
                        <a:t>] </a:t>
                      </a:r>
                      <a:r>
                        <a:rPr lang="en-US" altLang="ko-KR" sz="1000" baseline="0" dirty="0" smtClean="0"/>
                        <a:t>screen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수정완료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Edit completion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editted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are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saved,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episode_detail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Cancel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episode_detail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연재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31072"/>
              </p:ext>
            </p:extLst>
          </p:nvPr>
        </p:nvGraphicFramePr>
        <p:xfrm>
          <a:off x="1259632" y="1052030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회차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229917" y="2447556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1434106" y="2718737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5829728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4981232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수정완료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278623" y="24682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1146209" y="55282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4801232" y="62189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5739728" y="6165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1229917" y="1930088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56509" y="2038278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925695" y="2048793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266509" y="18448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403662" y="1463348"/>
            <a:ext cx="59824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가격 설정</a:t>
            </a:r>
            <a:endParaRPr lang="ko-KR" altLang="en-US" sz="800" b="0" dirty="0"/>
          </a:p>
        </p:txBody>
      </p:sp>
      <p:sp>
        <p:nvSpPr>
          <p:cNvPr id="73" name="직사각형 72"/>
          <p:cNvSpPr/>
          <p:nvPr/>
        </p:nvSpPr>
        <p:spPr>
          <a:xfrm>
            <a:off x="2044623" y="145139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이등변 삼각형 73"/>
          <p:cNvSpPr/>
          <p:nvPr/>
        </p:nvSpPr>
        <p:spPr>
          <a:xfrm flipV="1">
            <a:off x="3008320" y="153531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095938" y="1451396"/>
            <a:ext cx="402674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무료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566380" y="1489671"/>
            <a:ext cx="159833" cy="2052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24904" y="1498388"/>
            <a:ext cx="395178" cy="1965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289090" y="1497388"/>
            <a:ext cx="2172118" cy="2066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※ 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체크하면 작품에 완결 표시 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11022" y="5708228"/>
            <a:ext cx="5377202" cy="405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17164" y="5454297"/>
            <a:ext cx="1096666" cy="2539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작품 후기</a:t>
            </a:r>
          </a:p>
        </p:txBody>
      </p:sp>
      <p:sp>
        <p:nvSpPr>
          <p:cNvPr id="81" name="타원 80"/>
          <p:cNvSpPr/>
          <p:nvPr/>
        </p:nvSpPr>
        <p:spPr>
          <a:xfrm>
            <a:off x="1356509" y="13852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3386380" y="13550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430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24110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announcement_detail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71294"/>
              </p:ext>
            </p:extLst>
          </p:nvPr>
        </p:nvGraphicFramePr>
        <p:xfrm>
          <a:off x="6732240" y="62068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글 번호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Text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닉네임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nickname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일시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fill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out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제목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Title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Body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목록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List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aseline="0" dirty="0" err="1" smtClean="0">
                          <a:latin typeface="Arial" charset="0"/>
                        </a:rPr>
                        <a:t>book_details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Edit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announcement_edit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삭제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Delete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notification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popup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window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generated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삭제하시겠습니까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?(Delete?))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If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확인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(OK)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post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deleted,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if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(cancel)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popup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window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closes.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04367"/>
              </p:ext>
            </p:extLst>
          </p:nvPr>
        </p:nvGraphicFramePr>
        <p:xfrm>
          <a:off x="1259632" y="1052030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1867854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317164" y="4894175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227164" y="48041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139035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4869160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4869160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386034" y="19456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46998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46462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370692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1478882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1489397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266509" y="12854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86871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announcement_detail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04643"/>
              </p:ext>
            </p:extLst>
          </p:nvPr>
        </p:nvGraphicFramePr>
        <p:xfrm>
          <a:off x="6732240" y="690422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endParaRPr lang="en-US" altLang="ko-KR" sz="10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글 번호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Text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number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닉네임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nickname,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일시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fill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out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date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shown</a:t>
                      </a:r>
                      <a:endParaRPr lang="ko-KR" altLang="en-US" sz="1000" baseline="0" dirty="0" smtClean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제목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Title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shown</a:t>
                      </a:r>
                      <a:endParaRPr lang="ko-KR" altLang="en-US" sz="1000" baseline="0" dirty="0" smtClean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latin typeface="Arial" charset="0"/>
                        </a:rPr>
                        <a:t>Body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shown</a:t>
                      </a:r>
                      <a:endParaRPr lang="ko-KR" altLang="en-US" sz="1000" baseline="0" dirty="0" smtClean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수정완료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Edit completion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button, 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changed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are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saved,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aseline="0" dirty="0" err="1" smtClean="0">
                          <a:latin typeface="Arial" charset="0"/>
                        </a:rPr>
                        <a:t>book_details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Cancel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button. When clicked move to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aseline="0" dirty="0" err="1" smtClean="0">
                          <a:latin typeface="Arial" charset="0"/>
                        </a:rPr>
                        <a:t>book_details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] 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76470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96752"/>
            <a:ext cx="5544615" cy="56166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78605"/>
              </p:ext>
            </p:extLst>
          </p:nvPr>
        </p:nvGraphicFramePr>
        <p:xfrm>
          <a:off x="1259632" y="1268054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2083878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1196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355059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5085184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취</a:t>
            </a:r>
            <a:r>
              <a:rPr lang="ko-KR" altLang="en-US" sz="1000" dirty="0">
                <a:solidFill>
                  <a:srgbClr val="262626"/>
                </a:solidFill>
                <a:latin typeface="Calibri"/>
              </a:rPr>
              <a:t>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5085184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 완료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347989" y="23443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49159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48622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586716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1694906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1705421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266509" y="15014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0" y="733155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733155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25695" y="1705421"/>
            <a:ext cx="4662529" cy="22519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229" y="13407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240924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284129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9" y="327334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9" y="370540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9" y="413744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29" y="177912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" y="2094187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56963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4696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bookmanagement_report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81549"/>
              </p:ext>
            </p:extLst>
          </p:nvPr>
        </p:nvGraphicFramePr>
        <p:xfrm>
          <a:off x="6732240" y="474398"/>
          <a:ext cx="2376264" cy="60764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 err="1" smtClean="0"/>
                        <a:t>댓글</a:t>
                      </a:r>
                      <a:r>
                        <a:rPr lang="ko-KR" altLang="en-US" sz="1000" baseline="0" dirty="0" smtClean="0"/>
                        <a:t> 신고</a:t>
                      </a:r>
                      <a:r>
                        <a:rPr lang="en-US" altLang="ko-KR" sz="1000" baseline="0" dirty="0" smtClean="0"/>
                        <a:t>(Comment report) </a:t>
                      </a:r>
                      <a:r>
                        <a:rPr lang="en-US" altLang="ko-KR" sz="1000" baseline="0" dirty="0"/>
                        <a:t>table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Posts 5 each listed in order of the most recently submitted ones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Corresponding post's information shown: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nickname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 smtClean="0"/>
                        <a:t>내용</a:t>
                      </a:r>
                      <a:r>
                        <a:rPr lang="en-US" altLang="ko-KR" sz="1000" baseline="0" dirty="0" smtClean="0"/>
                        <a:t>contents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 smtClean="0"/>
                        <a:t>신고 건수</a:t>
                      </a:r>
                      <a:r>
                        <a:rPr lang="en-US" altLang="ko-KR" sz="1000" baseline="0" dirty="0" smtClean="0"/>
                        <a:t>report </a:t>
                      </a:r>
                      <a:r>
                        <a:rPr lang="en-US" altLang="ko-KR" sz="1000" baseline="0" dirty="0"/>
                        <a:t>case number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info on each row is clicked, corresponding comments contents are shown as popup. When </a:t>
                      </a:r>
                      <a:r>
                        <a:rPr lang="en-US" altLang="ko-KR" sz="1000" baseline="0" dirty="0" smtClean="0"/>
                        <a:t>close </a:t>
                      </a:r>
                      <a:r>
                        <a:rPr lang="en-US" altLang="ko-KR" sz="1000" baseline="0" dirty="0"/>
                        <a:t>button is clicked, popup window closes.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Report history button clicked 5) popup window generated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Comment delete button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clicked, notification popup window generated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해당 게시물을 삭제하시겠습니까</a:t>
                      </a:r>
                      <a:r>
                        <a:rPr lang="en-US" altLang="ko-KR" sz="1000" baseline="0" dirty="0" smtClean="0"/>
                        <a:t>?(Delete </a:t>
                      </a:r>
                      <a:r>
                        <a:rPr lang="en-US" altLang="ko-KR" sz="1000" baseline="0" dirty="0"/>
                        <a:t>corresponding post</a:t>
                      </a:r>
                      <a:r>
                        <a:rPr lang="en-US" altLang="ko-KR" sz="1000" baseline="0" dirty="0" smtClean="0"/>
                        <a:t>?)) </a:t>
                      </a:r>
                      <a:r>
                        <a:rPr lang="en-US" altLang="ko-KR" sz="1000" baseline="0" dirty="0"/>
                        <a:t>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corresponding comment deletion processed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popup window closes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Page move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UI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신고내역 리스트 팝업 Report </a:t>
                      </a:r>
                      <a:r>
                        <a:rPr lang="ko-KR" altLang="en-US" sz="1000" baseline="0" dirty="0"/>
                        <a:t>history list popup window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신고접수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55138"/>
              </p:ext>
            </p:extLst>
          </p:nvPr>
        </p:nvGraphicFramePr>
        <p:xfrm>
          <a:off x="1196964" y="1719747"/>
          <a:ext cx="5391260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5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9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8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1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214639" y="1719745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14639" y="3550142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이등변 삼각형 23"/>
          <p:cNvSpPr/>
          <p:nvPr/>
        </p:nvSpPr>
        <p:spPr>
          <a:xfrm rot="16200000">
            <a:off x="3405082" y="371710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5400000">
            <a:off x="4053162" y="371710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35050" y="3622150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6964" y="135698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163980" y="16297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3189817" y="35267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6270372" y="207609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6270372" y="236412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4" name="Button"/>
          <p:cNvSpPr>
            <a:spLocks/>
          </p:cNvSpPr>
          <p:nvPr/>
        </p:nvSpPr>
        <p:spPr bwMode="auto">
          <a:xfrm>
            <a:off x="6270372" y="271570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5" name="Button"/>
          <p:cNvSpPr>
            <a:spLocks/>
          </p:cNvSpPr>
          <p:nvPr/>
        </p:nvSpPr>
        <p:spPr bwMode="auto">
          <a:xfrm>
            <a:off x="6270372" y="300374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6270372" y="326422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5856316" y="207609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Button"/>
          <p:cNvSpPr>
            <a:spLocks/>
          </p:cNvSpPr>
          <p:nvPr/>
        </p:nvSpPr>
        <p:spPr bwMode="auto">
          <a:xfrm>
            <a:off x="5856316" y="236412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5856316" y="271570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5856316" y="300374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5856316" y="326422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796136" y="19057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1436524" y="4147954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신고내역 리스트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33439" y="4304736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16689" y="4346545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신고내역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50446" y="430858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03686" y="4853217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62527" y="4637193"/>
            <a:ext cx="3422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신고자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사유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 일자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516689" y="4856582"/>
            <a:ext cx="3568570" cy="1144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80372" y="18960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214639" y="40574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440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50671"/>
              </p:ext>
            </p:extLst>
          </p:nvPr>
        </p:nvGraphicFramePr>
        <p:xfrm>
          <a:off x="6732240" y="474398"/>
          <a:ext cx="2376264" cy="5878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AutoNum type="arabicParenR"/>
                      </a:pPr>
                      <a:r>
                        <a:rPr lang="en-US" altLang="ko-KR" sz="1000" baseline="0" dirty="0" smtClean="0"/>
                        <a:t>Submenu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게시물</a:t>
                      </a:r>
                      <a:r>
                        <a:rPr lang="en-US" altLang="ko-KR" sz="1000" baseline="0" dirty="0" smtClean="0"/>
                        <a:t>(post)/</a:t>
                      </a:r>
                      <a:r>
                        <a:rPr lang="ko-KR" altLang="en-US" sz="1000" baseline="0" dirty="0" smtClean="0"/>
                        <a:t>신고접수</a:t>
                      </a:r>
                      <a:r>
                        <a:rPr lang="en-US" altLang="ko-KR" sz="1000" baseline="0" dirty="0" smtClean="0"/>
                        <a:t>(report submission)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Default are </a:t>
                      </a:r>
                      <a:r>
                        <a:rPr lang="ko-KR" altLang="en-US" sz="1000" baseline="0" dirty="0" smtClean="0"/>
                        <a:t>게시물</a:t>
                      </a:r>
                      <a:r>
                        <a:rPr lang="en-US" altLang="ko-KR" sz="1000" baseline="0" dirty="0" smtClean="0"/>
                        <a:t>(posts)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Report submission clicked, then moved to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게시판 선택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Bulletin option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box</a:t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 smtClean="0"/>
                        <a:t>자유게시판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감상평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강의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자료실</a:t>
                      </a:r>
                      <a:r>
                        <a:rPr lang="en-US" altLang="ko-KR" sz="1000" baseline="0" dirty="0" smtClean="0"/>
                        <a:t>, FAQ, </a:t>
                      </a:r>
                      <a:r>
                        <a:rPr lang="ko-KR" altLang="en-US" sz="1000" baseline="0" dirty="0" smtClean="0"/>
                        <a:t>공지사항 </a:t>
                      </a:r>
                      <a:r>
                        <a:rPr lang="en-US" altLang="ko-KR" sz="1000" baseline="0" dirty="0" smtClean="0"/>
                        <a:t>(freeboard, appreciation, </a:t>
                      </a:r>
                      <a:r>
                        <a:rPr lang="en-US" altLang="ko-KR" sz="1000" baseline="0" dirty="0"/>
                        <a:t>lecture</a:t>
                      </a:r>
                      <a:r>
                        <a:rPr lang="en-US" altLang="ko-KR" sz="1000" baseline="0" dirty="0" smtClean="0"/>
                        <a:t>,/documents, </a:t>
                      </a:r>
                      <a:r>
                        <a:rPr lang="en-US" altLang="ko-KR" sz="1000" baseline="0" dirty="0"/>
                        <a:t>FAQ, </a:t>
                      </a:r>
                      <a:r>
                        <a:rPr lang="en-US" altLang="ko-KR" sz="1000" baseline="0" dirty="0" smtClean="0"/>
                        <a:t>official announcements)</a:t>
                      </a:r>
                      <a:r>
                        <a:rPr lang="en-US" altLang="ko-KR" sz="1000" baseline="0" dirty="0"/>
                        <a:t/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clicked, automatically the bottom list is rearranged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Post search option box</a:t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작품명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(nickname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en-US" altLang="ko-KR" sz="1000" baseline="0" dirty="0" smtClean="0"/>
                        <a:t>title)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Search word input window</a:t>
                      </a:r>
                      <a:endParaRPr lang="en-US" altLang="ko-KR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x-none" sz="1000" baseline="0" dirty="0"/>
                        <a:t>Search 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clicked, 4, 5) search input window hits contents 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1000" baseline="0" dirty="0"/>
                        <a:t>Post list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- 10 each, in order of most recent exposed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Composition info: </a:t>
                      </a:r>
                      <a:r>
                        <a:rPr lang="ko-KR" altLang="en-US" sz="1000" baseline="0" dirty="0" smtClean="0"/>
                        <a:t>번호</a:t>
                      </a:r>
                      <a:r>
                        <a:rPr lang="en-US" altLang="ko-KR" sz="1000" baseline="0" dirty="0" smtClean="0"/>
                        <a:t>)text number), </a:t>
                      </a:r>
                      <a:r>
                        <a:rPr lang="ko-KR" altLang="en-US" sz="1000" baseline="0" dirty="0" smtClean="0"/>
                        <a:t>게시판</a:t>
                      </a:r>
                      <a:r>
                        <a:rPr lang="en-US" altLang="ko-KR" sz="1000" baseline="0" dirty="0" smtClean="0"/>
                        <a:t>(bulletin),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(nickname), </a:t>
                      </a:r>
                      <a:r>
                        <a:rPr lang="ko-KR" altLang="en-US" sz="1000" baseline="0" dirty="0" smtClean="0"/>
                        <a:t>제목</a:t>
                      </a:r>
                      <a:r>
                        <a:rPr lang="en-US" altLang="ko-KR" sz="1000" baseline="0" dirty="0" smtClean="0"/>
                        <a:t>(title), </a:t>
                      </a:r>
                      <a:r>
                        <a:rPr lang="ko-KR" altLang="en-US" sz="1000" baseline="0" dirty="0" smtClean="0"/>
                        <a:t>작성일</a:t>
                      </a:r>
                      <a:r>
                        <a:rPr lang="en-US" altLang="ko-KR" sz="1000" baseline="0" dirty="0" smtClean="0"/>
                        <a:t>(written date), </a:t>
                      </a:r>
                      <a:r>
                        <a:rPr lang="ko-KR" altLang="en-US" sz="1000" baseline="0" dirty="0" smtClean="0"/>
                        <a:t>관리</a:t>
                      </a:r>
                      <a:r>
                        <a:rPr lang="en-US" altLang="ko-KR" sz="1000" baseline="0" dirty="0" smtClean="0"/>
                        <a:t>(manage)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커뮤니티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052736"/>
            <a:ext cx="5544615" cy="5131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7279"/>
              </p:ext>
            </p:extLst>
          </p:nvPr>
        </p:nvGraphicFramePr>
        <p:xfrm>
          <a:off x="1196964" y="2068055"/>
          <a:ext cx="5391261" cy="33345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56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altLang="ko-KR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2068053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5452429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565539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084168" y="242809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084168" y="271612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084168" y="487636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6084168" y="516439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084168" y="306770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084168" y="3355741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084168" y="3616229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084168" y="390426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6084168" y="424344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6084168" y="453147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29" y="517131"/>
            <a:ext cx="1109388" cy="57791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Input"/>
          <p:cNvSpPr/>
          <p:nvPr/>
        </p:nvSpPr>
        <p:spPr>
          <a:xfrm>
            <a:off x="2681113" y="1575500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4625329" y="158279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0319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331640" y="1205440"/>
            <a:ext cx="1728192" cy="25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게시판 선택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267744" y="121546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</a:t>
            </a:r>
          </a:p>
        </p:txBody>
      </p:sp>
      <p:sp>
        <p:nvSpPr>
          <p:cNvPr id="72" name="이등변 삼각형 71"/>
          <p:cNvSpPr/>
          <p:nvPr/>
        </p:nvSpPr>
        <p:spPr>
          <a:xfrm flipV="1">
            <a:off x="3231441" y="129938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508103" y="550517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게시물 작성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6818" y="19590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1241640" y="11696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1204469" y="19958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1278809" y="15693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4556555" y="14353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8" name="Input"/>
          <p:cNvSpPr/>
          <p:nvPr/>
        </p:nvSpPr>
        <p:spPr>
          <a:xfrm>
            <a:off x="1434944" y="1582793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선택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681113" y="15093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236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56282"/>
              </p:ext>
            </p:extLst>
          </p:nvPr>
        </p:nvGraphicFramePr>
        <p:xfrm>
          <a:off x="457200" y="871538"/>
          <a:ext cx="8229600" cy="2300288"/>
        </p:xfrm>
        <a:graphic>
          <a:graphicData uri="http://schemas.openxmlformats.org/drawingml/2006/table">
            <a:tbl>
              <a:tblPr/>
              <a:tblGrid>
                <a:gridCol w="10023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43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3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715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071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채기정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0091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Delete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clicked, notification popup window generated </a:t>
                      </a:r>
                      <a:r>
                        <a:rPr lang="en-US" altLang="ko-KR" sz="1000" baseline="0" dirty="0" smtClean="0"/>
                        <a:t>("</a:t>
                      </a:r>
                      <a:r>
                        <a:rPr lang="ko-KR" altLang="en-US" sz="1000" baseline="0" dirty="0" smtClean="0"/>
                        <a:t>해당 게시물을 삭제하시겠습니까</a:t>
                      </a:r>
                      <a:r>
                        <a:rPr lang="en-US" altLang="ko-KR" sz="1000" baseline="0" dirty="0" smtClean="0"/>
                        <a:t>?”Delete </a:t>
                      </a:r>
                      <a:r>
                        <a:rPr lang="en-US" altLang="ko-KR" sz="1000" baseline="0" dirty="0"/>
                        <a:t>corresponding post</a:t>
                      </a:r>
                      <a:r>
                        <a:rPr lang="en-US" altLang="ko-KR" sz="1000" baseline="0" dirty="0" smtClean="0"/>
                        <a:t>?) </a:t>
                      </a:r>
                      <a:r>
                        <a:rPr lang="en-US" altLang="ko-KR" sz="1000" baseline="0" dirty="0"/>
                        <a:t>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deletion processed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no action taken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게시물 작성Post </a:t>
                      </a:r>
                      <a:r>
                        <a:rPr lang="ko-KR" altLang="en-US" sz="1000" baseline="0" dirty="0"/>
                        <a:t>wri</a:t>
                      </a:r>
                      <a:r>
                        <a:rPr lang="en-US" altLang="ko-KR" sz="1000" baseline="0" dirty="0"/>
                        <a:t>ting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clicked, moves to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post_write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Page numbering butt</a:t>
                      </a:r>
                      <a:r>
                        <a:rPr lang="en-US" altLang="ko-KR" sz="1000" baseline="0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커뮤니티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052736"/>
            <a:ext cx="5544615" cy="5131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49238"/>
              </p:ext>
            </p:extLst>
          </p:nvPr>
        </p:nvGraphicFramePr>
        <p:xfrm>
          <a:off x="1196964" y="2068055"/>
          <a:ext cx="5391261" cy="33345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56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altLang="ko-KR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2068053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5452429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565539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084168" y="242809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084168" y="271612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084168" y="487636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6084168" y="516439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084168" y="306770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084168" y="3355741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084168" y="3616229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084168" y="390426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6084168" y="424344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6084168" y="453147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29" y="517131"/>
            <a:ext cx="1109388" cy="57791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Input"/>
          <p:cNvSpPr/>
          <p:nvPr/>
        </p:nvSpPr>
        <p:spPr>
          <a:xfrm>
            <a:off x="2681113" y="1575500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4625329" y="158279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9927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331640" y="1205440"/>
            <a:ext cx="1728192" cy="25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게시판 선택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267744" y="121546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</a:t>
            </a:r>
          </a:p>
        </p:txBody>
      </p:sp>
      <p:sp>
        <p:nvSpPr>
          <p:cNvPr id="72" name="이등변 삼각형 71"/>
          <p:cNvSpPr/>
          <p:nvPr/>
        </p:nvSpPr>
        <p:spPr>
          <a:xfrm flipV="1">
            <a:off x="3231441" y="129938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508103" y="550517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게시물 작성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135050" y="56423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5328103" y="55017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5994168" y="22965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8" name="Input"/>
          <p:cNvSpPr/>
          <p:nvPr/>
        </p:nvSpPr>
        <p:spPr>
          <a:xfrm>
            <a:off x="1434944" y="1582793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선택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23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436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post_detail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20661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Post </a:t>
                      </a:r>
                      <a:r>
                        <a:rPr lang="ko-KR" altLang="en-US" sz="800" baseline="0" dirty="0"/>
                        <a:t>info: </a:t>
                      </a:r>
                      <a:r>
                        <a:rPr lang="ko-KR" altLang="en-US" sz="800" baseline="0" dirty="0" smtClean="0"/>
                        <a:t>번호</a:t>
                      </a:r>
                      <a:r>
                        <a:rPr lang="en-US" altLang="ko-KR" sz="800" baseline="0" dirty="0" smtClean="0"/>
                        <a:t>(text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number)</a:t>
                      </a:r>
                      <a:r>
                        <a:rPr lang="ko-KR" altLang="en-US" sz="800" baseline="0" dirty="0" smtClean="0"/>
                        <a:t>, 게시판</a:t>
                      </a:r>
                      <a:r>
                        <a:rPr lang="en-US" altLang="ko-KR" sz="800" baseline="0" dirty="0" smtClean="0"/>
                        <a:t>(bulletin)</a:t>
                      </a:r>
                      <a:r>
                        <a:rPr lang="ko-KR" altLang="en-US" sz="800" baseline="0" dirty="0" smtClean="0"/>
                        <a:t>, 일시</a:t>
                      </a:r>
                      <a:r>
                        <a:rPr lang="en-US" altLang="ko-KR" sz="800" baseline="0" dirty="0" smtClean="0"/>
                        <a:t>(written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date)</a:t>
                      </a:r>
                      <a:r>
                        <a:rPr lang="ko-KR" altLang="en-US" sz="800" baseline="0" dirty="0" smtClean="0"/>
                        <a:t>, 닉네임</a:t>
                      </a:r>
                      <a:r>
                        <a:rPr lang="en-US" altLang="ko-KR" sz="800" baseline="0" dirty="0" smtClean="0"/>
                        <a:t>(nickname)</a:t>
                      </a:r>
                      <a:r>
                        <a:rPr lang="ko-KR" altLang="en-US" sz="800" baseline="0" dirty="0" smtClean="0"/>
                        <a:t>, 신고건수</a:t>
                      </a:r>
                      <a:r>
                        <a:rPr lang="en-US" altLang="ko-KR" sz="800" baseline="0" dirty="0" smtClean="0"/>
                        <a:t>(report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cases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number)</a:t>
                      </a:r>
                      <a:endParaRPr lang="en-US" altLang="ko-KR" sz="8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When nickname is clicked, </a:t>
                      </a:r>
                      <a:r>
                        <a:rPr lang="en-US" altLang="ko-KR" sz="800" baseline="0" dirty="0"/>
                        <a:t>moves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to </a:t>
                      </a:r>
                      <a:r>
                        <a:rPr lang="ko-KR" altLang="en-US" sz="800" baseline="0" dirty="0" smtClean="0"/>
                        <a:t>corresponding </a:t>
                      </a:r>
                      <a:r>
                        <a:rPr lang="ko-KR" altLang="en-US" sz="800" baseline="0" dirty="0"/>
                        <a:t>member's </a:t>
                      </a:r>
                      <a:r>
                        <a:rPr lang="ko-KR" altLang="en-US" sz="800" baseline="0" dirty="0" smtClean="0"/>
                        <a:t>[</a:t>
                      </a:r>
                      <a:r>
                        <a:rPr lang="en-US" altLang="ko-KR" sz="800" baseline="0" dirty="0" smtClean="0"/>
                        <a:t>member_</a:t>
                      </a:r>
                      <a:r>
                        <a:rPr lang="ko-KR" altLang="en-US" sz="800" baseline="0" dirty="0" smtClean="0"/>
                        <a:t>detail]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신고내역</a:t>
                      </a:r>
                      <a:r>
                        <a:rPr lang="en-US" altLang="ko-KR" sz="800" baseline="0" dirty="0" smtClean="0"/>
                        <a:t>Report </a:t>
                      </a:r>
                      <a:r>
                        <a:rPr lang="en-US" altLang="ko-KR" sz="800" baseline="0" dirty="0"/>
                        <a:t>history button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clicked, report history list popup window generated (on next page)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Image attached to post li</a:t>
                      </a:r>
                      <a:r>
                        <a:rPr lang="en-US" altLang="ko-KR" sz="800" baseline="0" dirty="0"/>
                        <a:t>sted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Post body contents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When clicked, moves to</a:t>
                      </a:r>
                      <a:r>
                        <a:rPr lang="en-US" altLang="ko-KR" sz="800" baseline="0" dirty="0"/>
                        <a:t>[</a:t>
                      </a:r>
                      <a:r>
                        <a:rPr lang="ko-KR" altLang="en-US" sz="800" baseline="0" dirty="0"/>
                        <a:t>post edit]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When </a:t>
                      </a:r>
                      <a:r>
                        <a:rPr lang="en-US" altLang="ko-KR" sz="800" baseline="0" dirty="0" smtClean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notification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삭제하시겠습니까</a:t>
                      </a:r>
                      <a:r>
                        <a:rPr lang="en-US" altLang="ko-KR" sz="800" baseline="0" dirty="0" smtClean="0"/>
                        <a:t>?"</a:t>
                      </a:r>
                      <a:r>
                        <a:rPr lang="en-US" altLang="ko-KR" sz="800" baseline="0" dirty="0"/>
                        <a:t>Delete?")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smtClean="0"/>
                        <a:t>확인</a:t>
                      </a:r>
                      <a:r>
                        <a:rPr lang="en-US" altLang="ko-KR" sz="800" baseline="0" dirty="0" smtClean="0"/>
                        <a:t>(OK)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post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deleted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if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(cancel)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popup window closed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/>
                        <a:t>- </a:t>
                      </a:r>
                      <a:r>
                        <a:rPr lang="en-US" altLang="ko-KR" sz="800" baseline="0" dirty="0" smtClean="0"/>
                        <a:t>Comments </a:t>
                      </a:r>
                      <a:r>
                        <a:rPr lang="en-US" altLang="ko-KR" sz="800" baseline="0" dirty="0"/>
                        <a:t>on corresponding post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닉네임</a:t>
                      </a:r>
                      <a:r>
                        <a:rPr lang="en-US" altLang="ko-KR" sz="800" baseline="0" dirty="0" smtClean="0"/>
                        <a:t>nickname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smtClean="0"/>
                        <a:t>일시</a:t>
                      </a:r>
                      <a:r>
                        <a:rPr lang="en-US" altLang="ko-KR" sz="800" baseline="0" dirty="0" smtClean="0"/>
                        <a:t>written </a:t>
                      </a:r>
                      <a:r>
                        <a:rPr lang="en-US" altLang="ko-KR" sz="800" baseline="0" dirty="0"/>
                        <a:t>date, </a:t>
                      </a:r>
                      <a:r>
                        <a:rPr lang="ko-KR" altLang="en-US" sz="800" baseline="0" dirty="0" smtClean="0"/>
                        <a:t>신고건수</a:t>
                      </a:r>
                      <a:r>
                        <a:rPr lang="en-US" altLang="ko-KR" sz="800" baseline="0" dirty="0" smtClean="0"/>
                        <a:t>report </a:t>
                      </a:r>
                      <a:r>
                        <a:rPr lang="en-US" altLang="ko-KR" sz="800" baseline="0" dirty="0"/>
                        <a:t>cases number shown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신고내역</a:t>
                      </a:r>
                      <a:r>
                        <a:rPr lang="en-US" altLang="ko-KR" sz="800" baseline="0" dirty="0" smtClean="0"/>
                        <a:t>Report </a:t>
                      </a:r>
                      <a:r>
                        <a:rPr lang="en-US" altLang="ko-KR" sz="800" baseline="0" dirty="0"/>
                        <a:t>history button</a:t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report history list popup window generated (on next page)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 smtClean="0"/>
                        <a:t>수정Edit </a:t>
                      </a:r>
                      <a:r>
                        <a:rPr lang="ko-KR" altLang="en-US" sz="800" baseline="0" dirty="0"/>
                        <a:t>buton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 moves to [comment edit]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/>
                        <a:t>When </a:t>
                      </a:r>
                      <a:r>
                        <a:rPr lang="ko-KR" altLang="en-US" sz="800" baseline="0" dirty="0" smtClean="0"/>
                        <a:t>삭제delete </a:t>
                      </a:r>
                      <a:r>
                        <a:rPr lang="ko-KR" altLang="en-US" sz="800" baseline="0" dirty="0"/>
                        <a:t>button is clicked, </a:t>
                      </a:r>
                      <a:r>
                        <a:rPr lang="en-US" altLang="ko-KR" sz="800" baseline="0" dirty="0"/>
                        <a:t>notification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(＂</a:t>
                      </a:r>
                      <a:r>
                        <a:rPr lang="ko-KR" altLang="en-US" sz="800" baseline="0" dirty="0" smtClean="0"/>
                        <a:t>삭제하시겠습니까</a:t>
                      </a:r>
                      <a:r>
                        <a:rPr lang="en-US" altLang="ko-KR" sz="800" baseline="0" dirty="0" smtClean="0"/>
                        <a:t>?” Delete?)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OK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comment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deleted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if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cancel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popup window closes</a:t>
                      </a:r>
                      <a:endParaRPr lang="en-US" altLang="ko-KR" sz="8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List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button. When cli</a:t>
                      </a:r>
                      <a:r>
                        <a:rPr lang="en-US" altLang="ko-KR" sz="800" baseline="0" dirty="0"/>
                        <a:t>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moves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[</a:t>
                      </a:r>
                      <a:r>
                        <a:rPr lang="ko-KR" altLang="en-US" sz="800" baseline="0" dirty="0"/>
                        <a:t>post management</a:t>
                      </a:r>
                      <a:r>
                        <a:rPr lang="en-US" altLang="ko-KR" sz="800" baseline="0" dirty="0"/>
                        <a:t>]</a:t>
                      </a:r>
                      <a:r>
                        <a:rPr lang="ko-KR" altLang="en-US" sz="800" baseline="0" dirty="0" smtClean="0"/>
                        <a:t>screen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92416"/>
              </p:ext>
            </p:extLst>
          </p:nvPr>
        </p:nvGraphicFramePr>
        <p:xfrm>
          <a:off x="1259632" y="1052030"/>
          <a:ext cx="5318577" cy="5586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자유게시판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2155886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3453464" y="660235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3363464" y="65123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grpSp>
        <p:nvGrpSpPr>
          <p:cNvPr id="57" name="Image"/>
          <p:cNvGrpSpPr>
            <a:grpSpLocks/>
          </p:cNvGrpSpPr>
          <p:nvPr/>
        </p:nvGrpSpPr>
        <p:grpSpPr bwMode="auto">
          <a:xfrm>
            <a:off x="3167234" y="2203244"/>
            <a:ext cx="1476774" cy="1050049"/>
            <a:chOff x="508000" y="1397000"/>
            <a:chExt cx="1008112" cy="1008112"/>
          </a:xfrm>
        </p:grpSpPr>
        <p:sp>
          <p:nvSpPr>
            <p:cNvPr id="5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Image"/>
          <p:cNvGrpSpPr>
            <a:grpSpLocks/>
          </p:cNvGrpSpPr>
          <p:nvPr/>
        </p:nvGrpSpPr>
        <p:grpSpPr bwMode="auto">
          <a:xfrm>
            <a:off x="3167234" y="3306619"/>
            <a:ext cx="1517580" cy="1026798"/>
            <a:chOff x="508000" y="1397000"/>
            <a:chExt cx="1008112" cy="1008112"/>
          </a:xfrm>
        </p:grpSpPr>
        <p:sp>
          <p:nvSpPr>
            <p:cNvPr id="62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434106" y="4405418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4743972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4743972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29917" y="5118969"/>
            <a:ext cx="5392215" cy="12493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2390"/>
              </p:ext>
            </p:extLst>
          </p:nvPr>
        </p:nvGraphicFramePr>
        <p:xfrm>
          <a:off x="1259632" y="5166936"/>
          <a:ext cx="5318579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40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닉네임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  </a:t>
                      </a:r>
                      <a:r>
                        <a:rPr lang="en-US" altLang="ko-KR" sz="1000" u="none" dirty="0" smtClean="0"/>
                        <a:t>0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1434106" y="5586154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829728" y="608030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4981232" y="608030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835696" y="12854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5649728" y="12574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2899211" y="21558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1368623" y="4341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4574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4521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90" name="타원 89"/>
          <p:cNvSpPr/>
          <p:nvPr/>
        </p:nvSpPr>
        <p:spPr>
          <a:xfrm>
            <a:off x="1188623" y="51041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5559728" y="53878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92" name="타원 91"/>
          <p:cNvSpPr/>
          <p:nvPr/>
        </p:nvSpPr>
        <p:spPr>
          <a:xfrm>
            <a:off x="4803693" y="59110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93" name="타원 92"/>
          <p:cNvSpPr/>
          <p:nvPr/>
        </p:nvSpPr>
        <p:spPr>
          <a:xfrm>
            <a:off x="5739728" y="58392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658724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1766914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1777429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7" name="Button"/>
          <p:cNvSpPr>
            <a:spLocks/>
          </p:cNvSpPr>
          <p:nvPr/>
        </p:nvSpPr>
        <p:spPr bwMode="auto">
          <a:xfrm>
            <a:off x="5829728" y="134075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8" name="Button"/>
          <p:cNvSpPr>
            <a:spLocks/>
          </p:cNvSpPr>
          <p:nvPr/>
        </p:nvSpPr>
        <p:spPr bwMode="auto">
          <a:xfrm>
            <a:off x="6012160" y="5146747"/>
            <a:ext cx="576064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7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6227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post_edit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post_detail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54612"/>
              </p:ext>
            </p:extLst>
          </p:nvPr>
        </p:nvGraphicFramePr>
        <p:xfrm>
          <a:off x="6732240" y="620688"/>
          <a:ext cx="2376264" cy="5878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Post info: </a:t>
                      </a:r>
                      <a:r>
                        <a:rPr lang="ko-KR" altLang="en-US" sz="1000" baseline="0" dirty="0" smtClean="0"/>
                        <a:t>번호</a:t>
                      </a:r>
                      <a:r>
                        <a:rPr lang="en-US" altLang="ko-KR" sz="1000" baseline="0" dirty="0" smtClean="0"/>
                        <a:t>(text number), </a:t>
                      </a:r>
                      <a:r>
                        <a:rPr lang="ko-KR" altLang="en-US" sz="1000" baseline="0" dirty="0" smtClean="0"/>
                        <a:t>게시판</a:t>
                      </a:r>
                      <a:r>
                        <a:rPr lang="en-US" altLang="ko-KR" sz="1000" baseline="0" dirty="0" smtClean="0"/>
                        <a:t>(bulletin), </a:t>
                      </a:r>
                      <a:r>
                        <a:rPr lang="ko-KR" altLang="en-US" sz="1000" baseline="0" dirty="0" smtClean="0"/>
                        <a:t>일시</a:t>
                      </a:r>
                      <a:r>
                        <a:rPr lang="en-US" altLang="ko-KR" sz="1000" baseline="0" dirty="0" smtClean="0"/>
                        <a:t>(written date),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(nickname), </a:t>
                      </a:r>
                      <a:r>
                        <a:rPr lang="ko-KR" altLang="en-US" sz="1000" baseline="0" dirty="0" smtClean="0"/>
                        <a:t>신고건수</a:t>
                      </a:r>
                      <a:r>
                        <a:rPr lang="en-US" altLang="ko-KR" sz="1000" baseline="0" dirty="0" smtClean="0"/>
                        <a:t>(report cases number)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Info </a:t>
                      </a:r>
                      <a:r>
                        <a:rPr lang="ko-KR" altLang="en-US" sz="1000" baseline="0" dirty="0"/>
                        <a:t>of images attached to </a:t>
                      </a:r>
                      <a:r>
                        <a:rPr lang="ko-KR" altLang="en-US" sz="1000" baseline="0" dirty="0" smtClean="0"/>
                        <a:t>post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/>
                        <a:t>When clicked, notification popup window generated </a:t>
                      </a:r>
                      <a:r>
                        <a:rPr lang="en-US" altLang="ko-KR" sz="1000" baseline="0" dirty="0" smtClean="0"/>
                        <a:t>(＂</a:t>
                      </a:r>
                      <a:r>
                        <a:rPr lang="ko-KR" altLang="en-US" sz="1000" baseline="0" dirty="0" smtClean="0"/>
                        <a:t>파일을 삭제하시겠습니까</a:t>
                      </a:r>
                      <a:r>
                        <a:rPr lang="en-US" altLang="ko-KR" sz="1000" baseline="0" dirty="0" smtClean="0"/>
                        <a:t>?Delete </a:t>
                      </a:r>
                      <a:r>
                        <a:rPr lang="en-US" altLang="ko-KR" sz="1000" baseline="0" dirty="0"/>
                        <a:t>file</a:t>
                      </a:r>
                      <a:r>
                        <a:rPr lang="en-US" altLang="ko-KR" sz="1000" baseline="0" dirty="0" smtClean="0"/>
                        <a:t>?)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corresponding image deleted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popup window closed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Post body contents. Text editting possible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When 취소</a:t>
                      </a:r>
                      <a:r>
                        <a:rPr lang="en-US" altLang="ko-KR" sz="1000" baseline="0" dirty="0" smtClean="0"/>
                        <a:t>(cancel)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clicked, go back button. Moves to corresponding post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post_detail</a:t>
                      </a:r>
                      <a:r>
                        <a:rPr lang="ko-KR" altLang="en-US" sz="1000" baseline="0" dirty="0" smtClean="0"/>
                        <a:t>]</a:t>
                      </a:r>
                      <a:endParaRPr lang="en-US" altLang="ko-KR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/>
                        <a:t>- When clicked, notification popup window generated </a:t>
                      </a:r>
                      <a:r>
                        <a:rPr lang="en-US" altLang="ko-KR" sz="1000" baseline="0" dirty="0" smtClean="0"/>
                        <a:t>(“</a:t>
                      </a:r>
                      <a:r>
                        <a:rPr lang="ko-KR" altLang="en-US" sz="1000" baseline="0" dirty="0" smtClean="0"/>
                        <a:t>게시물을 수정하시겠습니까</a:t>
                      </a:r>
                      <a:r>
                        <a:rPr lang="en-US" altLang="ko-KR" sz="1000" baseline="0" dirty="0" smtClean="0"/>
                        <a:t>?”Edit </a:t>
                      </a:r>
                      <a:r>
                        <a:rPr lang="en-US" altLang="ko-KR" sz="1000" baseline="0" dirty="0"/>
                        <a:t>post</a:t>
                      </a:r>
                      <a:r>
                        <a:rPr lang="en-US" altLang="ko-KR" sz="1000" baseline="0" dirty="0" smtClean="0"/>
                        <a:t>?)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current info is saved and moves to corresponding post's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post_details</a:t>
                      </a:r>
                      <a:r>
                        <a:rPr lang="en-US" altLang="ko-KR" sz="1000" baseline="0" dirty="0"/>
                        <a:t>]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popup window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9497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08311"/>
            <a:ext cx="5544615" cy="37631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29917" y="2788208"/>
            <a:ext cx="5392215" cy="86409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48180" y="2296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953709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386832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386832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29917" y="2320158"/>
            <a:ext cx="5392215" cy="39604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0596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067083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900" dirty="0" smtClean="0"/>
              <a:t>Abcd.jpg</a:t>
            </a:r>
            <a:endParaRPr lang="ko-KR" altLang="en-US" sz="900" dirty="0"/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2853386" y="235314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파일삭제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70108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996595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900" dirty="0" smtClean="0"/>
              <a:t>Abcd.jpg</a:t>
            </a:r>
            <a:endParaRPr lang="ko-KR" altLang="en-US" sz="900" dirty="0"/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5782898" y="235314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파일삭제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698207" y="22631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4" name="타원 103"/>
          <p:cNvSpPr/>
          <p:nvPr/>
        </p:nvSpPr>
        <p:spPr>
          <a:xfrm>
            <a:off x="1332387" y="28637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05" name="타원 104"/>
          <p:cNvSpPr/>
          <p:nvPr/>
        </p:nvSpPr>
        <p:spPr>
          <a:xfrm>
            <a:off x="4798545" y="37783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06" name="타원 105"/>
          <p:cNvSpPr/>
          <p:nvPr/>
        </p:nvSpPr>
        <p:spPr>
          <a:xfrm>
            <a:off x="5777710" y="37783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40250"/>
              </p:ext>
            </p:extLst>
          </p:nvPr>
        </p:nvGraphicFramePr>
        <p:xfrm>
          <a:off x="1259632" y="1198320"/>
          <a:ext cx="5318577" cy="5586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자유게시판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1278623" y="11270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1229917" y="1805014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6509" y="1913204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925695" y="1923719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829728" y="148704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6342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29" y="66342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29" y="127102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170307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0" y="27716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320374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63580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406784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" y="212779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" y="244285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29" y="44998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98806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comment_edit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post_detail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comment_edit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56663"/>
              </p:ext>
            </p:extLst>
          </p:nvPr>
        </p:nvGraphicFramePr>
        <p:xfrm>
          <a:off x="6732240" y="62068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/>
                        <a:t>Com</a:t>
                      </a:r>
                      <a:r>
                        <a:rPr lang="en-US" altLang="ko-KR" sz="1000" baseline="0" dirty="0"/>
                        <a:t>ment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info</a:t>
                      </a:r>
                      <a:r>
                        <a:rPr lang="ko-KR" altLang="en-US" sz="1000" baseline="0" dirty="0"/>
                        <a:t>: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nickname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ko-KR" altLang="en-US" sz="1000" baseline="0" dirty="0" smtClean="0"/>
                        <a:t>일시</a:t>
                      </a:r>
                      <a:r>
                        <a:rPr lang="en-US" altLang="ko-KR" sz="1000" baseline="0" dirty="0" smtClean="0"/>
                        <a:t>written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date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ko-KR" altLang="en-US" sz="1000" baseline="0" dirty="0" smtClean="0"/>
                        <a:t>신고건수</a:t>
                      </a:r>
                      <a:r>
                        <a:rPr lang="en-US" altLang="ko-KR" sz="1000" baseline="0" dirty="0" smtClean="0"/>
                        <a:t>report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cases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number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Comment content. </a:t>
                      </a:r>
                      <a:r>
                        <a:rPr lang="en-US" altLang="ko-KR" sz="1000" baseline="0" dirty="0"/>
                        <a:t>Text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edutting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possible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ko-KR" altLang="en-US" sz="1000" baseline="0" dirty="0" smtClean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go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back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>.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corresponding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post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ko-KR" altLang="en-US" sz="1000" baseline="0" dirty="0" smtClean="0"/>
                        <a:t>post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details</a:t>
                      </a:r>
                      <a:r>
                        <a:rPr lang="ko-KR" altLang="en-US" sz="1000" baseline="0" dirty="0"/>
                        <a:t>]</a:t>
                      </a:r>
                      <a:endParaRPr lang="en-US" altLang="ko-KR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/>
                        <a:t>- When clicked, notification popup window shows </a:t>
                      </a:r>
                      <a:r>
                        <a:rPr lang="en-US" altLang="ko-KR" sz="1000" baseline="0" dirty="0" smtClean="0"/>
                        <a:t>(＂</a:t>
                      </a:r>
                      <a:r>
                        <a:rPr lang="ko-KR" altLang="en-US" sz="1000" baseline="0" dirty="0" err="1" smtClean="0"/>
                        <a:t>댓글을</a:t>
                      </a:r>
                      <a:r>
                        <a:rPr lang="ko-KR" altLang="en-US" sz="1000" baseline="0" dirty="0" smtClean="0"/>
                        <a:t> 수정하시겠습니까</a:t>
                      </a:r>
                      <a:r>
                        <a:rPr lang="en-US" altLang="ko-KR" sz="1000" baseline="0" dirty="0" smtClean="0"/>
                        <a:t>?”Edit </a:t>
                      </a:r>
                      <a:r>
                        <a:rPr lang="en-US" altLang="ko-KR" sz="1000" baseline="0" dirty="0"/>
                        <a:t>comment</a:t>
                      </a:r>
                      <a:r>
                        <a:rPr lang="en-US" altLang="ko-KR" sz="1000" baseline="0" dirty="0" smtClean="0"/>
                        <a:t>?)</a:t>
                      </a:r>
                      <a:r>
                        <a:rPr lang="en-US" altLang="ko-KR" sz="1000" baseline="0" dirty="0"/>
                        <a:t/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current info is saved and moves to corresponding post's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post_details</a:t>
                      </a:r>
                      <a:r>
                        <a:rPr lang="en-US" altLang="ko-KR" sz="1000" baseline="0" dirty="0"/>
                        <a:t>]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popup window closes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9497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08311"/>
            <a:ext cx="5544615" cy="203493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344106" y="19105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1229917" y="1245798"/>
            <a:ext cx="5392215" cy="12493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434106" y="1868584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829728" y="2644191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4981232" y="2644191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804471" y="25541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5778256" y="25541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84443"/>
              </p:ext>
            </p:extLst>
          </p:nvPr>
        </p:nvGraphicFramePr>
        <p:xfrm>
          <a:off x="1259632" y="1365129"/>
          <a:ext cx="5318579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40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닉네임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  </a:t>
                      </a:r>
                      <a:r>
                        <a:rPr lang="en-US" altLang="ko-KR" sz="1000" u="none" dirty="0" smtClean="0"/>
                        <a:t>0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Button"/>
          <p:cNvSpPr>
            <a:spLocks/>
          </p:cNvSpPr>
          <p:nvPr/>
        </p:nvSpPr>
        <p:spPr bwMode="auto">
          <a:xfrm>
            <a:off x="6012160" y="1381539"/>
            <a:ext cx="576064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7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6342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" y="66342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127102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170307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0" y="27716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320374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363580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406784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" y="212779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" y="244285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29" y="44998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66818" y="12789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33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7333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post_write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post_write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18468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게시판 선택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Bu</a:t>
                      </a:r>
                      <a:r>
                        <a:rPr lang="en-US" altLang="ko-KR" sz="1000" baseline="0" dirty="0" err="1"/>
                        <a:t>lletin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option)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box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 smtClean="0"/>
                        <a:t>자유게시판</a:t>
                      </a:r>
                      <a:r>
                        <a:rPr lang="en-US" altLang="ko-KR" sz="1000" baseline="0" dirty="0" smtClean="0"/>
                        <a:t>(freeboard), </a:t>
                      </a:r>
                      <a:r>
                        <a:rPr lang="ko-KR" altLang="en-US" sz="1000" baseline="0" dirty="0" err="1" smtClean="0"/>
                        <a:t>감상평</a:t>
                      </a:r>
                      <a:r>
                        <a:rPr lang="en-US" altLang="ko-KR" sz="1000" baseline="0" dirty="0" smtClean="0"/>
                        <a:t>(appreciation), </a:t>
                      </a:r>
                      <a:r>
                        <a:rPr lang="ko-KR" altLang="en-US" sz="1000" baseline="0" dirty="0" smtClean="0"/>
                        <a:t>강의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자료실</a:t>
                      </a:r>
                      <a:r>
                        <a:rPr lang="en-US" altLang="ko-KR" sz="1000" baseline="0" dirty="0" smtClean="0"/>
                        <a:t>(lecture/documents), </a:t>
                      </a:r>
                      <a:r>
                        <a:rPr lang="en-US" altLang="ko-KR" sz="1000" baseline="0" dirty="0"/>
                        <a:t>FAQ, </a:t>
                      </a:r>
                      <a:r>
                        <a:rPr lang="ko-KR" altLang="en-US" sz="1000" baseline="0" dirty="0" smtClean="0"/>
                        <a:t>공지사항</a:t>
                      </a:r>
                      <a:r>
                        <a:rPr lang="en-US" altLang="ko-KR" sz="1000" baseline="0" dirty="0" smtClean="0"/>
                        <a:t>(official announcement)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제목Title </a:t>
                      </a:r>
                      <a:r>
                        <a:rPr lang="ko-KR" altLang="en-US" sz="1000" baseline="0" dirty="0"/>
                        <a:t>input 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Body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Image </a:t>
                      </a:r>
                      <a:r>
                        <a:rPr lang="en-US" altLang="ko-KR" sz="1000" baseline="0" dirty="0"/>
                        <a:t>file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attach</a:t>
                      </a:r>
                      <a:r>
                        <a:rPr lang="ko-KR" altLang="en-US" sz="1000" baseline="0" dirty="0"/>
                        <a:t>UI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게시물 등록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Post </a:t>
                      </a:r>
                      <a:r>
                        <a:rPr lang="en-US" altLang="ko-KR" sz="1000" baseline="0" dirty="0" smtClean="0"/>
                        <a:t>registration)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 corresponding post registered. Moves to [</a:t>
                      </a:r>
                      <a:r>
                        <a:rPr lang="en-US" altLang="ko-KR" sz="1000" baseline="0" dirty="0" err="1" smtClean="0"/>
                        <a:t>post_management</a:t>
                      </a:r>
                      <a:r>
                        <a:rPr lang="en-US" altLang="ko-KR" sz="10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 smtClean="0"/>
                        <a:t>[post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manage</a:t>
                      </a:r>
                      <a:r>
                        <a:rPr lang="en-US" altLang="ko-KR" sz="1000" baseline="0" dirty="0"/>
                        <a:t>ment]</a:t>
                      </a:r>
                      <a:endParaRPr lang="en-US" altLang="ko-KR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등록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493585" y="5066640"/>
            <a:ext cx="1013948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게시물 등록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403585" y="49766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236238" y="138619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제목</a:t>
            </a:r>
            <a:endParaRPr lang="ko-KR" altLang="en-US" sz="800" b="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1289208" y="1739624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289208" y="4187896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03729" y="4331912"/>
            <a:ext cx="158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abce1234.jpg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940082" y="4307024"/>
            <a:ext cx="825309" cy="1972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파일 선택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44" y="1811632"/>
            <a:ext cx="4934426" cy="234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1420019" y="2339206"/>
            <a:ext cx="4585733" cy="163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613264" y="1412161"/>
            <a:ext cx="4005440" cy="255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1289208" y="4907976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325232" y="4259904"/>
            <a:ext cx="720080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파일첨부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325232" y="4523710"/>
            <a:ext cx="720080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파일첨부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40082" y="4581903"/>
            <a:ext cx="825309" cy="1972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파일 선택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03729" y="4585936"/>
            <a:ext cx="158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선택된 파일 없음</a:t>
            </a:r>
            <a:endParaRPr lang="en-US" altLang="ko-KR" sz="700" dirty="0" smtClean="0"/>
          </a:p>
        </p:txBody>
      </p:sp>
      <p:sp>
        <p:nvSpPr>
          <p:cNvPr id="106" name="Button"/>
          <p:cNvSpPr>
            <a:spLocks/>
          </p:cNvSpPr>
          <p:nvPr/>
        </p:nvSpPr>
        <p:spPr bwMode="auto">
          <a:xfrm>
            <a:off x="5626504" y="5066640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87624" y="1052736"/>
            <a:ext cx="1728192" cy="25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게시판 선택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123728" y="106275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이등변 삼각형 108"/>
          <p:cNvSpPr/>
          <p:nvPr/>
        </p:nvSpPr>
        <p:spPr>
          <a:xfrm flipV="1">
            <a:off x="3087425" y="114667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96964" y="10347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187624" y="13221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1199208" y="22739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1255430" y="42799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5507533" y="49079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55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47471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21812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Post report table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Posts listed, 5 each, by order of those reports submitted most recently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Corresponding post's info shown: </a:t>
                      </a:r>
                      <a:r>
                        <a:rPr lang="ko-KR" altLang="en-US" sz="900" baseline="0" dirty="0" smtClean="0"/>
                        <a:t>번호</a:t>
                      </a:r>
                      <a:r>
                        <a:rPr lang="en-US" altLang="ko-KR" sz="900" baseline="0" dirty="0" smtClean="0"/>
                        <a:t>(text number), </a:t>
                      </a:r>
                      <a:r>
                        <a:rPr lang="ko-KR" altLang="en-US" sz="900" baseline="0" dirty="0" smtClean="0"/>
                        <a:t>게시판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US" altLang="ko-KR" sz="900" baseline="0" dirty="0" err="1" smtClean="0"/>
                        <a:t>buleetin</a:t>
                      </a:r>
                      <a:r>
                        <a:rPr lang="en-US" altLang="ko-KR" sz="900" baseline="0" dirty="0" smtClean="0"/>
                        <a:t>), </a:t>
                      </a:r>
                      <a:r>
                        <a:rPr lang="ko-KR" altLang="en-US" sz="900" baseline="0" dirty="0" smtClean="0"/>
                        <a:t>닉네임</a:t>
                      </a:r>
                      <a:r>
                        <a:rPr lang="en-US" altLang="ko-KR" sz="900" baseline="0" dirty="0" smtClean="0"/>
                        <a:t>(nickname), </a:t>
                      </a:r>
                      <a:r>
                        <a:rPr lang="ko-KR" altLang="en-US" sz="900" baseline="0" dirty="0" smtClean="0"/>
                        <a:t>제목</a:t>
                      </a:r>
                      <a:r>
                        <a:rPr lang="en-US" altLang="ko-KR" sz="900" baseline="0" dirty="0" smtClean="0"/>
                        <a:t>(title), </a:t>
                      </a:r>
                      <a:r>
                        <a:rPr lang="ko-KR" altLang="en-US" sz="900" baseline="0" dirty="0" smtClean="0"/>
                        <a:t>신고건수</a:t>
                      </a:r>
                      <a:r>
                        <a:rPr lang="en-US" altLang="ko-KR" sz="900" baseline="0" dirty="0" smtClean="0"/>
                        <a:t>(report </a:t>
                      </a:r>
                      <a:r>
                        <a:rPr lang="en-US" altLang="ko-KR" sz="900" baseline="0" dirty="0"/>
                        <a:t>case </a:t>
                      </a:r>
                      <a:r>
                        <a:rPr lang="en-US" altLang="ko-KR" sz="900" baseline="0" dirty="0" smtClean="0"/>
                        <a:t>number), </a:t>
                      </a:r>
                      <a:r>
                        <a:rPr lang="ko-KR" altLang="en-US" sz="900" baseline="0" dirty="0" smtClean="0"/>
                        <a:t>관리</a:t>
                      </a:r>
                      <a:r>
                        <a:rPr lang="en-US" altLang="ko-KR" sz="900" baseline="0" dirty="0" smtClean="0"/>
                        <a:t>(management)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each row's info is clicked, moves to corresponding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aseline="0" dirty="0" err="1" smtClean="0"/>
                        <a:t>post_details</a:t>
                      </a:r>
                      <a:r>
                        <a:rPr lang="en-US" altLang="ko-KR" sz="9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 </a:t>
                      </a:r>
                      <a:r>
                        <a:rPr lang="ko-KR" altLang="en-US" sz="900" baseline="0" dirty="0" smtClean="0"/>
                        <a:t>신고내역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report history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button is clicked, report history list popup window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 Post </a:t>
                      </a:r>
                      <a:r>
                        <a:rPr lang="ko-KR" altLang="en-US" sz="900" baseline="0" dirty="0" smtClean="0"/>
                        <a:t>삭제</a:t>
                      </a:r>
                      <a:r>
                        <a:rPr lang="en-US" altLang="ko-KR" sz="900" baseline="0" dirty="0" smtClean="0"/>
                        <a:t>(delete) button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x-none" sz="900" baseline="0" dirty="0" smtClean="0"/>
                        <a:t>- </a:t>
                      </a:r>
                      <a:r>
                        <a:rPr lang="en-US" altLang="x-none" sz="900" baseline="0" dirty="0"/>
                        <a:t>When clicked, notification popup window is generated </a:t>
                      </a:r>
                      <a:r>
                        <a:rPr lang="en-US" altLang="x-none" sz="900" baseline="0" dirty="0" smtClean="0"/>
                        <a:t>(＂</a:t>
                      </a:r>
                      <a:r>
                        <a:rPr lang="ko-KR" altLang="en-US" sz="900" baseline="0" dirty="0" smtClean="0"/>
                        <a:t>해당 게시물을 삭제하시겠습니까</a:t>
                      </a:r>
                      <a:r>
                        <a:rPr lang="en-US" altLang="ko-KR" sz="900" baseline="0" dirty="0" smtClean="0"/>
                        <a:t>?”</a:t>
                      </a:r>
                      <a:r>
                        <a:rPr lang="en-US" altLang="x-none" sz="900" baseline="0" dirty="0" smtClean="0"/>
                        <a:t>Delete </a:t>
                      </a:r>
                      <a:r>
                        <a:rPr lang="en-US" altLang="x-none" sz="900" baseline="0" dirty="0"/>
                        <a:t>corresponding post</a:t>
                      </a:r>
                      <a:r>
                        <a:rPr lang="en-US" altLang="x-none" sz="900" baseline="0" dirty="0" smtClean="0"/>
                        <a:t>?) </a:t>
                      </a:r>
                      <a:r>
                        <a:rPr lang="en-US" altLang="x-none" sz="900" baseline="0" dirty="0"/>
                        <a:t>When 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US" altLang="x-none" sz="900" baseline="0" dirty="0" smtClean="0"/>
                        <a:t>OK) </a:t>
                      </a:r>
                      <a:r>
                        <a:rPr lang="en-US" altLang="x-none" sz="900" baseline="0" dirty="0"/>
                        <a:t>is clicked, deletion processed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</a:t>
                      </a:r>
                      <a:r>
                        <a:rPr lang="ko-KR" altLang="en-US" sz="900" baseline="0" dirty="0" smtClean="0"/>
                        <a:t>취소</a:t>
                      </a:r>
                      <a:r>
                        <a:rPr lang="en-US" altLang="ko-KR" sz="900" baseline="0" dirty="0" smtClean="0"/>
                        <a:t>(cancel) </a:t>
                      </a:r>
                      <a:r>
                        <a:rPr lang="en-US" altLang="ko-KR" sz="900" baseline="0" dirty="0"/>
                        <a:t>is clicked, popup window is closed.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Page move UI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900" b="1" baseline="0" dirty="0">
                          <a:solidFill>
                            <a:srgbClr val="FF0000"/>
                          </a:solidFill>
                        </a:rPr>
                        <a:t>Continued on next page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신고접수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44"/>
            <a:ext cx="5544615" cy="51497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43381"/>
              </p:ext>
            </p:extLst>
          </p:nvPr>
        </p:nvGraphicFramePr>
        <p:xfrm>
          <a:off x="1196964" y="1512786"/>
          <a:ext cx="5391261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80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1512784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3343181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341518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228184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228184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228184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228184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228184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98968"/>
              </p:ext>
            </p:extLst>
          </p:nvPr>
        </p:nvGraphicFramePr>
        <p:xfrm>
          <a:off x="1196964" y="4063122"/>
          <a:ext cx="5391260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5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9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8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1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1214639" y="4063120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214639" y="589351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이등변 삼각형 48"/>
          <p:cNvSpPr/>
          <p:nvPr/>
        </p:nvSpPr>
        <p:spPr>
          <a:xfrm rot="16200000">
            <a:off x="340508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>
            <a:off x="405316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5050" y="5965525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96964" y="114345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96964" y="370035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58879" y="14047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5766316" y="17092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3211170" y="34021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5814128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5814128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5814128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5814128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5814128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6270372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6270372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9" name="Button"/>
          <p:cNvSpPr>
            <a:spLocks/>
          </p:cNvSpPr>
          <p:nvPr/>
        </p:nvSpPr>
        <p:spPr bwMode="auto">
          <a:xfrm>
            <a:off x="6270372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0" name="Button"/>
          <p:cNvSpPr>
            <a:spLocks/>
          </p:cNvSpPr>
          <p:nvPr/>
        </p:nvSpPr>
        <p:spPr bwMode="auto">
          <a:xfrm>
            <a:off x="6270372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1" name="Button"/>
          <p:cNvSpPr>
            <a:spLocks/>
          </p:cNvSpPr>
          <p:nvPr/>
        </p:nvSpPr>
        <p:spPr bwMode="auto">
          <a:xfrm>
            <a:off x="6270372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2" name="Button"/>
          <p:cNvSpPr>
            <a:spLocks/>
          </p:cNvSpPr>
          <p:nvPr/>
        </p:nvSpPr>
        <p:spPr bwMode="auto">
          <a:xfrm>
            <a:off x="5856316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3" name="Button"/>
          <p:cNvSpPr>
            <a:spLocks/>
          </p:cNvSpPr>
          <p:nvPr/>
        </p:nvSpPr>
        <p:spPr bwMode="auto">
          <a:xfrm>
            <a:off x="5856316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5856316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5" name="Button"/>
          <p:cNvSpPr>
            <a:spLocks/>
          </p:cNvSpPr>
          <p:nvPr/>
        </p:nvSpPr>
        <p:spPr bwMode="auto">
          <a:xfrm>
            <a:off x="5856316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6" name="Button"/>
          <p:cNvSpPr>
            <a:spLocks/>
          </p:cNvSpPr>
          <p:nvPr/>
        </p:nvSpPr>
        <p:spPr bwMode="auto">
          <a:xfrm>
            <a:off x="5856316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138184" y="1706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453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1752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10117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/>
                        <a:t>Comments report table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Posts listed, 5 each, in order of those reports submitted most recently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Corresponding post's info shown: </a:t>
                      </a:r>
                      <a:r>
                        <a:rPr lang="ko-KR" altLang="en-US" sz="900" baseline="0" dirty="0" smtClean="0"/>
                        <a:t>닉네임</a:t>
                      </a:r>
                      <a:r>
                        <a:rPr lang="en-US" altLang="ko-KR" sz="900" baseline="0" dirty="0" smtClean="0"/>
                        <a:t>nickname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내용</a:t>
                      </a:r>
                      <a:r>
                        <a:rPr lang="en-US" altLang="ko-KR" sz="900" baseline="0" dirty="0" smtClean="0"/>
                        <a:t>contents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신고건수</a:t>
                      </a:r>
                      <a:r>
                        <a:rPr lang="en-US" altLang="ko-KR" sz="900" baseline="0" dirty="0" smtClean="0"/>
                        <a:t>report </a:t>
                      </a:r>
                      <a:r>
                        <a:rPr lang="en-US" altLang="ko-KR" sz="900" baseline="0" dirty="0"/>
                        <a:t>case number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each row's info is clicked, moves to corresponding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aseline="0" dirty="0" err="1" smtClean="0"/>
                        <a:t>post_details</a:t>
                      </a:r>
                      <a:r>
                        <a:rPr lang="en-US" altLang="ko-KR" sz="9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 </a:t>
                      </a:r>
                      <a:r>
                        <a:rPr lang="ko-KR" altLang="en-US" sz="900" baseline="0" dirty="0" smtClean="0"/>
                        <a:t>신고내역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report history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report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history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list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popup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window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/>
                        <a:t>Comment </a:t>
                      </a:r>
                      <a:r>
                        <a:rPr lang="ko-KR" altLang="en-US" sz="900" baseline="0" dirty="0" smtClean="0"/>
                        <a:t>삭제</a:t>
                      </a:r>
                      <a:r>
                        <a:rPr lang="en-US" altLang="ko-KR" sz="900" baseline="0" dirty="0" smtClean="0"/>
                        <a:t>delete </a:t>
                      </a:r>
                      <a:r>
                        <a:rPr lang="en-US" altLang="ko-KR" sz="900" baseline="0" dirty="0"/>
                        <a:t>button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notification popup window shows </a:t>
                      </a:r>
                      <a:r>
                        <a:rPr lang="en-US" altLang="ko-KR" sz="900" baseline="0" dirty="0" smtClean="0"/>
                        <a:t>(＂</a:t>
                      </a:r>
                      <a:r>
                        <a:rPr lang="ko-KR" altLang="en-US" sz="900" baseline="0" dirty="0" smtClean="0"/>
                        <a:t>해당 </a:t>
                      </a:r>
                      <a:r>
                        <a:rPr lang="ko-KR" altLang="en-US" sz="900" baseline="0" dirty="0" err="1" smtClean="0"/>
                        <a:t>댓글을</a:t>
                      </a:r>
                      <a:r>
                        <a:rPr lang="ko-KR" altLang="en-US" sz="900" baseline="0" dirty="0" smtClean="0"/>
                        <a:t> 삭제하시겠습니까</a:t>
                      </a:r>
                      <a:r>
                        <a:rPr lang="en-US" altLang="ko-KR" sz="900" baseline="0" dirty="0" smtClean="0"/>
                        <a:t>?Delete </a:t>
                      </a:r>
                      <a:r>
                        <a:rPr lang="en-US" altLang="ko-KR" sz="900" baseline="0" dirty="0"/>
                        <a:t>corresponding comment</a:t>
                      </a:r>
                      <a:r>
                        <a:rPr lang="en-US" altLang="ko-KR" sz="900" baseline="0" dirty="0" smtClean="0"/>
                        <a:t>?) </a:t>
                      </a:r>
                      <a:r>
                        <a:rPr lang="en-US" altLang="ko-KR" sz="900" baseline="0" dirty="0"/>
                        <a:t>When 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(OK) </a:t>
                      </a:r>
                      <a:r>
                        <a:rPr lang="en-US" altLang="ko-KR" sz="900" baseline="0" dirty="0"/>
                        <a:t>is clicked, corresponding comment deletion </a:t>
                      </a:r>
                      <a:r>
                        <a:rPr lang="en-US" altLang="ko-KR" sz="900" baseline="0" dirty="0" smtClean="0"/>
                        <a:t>processed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x-none" sz="900" baseline="0" dirty="0"/>
                        <a:t>When </a:t>
                      </a:r>
                      <a:r>
                        <a:rPr lang="ko-KR" altLang="en-US" sz="900" baseline="0" dirty="0" smtClean="0"/>
                        <a:t>취소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US" altLang="x-none" sz="900" baseline="0" dirty="0" smtClean="0"/>
                        <a:t>cancel) </a:t>
                      </a:r>
                      <a:r>
                        <a:rPr lang="en-US" altLang="x-none" sz="900" baseline="0" dirty="0"/>
                        <a:t>is clicked, popup window is closed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Page move UI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900" b="1" baseline="0" dirty="0">
                          <a:solidFill>
                            <a:srgbClr val="FF0000"/>
                          </a:solidFill>
                        </a:rPr>
                        <a:t>Continued on next page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신고접수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44"/>
            <a:ext cx="5544615" cy="51497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90023"/>
              </p:ext>
            </p:extLst>
          </p:nvPr>
        </p:nvGraphicFramePr>
        <p:xfrm>
          <a:off x="1196964" y="1512786"/>
          <a:ext cx="5391261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80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1512784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3343181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341518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228184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228184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228184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228184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228184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74624"/>
              </p:ext>
            </p:extLst>
          </p:nvPr>
        </p:nvGraphicFramePr>
        <p:xfrm>
          <a:off x="1196964" y="4063122"/>
          <a:ext cx="5391260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5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9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8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1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1214639" y="4063120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214639" y="589351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이등변 삼각형 48"/>
          <p:cNvSpPr/>
          <p:nvPr/>
        </p:nvSpPr>
        <p:spPr>
          <a:xfrm rot="16200000">
            <a:off x="340508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>
            <a:off x="405316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5050" y="5965525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96964" y="114345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96964" y="370035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163980" y="39731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3189817" y="587010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5814128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5814128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5814128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5814128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5814128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6270372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6270372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9" name="Button"/>
          <p:cNvSpPr>
            <a:spLocks/>
          </p:cNvSpPr>
          <p:nvPr/>
        </p:nvSpPr>
        <p:spPr bwMode="auto">
          <a:xfrm>
            <a:off x="6270372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0" name="Button"/>
          <p:cNvSpPr>
            <a:spLocks/>
          </p:cNvSpPr>
          <p:nvPr/>
        </p:nvSpPr>
        <p:spPr bwMode="auto">
          <a:xfrm>
            <a:off x="6270372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1" name="Button"/>
          <p:cNvSpPr>
            <a:spLocks/>
          </p:cNvSpPr>
          <p:nvPr/>
        </p:nvSpPr>
        <p:spPr bwMode="auto">
          <a:xfrm>
            <a:off x="6270372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2" name="Button"/>
          <p:cNvSpPr>
            <a:spLocks/>
          </p:cNvSpPr>
          <p:nvPr/>
        </p:nvSpPr>
        <p:spPr bwMode="auto">
          <a:xfrm>
            <a:off x="5856316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3" name="Button"/>
          <p:cNvSpPr>
            <a:spLocks/>
          </p:cNvSpPr>
          <p:nvPr/>
        </p:nvSpPr>
        <p:spPr bwMode="auto">
          <a:xfrm>
            <a:off x="5856316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5856316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5" name="Button"/>
          <p:cNvSpPr>
            <a:spLocks/>
          </p:cNvSpPr>
          <p:nvPr/>
        </p:nvSpPr>
        <p:spPr bwMode="auto">
          <a:xfrm>
            <a:off x="5856316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6" name="Button"/>
          <p:cNvSpPr>
            <a:spLocks/>
          </p:cNvSpPr>
          <p:nvPr/>
        </p:nvSpPr>
        <p:spPr bwMode="auto">
          <a:xfrm>
            <a:off x="5856316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796136" y="42490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174168" y="42339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595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874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67285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- When report history button is clicked, popup window is </a:t>
                      </a:r>
                      <a:r>
                        <a:rPr lang="en-US" altLang="ko-KR" sz="1000" baseline="0" dirty="0" err="1" smtClean="0"/>
                        <a:t>genereated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436524" y="620688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신고내역 리스트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33439" y="777470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16689" y="819279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신고내역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50446" y="78132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03686" y="1325951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62527" y="1109927"/>
            <a:ext cx="3422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신고자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사유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 일자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1516689" y="1329316"/>
            <a:ext cx="3568570" cy="1144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56524" y="7623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705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2720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58835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연령구분Age </a:t>
                      </a:r>
                      <a:r>
                        <a:rPr lang="en-US" altLang="ko-KR" sz="800" baseline="0" dirty="0"/>
                        <a:t>group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option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box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전체</a:t>
                      </a:r>
                      <a:r>
                        <a:rPr lang="en-US" altLang="ko-KR" sz="800" baseline="0" dirty="0" smtClean="0"/>
                        <a:t>(all), </a:t>
                      </a:r>
                      <a:r>
                        <a:rPr lang="ko-KR" altLang="en-US" sz="800" baseline="0" dirty="0" err="1" smtClean="0"/>
                        <a:t>제너맨</a:t>
                      </a:r>
                      <a:r>
                        <a:rPr lang="en-US" altLang="ko-KR" sz="800" baseline="0" dirty="0" err="1" smtClean="0"/>
                        <a:t>Generman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err="1" smtClean="0"/>
                        <a:t>유니티</a:t>
                      </a:r>
                      <a:r>
                        <a:rPr lang="en-US" altLang="ko-KR" sz="800" baseline="0" dirty="0" smtClean="0"/>
                        <a:t>unity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smtClean="0"/>
                        <a:t>하이틴</a:t>
                      </a:r>
                      <a:r>
                        <a:rPr lang="en-US" altLang="ko-KR" sz="800" baseline="0" dirty="0" smtClean="0"/>
                        <a:t>high </a:t>
                      </a:r>
                      <a:r>
                        <a:rPr lang="en-US" altLang="ko-KR" sz="800" baseline="0" dirty="0"/>
                        <a:t>teen, </a:t>
                      </a:r>
                      <a:r>
                        <a:rPr lang="ko-KR" altLang="en-US" sz="800" baseline="0" dirty="0" err="1" smtClean="0"/>
                        <a:t>로우틴</a:t>
                      </a:r>
                      <a:r>
                        <a:rPr lang="en-US" altLang="ko-KR" sz="800" baseline="0" dirty="0" smtClean="0"/>
                        <a:t>low </a:t>
                      </a:r>
                      <a:r>
                        <a:rPr lang="en-US" altLang="ko-KR" sz="800" baseline="0" dirty="0"/>
                        <a:t>teen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작가등급Author </a:t>
                      </a:r>
                      <a:r>
                        <a:rPr lang="ko-KR" altLang="en-US" sz="800" baseline="0" dirty="0"/>
                        <a:t>level op</a:t>
                      </a:r>
                      <a:r>
                        <a:rPr lang="en-US" altLang="ko-KR" sz="800" baseline="0" dirty="0"/>
                        <a:t>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box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작가</a:t>
                      </a:r>
                      <a:r>
                        <a:rPr lang="en-US" altLang="ko-KR" sz="800" baseline="0" dirty="0" smtClean="0"/>
                        <a:t>Author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smtClean="0"/>
                        <a:t>베스트리그</a:t>
                      </a:r>
                      <a:r>
                        <a:rPr lang="en-US" altLang="ko-KR" sz="800" baseline="0" dirty="0" smtClean="0"/>
                        <a:t>best </a:t>
                      </a:r>
                      <a:r>
                        <a:rPr lang="en-US" altLang="ko-KR" sz="800" baseline="0" dirty="0"/>
                        <a:t>league, </a:t>
                      </a:r>
                      <a:r>
                        <a:rPr lang="ko-KR" altLang="en-US" sz="800" baseline="0" dirty="0" err="1" smtClean="0"/>
                        <a:t>챌린지리그</a:t>
                      </a:r>
                      <a:r>
                        <a:rPr lang="en-US" altLang="ko-KR" sz="800" baseline="0" dirty="0" smtClean="0"/>
                        <a:t>challenge </a:t>
                      </a:r>
                      <a:r>
                        <a:rPr lang="en-US" altLang="ko-KR" sz="800" baseline="0" dirty="0"/>
                        <a:t>league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필터링</a:t>
                      </a:r>
                      <a:r>
                        <a:rPr lang="en-US" altLang="ko-KR" sz="800" baseline="0" dirty="0" smtClean="0"/>
                        <a:t>F</a:t>
                      </a:r>
                      <a:r>
                        <a:rPr lang="ko-KR" altLang="en-US" sz="800" baseline="0" dirty="0" smtClean="0"/>
                        <a:t>iltering </a:t>
                      </a:r>
                      <a:r>
                        <a:rPr lang="ko-KR" altLang="en-US" sz="800" baseline="0" dirty="0"/>
                        <a:t>button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clicked, depending on 1, 2) conditions, bottom list filtering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Mem</a:t>
                      </a:r>
                      <a:r>
                        <a:rPr lang="en-US" altLang="ko-KR" sz="800" baseline="0" dirty="0"/>
                        <a:t>ber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search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option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box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아이디ID/이름name/닉네임nickn</a:t>
                      </a:r>
                      <a:r>
                        <a:rPr lang="en-US" altLang="ko-KR" sz="800" baseline="0" dirty="0"/>
                        <a:t>ame</a:t>
                      </a:r>
                      <a:r>
                        <a:rPr lang="ko-KR" altLang="en-US" sz="800" baseline="0" dirty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Search word input </a:t>
                      </a:r>
                      <a:r>
                        <a:rPr lang="en-US" altLang="ko-KR" sz="800" baseline="0" dirty="0"/>
                        <a:t>space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Search button. When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2) s</a:t>
                      </a:r>
                      <a:r>
                        <a:rPr lang="en-US" altLang="ko-KR" sz="800" baseline="0" dirty="0"/>
                        <a:t>earch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word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input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hits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contents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Depending on above filtering and search, </a:t>
                      </a:r>
                      <a:r>
                        <a:rPr lang="en-US" altLang="ko-KR" sz="800" baseline="0" dirty="0"/>
                        <a:t>found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result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values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Mem</a:t>
                      </a:r>
                      <a:r>
                        <a:rPr lang="en-US" altLang="ko-KR" sz="800" baseline="0" dirty="0"/>
                        <a:t>ber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info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listed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10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each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번호</a:t>
                      </a:r>
                      <a:r>
                        <a:rPr lang="en-US" altLang="x-none" sz="800" baseline="0" dirty="0" smtClean="0"/>
                        <a:t>number</a:t>
                      </a:r>
                      <a:r>
                        <a:rPr lang="en-US" altLang="x-none" sz="800" baseline="0" dirty="0"/>
                        <a:t>, </a:t>
                      </a:r>
                      <a:r>
                        <a:rPr lang="ko-KR" altLang="en-US" sz="800" baseline="0" dirty="0" smtClean="0"/>
                        <a:t>아이디</a:t>
                      </a:r>
                      <a:r>
                        <a:rPr lang="en-US" altLang="x-none" sz="800" baseline="0" dirty="0" smtClean="0"/>
                        <a:t>ID</a:t>
                      </a:r>
                      <a:r>
                        <a:rPr lang="en-US" altLang="x-none" sz="800" baseline="0" dirty="0"/>
                        <a:t>, </a:t>
                      </a:r>
                      <a:r>
                        <a:rPr lang="ko-KR" altLang="en-US" sz="800" baseline="0" dirty="0" smtClean="0"/>
                        <a:t>이름</a:t>
                      </a:r>
                      <a:r>
                        <a:rPr lang="en-US" altLang="x-none" sz="800" baseline="0" dirty="0" smtClean="0"/>
                        <a:t>name</a:t>
                      </a:r>
                      <a:r>
                        <a:rPr lang="en-US" altLang="x-none" sz="800" baseline="0" dirty="0"/>
                        <a:t>, </a:t>
                      </a:r>
                      <a:r>
                        <a:rPr lang="ko-KR" altLang="en-US" sz="800" baseline="0" dirty="0" smtClean="0"/>
                        <a:t>닉네임</a:t>
                      </a:r>
                      <a:r>
                        <a:rPr lang="en-US" altLang="x-none" sz="800" baseline="0" dirty="0" smtClean="0"/>
                        <a:t>nickname</a:t>
                      </a:r>
                      <a:r>
                        <a:rPr lang="en-US" altLang="x-none" sz="800" baseline="0" dirty="0"/>
                        <a:t>, </a:t>
                      </a:r>
                      <a:r>
                        <a:rPr lang="ko-KR" altLang="en-US" sz="800" baseline="0" dirty="0" smtClean="0"/>
                        <a:t>연령구분</a:t>
                      </a:r>
                      <a:r>
                        <a:rPr lang="en-US" altLang="x-none" sz="800" baseline="0" dirty="0" smtClean="0"/>
                        <a:t>age </a:t>
                      </a:r>
                      <a:r>
                        <a:rPr lang="en-US" altLang="ko-KR" sz="800" baseline="0" dirty="0"/>
                        <a:t>group, </a:t>
                      </a:r>
                      <a:r>
                        <a:rPr lang="ko-KR" altLang="en-US" sz="800" baseline="0" dirty="0" smtClean="0"/>
                        <a:t>작가등급</a:t>
                      </a:r>
                      <a:r>
                        <a:rPr lang="en-US" altLang="ko-KR" sz="800" baseline="0" dirty="0" smtClean="0"/>
                        <a:t>author </a:t>
                      </a:r>
                      <a:r>
                        <a:rPr lang="en-US" altLang="ko-KR" sz="800" baseline="0" dirty="0"/>
                        <a:t>level, </a:t>
                      </a:r>
                      <a:r>
                        <a:rPr lang="ko-KR" altLang="en-US" sz="800" baseline="0" dirty="0" err="1" smtClean="0"/>
                        <a:t>회원가입일시</a:t>
                      </a:r>
                      <a:r>
                        <a:rPr lang="en-US" altLang="ko-KR" sz="800" baseline="0" dirty="0" smtClean="0"/>
                        <a:t>date </a:t>
                      </a:r>
                      <a:r>
                        <a:rPr lang="en-US" altLang="ko-KR" sz="800" baseline="0" dirty="0"/>
                        <a:t>of </a:t>
                      </a:r>
                      <a:r>
                        <a:rPr lang="en-US" altLang="x-none" sz="800" baseline="0" dirty="0"/>
                        <a:t>new </a:t>
                      </a:r>
                      <a:r>
                        <a:rPr lang="en-US" altLang="ko-KR" sz="800" baseline="0" dirty="0" smtClean="0"/>
                        <a:t>membership, </a:t>
                      </a:r>
                      <a:r>
                        <a:rPr lang="ko-KR" altLang="en-US" sz="800" baseline="0" dirty="0" smtClean="0"/>
                        <a:t>관리</a:t>
                      </a:r>
                      <a:r>
                        <a:rPr lang="en-US" altLang="ko-KR" sz="800" baseline="0" dirty="0" smtClean="0"/>
                        <a:t>manage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삭제</a:t>
                      </a:r>
                      <a:r>
                        <a:rPr lang="ko-KR" altLang="x-none" sz="800" baseline="0" dirty="0" smtClean="0"/>
                        <a:t>Delete </a:t>
                      </a:r>
                      <a:r>
                        <a:rPr lang="ko-KR" altLang="x-none" sz="800" baseline="0" dirty="0"/>
                        <a:t>button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notification popup window generated </a:t>
                      </a:r>
                      <a:r>
                        <a:rPr lang="en-US" altLang="ko-KR" sz="800" baseline="0" dirty="0" smtClean="0"/>
                        <a:t>("</a:t>
                      </a:r>
                      <a:r>
                        <a:rPr lang="ko-KR" altLang="en-US" sz="800" baseline="0" dirty="0" smtClean="0"/>
                        <a:t>해당 회원 정보를 삭제하시겠습니까</a:t>
                      </a:r>
                      <a:r>
                        <a:rPr lang="en-US" altLang="ko-KR" sz="800" baseline="0" dirty="0" smtClean="0"/>
                        <a:t>?”Delete </a:t>
                      </a:r>
                      <a:r>
                        <a:rPr lang="en-US" altLang="ko-KR" sz="800" baseline="0" dirty="0"/>
                        <a:t>corresponding member's info</a:t>
                      </a:r>
                      <a:r>
                        <a:rPr lang="en-US" altLang="ko-KR" sz="800" baseline="0" dirty="0" smtClean="0"/>
                        <a:t>?)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</a:t>
                      </a:r>
                      <a:r>
                        <a:rPr lang="ko-KR" altLang="en-US" sz="800" baseline="0" dirty="0" smtClean="0"/>
                        <a:t>확인</a:t>
                      </a:r>
                      <a:r>
                        <a:rPr lang="en-US" altLang="ko-KR" sz="800" baseline="0" dirty="0" smtClean="0"/>
                        <a:t>(OK) </a:t>
                      </a:r>
                      <a:r>
                        <a:rPr lang="en-US" altLang="ko-KR" sz="800" baseline="0" dirty="0"/>
                        <a:t>is clicked, member info deleted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(cancel) </a:t>
                      </a:r>
                      <a:r>
                        <a:rPr lang="en-US" altLang="ko-KR" sz="800" baseline="0" dirty="0"/>
                        <a:t>is clicked, popup window closed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Page move button</a:t>
                      </a:r>
                      <a:endParaRPr lang="en-US" altLang="ko-KR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45370"/>
              </p:ext>
            </p:extLst>
          </p:nvPr>
        </p:nvGraphicFramePr>
        <p:xfrm>
          <a:off x="1196964" y="2736143"/>
          <a:ext cx="5391262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944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292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491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연령구분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작가등급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회원가입 일시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2736141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5762472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592943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592943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584522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Input"/>
          <p:cNvSpPr/>
          <p:nvPr/>
        </p:nvSpPr>
        <p:spPr>
          <a:xfrm>
            <a:off x="1460397" y="1994109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아이</a:t>
            </a:r>
            <a:r>
              <a:rPr lang="ko-KR" altLang="en-US" sz="1050" dirty="0">
                <a:solidFill>
                  <a:srgbClr val="262626"/>
                </a:solidFill>
              </a:rPr>
              <a:t>디</a:t>
            </a:r>
            <a:r>
              <a:rPr lang="ko-KR" altLang="en-US" sz="1050" dirty="0" smtClean="0">
                <a:solidFill>
                  <a:srgbClr val="262626"/>
                </a:solidFill>
              </a:rPr>
              <a:t>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Input"/>
          <p:cNvSpPr/>
          <p:nvPr/>
        </p:nvSpPr>
        <p:spPr>
          <a:xfrm>
            <a:off x="2949895" y="1994109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925225" y="2001402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6012160" y="302616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Button"/>
          <p:cNvSpPr>
            <a:spLocks/>
          </p:cNvSpPr>
          <p:nvPr/>
        </p:nvSpPr>
        <p:spPr bwMode="auto">
          <a:xfrm>
            <a:off x="6012160" y="331420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6012160" y="523769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6012160" y="551044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6012160" y="359377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012160" y="3890261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012160" y="4150749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012160" y="443878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6012160" y="469749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6012160" y="497038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460397" y="19041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2944577" y="19041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4835225" y="19114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196740" y="27201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5922160" y="29541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43082" y="57854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21979" y="2491037"/>
            <a:ext cx="1765845" cy="2452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회원 수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13,209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924901" y="12112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3294638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작가등급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63017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연령구분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Input"/>
          <p:cNvSpPr/>
          <p:nvPr/>
        </p:nvSpPr>
        <p:spPr>
          <a:xfrm>
            <a:off x="2095816" y="1301286"/>
            <a:ext cx="1228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8" name="Input"/>
          <p:cNvSpPr/>
          <p:nvPr/>
        </p:nvSpPr>
        <p:spPr>
          <a:xfrm>
            <a:off x="4047365" y="1301286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5364089" y="1325905"/>
            <a:ext cx="864096" cy="283107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262626"/>
                </a:solidFill>
                <a:effectLst/>
                <a:latin typeface="Calibri"/>
              </a:rPr>
              <a:t>필터링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187625" y="1196753"/>
            <a:ext cx="5328592" cy="57024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927162" y="12359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5274089" y="12267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92" name="타원 91"/>
          <p:cNvSpPr/>
          <p:nvPr/>
        </p:nvSpPr>
        <p:spPr>
          <a:xfrm>
            <a:off x="1196740" y="24140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426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9479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16178"/>
              </p:ext>
            </p:extLst>
          </p:nvPr>
        </p:nvGraphicFramePr>
        <p:xfrm>
          <a:off x="6732240" y="474398"/>
          <a:ext cx="2376264" cy="60764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아이디 ID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이름 Name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닉네임 Nickname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임시비밀번호 전송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Temporary </a:t>
                      </a:r>
                      <a:r>
                        <a:rPr lang="en-US" altLang="ko-KR" sz="800" baseline="0" dirty="0"/>
                        <a:t>PW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delivery)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>. </a:t>
                      </a: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temporary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sent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corresponding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email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account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연령구분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Age group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option box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err="1" smtClean="0"/>
                        <a:t>제너맨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유니티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하이틴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로우틴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ko-KR" sz="800" baseline="0" dirty="0" err="1" smtClean="0"/>
                        <a:t>generman</a:t>
                      </a:r>
                      <a:r>
                        <a:rPr lang="en-US" altLang="ko-KR" sz="800" baseline="0" dirty="0"/>
                        <a:t>, unity, high teen, low </a:t>
                      </a:r>
                      <a:r>
                        <a:rPr lang="en-US" altLang="ko-KR" sz="800" baseline="0" dirty="0" smtClean="0"/>
                        <a:t>teen)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작가등급Author </a:t>
                      </a:r>
                      <a:r>
                        <a:rPr lang="ko-KR" altLang="en-US" sz="800" baseline="0" dirty="0">
                          <a:solidFill>
                            <a:srgbClr val="FF0000"/>
                          </a:solidFill>
                        </a:rPr>
                        <a:t>level</a:t>
                      </a:r>
                      <a:r>
                        <a:rPr lang="en-US" altLang="ko-KR" sz="800" baseline="0" dirty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800" baseline="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작가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리그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&amp;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공모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(Author</a:t>
                      </a:r>
                      <a:r>
                        <a:rPr lang="en-US" altLang="ko-KR" sz="800" baseline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league&amp;contest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이메일</a:t>
                      </a:r>
                      <a:r>
                        <a:rPr lang="ko-KR" altLang="en-US" sz="800" baseline="0" dirty="0" smtClean="0"/>
                        <a:t> Email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핸드폰 Cell </a:t>
                      </a:r>
                      <a:r>
                        <a:rPr lang="ko-KR" altLang="en-US" sz="800" baseline="0" dirty="0"/>
                        <a:t>phone number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생년 월일 DOB </a:t>
                      </a:r>
                      <a:r>
                        <a:rPr lang="ko-KR" altLang="en-US" sz="800" baseline="0" dirty="0"/>
                        <a:t>option box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성별 Gender </a:t>
                      </a:r>
                      <a:r>
                        <a:rPr lang="ko-KR" altLang="en-US" sz="800" baseline="0" dirty="0"/>
                        <a:t>radio bu</a:t>
                      </a:r>
                      <a:r>
                        <a:rPr lang="en-US" altLang="ko-KR" sz="800" baseline="0" dirty="0"/>
                        <a:t>tton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성인 인증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Adult verification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status option box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err="1" smtClean="0"/>
                        <a:t>미인증</a:t>
                      </a:r>
                      <a:r>
                        <a:rPr lang="en-US" altLang="ko-KR" sz="800" baseline="0" dirty="0" smtClean="0"/>
                        <a:t>Unverified </a:t>
                      </a:r>
                      <a:r>
                        <a:rPr lang="en-US" altLang="ko-KR" sz="800" baseline="0" dirty="0"/>
                        <a:t>/ </a:t>
                      </a:r>
                      <a:r>
                        <a:rPr lang="ko-KR" altLang="en-US" sz="800" baseline="0" dirty="0" smtClean="0"/>
                        <a:t>인증완료</a:t>
                      </a:r>
                      <a:r>
                        <a:rPr lang="en-US" altLang="ko-KR" sz="800" baseline="0" dirty="0" smtClean="0"/>
                        <a:t>verification </a:t>
                      </a:r>
                      <a:r>
                        <a:rPr lang="en-US" altLang="ko-KR" sz="800" baseline="0" dirty="0"/>
                        <a:t>completed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변경내용 저장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Changed </a:t>
                      </a:r>
                      <a:r>
                        <a:rPr lang="ko-KR" altLang="en-US" sz="800" baseline="0" dirty="0"/>
                        <a:t>contents </a:t>
                      </a:r>
                      <a:r>
                        <a:rPr lang="ko-KR" altLang="en-US" sz="800" baseline="0" dirty="0" smtClean="0"/>
                        <a:t>save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notification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(＂</a:t>
                      </a:r>
                      <a:r>
                        <a:rPr lang="ko-KR" altLang="en-US" sz="800" baseline="0" dirty="0" smtClean="0"/>
                        <a:t>수정하시겠습니까</a:t>
                      </a:r>
                      <a:r>
                        <a:rPr lang="en-US" altLang="ko-KR" sz="800" baseline="0" dirty="0" smtClean="0"/>
                        <a:t>?”Edit?)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When</a:t>
                      </a:r>
                      <a:r>
                        <a:rPr lang="ko-KR" altLang="en-US" sz="800" baseline="0" dirty="0" smtClean="0"/>
                        <a:t>＂확인</a:t>
                      </a:r>
                      <a:r>
                        <a:rPr lang="en-US" altLang="ko-KR" sz="800" baseline="0" dirty="0" smtClean="0"/>
                        <a:t>”(</a:t>
                      </a:r>
                      <a:r>
                        <a:rPr lang="ko-KR" altLang="en-US" sz="800" baseline="0" dirty="0" smtClean="0"/>
                        <a:t>OK</a:t>
                      </a:r>
                      <a:r>
                        <a:rPr lang="en-US" altLang="ko-KR" sz="800" baseline="0" dirty="0" smtClean="0"/>
                        <a:t>) </a:t>
                      </a:r>
                      <a:r>
                        <a:rPr lang="ko-KR" altLang="en-US" sz="800" baseline="0" dirty="0" smtClean="0"/>
                        <a:t>is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contents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are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saved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and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moves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to</a:t>
                      </a:r>
                      <a:r>
                        <a:rPr lang="ko-KR" altLang="en-US" sz="800" baseline="0" dirty="0" smtClean="0"/>
                        <a:t>[member</a:t>
                      </a:r>
                      <a:r>
                        <a:rPr lang="en-US" altLang="ko-KR" sz="800" baseline="0" dirty="0" smtClean="0"/>
                        <a:t>_</a:t>
                      </a:r>
                      <a:r>
                        <a:rPr lang="ko-KR" altLang="en-US" sz="800" baseline="0" dirty="0" smtClean="0"/>
                        <a:t>management</a:t>
                      </a:r>
                      <a:r>
                        <a:rPr lang="ko-KR" altLang="en-US" sz="800" baseline="0" dirty="0"/>
                        <a:t>] screen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(cancel) </a:t>
                      </a:r>
                      <a:r>
                        <a:rPr lang="en-US" altLang="ko-KR" sz="800" baseline="0" dirty="0"/>
                        <a:t>is clicked, popup window closed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Cancel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button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moves to [</a:t>
                      </a:r>
                      <a:r>
                        <a:rPr lang="en-US" altLang="ko-KR" sz="800" baseline="0" dirty="0" err="1" smtClean="0"/>
                        <a:t>member_management</a:t>
                      </a:r>
                      <a:r>
                        <a:rPr lang="en-US" altLang="ko-KR" sz="800" baseline="0" dirty="0"/>
                        <a:t>] </a:t>
                      </a:r>
                      <a:r>
                        <a:rPr lang="en-US" altLang="ko-KR" sz="800" baseline="0" dirty="0" smtClean="0"/>
                        <a:t>screen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상세 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43608" y="1257895"/>
            <a:ext cx="1296000" cy="4605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기본정보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96965" y="1326085"/>
            <a:ext cx="5319252" cy="51992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876256" y="6176337"/>
            <a:ext cx="20882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Continued on next page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01471" y="552749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r>
              <a:rPr lang="ko-KR" altLang="en-US" dirty="0"/>
              <a:t>성인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2318761" y="6106773"/>
            <a:ext cx="1494176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변경내용 저장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601471" y="172284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601471" y="212336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01471" y="250081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닉네임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01471" y="2851105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757033" y="285351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임시비밀번호 전송</a:t>
            </a:r>
            <a:endParaRPr lang="ko-KR" altLang="en-US" sz="800" u="sng" dirty="0"/>
          </a:p>
        </p:txBody>
      </p:sp>
      <p:sp>
        <p:nvSpPr>
          <p:cNvPr id="113" name="직사각형 112"/>
          <p:cNvSpPr/>
          <p:nvPr/>
        </p:nvSpPr>
        <p:spPr>
          <a:xfrm>
            <a:off x="2797967" y="1711813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abcd1234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97967" y="2118485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797967" y="2491065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타타르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601471" y="4158829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22" name="직사각형 121"/>
          <p:cNvSpPr/>
          <p:nvPr/>
        </p:nvSpPr>
        <p:spPr>
          <a:xfrm>
            <a:off x="2818100" y="4149080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tatar@tatar.com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601471" y="4897211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601471" y="5185243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2784225" y="4868809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1980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974555" y="4868809"/>
            <a:ext cx="53299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596868" y="4868809"/>
            <a:ext cx="53299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2848051" y="5275467"/>
            <a:ext cx="9573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3064492" y="5179630"/>
            <a:ext cx="26030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169" name="타원 168"/>
          <p:cNvSpPr/>
          <p:nvPr/>
        </p:nvSpPr>
        <p:spPr>
          <a:xfrm>
            <a:off x="3805454" y="5275467"/>
            <a:ext cx="9573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021896" y="5179630"/>
            <a:ext cx="26030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171" name="이등변 삼각형 170"/>
          <p:cNvSpPr/>
          <p:nvPr/>
        </p:nvSpPr>
        <p:spPr>
          <a:xfrm flipV="1">
            <a:off x="3747922" y="4952731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이등변 삼각형 171"/>
          <p:cNvSpPr/>
          <p:nvPr/>
        </p:nvSpPr>
        <p:spPr>
          <a:xfrm flipV="1">
            <a:off x="4379896" y="495980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/>
          <p:cNvSpPr/>
          <p:nvPr/>
        </p:nvSpPr>
        <p:spPr>
          <a:xfrm flipV="1">
            <a:off x="5018165" y="4952731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2784225" y="546973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인증완료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8" name="이등변 삼각형 177"/>
          <p:cNvSpPr/>
          <p:nvPr/>
        </p:nvSpPr>
        <p:spPr>
          <a:xfrm flipV="1">
            <a:off x="3747922" y="555365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1601471" y="328498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연령구분</a:t>
            </a:r>
            <a:endParaRPr lang="ko-KR" altLang="en-US" sz="800" dirty="0"/>
          </a:p>
        </p:txBody>
      </p:sp>
      <p:sp>
        <p:nvSpPr>
          <p:cNvPr id="197" name="TextBox 196"/>
          <p:cNvSpPr txBox="1"/>
          <p:nvPr/>
        </p:nvSpPr>
        <p:spPr>
          <a:xfrm>
            <a:off x="1601471" y="371027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작가등급</a:t>
            </a:r>
            <a:endParaRPr lang="ko-KR" altLang="en-US" sz="800" dirty="0"/>
          </a:p>
        </p:txBody>
      </p:sp>
      <p:sp>
        <p:nvSpPr>
          <p:cNvPr id="198" name="직사각형 197"/>
          <p:cNvSpPr/>
          <p:nvPr/>
        </p:nvSpPr>
        <p:spPr>
          <a:xfrm>
            <a:off x="2784225" y="3225163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제너맨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9" name="이등변 삼각형 198"/>
          <p:cNvSpPr/>
          <p:nvPr/>
        </p:nvSpPr>
        <p:spPr>
          <a:xfrm flipV="1">
            <a:off x="3747922" y="3309085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2784225" y="369270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리그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공모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1" name="이등변 삼각형 200"/>
          <p:cNvSpPr/>
          <p:nvPr/>
        </p:nvSpPr>
        <p:spPr>
          <a:xfrm flipV="1">
            <a:off x="3747922" y="377662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0397" y="17405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1421471" y="19888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421471" y="2434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2638100" y="27835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5" name="타원 54"/>
          <p:cNvSpPr/>
          <p:nvPr/>
        </p:nvSpPr>
        <p:spPr>
          <a:xfrm>
            <a:off x="1421471" y="31830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421471" y="35966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1421471" y="41020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1421471" y="486273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1421471" y="52029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421471" y="54816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2120196" y="6075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601471" y="450912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핸드폰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2818100" y="4499371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01012341234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421471" y="44523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3888442" y="6106773"/>
            <a:ext cx="747088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864601" y="6075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759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7374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74684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ID 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window.</a:t>
                      </a:r>
                      <a:r>
                        <a:rPr lang="ko-KR" altLang="en-US" sz="1000" baseline="0" dirty="0"/>
                        <a:t>Te</a:t>
                      </a:r>
                      <a:r>
                        <a:rPr lang="en-US" altLang="ko-KR" sz="1000" baseline="0" dirty="0" err="1"/>
                        <a:t>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＂</a:t>
                      </a:r>
                      <a:r>
                        <a:rPr lang="ko-KR" altLang="en-US" sz="1000" baseline="0" dirty="0" smtClean="0"/>
                        <a:t>아이디</a:t>
                      </a:r>
                      <a:r>
                        <a:rPr lang="en-US" altLang="ko-KR" sz="1000" baseline="0" dirty="0" smtClean="0"/>
                        <a:t>”(</a:t>
                      </a:r>
                      <a:r>
                        <a:rPr lang="ko-KR" altLang="en-US" sz="1000" baseline="0" dirty="0" smtClean="0"/>
                        <a:t>ID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disappears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the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mouse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ko-KR" altLang="x-none" sz="1000" baseline="0" dirty="0"/>
                        <a:t>Password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window</a:t>
                      </a:r>
                      <a:r>
                        <a:rPr lang="ko-KR" altLang="x-none" sz="1000" baseline="0" dirty="0"/>
                        <a:t>. </a:t>
                      </a:r>
                      <a:r>
                        <a:rPr lang="en-US" altLang="ko-KR" sz="1000" baseline="0" dirty="0" smtClean="0"/>
                        <a:t>Text “</a:t>
                      </a:r>
                      <a:r>
                        <a:rPr lang="ko-KR" altLang="en-US" sz="1000" baseline="0" dirty="0" smtClean="0"/>
                        <a:t>비밀번호</a:t>
                      </a:r>
                      <a:r>
                        <a:rPr lang="en-US" altLang="ko-KR" sz="1000" baseline="0" dirty="0" smtClean="0"/>
                        <a:t>”(</a:t>
                      </a:r>
                      <a:r>
                        <a:rPr lang="ko-KR" altLang="x-none" sz="1000" baseline="0" dirty="0" smtClean="0"/>
                        <a:t>password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x-none" sz="1000" baseline="0" dirty="0" smtClean="0"/>
                        <a:t> </a:t>
                      </a:r>
                      <a:r>
                        <a:rPr lang="en-US" altLang="ko-KR" sz="1000" baseline="0" dirty="0"/>
                        <a:t>disappears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the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mouse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When ID and PW information match, login is processed and then moves to [home]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ID and PW information don't match, alert window shows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아이디와 비밀번호를 다시 확인해주십시오</a:t>
                      </a:r>
                      <a:r>
                        <a:rPr lang="en-US" altLang="ko-KR" sz="1000" baseline="0" dirty="0" smtClean="0"/>
                        <a:t>.”(re-check </a:t>
                      </a:r>
                      <a:r>
                        <a:rPr lang="en-US" altLang="ko-KR" sz="1000" baseline="0" dirty="0"/>
                        <a:t>ID and PW</a:t>
                      </a:r>
                      <a:r>
                        <a:rPr lang="en-US" altLang="ko-KR" sz="1000" baseline="0" dirty="0" smtClean="0"/>
                        <a:t>.) </a:t>
                      </a:r>
                      <a:r>
                        <a:rPr lang="en-US" altLang="ko-KR" sz="1000" baseline="0" dirty="0"/>
                        <a:t>If one clicks on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”(OK), </a:t>
                      </a:r>
                      <a:r>
                        <a:rPr lang="en-US" altLang="ko-KR" sz="1000" baseline="0" dirty="0"/>
                        <a:t>the ID stays as it was inputted on the main page and PW is left empty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67744" y="2276872"/>
            <a:ext cx="237626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1916832"/>
            <a:ext cx="237626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636912"/>
            <a:ext cx="187220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3501008"/>
            <a:ext cx="1872208" cy="288032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smtClean="0">
                <a:solidFill>
                  <a:srgbClr val="262626"/>
                </a:solidFill>
                <a:latin typeface="Calibri"/>
              </a:rPr>
              <a:t>로그인</a:t>
            </a:r>
            <a:endParaRPr lang="ko-KR" alt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5776" y="3050968"/>
            <a:ext cx="187220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465775" y="25469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2464718" y="29715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2483768" y="341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5335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08549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7984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쿠폰 보유 금액Coupon </a:t>
                      </a:r>
                      <a:r>
                        <a:rPr lang="ko-KR" altLang="en-US" sz="800" baseline="0" dirty="0"/>
                        <a:t>held amount shown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When 변경</a:t>
                      </a:r>
                      <a:r>
                        <a:rPr lang="en-US" altLang="ko-KR" sz="800" baseline="0" dirty="0" smtClean="0"/>
                        <a:t>(change)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 smtClean="0"/>
                        <a:t>9)popup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쿠폰 충전 금액</a:t>
                      </a:r>
                      <a:r>
                        <a:rPr lang="ko-KR" altLang="x-none" sz="800" baseline="0" dirty="0" smtClean="0"/>
                        <a:t>Charged </a:t>
                      </a:r>
                      <a:r>
                        <a:rPr lang="ko-KR" altLang="x-none" sz="800" baseline="0" dirty="0"/>
                        <a:t>a</a:t>
                      </a:r>
                      <a:r>
                        <a:rPr lang="ko-KR" altLang="en-US" sz="800" baseline="0" dirty="0"/>
                        <a:t>mount of </a:t>
                      </a:r>
                      <a:r>
                        <a:rPr lang="en-US" altLang="x-none" sz="800" baseline="0" dirty="0" smtClean="0"/>
                        <a:t>accumulated </a:t>
                      </a:r>
                      <a:r>
                        <a:rPr lang="ko-KR" altLang="en-US" sz="800" baseline="0" dirty="0" smtClean="0"/>
                        <a:t>coupon</a:t>
                      </a:r>
                      <a:r>
                        <a:rPr lang="ko-KR" altLang="x-none" sz="800" baseline="0" dirty="0" smtClean="0"/>
                        <a:t>s </a:t>
                      </a:r>
                      <a:r>
                        <a:rPr lang="en-US" altLang="ko-KR" sz="800" baseline="0" dirty="0" smtClean="0"/>
                        <a:t>so </a:t>
                      </a:r>
                      <a:r>
                        <a:rPr lang="ko-KR" altLang="x-none" sz="800" baseline="0" dirty="0" smtClean="0"/>
                        <a:t>f</a:t>
                      </a:r>
                      <a:r>
                        <a:rPr lang="ko-KR" altLang="en-US" sz="800" baseline="0" dirty="0" smtClean="0"/>
                        <a:t>ar </a:t>
                      </a:r>
                      <a:r>
                        <a:rPr lang="en-US" altLang="x-none" sz="800" baseline="0" dirty="0" smtClean="0"/>
                        <a:t>shown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쿠폰 사용 금액U</a:t>
                      </a:r>
                      <a:r>
                        <a:rPr lang="en-US" altLang="ko-KR" sz="800" baseline="0" dirty="0"/>
                        <a:t>sage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amount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accumulated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coupons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used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far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작품 정보</a:t>
                      </a:r>
                      <a:r>
                        <a:rPr lang="en-US" altLang="ko-KR" sz="800" baseline="0" dirty="0" smtClean="0"/>
                        <a:t>book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info button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ko-KR" altLang="en-US" sz="800" baseline="0" dirty="0" smtClean="0"/>
                        <a:t>"</a:t>
                      </a:r>
                      <a:r>
                        <a:rPr lang="en-US" altLang="ko-KR" sz="800" baseline="0" dirty="0" smtClean="0"/>
                        <a:t>book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info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list</a:t>
                      </a:r>
                      <a:r>
                        <a:rPr lang="ko-KR" altLang="en-US" sz="800" baseline="0" dirty="0"/>
                        <a:t>"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감상 리스트Viewi</a:t>
                      </a:r>
                      <a:r>
                        <a:rPr lang="en-US" altLang="ko-KR" sz="800" baseline="0" dirty="0" smtClean="0"/>
                        <a:t>ng </a:t>
                      </a:r>
                      <a:r>
                        <a:rPr lang="ko-KR" altLang="en-US" sz="800" baseline="0" dirty="0" smtClean="0"/>
                        <a:t>list </a:t>
                      </a:r>
                      <a:r>
                        <a:rPr lang="ko-KR" altLang="en-US" sz="800" baseline="0" dirty="0"/>
                        <a:t>button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 "viewing list" popup window 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관심 작품 Interested </a:t>
                      </a:r>
                      <a:r>
                        <a:rPr lang="en-US" altLang="ko-KR" sz="800" baseline="0" dirty="0" smtClean="0"/>
                        <a:t>book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button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clicked, "interested </a:t>
                      </a:r>
                      <a:r>
                        <a:rPr lang="en-US" altLang="ko-KR" sz="800" baseline="0" dirty="0" smtClean="0"/>
                        <a:t>book </a:t>
                      </a:r>
                      <a:r>
                        <a:rPr lang="en-US" altLang="ko-KR" sz="800" baseline="0" dirty="0"/>
                        <a:t>list" popup window 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목록</a:t>
                      </a:r>
                      <a:r>
                        <a:rPr lang="ko-KR" altLang="x-none" sz="800" baseline="0" dirty="0" smtClean="0"/>
                        <a:t>Li</a:t>
                      </a:r>
                      <a:r>
                        <a:rPr lang="en-US" altLang="ko-KR" sz="800" baseline="0" dirty="0"/>
                        <a:t>st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clicked, moves to [member management]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보유 쿠폰 변경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Held </a:t>
                      </a:r>
                      <a:r>
                        <a:rPr lang="ko-KR" altLang="en-US" sz="800" baseline="0" dirty="0"/>
                        <a:t>coupons </a:t>
                      </a:r>
                      <a:r>
                        <a:rPr lang="ko-KR" altLang="en-US" sz="800" baseline="0" dirty="0" smtClean="0"/>
                        <a:t>change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po</a:t>
                      </a:r>
                      <a:r>
                        <a:rPr lang="en-US" altLang="ko-KR" sz="800" baseline="0" dirty="0"/>
                        <a:t>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Close button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Changed </a:t>
                      </a:r>
                      <a:r>
                        <a:rPr lang="en-US" altLang="ko-KR" sz="800" baseline="0" dirty="0"/>
                        <a:t>details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option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box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추가</a:t>
                      </a:r>
                      <a:r>
                        <a:rPr lang="en-US" altLang="ko-KR" sz="800" baseline="0" dirty="0" smtClean="0"/>
                        <a:t>add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smtClean="0"/>
                        <a:t>차감</a:t>
                      </a:r>
                      <a:r>
                        <a:rPr lang="en-US" altLang="ko-KR" sz="800" baseline="0" dirty="0" smtClean="0"/>
                        <a:t>deduct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Amount input </a:t>
                      </a:r>
                      <a:r>
                        <a:rPr lang="ko-KR" altLang="en-US" sz="800" baseline="0" dirty="0" smtClean="0"/>
                        <a:t>window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Add/deduct </a:t>
                      </a:r>
                      <a:r>
                        <a:rPr lang="ko-KR" altLang="en-US" sz="800" baseline="0" dirty="0"/>
                        <a:t>choose, </a:t>
                      </a:r>
                      <a:r>
                        <a:rPr lang="en-US" altLang="x-none" sz="800" baseline="0" dirty="0"/>
                        <a:t>input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amount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x-none" sz="800" baseline="0" dirty="0"/>
                        <a:t>then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clicking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ko-KR" altLang="en-US" sz="800" baseline="0" dirty="0" smtClean="0"/>
                        <a:t>저장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x-none" sz="800" baseline="0" dirty="0" smtClean="0"/>
                        <a:t>save)</a:t>
                      </a:r>
                      <a:r>
                        <a:rPr lang="ko-KR" altLang="x-none" sz="800" baseline="0" dirty="0" smtClean="0"/>
                        <a:t> </a:t>
                      </a:r>
                      <a:r>
                        <a:rPr lang="en-US" altLang="x-none" sz="800" baseline="0" dirty="0"/>
                        <a:t>button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will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either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add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or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deduct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corresponding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amount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from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member's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held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 smtClean="0"/>
                        <a:t>amount</a:t>
                      </a:r>
                      <a:br>
                        <a:rPr lang="en-US" altLang="x-none" sz="800" baseline="0" dirty="0" smtClean="0"/>
                      </a:br>
                      <a:r>
                        <a:rPr lang="ko-KR" altLang="x-none" sz="800" baseline="0" dirty="0" smtClean="0"/>
                        <a:t>- </a:t>
                      </a: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larger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amount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than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held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amount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deducted</a:t>
                      </a:r>
                      <a:r>
                        <a:rPr lang="ko-KR" altLang="x-none" sz="800" baseline="0" dirty="0"/>
                        <a:t>,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x-none" sz="800" baseline="0" dirty="0"/>
                        <a:t>shown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 smtClean="0"/>
                        <a:t>as </a:t>
                      </a:r>
                      <a:r>
                        <a:rPr lang="ko-KR" altLang="x-none" sz="800" baseline="0" dirty="0" smtClean="0"/>
                        <a:t>0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x-none" sz="800" baseline="0" dirty="0"/>
                        <a:t>won</a:t>
                      </a:r>
                      <a:endParaRPr lang="ko-KR" altLang="en-U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15617" y="517132"/>
            <a:ext cx="5544615" cy="62242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187624" y="2123729"/>
            <a:ext cx="5400600" cy="180932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1073704" y="2148907"/>
            <a:ext cx="1296000" cy="4605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활동정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Button"/>
          <p:cNvSpPr>
            <a:spLocks/>
          </p:cNvSpPr>
          <p:nvPr/>
        </p:nvSpPr>
        <p:spPr bwMode="auto">
          <a:xfrm>
            <a:off x="3070127" y="440844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732240" y="6009631"/>
            <a:ext cx="20882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Continued on next page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3608" y="548680"/>
            <a:ext cx="1296000" cy="4605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 정보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96965" y="585138"/>
            <a:ext cx="5319252" cy="14036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601471" y="983045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쿠폰 보유 금액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797967" y="972012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102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01471" y="126593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쿠폰 충전 금액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797967" y="1254897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5,000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1471" y="15895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쿠폰 사용 금액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797967" y="1578531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4,898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93964" y="969436"/>
            <a:ext cx="1013586" cy="2277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01471" y="2678465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u="sng" dirty="0" smtClean="0"/>
              <a:t>작품 정보</a:t>
            </a:r>
            <a:endParaRPr lang="ko-KR" altLang="en-US" sz="800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1601471" y="2997532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u="sng" dirty="0" smtClean="0"/>
              <a:t>감상 리스트</a:t>
            </a:r>
            <a:endParaRPr lang="ko-KR" altLang="en-US" sz="800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1601471" y="3304291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u="sng" dirty="0" smtClean="0"/>
              <a:t>관심 작품</a:t>
            </a:r>
            <a:endParaRPr lang="ko-KR" altLang="en-US" sz="800" u="sng" dirty="0"/>
          </a:p>
        </p:txBody>
      </p:sp>
      <p:sp>
        <p:nvSpPr>
          <p:cNvPr id="56" name="직사각형 55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21471" y="9536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3313964" y="8292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1421471" y="13013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6" name="타원 35"/>
          <p:cNvSpPr/>
          <p:nvPr/>
        </p:nvSpPr>
        <p:spPr>
          <a:xfrm>
            <a:off x="1421471" y="1625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465485" y="26312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1465485" y="29952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1465485" y="33643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2980127" y="43184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1357806" y="5625798"/>
            <a:ext cx="2880322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09934" y="6366233"/>
            <a:ext cx="694243" cy="1956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3388" y="562965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559355" y="6009631"/>
            <a:ext cx="950579" cy="2086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592453" y="6009631"/>
            <a:ext cx="1505748" cy="2125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금액 입력</a:t>
            </a:r>
            <a:endParaRPr lang="ko-KR" altLang="en-US" sz="900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이등변 삼각형 63"/>
          <p:cNvSpPr/>
          <p:nvPr/>
        </p:nvSpPr>
        <p:spPr>
          <a:xfrm flipV="1">
            <a:off x="2394335" y="6062973"/>
            <a:ext cx="108202" cy="10387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395681" y="5646703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보유 쿠폰 변경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436524" y="5459616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보유 쿠폰 변경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177806" y="54667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3820757" y="56163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1358001" y="59660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2465014" y="58746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2339608" y="63057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665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341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13357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작품 정보 팝업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book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info popup window 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Composition info: </a:t>
                      </a:r>
                      <a:r>
                        <a:rPr lang="en-US" altLang="ko-KR" sz="900" baseline="0" dirty="0" smtClean="0"/>
                        <a:t>book </a:t>
                      </a:r>
                      <a:r>
                        <a:rPr lang="en-US" altLang="ko-KR" sz="900" baseline="0" dirty="0"/>
                        <a:t>name, total episodes, registration </a:t>
                      </a:r>
                      <a:r>
                        <a:rPr lang="en-US" altLang="ko-KR" sz="900" baseline="0" dirty="0" smtClean="0"/>
                        <a:t>date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감상 리스트 팝업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ko-KR" altLang="en-US" sz="900" baseline="0" dirty="0" smtClean="0"/>
                        <a:t>Viewing </a:t>
                      </a:r>
                      <a:r>
                        <a:rPr lang="ko-KR" altLang="en-US" sz="900" baseline="0" dirty="0"/>
                        <a:t>list popup </a:t>
                      </a:r>
                      <a:r>
                        <a:rPr lang="ko-KR" altLang="en-US" sz="900" baseline="0" dirty="0" smtClean="0"/>
                        <a:t>window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x-none" sz="900" baseline="0" dirty="0" smtClean="0"/>
                        <a:t>-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Composition info: </a:t>
                      </a:r>
                      <a:r>
                        <a:rPr lang="en-US" altLang="ko-KR" sz="900" baseline="0" dirty="0" smtClean="0">
                          <a:latin typeface="맑은 고딕" charset="0"/>
                        </a:rPr>
                        <a:t>book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name, total episodes, viewing </a:t>
                      </a:r>
                      <a:r>
                        <a:rPr lang="en-US" altLang="ko-KR" sz="900" baseline="0" dirty="0" smtClean="0">
                          <a:latin typeface="맑은 고딕" charset="0"/>
                        </a:rPr>
                        <a:t>date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관심 작품 팝업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Interested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book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popup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window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x-none" sz="900" baseline="0" dirty="0" smtClean="0"/>
                        <a:t>-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Composition info: </a:t>
                      </a:r>
                      <a:r>
                        <a:rPr lang="en-US" altLang="ko-KR" sz="900" baseline="0" dirty="0" smtClean="0">
                          <a:latin typeface="맑은 고딕" charset="0"/>
                        </a:rPr>
                        <a:t>book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name, total episodes, interest registration date</a:t>
                      </a:r>
                      <a:endParaRPr lang="ko-KR" altLang="en-US" sz="900" baseline="0" dirty="0">
                        <a:latin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15617" y="517132"/>
            <a:ext cx="5544615" cy="62242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36524" y="742542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정보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33439" y="899324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6689" y="941133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작품정보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0446" y="90317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47664" y="1462622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6505" y="1246598"/>
            <a:ext cx="3390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 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등록일자</a:t>
            </a: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433439" y="1477430"/>
            <a:ext cx="3786633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436524" y="2686766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감상 리스트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33439" y="2843548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16689" y="2885357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감상 리스트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50446" y="284739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47664" y="3406846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06505" y="3190822"/>
            <a:ext cx="3422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 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감상일자</a:t>
            </a: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1433439" y="3421654"/>
            <a:ext cx="3786633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436524" y="4725144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 작품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33439" y="4881926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16689" y="4923735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관심 작품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50446" y="488577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7664" y="5445224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06505" y="5229200"/>
            <a:ext cx="34868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 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              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관심등록 일자</a:t>
            </a: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1433439" y="5460032"/>
            <a:ext cx="3786633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367664" y="9447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1367664" y="29136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1367664" y="49519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803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0940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banner_management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banner_management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2036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S</a:t>
                      </a:r>
                      <a:r>
                        <a:rPr lang="en-US" altLang="ko-KR" sz="1000" baseline="0" dirty="0"/>
                        <a:t>hows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image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banner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list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exposed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main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page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Registered thumbnail image shown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File</a:t>
                      </a:r>
                      <a:r>
                        <a:rPr lang="en-US" altLang="ko-KR" sz="1000" baseline="0" dirty="0"/>
                        <a:t>name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of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currently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attached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image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shown</a:t>
                      </a:r>
                      <a:endParaRPr lang="ko-KR" altLang="en-US" sz="10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수정</a:t>
                      </a:r>
                      <a:r>
                        <a:rPr lang="ko-KR" altLang="x-none" sz="1000" baseline="0" dirty="0" smtClean="0"/>
                        <a:t>Edit </a:t>
                      </a:r>
                      <a:r>
                        <a:rPr lang="ko-KR" altLang="x-none" sz="1000" baseline="0" dirty="0"/>
                        <a:t>button</a:t>
                      </a:r>
                      <a:r>
                        <a:rPr lang="en-US" altLang="ko-KR" sz="1000" baseline="0" dirty="0"/>
                        <a:t>.</a:t>
                      </a:r>
                      <a:br>
                        <a:rPr lang="en-US" altLang="ko-KR" sz="1000" baseline="0" dirty="0"/>
                      </a:br>
                      <a:r>
                        <a:rPr lang="en-US" altLang="x-none" sz="1000" baseline="0" dirty="0"/>
                        <a:t>- When clicked, image attach UI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15617" y="517132"/>
            <a:ext cx="5544615" cy="57886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326865" y="1340768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71800" y="2198867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771800" y="1633097"/>
            <a:ext cx="1440160" cy="5562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명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000 x 000)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326864" y="2564904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771799" y="3423003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771799" y="2857234"/>
            <a:ext cx="1440160" cy="5760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명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000 x 000)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326865" y="3861048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771800" y="4719147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71800" y="4153377"/>
            <a:ext cx="1440160" cy="5657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명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000 x 000)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6864" y="1633097"/>
            <a:ext cx="1372928" cy="75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</a:t>
            </a:r>
            <a:endParaRPr lang="ko-KR" altLang="en-US" sz="1400" b="1" dirty="0"/>
          </a:p>
        </p:txBody>
      </p:sp>
      <p:sp>
        <p:nvSpPr>
          <p:cNvPr id="133" name="직사각형 132"/>
          <p:cNvSpPr/>
          <p:nvPr/>
        </p:nvSpPr>
        <p:spPr>
          <a:xfrm>
            <a:off x="1326864" y="2890406"/>
            <a:ext cx="1372928" cy="75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</a:t>
            </a:r>
            <a:endParaRPr lang="ko-KR" altLang="en-US" sz="14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1326864" y="4186550"/>
            <a:ext cx="1372928" cy="75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187664" y="1592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2609792" y="1592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2609792" y="21447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561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9786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9651"/>
              </p:ext>
            </p:extLst>
          </p:nvPr>
        </p:nvGraphicFramePr>
        <p:xfrm>
          <a:off x="6732240" y="474398"/>
          <a:ext cx="2376264" cy="906815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기간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Period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setting </a:t>
                      </a:r>
                      <a:r>
                        <a:rPr lang="en-US" altLang="ko-KR" sz="900" baseline="0" dirty="0"/>
                        <a:t>date picker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calendar is shown and date is picked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en-US" altLang="ko-KR" sz="900" baseline="0" dirty="0" err="1"/>
                        <a:t>Defualt</a:t>
                      </a:r>
                      <a:r>
                        <a:rPr lang="en-US" altLang="ko-KR" sz="900" baseline="0" dirty="0"/>
                        <a:t> is all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When 조회</a:t>
                      </a:r>
                      <a:r>
                        <a:rPr lang="en-US" altLang="ko-KR" sz="900" baseline="0" dirty="0" smtClean="0"/>
                        <a:t>(find)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button is clicked, </a:t>
                      </a:r>
                      <a:r>
                        <a:rPr lang="en-US" altLang="ko-KR" sz="900" baseline="0" dirty="0"/>
                        <a:t>regarding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the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period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set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at </a:t>
                      </a:r>
                      <a:r>
                        <a:rPr lang="ko-KR" altLang="en-US" sz="900" baseline="0" dirty="0" smtClean="0"/>
                        <a:t>1</a:t>
                      </a:r>
                      <a:r>
                        <a:rPr lang="ko-KR" altLang="en-US" sz="900" baseline="0" dirty="0"/>
                        <a:t>), </a:t>
                      </a:r>
                      <a:r>
                        <a:rPr lang="en-US" altLang="ko-KR" sz="900" baseline="0" dirty="0"/>
                        <a:t>coupon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charged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history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viewed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Statistics shown of </a:t>
                      </a:r>
                      <a:r>
                        <a:rPr lang="en-US" altLang="ko-KR" sz="900" baseline="0" dirty="0"/>
                        <a:t>info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viewed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from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above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period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총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충전 금액</a:t>
                      </a:r>
                      <a:r>
                        <a:rPr lang="en-US" altLang="ko-KR" sz="900" baseline="0" dirty="0" smtClean="0"/>
                        <a:t>Total </a:t>
                      </a:r>
                      <a:r>
                        <a:rPr lang="en-US" altLang="ko-KR" sz="900" baseline="0" dirty="0"/>
                        <a:t>charged amount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충전 사용자 수Number </a:t>
                      </a:r>
                      <a:r>
                        <a:rPr lang="ko-KR" altLang="en-US" sz="900" baseline="0" dirty="0"/>
                        <a:t>of charged users 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금액 별 충전 수</a:t>
                      </a:r>
                      <a:r>
                        <a:rPr lang="en-US" altLang="ko-KR" sz="900" baseline="0" dirty="0" smtClean="0"/>
                        <a:t>Charged </a:t>
                      </a:r>
                      <a:r>
                        <a:rPr lang="en-US" altLang="ko-KR" sz="900" baseline="0" dirty="0"/>
                        <a:t>number by amount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900" baseline="0" dirty="0"/>
                        <a:t>Search field </a:t>
                      </a:r>
                      <a:r>
                        <a:rPr lang="en-US" altLang="ko-KR" sz="900" baseline="0" dirty="0"/>
                        <a:t>option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box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x-none" sz="900" baseline="0" dirty="0"/>
                        <a:t>- 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US" altLang="ko-KR" sz="900" baseline="0" dirty="0" smtClean="0"/>
                        <a:t>ID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US" altLang="ko-KR" sz="900" baseline="0" dirty="0" smtClean="0"/>
                        <a:t>name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Viewed charged history list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Composition info: </a:t>
                      </a:r>
                      <a:r>
                        <a:rPr lang="ko-KR" altLang="en-US" sz="900" baseline="0" dirty="0" smtClean="0"/>
                        <a:t>번호</a:t>
                      </a:r>
                      <a:r>
                        <a:rPr lang="en-US" altLang="ko-KR" sz="900" baseline="0" dirty="0" smtClean="0"/>
                        <a:t>number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US" altLang="ko-KR" sz="900" baseline="0" dirty="0" smtClean="0"/>
                        <a:t>ID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US" altLang="ko-KR" sz="900" baseline="0" dirty="0" smtClean="0"/>
                        <a:t>name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충전금액</a:t>
                      </a:r>
                      <a:r>
                        <a:rPr lang="en-US" altLang="ko-KR" sz="900" baseline="0" dirty="0" smtClean="0"/>
                        <a:t>charged </a:t>
                      </a:r>
                      <a:r>
                        <a:rPr lang="en-US" altLang="ko-KR" sz="900" baseline="0" dirty="0"/>
                        <a:t>amount, </a:t>
                      </a:r>
                      <a:r>
                        <a:rPr lang="ko-KR" altLang="en-US" sz="900" baseline="0" dirty="0" smtClean="0"/>
                        <a:t>결제수단</a:t>
                      </a:r>
                      <a:r>
                        <a:rPr lang="en-US" altLang="ko-KR" sz="900" baseline="0" dirty="0" smtClean="0"/>
                        <a:t>payment </a:t>
                      </a:r>
                      <a:r>
                        <a:rPr lang="en-US" altLang="ko-KR" sz="900" baseline="0" dirty="0"/>
                        <a:t>method, </a:t>
                      </a:r>
                      <a:r>
                        <a:rPr lang="ko-KR" altLang="en-US" sz="900" baseline="0" dirty="0" err="1" smtClean="0"/>
                        <a:t>충전일시</a:t>
                      </a:r>
                      <a:r>
                        <a:rPr lang="en-US" altLang="ko-KR" sz="900" baseline="0" dirty="0" smtClean="0"/>
                        <a:t>charged </a:t>
                      </a:r>
                      <a:r>
                        <a:rPr lang="en-US" altLang="ko-KR" sz="900" baseline="0" dirty="0"/>
                        <a:t>date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Page move </a:t>
                      </a:r>
                      <a:r>
                        <a:rPr lang="en-US" altLang="ko-KR" sz="900" baseline="0" dirty="0"/>
                        <a:t>UI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x-none" sz="900" baseline="0" dirty="0"/>
                        <a:t>Submenu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충전내역</a:t>
                      </a:r>
                      <a:r>
                        <a:rPr lang="en-US" altLang="ko-KR" sz="900" baseline="0" dirty="0" smtClean="0"/>
                        <a:t>Charged history 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Default is charged history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usage history is clicked, moves to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</a:t>
                      </a:r>
                      <a:r>
                        <a:rPr lang="en-US" altLang="ko-KR" sz="900" baseline="0" dirty="0" smtClean="0"/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900" baseline="0" dirty="0" smtClean="0"/>
                        <a:t>사용내역</a:t>
                      </a:r>
                      <a:r>
                        <a:rPr lang="en-US" altLang="ko-KR" sz="900" baseline="0" dirty="0" smtClean="0"/>
                        <a:t>usage history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cash deposit(</a:t>
                      </a:r>
                      <a:r>
                        <a:rPr lang="ko-KR" altLang="en-US" sz="900" baseline="0" dirty="0" smtClean="0"/>
                        <a:t>무통장입금</a:t>
                      </a:r>
                      <a:r>
                        <a:rPr lang="en-US" altLang="ko-KR" sz="900" baseline="0" dirty="0" smtClean="0"/>
                        <a:t>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if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the payment method is cash deposit, show the deposit confirm(</a:t>
                      </a:r>
                      <a:r>
                        <a:rPr lang="ko-KR" altLang="en-US" sz="900" baseline="0" dirty="0" smtClean="0"/>
                        <a:t>입금확인</a:t>
                      </a:r>
                      <a:r>
                        <a:rPr lang="en-US" altLang="ko-KR" sz="900" baseline="0" dirty="0" smtClean="0"/>
                        <a:t>) button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deposit confirm(</a:t>
                      </a:r>
                      <a:r>
                        <a:rPr lang="ko-KR" altLang="en-US" sz="900" baseline="0" dirty="0" smtClean="0"/>
                        <a:t>입금확인</a:t>
                      </a:r>
                      <a:r>
                        <a:rPr lang="en-US" altLang="ko-KR" sz="900" baseline="0" dirty="0" smtClean="0"/>
                        <a:t>) button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if clicked, show alert popup.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(“</a:t>
                      </a:r>
                      <a:r>
                        <a:rPr lang="ko-KR" altLang="en-US" sz="900" baseline="0" dirty="0" smtClean="0"/>
                        <a:t>해당 충전 요청을 승인하시겠습니까</a:t>
                      </a:r>
                      <a:r>
                        <a:rPr lang="en-US" altLang="ko-KR" sz="900" baseline="0" dirty="0" smtClean="0"/>
                        <a:t>?”) it means, do you want to </a:t>
                      </a:r>
                      <a:r>
                        <a:rPr lang="en-US" altLang="ko-KR" sz="900" baseline="0" dirty="0" err="1" smtClean="0"/>
                        <a:t>apporve</a:t>
                      </a:r>
                      <a:r>
                        <a:rPr lang="en-US" altLang="ko-KR" sz="900" baseline="0" dirty="0" smtClean="0"/>
                        <a:t>?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if clicked confirm(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), operate Charge coupon process .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if clicked deny(</a:t>
                      </a:r>
                      <a:r>
                        <a:rPr lang="ko-KR" altLang="en-US" sz="900" baseline="0" dirty="0" smtClean="0"/>
                        <a:t>충전 취소</a:t>
                      </a:r>
                      <a:r>
                        <a:rPr lang="en-US" altLang="ko-KR" sz="900" baseline="0" dirty="0" smtClean="0"/>
                        <a:t>), do not operate Charge coupon process.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if clicked cancel(</a:t>
                      </a:r>
                      <a:r>
                        <a:rPr lang="ko-KR" altLang="en-US" sz="900" baseline="0" dirty="0" smtClean="0"/>
                        <a:t>취소</a:t>
                      </a:r>
                      <a:r>
                        <a:rPr lang="en-US" altLang="ko-KR" sz="900" baseline="0" dirty="0" smtClean="0"/>
                        <a:t>), close the popup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show this(</a:t>
                      </a:r>
                      <a:r>
                        <a:rPr lang="ko-KR" altLang="en-US" sz="900" baseline="0" dirty="0" smtClean="0"/>
                        <a:t>충전 처리</a:t>
                      </a:r>
                      <a:r>
                        <a:rPr lang="en-US" altLang="ko-KR" sz="900" baseline="0" dirty="0" smtClean="0"/>
                        <a:t>) after confirm(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show this(</a:t>
                      </a:r>
                      <a:r>
                        <a:rPr lang="ko-KR" altLang="en-US" sz="900" baseline="0" dirty="0" smtClean="0"/>
                        <a:t>충전 취소</a:t>
                      </a:r>
                      <a:r>
                        <a:rPr lang="en-US" altLang="ko-KR" sz="900" baseline="0" dirty="0" smtClean="0"/>
                        <a:t>) after that deny(</a:t>
                      </a:r>
                      <a:r>
                        <a:rPr lang="ko-KR" altLang="en-US" sz="900" baseline="0" dirty="0" smtClean="0"/>
                        <a:t>충전 취소</a:t>
                      </a:r>
                      <a:r>
                        <a:rPr lang="en-US" altLang="ko-KR" sz="900" baseline="0" dirty="0" smtClean="0"/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충전내역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6111" y="1196752"/>
            <a:ext cx="416998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내역  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충전 금액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124,000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사용자 수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6,940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금액 별 충전 수 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폰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1,234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1,535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1,528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1,528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50,000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1,528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47664" y="1588632"/>
            <a:ext cx="3266029" cy="213662"/>
            <a:chOff x="6003673" y="4719368"/>
            <a:chExt cx="3266029" cy="213662"/>
          </a:xfrm>
        </p:grpSpPr>
        <p:sp>
          <p:nvSpPr>
            <p:cNvPr id="16" name="직사각형 15"/>
            <p:cNvSpPr/>
            <p:nvPr/>
          </p:nvSpPr>
          <p:spPr>
            <a:xfrm>
              <a:off x="6458333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03673" y="4721861"/>
              <a:ext cx="369027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기간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563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7711660" y="4721861"/>
              <a:ext cx="252050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038810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1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6040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직사각형 30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86247"/>
              </p:ext>
            </p:extLst>
          </p:nvPr>
        </p:nvGraphicFramePr>
        <p:xfrm>
          <a:off x="1196964" y="3979888"/>
          <a:ext cx="5391259" cy="21854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28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3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59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93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12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93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49301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충전 금액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결제수단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충전 일시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입금확인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무통장입금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무통장입금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충전 처리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무통장입금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충전 취소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결제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결제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1214639" y="3979886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14639" y="616860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이등변 삼각형 28"/>
          <p:cNvSpPr/>
          <p:nvPr/>
        </p:nvSpPr>
        <p:spPr>
          <a:xfrm rot="16200000">
            <a:off x="3405082" y="6309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5400000">
            <a:off x="4053162" y="6309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35050" y="6225091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332598" y="1581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3243082" y="6165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5148064" y="154524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조회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Input"/>
          <p:cNvSpPr/>
          <p:nvPr/>
        </p:nvSpPr>
        <p:spPr>
          <a:xfrm>
            <a:off x="2471134" y="3625330"/>
            <a:ext cx="133990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3967493" y="363262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59632" y="3653647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이등변 삼각형 51"/>
          <p:cNvSpPr/>
          <p:nvPr/>
        </p:nvSpPr>
        <p:spPr>
          <a:xfrm flipV="1">
            <a:off x="2223329" y="3772485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187625" y="1196752"/>
            <a:ext cx="5328592" cy="23042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968064" y="13908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5" name="타원 54"/>
          <p:cNvSpPr/>
          <p:nvPr/>
        </p:nvSpPr>
        <p:spPr>
          <a:xfrm>
            <a:off x="1552177" y="18988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165151" y="3574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2381134" y="35339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3817521" y="35426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1109388" y="40005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  <p:sp>
        <p:nvSpPr>
          <p:cNvPr id="62" name="타원 61"/>
          <p:cNvSpPr/>
          <p:nvPr/>
        </p:nvSpPr>
        <p:spPr>
          <a:xfrm>
            <a:off x="0" y="32849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-18642" y="36928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5796136" y="4269775"/>
            <a:ext cx="720081" cy="23934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262626"/>
                </a:solidFill>
                <a:effectLst/>
                <a:latin typeface="Calibri"/>
              </a:rPr>
              <a:t>입금확인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968090" y="42461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72" name="타원 71"/>
          <p:cNvSpPr/>
          <p:nvPr/>
        </p:nvSpPr>
        <p:spPr>
          <a:xfrm>
            <a:off x="5706136" y="41741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73" name="타원 72"/>
          <p:cNvSpPr/>
          <p:nvPr/>
        </p:nvSpPr>
        <p:spPr>
          <a:xfrm>
            <a:off x="5778805" y="45702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5774877" y="48313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92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3580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payment_detail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payment_detail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4549" y="3522128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결제 취소</a:t>
            </a:r>
            <a:endParaRPr lang="ko-KR" altLang="en-US" sz="1050" dirty="0"/>
          </a:p>
        </p:txBody>
      </p:sp>
      <p:sp>
        <p:nvSpPr>
          <p:cNvPr id="27" name="Input"/>
          <p:cNvSpPr/>
          <p:nvPr/>
        </p:nvSpPr>
        <p:spPr>
          <a:xfrm>
            <a:off x="2430334" y="3734423"/>
            <a:ext cx="139926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Input"/>
          <p:cNvSpPr/>
          <p:nvPr/>
        </p:nvSpPr>
        <p:spPr>
          <a:xfrm>
            <a:off x="2430334" y="4096327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       선택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9" name="Button"/>
          <p:cNvSpPr>
            <a:spLocks/>
          </p:cNvSpPr>
          <p:nvPr/>
        </p:nvSpPr>
        <p:spPr bwMode="auto">
          <a:xfrm>
            <a:off x="3998568" y="4127054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결제취소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05555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아이디 ID </a:t>
                      </a:r>
                      <a:r>
                        <a:rPr lang="ko-KR" altLang="en-US" sz="900" baseline="0" dirty="0"/>
                        <a:t>shown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성명 Name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err="1" smtClean="0"/>
                        <a:t>결제일시</a:t>
                      </a:r>
                      <a:r>
                        <a:rPr lang="ko-KR" altLang="en-US" sz="900" baseline="0" dirty="0" smtClean="0"/>
                        <a:t> Payment </a:t>
                      </a:r>
                      <a:r>
                        <a:rPr lang="ko-KR" altLang="en-US" sz="900" baseline="0" dirty="0"/>
                        <a:t>date shown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결제 금액 Payment </a:t>
                      </a:r>
                      <a:r>
                        <a:rPr lang="ko-KR" altLang="en-US" sz="900" baseline="0" dirty="0"/>
                        <a:t>amount shown 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결제 수단 Pa</a:t>
                      </a:r>
                      <a:r>
                        <a:rPr lang="en-US" altLang="ko-KR" sz="900" baseline="0" dirty="0"/>
                        <a:t>yment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method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취소 사유 </a:t>
                      </a:r>
                      <a:r>
                        <a:rPr lang="ko-KR" altLang="x-none" sz="9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Cancellation </a:t>
                      </a:r>
                      <a:r>
                        <a:rPr lang="ko-KR" altLang="x-none" sz="9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reason input space</a:t>
                      </a:r>
                      <a:r>
                        <a:rPr lang="ko-KR" altLang="en-US" sz="9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900" b="0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취소 코드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Cancel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code option box</a:t>
                      </a:r>
                      <a:b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거래취소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오류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기타사항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transaction cancel/error/other details)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결제취소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(Transaction cancel)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b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Transaction cancel process carried out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목록 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move to 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115617" y="1124734"/>
            <a:ext cx="5544615" cy="57332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14638" y="1272960"/>
            <a:ext cx="169201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smtClean="0"/>
              <a:t>결제 </a:t>
            </a:r>
            <a:r>
              <a:rPr lang="ko-KR" altLang="en-US" sz="1050" dirty="0" smtClean="0"/>
              <a:t>상세정보</a:t>
            </a:r>
            <a:endParaRPr lang="ko-KR" alt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1334549" y="1698708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아이디</a:t>
            </a:r>
            <a:endParaRPr lang="en-US" altLang="ko-KR" sz="105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334549" y="2053231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성명</a:t>
            </a:r>
            <a:endParaRPr lang="ko-KR" altLang="en-US" sz="1050" dirty="0"/>
          </a:p>
        </p:txBody>
      </p:sp>
      <p:sp>
        <p:nvSpPr>
          <p:cNvPr id="36" name="Input"/>
          <p:cNvSpPr/>
          <p:nvPr/>
        </p:nvSpPr>
        <p:spPr>
          <a:xfrm>
            <a:off x="2430334" y="169870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Input"/>
          <p:cNvSpPr/>
          <p:nvPr/>
        </p:nvSpPr>
        <p:spPr>
          <a:xfrm>
            <a:off x="2430334" y="2071399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bbbbb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340334" y="362643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2987823" y="471095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75948" y="15567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2298991" y="19684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3937894" y="40115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1255587" y="3522129"/>
            <a:ext cx="4634464" cy="10081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334549" y="3765150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취소사유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1334549" y="4127054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취소코드</a:t>
            </a:r>
            <a:endParaRPr lang="ko-KR" altLang="en-US" sz="1050" dirty="0"/>
          </a:p>
        </p:txBody>
      </p:sp>
      <p:sp>
        <p:nvSpPr>
          <p:cNvPr id="46" name="타원 45"/>
          <p:cNvSpPr/>
          <p:nvPr/>
        </p:nvSpPr>
        <p:spPr>
          <a:xfrm>
            <a:off x="2293780" y="40115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2912718" y="4620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334549" y="2397629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 smtClean="0"/>
              <a:t>결제일시</a:t>
            </a:r>
            <a:endParaRPr lang="ko-KR" altLang="en-US" sz="1050" dirty="0"/>
          </a:p>
        </p:txBody>
      </p:sp>
      <p:sp>
        <p:nvSpPr>
          <p:cNvPr id="49" name="Input"/>
          <p:cNvSpPr/>
          <p:nvPr/>
        </p:nvSpPr>
        <p:spPr>
          <a:xfrm>
            <a:off x="1943709" y="2401194"/>
            <a:ext cx="169218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2015.08.13 16:00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331640" y="274736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결제금액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Input"/>
          <p:cNvSpPr/>
          <p:nvPr/>
        </p:nvSpPr>
        <p:spPr>
          <a:xfrm>
            <a:off x="2163489" y="2708920"/>
            <a:ext cx="89634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130233" y="2747367"/>
            <a:ext cx="3193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28445" y="30609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결제수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411760" y="30609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신용카드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255587" y="1608838"/>
            <a:ext cx="4634464" cy="1820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375948" y="23076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2375948" y="29197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2374824" y="26707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14801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046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coupon_use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674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기간 설정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(Period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setting)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 picker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clicked, calendar is shown and date is picked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</a:t>
                      </a:r>
                      <a:r>
                        <a:rPr lang="en-US" altLang="ko-KR" sz="1000" baseline="0" dirty="0" err="1">
                          <a:latin typeface="Arial" charset="0"/>
                        </a:rPr>
                        <a:t>Defualt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 is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전체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(all)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조회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(find)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regarding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period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set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at 1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),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coupon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viewed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Statistics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of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info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viewed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from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above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period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총 사용 내역 건수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Total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 history case number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쿠폰 사용자 수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coupon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user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Search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field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option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box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아이디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ID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성명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name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Viewed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list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Composition info: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번호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number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아이디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ID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성명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name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사용 금액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usage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amount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 err="1" smtClean="0">
                          <a:latin typeface="Arial" charset="0"/>
                        </a:rPr>
                        <a:t>작품명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 book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name, </a:t>
                      </a:r>
                      <a:r>
                        <a:rPr lang="ko-KR" altLang="en-US" sz="1000" baseline="0" dirty="0" err="1" smtClean="0">
                          <a:latin typeface="Arial" charset="0"/>
                        </a:rPr>
                        <a:t>회차명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episode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name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사용일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 date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Page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UI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 사용내역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6111" y="764704"/>
            <a:ext cx="416998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내역 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사용 내역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124,151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 사용자 수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135,159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547664" y="1551440"/>
            <a:ext cx="3266029" cy="213662"/>
            <a:chOff x="6003673" y="4719368"/>
            <a:chExt cx="3266029" cy="213662"/>
          </a:xfrm>
        </p:grpSpPr>
        <p:sp>
          <p:nvSpPr>
            <p:cNvPr id="23" name="직사각형 22"/>
            <p:cNvSpPr/>
            <p:nvPr/>
          </p:nvSpPr>
          <p:spPr>
            <a:xfrm>
              <a:off x="6458333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03673" y="4721861"/>
              <a:ext cx="369027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기간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7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563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7711660" y="4721861"/>
              <a:ext cx="252050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38810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0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6040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Button"/>
          <p:cNvSpPr>
            <a:spLocks/>
          </p:cNvSpPr>
          <p:nvPr/>
        </p:nvSpPr>
        <p:spPr bwMode="auto">
          <a:xfrm>
            <a:off x="5148064" y="154524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조회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05903"/>
              </p:ext>
            </p:extLst>
          </p:nvPr>
        </p:nvGraphicFramePr>
        <p:xfrm>
          <a:off x="1196964" y="2908278"/>
          <a:ext cx="5391259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28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9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669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493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2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 금액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작품명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회차명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 일시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/>
        </p:nvCxnSpPr>
        <p:spPr>
          <a:xfrm>
            <a:off x="1214639" y="2908276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214639" y="593460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이등변 삼각형 57"/>
          <p:cNvSpPr/>
          <p:nvPr/>
        </p:nvSpPr>
        <p:spPr>
          <a:xfrm rot="16200000">
            <a:off x="3405082" y="6075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rot="5400000">
            <a:off x="4053162" y="6075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135050" y="5991091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196740" y="28922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43082" y="5931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7" name="Input"/>
          <p:cNvSpPr/>
          <p:nvPr/>
        </p:nvSpPr>
        <p:spPr>
          <a:xfrm>
            <a:off x="2627585" y="2418072"/>
            <a:ext cx="133990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4123944" y="2425365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16083" y="2446389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이등변 삼각형 71"/>
          <p:cNvSpPr/>
          <p:nvPr/>
        </p:nvSpPr>
        <p:spPr>
          <a:xfrm flipV="1">
            <a:off x="2379780" y="2565227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32598" y="1581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4968064" y="13908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1552177" y="18988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328792" y="22980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2544775" y="22576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3981162" y="22663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7291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42960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10123"/>
              </p:ext>
            </p:extLst>
          </p:nvPr>
        </p:nvGraphicFramePr>
        <p:xfrm>
          <a:off x="6732240" y="690422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아이디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ID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성명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Name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>
                          <a:latin typeface="Arial" charset="0"/>
                        </a:rPr>
                        <a:t>사용일시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사용료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amount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>
                          <a:latin typeface="Arial" charset="0"/>
                        </a:rPr>
                        <a:t>작품명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book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name 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>
                          <a:latin typeface="Arial" charset="0"/>
                        </a:rPr>
                        <a:t>회차명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Episode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name shown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구매취소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Purchase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cancellation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button</a:t>
                      </a:r>
                      <a:br>
                        <a:rPr lang="en-US" altLang="ko-KR" sz="1000" baseline="0" dirty="0" smtClean="0">
                          <a:latin typeface="Arial" charset="0"/>
                        </a:rPr>
                      </a:br>
                      <a:r>
                        <a:rPr lang="en-US" altLang="ko-KR" sz="1000" baseline="0" dirty="0" smtClean="0">
                          <a:latin typeface="Arial" charset="0"/>
                        </a:rPr>
                        <a:t>-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popup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window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generated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구매 내역을 취소 하시 겠습니까</a:t>
                      </a:r>
                      <a:r>
                        <a:rPr lang="en-US" altLang="ko-KR" sz="1000" baseline="0" dirty="0" smtClean="0"/>
                        <a:t>?” (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Cancel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purchase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?) If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 확인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(OK)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corresponding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amount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processed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refund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user's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coupon.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Purchase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deleted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목록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list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button. Move to 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2987822" y="3995762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구매취소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14638" y="1272960"/>
            <a:ext cx="169201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구매상세정보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1334549" y="1698708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아이디</a:t>
            </a:r>
            <a:endParaRPr lang="en-US" altLang="ko-KR" sz="105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4549" y="2053231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성명</a:t>
            </a:r>
            <a:endParaRPr lang="ko-KR" altLang="en-US" sz="1050" dirty="0"/>
          </a:p>
        </p:txBody>
      </p:sp>
      <p:sp>
        <p:nvSpPr>
          <p:cNvPr id="40" name="Input"/>
          <p:cNvSpPr/>
          <p:nvPr/>
        </p:nvSpPr>
        <p:spPr>
          <a:xfrm>
            <a:off x="2430334" y="169870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Input"/>
          <p:cNvSpPr/>
          <p:nvPr/>
        </p:nvSpPr>
        <p:spPr>
          <a:xfrm>
            <a:off x="2430334" y="2071399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2987823" y="471095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75948" y="15567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2298991" y="19684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2912718" y="4620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334549" y="2397629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 smtClean="0"/>
              <a:t>사용일시</a:t>
            </a:r>
            <a:endParaRPr lang="ko-KR" altLang="en-US" sz="1050" dirty="0"/>
          </a:p>
        </p:txBody>
      </p:sp>
      <p:sp>
        <p:nvSpPr>
          <p:cNvPr id="70" name="Input"/>
          <p:cNvSpPr/>
          <p:nvPr/>
        </p:nvSpPr>
        <p:spPr>
          <a:xfrm>
            <a:off x="1943709" y="2401194"/>
            <a:ext cx="169218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2015.08.13 16:00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31640" y="2747367"/>
            <a:ext cx="6367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사용료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Input"/>
          <p:cNvSpPr/>
          <p:nvPr/>
        </p:nvSpPr>
        <p:spPr>
          <a:xfrm>
            <a:off x="2163489" y="2708920"/>
            <a:ext cx="89634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55587" y="1608838"/>
            <a:ext cx="4634464" cy="282827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375948" y="23076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2375948" y="27473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334549" y="3128317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/>
              <a:t>작품명</a:t>
            </a:r>
            <a:endParaRPr lang="en-US" altLang="ko-KR" sz="105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334549" y="3482840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 smtClean="0"/>
              <a:t>회차명</a:t>
            </a:r>
            <a:endParaRPr lang="ko-KR" altLang="en-US" sz="1050" dirty="0"/>
          </a:p>
        </p:txBody>
      </p:sp>
      <p:sp>
        <p:nvSpPr>
          <p:cNvPr id="81" name="Input"/>
          <p:cNvSpPr/>
          <p:nvPr/>
        </p:nvSpPr>
        <p:spPr>
          <a:xfrm>
            <a:off x="2430334" y="3128317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어둠의 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기사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Input"/>
          <p:cNvSpPr/>
          <p:nvPr/>
        </p:nvSpPr>
        <p:spPr>
          <a:xfrm>
            <a:off x="2430334" y="350100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바다가 부르는 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소리</a:t>
            </a:r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375948" y="31283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2375948" y="35370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2820881" y="41161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30745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2020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판매현황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66163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</a:t>
                      </a:r>
                      <a:r>
                        <a:rPr lang="en-GB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년</a:t>
                      </a:r>
                      <a:r>
                        <a:rPr lang="en-GB" altLang="ko-KR" sz="900" baseline="0" dirty="0" smtClean="0"/>
                        <a:t>year option box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Default is current year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2) – </a:t>
                      </a:r>
                      <a:r>
                        <a:rPr lang="ko-KR" altLang="en-US" sz="900" baseline="0" dirty="0" smtClean="0"/>
                        <a:t>월</a:t>
                      </a:r>
                      <a:r>
                        <a:rPr lang="en-GB" altLang="ko-KR" sz="900" baseline="0" dirty="0" smtClean="0"/>
                        <a:t>month option box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Default is current month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3) </a:t>
                      </a:r>
                      <a:r>
                        <a:rPr lang="ko-KR" altLang="en-US" sz="900" baseline="0" dirty="0" smtClean="0"/>
                        <a:t>월 누적 판매금액</a:t>
                      </a:r>
                      <a:r>
                        <a:rPr lang="en-GB" altLang="ko-KR" sz="900" baseline="0" dirty="0" smtClean="0"/>
                        <a:t>Corresponding month's accumulated sales amount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4) Search field option box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baseline="0" dirty="0" smtClean="0"/>
                        <a:t>아이디 </a:t>
                      </a:r>
                      <a:r>
                        <a:rPr lang="en-GB" altLang="ko-KR" sz="900" baseline="0" dirty="0" smtClean="0"/>
                        <a:t>ID/ </a:t>
                      </a:r>
                      <a:r>
                        <a:rPr lang="ko-KR" altLang="en-US" sz="900" baseline="0" dirty="0" smtClean="0"/>
                        <a:t>성명 </a:t>
                      </a:r>
                      <a:r>
                        <a:rPr lang="en-GB" altLang="ko-KR" sz="900" baseline="0" dirty="0" smtClean="0"/>
                        <a:t>name/ </a:t>
                      </a:r>
                      <a:r>
                        <a:rPr lang="ko-KR" altLang="en-US" sz="900" baseline="0" dirty="0" err="1" smtClean="0"/>
                        <a:t>작품명</a:t>
                      </a:r>
                      <a:r>
                        <a:rPr lang="en-GB" altLang="ko-KR" sz="900" baseline="0" dirty="0" smtClean="0"/>
                        <a:t>book name/ </a:t>
                      </a:r>
                      <a:r>
                        <a:rPr lang="ko-KR" altLang="en-US" sz="900" baseline="0" dirty="0" err="1" smtClean="0"/>
                        <a:t>회차명</a:t>
                      </a:r>
                      <a:r>
                        <a:rPr lang="en-GB" altLang="ko-KR" sz="900" baseline="0" dirty="0" smtClean="0"/>
                        <a:t>episode name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5) Search word input space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6) Search button. When clicked, 4,5) search word input window viewed contents shown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7) Sales history list. Shown 10 each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GB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번호</a:t>
                      </a:r>
                      <a:r>
                        <a:rPr lang="en-GB" altLang="ko-KR" sz="900" baseline="0" dirty="0" smtClean="0"/>
                        <a:t>number, 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GB" altLang="ko-KR" sz="900" baseline="0" dirty="0" smtClean="0"/>
                        <a:t>ID, 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GB" altLang="ko-KR" sz="900" baseline="0" dirty="0" smtClean="0"/>
                        <a:t>name, </a:t>
                      </a:r>
                      <a:r>
                        <a:rPr lang="ko-KR" altLang="en-US" sz="900" baseline="0" dirty="0" err="1" smtClean="0"/>
                        <a:t>작품명</a:t>
                      </a:r>
                      <a:r>
                        <a:rPr lang="en-GB" altLang="ko-KR" sz="900" baseline="0" dirty="0" smtClean="0"/>
                        <a:t>book name, </a:t>
                      </a:r>
                      <a:r>
                        <a:rPr lang="ko-KR" altLang="en-US" sz="900" baseline="0" dirty="0" err="1" smtClean="0"/>
                        <a:t>회차명</a:t>
                      </a:r>
                      <a:r>
                        <a:rPr lang="en-GB" altLang="ko-KR" sz="900" baseline="0" dirty="0" smtClean="0"/>
                        <a:t>episode name, </a:t>
                      </a:r>
                      <a:r>
                        <a:rPr lang="ko-KR" altLang="en-US" sz="900" baseline="0" dirty="0" smtClean="0"/>
                        <a:t>단가</a:t>
                      </a:r>
                      <a:r>
                        <a:rPr lang="en-GB" altLang="ko-KR" sz="900" baseline="0" dirty="0" smtClean="0"/>
                        <a:t>price, </a:t>
                      </a:r>
                      <a:r>
                        <a:rPr lang="ko-KR" altLang="en-US" sz="900" baseline="0" dirty="0" err="1" smtClean="0"/>
                        <a:t>판매수</a:t>
                      </a:r>
                      <a:r>
                        <a:rPr lang="en-GB" altLang="ko-KR" sz="900" baseline="0" dirty="0" smtClean="0"/>
                        <a:t>sales numbers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When each row's info is clicked, links to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profit_detail</a:t>
                      </a:r>
                      <a:r>
                        <a:rPr lang="en-GB" altLang="ko-KR" sz="900" baseline="0" dirty="0" smtClean="0"/>
                        <a:t>]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8) Page move button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9) Submenu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baseline="0" dirty="0" smtClean="0"/>
                        <a:t>판매현황</a:t>
                      </a:r>
                      <a:r>
                        <a:rPr lang="en-GB" altLang="ko-KR" sz="900" baseline="0" dirty="0" smtClean="0"/>
                        <a:t>Sales current situation / </a:t>
                      </a:r>
                      <a:r>
                        <a:rPr lang="ko-KR" altLang="en-US" sz="900" baseline="0" dirty="0" smtClean="0"/>
                        <a:t>환급내역 </a:t>
                      </a:r>
                      <a:r>
                        <a:rPr lang="en-GB" altLang="ko-KR" sz="900" baseline="0" dirty="0" smtClean="0"/>
                        <a:t>refund history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Default is </a:t>
                      </a:r>
                      <a:r>
                        <a:rPr lang="ko-KR" altLang="en-US" sz="900" baseline="0" dirty="0" smtClean="0"/>
                        <a:t>판매현황</a:t>
                      </a:r>
                      <a:r>
                        <a:rPr lang="en-GB" altLang="ko-KR" sz="900" baseline="0" dirty="0" smtClean="0"/>
                        <a:t>sales current situation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When </a:t>
                      </a:r>
                      <a:r>
                        <a:rPr lang="ko-KR" altLang="en-US" sz="900" baseline="0" dirty="0" smtClean="0"/>
                        <a:t>환급내역</a:t>
                      </a:r>
                      <a:r>
                        <a:rPr lang="en-GB" altLang="ko-KR" sz="900" baseline="0" dirty="0" smtClean="0"/>
                        <a:t>refund history button is clicked moves to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r>
                        <a:rPr lang="en-GB" altLang="ko-KR" sz="900" baseline="0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38767"/>
              </p:ext>
            </p:extLst>
          </p:nvPr>
        </p:nvGraphicFramePr>
        <p:xfrm>
          <a:off x="1313380" y="2106070"/>
          <a:ext cx="5202837" cy="35914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03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12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4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44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아이디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작품명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회차명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판매수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10</a:t>
                      </a:r>
                      <a:endParaRPr lang="ko-KR" altLang="en-US" sz="700" u="none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꿈꾸는 소녀와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9</a:t>
                      </a:r>
                      <a:endParaRPr lang="ko-KR" altLang="en-US" sz="700" u="none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희망의 나라로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8</a:t>
                      </a:r>
                      <a:endParaRPr lang="ko-KR" altLang="en-US" sz="700" u="none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이길동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꿈꾸는 소녀와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7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박길동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천지개벽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6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최길동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꿈꾸는 소녀와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5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정길동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희망의 나라로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4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조길동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꿈꾸는 소녀와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3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장길동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천지개벽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2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윤길동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꿈꾸는 소녀와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1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한길동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희망의 나라로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1200033" y="23220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3256450" y="6174242"/>
            <a:ext cx="2434083" cy="13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 3 4 5 6 7 8 9 10  ≫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 Box"/>
          <p:cNvSpPr>
            <a:spLocks/>
          </p:cNvSpPr>
          <p:nvPr/>
        </p:nvSpPr>
        <p:spPr bwMode="auto">
          <a:xfrm>
            <a:off x="2987824" y="1327599"/>
            <a:ext cx="3659786" cy="18854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월 누적 판매금액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: 156,486,000</a:t>
            </a: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원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15616" y="123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7" name="Text Box"/>
          <p:cNvSpPr>
            <a:spLocks/>
          </p:cNvSpPr>
          <p:nvPr/>
        </p:nvSpPr>
        <p:spPr bwMode="auto">
          <a:xfrm>
            <a:off x="1304804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2015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8" name="Label"/>
          <p:cNvSpPr>
            <a:spLocks/>
          </p:cNvSpPr>
          <p:nvPr/>
        </p:nvSpPr>
        <p:spPr bwMode="auto">
          <a:xfrm>
            <a:off x="2267482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 Box"/>
          <p:cNvSpPr>
            <a:spLocks/>
          </p:cNvSpPr>
          <p:nvPr/>
        </p:nvSpPr>
        <p:spPr bwMode="auto">
          <a:xfrm>
            <a:off x="2522529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   8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0" name="Label"/>
          <p:cNvSpPr>
            <a:spLocks/>
          </p:cNvSpPr>
          <p:nvPr/>
        </p:nvSpPr>
        <p:spPr bwMode="auto">
          <a:xfrm>
            <a:off x="3485207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490869" y="11633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4927587" y="12276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3563757" y="60842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6" name="Input"/>
          <p:cNvSpPr/>
          <p:nvPr/>
        </p:nvSpPr>
        <p:spPr>
          <a:xfrm>
            <a:off x="2452653" y="1681107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4427983" y="1688400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364817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4337983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1260600" y="168182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이등변 삼각형 42"/>
          <p:cNvSpPr/>
          <p:nvPr/>
        </p:nvSpPr>
        <p:spPr>
          <a:xfrm flipV="1">
            <a:off x="2224297" y="180065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124804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0" y="37390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55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6538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profit_detail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2904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Chosen user's </a:t>
                      </a:r>
                      <a:r>
                        <a:rPr lang="ko-KR" altLang="en-US" sz="1000" baseline="0" dirty="0" smtClean="0"/>
                        <a:t>아이디 </a:t>
                      </a:r>
                      <a:r>
                        <a:rPr lang="en-GB" altLang="ko-KR" sz="1000" baseline="0" dirty="0" smtClean="0"/>
                        <a:t>ID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성명 </a:t>
                      </a:r>
                      <a:r>
                        <a:rPr lang="en-GB" altLang="ko-KR" sz="1000" baseline="0" dirty="0" smtClean="0"/>
                        <a:t>Name info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년</a:t>
                      </a:r>
                      <a:r>
                        <a:rPr lang="en-GB" altLang="ko-KR" sz="1000" baseline="0" dirty="0" smtClean="0"/>
                        <a:t>Year option box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current date standard this year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월</a:t>
                      </a:r>
                      <a:r>
                        <a:rPr lang="en-GB" altLang="ko-KR" sz="1000" baseline="0" dirty="0" smtClean="0"/>
                        <a:t>Month option box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current date standard month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작품판매 현황</a:t>
                      </a:r>
                      <a:r>
                        <a:rPr lang="en-GB" altLang="ko-KR" sz="1000" baseline="0" dirty="0" smtClean="0"/>
                        <a:t>book sales current situation list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sales amount corresponding to chosen year/month shown. Listed 10 each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even if same episode of same book, if price, calculation ratios change, separately calculate snd show accordingly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composition info: </a:t>
                      </a:r>
                      <a:r>
                        <a:rPr lang="ko-KR" altLang="en-US" sz="1000" baseline="0" dirty="0" err="1" smtClean="0"/>
                        <a:t>작품명</a:t>
                      </a:r>
                      <a:r>
                        <a:rPr lang="en-GB" altLang="ko-KR" sz="1000" baseline="0" dirty="0" smtClean="0"/>
                        <a:t>book name, </a:t>
                      </a:r>
                      <a:r>
                        <a:rPr lang="ko-KR" altLang="en-US" sz="1000" baseline="0" dirty="0" err="1" smtClean="0"/>
                        <a:t>회차명</a:t>
                      </a:r>
                      <a:r>
                        <a:rPr lang="en-GB" altLang="ko-KR" sz="1000" baseline="0" dirty="0" smtClean="0"/>
                        <a:t>episode name, </a:t>
                      </a:r>
                      <a:r>
                        <a:rPr lang="ko-KR" altLang="en-US" sz="1000" baseline="0" dirty="0" smtClean="0"/>
                        <a:t>단가</a:t>
                      </a:r>
                      <a:r>
                        <a:rPr lang="en-GB" altLang="ko-KR" sz="1000" baseline="0" dirty="0" smtClean="0"/>
                        <a:t>price, </a:t>
                      </a:r>
                      <a:r>
                        <a:rPr lang="ko-KR" altLang="en-US" sz="1000" baseline="0" dirty="0" err="1" smtClean="0"/>
                        <a:t>판매수</a:t>
                      </a:r>
                      <a:r>
                        <a:rPr lang="en-GB" altLang="ko-KR" sz="1000" baseline="0" dirty="0" smtClean="0"/>
                        <a:t>sales number, </a:t>
                      </a:r>
                      <a:r>
                        <a:rPr lang="ko-KR" altLang="en-US" sz="1000" baseline="0" dirty="0" smtClean="0"/>
                        <a:t>정산비율</a:t>
                      </a:r>
                      <a:r>
                        <a:rPr lang="en-GB" altLang="ko-KR" sz="1000" baseline="0" dirty="0" smtClean="0"/>
                        <a:t>calculation ratio, </a:t>
                      </a:r>
                      <a:r>
                        <a:rPr lang="ko-KR" altLang="en-US" sz="1000" baseline="0" dirty="0" smtClean="0"/>
                        <a:t>정산금액</a:t>
                      </a:r>
                      <a:r>
                        <a:rPr lang="en-GB" altLang="ko-KR" sz="1000" baseline="0" dirty="0" smtClean="0"/>
                        <a:t>calculation amount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shown as current year/month info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If list goes over 10 cases, show page numbering button</a:t>
                      </a:r>
                      <a:endParaRPr lang="ko-KR" altLang="en-US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4726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0104" y="2003132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작품 판매 현황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53542"/>
              </p:ext>
            </p:extLst>
          </p:nvPr>
        </p:nvGraphicFramePr>
        <p:xfrm>
          <a:off x="1387193" y="2356316"/>
          <a:ext cx="4785438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5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1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25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75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작품명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회차명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판매수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 비율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정산금액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회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1,800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24</a:t>
                      </a:r>
                      <a:r>
                        <a:rPr lang="ko-KR" altLang="en-US" sz="800" dirty="0" smtClean="0"/>
                        <a:t>화 희망의 나라로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90,000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화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신세계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화 천지개벽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7,500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220304" y="1989420"/>
            <a:ext cx="792088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flipV="1">
            <a:off x="3871872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20304" y="2008463"/>
            <a:ext cx="49885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 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48335" y="1989420"/>
            <a:ext cx="81618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flipV="1">
            <a:off x="5020504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63482" y="1995877"/>
            <a:ext cx="32573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12392" y="2008463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33334" y="1995877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20104" y="4005644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수익금 정산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76418"/>
              </p:ext>
            </p:extLst>
          </p:nvPr>
        </p:nvGraphicFramePr>
        <p:xfrm>
          <a:off x="1387193" y="5129182"/>
          <a:ext cx="4785440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7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70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70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7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신청일자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입금액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입금은행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예금주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21418" y="4293676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수익금 잔액 현황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10,200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20104" y="4869740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환급 내역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879641" y="6381908"/>
            <a:ext cx="1780823" cy="215444"/>
            <a:chOff x="-1808587" y="4867051"/>
            <a:chExt cx="1780823" cy="215444"/>
          </a:xfrm>
        </p:grpSpPr>
        <p:pic>
          <p:nvPicPr>
            <p:cNvPr id="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032041" y="3645604"/>
            <a:ext cx="1780823" cy="215444"/>
            <a:chOff x="-1808587" y="4867051"/>
            <a:chExt cx="1780823" cy="215444"/>
          </a:xfrm>
        </p:grpSpPr>
        <p:pic>
          <p:nvPicPr>
            <p:cNvPr id="38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34549" y="1196752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아이디</a:t>
            </a:r>
            <a:endParaRPr lang="en-US" altLang="ko-KR" sz="105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334549" y="1551275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성명</a:t>
            </a:r>
            <a:endParaRPr lang="ko-KR" altLang="en-US" sz="1050" b="1" dirty="0"/>
          </a:p>
        </p:txBody>
      </p:sp>
      <p:sp>
        <p:nvSpPr>
          <p:cNvPr id="53" name="Input"/>
          <p:cNvSpPr/>
          <p:nvPr/>
        </p:nvSpPr>
        <p:spPr>
          <a:xfrm>
            <a:off x="1979712" y="117705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Input"/>
          <p:cNvSpPr/>
          <p:nvPr/>
        </p:nvSpPr>
        <p:spPr>
          <a:xfrm>
            <a:off x="1979712" y="153709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115616" y="123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115616" y="15512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2992087" y="19311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4148078" y="19311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1205616" y="22717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2799151" y="36270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1394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profit_detail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77691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수익금 잔액 현황</a:t>
                      </a:r>
                      <a:r>
                        <a:rPr lang="en-GB" altLang="ko-KR" sz="1000" baseline="0" dirty="0" smtClean="0"/>
                        <a:t>Profits balance current situation shown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balance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= </a:t>
                      </a:r>
                      <a:r>
                        <a:rPr lang="en-GB" altLang="ko-KR" sz="1000" baseline="0" dirty="0" smtClean="0"/>
                        <a:t>accumulated profit </a:t>
                      </a:r>
                      <a:r>
                        <a:rPr lang="en-US" altLang="ko-KR" sz="1000" baseline="0" dirty="0" smtClean="0"/>
                        <a:t>–</a:t>
                      </a:r>
                      <a:r>
                        <a:rPr lang="en-GB" altLang="ko-KR" sz="1000" baseline="0" dirty="0" smtClean="0"/>
                        <a:t> refund amount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환급내역 </a:t>
                      </a:r>
                      <a:r>
                        <a:rPr lang="en-US" altLang="ko-KR" sz="1000" baseline="0" dirty="0" smtClean="0"/>
                        <a:t>Profit </a:t>
                      </a:r>
                      <a:r>
                        <a:rPr lang="en-GB" altLang="ko-KR" sz="1000" baseline="0" dirty="0" smtClean="0"/>
                        <a:t>Refund history list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after submitting refund application, if manager processes refund completion, shows on list 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10 each shown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composition info; </a:t>
                      </a:r>
                      <a:r>
                        <a:rPr lang="ko-KR" altLang="en-US" sz="1000" baseline="0" dirty="0" smtClean="0"/>
                        <a:t>신청일자</a:t>
                      </a:r>
                      <a:r>
                        <a:rPr lang="en-GB" altLang="ko-KR" sz="1000" baseline="0" dirty="0" smtClean="0"/>
                        <a:t>application date, </a:t>
                      </a:r>
                      <a:r>
                        <a:rPr lang="ko-KR" altLang="en-US" sz="1000" baseline="0" dirty="0" smtClean="0"/>
                        <a:t>입금일자</a:t>
                      </a:r>
                      <a:r>
                        <a:rPr lang="en-GB" altLang="ko-KR" sz="1000" baseline="0" dirty="0" smtClean="0"/>
                        <a:t>deposit date, </a:t>
                      </a:r>
                      <a:r>
                        <a:rPr lang="ko-KR" altLang="en-US" sz="1000" baseline="0" dirty="0" smtClean="0"/>
                        <a:t>입금액</a:t>
                      </a:r>
                      <a:r>
                        <a:rPr lang="en-GB" altLang="ko-KR" sz="1000" baseline="0" dirty="0" smtClean="0"/>
                        <a:t>deposit amount, </a:t>
                      </a:r>
                      <a:r>
                        <a:rPr lang="ko-KR" altLang="en-US" sz="1000" baseline="0" dirty="0" smtClean="0"/>
                        <a:t>입금은행</a:t>
                      </a:r>
                      <a:r>
                        <a:rPr lang="en-GB" altLang="ko-KR" sz="1000" baseline="0" dirty="0" smtClean="0"/>
                        <a:t>deposit bank, </a:t>
                      </a:r>
                      <a:r>
                        <a:rPr lang="ko-KR" altLang="en-US" sz="1000" baseline="0" dirty="0" smtClean="0"/>
                        <a:t>예금주</a:t>
                      </a:r>
                      <a:r>
                        <a:rPr lang="en-GB" altLang="ko-KR" sz="1000" baseline="0" dirty="0" smtClean="0"/>
                        <a:t>account holder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If list has over 10 cases, page numbering button shown</a:t>
                      </a: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4726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0104" y="2003132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작품 판매 현황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67019"/>
              </p:ext>
            </p:extLst>
          </p:nvPr>
        </p:nvGraphicFramePr>
        <p:xfrm>
          <a:off x="1387193" y="2356316"/>
          <a:ext cx="4785438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5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1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25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75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작품명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회차명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판매수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 비율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정산금액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회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1,800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24</a:t>
                      </a:r>
                      <a:r>
                        <a:rPr lang="ko-KR" altLang="en-US" sz="800" dirty="0" smtClean="0"/>
                        <a:t>화 희망의 나라로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90,000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화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신세계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화 천지개벽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7,500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220304" y="1989420"/>
            <a:ext cx="792088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flipV="1">
            <a:off x="3871872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20304" y="2008463"/>
            <a:ext cx="49885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 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48335" y="1989420"/>
            <a:ext cx="81618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flipV="1">
            <a:off x="5020504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63482" y="1995877"/>
            <a:ext cx="32573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12392" y="2008463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33334" y="1995877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20104" y="4005644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수익금 정산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74762"/>
              </p:ext>
            </p:extLst>
          </p:nvPr>
        </p:nvGraphicFramePr>
        <p:xfrm>
          <a:off x="1387193" y="5129182"/>
          <a:ext cx="4785440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7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70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70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7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신청일자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입금액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입금은행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예금주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21418" y="4293676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수익금 잔액 현황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10,200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20104" y="4869740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환급 내역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879641" y="6381908"/>
            <a:ext cx="1780823" cy="215444"/>
            <a:chOff x="-1808587" y="4867051"/>
            <a:chExt cx="1780823" cy="215444"/>
          </a:xfrm>
        </p:grpSpPr>
        <p:pic>
          <p:nvPicPr>
            <p:cNvPr id="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032041" y="3645604"/>
            <a:ext cx="1780823" cy="215444"/>
            <a:chOff x="-1808587" y="4867051"/>
            <a:chExt cx="1780823" cy="215444"/>
          </a:xfrm>
        </p:grpSpPr>
        <p:pic>
          <p:nvPicPr>
            <p:cNvPr id="38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34549" y="1196752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아이디</a:t>
            </a:r>
            <a:endParaRPr lang="en-US" altLang="ko-KR" sz="105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334549" y="1551275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성명</a:t>
            </a:r>
            <a:endParaRPr lang="ko-KR" altLang="en-US" sz="1050" b="1" dirty="0"/>
          </a:p>
        </p:txBody>
      </p:sp>
      <p:sp>
        <p:nvSpPr>
          <p:cNvPr id="53" name="Input"/>
          <p:cNvSpPr/>
          <p:nvPr/>
        </p:nvSpPr>
        <p:spPr>
          <a:xfrm>
            <a:off x="1979712" y="117705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Input"/>
          <p:cNvSpPr/>
          <p:nvPr/>
        </p:nvSpPr>
        <p:spPr>
          <a:xfrm>
            <a:off x="1979712" y="153709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164241" y="42936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1164241" y="5229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2668378" y="63096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129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67524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Link to [home]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book_management</a:t>
                      </a:r>
                      <a:r>
                        <a:rPr lang="en-US" altLang="ko-KR" sz="9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en-US" altLang="ko-KR" sz="9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banner_management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="0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keyword_management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8" y="156854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4364956"/>
            <a:ext cx="4029344" cy="68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2,354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1,354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연재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연재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1,235,132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조회 수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13,451,634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4113446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5408850"/>
            <a:ext cx="4029344" cy="828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</a:t>
            </a:r>
            <a:r>
              <a:rPr lang="ko-KR" altLang="en-US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139,874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5192825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구매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467151"/>
            <a:ext cx="4029344" cy="2527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회원 수 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가입자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4,315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16,431,634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늘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1,634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미만 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15~19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20~24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이상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435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 충전 금액 합계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157,435,257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금액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13,462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03648" y="1196752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-488" y="11881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26006" y="14847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0" name="타원 29"/>
          <p:cNvSpPr/>
          <p:nvPr/>
        </p:nvSpPr>
        <p:spPr>
          <a:xfrm>
            <a:off x="8675" y="21148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8675" y="25469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8675" y="2978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8675" y="341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8675" y="38145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22420" y="673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9570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profit_refund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98705"/>
              </p:ext>
            </p:extLst>
          </p:nvPr>
        </p:nvGraphicFramePr>
        <p:xfrm>
          <a:off x="6732240" y="474398"/>
          <a:ext cx="2376264" cy="60764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년</a:t>
                      </a:r>
                      <a:r>
                        <a:rPr lang="en-GB" altLang="ko-KR" sz="900" baseline="0" dirty="0" smtClean="0"/>
                        <a:t>Year option box</a:t>
                      </a:r>
                      <a:r>
                        <a:rPr lang="ko-KR" altLang="en-US" sz="900" baseline="0" dirty="0" smtClean="0"/>
                        <a:t/>
                      </a:r>
                      <a:br>
                        <a:rPr lang="ko-KR" altLang="en-US" sz="900" baseline="0" dirty="0" smtClean="0"/>
                      </a:br>
                      <a:r>
                        <a:rPr lang="en-US" altLang="ko-KR" sz="900" baseline="0" dirty="0" smtClean="0"/>
                        <a:t>- Default</a:t>
                      </a:r>
                      <a:r>
                        <a:rPr lang="en-GB" altLang="ko-KR" sz="900" baseline="0" dirty="0" smtClean="0"/>
                        <a:t> is current date standard this year</a:t>
                      </a:r>
                      <a:endParaRPr lang="ko-KR" altLang="en-US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월</a:t>
                      </a:r>
                      <a:r>
                        <a:rPr lang="en-GB" altLang="ko-KR" sz="900" baseline="0" dirty="0" smtClean="0"/>
                        <a:t>Month option box</a:t>
                      </a:r>
                      <a:r>
                        <a:rPr lang="ko-KR" altLang="en-US" sz="900" baseline="0" dirty="0" smtClean="0"/>
                        <a:t/>
                      </a:r>
                      <a:br>
                        <a:rPr lang="ko-KR" altLang="en-US" sz="900" baseline="0" dirty="0" smtClean="0"/>
                      </a:br>
                      <a:r>
                        <a:rPr lang="en-US" altLang="ko-KR" sz="900" baseline="0" dirty="0" smtClean="0"/>
                        <a:t>- Default</a:t>
                      </a:r>
                      <a:r>
                        <a:rPr lang="en-GB" altLang="ko-KR" sz="900" baseline="0" dirty="0" smtClean="0"/>
                        <a:t> is current date standard month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900" baseline="0" dirty="0" smtClean="0"/>
                        <a:t>Search field option box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아이디 </a:t>
                      </a:r>
                      <a:r>
                        <a:rPr lang="en-GB" altLang="ko-KR" sz="900" baseline="0" dirty="0" smtClean="0"/>
                        <a:t>ID/ </a:t>
                      </a:r>
                      <a:r>
                        <a:rPr lang="ko-KR" altLang="en-US" sz="900" baseline="0" dirty="0" smtClean="0"/>
                        <a:t>성명 </a:t>
                      </a:r>
                      <a:r>
                        <a:rPr lang="en-GB" altLang="ko-KR" sz="900" baseline="0" dirty="0" smtClean="0"/>
                        <a:t>name</a:t>
                      </a:r>
                      <a:r>
                        <a:rPr lang="ko-KR" altLang="en-US" sz="900" baseline="0" dirty="0" smtClean="0"/>
                        <a:t> 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900" baseline="0" dirty="0" smtClean="0"/>
                        <a:t>Search word input space</a:t>
                      </a:r>
                      <a:endParaRPr lang="ko-KR" altLang="en-US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900" baseline="0" dirty="0" smtClean="0"/>
                        <a:t>When </a:t>
                      </a:r>
                      <a:r>
                        <a:rPr lang="ko-KR" altLang="en-US" sz="900" baseline="0" dirty="0" smtClean="0"/>
                        <a:t>검색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GB" altLang="ko-KR" sz="900" baseline="0" dirty="0" smtClean="0"/>
                        <a:t>search) button is clicked 3,4) search word input window hits contents shown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R</a:t>
                      </a:r>
                      <a:r>
                        <a:rPr lang="en-GB" altLang="ko-KR" sz="900" baseline="0" dirty="0" err="1" smtClean="0"/>
                        <a:t>efund</a:t>
                      </a:r>
                      <a:r>
                        <a:rPr lang="en-GB" altLang="ko-KR" sz="900" baseline="0" dirty="0" smtClean="0"/>
                        <a:t> application history list. Shown 10 each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번호</a:t>
                      </a:r>
                      <a:r>
                        <a:rPr lang="en-GB" altLang="ko-KR" sz="900" baseline="0" dirty="0" smtClean="0"/>
                        <a:t>number, 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GB" altLang="ko-KR" sz="900" baseline="0" dirty="0" smtClean="0"/>
                        <a:t>ID, 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GB" altLang="ko-KR" sz="900" baseline="0" dirty="0" smtClean="0"/>
                        <a:t>name, </a:t>
                      </a:r>
                      <a:r>
                        <a:rPr lang="ko-KR" altLang="en-US" sz="900" baseline="0" dirty="0" smtClean="0"/>
                        <a:t>신청일자</a:t>
                      </a:r>
                      <a:r>
                        <a:rPr lang="en-GB" altLang="ko-KR" sz="900" baseline="0" dirty="0" smtClean="0"/>
                        <a:t>application date, </a:t>
                      </a:r>
                      <a:r>
                        <a:rPr lang="ko-KR" altLang="en-US" sz="900" baseline="0" dirty="0" smtClean="0"/>
                        <a:t>입금일자</a:t>
                      </a:r>
                      <a:r>
                        <a:rPr lang="en-GB" altLang="ko-KR" sz="900" baseline="0" dirty="0" smtClean="0"/>
                        <a:t>deposit date, </a:t>
                      </a:r>
                      <a:r>
                        <a:rPr lang="ko-KR" altLang="en-US" sz="900" baseline="0" dirty="0" smtClean="0"/>
                        <a:t>입금액</a:t>
                      </a:r>
                      <a:r>
                        <a:rPr lang="en-GB" altLang="ko-KR" sz="900" baseline="0" dirty="0" smtClean="0"/>
                        <a:t>deposit amount, </a:t>
                      </a:r>
                      <a:r>
                        <a:rPr lang="ko-KR" altLang="en-US" sz="900" baseline="0" dirty="0" smtClean="0"/>
                        <a:t>입금은행</a:t>
                      </a:r>
                      <a:r>
                        <a:rPr lang="en-GB" altLang="ko-KR" sz="900" baseline="0" dirty="0" smtClean="0"/>
                        <a:t>deposit bank, </a:t>
                      </a:r>
                      <a:r>
                        <a:rPr lang="ko-KR" altLang="en-US" sz="900" baseline="0" dirty="0" smtClean="0"/>
                        <a:t>예금주</a:t>
                      </a:r>
                      <a:r>
                        <a:rPr lang="en-GB" altLang="ko-KR" sz="900" baseline="0" dirty="0" smtClean="0"/>
                        <a:t>account holder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GB" altLang="ko-KR" sz="900" baseline="0" dirty="0" smtClean="0"/>
                        <a:t>when each row's info is clicked, links to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r>
                        <a:rPr lang="en-GB" altLang="ko-KR" sz="900" baseline="0" dirty="0" smtClean="0"/>
                        <a:t>]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I</a:t>
                      </a:r>
                      <a:r>
                        <a:rPr lang="en-GB" altLang="ko-KR" sz="900" baseline="0" dirty="0" smtClean="0"/>
                        <a:t>f manager hasn't calculation processed on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r>
                        <a:rPr lang="en-GB" altLang="ko-KR" sz="900" baseline="0" dirty="0" smtClean="0"/>
                        <a:t>] page, deposit date, amount, bank, account holder categories are empty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I</a:t>
                      </a:r>
                      <a:r>
                        <a:rPr lang="en-GB" altLang="ko-KR" sz="900" baseline="0" dirty="0" smtClean="0"/>
                        <a:t>f manager has calculation processed on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r>
                        <a:rPr lang="en-GB" altLang="ko-KR" sz="900" baseline="0" dirty="0" smtClean="0"/>
                        <a:t>] page, deposit date, amount, bank, account holder categories are filled out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900" baseline="0" dirty="0" smtClean="0"/>
                        <a:t>Page move button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환급신청내역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15616" y="123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8" name="Text Box"/>
          <p:cNvSpPr>
            <a:spLocks/>
          </p:cNvSpPr>
          <p:nvPr/>
        </p:nvSpPr>
        <p:spPr bwMode="auto">
          <a:xfrm>
            <a:off x="1304804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2015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9" name="Label"/>
          <p:cNvSpPr>
            <a:spLocks/>
          </p:cNvSpPr>
          <p:nvPr/>
        </p:nvSpPr>
        <p:spPr bwMode="auto">
          <a:xfrm>
            <a:off x="2267482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"/>
          <p:cNvSpPr>
            <a:spLocks/>
          </p:cNvSpPr>
          <p:nvPr/>
        </p:nvSpPr>
        <p:spPr bwMode="auto">
          <a:xfrm>
            <a:off x="2522529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   8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1" name="Label"/>
          <p:cNvSpPr>
            <a:spLocks/>
          </p:cNvSpPr>
          <p:nvPr/>
        </p:nvSpPr>
        <p:spPr bwMode="auto">
          <a:xfrm>
            <a:off x="3485207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90869" y="11633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4" name="Input"/>
          <p:cNvSpPr/>
          <p:nvPr/>
        </p:nvSpPr>
        <p:spPr>
          <a:xfrm>
            <a:off x="2452653" y="1681107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/>
          <p:cNvSpPr>
            <a:spLocks/>
          </p:cNvSpPr>
          <p:nvPr/>
        </p:nvSpPr>
        <p:spPr bwMode="auto">
          <a:xfrm>
            <a:off x="4427983" y="1688400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364817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4337983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1260600" y="168182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flipV="1">
            <a:off x="2224297" y="180065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65708"/>
              </p:ext>
            </p:extLst>
          </p:nvPr>
        </p:nvGraphicFramePr>
        <p:xfrm>
          <a:off x="1326271" y="2251188"/>
          <a:ext cx="5189944" cy="2953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4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80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87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74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874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아이디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신청일자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입금액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입금은행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예금주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이길동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박길동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이길동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박길동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032041" y="5445224"/>
            <a:ext cx="1780823" cy="215444"/>
            <a:chOff x="-1808587" y="4867051"/>
            <a:chExt cx="1780823" cy="215444"/>
          </a:xfrm>
        </p:grpSpPr>
        <p:pic>
          <p:nvPicPr>
            <p:cNvPr id="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23" name="타원 22"/>
          <p:cNvSpPr/>
          <p:nvPr/>
        </p:nvSpPr>
        <p:spPr>
          <a:xfrm>
            <a:off x="1170600" y="16444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333866" y="24208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3761858" y="23701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3748421" y="35370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2803710" y="54437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13739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24985"/>
              </p:ext>
            </p:extLst>
          </p:nvPr>
        </p:nvGraphicFramePr>
        <p:xfrm>
          <a:off x="6444208" y="598888"/>
          <a:ext cx="2664296" cy="62319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4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5803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환급신청서</a:t>
                      </a:r>
                      <a:r>
                        <a:rPr lang="en-GB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</a:t>
                      </a:r>
                      <a:r>
                        <a:rPr lang="en-US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GB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 application info submitted by user shown</a:t>
                      </a:r>
                      <a:endParaRPr lang="en-US" altLang="ko-KR" sz="8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환급신청 금액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 application amount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본명 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input value 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주민번호 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Citizen number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 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number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이메일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GB" altLang="ko-KR" sz="800" baseline="0" dirty="0" smtClean="0"/>
                        <a:t>Email input value shown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</a:t>
                      </a:r>
                      <a:r>
                        <a:rPr lang="en-GB" altLang="ko-KR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예금주명</a:t>
                      </a: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holder name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예금주와의 관계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 with account holder option box</a:t>
                      </a: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/ </a:t>
                      </a: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대리인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 option box</a:t>
                      </a: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dirty="0" smtClean="0"/>
                        <a:t>우리은행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국민은행</a:t>
                      </a:r>
                      <a:r>
                        <a:rPr lang="en-US" altLang="ko-KR" sz="800" dirty="0" smtClean="0"/>
                        <a:t>, SC</a:t>
                      </a:r>
                      <a:r>
                        <a:rPr lang="ko-KR" altLang="en-US" sz="800" dirty="0" smtClean="0"/>
                        <a:t>제일은행</a:t>
                      </a:r>
                      <a:r>
                        <a:rPr lang="en-US" altLang="ko-KR" sz="800" dirty="0" smtClean="0"/>
                        <a:t>,,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하나은행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대구은행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부산은행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기업은행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한국시티은행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경남은행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외환은행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신한은행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광주은행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새마을금고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농협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우체국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산업은행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수협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신협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전북은행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제주은행</a:t>
                      </a:r>
                      <a:endParaRPr lang="en-US" altLang="ko-KR" sz="80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 smtClean="0"/>
                        <a:t>계좌번호</a:t>
                      </a:r>
                      <a:r>
                        <a:rPr lang="en-GB" altLang="ko-KR" sz="800" baseline="0" dirty="0" smtClean="0"/>
                        <a:t>Account no input value shown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정산처리</a:t>
                      </a:r>
                      <a:r>
                        <a:rPr lang="en-GB" altLang="ko-KR" sz="800" baseline="0" dirty="0" smtClean="0"/>
                        <a:t>Calculation processing shown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when clicked, calculation processed. Moves to [</a:t>
                      </a:r>
                      <a:r>
                        <a:rPr lang="en-US" altLang="ko-KR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r>
                        <a:rPr lang="en-GB" altLang="ko-KR" sz="800" baseline="0" dirty="0" smtClean="0"/>
                        <a:t>] screen 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deposit date, amount, bank, account holder info shown on refund application history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삭제</a:t>
                      </a:r>
                      <a:r>
                        <a:rPr lang="en-GB" altLang="ko-KR" sz="800" baseline="0" dirty="0" smtClean="0"/>
                        <a:t>Delete button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when clicked popup window shows. “</a:t>
                      </a:r>
                      <a:r>
                        <a:rPr lang="ko-KR" altLang="en-US" sz="800" baseline="0" dirty="0" smtClean="0"/>
                        <a:t>삭제하시겠습니까</a:t>
                      </a:r>
                      <a:r>
                        <a:rPr lang="en-US" altLang="ko-KR" sz="800" baseline="0" dirty="0" smtClean="0"/>
                        <a:t>?”(</a:t>
                      </a:r>
                      <a:r>
                        <a:rPr lang="en-GB" altLang="ko-KR" sz="800" baseline="0" dirty="0" smtClean="0"/>
                        <a:t>Delete?) If </a:t>
                      </a:r>
                      <a:r>
                        <a:rPr lang="ko-KR" altLang="en-US" sz="800" baseline="0" dirty="0" smtClean="0"/>
                        <a:t>확인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GB" altLang="ko-KR" sz="800" baseline="0" dirty="0" smtClean="0"/>
                        <a:t>OK) is clicked, deletes, is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GB" altLang="ko-KR" sz="800" baseline="0" dirty="0" smtClean="0"/>
                        <a:t>cancel) is clicked, no action taken.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when delete processed, corresponding application history info is deleted, then moves to [</a:t>
                      </a:r>
                      <a:r>
                        <a:rPr lang="en-US" altLang="ko-KR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r>
                        <a:rPr lang="en-GB" altLang="ko-KR" sz="800" baseline="0" dirty="0" smtClean="0"/>
                        <a:t>] screen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GB" altLang="ko-KR" sz="800" baseline="0" dirty="0" smtClean="0"/>
                        <a:t>cancel) button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</a:t>
                      </a:r>
                      <a:r>
                        <a:rPr lang="en-GB" altLang="ko-KR" sz="800" baseline="0" dirty="0" smtClean="0"/>
                        <a:t> when clicked, moves to [</a:t>
                      </a:r>
                      <a:r>
                        <a:rPr lang="en-US" altLang="ko-KR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r>
                        <a:rPr lang="en-GB" altLang="ko-KR" sz="800" baseline="0" dirty="0" smtClean="0"/>
                        <a:t>] screen</a:t>
                      </a:r>
                      <a:endParaRPr lang="en-US" altLang="ko-KR" sz="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환급 신청서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184575" cy="5400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9720" y="1282862"/>
            <a:ext cx="453650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1728" y="1354870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환급 신청서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1728" y="235451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본명</a:t>
            </a:r>
            <a:endParaRPr lang="ko-KR" altLang="en-US" sz="800" b="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1654698" y="1642902"/>
            <a:ext cx="4329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54698" y="4331312"/>
            <a:ext cx="4329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554818" y="2380481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1728" y="4403320"/>
            <a:ext cx="56938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err="1" smtClean="0"/>
              <a:t>예금주명</a:t>
            </a:r>
            <a:endParaRPr lang="ko-KR" altLang="en-US" sz="8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1601728" y="2721413"/>
            <a:ext cx="56938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주민번호</a:t>
            </a:r>
            <a:endParaRPr lang="ko-KR" altLang="en-US" sz="800" b="0" dirty="0"/>
          </a:p>
        </p:txBody>
      </p:sp>
      <p:sp>
        <p:nvSpPr>
          <p:cNvPr id="23" name="직사각형 22"/>
          <p:cNvSpPr/>
          <p:nvPr/>
        </p:nvSpPr>
        <p:spPr>
          <a:xfrm>
            <a:off x="2554818" y="2747375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1728" y="3059912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휴대폰</a:t>
            </a:r>
            <a:endParaRPr lang="ko-KR" altLang="en-US" sz="800" b="0" dirty="0"/>
          </a:p>
        </p:txBody>
      </p:sp>
      <p:sp>
        <p:nvSpPr>
          <p:cNvPr id="27" name="직사각형 26"/>
          <p:cNvSpPr/>
          <p:nvPr/>
        </p:nvSpPr>
        <p:spPr>
          <a:xfrm>
            <a:off x="2554818" y="3085874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1728" y="3422689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err="1" smtClean="0"/>
              <a:t>이메일</a:t>
            </a:r>
            <a:endParaRPr lang="ko-KR" altLang="en-US" sz="800" b="0" dirty="0"/>
          </a:p>
        </p:txBody>
      </p:sp>
      <p:sp>
        <p:nvSpPr>
          <p:cNvPr id="29" name="직사각형 28"/>
          <p:cNvSpPr/>
          <p:nvPr/>
        </p:nvSpPr>
        <p:spPr>
          <a:xfrm>
            <a:off x="2554818" y="3448651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1728" y="3768717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주소</a:t>
            </a:r>
            <a:endParaRPr lang="ko-KR" altLang="en-US" sz="800" b="0" dirty="0"/>
          </a:p>
        </p:txBody>
      </p:sp>
      <p:sp>
        <p:nvSpPr>
          <p:cNvPr id="31" name="직사각형 30"/>
          <p:cNvSpPr/>
          <p:nvPr/>
        </p:nvSpPr>
        <p:spPr>
          <a:xfrm>
            <a:off x="2554818" y="3794679"/>
            <a:ext cx="315136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88521" y="5183978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1728" y="4757691"/>
            <a:ext cx="88678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예금주와의 관계</a:t>
            </a:r>
            <a:endParaRPr lang="ko-KR" altLang="en-US" sz="800" b="0" dirty="0"/>
          </a:p>
        </p:txBody>
      </p:sp>
      <p:sp>
        <p:nvSpPr>
          <p:cNvPr id="34" name="직사각형 33"/>
          <p:cNvSpPr/>
          <p:nvPr/>
        </p:nvSpPr>
        <p:spPr>
          <a:xfrm>
            <a:off x="2554818" y="4802791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이등변 삼각형 34"/>
          <p:cNvSpPr/>
          <p:nvPr/>
        </p:nvSpPr>
        <p:spPr>
          <a:xfrm flipV="1">
            <a:off x="3518515" y="4886713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01728" y="5187751"/>
            <a:ext cx="56938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계좌번호</a:t>
            </a:r>
            <a:endParaRPr lang="ko-KR" altLang="en-US" sz="800" b="0" dirty="0"/>
          </a:p>
        </p:txBody>
      </p:sp>
      <p:sp>
        <p:nvSpPr>
          <p:cNvPr id="37" name="직사각형 36"/>
          <p:cNvSpPr/>
          <p:nvPr/>
        </p:nvSpPr>
        <p:spPr>
          <a:xfrm>
            <a:off x="2554818" y="5175018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은행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 flipV="1">
            <a:off x="3518515" y="5293856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32680" y="5810903"/>
            <a:ext cx="1015184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정산 처리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654698" y="2218966"/>
            <a:ext cx="4329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554818" y="4403320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1728" y="1786918"/>
            <a:ext cx="79060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환급신청 금액</a:t>
            </a:r>
            <a:endParaRPr lang="ko-KR" altLang="en-US" sz="800" b="0" dirty="0"/>
          </a:p>
        </p:txBody>
      </p:sp>
      <p:sp>
        <p:nvSpPr>
          <p:cNvPr id="43" name="직사각형 42"/>
          <p:cNvSpPr/>
          <p:nvPr/>
        </p:nvSpPr>
        <p:spPr>
          <a:xfrm>
            <a:off x="2554818" y="1786918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66024" y="1786917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b="0" dirty="0" smtClean="0"/>
              <a:t>/ 300,100 </a:t>
            </a:r>
            <a:r>
              <a:rPr lang="ko-KR" altLang="en-US" sz="800" b="0" dirty="0" smtClean="0"/>
              <a:t>원 </a:t>
            </a:r>
            <a:r>
              <a:rPr lang="en-US" altLang="ko-KR" sz="800" b="0" dirty="0" smtClean="0"/>
              <a:t>)</a:t>
            </a:r>
            <a:endParaRPr lang="ko-KR" altLang="en-US" sz="800" b="0" dirty="0"/>
          </a:p>
        </p:txBody>
      </p:sp>
      <p:sp>
        <p:nvSpPr>
          <p:cNvPr id="62" name="직사각형 61"/>
          <p:cNvSpPr/>
          <p:nvPr/>
        </p:nvSpPr>
        <p:spPr>
          <a:xfrm>
            <a:off x="4480559" y="5810903"/>
            <a:ext cx="913062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449453" y="5810903"/>
            <a:ext cx="913062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0" name="타원 69"/>
          <p:cNvSpPr/>
          <p:nvPr/>
        </p:nvSpPr>
        <p:spPr>
          <a:xfrm>
            <a:off x="1362120" y="114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1492873" y="17655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2" name="타원 71"/>
          <p:cNvSpPr/>
          <p:nvPr/>
        </p:nvSpPr>
        <p:spPr>
          <a:xfrm>
            <a:off x="1439720" y="23804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3" name="타원 72"/>
          <p:cNvSpPr/>
          <p:nvPr/>
        </p:nvSpPr>
        <p:spPr>
          <a:xfrm>
            <a:off x="1434375" y="27214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1439720" y="3068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1439720" y="34660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402873" y="38142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452120" y="44033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1452120" y="47967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1492873" y="52229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80" name="타원 79"/>
          <p:cNvSpPr/>
          <p:nvPr/>
        </p:nvSpPr>
        <p:spPr>
          <a:xfrm>
            <a:off x="3819446" y="50786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2242680" y="5720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3373762" y="57780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4480559" y="57831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4422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keyword_management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keyword_management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2412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Keyword input box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10 input box for each category generated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if manager has input keyword, user can choose the keyword from select box when newly registering book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corresponding keyword is searched like hashtags on the user web search window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변경사항 저장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GB" altLang="ko-KR" sz="1000" baseline="0" dirty="0" smtClean="0"/>
                        <a:t>Changed contents save) button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</a:t>
                      </a:r>
                      <a:r>
                        <a:rPr lang="en-GB" altLang="ko-KR" sz="1000" baseline="0" dirty="0" smtClean="0"/>
                        <a:t> when clicked, changed contents saved</a:t>
                      </a: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3286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26865" y="1340768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1960" y="1362766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판타지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6865" y="3824472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무협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1960" y="3789040"/>
            <a:ext cx="576064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퓨전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6865" y="1571442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26865" y="188815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26865" y="220485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26865" y="2536223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26865" y="285293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26865" y="318430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163666" y="1571442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63666" y="188815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163666" y="220485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63666" y="2536223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63666" y="285293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163666" y="318430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326865" y="414908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326865" y="4465788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26865" y="478249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326865" y="511386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26865" y="5430569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163666" y="414908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63666" y="4465788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63666" y="478249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163666" y="511386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163666" y="5430569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26865" y="570100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26865" y="601771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163666" y="570100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63666" y="601771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971877" y="6536314"/>
            <a:ext cx="1494176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변경내용 저장</a:t>
            </a:r>
          </a:p>
        </p:txBody>
      </p:sp>
      <p:sp>
        <p:nvSpPr>
          <p:cNvPr id="53" name="타원 52"/>
          <p:cNvSpPr/>
          <p:nvPr/>
        </p:nvSpPr>
        <p:spPr>
          <a:xfrm>
            <a:off x="1106964" y="13771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2881877" y="6455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56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7767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15023"/>
              </p:ext>
            </p:extLst>
          </p:nvPr>
        </p:nvGraphicFramePr>
        <p:xfrm>
          <a:off x="6732240" y="474398"/>
          <a:ext cx="2376264" cy="60566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전체 </a:t>
                      </a:r>
                      <a:r>
                        <a:rPr lang="ko-KR" altLang="en-US" sz="900" baseline="0" dirty="0" err="1" smtClean="0"/>
                        <a:t>회원수</a:t>
                      </a:r>
                      <a:r>
                        <a:rPr lang="en-US" altLang="ko-KR" sz="900" baseline="0" dirty="0" smtClean="0"/>
                        <a:t>(Total </a:t>
                      </a:r>
                      <a:r>
                        <a:rPr lang="en-US" altLang="ko-KR" sz="900" baseline="0" dirty="0"/>
                        <a:t>number of </a:t>
                      </a:r>
                      <a:r>
                        <a:rPr lang="en-US" altLang="ko-KR" sz="900" baseline="0" dirty="0" smtClean="0"/>
                        <a:t>members)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신규가입자수</a:t>
                      </a:r>
                      <a:r>
                        <a:rPr lang="en-US" altLang="ko-KR" sz="900" baseline="0" dirty="0" smtClean="0"/>
                        <a:t>(Newly </a:t>
                      </a:r>
                      <a:r>
                        <a:rPr lang="en-US" altLang="ko-KR" sz="900" baseline="0" dirty="0"/>
                        <a:t>joined members </a:t>
                      </a:r>
                      <a:r>
                        <a:rPr lang="en-US" altLang="ko-KR" sz="900" baseline="0" dirty="0" smtClean="0"/>
                        <a:t>number:) </a:t>
                      </a:r>
                      <a:r>
                        <a:rPr lang="en-US" altLang="ko-KR" sz="900" baseline="0" dirty="0"/>
                        <a:t>number of newly joined members 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x-none" sz="900" baseline="0" dirty="0"/>
                        <a:t>- </a:t>
                      </a:r>
                      <a:r>
                        <a:rPr lang="ko-KR" altLang="en-US" sz="900" baseline="0" dirty="0" smtClean="0"/>
                        <a:t>월 방문자 수</a:t>
                      </a:r>
                      <a:r>
                        <a:rPr lang="en-US" altLang="ko-KR" sz="900" baseline="0" dirty="0" smtClean="0"/>
                        <a:t>(Visitors number)</a:t>
                      </a:r>
                      <a:r>
                        <a:rPr lang="ko-KR" altLang="x-none" sz="900" baseline="0" dirty="0" smtClean="0"/>
                        <a:t> </a:t>
                      </a:r>
                      <a:r>
                        <a:rPr lang="en-US" altLang="ko-KR" sz="900" baseline="0" dirty="0"/>
                        <a:t>: </a:t>
                      </a:r>
                      <a:r>
                        <a:rPr lang="en-US" altLang="x-none" sz="900" baseline="0" dirty="0"/>
                        <a:t>number of </a:t>
                      </a:r>
                      <a:r>
                        <a:rPr lang="en-US" altLang="ko-KR" sz="900" baseline="0" dirty="0"/>
                        <a:t>visitors </a:t>
                      </a:r>
                      <a:r>
                        <a:rPr lang="en-US" altLang="ko-KR" sz="900" baseline="0" dirty="0" smtClean="0"/>
                        <a:t>within 30 days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오늘 방문자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US" altLang="x-none" sz="900" baseline="0" dirty="0" smtClean="0"/>
                        <a:t>Today's </a:t>
                      </a:r>
                      <a:r>
                        <a:rPr lang="en-US" altLang="x-none" sz="900" baseline="0" dirty="0"/>
                        <a:t>visitors </a:t>
                      </a:r>
                      <a:r>
                        <a:rPr lang="en-US" altLang="x-none" sz="900" baseline="0" dirty="0" smtClean="0"/>
                        <a:t>number): </a:t>
                      </a:r>
                      <a:r>
                        <a:rPr lang="en-US" altLang="ko-KR" sz="900" baseline="0" dirty="0"/>
                        <a:t>today's visitors number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남자 회원 수 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Male </a:t>
                      </a:r>
                      <a:r>
                        <a:rPr lang="ko-KR" altLang="en-US" sz="900" baseline="0" dirty="0"/>
                        <a:t>members </a:t>
                      </a:r>
                      <a:r>
                        <a:rPr lang="ko-KR" altLang="en-US" sz="900" baseline="0" dirty="0" smtClean="0"/>
                        <a:t>number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/ </a:t>
                      </a:r>
                      <a:r>
                        <a:rPr lang="ko-KR" altLang="en-US" sz="900" baseline="0" dirty="0" smtClean="0"/>
                        <a:t>여자 회원 수 </a:t>
                      </a:r>
                      <a:r>
                        <a:rPr lang="en-US" altLang="ko-KR" sz="900" baseline="0" dirty="0" smtClean="0"/>
                        <a:t>(female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members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nu</a:t>
                      </a:r>
                      <a:r>
                        <a:rPr lang="ko-KR" altLang="en-US" sz="900" baseline="0" dirty="0"/>
                        <a:t>m</a:t>
                      </a:r>
                      <a:r>
                        <a:rPr lang="en-US" altLang="ko-KR" sz="900" baseline="0" dirty="0" err="1" smtClean="0"/>
                        <a:t>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Number of members by age group (male/female gender members number</a:t>
                      </a:r>
                      <a:r>
                        <a:rPr lang="en-US" altLang="ko-KR" sz="900" baseline="0" dirty="0" smtClean="0"/>
                        <a:t>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15</a:t>
                      </a:r>
                      <a:r>
                        <a:rPr lang="ko-KR" altLang="en-US" sz="900" baseline="0" dirty="0" smtClean="0"/>
                        <a:t>세 미만 회원 수</a:t>
                      </a:r>
                      <a:r>
                        <a:rPr lang="en-US" altLang="ko-KR" sz="900" baseline="0" dirty="0" smtClean="0"/>
                        <a:t>(Under 15 member number) (male / female)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15~19</a:t>
                      </a:r>
                      <a:r>
                        <a:rPr lang="ko-KR" altLang="en-US" sz="900" baseline="0" dirty="0" smtClean="0"/>
                        <a:t>세 회원 수</a:t>
                      </a:r>
                      <a:r>
                        <a:rPr lang="en-US" altLang="ko-KR" sz="900" baseline="0" dirty="0" smtClean="0"/>
                        <a:t>(Under20, over 15)(male / </a:t>
                      </a:r>
                      <a:r>
                        <a:rPr lang="en-US" altLang="ko-KR" sz="900" baseline="0" dirty="0" err="1" smtClean="0"/>
                        <a:t>femail</a:t>
                      </a:r>
                      <a:r>
                        <a:rPr lang="en-US" altLang="ko-KR" sz="900" baseline="0" dirty="0" smtClean="0"/>
                        <a:t>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20~24</a:t>
                      </a:r>
                      <a:r>
                        <a:rPr lang="ko-KR" altLang="en-US" sz="900" baseline="0" dirty="0" smtClean="0"/>
                        <a:t>세 회원 수</a:t>
                      </a:r>
                      <a:r>
                        <a:rPr lang="en-US" altLang="ko-KR" sz="900" baseline="0" dirty="0" smtClean="0"/>
                        <a:t>(Under 24, over 20) (male / </a:t>
                      </a:r>
                      <a:r>
                        <a:rPr lang="en-US" altLang="ko-KR" sz="900" baseline="0" dirty="0" err="1" smtClean="0"/>
                        <a:t>femail</a:t>
                      </a:r>
                      <a:r>
                        <a:rPr lang="en-US" altLang="ko-KR" sz="900" baseline="0" dirty="0" smtClean="0"/>
                        <a:t>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25</a:t>
                      </a:r>
                      <a:r>
                        <a:rPr lang="ko-KR" altLang="en-US" sz="900" baseline="0" dirty="0" smtClean="0"/>
                        <a:t>세 이상 회원 수</a:t>
                      </a:r>
                      <a:r>
                        <a:rPr lang="en-US" altLang="ko-KR" sz="900" baseline="0" dirty="0" smtClean="0"/>
                        <a:t>(Over 25) (male / </a:t>
                      </a:r>
                      <a:r>
                        <a:rPr lang="en-US" altLang="ko-KR" sz="900" baseline="0" dirty="0" err="1" smtClean="0"/>
                        <a:t>femail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작품 등록자 수</a:t>
                      </a:r>
                      <a:r>
                        <a:rPr lang="en-US" altLang="ko-KR" sz="900" baseline="0" dirty="0" smtClean="0"/>
                        <a:t>(book </a:t>
                      </a:r>
                      <a:r>
                        <a:rPr lang="en-US" altLang="ko-KR" sz="900" baseline="0" dirty="0"/>
                        <a:t>registration people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among members, number of members who have registered </a:t>
                      </a:r>
                      <a:r>
                        <a:rPr lang="en-US" altLang="ko-KR" sz="900" baseline="0" dirty="0" smtClean="0"/>
                        <a:t>book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신규 등록자 수</a:t>
                      </a:r>
                      <a:r>
                        <a:rPr lang="en-US" altLang="ko-KR" sz="900" baseline="0" dirty="0" smtClean="0"/>
                        <a:t>(New </a:t>
                      </a:r>
                      <a:r>
                        <a:rPr lang="en-US" altLang="ko-KR" sz="900" baseline="0" dirty="0"/>
                        <a:t>registration people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number of members who registered </a:t>
                      </a:r>
                      <a:r>
                        <a:rPr lang="en-US" altLang="ko-KR" sz="900" baseline="0" dirty="0" smtClean="0"/>
                        <a:t>book </a:t>
                      </a:r>
                      <a:r>
                        <a:rPr lang="en-US" altLang="ko-KR" sz="900" baseline="0" dirty="0"/>
                        <a:t>newly within 7 </a:t>
                      </a:r>
                      <a:r>
                        <a:rPr lang="en-US" altLang="ko-KR" sz="900" baseline="0" dirty="0" smtClean="0"/>
                        <a:t>days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4364956"/>
            <a:ext cx="4029344" cy="68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2,354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1,354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연재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연재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1,235,132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조회 수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13,451,634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4113446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5408850"/>
            <a:ext cx="4029344" cy="828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</a:t>
            </a:r>
            <a:r>
              <a:rPr lang="ko-KR" altLang="en-US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139,874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5192825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구매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467151"/>
            <a:ext cx="4029344" cy="2527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회원 수 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가입자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4,315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16,431,634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늘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1,634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미만 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15~19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20~24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이상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435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 충전 금액 합계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157,435,257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금액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13,462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03648" y="1196752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281615" y="14671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1281615" y="21148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486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0998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8515"/>
              </p:ext>
            </p:extLst>
          </p:nvPr>
        </p:nvGraphicFramePr>
        <p:xfrm>
          <a:off x="6732240" y="474398"/>
          <a:ext cx="2376264" cy="60566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전체 쿠폰 </a:t>
                      </a:r>
                      <a:r>
                        <a:rPr lang="ko-KR" altLang="en-US" sz="900" baseline="0" dirty="0" err="1" smtClean="0"/>
                        <a:t>충전수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Total </a:t>
                      </a:r>
                      <a:r>
                        <a:rPr lang="ko-KR" altLang="en-US" sz="900" baseline="0" dirty="0"/>
                        <a:t>coupon charging </a:t>
                      </a:r>
                      <a:r>
                        <a:rPr lang="ko-KR" altLang="en-US" sz="900" baseline="0" dirty="0" smtClean="0"/>
                        <a:t>number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최근 쿠폰 충전 수</a:t>
                      </a:r>
                      <a:r>
                        <a:rPr lang="en-US" altLang="ko-KR" sz="900" baseline="0" dirty="0" smtClean="0"/>
                        <a:t>(Recent </a:t>
                      </a:r>
                      <a:r>
                        <a:rPr lang="en-US" altLang="ko-KR" sz="900" baseline="0" dirty="0"/>
                        <a:t>coupon charging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coupon chargin number 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쿠폰 충전 금액 합계</a:t>
                      </a:r>
                      <a:r>
                        <a:rPr lang="en-US" altLang="ko-KR" sz="900" baseline="0" dirty="0" smtClean="0"/>
                        <a:t>(Coupon </a:t>
                      </a:r>
                      <a:r>
                        <a:rPr lang="en-US" altLang="ko-KR" sz="900" baseline="0" dirty="0"/>
                        <a:t>charging amount </a:t>
                      </a:r>
                      <a:r>
                        <a:rPr lang="en-US" altLang="ko-KR" sz="900" baseline="0" dirty="0" smtClean="0"/>
                        <a:t>total)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최근 쿠폰 충전 금액</a:t>
                      </a:r>
                      <a:r>
                        <a:rPr lang="en-US" altLang="ko-KR" sz="900" baseline="0" dirty="0" smtClean="0"/>
                        <a:t>(Recent </a:t>
                      </a:r>
                      <a:r>
                        <a:rPr lang="en-US" altLang="ko-KR" sz="900" baseline="0" dirty="0"/>
                        <a:t>coupon charging </a:t>
                      </a:r>
                      <a:r>
                        <a:rPr lang="en-US" altLang="ko-KR" sz="900" baseline="0" dirty="0" smtClean="0"/>
                        <a:t>amount): </a:t>
                      </a:r>
                      <a:r>
                        <a:rPr lang="en-US" altLang="ko-KR" sz="900" baseline="0" dirty="0"/>
                        <a:t>total of coupon charging amount within 7 days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전체 작품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Total </a:t>
                      </a:r>
                      <a:r>
                        <a:rPr lang="en-US" altLang="ko-KR" sz="900" baseline="0" dirty="0" smtClean="0"/>
                        <a:t>book</a:t>
                      </a:r>
                      <a:r>
                        <a:rPr lang="ko-KR" altLang="en-US" sz="900" baseline="0" dirty="0" smtClean="0"/>
                        <a:t> number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신규 작품 수</a:t>
                      </a:r>
                      <a:r>
                        <a:rPr lang="en-US" altLang="ko-KR" sz="900" baseline="0" dirty="0" smtClean="0"/>
                        <a:t>(New book number): </a:t>
                      </a:r>
                      <a:r>
                        <a:rPr lang="en-US" altLang="ko-KR" sz="900" baseline="0" dirty="0"/>
                        <a:t>number of newly registered </a:t>
                      </a:r>
                      <a:r>
                        <a:rPr lang="en-US" altLang="ko-KR" sz="900" baseline="0" dirty="0" smtClean="0"/>
                        <a:t>book </a:t>
                      </a:r>
                      <a:r>
                        <a:rPr lang="en-US" altLang="ko-KR" sz="900" baseline="0" dirty="0"/>
                        <a:t>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전체 연재 수</a:t>
                      </a:r>
                      <a:r>
                        <a:rPr lang="en-US" altLang="ko-KR" sz="900" baseline="0" dirty="0" smtClean="0"/>
                        <a:t>(Total </a:t>
                      </a:r>
                      <a:r>
                        <a:rPr lang="en-US" altLang="ko-KR" sz="900" baseline="0" dirty="0"/>
                        <a:t>series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registered total episodes number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신규 연재 수</a:t>
                      </a:r>
                      <a:r>
                        <a:rPr lang="en-US" altLang="ko-KR" sz="900" baseline="0" dirty="0" smtClean="0"/>
                        <a:t>(New </a:t>
                      </a:r>
                      <a:r>
                        <a:rPr lang="en-US" altLang="ko-KR" sz="900" baseline="0" dirty="0"/>
                        <a:t>episode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number of newly registered episodes 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전체 조회 수</a:t>
                      </a:r>
                      <a:r>
                        <a:rPr lang="en-US" altLang="ko-KR" sz="900" baseline="0" dirty="0" smtClean="0"/>
                        <a:t>(Total </a:t>
                      </a:r>
                      <a:r>
                        <a:rPr lang="en-US" altLang="ko-KR" sz="900" baseline="0" dirty="0"/>
                        <a:t>hits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total episode hits number sum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전체 유료 </a:t>
                      </a:r>
                      <a:r>
                        <a:rPr lang="ko-KR" altLang="en-US" sz="900" baseline="0" dirty="0" err="1" smtClean="0"/>
                        <a:t>회차</a:t>
                      </a:r>
                      <a:r>
                        <a:rPr lang="ko-KR" altLang="en-US" sz="900" baseline="0" dirty="0" smtClean="0"/>
                        <a:t>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Total </a:t>
                      </a:r>
                      <a:r>
                        <a:rPr lang="en-US" altLang="ko-KR" sz="900" baseline="0" dirty="0"/>
                        <a:t>by-charge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episode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number)</a:t>
                      </a:r>
                      <a:r>
                        <a:rPr lang="ko-KR" altLang="en-US" sz="900" baseline="0" dirty="0" smtClean="0"/>
                        <a:t>: </a:t>
                      </a:r>
                      <a:r>
                        <a:rPr lang="ko-KR" altLang="en-US" sz="900" baseline="0" dirty="0"/>
                        <a:t>number of episodes set as by charge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전체 유료 </a:t>
                      </a:r>
                      <a:r>
                        <a:rPr lang="ko-KR" altLang="en-US" sz="900" baseline="0" dirty="0" err="1" smtClean="0"/>
                        <a:t>회차</a:t>
                      </a:r>
                      <a:r>
                        <a:rPr lang="ko-KR" altLang="en-US" sz="900" baseline="0" dirty="0" smtClean="0"/>
                        <a:t> 구매 수</a:t>
                      </a:r>
                      <a:r>
                        <a:rPr lang="en-US" altLang="ko-KR" sz="900" baseline="0" dirty="0" smtClean="0"/>
                        <a:t>(Total </a:t>
                      </a:r>
                      <a:r>
                        <a:rPr lang="en-US" altLang="ko-KR" sz="900" baseline="0" dirty="0"/>
                        <a:t>by charge episodes purchase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by charge episode purchased cases sum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최근 </a:t>
                      </a:r>
                      <a:r>
                        <a:rPr lang="en-US" altLang="ko-KR" sz="900" baseline="0" dirty="0" smtClean="0"/>
                        <a:t>7</a:t>
                      </a:r>
                      <a:r>
                        <a:rPr lang="ko-KR" altLang="en-US" sz="900" baseline="0" dirty="0" smtClean="0"/>
                        <a:t>일 유료 </a:t>
                      </a:r>
                      <a:r>
                        <a:rPr lang="ko-KR" altLang="en-US" sz="900" baseline="0" dirty="0" err="1" smtClean="0"/>
                        <a:t>회차</a:t>
                      </a:r>
                      <a:r>
                        <a:rPr lang="ko-KR" altLang="en-US" sz="900" baseline="0" dirty="0" smtClean="0"/>
                        <a:t> 구매 수</a:t>
                      </a:r>
                      <a:r>
                        <a:rPr lang="en-US" altLang="ko-KR" sz="900" baseline="0" dirty="0" smtClean="0"/>
                        <a:t>(number </a:t>
                      </a:r>
                      <a:r>
                        <a:rPr lang="en-US" altLang="ko-KR" sz="900" baseline="0" dirty="0"/>
                        <a:t>of episode purchases by charge within recent 7 </a:t>
                      </a:r>
                      <a:r>
                        <a:rPr lang="en-US" altLang="ko-KR" sz="900" baseline="0" dirty="0" smtClean="0"/>
                        <a:t>days)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4364956"/>
            <a:ext cx="4029344" cy="68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2,354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1,354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연재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연재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1,235,132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조회 수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13,451,634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4113446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5408850"/>
            <a:ext cx="4029344" cy="828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</a:t>
            </a:r>
            <a:r>
              <a:rPr lang="ko-KR" altLang="en-US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139,874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5192825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구매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467151"/>
            <a:ext cx="4029344" cy="2527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회원 수 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가입자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4,315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16,431,634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늘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1,634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미만 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15~19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20~24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이상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435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 충전 금액 합계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157,435,257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금액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13,462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03648" y="1196752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281615" y="350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4" name="타원 23"/>
          <p:cNvSpPr/>
          <p:nvPr/>
        </p:nvSpPr>
        <p:spPr>
          <a:xfrm>
            <a:off x="1281615" y="4364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7" name="타원 26"/>
          <p:cNvSpPr/>
          <p:nvPr/>
        </p:nvSpPr>
        <p:spPr>
          <a:xfrm>
            <a:off x="1281615" y="54088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56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8240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6840759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7943" y="1471426"/>
            <a:ext cx="418367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1) </a:t>
            </a:r>
            <a:r>
              <a:rPr lang="en-US" altLang="ko-KR" sz="1050" dirty="0" smtClean="0"/>
              <a:t>Monthly member no (line graph)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2) Monthly member-</a:t>
            </a:r>
            <a:r>
              <a:rPr lang="en-US" altLang="ko-KR" sz="1050" dirty="0" err="1" smtClean="0"/>
              <a:t>withraw</a:t>
            </a:r>
            <a:r>
              <a:rPr lang="en-US" altLang="ko-KR" sz="1050" dirty="0" smtClean="0"/>
              <a:t> no(</a:t>
            </a:r>
            <a:r>
              <a:rPr lang="en-US" altLang="ko-KR" sz="1050" dirty="0" err="1" smtClean="0"/>
              <a:t>jline</a:t>
            </a:r>
            <a:r>
              <a:rPr lang="en-US" altLang="ko-KR" sz="1050" dirty="0" smtClean="0"/>
              <a:t>-graph)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3) Active user no (weekly / monthly) (line graph)</a:t>
            </a:r>
          </a:p>
          <a:p>
            <a:r>
              <a:rPr lang="en-US" altLang="ko-KR" sz="1050" dirty="0" smtClean="0"/>
              <a:t>=&gt; By Calculate Login member no 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4</a:t>
            </a:r>
            <a:r>
              <a:rPr lang="en-US" altLang="ko-KR" sz="1050" dirty="0"/>
              <a:t>) </a:t>
            </a:r>
            <a:r>
              <a:rPr lang="en-US" altLang="ko-KR" sz="1050" dirty="0" smtClean="0"/>
              <a:t>Monthly conversion rate </a:t>
            </a:r>
            <a:r>
              <a:rPr lang="en-US" altLang="ko-KR" sz="1050" dirty="0"/>
              <a:t>(</a:t>
            </a:r>
            <a:r>
              <a:rPr lang="en-US" altLang="ko-KR" sz="1050" dirty="0" smtClean="0"/>
              <a:t>line graph)</a:t>
            </a:r>
          </a:p>
          <a:p>
            <a:r>
              <a:rPr lang="en-US" altLang="ko-KR" sz="1050" dirty="0" smtClean="0"/>
              <a:t>=&gt;(Charged member no / free member no X 100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5) Monthly Charged member no (line graph)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6) </a:t>
            </a:r>
            <a:r>
              <a:rPr lang="en-US" altLang="ko-KR" sz="1050" dirty="0"/>
              <a:t>Monthly Coupon charging amount </a:t>
            </a:r>
            <a:r>
              <a:rPr lang="en-US" altLang="ko-KR" sz="1050" dirty="0" smtClean="0"/>
              <a:t>total 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(line graph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1227943" y="4581128"/>
            <a:ext cx="41836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en-US" altLang="ko-KR" sz="1050" dirty="0"/>
              <a:t>) </a:t>
            </a:r>
            <a:r>
              <a:rPr lang="en-US" altLang="ko-KR" sz="1050" dirty="0" smtClean="0"/>
              <a:t>Member no by </a:t>
            </a:r>
            <a:r>
              <a:rPr lang="en-US" altLang="ko-KR" sz="1050" dirty="0"/>
              <a:t>regional </a:t>
            </a:r>
            <a:r>
              <a:rPr lang="en-US" altLang="ko-KR" sz="1050" dirty="0" smtClean="0"/>
              <a:t>groups(bar graph)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=&gt; by IP </a:t>
            </a:r>
            <a:r>
              <a:rPr lang="en-US" altLang="ko-KR" sz="1050" dirty="0" err="1" smtClean="0"/>
              <a:t>adress</a:t>
            </a:r>
            <a:r>
              <a:rPr lang="en-US" altLang="ko-KR" sz="1050" dirty="0" smtClean="0"/>
              <a:t>?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en-US" altLang="ko-KR" sz="1050" dirty="0" smtClean="0"/>
              <a:t>2) Page view(daily, monthly)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en-US" altLang="ko-KR" sz="1050" dirty="0" smtClean="0"/>
              <a:t>3) Unique visitor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(daily, monthly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bar graph)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1196964" y="1124735"/>
            <a:ext cx="20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96964" y="4293096"/>
            <a:ext cx="20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Google analytics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7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3954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book_management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5526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연령구분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Age </a:t>
                      </a:r>
                      <a:r>
                        <a:rPr lang="en-US" altLang="ko-KR" sz="700" baseline="0" dirty="0" smtClean="0"/>
                        <a:t>group)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/>
                        <a:t>option</a:t>
                      </a:r>
                      <a:r>
                        <a:rPr lang="ko-KR" altLang="en-US" sz="700" baseline="0" dirty="0"/>
                        <a:t> </a:t>
                      </a:r>
                      <a:r>
                        <a:rPr lang="en-US" altLang="ko-KR" sz="700" baseline="0" dirty="0"/>
                        <a:t>box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ko-KR" sz="700" baseline="0" dirty="0"/>
                        <a:t>- </a:t>
                      </a:r>
                      <a:r>
                        <a:rPr lang="ko-KR" altLang="en-US" sz="700" baseline="0" dirty="0" smtClean="0"/>
                        <a:t>전체</a:t>
                      </a:r>
                      <a:r>
                        <a:rPr lang="en-US" altLang="ko-KR" sz="700" baseline="0" dirty="0" smtClean="0"/>
                        <a:t>(All)/</a:t>
                      </a:r>
                      <a:r>
                        <a:rPr lang="ko-KR" altLang="en-US" sz="700" baseline="0" dirty="0" err="1" smtClean="0"/>
                        <a:t>제너맨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ko-KR" sz="700" baseline="0" dirty="0" err="1" smtClean="0"/>
                        <a:t>generman</a:t>
                      </a:r>
                      <a:r>
                        <a:rPr lang="en-US" altLang="ko-KR" sz="700" baseline="0" dirty="0" smtClean="0"/>
                        <a:t>)/</a:t>
                      </a:r>
                      <a:r>
                        <a:rPr lang="ko-KR" altLang="en-US" sz="700" baseline="0" dirty="0" err="1" smtClean="0"/>
                        <a:t>유니티</a:t>
                      </a:r>
                      <a:r>
                        <a:rPr lang="en-US" altLang="ko-KR" sz="700" baseline="0" dirty="0" smtClean="0"/>
                        <a:t>(unity)/</a:t>
                      </a:r>
                      <a:r>
                        <a:rPr lang="ko-KR" altLang="en-US" sz="700" baseline="0" dirty="0" smtClean="0"/>
                        <a:t>하이틴</a:t>
                      </a:r>
                      <a:r>
                        <a:rPr lang="en-US" altLang="ko-KR" sz="700" baseline="0" dirty="0" smtClean="0"/>
                        <a:t>(high teen)/</a:t>
                      </a:r>
                      <a:r>
                        <a:rPr lang="ko-KR" altLang="en-US" sz="700" baseline="0" dirty="0" err="1" smtClean="0"/>
                        <a:t>로우틴</a:t>
                      </a:r>
                      <a:r>
                        <a:rPr lang="en-US" altLang="ko-KR" sz="700" baseline="0" dirty="0" smtClean="0"/>
                        <a:t>(low teen)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연재관</a:t>
                      </a:r>
                      <a:r>
                        <a:rPr lang="en-US" altLang="ko-KR" sz="700" baseline="0" dirty="0" smtClean="0"/>
                        <a:t>(Categorization) select box</a:t>
                      </a:r>
                      <a:br>
                        <a:rPr lang="en-US" altLang="ko-KR" sz="700" baseline="0" dirty="0" smtClean="0"/>
                      </a:br>
                      <a:r>
                        <a:rPr lang="en-US" altLang="ko-KR" sz="700" baseline="0" dirty="0" smtClean="0"/>
                        <a:t>- </a:t>
                      </a:r>
                      <a:r>
                        <a:rPr lang="ko-KR" altLang="en-US" sz="700" baseline="0" dirty="0" smtClean="0"/>
                        <a:t>전체</a:t>
                      </a:r>
                      <a:r>
                        <a:rPr lang="en-US" altLang="ko-KR" sz="700" baseline="0" dirty="0" smtClean="0"/>
                        <a:t>(All)/</a:t>
                      </a:r>
                      <a:r>
                        <a:rPr lang="ko-KR" altLang="en-US" sz="700" baseline="0" dirty="0" err="1" smtClean="0"/>
                        <a:t>작가관</a:t>
                      </a:r>
                      <a:r>
                        <a:rPr lang="en-US" altLang="ko-KR" sz="700" baseline="0" dirty="0" smtClean="0"/>
                        <a:t>(official author)/ </a:t>
                      </a:r>
                      <a:r>
                        <a:rPr lang="ko-KR" altLang="en-US" sz="700" baseline="0" dirty="0" smtClean="0"/>
                        <a:t>베스트리그</a:t>
                      </a:r>
                      <a:r>
                        <a:rPr lang="en-US" altLang="ko-KR" sz="700" baseline="0" dirty="0" smtClean="0"/>
                        <a:t>(best league)/ </a:t>
                      </a:r>
                      <a:r>
                        <a:rPr lang="ko-KR" altLang="en-US" sz="700" baseline="0" dirty="0" err="1" smtClean="0"/>
                        <a:t>챌린지리그</a:t>
                      </a:r>
                      <a:r>
                        <a:rPr lang="en-US" altLang="ko-KR" sz="700" baseline="0" dirty="0" smtClean="0"/>
                        <a:t>(challenge league)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장르</a:t>
                      </a:r>
                      <a:r>
                        <a:rPr lang="en-US" altLang="ko-KR" sz="700" baseline="0" dirty="0" smtClean="0"/>
                        <a:t>(Genre)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select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/>
                        <a:t>box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x-none" sz="700" baseline="0" dirty="0"/>
                        <a:t>- </a:t>
                      </a:r>
                      <a:r>
                        <a:rPr lang="ko-KR" altLang="en-US" sz="700" baseline="0" dirty="0" smtClean="0"/>
                        <a:t>로맨스</a:t>
                      </a:r>
                      <a:r>
                        <a:rPr lang="en-US" altLang="ko-KR" sz="700" baseline="0" dirty="0" smtClean="0"/>
                        <a:t>(romance), </a:t>
                      </a:r>
                      <a:r>
                        <a:rPr lang="ko-KR" altLang="en-US" sz="700" baseline="0" dirty="0" smtClean="0"/>
                        <a:t>판타지</a:t>
                      </a:r>
                      <a:r>
                        <a:rPr lang="en-US" altLang="ko-KR" sz="700" baseline="0" dirty="0" smtClean="0"/>
                        <a:t>(Fantasy), </a:t>
                      </a:r>
                      <a:r>
                        <a:rPr lang="ko-KR" altLang="en-US" sz="700" baseline="0" dirty="0" smtClean="0"/>
                        <a:t>무협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x-none" sz="700" baseline="0" dirty="0" smtClean="0"/>
                        <a:t>heroism), </a:t>
                      </a:r>
                      <a:r>
                        <a:rPr lang="ko-KR" altLang="en-US" sz="700" baseline="0" dirty="0" err="1" smtClean="0"/>
                        <a:t>퓨젼</a:t>
                      </a:r>
                      <a:r>
                        <a:rPr lang="en-US" altLang="ko-KR" sz="700" baseline="0" dirty="0" smtClean="0"/>
                        <a:t>/</a:t>
                      </a:r>
                      <a:r>
                        <a:rPr lang="ko-KR" altLang="en-US" sz="700" baseline="0" dirty="0" smtClean="0"/>
                        <a:t>기타</a:t>
                      </a:r>
                      <a:r>
                        <a:rPr lang="en-US" altLang="ko-KR" sz="700" baseline="0" dirty="0" smtClean="0"/>
                        <a:t>(fusion/other)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완결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Completed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check </a:t>
                      </a:r>
                      <a:r>
                        <a:rPr lang="en-US" altLang="ko-KR" sz="700" baseline="0" dirty="0"/>
                        <a:t>box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ko-KR" sz="700" baseline="0" dirty="0"/>
                        <a:t>- When clicked, only completed </a:t>
                      </a:r>
                      <a:r>
                        <a:rPr lang="en-US" altLang="ko-KR" sz="700" baseline="0" dirty="0" smtClean="0"/>
                        <a:t>book </a:t>
                      </a:r>
                      <a:r>
                        <a:rPr lang="en-US" altLang="ko-KR" sz="700" baseline="0" dirty="0"/>
                        <a:t>can be </a:t>
                      </a:r>
                      <a:r>
                        <a:rPr lang="en-US" altLang="ko-KR" sz="700" baseline="0" dirty="0" smtClean="0"/>
                        <a:t>searched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성인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x-none" sz="700" baseline="0" dirty="0" smtClean="0"/>
                        <a:t>Adults</a:t>
                      </a:r>
                      <a:r>
                        <a:rPr lang="en-US" altLang="ko-KR" sz="700" baseline="0" dirty="0" smtClean="0"/>
                        <a:t>0</a:t>
                      </a:r>
                      <a:r>
                        <a:rPr lang="ko-KR" altLang="x-none" sz="700" baseline="0" dirty="0" smtClean="0"/>
                        <a:t> </a:t>
                      </a:r>
                      <a:r>
                        <a:rPr lang="ko-KR" altLang="x-none" sz="700" baseline="0" dirty="0"/>
                        <a:t>check </a:t>
                      </a:r>
                      <a:r>
                        <a:rPr lang="ko-KR" altLang="x-none" sz="700" baseline="0" dirty="0" smtClean="0"/>
                        <a:t>box</a:t>
                      </a:r>
                      <a:r>
                        <a:rPr lang="en-US" altLang="ko-KR" sz="700" baseline="0" dirty="0" smtClean="0"/>
                        <a:t/>
                      </a:r>
                      <a:br>
                        <a:rPr lang="en-US" altLang="ko-KR" sz="700" baseline="0" dirty="0" smtClean="0"/>
                      </a:br>
                      <a:r>
                        <a:rPr lang="en-US" altLang="ko-KR" sz="700" baseline="0" dirty="0" smtClean="0"/>
                        <a:t>- When </a:t>
                      </a:r>
                      <a:r>
                        <a:rPr lang="en-US" altLang="ko-KR" sz="700" baseline="0" dirty="0"/>
                        <a:t>clicked, only adults contents can be </a:t>
                      </a:r>
                      <a:r>
                        <a:rPr lang="en-US" altLang="x-none" sz="700" baseline="0" dirty="0"/>
                        <a:t>searched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err="1" smtClean="0"/>
                        <a:t>필터링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Filtering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button</a:t>
                      </a:r>
                      <a:r>
                        <a:rPr lang="en-US" altLang="ko-KR" sz="700" baseline="0" dirty="0"/>
                        <a:t/>
                      </a:r>
                      <a:br>
                        <a:rPr lang="en-US" altLang="ko-KR" sz="700" baseline="0" dirty="0"/>
                      </a:br>
                      <a:r>
                        <a:rPr lang="en-US" altLang="ko-KR" sz="700" baseline="0" dirty="0"/>
                        <a:t>- When clicked, 1)~5) conditions filter </a:t>
                      </a:r>
                      <a:r>
                        <a:rPr lang="en-US" altLang="ko-KR" sz="700" baseline="0" dirty="0" smtClean="0"/>
                        <a:t>book, </a:t>
                      </a:r>
                      <a:r>
                        <a:rPr lang="en-US" altLang="ko-KR" sz="700" baseline="0" dirty="0"/>
                        <a:t>exposing on bottom list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700" baseline="0" dirty="0" smtClean="0"/>
                        <a:t>book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search </a:t>
                      </a:r>
                      <a:r>
                        <a:rPr lang="en-US" altLang="ko-KR" sz="700" baseline="0" dirty="0" smtClean="0"/>
                        <a:t>select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box </a:t>
                      </a:r>
                      <a:r>
                        <a:rPr lang="ko-KR" altLang="en-US" sz="700" baseline="0" dirty="0" smtClean="0"/>
                        <a:t>(닉네임nickname</a:t>
                      </a:r>
                      <a:r>
                        <a:rPr lang="ko-KR" altLang="en-US" sz="700" baseline="0" dirty="0"/>
                        <a:t>, </a:t>
                      </a:r>
                      <a:r>
                        <a:rPr lang="ko-KR" altLang="en-US" sz="700" baseline="0" dirty="0" err="1" smtClean="0"/>
                        <a:t>작품명</a:t>
                      </a:r>
                      <a:r>
                        <a:rPr lang="en-US" altLang="ko-KR" sz="700" baseline="0" dirty="0" smtClean="0"/>
                        <a:t>book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/>
                        <a:t>name</a:t>
                      </a:r>
                      <a:r>
                        <a:rPr lang="ko-KR" altLang="en-US" sz="700" baseline="0" dirty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/>
                        <a:t>Search word input space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검색</a:t>
                      </a:r>
                      <a:r>
                        <a:rPr lang="ko-KR" altLang="x-none" sz="700" baseline="0" dirty="0" smtClean="0"/>
                        <a:t>Search </a:t>
                      </a:r>
                      <a:r>
                        <a:rPr lang="ko-KR" altLang="x-none" sz="700" baseline="0" dirty="0"/>
                        <a:t>button, when clic</a:t>
                      </a:r>
                      <a:r>
                        <a:rPr lang="en-US" altLang="ko-KR" sz="700" baseline="0" dirty="0"/>
                        <a:t>ked</a:t>
                      </a:r>
                      <a:r>
                        <a:rPr lang="ko-KR" altLang="x-none" sz="700" baseline="0" dirty="0"/>
                        <a:t>7,8</a:t>
                      </a:r>
                      <a:r>
                        <a:rPr lang="en-US" altLang="ko-KR" sz="700" baseline="0" dirty="0"/>
                        <a:t>)</a:t>
                      </a:r>
                      <a:r>
                        <a:rPr lang="ko-KR" altLang="x-none" sz="700" baseline="0" dirty="0"/>
                        <a:t>search input window hits contents shown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조회 작품 수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Number </a:t>
                      </a:r>
                      <a:r>
                        <a:rPr lang="ko-KR" altLang="en-US" sz="700" baseline="0" dirty="0"/>
                        <a:t>of </a:t>
                      </a:r>
                      <a:r>
                        <a:rPr lang="en-US" altLang="ko-KR" sz="700" baseline="0" dirty="0" smtClean="0"/>
                        <a:t>book </a:t>
                      </a:r>
                      <a:r>
                        <a:rPr lang="ko-KR" altLang="en-US" sz="700" baseline="0" dirty="0" smtClean="0"/>
                        <a:t>seen </a:t>
                      </a:r>
                      <a:r>
                        <a:rPr lang="en-US" altLang="ko-KR" sz="700" baseline="0" dirty="0"/>
                        <a:t>thr</a:t>
                      </a:r>
                      <a:r>
                        <a:rPr lang="ko-KR" altLang="en-US" sz="700" baseline="0" dirty="0"/>
                        <a:t>o</a:t>
                      </a:r>
                      <a:r>
                        <a:rPr lang="en-US" altLang="ko-KR" sz="700" baseline="0" dirty="0"/>
                        <a:t>ugh</a:t>
                      </a:r>
                      <a:r>
                        <a:rPr lang="ko-KR" altLang="en-US" sz="700" baseline="0" dirty="0"/>
                        <a:t>filtering and sear</a:t>
                      </a:r>
                      <a:r>
                        <a:rPr lang="en-US" altLang="ko-KR" sz="700" baseline="0" dirty="0" err="1"/>
                        <a:t>ch</a:t>
                      </a:r>
                      <a:r>
                        <a:rPr lang="ko-KR" altLang="en-US" sz="700" baseline="0" dirty="0"/>
                        <a:t> </a:t>
                      </a:r>
                      <a:r>
                        <a:rPr lang="en-US" altLang="ko-KR" sz="700" baseline="0" dirty="0" smtClean="0"/>
                        <a:t>shown)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700" baseline="0" dirty="0" smtClean="0"/>
                        <a:t>book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info 10 each listed</a:t>
                      </a:r>
                      <a:br>
                        <a:rPr lang="ko-KR" altLang="en-US" sz="700" baseline="0" dirty="0"/>
                      </a:br>
                      <a:r>
                        <a:rPr lang="en-US" altLang="ko-KR" sz="700" baseline="0" dirty="0"/>
                        <a:t>- </a:t>
                      </a:r>
                      <a:r>
                        <a:rPr lang="ko-KR" altLang="en-US" sz="700" baseline="0" dirty="0" smtClean="0"/>
                        <a:t>번호</a:t>
                      </a:r>
                      <a:r>
                        <a:rPr lang="en-US" altLang="ko-KR" sz="700" baseline="0" dirty="0" smtClean="0"/>
                        <a:t>(Number), </a:t>
                      </a:r>
                      <a:r>
                        <a:rPr lang="ko-KR" altLang="en-US" sz="700" baseline="0" dirty="0" err="1" smtClean="0"/>
                        <a:t>작품명</a:t>
                      </a:r>
                      <a:r>
                        <a:rPr lang="en-US" altLang="ko-KR" sz="700" baseline="0" dirty="0" smtClean="0"/>
                        <a:t>(book name), </a:t>
                      </a:r>
                      <a:r>
                        <a:rPr lang="ko-KR" altLang="en-US" sz="700" baseline="0" dirty="0" smtClean="0"/>
                        <a:t>닉네임</a:t>
                      </a:r>
                      <a:r>
                        <a:rPr lang="en-US" altLang="ko-KR" sz="700" baseline="0" dirty="0" smtClean="0"/>
                        <a:t>(nickname), </a:t>
                      </a:r>
                      <a:r>
                        <a:rPr lang="ko-KR" altLang="en-US" sz="700" baseline="0" dirty="0" smtClean="0"/>
                        <a:t>연령구분</a:t>
                      </a:r>
                      <a:r>
                        <a:rPr lang="en-US" altLang="ko-KR" sz="700" baseline="0" dirty="0" smtClean="0"/>
                        <a:t>(age group), </a:t>
                      </a:r>
                      <a:r>
                        <a:rPr lang="ko-KR" altLang="en-US" sz="700" baseline="0" dirty="0" smtClean="0"/>
                        <a:t>작가등급</a:t>
                      </a:r>
                      <a:r>
                        <a:rPr lang="en-US" altLang="ko-KR" sz="700" baseline="0" dirty="0" smtClean="0"/>
                        <a:t>(author level), </a:t>
                      </a:r>
                      <a:r>
                        <a:rPr lang="ko-KR" altLang="en-US" sz="700" baseline="0" dirty="0" smtClean="0"/>
                        <a:t>장르</a:t>
                      </a:r>
                      <a:r>
                        <a:rPr lang="en-US" altLang="ko-KR" sz="700" baseline="0" dirty="0" smtClean="0"/>
                        <a:t>(genre), </a:t>
                      </a:r>
                      <a:r>
                        <a:rPr lang="ko-KR" altLang="en-US" sz="700" baseline="0" dirty="0" smtClean="0"/>
                        <a:t>등록일자</a:t>
                      </a:r>
                      <a:r>
                        <a:rPr lang="en-US" altLang="ko-KR" sz="700" baseline="0" dirty="0" smtClean="0"/>
                        <a:t>(registration date)</a:t>
                      </a:r>
                      <a:r>
                        <a:rPr lang="en-US" altLang="ko-KR" sz="700" baseline="0" dirty="0"/>
                        <a:t/>
                      </a:r>
                      <a:br>
                        <a:rPr lang="en-US" altLang="ko-KR" sz="700" baseline="0" dirty="0"/>
                      </a:br>
                      <a:r>
                        <a:rPr lang="en-US" altLang="ko-KR" sz="700" baseline="0" dirty="0"/>
                        <a:t>- When clicked, moves to 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r>
                        <a:rPr lang="en-US" altLang="ko-KR" sz="700" baseline="0" dirty="0" smtClean="0"/>
                        <a:t>] </a:t>
                      </a:r>
                      <a:r>
                        <a:rPr lang="en-US" altLang="ko-KR" sz="700" baseline="0" dirty="0"/>
                        <a:t>page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/>
                        <a:t>Page </a:t>
                      </a:r>
                      <a:r>
                        <a:rPr lang="ko-KR" altLang="en-US" sz="700" baseline="0" dirty="0" smtClean="0"/>
                        <a:t>move </a:t>
                      </a:r>
                      <a:r>
                        <a:rPr lang="en-US" altLang="ko-KR" sz="700" baseline="0" dirty="0" smtClean="0"/>
                        <a:t>button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700" baseline="0" dirty="0"/>
                        <a:t>Submenu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x-none" sz="700" baseline="0" dirty="0"/>
                        <a:t>- </a:t>
                      </a:r>
                      <a:r>
                        <a:rPr lang="ko-KR" altLang="en-US" sz="700" baseline="0" dirty="0" smtClean="0"/>
                        <a:t>작품</a:t>
                      </a:r>
                      <a:r>
                        <a:rPr lang="en-US" altLang="ko-KR" sz="700" baseline="0" dirty="0" smtClean="0"/>
                        <a:t>(book)</a:t>
                      </a:r>
                      <a:r>
                        <a:rPr lang="en-US" altLang="x-none" sz="700" baseline="0" dirty="0" smtClean="0"/>
                        <a:t> </a:t>
                      </a:r>
                      <a:r>
                        <a:rPr lang="en-US" altLang="ko-KR" sz="700" baseline="0" dirty="0"/>
                        <a:t>/ </a:t>
                      </a:r>
                      <a:r>
                        <a:rPr lang="ko-KR" altLang="en-US" sz="700" baseline="0" dirty="0" smtClean="0"/>
                        <a:t>신고접수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r>
                        <a:rPr lang="en-US" altLang="ko-KR" sz="7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x-none" sz="700" baseline="0" dirty="0"/>
                        <a:t>- Default </a:t>
                      </a:r>
                      <a:r>
                        <a:rPr lang="en-US" altLang="ko-KR" sz="700" baseline="0" dirty="0"/>
                        <a:t>is </a:t>
                      </a:r>
                      <a:r>
                        <a:rPr lang="en-US" altLang="ko-KR" sz="700" baseline="0" dirty="0" smtClean="0"/>
                        <a:t>book</a:t>
                      </a:r>
                      <a:r>
                        <a:rPr lang="en-US" altLang="ko-KR" sz="700" baseline="0" dirty="0"/>
                        <a:t/>
                      </a:r>
                      <a:br>
                        <a:rPr lang="en-US" altLang="ko-KR" sz="700" baseline="0" dirty="0"/>
                      </a:br>
                      <a:r>
                        <a:rPr lang="en-US" altLang="x-none" sz="700" baseline="0" dirty="0"/>
                        <a:t>- When </a:t>
                      </a:r>
                      <a:r>
                        <a:rPr lang="ko-KR" altLang="en-US" sz="700" baseline="0" dirty="0" smtClean="0"/>
                        <a:t>신고접수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r>
                        <a:rPr lang="en-US" altLang="ko-KR" sz="7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x-none" sz="700" baseline="0" dirty="0" smtClean="0"/>
                        <a:t>is </a:t>
                      </a:r>
                      <a:r>
                        <a:rPr lang="en-US" altLang="x-none" sz="700" baseline="0" dirty="0"/>
                        <a:t>clicked, moves to </a:t>
                      </a:r>
                      <a:r>
                        <a:rPr lang="en-US" altLang="x-none" sz="700" baseline="0" dirty="0" smtClean="0"/>
                        <a:t>[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r>
                        <a:rPr lang="en-US" altLang="x-none" sz="700" baseline="0" dirty="0" smtClean="0"/>
                        <a:t>]</a:t>
                      </a:r>
                      <a:endParaRPr lang="en-US" altLang="ko-KR" sz="7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88349"/>
              </p:ext>
            </p:extLst>
          </p:nvPr>
        </p:nvGraphicFramePr>
        <p:xfrm>
          <a:off x="1196964" y="3314059"/>
          <a:ext cx="5391260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32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36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작품명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연령구분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작가등급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장르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등록일자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무협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퓨전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무협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퓨전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3314057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6340388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6507352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6507352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642313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Input"/>
          <p:cNvSpPr/>
          <p:nvPr/>
        </p:nvSpPr>
        <p:spPr>
          <a:xfrm>
            <a:off x="1191615" y="2543418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닉네임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Input"/>
          <p:cNvSpPr/>
          <p:nvPr/>
        </p:nvSpPr>
        <p:spPr>
          <a:xfrm>
            <a:off x="2681113" y="254341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656443" y="2550711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924901" y="12112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2675795" y="2453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4566443" y="24607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187625" y="29673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43082" y="63633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21978" y="3057322"/>
            <a:ext cx="1765845" cy="2567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작품 수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13,209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40065" y="1999502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성인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294638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연재관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75656" y="1999501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완결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61648" y="2104048"/>
            <a:ext cx="144016" cy="1423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419872" y="2104048"/>
            <a:ext cx="144016" cy="1423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63017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연령구분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63017" y="1626663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장르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Input"/>
          <p:cNvSpPr/>
          <p:nvPr/>
        </p:nvSpPr>
        <p:spPr>
          <a:xfrm>
            <a:off x="2095816" y="1301286"/>
            <a:ext cx="1228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1" name="Input"/>
          <p:cNvSpPr/>
          <p:nvPr/>
        </p:nvSpPr>
        <p:spPr>
          <a:xfrm>
            <a:off x="4047365" y="1301286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2" name="Input"/>
          <p:cNvSpPr/>
          <p:nvPr/>
        </p:nvSpPr>
        <p:spPr>
          <a:xfrm>
            <a:off x="2095815" y="1668716"/>
            <a:ext cx="1237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364089" y="1325905"/>
            <a:ext cx="864096" cy="92906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262626"/>
                </a:solidFill>
                <a:effectLst/>
                <a:latin typeface="Calibri"/>
              </a:rPr>
              <a:t>필터링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87625" y="1196752"/>
            <a:ext cx="5328592" cy="114048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927162" y="12359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1938173" y="16155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1286740" y="1967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9" name="타원 48"/>
          <p:cNvSpPr/>
          <p:nvPr/>
        </p:nvSpPr>
        <p:spPr>
          <a:xfrm>
            <a:off x="3279082" y="20005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5274089" y="12267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146907" y="24632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187625" y="32733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-8753" y="15366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-8753" y="1877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253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2465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9980"/>
              </p:ext>
            </p:extLst>
          </p:nvPr>
        </p:nvGraphicFramePr>
        <p:xfrm>
          <a:off x="6732240" y="474398"/>
          <a:ext cx="2376264" cy="60566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Same function as user web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Cover image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[</a:t>
                      </a:r>
                      <a:r>
                        <a:rPr lang="ko-KR" altLang="en-US" sz="900" baseline="0" dirty="0" smtClean="0"/>
                        <a:t>Genre name</a:t>
                      </a:r>
                      <a:r>
                        <a:rPr lang="en-US" altLang="ko-KR" sz="900" baseline="0" dirty="0" smtClean="0"/>
                        <a:t>]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+ </a:t>
                      </a:r>
                      <a:r>
                        <a:rPr lang="en-US" altLang="ko-KR" sz="900" baseline="0" dirty="0" smtClean="0"/>
                        <a:t>book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title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성인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Adults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contents setting </a:t>
                      </a:r>
                      <a:r>
                        <a:rPr lang="en-US" altLang="x-none" sz="900" baseline="0" dirty="0"/>
                        <a:t>status</a:t>
                      </a:r>
                      <a:r>
                        <a:rPr lang="ko-KR" altLang="x-none" sz="900" baseline="0" dirty="0"/>
                        <a:t>, </a:t>
                      </a:r>
                      <a:r>
                        <a:rPr lang="ko-KR" altLang="en-US" sz="900" baseline="0" dirty="0" smtClean="0"/>
                        <a:t>완결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completion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x-none" sz="900" baseline="0" dirty="0" smtClean="0"/>
                        <a:t> </a:t>
                      </a:r>
                      <a:r>
                        <a:rPr lang="ko-KR" altLang="x-none" sz="900" baseline="0" dirty="0"/>
                        <a:t>status, </a:t>
                      </a:r>
                      <a:r>
                        <a:rPr lang="ko-KR" altLang="en-US" sz="900" baseline="0" dirty="0" smtClean="0"/>
                        <a:t>작가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author nickname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x-none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연재관</a:t>
                      </a:r>
                      <a:r>
                        <a:rPr lang="en-US" altLang="ko-KR" sz="900" baseline="0" dirty="0" smtClean="0"/>
                        <a:t>(category)</a:t>
                      </a:r>
                      <a:r>
                        <a:rPr lang="ko-KR" altLang="x-none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연재요일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series day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x-none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조회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hits number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x-none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추천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recommendations number</a:t>
                      </a:r>
                      <a:r>
                        <a:rPr lang="en-US" altLang="ko-KR" sz="900" baseline="0" dirty="0" smtClean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When 작품 정보 수정</a:t>
                      </a:r>
                      <a:r>
                        <a:rPr lang="en-US" altLang="ko-KR" sz="900" baseline="0" dirty="0" smtClean="0"/>
                        <a:t>(book</a:t>
                      </a:r>
                      <a:r>
                        <a:rPr lang="ko-KR" altLang="en-US" sz="900" baseline="0" dirty="0" smtClean="0"/>
                        <a:t> info </a:t>
                      </a:r>
                      <a:r>
                        <a:rPr lang="en-US" altLang="ko-KR" sz="900" baseline="0" dirty="0" smtClean="0"/>
                        <a:t>edit)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moves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to</a:t>
                      </a:r>
                      <a:r>
                        <a:rPr lang="ko-KR" altLang="en-US" sz="900" baseline="0" dirty="0" smtClean="0"/>
                        <a:t>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book_edit</a:t>
                      </a:r>
                      <a:r>
                        <a:rPr lang="ko-KR" altLang="en-US" sz="900" baseline="0" dirty="0" smtClean="0"/>
                        <a:t>]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작품 삭제</a:t>
                      </a:r>
                      <a:r>
                        <a:rPr lang="en-US" altLang="ko-KR" sz="900" baseline="0" dirty="0" smtClean="0"/>
                        <a:t>(book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delete)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popup window saying </a:t>
                      </a:r>
                      <a:r>
                        <a:rPr lang="ko-KR" altLang="en-US" sz="900" baseline="0" dirty="0" smtClean="0"/>
                        <a:t>“작품을 삭제하시겠습니까</a:t>
                      </a:r>
                      <a:r>
                        <a:rPr lang="en-US" altLang="ko-KR" sz="900" baseline="0" dirty="0" smtClean="0"/>
                        <a:t>?” ("</a:t>
                      </a:r>
                      <a:r>
                        <a:rPr lang="en-US" altLang="ko-KR" sz="900" baseline="0" dirty="0"/>
                        <a:t>Will you delete the </a:t>
                      </a:r>
                      <a:r>
                        <a:rPr lang="en-US" altLang="ko-KR" sz="900" baseline="0" dirty="0" smtClean="0"/>
                        <a:t>book?“) </a:t>
                      </a:r>
                      <a:r>
                        <a:rPr lang="en-US" altLang="ko-KR" sz="900" baseline="0" dirty="0"/>
                        <a:t>is generated. When 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(OK) </a:t>
                      </a:r>
                      <a:r>
                        <a:rPr lang="en-US" altLang="ko-KR" sz="900" baseline="0" dirty="0"/>
                        <a:t>is clicked, </a:t>
                      </a:r>
                      <a:r>
                        <a:rPr lang="en-US" altLang="ko-KR" sz="900" baseline="0" dirty="0" smtClean="0"/>
                        <a:t>book </a:t>
                      </a:r>
                      <a:r>
                        <a:rPr lang="en-US" altLang="ko-KR" sz="900" baseline="0" dirty="0"/>
                        <a:t>deleted. When </a:t>
                      </a:r>
                      <a:r>
                        <a:rPr lang="ko-KR" altLang="en-US" sz="900" baseline="0" dirty="0" smtClean="0"/>
                        <a:t>취소</a:t>
                      </a:r>
                      <a:r>
                        <a:rPr lang="en-US" altLang="ko-KR" sz="900" baseline="0" dirty="0" smtClean="0"/>
                        <a:t>(cancel</a:t>
                      </a:r>
                      <a:r>
                        <a:rPr lang="en-US" altLang="ko-KR" sz="900" baseline="0" dirty="0"/>
                        <a:t>)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/>
                        <a:t>is clicked, popup window closed.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Introduce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연재목록</a:t>
                      </a:r>
                      <a:r>
                        <a:rPr lang="en-US" altLang="ko-KR" sz="900" baseline="0" dirty="0" smtClean="0"/>
                        <a:t>(episode list) / </a:t>
                      </a:r>
                      <a:r>
                        <a:rPr lang="ko-KR" altLang="en-US" sz="900" baseline="0" dirty="0" smtClean="0"/>
                        <a:t>공지사항</a:t>
                      </a:r>
                      <a:r>
                        <a:rPr lang="en-US" altLang="ko-KR" sz="900" baseline="0" dirty="0" smtClean="0"/>
                        <a:t>(announcement) / </a:t>
                      </a:r>
                      <a:r>
                        <a:rPr lang="ko-KR" altLang="en-US" sz="900" baseline="0" dirty="0" smtClean="0"/>
                        <a:t>임시저장</a:t>
                      </a:r>
                      <a:r>
                        <a:rPr lang="en-US" altLang="ko-KR" sz="900" baseline="0" dirty="0" smtClean="0"/>
                        <a:t>(temporary save )tab button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Default is episode list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episode list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- 10 each exposed, if over 10 episodes page button shows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composition info : Episode no,  </a:t>
                      </a:r>
                      <a:r>
                        <a:rPr lang="ko-KR" altLang="en-US" sz="900" baseline="0" dirty="0" smtClean="0"/>
                        <a:t>제목</a:t>
                      </a:r>
                      <a:r>
                        <a:rPr lang="en-US" altLang="ko-KR" sz="900" baseline="0" dirty="0" smtClean="0"/>
                        <a:t>(title), </a:t>
                      </a:r>
                      <a:r>
                        <a:rPr lang="ko-KR" altLang="en-US" sz="900" baseline="0" dirty="0" smtClean="0"/>
                        <a:t>업데이트일</a:t>
                      </a:r>
                      <a:r>
                        <a:rPr lang="en-US" altLang="ko-KR" sz="900" baseline="0" dirty="0" smtClean="0"/>
                        <a:t>(update day), </a:t>
                      </a:r>
                      <a:r>
                        <a:rPr lang="ko-KR" altLang="en-US" sz="900" baseline="0" dirty="0" smtClean="0"/>
                        <a:t>조회수</a:t>
                      </a:r>
                      <a:r>
                        <a:rPr lang="en-US" altLang="ko-KR" sz="900" baseline="0" dirty="0" smtClean="0"/>
                        <a:t>(hits no), </a:t>
                      </a:r>
                      <a:r>
                        <a:rPr lang="ko-KR" altLang="en-US" sz="900" baseline="0" dirty="0" smtClean="0"/>
                        <a:t>추천수</a:t>
                      </a:r>
                      <a:r>
                        <a:rPr lang="en-US" altLang="ko-KR" sz="900" baseline="0" dirty="0" smtClean="0"/>
                        <a:t>(recommendations no) </a:t>
                      </a:r>
                      <a:r>
                        <a:rPr lang="ko-KR" altLang="en-US" sz="900" baseline="0" dirty="0" err="1" smtClean="0"/>
                        <a:t>리뷰수</a:t>
                      </a:r>
                      <a:r>
                        <a:rPr lang="en-US" altLang="ko-KR" sz="900" baseline="0" dirty="0" smtClean="0"/>
                        <a:t>(review no) </a:t>
                      </a:r>
                      <a:r>
                        <a:rPr lang="ko-KR" altLang="en-US" sz="900" baseline="0" dirty="0" smtClean="0"/>
                        <a:t>가격</a:t>
                      </a:r>
                      <a:r>
                        <a:rPr lang="en-US" altLang="ko-KR" sz="900" baseline="0" dirty="0" smtClean="0"/>
                        <a:t>(price), </a:t>
                      </a:r>
                      <a:r>
                        <a:rPr lang="ko-KR" altLang="en-US" sz="900" baseline="0" dirty="0" smtClean="0"/>
                        <a:t>관리</a:t>
                      </a:r>
                      <a:r>
                        <a:rPr lang="en-US" altLang="ko-KR" sz="900" baseline="0" dirty="0" smtClean="0"/>
                        <a:t>(manage) button(edit/delete)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443258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407088" y="4361828"/>
            <a:ext cx="5081552" cy="290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337015" y="4056385"/>
            <a:ext cx="5238592" cy="2100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407088" y="4063885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31676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83319" y="407716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조회수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119223" y="4077168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18188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3" name="직사각형 122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26" name="TextBox 125"/>
          <p:cNvSpPr txBox="1"/>
          <p:nvPr/>
        </p:nvSpPr>
        <p:spPr>
          <a:xfrm>
            <a:off x="1391031" y="471195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13 </a:t>
            </a:r>
            <a:r>
              <a:rPr lang="ko-KR" altLang="en-US" sz="800" dirty="0" smtClean="0"/>
              <a:t>유년의 상처</a:t>
            </a:r>
            <a:endParaRPr lang="ko-KR" altLang="en-US" sz="800" dirty="0"/>
          </a:p>
        </p:txBody>
      </p:sp>
      <p:sp>
        <p:nvSpPr>
          <p:cNvPr id="127" name="직사각형 126"/>
          <p:cNvSpPr/>
          <p:nvPr/>
        </p:nvSpPr>
        <p:spPr>
          <a:xfrm>
            <a:off x="311922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427015" y="507766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391031" y="514967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12 </a:t>
            </a:r>
            <a:r>
              <a:rPr lang="ko-KR" altLang="en-US" sz="800" dirty="0" smtClean="0"/>
              <a:t>신세계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3119223" y="517682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1427015" y="551538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2922576" y="5869757"/>
            <a:ext cx="1780823" cy="215444"/>
            <a:chOff x="-1808587" y="4867051"/>
            <a:chExt cx="1780823" cy="215444"/>
          </a:xfrm>
        </p:grpSpPr>
        <p:pic>
          <p:nvPicPr>
            <p:cNvPr id="133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5423479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972503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19520"/>
              </p:ext>
            </p:extLst>
          </p:nvPr>
        </p:nvGraphicFramePr>
        <p:xfrm>
          <a:off x="1341883" y="3741427"/>
          <a:ext cx="2011356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4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4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" name="직사각형 138"/>
          <p:cNvSpPr/>
          <p:nvPr/>
        </p:nvSpPr>
        <p:spPr>
          <a:xfrm>
            <a:off x="5423479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972503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2" name="직사각형 141"/>
          <p:cNvSpPr/>
          <p:nvPr/>
        </p:nvSpPr>
        <p:spPr>
          <a:xfrm>
            <a:off x="383930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839303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28087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4584071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쿠폰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4584071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무료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2238490" y="4776606"/>
            <a:ext cx="434385" cy="1725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완결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391031" y="4387377"/>
            <a:ext cx="1774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공지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다음주 휴재합니다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311922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383930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423479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972503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247015" y="11386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2480059" y="12158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2390059" y="16306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4405147" y="2409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5510110" y="23845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227088" y="2814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1218541" y="36489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1284045" y="39913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17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15037</TotalTime>
  <Words>5930</Words>
  <Application>Microsoft Office PowerPoint</Application>
  <PresentationFormat>화면 슬라이드 쇼(4:3)</PresentationFormat>
  <Paragraphs>3066</Paragraphs>
  <Slides>42</Slides>
  <Notes>42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Registered User</cp:lastModifiedBy>
  <cp:revision>1178</cp:revision>
  <dcterms:created xsi:type="dcterms:W3CDTF">2014-07-17T01:13:30Z</dcterms:created>
  <dcterms:modified xsi:type="dcterms:W3CDTF">2016-02-26T01:24:46Z</dcterms:modified>
</cp:coreProperties>
</file>