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10" r:id="rId2"/>
    <p:sldId id="311" r:id="rId3"/>
    <p:sldId id="961" r:id="rId4"/>
    <p:sldId id="962" r:id="rId5"/>
    <p:sldId id="871" r:id="rId6"/>
    <p:sldId id="955" r:id="rId7"/>
    <p:sldId id="956" r:id="rId8"/>
    <p:sldId id="918" r:id="rId9"/>
    <p:sldId id="938" r:id="rId10"/>
    <p:sldId id="919" r:id="rId11"/>
    <p:sldId id="939" r:id="rId12"/>
    <p:sldId id="940" r:id="rId13"/>
    <p:sldId id="920" r:id="rId14"/>
    <p:sldId id="933" r:id="rId15"/>
    <p:sldId id="942" r:id="rId16"/>
    <p:sldId id="941" r:id="rId17"/>
    <p:sldId id="957" r:id="rId18"/>
    <p:sldId id="958" r:id="rId19"/>
    <p:sldId id="959" r:id="rId20"/>
    <p:sldId id="945" r:id="rId21"/>
    <p:sldId id="946" r:id="rId22"/>
    <p:sldId id="921" r:id="rId23"/>
    <p:sldId id="922" r:id="rId24"/>
    <p:sldId id="949" r:id="rId25"/>
    <p:sldId id="960" r:id="rId26"/>
    <p:sldId id="951" r:id="rId27"/>
    <p:sldId id="947" r:id="rId28"/>
    <p:sldId id="950" r:id="rId29"/>
    <p:sldId id="923" r:id="rId30"/>
    <p:sldId id="924" r:id="rId31"/>
    <p:sldId id="925" r:id="rId32"/>
    <p:sldId id="927" r:id="rId33"/>
    <p:sldId id="926" r:id="rId34"/>
    <p:sldId id="928" r:id="rId35"/>
    <p:sldId id="930" r:id="rId36"/>
    <p:sldId id="929" r:id="rId37"/>
    <p:sldId id="931" r:id="rId38"/>
    <p:sldId id="952" r:id="rId39"/>
    <p:sldId id="953" r:id="rId40"/>
    <p:sldId id="948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8396" autoAdjust="0"/>
  </p:normalViewPr>
  <p:slideViewPr>
    <p:cSldViewPr>
      <p:cViewPr varScale="1">
        <p:scale>
          <a:sx n="112" d="100"/>
          <a:sy n="112" d="100"/>
        </p:scale>
        <p:origin x="1860" y="84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87DFB-B141-4E75-BE8D-353E8E31974E}" type="datetimeFigureOut">
              <a:rPr lang="ko-KR" altLang="en-US" smtClean="0"/>
              <a:pPr/>
              <a:t>2016-10-14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570C6-4ADE-407A-AF71-BDB145A7A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4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78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24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26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99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9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4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87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66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767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30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6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85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38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21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92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93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2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050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39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60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31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93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246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27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22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05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29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3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7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0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25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3"/>
          <p:cNvSpPr>
            <a:spLocks noChangeArrowheads="1"/>
          </p:cNvSpPr>
          <p:nvPr userDrawn="1"/>
        </p:nvSpPr>
        <p:spPr bwMode="auto">
          <a:xfrm>
            <a:off x="4179887" y="6689551"/>
            <a:ext cx="7842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1043056" fontAlgn="auto">
              <a:spcBef>
                <a:spcPts val="0"/>
              </a:spcBef>
              <a:spcAft>
                <a:spcPts val="0"/>
              </a:spcAft>
              <a:defRPr/>
            </a:pPr>
            <a:fld id="{3E49EFF5-EEDB-421E-BD74-EBA095F67761}" type="slidenum">
              <a:rPr lang="en-US" altLang="ko-KR" sz="78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itchFamily="18" charset="0"/>
              </a:rPr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78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9"/>
          <p:cNvSpPr txBox="1">
            <a:spLocks noChangeArrowheads="1"/>
          </p:cNvSpPr>
          <p:nvPr/>
        </p:nvSpPr>
        <p:spPr bwMode="auto">
          <a:xfrm>
            <a:off x="662354" y="2497139"/>
            <a:ext cx="8129954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웨런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웹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13639"/>
              </p:ext>
            </p:extLst>
          </p:nvPr>
        </p:nvGraphicFramePr>
        <p:xfrm>
          <a:off x="4870939" y="4143375"/>
          <a:ext cx="3789485" cy="922392"/>
        </p:xfrm>
        <a:graphic>
          <a:graphicData uri="http://schemas.openxmlformats.org/drawingml/2006/table">
            <a:tbl>
              <a:tblPr/>
              <a:tblGrid>
                <a:gridCol w="925197"/>
                <a:gridCol w="1114619"/>
                <a:gridCol w="808892"/>
                <a:gridCol w="940777"/>
              </a:tblGrid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스토리보드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김태희</a:t>
                      </a: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확인자</a:t>
                      </a: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692" marR="83077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83077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7741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member_provider_detail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member_provider_detail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03352"/>
              </p:ext>
            </p:extLst>
          </p:nvPr>
        </p:nvGraphicFramePr>
        <p:xfrm>
          <a:off x="6732240" y="474398"/>
          <a:ext cx="2376264" cy="90482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쿠폰 보유 및 사용 내역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(Coupon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đang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sở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hữu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lịch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번호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(Number)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쿠폰명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coupon)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혜택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Ưu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đãi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사용기간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사용일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tình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사용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“YYYY-MM-DD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-mm-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Trường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coupon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tình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미사용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Chưa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보유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Đang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sở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hữu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trống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상태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Tình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trạng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- 3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보유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Đang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sở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hữu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사용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미사용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Chưa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보유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Đang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sở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hữu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Coupon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chưa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quá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hạn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chưa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사용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Coupon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미사용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Chưa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Coupon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hết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hạn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chưa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일반 회원 변환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thành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normal member)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해당 회원을 일반 회원으로 변환하시겠습니까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user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thành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normal member?)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(OK)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user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normal member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[member]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”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취소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Hủy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목록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Mục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lục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member_provider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Button"/>
          <p:cNvSpPr>
            <a:spLocks/>
          </p:cNvSpPr>
          <p:nvPr/>
        </p:nvSpPr>
        <p:spPr bwMode="auto">
          <a:xfrm>
            <a:off x="3777631" y="4200137"/>
            <a:ext cx="1080121" cy="300433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1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57290" y="1357298"/>
            <a:ext cx="1714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쿠폰 보유 및 사용 내역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14414" y="135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33698"/>
              </p:ext>
            </p:extLst>
          </p:nvPr>
        </p:nvGraphicFramePr>
        <p:xfrm>
          <a:off x="1196964" y="1715652"/>
          <a:ext cx="5446740" cy="20055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4640"/>
                <a:gridCol w="785818"/>
                <a:gridCol w="1607947"/>
                <a:gridCol w="1013424"/>
                <a:gridCol w="1013424"/>
                <a:gridCol w="651487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쿠폰명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혜택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사용기간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가입 감사 쿠폰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5000</a:t>
                      </a:r>
                      <a:r>
                        <a:rPr lang="ko-KR" altLang="en-US" sz="700" dirty="0" smtClean="0"/>
                        <a:t>원 할인</a:t>
                      </a:r>
                      <a:r>
                        <a:rPr lang="en-US" altLang="ko-KR" sz="700" dirty="0" smtClean="0"/>
                        <a:t>(50,000</a:t>
                      </a:r>
                      <a:r>
                        <a:rPr lang="ko-KR" altLang="en-US" sz="700" dirty="0" smtClean="0"/>
                        <a:t>원 이상 구매 시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90</a:t>
                      </a:r>
                      <a:r>
                        <a:rPr lang="ko-KR" altLang="en-US" sz="700" dirty="0" err="1" smtClean="0"/>
                        <a:t>일이내</a:t>
                      </a:r>
                      <a:r>
                        <a:rPr lang="en-US" altLang="ko-KR" sz="700" dirty="0" smtClean="0"/>
                        <a:t>(2016.09.15)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보유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가입 감사 쿠폰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5000</a:t>
                      </a:r>
                      <a:r>
                        <a:rPr lang="ko-KR" altLang="en-US" sz="700" dirty="0" smtClean="0"/>
                        <a:t>원 할인</a:t>
                      </a:r>
                      <a:r>
                        <a:rPr lang="en-US" altLang="ko-KR" sz="700" dirty="0" smtClean="0"/>
                        <a:t>(50,000</a:t>
                      </a:r>
                      <a:r>
                        <a:rPr lang="ko-KR" altLang="en-US" sz="700" dirty="0" smtClean="0"/>
                        <a:t>원 이상 구매 시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90</a:t>
                      </a:r>
                      <a:r>
                        <a:rPr lang="ko-KR" altLang="en-US" sz="700" dirty="0" err="1" smtClean="0"/>
                        <a:t>일이내</a:t>
                      </a:r>
                      <a:r>
                        <a:rPr lang="en-US" altLang="ko-KR" sz="700" dirty="0" smtClean="0"/>
                        <a:t>(2016.09.15)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2016-05-04 11:00:00</a:t>
                      </a: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</a:t>
                      </a:r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가입 감사 쿠폰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5000</a:t>
                      </a:r>
                      <a:r>
                        <a:rPr lang="ko-KR" altLang="en-US" sz="700" dirty="0" smtClean="0"/>
                        <a:t>원 할인</a:t>
                      </a:r>
                      <a:r>
                        <a:rPr lang="en-US" altLang="ko-KR" sz="700" dirty="0" smtClean="0"/>
                        <a:t>(50,000</a:t>
                      </a:r>
                      <a:r>
                        <a:rPr lang="ko-KR" altLang="en-US" sz="700" dirty="0" smtClean="0"/>
                        <a:t>원 이상 구매 시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90</a:t>
                      </a:r>
                      <a:r>
                        <a:rPr lang="ko-KR" altLang="en-US" sz="700" dirty="0" err="1" smtClean="0"/>
                        <a:t>일이내</a:t>
                      </a:r>
                      <a:r>
                        <a:rPr lang="en-US" altLang="ko-KR" sz="700" dirty="0" smtClean="0"/>
                        <a:t>(2016.09.15)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미사용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가입 감사 쿠폰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smtClean="0"/>
                        <a:t>5000</a:t>
                      </a:r>
                      <a:r>
                        <a:rPr lang="ko-KR" altLang="en-US" sz="700" smtClean="0"/>
                        <a:t>원 할인</a:t>
                      </a:r>
                      <a:r>
                        <a:rPr lang="en-US" altLang="ko-KR" sz="700" smtClean="0"/>
                        <a:t>(50,000</a:t>
                      </a:r>
                      <a:r>
                        <a:rPr lang="ko-KR" altLang="en-US" sz="700" smtClean="0"/>
                        <a:t>원 이상 구매 시</a:t>
                      </a:r>
                      <a:r>
                        <a:rPr lang="en-US" altLang="ko-KR" sz="700" smtClean="0"/>
                        <a:t>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90</a:t>
                      </a:r>
                      <a:r>
                        <a:rPr lang="ko-KR" altLang="en-US" sz="700" dirty="0" err="1" smtClean="0"/>
                        <a:t>일이내</a:t>
                      </a:r>
                      <a:r>
                        <a:rPr lang="en-US" altLang="ko-KR" sz="700" dirty="0" smtClean="0"/>
                        <a:t>(2016.09.15)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미사용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가입 감사 쿠폰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smtClean="0"/>
                        <a:t>5000</a:t>
                      </a:r>
                      <a:r>
                        <a:rPr lang="ko-KR" altLang="en-US" sz="700" smtClean="0"/>
                        <a:t>원 할인</a:t>
                      </a:r>
                      <a:r>
                        <a:rPr lang="en-US" altLang="ko-KR" sz="700" smtClean="0"/>
                        <a:t>(50,000</a:t>
                      </a:r>
                      <a:r>
                        <a:rPr lang="ko-KR" altLang="en-US" sz="700" smtClean="0"/>
                        <a:t>원 이상 구매 시</a:t>
                      </a:r>
                      <a:r>
                        <a:rPr lang="en-US" altLang="ko-KR" sz="700" smtClean="0"/>
                        <a:t>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smtClean="0"/>
                        <a:t>90</a:t>
                      </a:r>
                      <a:r>
                        <a:rPr lang="ko-KR" altLang="en-US" sz="700" smtClean="0"/>
                        <a:t>일이내</a:t>
                      </a:r>
                      <a:r>
                        <a:rPr lang="en-US" altLang="ko-KR" sz="700" smtClean="0"/>
                        <a:t>(2016.09.15)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2016-05-04 11:00:00</a:t>
                      </a: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가입 감사 쿠폰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5000</a:t>
                      </a:r>
                      <a:r>
                        <a:rPr lang="ko-KR" altLang="en-US" sz="700" dirty="0" smtClean="0"/>
                        <a:t>원 할인</a:t>
                      </a:r>
                      <a:r>
                        <a:rPr lang="en-US" altLang="ko-KR" sz="700" dirty="0" smtClean="0"/>
                        <a:t>(50,000</a:t>
                      </a:r>
                      <a:r>
                        <a:rPr lang="ko-KR" altLang="en-US" sz="700" dirty="0" smtClean="0"/>
                        <a:t>원 이상 구매 시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90</a:t>
                      </a:r>
                      <a:r>
                        <a:rPr lang="ko-KR" altLang="en-US" sz="700" dirty="0" err="1" smtClean="0"/>
                        <a:t>일이내</a:t>
                      </a:r>
                      <a:r>
                        <a:rPr lang="en-US" altLang="ko-KR" sz="700" dirty="0" smtClean="0"/>
                        <a:t>(2016.09.15)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2016-05-04 11:00:00</a:t>
                      </a: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8" name="직선 연결선 67"/>
          <p:cNvCxnSpPr/>
          <p:nvPr/>
        </p:nvCxnSpPr>
        <p:spPr>
          <a:xfrm>
            <a:off x="1214414" y="1714488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142976" y="3714752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142976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1" name="Button"/>
          <p:cNvSpPr>
            <a:spLocks/>
          </p:cNvSpPr>
          <p:nvPr/>
        </p:nvSpPr>
        <p:spPr bwMode="auto">
          <a:xfrm>
            <a:off x="2552330" y="4200137"/>
            <a:ext cx="1101831" cy="300433"/>
          </a:xfrm>
          <a:prstGeom prst="roundRect">
            <a:avLst>
              <a:gd name="adj" fmla="val 8776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rgbClr val="262626"/>
                </a:solidFill>
                <a:latin typeface="Calibri"/>
              </a:rPr>
              <a:t>일반 회원 </a:t>
            </a:r>
            <a:r>
              <a:rPr lang="ko-KR" altLang="en-US" sz="1100" b="1" dirty="0" smtClean="0">
                <a:solidFill>
                  <a:srgbClr val="262626"/>
                </a:solidFill>
                <a:effectLst/>
                <a:latin typeface="Calibri"/>
              </a:rPr>
              <a:t>변환</a:t>
            </a:r>
            <a:endParaRPr lang="en-US" sz="11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714744" y="41776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73" name="타원 72"/>
          <p:cNvSpPr/>
          <p:nvPr/>
        </p:nvSpPr>
        <p:spPr>
          <a:xfrm>
            <a:off x="2500298" y="41433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1611838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2863992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3995936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5148064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5958184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7016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member_feed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member_feed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09213"/>
              </p:ext>
            </p:extLst>
          </p:nvPr>
        </p:nvGraphicFramePr>
        <p:xfrm>
          <a:off x="6732240" y="474398"/>
          <a:ext cx="2376264" cy="70670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개강 하루 전 회원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(Member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khai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giảng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click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member_feed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member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khai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giảng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청강신청회원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(Member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thỉnh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giảng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member_feed_auditor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Select box </a:t>
                      </a:r>
                      <a:r>
                        <a:rPr lang="en-US" altLang="ko-KR" sz="1000" baseline="0" dirty="0" err="1" smtClean="0"/>
                        <a:t>tìm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kiếm</a:t>
                      </a:r>
                      <a:r>
                        <a:rPr lang="en-US" altLang="ko-KR" sz="1000" baseline="0" dirty="0" smtClean="0"/>
                        <a:t> member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- 2 </a:t>
                      </a:r>
                      <a:r>
                        <a:rPr lang="en-US" altLang="ko-KR" sz="1000" baseline="0" dirty="0" err="1" smtClean="0"/>
                        <a:t>lựa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chọn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이름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프로그램명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/>
                        <a:t>Trường nhập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từ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khóa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검색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(Search)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kết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quả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tìm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kiếm</a:t>
                      </a:r>
                      <a:r>
                        <a:rPr lang="en-US" altLang="ko-KR" sz="1000" baseline="0" dirty="0" smtClean="0"/>
                        <a:t> ở </a:t>
                      </a:r>
                      <a:r>
                        <a:rPr lang="en-US" altLang="ko-KR" sz="1000" baseline="0" dirty="0" err="1" smtClean="0"/>
                        <a:t>bên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dưới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Liệt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kê</a:t>
                      </a:r>
                      <a:r>
                        <a:rPr lang="en-US" altLang="ko-KR" sz="1000" baseline="0" dirty="0" smtClean="0"/>
                        <a:t> 10 member/page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(Number),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이름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휴대폰번호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Số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động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프로그램명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개강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Thời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gian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khai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của</a:t>
                      </a:r>
                      <a:r>
                        <a:rPr lang="en-US" altLang="ko-KR" sz="1000" baseline="0" dirty="0" smtClean="0"/>
                        <a:t> normal member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member_detail</a:t>
                      </a:r>
                      <a:r>
                        <a:rPr lang="en-US" altLang="ko-KR" sz="1000" baseline="0" dirty="0" smtClean="0"/>
                        <a:t>]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của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nhà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cung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cấp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member_provider_detail</a:t>
                      </a:r>
                      <a:r>
                        <a:rPr lang="en-US" altLang="ko-KR" sz="1000" baseline="0" dirty="0" smtClean="0"/>
                        <a:t>]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chạm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khóa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học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program_detail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trang</a:t>
                      </a:r>
                      <a:endParaRPr lang="en-US" altLang="ko-KR" sz="10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6229" y="3725873"/>
            <a:ext cx="1109388" cy="25703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42976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일반 회원 관리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57422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공급자 관리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1142984"/>
            <a:ext cx="1285884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모아보기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6" name="직사각형 75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71868" y="1425886"/>
            <a:ext cx="2500330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개강 하루 전 회원      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청강신청회원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571868" y="142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929190" y="1463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55214"/>
              </p:ext>
            </p:extLst>
          </p:nvPr>
        </p:nvGraphicFramePr>
        <p:xfrm>
          <a:off x="1196964" y="2644346"/>
          <a:ext cx="5375300" cy="29992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36335"/>
                <a:gridCol w="687139"/>
                <a:gridCol w="222736"/>
                <a:gridCol w="785818"/>
                <a:gridCol w="193939"/>
                <a:gridCol w="1449135"/>
                <a:gridCol w="1285884"/>
                <a:gridCol w="214314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번호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개강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2016-05-26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en-US" altLang="ko-KR" sz="700" dirty="0" smtClean="0"/>
                        <a:t>12:00-14:00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/>
                        <a:t>포루투갈어와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2016-05-26</a:t>
                      </a:r>
                      <a:r>
                        <a:rPr lang="en-US" altLang="ko-KR" sz="700" baseline="0" smtClean="0"/>
                        <a:t> </a:t>
                      </a:r>
                      <a:r>
                        <a:rPr lang="en-US" altLang="ko-KR" sz="700" smtClean="0"/>
                        <a:t>12:00-14:00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/>
                        <a:t>포루투갈어와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2016-05-26</a:t>
                      </a:r>
                      <a:r>
                        <a:rPr lang="en-US" altLang="ko-KR" sz="700" baseline="0" smtClean="0"/>
                        <a:t> </a:t>
                      </a:r>
                      <a:r>
                        <a:rPr lang="en-US" altLang="ko-KR" sz="700" smtClean="0"/>
                        <a:t>12:00-14:00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2016-05-26</a:t>
                      </a:r>
                      <a:r>
                        <a:rPr lang="en-US" altLang="ko-KR" sz="700" baseline="0" smtClean="0"/>
                        <a:t> </a:t>
                      </a:r>
                      <a:r>
                        <a:rPr lang="en-US" altLang="ko-KR" sz="700" smtClean="0"/>
                        <a:t>12:00-14:00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/>
                        <a:t>포루투갈어와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2016-05-26</a:t>
                      </a:r>
                      <a:r>
                        <a:rPr lang="en-US" altLang="ko-KR" sz="700" baseline="0" smtClean="0"/>
                        <a:t> </a:t>
                      </a:r>
                      <a:r>
                        <a:rPr lang="en-US" altLang="ko-KR" sz="700" smtClean="0"/>
                        <a:t>12:00-14:00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/>
                        <a:t>포루투갈어와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2016-05-26</a:t>
                      </a:r>
                      <a:r>
                        <a:rPr lang="en-US" altLang="ko-KR" sz="700" baseline="0" smtClean="0"/>
                        <a:t> </a:t>
                      </a:r>
                      <a:r>
                        <a:rPr lang="en-US" altLang="ko-KR" sz="700" smtClean="0"/>
                        <a:t>12:00-14:00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/>
                        <a:t>포루투갈어와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2016-05-26</a:t>
                      </a:r>
                      <a:r>
                        <a:rPr lang="en-US" altLang="ko-KR" sz="700" baseline="0" smtClean="0"/>
                        <a:t> </a:t>
                      </a:r>
                      <a:r>
                        <a:rPr lang="en-US" altLang="ko-KR" sz="700" smtClean="0"/>
                        <a:t>12:00-14:00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/>
                        <a:t>포루투갈어와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2016-05-26</a:t>
                      </a:r>
                      <a:r>
                        <a:rPr lang="en-US" altLang="ko-KR" sz="700" baseline="0" smtClean="0"/>
                        <a:t> </a:t>
                      </a:r>
                      <a:r>
                        <a:rPr lang="en-US" altLang="ko-KR" sz="700" smtClean="0"/>
                        <a:t>12:00-14:00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/>
                        <a:t>포루투갈어와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2016-05-26</a:t>
                      </a:r>
                      <a:r>
                        <a:rPr lang="en-US" altLang="ko-KR" sz="700" baseline="0" smtClean="0"/>
                        <a:t> </a:t>
                      </a:r>
                      <a:r>
                        <a:rPr lang="en-US" altLang="ko-KR" sz="700" smtClean="0"/>
                        <a:t>12:00-14:00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2016-05-26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en-US" altLang="ko-KR" sz="700" dirty="0" smtClean="0"/>
                        <a:t>12:00-14:00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4" name="직선 연결선 63"/>
          <p:cNvCxnSpPr/>
          <p:nvPr/>
        </p:nvCxnSpPr>
        <p:spPr>
          <a:xfrm>
            <a:off x="1214639" y="2643182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214639" y="5643578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135050" y="589742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Input"/>
          <p:cNvSpPr/>
          <p:nvPr/>
        </p:nvSpPr>
        <p:spPr>
          <a:xfrm>
            <a:off x="1214414" y="2173755"/>
            <a:ext cx="138012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이름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5" name="Input"/>
          <p:cNvSpPr/>
          <p:nvPr/>
        </p:nvSpPr>
        <p:spPr>
          <a:xfrm>
            <a:off x="2681113" y="2173755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Button"/>
          <p:cNvSpPr>
            <a:spLocks/>
          </p:cNvSpPr>
          <p:nvPr/>
        </p:nvSpPr>
        <p:spPr bwMode="auto">
          <a:xfrm>
            <a:off x="4643438" y="2181048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142976" y="21774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98" name="타원 97"/>
          <p:cNvSpPr/>
          <p:nvPr/>
        </p:nvSpPr>
        <p:spPr>
          <a:xfrm>
            <a:off x="2677488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4606314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1142976" y="26774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02" name="타원 101"/>
          <p:cNvSpPr/>
          <p:nvPr/>
        </p:nvSpPr>
        <p:spPr>
          <a:xfrm>
            <a:off x="3286116" y="59293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9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3884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2142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member_feed_auditor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member_feed_auditor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417285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Select box </a:t>
                      </a:r>
                      <a:r>
                        <a:rPr lang="en-US" altLang="ko-KR" sz="1000" baseline="0" dirty="0" err="1" smtClean="0"/>
                        <a:t>tìm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kiếm</a:t>
                      </a:r>
                      <a:r>
                        <a:rPr lang="en-US" altLang="ko-KR" sz="1000" baseline="0" dirty="0" smtClean="0"/>
                        <a:t> member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- 2 </a:t>
                      </a:r>
                      <a:r>
                        <a:rPr lang="en-US" altLang="ko-KR" sz="1000" baseline="0" dirty="0" err="1" smtClean="0"/>
                        <a:t>lựa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chọn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이름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프로그램명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/>
                        <a:t>Trường nhập từ khóa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검색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(Search)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kết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quả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tìm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kiếm</a:t>
                      </a:r>
                      <a:r>
                        <a:rPr lang="en-US" altLang="ko-KR" sz="1000" baseline="0" dirty="0" smtClean="0"/>
                        <a:t> ở </a:t>
                      </a:r>
                      <a:r>
                        <a:rPr lang="en-US" altLang="ko-KR" sz="1000" baseline="0" dirty="0" err="1" smtClean="0"/>
                        <a:t>bên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dưới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Liệt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kê</a:t>
                      </a:r>
                      <a:r>
                        <a:rPr lang="en-US" altLang="ko-KR" sz="1000" baseline="0" dirty="0" smtClean="0"/>
                        <a:t> 10 member/page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(Number),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이름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휴대폰번호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Số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động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프로그램명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청강 희망날짜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thỉnh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신청일자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của</a:t>
                      </a:r>
                      <a:r>
                        <a:rPr lang="en-US" altLang="ko-KR" sz="1000" baseline="0" dirty="0" smtClean="0"/>
                        <a:t> normal member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member_detail</a:t>
                      </a:r>
                      <a:r>
                        <a:rPr lang="en-US" altLang="ko-KR" sz="1000" baseline="0" dirty="0" smtClean="0"/>
                        <a:t>]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của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nhà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cung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cấp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member_provider_detail</a:t>
                      </a:r>
                      <a:r>
                        <a:rPr lang="en-US" altLang="ko-KR" sz="1000" baseline="0" dirty="0" smtClean="0"/>
                        <a:t>]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chạm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khóa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học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program_detail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trang</a:t>
                      </a:r>
                      <a:endParaRPr lang="en-US" altLang="ko-KR" sz="10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6229" y="3725873"/>
            <a:ext cx="1109388" cy="25703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142976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일반 회원 관리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57422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공급자 관리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1142984"/>
            <a:ext cx="1285884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모아보기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6" name="직사각형 75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71868" y="1425886"/>
            <a:ext cx="2500330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개강 하루 전 회원       </a:t>
            </a:r>
            <a:r>
              <a:rPr lang="ko-KR" altLang="en-US" sz="1050" b="1" dirty="0" smtClean="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청강신청회원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55214"/>
              </p:ext>
            </p:extLst>
          </p:nvPr>
        </p:nvGraphicFramePr>
        <p:xfrm>
          <a:off x="1196964" y="2644346"/>
          <a:ext cx="5375300" cy="29992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4640"/>
                <a:gridCol w="571504"/>
                <a:gridCol w="214314"/>
                <a:gridCol w="857256"/>
                <a:gridCol w="1357322"/>
                <a:gridCol w="928694"/>
                <a:gridCol w="1071570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번호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청강 희망날짜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신청일자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2016-05-26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2016-05-20</a:t>
                      </a: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2016-05-26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/>
                        <a:t>2016-05-20</a:t>
                      </a: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2016-05-26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/>
                        <a:t>2016-05-20</a:t>
                      </a: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2016-05-26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/>
                        <a:t>2016-05-20</a:t>
                      </a: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2016-05-26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/>
                        <a:t>2016-05-20</a:t>
                      </a: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2016-05-26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/>
                        <a:t>2016-05-20</a:t>
                      </a: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2016-05-26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/>
                        <a:t>2016-05-20</a:t>
                      </a: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2016-05-26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/>
                        <a:t>2016-05-20</a:t>
                      </a: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2016-05-26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smtClean="0"/>
                        <a:t>2016-05-20</a:t>
                      </a: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010-1234-3421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2016-05-26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2016-05-20</a:t>
                      </a: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>
            <a:off x="1214639" y="2643182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214639" y="5643578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35050" y="589742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Input"/>
          <p:cNvSpPr/>
          <p:nvPr/>
        </p:nvSpPr>
        <p:spPr>
          <a:xfrm>
            <a:off x="1214414" y="2173755"/>
            <a:ext cx="138012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이름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51" name="Input"/>
          <p:cNvSpPr/>
          <p:nvPr/>
        </p:nvSpPr>
        <p:spPr>
          <a:xfrm>
            <a:off x="2681113" y="2173755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/>
          <p:cNvSpPr>
            <a:spLocks/>
          </p:cNvSpPr>
          <p:nvPr/>
        </p:nvSpPr>
        <p:spPr bwMode="auto">
          <a:xfrm>
            <a:off x="4643438" y="2181048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232418" y="21262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784645" y="21262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142418" y="26428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553438" y="21262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157478" y="58074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9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81567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endParaRPr lang="ko-KR" altLang="en-US" sz="10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82040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진입 시 오늘이 보이도록 노출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이전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Trước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sang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trước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다음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(Sau)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sang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일정등록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Tạo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schedule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mới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program_upload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Category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1000" baseline="0" dirty="0" err="1" smtClean="0"/>
                        <a:t>program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_detail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프로그램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" name="그림 102" descr="달력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457" y="1232370"/>
            <a:ext cx="5286412" cy="5072074"/>
          </a:xfrm>
          <a:prstGeom prst="rect">
            <a:avLst/>
          </a:prstGeom>
          <a:ln w="3175">
            <a:solidFill>
              <a:schemeClr val="tx2">
                <a:alpha val="71000"/>
              </a:schemeClr>
            </a:solidFill>
          </a:ln>
        </p:spPr>
      </p:pic>
      <p:sp>
        <p:nvSpPr>
          <p:cNvPr id="104" name="TextBox 103"/>
          <p:cNvSpPr txBox="1"/>
          <p:nvPr/>
        </p:nvSpPr>
        <p:spPr>
          <a:xfrm>
            <a:off x="5643570" y="4466256"/>
            <a:ext cx="1071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* [</a:t>
            </a:r>
            <a:r>
              <a:rPr lang="ko-KR" altLang="en-US" sz="700" b="1" dirty="0" smtClean="0"/>
              <a:t>언어</a:t>
            </a:r>
            <a:r>
              <a:rPr lang="en-US" altLang="ko-KR" sz="700" b="1" dirty="0" smtClean="0"/>
              <a:t>] </a:t>
            </a:r>
            <a:r>
              <a:rPr lang="ko-KR" altLang="en-US" sz="700" b="1" dirty="0" err="1" smtClean="0"/>
              <a:t>포루투갈어</a:t>
            </a:r>
            <a:endParaRPr lang="ko-KR" altLang="en-US" sz="7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1285852" y="6037892"/>
            <a:ext cx="57150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5786446" y="5252074"/>
            <a:ext cx="57150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3286116" y="142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09" name="타원 108"/>
          <p:cNvSpPr/>
          <p:nvPr/>
        </p:nvSpPr>
        <p:spPr>
          <a:xfrm>
            <a:off x="2891802" y="157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10" name="타원 109"/>
          <p:cNvSpPr/>
          <p:nvPr/>
        </p:nvSpPr>
        <p:spPr>
          <a:xfrm>
            <a:off x="5954142" y="41525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11" name="타원 110"/>
          <p:cNvSpPr/>
          <p:nvPr/>
        </p:nvSpPr>
        <p:spPr>
          <a:xfrm>
            <a:off x="4643438" y="153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12" name="타원 111"/>
          <p:cNvSpPr/>
          <p:nvPr/>
        </p:nvSpPr>
        <p:spPr>
          <a:xfrm>
            <a:off x="5535008" y="44291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643570" y="4657705"/>
            <a:ext cx="1071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* [</a:t>
            </a:r>
            <a:r>
              <a:rPr lang="ko-KR" altLang="en-US" sz="700" b="1" dirty="0" smtClean="0"/>
              <a:t>언어</a:t>
            </a:r>
            <a:r>
              <a:rPr lang="en-US" altLang="ko-KR" sz="700" b="1" dirty="0" smtClean="0"/>
              <a:t>] </a:t>
            </a:r>
            <a:r>
              <a:rPr lang="ko-KR" altLang="en-US" sz="700" b="1" dirty="0" smtClean="0"/>
              <a:t>스페인어</a:t>
            </a:r>
            <a:endParaRPr lang="ko-KR" altLang="en-US" sz="700" b="1" dirty="0"/>
          </a:p>
        </p:txBody>
      </p:sp>
      <p:sp>
        <p:nvSpPr>
          <p:cNvPr id="30" name="직사각형 29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25292"/>
              </p:ext>
            </p:extLst>
          </p:nvPr>
        </p:nvGraphicFramePr>
        <p:xfrm>
          <a:off x="-2" y="0"/>
          <a:ext cx="9144003" cy="50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2606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program_upload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program_upload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51682"/>
              </p:ext>
            </p:extLst>
          </p:nvPr>
        </p:nvGraphicFramePr>
        <p:xfrm>
          <a:off x="6732240" y="474398"/>
          <a:ext cx="2376264" cy="79783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Select box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카테고리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(Category)</a:t>
                      </a:r>
                      <a:b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Gồm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언어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Ngoại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ngữ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지식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비즈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Kiến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thức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Kinh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doanh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운동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Thể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thao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예술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Nghệ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thuật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라이프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Đời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sống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건강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Sức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khỏe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뷰티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Làm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đẹp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). 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문화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Văn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hóa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소셜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Tiểu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thuyết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), "Event"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프로그램 제목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프로그램 부연설명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Mô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tả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tóm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tắt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dung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금액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phí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수업기간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Thời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gian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Nút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radio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대표 이미지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Ảnh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đại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diện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chưa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thì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(7)~(9)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이미지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"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Ảnh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(7)~(8)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lên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2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ẩn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동영상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(Video)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(9)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lên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ẩn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file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file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첨부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Đính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kèm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file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URL video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(Add)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Mỗi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tạo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thêm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một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box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(12)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box 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수업일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Box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수업일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날짜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tháng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datepicker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시간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Thời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gian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timepicker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장소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Địa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điểm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수강인원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Quy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mô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lớp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Box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모집마감일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hết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hạn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tuyển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sinh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b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날짜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tháng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datepicker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시각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Giờ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timepicker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Xem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tiếp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endParaRPr lang="ko-KR" altLang="en-US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프로그램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4298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</a:p>
        </p:txBody>
      </p:sp>
      <p:sp>
        <p:nvSpPr>
          <p:cNvPr id="28" name="타원 2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31" name="타원 30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88000" y="128586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카테고리</a:t>
            </a:r>
            <a:endParaRPr lang="ko-KR" altLang="en-US" sz="1050" b="1" dirty="0"/>
          </a:p>
        </p:txBody>
      </p:sp>
      <p:sp>
        <p:nvSpPr>
          <p:cNvPr id="39" name="직사각형 38"/>
          <p:cNvSpPr/>
          <p:nvPr/>
        </p:nvSpPr>
        <p:spPr>
          <a:xfrm>
            <a:off x="2571736" y="1333156"/>
            <a:ext cx="122334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  선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8000" y="2000240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프로그램 제목</a:t>
            </a:r>
            <a:endParaRPr lang="ko-KR" altLang="en-US" sz="1050" b="1" dirty="0"/>
          </a:p>
        </p:txBody>
      </p:sp>
      <p:sp>
        <p:nvSpPr>
          <p:cNvPr id="41" name="직사각형 40"/>
          <p:cNvSpPr/>
          <p:nvPr/>
        </p:nvSpPr>
        <p:spPr>
          <a:xfrm>
            <a:off x="2571736" y="2000240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88000" y="2325594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프로그램 부연설명</a:t>
            </a:r>
            <a:endParaRPr lang="ko-KR" altLang="en-US" sz="1050" b="1" dirty="0"/>
          </a:p>
        </p:txBody>
      </p:sp>
      <p:sp>
        <p:nvSpPr>
          <p:cNvPr id="43" name="직사각형 42"/>
          <p:cNvSpPr/>
          <p:nvPr/>
        </p:nvSpPr>
        <p:spPr>
          <a:xfrm>
            <a:off x="2571736" y="2325594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3978" y="2643182"/>
            <a:ext cx="1236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/>
              <a:t>금액 및 수업기간</a:t>
            </a:r>
            <a:endParaRPr lang="ko-KR" altLang="en-US" sz="1050" b="1" dirty="0"/>
          </a:p>
        </p:txBody>
      </p:sp>
      <p:sp>
        <p:nvSpPr>
          <p:cNvPr id="47" name="직사각형 46"/>
          <p:cNvSpPr/>
          <p:nvPr/>
        </p:nvSpPr>
        <p:spPr>
          <a:xfrm>
            <a:off x="4411076" y="2682784"/>
            <a:ext cx="54954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88000" y="3852929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수업일</a:t>
            </a:r>
            <a:endParaRPr lang="ko-KR" altLang="en-US" sz="10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188000" y="5350825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장소</a:t>
            </a:r>
            <a:endParaRPr lang="ko-KR" altLang="en-US" sz="105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88000" y="6008534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모집마감일</a:t>
            </a:r>
            <a:endParaRPr lang="ko-KR" altLang="en-US" sz="1050" b="1" dirty="0"/>
          </a:p>
        </p:txBody>
      </p:sp>
      <p:sp>
        <p:nvSpPr>
          <p:cNvPr id="52" name="직사각형 51"/>
          <p:cNvSpPr/>
          <p:nvPr/>
        </p:nvSpPr>
        <p:spPr>
          <a:xfrm>
            <a:off x="2571736" y="3877764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71736" y="2682784"/>
            <a:ext cx="15001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03027" y="4234954"/>
            <a:ext cx="47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56" name="직사각형 55"/>
          <p:cNvSpPr/>
          <p:nvPr/>
        </p:nvSpPr>
        <p:spPr>
          <a:xfrm>
            <a:off x="4572000" y="4234954"/>
            <a:ext cx="80348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89604" y="4234954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시간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5589802" y="4234954"/>
            <a:ext cx="7823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64088" y="4234954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61" name="직사각형 60"/>
          <p:cNvSpPr/>
          <p:nvPr/>
        </p:nvSpPr>
        <p:spPr>
          <a:xfrm>
            <a:off x="2571736" y="5350825"/>
            <a:ext cx="321471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8000" y="5708015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수강인원</a:t>
            </a:r>
            <a:endParaRPr lang="ko-KR" altLang="en-US" sz="1050" b="1" dirty="0"/>
          </a:p>
        </p:txBody>
      </p:sp>
      <p:sp>
        <p:nvSpPr>
          <p:cNvPr id="63" name="직사각형 62"/>
          <p:cNvSpPr/>
          <p:nvPr/>
        </p:nvSpPr>
        <p:spPr>
          <a:xfrm>
            <a:off x="2571736" y="5708015"/>
            <a:ext cx="321471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86052" y="6206262"/>
            <a:ext cx="157163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57424" y="6206262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66" name="직사각형 65"/>
          <p:cNvSpPr/>
          <p:nvPr/>
        </p:nvSpPr>
        <p:spPr>
          <a:xfrm>
            <a:off x="5086316" y="6206262"/>
            <a:ext cx="1000132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57688" y="6206262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시각</a:t>
            </a:r>
            <a:endParaRPr lang="ko-KR" altLang="en-US" sz="1050" dirty="0"/>
          </a:p>
        </p:txBody>
      </p:sp>
      <p:sp>
        <p:nvSpPr>
          <p:cNvPr id="70" name="직사각형 69"/>
          <p:cNvSpPr/>
          <p:nvPr/>
        </p:nvSpPr>
        <p:spPr>
          <a:xfrm>
            <a:off x="2585986" y="6134824"/>
            <a:ext cx="3786214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188000" y="2968536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대표 이미지</a:t>
            </a:r>
            <a:endParaRPr lang="ko-KR" altLang="en-US" sz="1050" b="1" dirty="0"/>
          </a:p>
        </p:txBody>
      </p:sp>
      <p:sp>
        <p:nvSpPr>
          <p:cNvPr id="73" name="직사각형 72"/>
          <p:cNvSpPr/>
          <p:nvPr/>
        </p:nvSpPr>
        <p:spPr>
          <a:xfrm>
            <a:off x="2571736" y="3222452"/>
            <a:ext cx="1357322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10020" y="3185880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72676" y="2938056"/>
            <a:ext cx="2286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○ 이미지</a:t>
            </a:r>
            <a:r>
              <a:rPr lang="en-US" altLang="ko-KR" sz="1050" dirty="0" smtClean="0"/>
              <a:t>	</a:t>
            </a:r>
            <a:r>
              <a:rPr lang="ko-KR" altLang="en-US" sz="1050" dirty="0" smtClean="0"/>
              <a:t>○ 동영상</a:t>
            </a:r>
            <a:endParaRPr lang="ko-KR" altLang="en-US" sz="1050" dirty="0"/>
          </a:p>
        </p:txBody>
      </p:sp>
      <p:sp>
        <p:nvSpPr>
          <p:cNvPr id="76" name="직사각형 75"/>
          <p:cNvSpPr/>
          <p:nvPr/>
        </p:nvSpPr>
        <p:spPr>
          <a:xfrm>
            <a:off x="2571736" y="3508204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483768" y="12687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2483768" y="19513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0" name="타원 79"/>
          <p:cNvSpPr/>
          <p:nvPr/>
        </p:nvSpPr>
        <p:spPr>
          <a:xfrm>
            <a:off x="2483768" y="22766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2481736" y="26199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2359184" y="29969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2519792" y="32224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3923928" y="31409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2519792" y="35082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2447784" y="38250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91" name="타원 90"/>
          <p:cNvSpPr/>
          <p:nvPr/>
        </p:nvSpPr>
        <p:spPr>
          <a:xfrm>
            <a:off x="2483768" y="53141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92" name="타원 91"/>
          <p:cNvSpPr/>
          <p:nvPr/>
        </p:nvSpPr>
        <p:spPr>
          <a:xfrm>
            <a:off x="2483768" y="56713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14</a:t>
            </a:r>
            <a:endParaRPr lang="ko-KR" altLang="en-US" sz="800" dirty="0"/>
          </a:p>
        </p:txBody>
      </p:sp>
      <p:sp>
        <p:nvSpPr>
          <p:cNvPr id="93" name="타원 92"/>
          <p:cNvSpPr/>
          <p:nvPr/>
        </p:nvSpPr>
        <p:spPr>
          <a:xfrm>
            <a:off x="2481736" y="60573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15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188000" y="1595754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공급자</a:t>
            </a:r>
            <a:endParaRPr lang="ko-KR" altLang="en-US" sz="1050" b="1" dirty="0"/>
          </a:p>
        </p:txBody>
      </p:sp>
      <p:sp>
        <p:nvSpPr>
          <p:cNvPr id="95" name="직사각형 94"/>
          <p:cNvSpPr/>
          <p:nvPr/>
        </p:nvSpPr>
        <p:spPr>
          <a:xfrm>
            <a:off x="2571736" y="1643050"/>
            <a:ext cx="122334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866518" y="1643050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445918" y="4192793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99" name="타원 98"/>
          <p:cNvSpPr/>
          <p:nvPr/>
        </p:nvSpPr>
        <p:spPr>
          <a:xfrm>
            <a:off x="6453944" y="40618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2571736" y="4163516"/>
            <a:ext cx="3857652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071934" y="2673020"/>
            <a:ext cx="4286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원</a:t>
            </a:r>
            <a:endParaRPr lang="ko-KR" altLang="en-US" sz="1050" dirty="0"/>
          </a:p>
        </p:txBody>
      </p:sp>
      <p:sp>
        <p:nvSpPr>
          <p:cNvPr id="96" name="TextBox 95"/>
          <p:cNvSpPr txBox="1"/>
          <p:nvPr/>
        </p:nvSpPr>
        <p:spPr>
          <a:xfrm>
            <a:off x="4973744" y="2673020"/>
            <a:ext cx="4286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주</a:t>
            </a:r>
            <a:endParaRPr lang="ko-KR" altLang="en-US" sz="1050" dirty="0"/>
          </a:p>
        </p:txBody>
      </p:sp>
      <p:sp>
        <p:nvSpPr>
          <p:cNvPr id="100" name="타원 99"/>
          <p:cNvSpPr/>
          <p:nvPr/>
        </p:nvSpPr>
        <p:spPr>
          <a:xfrm>
            <a:off x="4326729" y="26199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2495986" y="41449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603027" y="4624148"/>
            <a:ext cx="47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102" name="직사각형 101"/>
          <p:cNvSpPr/>
          <p:nvPr/>
        </p:nvSpPr>
        <p:spPr>
          <a:xfrm>
            <a:off x="4572000" y="4624148"/>
            <a:ext cx="80348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89604" y="4624148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시간</a:t>
            </a:r>
            <a:endParaRPr lang="ko-KR" altLang="en-US" sz="1050" dirty="0"/>
          </a:p>
        </p:txBody>
      </p:sp>
      <p:sp>
        <p:nvSpPr>
          <p:cNvPr id="104" name="직사각형 103"/>
          <p:cNvSpPr/>
          <p:nvPr/>
        </p:nvSpPr>
        <p:spPr>
          <a:xfrm>
            <a:off x="5589802" y="4624148"/>
            <a:ext cx="7823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64088" y="4624148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445918" y="4581987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3180654" y="4613433"/>
            <a:ext cx="896019" cy="2357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571736" y="4552710"/>
            <a:ext cx="3857652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603027" y="4973077"/>
            <a:ext cx="47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>
          <a:xfrm>
            <a:off x="4572000" y="4973077"/>
            <a:ext cx="80348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89604" y="4973077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시간</a:t>
            </a:r>
            <a:endParaRPr lang="ko-KR" altLang="en-US" sz="1050" dirty="0"/>
          </a:p>
        </p:txBody>
      </p:sp>
      <p:sp>
        <p:nvSpPr>
          <p:cNvPr id="112" name="직사각형 111"/>
          <p:cNvSpPr/>
          <p:nvPr/>
        </p:nvSpPr>
        <p:spPr>
          <a:xfrm>
            <a:off x="5589802" y="4973077"/>
            <a:ext cx="7823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64088" y="4973077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114" name="TextBox 113"/>
          <p:cNvSpPr txBox="1"/>
          <p:nvPr/>
        </p:nvSpPr>
        <p:spPr>
          <a:xfrm>
            <a:off x="6445918" y="493091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3180654" y="4962362"/>
            <a:ext cx="896019" cy="2357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571736" y="4901639"/>
            <a:ext cx="3857652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cfile3.uf.tistory.com/image/235FE034540FE92A1FA9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092" b="96936" l="4673" r="84424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062"/>
          <a:stretch/>
        </p:blipFill>
        <p:spPr bwMode="auto">
          <a:xfrm>
            <a:off x="3059729" y="4206820"/>
            <a:ext cx="2088335" cy="203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3180654" y="4224239"/>
            <a:ext cx="896019" cy="2357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1094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program_upload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program_upload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26368"/>
              </p:ext>
            </p:extLst>
          </p:nvPr>
        </p:nvGraphicFramePr>
        <p:xfrm>
          <a:off x="6786578" y="474398"/>
          <a:ext cx="2321926" cy="66707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21926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검색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(Search)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pop-up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kiếm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cấp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공급자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pop-up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kiếm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cấp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공급자 검색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Tìm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pop-up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Select box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이름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이메일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/Email)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Sau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kiếm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Cột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Cột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이메일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(Email)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Cột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체크박스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(Check box)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완료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Hoàn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tất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add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thêm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pop-up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Chỉ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người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chưa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공급자를 선택해주세요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Xem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tiếp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1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프로그램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</a:p>
        </p:txBody>
      </p:sp>
      <p:sp>
        <p:nvSpPr>
          <p:cNvPr id="28" name="타원 2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31" name="타원 30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115617" y="114298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188000" y="128586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카테고리</a:t>
            </a:r>
            <a:endParaRPr lang="ko-KR" altLang="en-US" sz="1050" b="1" dirty="0"/>
          </a:p>
        </p:txBody>
      </p:sp>
      <p:sp>
        <p:nvSpPr>
          <p:cNvPr id="84" name="직사각형 83"/>
          <p:cNvSpPr/>
          <p:nvPr/>
        </p:nvSpPr>
        <p:spPr>
          <a:xfrm>
            <a:off x="2571736" y="1333156"/>
            <a:ext cx="122334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  선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88000" y="2000240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프로그램 제목</a:t>
            </a:r>
            <a:endParaRPr lang="ko-KR" altLang="en-US" sz="1050" b="1" dirty="0"/>
          </a:p>
        </p:txBody>
      </p:sp>
      <p:sp>
        <p:nvSpPr>
          <p:cNvPr id="86" name="직사각형 85"/>
          <p:cNvSpPr/>
          <p:nvPr/>
        </p:nvSpPr>
        <p:spPr>
          <a:xfrm>
            <a:off x="2571736" y="2000240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88000" y="2325594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프로그램 부연설명</a:t>
            </a:r>
            <a:endParaRPr lang="ko-KR" altLang="en-US" sz="1050" b="1" dirty="0"/>
          </a:p>
        </p:txBody>
      </p:sp>
      <p:sp>
        <p:nvSpPr>
          <p:cNvPr id="89" name="직사각형 88"/>
          <p:cNvSpPr/>
          <p:nvPr/>
        </p:nvSpPr>
        <p:spPr>
          <a:xfrm>
            <a:off x="2571736" y="2325594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13978" y="2643182"/>
            <a:ext cx="1236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/>
              <a:t>금액 및 수업기간</a:t>
            </a:r>
            <a:endParaRPr lang="ko-KR" altLang="en-US" sz="1050" b="1" dirty="0"/>
          </a:p>
        </p:txBody>
      </p:sp>
      <p:sp>
        <p:nvSpPr>
          <p:cNvPr id="92" name="직사각형 91"/>
          <p:cNvSpPr/>
          <p:nvPr/>
        </p:nvSpPr>
        <p:spPr>
          <a:xfrm>
            <a:off x="4411076" y="2682784"/>
            <a:ext cx="54954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88000" y="3852929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수업일</a:t>
            </a:r>
            <a:endParaRPr lang="ko-KR" altLang="en-US" sz="105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188000" y="5350825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장소</a:t>
            </a:r>
            <a:endParaRPr lang="ko-KR" altLang="en-US" sz="105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1188000" y="6008534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모집마감일</a:t>
            </a:r>
            <a:endParaRPr lang="ko-KR" altLang="en-US" sz="1050" b="1" dirty="0"/>
          </a:p>
        </p:txBody>
      </p:sp>
      <p:sp>
        <p:nvSpPr>
          <p:cNvPr id="120" name="직사각형 119"/>
          <p:cNvSpPr/>
          <p:nvPr/>
        </p:nvSpPr>
        <p:spPr>
          <a:xfrm>
            <a:off x="2571736" y="3877764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571736" y="2682784"/>
            <a:ext cx="15001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603027" y="4234954"/>
            <a:ext cx="47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123" name="직사각형 122"/>
          <p:cNvSpPr/>
          <p:nvPr/>
        </p:nvSpPr>
        <p:spPr>
          <a:xfrm>
            <a:off x="4572000" y="4234954"/>
            <a:ext cx="80348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089604" y="4234954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시간</a:t>
            </a:r>
            <a:endParaRPr lang="ko-KR" altLang="en-US" sz="1050" dirty="0"/>
          </a:p>
        </p:txBody>
      </p:sp>
      <p:sp>
        <p:nvSpPr>
          <p:cNvPr id="125" name="직사각형 124"/>
          <p:cNvSpPr/>
          <p:nvPr/>
        </p:nvSpPr>
        <p:spPr>
          <a:xfrm>
            <a:off x="5589802" y="4234954"/>
            <a:ext cx="7823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64088" y="4234954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127" name="직사각형 126"/>
          <p:cNvSpPr/>
          <p:nvPr/>
        </p:nvSpPr>
        <p:spPr>
          <a:xfrm>
            <a:off x="2571736" y="5350825"/>
            <a:ext cx="321471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188000" y="5708015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수강인원</a:t>
            </a:r>
            <a:endParaRPr lang="ko-KR" altLang="en-US" sz="1050" b="1" dirty="0"/>
          </a:p>
        </p:txBody>
      </p:sp>
      <p:sp>
        <p:nvSpPr>
          <p:cNvPr id="129" name="직사각형 128"/>
          <p:cNvSpPr/>
          <p:nvPr/>
        </p:nvSpPr>
        <p:spPr>
          <a:xfrm>
            <a:off x="2571736" y="5708015"/>
            <a:ext cx="321471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086052" y="6206262"/>
            <a:ext cx="157163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657424" y="6206262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132" name="직사각형 131"/>
          <p:cNvSpPr/>
          <p:nvPr/>
        </p:nvSpPr>
        <p:spPr>
          <a:xfrm>
            <a:off x="5086316" y="6206262"/>
            <a:ext cx="1000132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657688" y="6206262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시각</a:t>
            </a:r>
            <a:endParaRPr lang="ko-KR" altLang="en-US" sz="1050" dirty="0"/>
          </a:p>
        </p:txBody>
      </p:sp>
      <p:sp>
        <p:nvSpPr>
          <p:cNvPr id="134" name="직사각형 133"/>
          <p:cNvSpPr/>
          <p:nvPr/>
        </p:nvSpPr>
        <p:spPr>
          <a:xfrm>
            <a:off x="2585986" y="6134824"/>
            <a:ext cx="3786214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1188000" y="2968536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대표 이미지</a:t>
            </a:r>
            <a:endParaRPr lang="ko-KR" altLang="en-US" sz="1050" b="1" dirty="0"/>
          </a:p>
        </p:txBody>
      </p:sp>
      <p:sp>
        <p:nvSpPr>
          <p:cNvPr id="136" name="직사각형 135"/>
          <p:cNvSpPr/>
          <p:nvPr/>
        </p:nvSpPr>
        <p:spPr>
          <a:xfrm>
            <a:off x="2571736" y="3222452"/>
            <a:ext cx="1357322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010020" y="3185880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472676" y="2938056"/>
            <a:ext cx="2286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○ 이미지</a:t>
            </a:r>
            <a:r>
              <a:rPr lang="en-US" altLang="ko-KR" sz="1050" dirty="0" smtClean="0"/>
              <a:t>	</a:t>
            </a:r>
            <a:r>
              <a:rPr lang="ko-KR" altLang="en-US" sz="1050" dirty="0" smtClean="0"/>
              <a:t>○ 동영상</a:t>
            </a:r>
            <a:endParaRPr lang="ko-KR" altLang="en-US" sz="1050" dirty="0"/>
          </a:p>
        </p:txBody>
      </p:sp>
      <p:sp>
        <p:nvSpPr>
          <p:cNvPr id="139" name="직사각형 138"/>
          <p:cNvSpPr/>
          <p:nvPr/>
        </p:nvSpPr>
        <p:spPr>
          <a:xfrm>
            <a:off x="2571736" y="3508204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88000" y="1595754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공급자</a:t>
            </a:r>
            <a:endParaRPr lang="ko-KR" altLang="en-US" sz="1050" b="1" dirty="0"/>
          </a:p>
        </p:txBody>
      </p:sp>
      <p:sp>
        <p:nvSpPr>
          <p:cNvPr id="154" name="직사각형 153"/>
          <p:cNvSpPr/>
          <p:nvPr/>
        </p:nvSpPr>
        <p:spPr>
          <a:xfrm>
            <a:off x="2571736" y="1643050"/>
            <a:ext cx="122334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866518" y="1643050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445918" y="4192793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158" name="직사각형 157"/>
          <p:cNvSpPr/>
          <p:nvPr/>
        </p:nvSpPr>
        <p:spPr>
          <a:xfrm>
            <a:off x="2571736" y="4163516"/>
            <a:ext cx="3857652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4071934" y="2673020"/>
            <a:ext cx="4286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원</a:t>
            </a:r>
            <a:endParaRPr lang="ko-KR" altLang="en-US" sz="1050" dirty="0"/>
          </a:p>
        </p:txBody>
      </p:sp>
      <p:sp>
        <p:nvSpPr>
          <p:cNvPr id="160" name="TextBox 159"/>
          <p:cNvSpPr txBox="1"/>
          <p:nvPr/>
        </p:nvSpPr>
        <p:spPr>
          <a:xfrm>
            <a:off x="4973744" y="2673020"/>
            <a:ext cx="4286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주</a:t>
            </a:r>
            <a:endParaRPr lang="ko-KR" altLang="en-US" sz="1050" dirty="0"/>
          </a:p>
        </p:txBody>
      </p:sp>
      <p:sp>
        <p:nvSpPr>
          <p:cNvPr id="163" name="TextBox 162"/>
          <p:cNvSpPr txBox="1"/>
          <p:nvPr/>
        </p:nvSpPr>
        <p:spPr>
          <a:xfrm>
            <a:off x="2603027" y="4624148"/>
            <a:ext cx="47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164" name="직사각형 163"/>
          <p:cNvSpPr/>
          <p:nvPr/>
        </p:nvSpPr>
        <p:spPr>
          <a:xfrm>
            <a:off x="4572000" y="4624148"/>
            <a:ext cx="80348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089604" y="4624148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시간</a:t>
            </a:r>
            <a:endParaRPr lang="ko-KR" altLang="en-US" sz="1050" dirty="0"/>
          </a:p>
        </p:txBody>
      </p:sp>
      <p:sp>
        <p:nvSpPr>
          <p:cNvPr id="166" name="직사각형 165"/>
          <p:cNvSpPr/>
          <p:nvPr/>
        </p:nvSpPr>
        <p:spPr>
          <a:xfrm>
            <a:off x="5589802" y="4624148"/>
            <a:ext cx="7823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64088" y="4624148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168" name="TextBox 167"/>
          <p:cNvSpPr txBox="1"/>
          <p:nvPr/>
        </p:nvSpPr>
        <p:spPr>
          <a:xfrm>
            <a:off x="6445918" y="4581987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169" name="직사각형 168"/>
          <p:cNvSpPr/>
          <p:nvPr/>
        </p:nvSpPr>
        <p:spPr>
          <a:xfrm>
            <a:off x="3180654" y="4613433"/>
            <a:ext cx="896019" cy="2357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571736" y="4552710"/>
            <a:ext cx="3857652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2603027" y="4973077"/>
            <a:ext cx="47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172" name="직사각형 171"/>
          <p:cNvSpPr/>
          <p:nvPr/>
        </p:nvSpPr>
        <p:spPr>
          <a:xfrm>
            <a:off x="4572000" y="4973077"/>
            <a:ext cx="80348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89604" y="4973077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시간</a:t>
            </a:r>
            <a:endParaRPr lang="ko-KR" altLang="en-US" sz="1050" dirty="0"/>
          </a:p>
        </p:txBody>
      </p:sp>
      <p:sp>
        <p:nvSpPr>
          <p:cNvPr id="174" name="직사각형 173"/>
          <p:cNvSpPr/>
          <p:nvPr/>
        </p:nvSpPr>
        <p:spPr>
          <a:xfrm>
            <a:off x="5589802" y="4973077"/>
            <a:ext cx="7823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364088" y="4973077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176" name="TextBox 175"/>
          <p:cNvSpPr txBox="1"/>
          <p:nvPr/>
        </p:nvSpPr>
        <p:spPr>
          <a:xfrm>
            <a:off x="6445918" y="493091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177" name="직사각형 176"/>
          <p:cNvSpPr/>
          <p:nvPr/>
        </p:nvSpPr>
        <p:spPr>
          <a:xfrm>
            <a:off x="3180654" y="4962362"/>
            <a:ext cx="896019" cy="2357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571736" y="4901639"/>
            <a:ext cx="3857652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3180654" y="4224239"/>
            <a:ext cx="896019" cy="2357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779912" y="1962531"/>
            <a:ext cx="2857520" cy="32861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98" name="직사각형 97"/>
          <p:cNvSpPr/>
          <p:nvPr/>
        </p:nvSpPr>
        <p:spPr>
          <a:xfrm>
            <a:off x="4494292" y="2391159"/>
            <a:ext cx="1214446" cy="15561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5565862" y="2403900"/>
            <a:ext cx="142876" cy="142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림 99" descr="magnifying-glass-481818_960_7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479169">
            <a:off x="5569510" y="2418557"/>
            <a:ext cx="121006" cy="100821"/>
          </a:xfrm>
          <a:prstGeom prst="rect">
            <a:avLst/>
          </a:prstGeom>
        </p:spPr>
      </p:pic>
      <p:sp useBgFill="1">
        <p:nvSpPr>
          <p:cNvPr id="101" name="직사각형 100"/>
          <p:cNvSpPr/>
          <p:nvPr/>
        </p:nvSpPr>
        <p:spPr>
          <a:xfrm>
            <a:off x="3851350" y="2391159"/>
            <a:ext cx="571504" cy="165141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이름    ▼</a:t>
            </a:r>
            <a:endParaRPr lang="ko-KR" altLang="en-US" sz="800" spc="-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51350" y="2011704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공급자 검색</a:t>
            </a:r>
            <a:endParaRPr lang="ko-KR" altLang="en-US" sz="105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372200" y="197128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3779912" y="3193612"/>
            <a:ext cx="2714644" cy="1588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899988" y="3233143"/>
            <a:ext cx="714380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최정훈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최정훈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최정훈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최정훈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최정훈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최정훈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최정훈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최정훈</a:t>
            </a:r>
          </a:p>
          <a:p>
            <a:pPr>
              <a:lnSpc>
                <a:spcPct val="150000"/>
              </a:lnSpc>
            </a:pPr>
            <a:endParaRPr lang="ko-KR" altLang="en-US" sz="1000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3994226" y="2907860"/>
            <a:ext cx="2571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이름                </a:t>
            </a:r>
            <a:r>
              <a:rPr lang="ko-KR" altLang="en-US" sz="1050" b="1" dirty="0" err="1" smtClean="0"/>
              <a:t>이메일</a:t>
            </a:r>
            <a:r>
              <a:rPr lang="ko-KR" altLang="en-US" sz="1050" b="1" dirty="0" smtClean="0"/>
              <a:t>            선택</a:t>
            </a:r>
            <a:endParaRPr lang="ko-KR" altLang="en-US" sz="105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080216" y="3188269"/>
            <a:ext cx="285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/>
              <a:t>○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○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○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○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○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○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○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○</a:t>
            </a:r>
            <a:endParaRPr lang="ko-KR" altLang="en-US" sz="1050" dirty="0" smtClean="0"/>
          </a:p>
        </p:txBody>
      </p:sp>
      <p:sp>
        <p:nvSpPr>
          <p:cNvPr id="109" name="직사각형 108"/>
          <p:cNvSpPr/>
          <p:nvPr/>
        </p:nvSpPr>
        <p:spPr>
          <a:xfrm>
            <a:off x="5994490" y="2534035"/>
            <a:ext cx="500066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완료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779912" y="20339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11" name="타원 110"/>
          <p:cNvSpPr/>
          <p:nvPr/>
        </p:nvSpPr>
        <p:spPr>
          <a:xfrm>
            <a:off x="6280242" y="196253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13" name="타원 112"/>
          <p:cNvSpPr/>
          <p:nvPr/>
        </p:nvSpPr>
        <p:spPr>
          <a:xfrm>
            <a:off x="5708738" y="23197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14" name="타원 113"/>
          <p:cNvSpPr/>
          <p:nvPr/>
        </p:nvSpPr>
        <p:spPr>
          <a:xfrm>
            <a:off x="5923052" y="25340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116" name="타원 115"/>
          <p:cNvSpPr/>
          <p:nvPr/>
        </p:nvSpPr>
        <p:spPr>
          <a:xfrm>
            <a:off x="6012160" y="32129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695117" y="3222452"/>
            <a:ext cx="1285884" cy="214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abcd234@naver.comabcd234@naver.com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abcd234@naver.com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abcd234@naver.com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abcd234@naver.com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abcd234@naver.com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abcd234@naver.com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abcd234@naver.com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abcd234@naver.com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endParaRPr lang="ko-KR" altLang="en-US" sz="900" dirty="0"/>
          </a:p>
        </p:txBody>
      </p:sp>
      <p:sp>
        <p:nvSpPr>
          <p:cNvPr id="181" name="타원 180"/>
          <p:cNvSpPr/>
          <p:nvPr/>
        </p:nvSpPr>
        <p:spPr>
          <a:xfrm>
            <a:off x="3809988" y="15884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82" name="타원 181"/>
          <p:cNvSpPr/>
          <p:nvPr/>
        </p:nvSpPr>
        <p:spPr>
          <a:xfrm>
            <a:off x="2542633" y="15884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6" name="타원 95"/>
          <p:cNvSpPr/>
          <p:nvPr/>
        </p:nvSpPr>
        <p:spPr>
          <a:xfrm>
            <a:off x="3741317" y="23197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97" name="타원 96"/>
          <p:cNvSpPr/>
          <p:nvPr/>
        </p:nvSpPr>
        <p:spPr>
          <a:xfrm>
            <a:off x="3851350" y="32619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12" name="타원 111"/>
          <p:cNvSpPr/>
          <p:nvPr/>
        </p:nvSpPr>
        <p:spPr>
          <a:xfrm>
            <a:off x="4601449" y="326194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0426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program_upload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program_upload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6367"/>
              </p:ext>
            </p:extLst>
          </p:nvPr>
        </p:nvGraphicFramePr>
        <p:xfrm>
          <a:off x="6732240" y="474398"/>
          <a:ext cx="2376264" cy="76613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Web editor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강사소개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Giới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thiệu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viên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Web editor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수업소개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Giới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thiệu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포함사항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Những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mục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bao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gồm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trong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Check box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강습료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phí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재료비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(Chi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phí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liệu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교재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Giáo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trình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와이파이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Wifi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주차시설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Bãi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đậu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xe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음료제공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đồ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uống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nhiều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Web editor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커리큘럼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Chương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trình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주소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Địa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chỉ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장소 설명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Mô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tả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địa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điểm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경도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위도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Vĩ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trí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đúng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kinh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bằng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icon pin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bản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đồ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app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등록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Tạo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mới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Sau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toàn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bộ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dung,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등록하시겠습니까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(OK)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tạo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en-US" altLang="ko-KR" sz="1000" baseline="0" dirty="0" smtClean="0"/>
                        <a:t>program]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vẫn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모든 내용을 입력해주세요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."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điền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đầy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đủ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tất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cả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dung.)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(OK)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프로그램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</a:p>
        </p:txBody>
      </p:sp>
      <p:sp>
        <p:nvSpPr>
          <p:cNvPr id="28" name="타원 2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31" name="타원 30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14414" y="1214422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강사소개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4414" y="2285992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수업소개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1142976" y="3629634"/>
            <a:ext cx="55007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□ </a:t>
            </a:r>
            <a:r>
              <a:rPr lang="ko-KR" altLang="en-US" sz="1100" dirty="0" err="1" smtClean="0"/>
              <a:t>강습료</a:t>
            </a:r>
            <a:r>
              <a:rPr lang="ko-KR" altLang="en-US" sz="1100" dirty="0" smtClean="0"/>
              <a:t>   □ 재료비  □ 아이콘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□ </a:t>
            </a:r>
            <a:r>
              <a:rPr lang="ko-KR" altLang="en-US" sz="1100" dirty="0" err="1" smtClean="0"/>
              <a:t>와이파이</a:t>
            </a:r>
            <a:r>
              <a:rPr lang="ko-KR" altLang="en-US" sz="1100" dirty="0" smtClean="0"/>
              <a:t>   □ 주차시설   □ 음료제공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214414" y="3356992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포함사항 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1285852" y="2571744"/>
            <a:ext cx="2928958" cy="71438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85852" y="1500174"/>
            <a:ext cx="2928958" cy="71438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14414" y="393305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커리큘럼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1285852" y="4218808"/>
            <a:ext cx="2928958" cy="71438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14414" y="50131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모임장소 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071670" y="5259397"/>
            <a:ext cx="357190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71604" y="5259397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357290" y="558468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장소 설명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2071670" y="5616587"/>
            <a:ext cx="3571900" cy="3326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223648" y="14291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1232976" y="25003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1115616" y="35370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1256312" y="41792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1990729" y="51783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8" name="직사각형 87"/>
          <p:cNvSpPr/>
          <p:nvPr/>
        </p:nvSpPr>
        <p:spPr>
          <a:xfrm>
            <a:off x="3295640" y="6357958"/>
            <a:ext cx="1133484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3224202" y="63579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1990729" y="556310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2071670" y="5986511"/>
            <a:ext cx="149221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1604" y="598651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경도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4151352" y="5986511"/>
            <a:ext cx="149221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51286" y="598651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</a:t>
            </a:r>
            <a:r>
              <a:rPr lang="ko-KR" altLang="en-US" sz="1000" smtClean="0"/>
              <a:t>도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1990729" y="59136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4062679" y="59136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8982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</a:t>
                      </a:r>
                      <a:endParaRPr lang="ko-KR" altLang="en-US" sz="10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17037"/>
              </p:ext>
            </p:extLst>
          </p:nvPr>
        </p:nvGraphicFramePr>
        <p:xfrm>
          <a:off x="6732240" y="474398"/>
          <a:ext cx="2376264" cy="87708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Select box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카테고리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(Category)</a:t>
                      </a:r>
                      <a:b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Gồm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언어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Ngoại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ngữ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지식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비즈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Kiến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thức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Kinh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doanh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운동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Thể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thao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예술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Nghệ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thuật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라이프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Đời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sống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건강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Sức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khỏe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뷰티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Làm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đẹp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). 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문화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Văn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hóa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소셜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Tiểu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thuyết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), "Event"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프로그램 제목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프로그램 부연설명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Mô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tả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tóm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tắt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dung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금액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phí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수업기간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Thời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gian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Nút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radio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대표 이미지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Ảnh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đại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diện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chưa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thì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(7)~(9)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이미지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"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Ảnh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(7)~(8)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lên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2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ẩn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동영상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“ (Video)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(9)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lên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ẩn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file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file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첨부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Đính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kèm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file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URL video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추가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(Add)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Mỗi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tạo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thêm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một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box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(12)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box 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수업일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Box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수업일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날짜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tháng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datepicker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시간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Thời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gian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timepicker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장소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Địa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điểm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수강인원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Quy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mô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lớp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Box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모집마감일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hết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hạn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tuyển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sinh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b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날짜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tháng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datepicker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vi-VN" altLang="ko-KR" sz="8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시각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Giờ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timepicker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Tab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상세정보 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Thông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tin chi </a:t>
                      </a:r>
                      <a:r>
                        <a:rPr lang="en-US" altLang="ko-KR" sz="800" baseline="0" dirty="0" err="1" smtClean="0">
                          <a:solidFill>
                            <a:srgbClr val="FF0000"/>
                          </a:solidFill>
                        </a:rPr>
                        <a:t>tiết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rogram_detail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후기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(Comment)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en-US" altLang="ko-KR" sz="8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altLang="ko-KR" sz="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rogram_detail_comment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Tab Q&amp;A</a:t>
                      </a:r>
                      <a:b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8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click </a:t>
                      </a:r>
                      <a:r>
                        <a:rPr lang="en-US" altLang="ko-KR" sz="8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8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8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altLang="ko-KR" sz="8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rogram_detail_qa</a:t>
                      </a:r>
                      <a:r>
                        <a:rPr lang="en-US" altLang="ko-KR" sz="8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Xem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tiếp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endParaRPr lang="ko-KR" altLang="en-US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프로그램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4298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</a:p>
        </p:txBody>
      </p:sp>
      <p:sp>
        <p:nvSpPr>
          <p:cNvPr id="28" name="타원 2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31" name="타원 30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88000" y="1528234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카테고리</a:t>
            </a:r>
            <a:endParaRPr lang="ko-KR" altLang="en-US" sz="1050" b="1" dirty="0"/>
          </a:p>
        </p:txBody>
      </p:sp>
      <p:sp>
        <p:nvSpPr>
          <p:cNvPr id="39" name="직사각형 38"/>
          <p:cNvSpPr/>
          <p:nvPr/>
        </p:nvSpPr>
        <p:spPr>
          <a:xfrm>
            <a:off x="2571736" y="1575530"/>
            <a:ext cx="122334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  언 어       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8000" y="2242614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프로그램 제목</a:t>
            </a:r>
            <a:endParaRPr lang="ko-KR" altLang="en-US" sz="1050" b="1" dirty="0"/>
          </a:p>
        </p:txBody>
      </p:sp>
      <p:sp>
        <p:nvSpPr>
          <p:cNvPr id="41" name="직사각형 40"/>
          <p:cNvSpPr/>
          <p:nvPr/>
        </p:nvSpPr>
        <p:spPr>
          <a:xfrm>
            <a:off x="2571736" y="2242614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포루투갈어와</a:t>
            </a:r>
            <a:r>
              <a:rPr lang="ko-KR" altLang="en-US" sz="1100" dirty="0">
                <a:solidFill>
                  <a:schemeClr val="tx1"/>
                </a:solidFill>
              </a:rPr>
              <a:t> 함께 브라질로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88000" y="2567968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프로그램 부연설명</a:t>
            </a:r>
            <a:endParaRPr lang="ko-KR" altLang="en-US" sz="1050" b="1" dirty="0"/>
          </a:p>
        </p:txBody>
      </p:sp>
      <p:sp>
        <p:nvSpPr>
          <p:cNvPr id="43" name="직사각형 42"/>
          <p:cNvSpPr/>
          <p:nvPr/>
        </p:nvSpPr>
        <p:spPr>
          <a:xfrm>
            <a:off x="2571736" y="2567968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청춘들에게 고한다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브라질로 떠나자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포루투갈어로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3978" y="2885556"/>
            <a:ext cx="1236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/>
              <a:t>금액 및 수업기간</a:t>
            </a:r>
            <a:endParaRPr lang="ko-KR" altLang="en-US" sz="1050" b="1" dirty="0"/>
          </a:p>
        </p:txBody>
      </p:sp>
      <p:sp>
        <p:nvSpPr>
          <p:cNvPr id="47" name="직사각형 46"/>
          <p:cNvSpPr/>
          <p:nvPr/>
        </p:nvSpPr>
        <p:spPr>
          <a:xfrm>
            <a:off x="4411076" y="2925158"/>
            <a:ext cx="54954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r>
              <a:rPr lang="ko-KR" altLang="en-US" sz="1100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88000" y="4095303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수업일</a:t>
            </a:r>
            <a:endParaRPr lang="ko-KR" altLang="en-US" sz="10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188000" y="5593199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장소</a:t>
            </a:r>
            <a:endParaRPr lang="ko-KR" altLang="en-US" sz="105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88000" y="6250908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모집마감일</a:t>
            </a:r>
            <a:endParaRPr lang="ko-KR" altLang="en-US" sz="1050" b="1" dirty="0"/>
          </a:p>
        </p:txBody>
      </p:sp>
      <p:sp>
        <p:nvSpPr>
          <p:cNvPr id="52" name="직사각형 51"/>
          <p:cNvSpPr/>
          <p:nvPr/>
        </p:nvSpPr>
        <p:spPr>
          <a:xfrm>
            <a:off x="2571736" y="4120138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71736" y="2925158"/>
            <a:ext cx="15001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100,000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03027" y="4477328"/>
            <a:ext cx="47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56" name="직사각형 55"/>
          <p:cNvSpPr/>
          <p:nvPr/>
        </p:nvSpPr>
        <p:spPr>
          <a:xfrm>
            <a:off x="4572000" y="4477328"/>
            <a:ext cx="80348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89604" y="4477328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시간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5589802" y="4477328"/>
            <a:ext cx="7823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64088" y="4477328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61" name="직사각형 60"/>
          <p:cNvSpPr/>
          <p:nvPr/>
        </p:nvSpPr>
        <p:spPr>
          <a:xfrm>
            <a:off x="2571736" y="5593199"/>
            <a:ext cx="321471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서울시 마포구 마포대로</a:t>
            </a:r>
            <a:r>
              <a:rPr lang="en-US" altLang="ko-KR" sz="1100" dirty="0">
                <a:solidFill>
                  <a:schemeClr val="tx1"/>
                </a:solidFill>
              </a:rPr>
              <a:t>123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8000" y="5950389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수강인원</a:t>
            </a:r>
            <a:endParaRPr lang="ko-KR" altLang="en-US" sz="1050" b="1" dirty="0"/>
          </a:p>
        </p:txBody>
      </p:sp>
      <p:sp>
        <p:nvSpPr>
          <p:cNvPr id="63" name="직사각형 62"/>
          <p:cNvSpPr/>
          <p:nvPr/>
        </p:nvSpPr>
        <p:spPr>
          <a:xfrm>
            <a:off x="2571736" y="5950389"/>
            <a:ext cx="321471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086052" y="6448636"/>
            <a:ext cx="157163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2016-05-29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57424" y="6448636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66" name="직사각형 65"/>
          <p:cNvSpPr/>
          <p:nvPr/>
        </p:nvSpPr>
        <p:spPr>
          <a:xfrm>
            <a:off x="5086316" y="6448636"/>
            <a:ext cx="1000132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57688" y="6448636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시각</a:t>
            </a:r>
            <a:endParaRPr lang="ko-KR" altLang="en-US" sz="1050" dirty="0"/>
          </a:p>
        </p:txBody>
      </p:sp>
      <p:sp>
        <p:nvSpPr>
          <p:cNvPr id="70" name="직사각형 69"/>
          <p:cNvSpPr/>
          <p:nvPr/>
        </p:nvSpPr>
        <p:spPr>
          <a:xfrm>
            <a:off x="2585986" y="6377198"/>
            <a:ext cx="3786214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188000" y="3210910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대표 이미지</a:t>
            </a:r>
            <a:endParaRPr lang="ko-KR" altLang="en-US" sz="1050" b="1" dirty="0"/>
          </a:p>
        </p:txBody>
      </p:sp>
      <p:sp>
        <p:nvSpPr>
          <p:cNvPr id="73" name="직사각형 72"/>
          <p:cNvSpPr/>
          <p:nvPr/>
        </p:nvSpPr>
        <p:spPr>
          <a:xfrm>
            <a:off x="2571736" y="3464826"/>
            <a:ext cx="1357322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image.jpg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10020" y="3428254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72676" y="3180430"/>
            <a:ext cx="2286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◎ 이미지</a:t>
            </a:r>
            <a:r>
              <a:rPr lang="en-US" altLang="ko-KR" sz="1050" dirty="0" smtClean="0"/>
              <a:t>	</a:t>
            </a:r>
            <a:r>
              <a:rPr lang="ko-KR" altLang="en-US" sz="1050" dirty="0" smtClean="0"/>
              <a:t>○ 동영상</a:t>
            </a:r>
            <a:endParaRPr lang="ko-KR" altLang="en-US" sz="1050" dirty="0"/>
          </a:p>
        </p:txBody>
      </p:sp>
      <p:sp>
        <p:nvSpPr>
          <p:cNvPr id="76" name="직사각형 75"/>
          <p:cNvSpPr/>
          <p:nvPr/>
        </p:nvSpPr>
        <p:spPr>
          <a:xfrm>
            <a:off x="2571736" y="3750578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http://www.youtube.com/alskdfjowie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483768" y="15111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2483768" y="2193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0" name="타원 79"/>
          <p:cNvSpPr/>
          <p:nvPr/>
        </p:nvSpPr>
        <p:spPr>
          <a:xfrm>
            <a:off x="2483768" y="25190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1" name="타원 80"/>
          <p:cNvSpPr/>
          <p:nvPr/>
        </p:nvSpPr>
        <p:spPr>
          <a:xfrm>
            <a:off x="2481736" y="28623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2359184" y="32393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2519792" y="34648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3923928" y="33833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2519792" y="37505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2447784" y="40674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91" name="타원 90"/>
          <p:cNvSpPr/>
          <p:nvPr/>
        </p:nvSpPr>
        <p:spPr>
          <a:xfrm>
            <a:off x="2483768" y="55565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13</a:t>
            </a:r>
            <a:endParaRPr lang="ko-KR" altLang="en-US" sz="800" dirty="0"/>
          </a:p>
        </p:txBody>
      </p:sp>
      <p:sp>
        <p:nvSpPr>
          <p:cNvPr id="92" name="타원 91"/>
          <p:cNvSpPr/>
          <p:nvPr/>
        </p:nvSpPr>
        <p:spPr>
          <a:xfrm>
            <a:off x="2483768" y="59137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14</a:t>
            </a:r>
            <a:endParaRPr lang="ko-KR" altLang="en-US" sz="800" dirty="0"/>
          </a:p>
        </p:txBody>
      </p:sp>
      <p:sp>
        <p:nvSpPr>
          <p:cNvPr id="93" name="타원 92"/>
          <p:cNvSpPr/>
          <p:nvPr/>
        </p:nvSpPr>
        <p:spPr>
          <a:xfrm>
            <a:off x="2481736" y="62996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15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188000" y="1838128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공급자</a:t>
            </a:r>
            <a:endParaRPr lang="ko-KR" altLang="en-US" sz="1050" b="1" dirty="0"/>
          </a:p>
        </p:txBody>
      </p:sp>
      <p:sp>
        <p:nvSpPr>
          <p:cNvPr id="95" name="직사각형 94"/>
          <p:cNvSpPr/>
          <p:nvPr/>
        </p:nvSpPr>
        <p:spPr>
          <a:xfrm>
            <a:off x="2571736" y="1885424"/>
            <a:ext cx="122334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prstClr val="black"/>
                </a:solidFill>
              </a:rPr>
              <a:t>홍길동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866518" y="1885424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445918" y="4435167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99" name="타원 98"/>
          <p:cNvSpPr/>
          <p:nvPr/>
        </p:nvSpPr>
        <p:spPr>
          <a:xfrm>
            <a:off x="6453944" y="43042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2571736" y="4405890"/>
            <a:ext cx="3857652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071934" y="2915394"/>
            <a:ext cx="4286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원</a:t>
            </a:r>
            <a:endParaRPr lang="ko-KR" altLang="en-US" sz="1050" dirty="0"/>
          </a:p>
        </p:txBody>
      </p:sp>
      <p:sp>
        <p:nvSpPr>
          <p:cNvPr id="96" name="TextBox 95"/>
          <p:cNvSpPr txBox="1"/>
          <p:nvPr/>
        </p:nvSpPr>
        <p:spPr>
          <a:xfrm>
            <a:off x="4973744" y="2915394"/>
            <a:ext cx="4286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주</a:t>
            </a:r>
            <a:endParaRPr lang="ko-KR" altLang="en-US" sz="1050" dirty="0"/>
          </a:p>
        </p:txBody>
      </p:sp>
      <p:sp>
        <p:nvSpPr>
          <p:cNvPr id="100" name="타원 99"/>
          <p:cNvSpPr/>
          <p:nvPr/>
        </p:nvSpPr>
        <p:spPr>
          <a:xfrm>
            <a:off x="4326729" y="28623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2495986" y="43873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603027" y="4866522"/>
            <a:ext cx="47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102" name="직사각형 101"/>
          <p:cNvSpPr/>
          <p:nvPr/>
        </p:nvSpPr>
        <p:spPr>
          <a:xfrm>
            <a:off x="4572000" y="4866522"/>
            <a:ext cx="80348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89604" y="4866522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시간</a:t>
            </a:r>
            <a:endParaRPr lang="ko-KR" altLang="en-US" sz="1050" dirty="0"/>
          </a:p>
        </p:txBody>
      </p:sp>
      <p:sp>
        <p:nvSpPr>
          <p:cNvPr id="104" name="직사각형 103"/>
          <p:cNvSpPr/>
          <p:nvPr/>
        </p:nvSpPr>
        <p:spPr>
          <a:xfrm>
            <a:off x="5589802" y="4866522"/>
            <a:ext cx="7823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64088" y="4866522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445918" y="4824361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3135853" y="4855807"/>
            <a:ext cx="985621" cy="2357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2016-05-08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571736" y="4795084"/>
            <a:ext cx="3857652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603027" y="5215451"/>
            <a:ext cx="47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>
          <a:xfrm>
            <a:off x="4572000" y="5215451"/>
            <a:ext cx="80348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89604" y="5215451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시간</a:t>
            </a:r>
            <a:endParaRPr lang="ko-KR" altLang="en-US" sz="1050" dirty="0"/>
          </a:p>
        </p:txBody>
      </p:sp>
      <p:sp>
        <p:nvSpPr>
          <p:cNvPr id="112" name="직사각형 111"/>
          <p:cNvSpPr/>
          <p:nvPr/>
        </p:nvSpPr>
        <p:spPr>
          <a:xfrm>
            <a:off x="5589802" y="5215451"/>
            <a:ext cx="7823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64088" y="5215451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114" name="TextBox 113"/>
          <p:cNvSpPr txBox="1"/>
          <p:nvPr/>
        </p:nvSpPr>
        <p:spPr>
          <a:xfrm>
            <a:off x="6445918" y="51732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3135853" y="5204736"/>
            <a:ext cx="985621" cy="2357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2015-05-17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571736" y="5144013"/>
            <a:ext cx="3857652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135853" y="4466613"/>
            <a:ext cx="985621" cy="2357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2016-05-01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142976" y="1196182"/>
            <a:ext cx="1214446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상세정보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357422" y="1196182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71868" y="1196182"/>
            <a:ext cx="1285884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1142976" y="11247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17</a:t>
            </a:r>
            <a:endParaRPr lang="ko-KR" altLang="en-US" sz="800" dirty="0"/>
          </a:p>
        </p:txBody>
      </p:sp>
      <p:sp>
        <p:nvSpPr>
          <p:cNvPr id="122" name="타원 121"/>
          <p:cNvSpPr/>
          <p:nvPr/>
        </p:nvSpPr>
        <p:spPr>
          <a:xfrm>
            <a:off x="2428860" y="11247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18</a:t>
            </a:r>
            <a:endParaRPr lang="ko-KR" altLang="en-US" sz="800" dirty="0"/>
          </a:p>
        </p:txBody>
      </p:sp>
      <p:sp>
        <p:nvSpPr>
          <p:cNvPr id="123" name="타원 122"/>
          <p:cNvSpPr/>
          <p:nvPr/>
        </p:nvSpPr>
        <p:spPr>
          <a:xfrm>
            <a:off x="3714744" y="11247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19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8534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1838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</a:t>
                      </a:r>
                      <a:endParaRPr lang="ko-KR" altLang="en-US" sz="10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92141"/>
              </p:ext>
            </p:extLst>
          </p:nvPr>
        </p:nvGraphicFramePr>
        <p:xfrm>
          <a:off x="6786578" y="474398"/>
          <a:ext cx="2321926" cy="62745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21926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검색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(Search)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pop-up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kiếm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cấp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공급자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pop-up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kiếm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cấp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공급자 검색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Tìm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pop-up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Select box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이름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이메일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/Email)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Sau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tìm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kiếm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Cột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Cột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이메일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(Email)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Cột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체크박스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(Check box)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완료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Hoàn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tất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add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thêm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pop-up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Chỉ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1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người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chưa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공급자를 선택해주세요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Xem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tiếp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프로그램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</a:p>
        </p:txBody>
      </p:sp>
      <p:sp>
        <p:nvSpPr>
          <p:cNvPr id="28" name="타원 2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31" name="타원 30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1115617" y="114298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188000" y="1528234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카테고리</a:t>
            </a:r>
            <a:endParaRPr lang="ko-KR" altLang="en-US" sz="1050" b="1" dirty="0"/>
          </a:p>
        </p:txBody>
      </p:sp>
      <p:sp>
        <p:nvSpPr>
          <p:cNvPr id="112" name="직사각형 111"/>
          <p:cNvSpPr/>
          <p:nvPr/>
        </p:nvSpPr>
        <p:spPr>
          <a:xfrm>
            <a:off x="2571736" y="1575530"/>
            <a:ext cx="122334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  언 어       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188000" y="2242614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프로그램 제목</a:t>
            </a:r>
            <a:endParaRPr lang="ko-KR" altLang="en-US" sz="1050" b="1" dirty="0"/>
          </a:p>
        </p:txBody>
      </p:sp>
      <p:sp>
        <p:nvSpPr>
          <p:cNvPr id="140" name="직사각형 139"/>
          <p:cNvSpPr/>
          <p:nvPr/>
        </p:nvSpPr>
        <p:spPr>
          <a:xfrm>
            <a:off x="2571736" y="2242614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포루투갈어와</a:t>
            </a:r>
            <a:r>
              <a:rPr lang="ko-KR" altLang="en-US" sz="1100" dirty="0">
                <a:solidFill>
                  <a:schemeClr val="tx1"/>
                </a:solidFill>
              </a:rPr>
              <a:t> 함께 브라질로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188000" y="2567968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프로그램 부연설명</a:t>
            </a:r>
            <a:endParaRPr lang="ko-KR" altLang="en-US" sz="1050" b="1" dirty="0"/>
          </a:p>
        </p:txBody>
      </p:sp>
      <p:sp>
        <p:nvSpPr>
          <p:cNvPr id="142" name="직사각형 141"/>
          <p:cNvSpPr/>
          <p:nvPr/>
        </p:nvSpPr>
        <p:spPr>
          <a:xfrm>
            <a:off x="2571736" y="2567968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청춘들에게 고한다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브라질로 떠나자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포루투갈어로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213978" y="2885556"/>
            <a:ext cx="1236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/>
              <a:t>금액 및 수업기간</a:t>
            </a:r>
            <a:endParaRPr lang="ko-KR" altLang="en-US" sz="1050" b="1" dirty="0"/>
          </a:p>
        </p:txBody>
      </p:sp>
      <p:sp>
        <p:nvSpPr>
          <p:cNvPr id="144" name="직사각형 143"/>
          <p:cNvSpPr/>
          <p:nvPr/>
        </p:nvSpPr>
        <p:spPr>
          <a:xfrm>
            <a:off x="4411076" y="2925158"/>
            <a:ext cx="54954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r>
              <a:rPr lang="ko-KR" altLang="en-US" sz="1100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188000" y="4095303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수업일</a:t>
            </a:r>
            <a:endParaRPr lang="ko-KR" altLang="en-US" sz="105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1188000" y="5593199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장소</a:t>
            </a:r>
            <a:endParaRPr lang="ko-KR" altLang="en-US" sz="105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188000" y="6250908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모집마감일</a:t>
            </a:r>
            <a:endParaRPr lang="ko-KR" altLang="en-US" sz="1050" b="1" dirty="0"/>
          </a:p>
        </p:txBody>
      </p:sp>
      <p:sp>
        <p:nvSpPr>
          <p:cNvPr id="149" name="직사각형 148"/>
          <p:cNvSpPr/>
          <p:nvPr/>
        </p:nvSpPr>
        <p:spPr>
          <a:xfrm>
            <a:off x="2571736" y="4120138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571736" y="2925158"/>
            <a:ext cx="15001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100,000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603027" y="4477328"/>
            <a:ext cx="47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152" name="직사각형 151"/>
          <p:cNvSpPr/>
          <p:nvPr/>
        </p:nvSpPr>
        <p:spPr>
          <a:xfrm>
            <a:off x="4572000" y="4477328"/>
            <a:ext cx="80348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089604" y="4477328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시간</a:t>
            </a:r>
            <a:endParaRPr lang="ko-KR" altLang="en-US" sz="1050" dirty="0"/>
          </a:p>
        </p:txBody>
      </p:sp>
      <p:sp>
        <p:nvSpPr>
          <p:cNvPr id="161" name="직사각형 160"/>
          <p:cNvSpPr/>
          <p:nvPr/>
        </p:nvSpPr>
        <p:spPr>
          <a:xfrm>
            <a:off x="5589802" y="4477328"/>
            <a:ext cx="7823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364088" y="4477328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179" name="직사각형 178"/>
          <p:cNvSpPr/>
          <p:nvPr/>
        </p:nvSpPr>
        <p:spPr>
          <a:xfrm>
            <a:off x="2571736" y="5593199"/>
            <a:ext cx="321471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서울시 마포구 마포대로</a:t>
            </a:r>
            <a:r>
              <a:rPr lang="en-US" altLang="ko-KR" sz="1100" dirty="0">
                <a:solidFill>
                  <a:schemeClr val="tx1"/>
                </a:solidFill>
              </a:rPr>
              <a:t>123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188000" y="5950389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수강인원</a:t>
            </a:r>
            <a:endParaRPr lang="ko-KR" altLang="en-US" sz="1050" b="1" dirty="0"/>
          </a:p>
        </p:txBody>
      </p:sp>
      <p:sp>
        <p:nvSpPr>
          <p:cNvPr id="184" name="직사각형 183"/>
          <p:cNvSpPr/>
          <p:nvPr/>
        </p:nvSpPr>
        <p:spPr>
          <a:xfrm>
            <a:off x="2571736" y="5950389"/>
            <a:ext cx="321471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3086052" y="6448636"/>
            <a:ext cx="157163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2016-05-29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657424" y="6448636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187" name="직사각형 186"/>
          <p:cNvSpPr/>
          <p:nvPr/>
        </p:nvSpPr>
        <p:spPr>
          <a:xfrm>
            <a:off x="5086316" y="6448636"/>
            <a:ext cx="1000132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657688" y="6448636"/>
            <a:ext cx="857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시각</a:t>
            </a:r>
            <a:endParaRPr lang="ko-KR" altLang="en-US" sz="1050" dirty="0"/>
          </a:p>
        </p:txBody>
      </p:sp>
      <p:sp>
        <p:nvSpPr>
          <p:cNvPr id="189" name="직사각형 188"/>
          <p:cNvSpPr/>
          <p:nvPr/>
        </p:nvSpPr>
        <p:spPr>
          <a:xfrm>
            <a:off x="2585986" y="6377198"/>
            <a:ext cx="3786214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1188000" y="3210910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대표 이미지</a:t>
            </a:r>
            <a:endParaRPr lang="ko-KR" altLang="en-US" sz="1050" b="1" dirty="0"/>
          </a:p>
        </p:txBody>
      </p:sp>
      <p:sp>
        <p:nvSpPr>
          <p:cNvPr id="191" name="직사각형 190"/>
          <p:cNvSpPr/>
          <p:nvPr/>
        </p:nvSpPr>
        <p:spPr>
          <a:xfrm>
            <a:off x="2571736" y="3464826"/>
            <a:ext cx="1357322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image.jpg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010020" y="3428254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472676" y="3180430"/>
            <a:ext cx="2286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◎ 이미지</a:t>
            </a:r>
            <a:r>
              <a:rPr lang="en-US" altLang="ko-KR" sz="1050" dirty="0" smtClean="0"/>
              <a:t>	</a:t>
            </a:r>
            <a:r>
              <a:rPr lang="ko-KR" altLang="en-US" sz="1050" dirty="0" smtClean="0"/>
              <a:t>○ 동영상</a:t>
            </a:r>
            <a:endParaRPr lang="ko-KR" altLang="en-US" sz="1050" dirty="0"/>
          </a:p>
        </p:txBody>
      </p:sp>
      <p:sp>
        <p:nvSpPr>
          <p:cNvPr id="194" name="직사각형 193"/>
          <p:cNvSpPr/>
          <p:nvPr/>
        </p:nvSpPr>
        <p:spPr>
          <a:xfrm>
            <a:off x="2571736" y="3750578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http://www.youtube.com/alskdfjowie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188000" y="1838128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공급자</a:t>
            </a:r>
            <a:endParaRPr lang="ko-KR" altLang="en-US" sz="1050" b="1" dirty="0"/>
          </a:p>
        </p:txBody>
      </p:sp>
      <p:sp>
        <p:nvSpPr>
          <p:cNvPr id="208" name="직사각형 207"/>
          <p:cNvSpPr/>
          <p:nvPr/>
        </p:nvSpPr>
        <p:spPr>
          <a:xfrm>
            <a:off x="2571736" y="1885424"/>
            <a:ext cx="122334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prstClr val="black"/>
                </a:solidFill>
              </a:rPr>
              <a:t>홍길동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3866518" y="1885424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445918" y="4435167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212" name="직사각형 211"/>
          <p:cNvSpPr/>
          <p:nvPr/>
        </p:nvSpPr>
        <p:spPr>
          <a:xfrm>
            <a:off x="2571736" y="4405890"/>
            <a:ext cx="3857652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4071934" y="2915394"/>
            <a:ext cx="4286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원</a:t>
            </a:r>
            <a:endParaRPr lang="ko-KR" altLang="en-US" sz="1050" dirty="0"/>
          </a:p>
        </p:txBody>
      </p:sp>
      <p:sp>
        <p:nvSpPr>
          <p:cNvPr id="214" name="TextBox 213"/>
          <p:cNvSpPr txBox="1"/>
          <p:nvPr/>
        </p:nvSpPr>
        <p:spPr>
          <a:xfrm>
            <a:off x="4973744" y="2915394"/>
            <a:ext cx="4286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주</a:t>
            </a:r>
            <a:endParaRPr lang="ko-KR" altLang="en-US" sz="1050" dirty="0"/>
          </a:p>
        </p:txBody>
      </p:sp>
      <p:sp>
        <p:nvSpPr>
          <p:cNvPr id="217" name="TextBox 216"/>
          <p:cNvSpPr txBox="1"/>
          <p:nvPr/>
        </p:nvSpPr>
        <p:spPr>
          <a:xfrm>
            <a:off x="2603027" y="4866522"/>
            <a:ext cx="47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218" name="직사각형 217"/>
          <p:cNvSpPr/>
          <p:nvPr/>
        </p:nvSpPr>
        <p:spPr>
          <a:xfrm>
            <a:off x="4572000" y="4866522"/>
            <a:ext cx="80348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089604" y="4866522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시간</a:t>
            </a:r>
            <a:endParaRPr lang="ko-KR" altLang="en-US" sz="1050" dirty="0"/>
          </a:p>
        </p:txBody>
      </p:sp>
      <p:sp>
        <p:nvSpPr>
          <p:cNvPr id="220" name="직사각형 219"/>
          <p:cNvSpPr/>
          <p:nvPr/>
        </p:nvSpPr>
        <p:spPr>
          <a:xfrm>
            <a:off x="5589802" y="4866522"/>
            <a:ext cx="7823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364088" y="4866522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222" name="TextBox 221"/>
          <p:cNvSpPr txBox="1"/>
          <p:nvPr/>
        </p:nvSpPr>
        <p:spPr>
          <a:xfrm>
            <a:off x="6445918" y="4824361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223" name="직사각형 222"/>
          <p:cNvSpPr/>
          <p:nvPr/>
        </p:nvSpPr>
        <p:spPr>
          <a:xfrm>
            <a:off x="3135853" y="4855807"/>
            <a:ext cx="985621" cy="2357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2016-05-08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2571736" y="4795084"/>
            <a:ext cx="3857652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2603027" y="5215451"/>
            <a:ext cx="4776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날짜</a:t>
            </a:r>
            <a:endParaRPr lang="ko-KR" altLang="en-US" sz="1050" dirty="0"/>
          </a:p>
        </p:txBody>
      </p:sp>
      <p:sp>
        <p:nvSpPr>
          <p:cNvPr id="226" name="직사각형 225"/>
          <p:cNvSpPr/>
          <p:nvPr/>
        </p:nvSpPr>
        <p:spPr>
          <a:xfrm>
            <a:off x="4572000" y="5215451"/>
            <a:ext cx="80348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089604" y="5215451"/>
            <a:ext cx="642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시간</a:t>
            </a:r>
            <a:endParaRPr lang="ko-KR" altLang="en-US" sz="1050" dirty="0"/>
          </a:p>
        </p:txBody>
      </p:sp>
      <p:sp>
        <p:nvSpPr>
          <p:cNvPr id="228" name="직사각형 227"/>
          <p:cNvSpPr/>
          <p:nvPr/>
        </p:nvSpPr>
        <p:spPr>
          <a:xfrm>
            <a:off x="5589802" y="5215451"/>
            <a:ext cx="78239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15:00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364088" y="5215451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230" name="TextBox 229"/>
          <p:cNvSpPr txBox="1"/>
          <p:nvPr/>
        </p:nvSpPr>
        <p:spPr>
          <a:xfrm>
            <a:off x="6445918" y="517329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231" name="직사각형 230"/>
          <p:cNvSpPr/>
          <p:nvPr/>
        </p:nvSpPr>
        <p:spPr>
          <a:xfrm>
            <a:off x="3135853" y="5204736"/>
            <a:ext cx="985621" cy="2357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2015-05-17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2571736" y="5144013"/>
            <a:ext cx="3857652" cy="3571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3135853" y="4466613"/>
            <a:ext cx="985621" cy="2357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2016-05-01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142976" y="1196182"/>
            <a:ext cx="1214446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상세정보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2357422" y="1196182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3571868" y="1196182"/>
            <a:ext cx="1285884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3857620" y="2232224"/>
            <a:ext cx="2857520" cy="32861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41" name="직사각형 240"/>
          <p:cNvSpPr/>
          <p:nvPr/>
        </p:nvSpPr>
        <p:spPr>
          <a:xfrm>
            <a:off x="4572000" y="2660852"/>
            <a:ext cx="1214446" cy="15561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2" name="그림 241" descr="magnifying-glass-481818_960_7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479169">
            <a:off x="5647218" y="2688250"/>
            <a:ext cx="121006" cy="100821"/>
          </a:xfrm>
          <a:prstGeom prst="rect">
            <a:avLst/>
          </a:prstGeom>
        </p:spPr>
      </p:pic>
      <p:sp useBgFill="1">
        <p:nvSpPr>
          <p:cNvPr id="243" name="직사각형 242"/>
          <p:cNvSpPr/>
          <p:nvPr/>
        </p:nvSpPr>
        <p:spPr>
          <a:xfrm>
            <a:off x="3929058" y="2660852"/>
            <a:ext cx="571504" cy="165141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이름    ▼</a:t>
            </a:r>
            <a:endParaRPr lang="ko-KR" altLang="en-US" sz="800" spc="-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6500826" y="2240977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857620" y="3463305"/>
            <a:ext cx="2714644" cy="1588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4000496" y="3502836"/>
            <a:ext cx="714380" cy="214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최정훈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최정훈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최정훈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최정훈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최정훈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최정훈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최정훈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최정훈</a:t>
            </a:r>
          </a:p>
          <a:p>
            <a:pPr>
              <a:lnSpc>
                <a:spcPct val="150000"/>
              </a:lnSpc>
            </a:pPr>
            <a:endParaRPr lang="ko-KR" altLang="en-US" sz="1000" dirty="0" smtClean="0"/>
          </a:p>
        </p:txBody>
      </p:sp>
      <p:sp>
        <p:nvSpPr>
          <p:cNvPr id="247" name="TextBox 246"/>
          <p:cNvSpPr txBox="1"/>
          <p:nvPr/>
        </p:nvSpPr>
        <p:spPr>
          <a:xfrm>
            <a:off x="4786314" y="3518225"/>
            <a:ext cx="1285884" cy="214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abcd234@naver.comabcd234@naver.com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abcd234@naver.com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abcd234@naver.com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abcd234@naver.com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abcd234@naver.com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abcd234@naver.com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abcd234@naver.com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abcd234@naver.com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endParaRPr lang="ko-KR" altLang="en-US" sz="900" dirty="0"/>
          </a:p>
        </p:txBody>
      </p:sp>
      <p:sp>
        <p:nvSpPr>
          <p:cNvPr id="248" name="TextBox 247"/>
          <p:cNvSpPr txBox="1"/>
          <p:nvPr/>
        </p:nvSpPr>
        <p:spPr>
          <a:xfrm>
            <a:off x="4071934" y="3177553"/>
            <a:ext cx="2571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이름                </a:t>
            </a:r>
            <a:r>
              <a:rPr lang="ko-KR" altLang="en-US" sz="1050" b="1" dirty="0" err="1" smtClean="0"/>
              <a:t>이메일</a:t>
            </a:r>
            <a:r>
              <a:rPr lang="ko-KR" altLang="en-US" sz="1050" b="1" dirty="0" smtClean="0"/>
              <a:t>            선택</a:t>
            </a:r>
            <a:endParaRPr lang="ko-KR" altLang="en-US" sz="1050" b="1" dirty="0"/>
          </a:p>
        </p:txBody>
      </p:sp>
      <p:sp>
        <p:nvSpPr>
          <p:cNvPr id="250" name="직사각형 249"/>
          <p:cNvSpPr/>
          <p:nvPr/>
        </p:nvSpPr>
        <p:spPr>
          <a:xfrm>
            <a:off x="6072198" y="2803728"/>
            <a:ext cx="500066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완료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1" name="타원 250"/>
          <p:cNvSpPr/>
          <p:nvPr/>
        </p:nvSpPr>
        <p:spPr>
          <a:xfrm>
            <a:off x="3857620" y="230366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52" name="타원 251"/>
          <p:cNvSpPr/>
          <p:nvPr/>
        </p:nvSpPr>
        <p:spPr>
          <a:xfrm>
            <a:off x="6357950" y="22322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53" name="타원 252"/>
          <p:cNvSpPr/>
          <p:nvPr/>
        </p:nvSpPr>
        <p:spPr>
          <a:xfrm>
            <a:off x="3786182" y="25894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254" name="타원 253"/>
          <p:cNvSpPr/>
          <p:nvPr/>
        </p:nvSpPr>
        <p:spPr>
          <a:xfrm>
            <a:off x="5786446" y="25894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255" name="타원 254"/>
          <p:cNvSpPr/>
          <p:nvPr/>
        </p:nvSpPr>
        <p:spPr>
          <a:xfrm>
            <a:off x="6000760" y="2803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256" name="타원 255"/>
          <p:cNvSpPr/>
          <p:nvPr/>
        </p:nvSpPr>
        <p:spPr>
          <a:xfrm>
            <a:off x="6429388" y="35181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257" name="타원 256"/>
          <p:cNvSpPr/>
          <p:nvPr/>
        </p:nvSpPr>
        <p:spPr>
          <a:xfrm>
            <a:off x="2447784" y="18448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58" name="타원 257"/>
          <p:cNvSpPr/>
          <p:nvPr/>
        </p:nvSpPr>
        <p:spPr>
          <a:xfrm>
            <a:off x="3815936" y="17728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59" name="타원 258"/>
          <p:cNvSpPr/>
          <p:nvPr/>
        </p:nvSpPr>
        <p:spPr>
          <a:xfrm>
            <a:off x="3891934" y="34984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60" name="타원 259"/>
          <p:cNvSpPr/>
          <p:nvPr/>
        </p:nvSpPr>
        <p:spPr>
          <a:xfrm>
            <a:off x="4716016" y="34984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6158456" y="3446950"/>
            <a:ext cx="285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/>
              <a:t>○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○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○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○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○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○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○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○</a:t>
            </a:r>
            <a:endParaRPr lang="ko-KR" alt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4147842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78460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</a:t>
                      </a:r>
                      <a:endParaRPr lang="ko-KR" altLang="en-US" sz="10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793100"/>
              </p:ext>
            </p:extLst>
          </p:nvPr>
        </p:nvGraphicFramePr>
        <p:xfrm>
          <a:off x="6732240" y="474398"/>
          <a:ext cx="2376264" cy="78259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Web editor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강사소개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Giới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thiệu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viên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Web editor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수업소개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Giới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thiệu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포함사항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Những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mục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bao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gồm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trong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Check box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강습료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phí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재료비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(Chi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phí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liệu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교재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Giáo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trình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와이파이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Wifi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주차시설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Bãi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đậu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xe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음료제공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Cung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cấp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đồ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uống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nhiều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Web editor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커리큘럼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Chương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trình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9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주소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Địa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chỉ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9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장소 설명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Mô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tả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địa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điểm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9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경도 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Kinh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9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위도 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Vĩ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trí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đúng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kinh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vĩ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bằng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icon pin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bản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đồ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app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등록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Tạo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mới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b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Sau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toàn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bộ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dung,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등록하시겠습니까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?“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?)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(OK)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tạo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en-US" altLang="ko-KR" sz="900" baseline="0" dirty="0" smtClean="0"/>
                        <a:t>program]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vẫn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trống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모든 내용을 입력해주세요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."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điền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đầy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đủ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dung.)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” (OK)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해당 프로그램을 삭제하시겠습니까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?)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(OK)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[program]</a:t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취소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Hủy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프로그램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</a:p>
        </p:txBody>
      </p:sp>
      <p:sp>
        <p:nvSpPr>
          <p:cNvPr id="28" name="타원 2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31" name="타원 30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14414" y="1157795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강사소개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4414" y="1922738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수업소개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1142976" y="3815462"/>
            <a:ext cx="55007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■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강습료</a:t>
            </a:r>
            <a:r>
              <a:rPr lang="ko-KR" altLang="en-US" sz="1100" dirty="0" smtClean="0"/>
              <a:t>   □ 재료비 </a:t>
            </a:r>
            <a:r>
              <a:rPr lang="ko-KR" altLang="en-US" sz="1100" dirty="0"/>
              <a:t>■ </a:t>
            </a:r>
            <a:r>
              <a:rPr lang="ko-KR" altLang="en-US" sz="1100" dirty="0" smtClean="0"/>
              <a:t>아이콘  ■ </a:t>
            </a:r>
            <a:r>
              <a:rPr lang="ko-KR" altLang="en-US" sz="1100" dirty="0" err="1" smtClean="0"/>
              <a:t>와이파이</a:t>
            </a:r>
            <a:r>
              <a:rPr lang="ko-KR" altLang="en-US" sz="1100" dirty="0" smtClean="0"/>
              <a:t>   □ 주차시설   □ 음료제공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214414" y="3542820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포함사항 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1285852" y="2208490"/>
            <a:ext cx="2928958" cy="132854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buFontTx/>
              <a:buChar char="-"/>
            </a:pPr>
            <a:r>
              <a:rPr lang="ko-KR" altLang="en-US" sz="800" dirty="0">
                <a:solidFill>
                  <a:prstClr val="black"/>
                </a:solidFill>
              </a:rPr>
              <a:t> 제 </a:t>
            </a:r>
            <a:r>
              <a:rPr lang="en-US" altLang="ko-KR" sz="800" dirty="0">
                <a:solidFill>
                  <a:prstClr val="black"/>
                </a:solidFill>
              </a:rPr>
              <a:t>2</a:t>
            </a:r>
            <a:r>
              <a:rPr lang="ko-KR" altLang="en-US" sz="800" dirty="0">
                <a:solidFill>
                  <a:prstClr val="black"/>
                </a:solidFill>
              </a:rPr>
              <a:t>외국어 전문기관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 err="1">
                <a:solidFill>
                  <a:prstClr val="black"/>
                </a:solidFill>
              </a:rPr>
              <a:t>원어민</a:t>
            </a:r>
            <a:r>
              <a:rPr lang="ko-KR" altLang="en-US" sz="800" dirty="0">
                <a:solidFill>
                  <a:prstClr val="black"/>
                </a:solidFill>
              </a:rPr>
              <a:t> 강사 </a:t>
            </a:r>
            <a:r>
              <a:rPr lang="en-US" altLang="ko-KR" sz="800" dirty="0">
                <a:solidFill>
                  <a:prstClr val="black"/>
                </a:solidFill>
              </a:rPr>
              <a:t>2</a:t>
            </a:r>
            <a:r>
              <a:rPr lang="ko-KR" altLang="en-US" sz="800" dirty="0">
                <a:solidFill>
                  <a:prstClr val="black"/>
                </a:solidFill>
              </a:rPr>
              <a:t>명 보유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en-US" altLang="ko-KR" sz="800" dirty="0">
                <a:solidFill>
                  <a:prstClr val="black"/>
                </a:solidFill>
              </a:rPr>
              <a:t> </a:t>
            </a:r>
            <a:r>
              <a:rPr lang="ko-KR" altLang="en-US" sz="800" dirty="0">
                <a:solidFill>
                  <a:prstClr val="black"/>
                </a:solidFill>
              </a:rPr>
              <a:t>네이버 </a:t>
            </a:r>
            <a:r>
              <a:rPr lang="ko-KR" altLang="en-US" sz="800" dirty="0" err="1">
                <a:solidFill>
                  <a:prstClr val="black"/>
                </a:solidFill>
              </a:rPr>
              <a:t>포루투갈</a:t>
            </a:r>
            <a:r>
              <a:rPr lang="ko-KR" altLang="en-US" sz="800" dirty="0">
                <a:solidFill>
                  <a:prstClr val="black"/>
                </a:solidFill>
              </a:rPr>
              <a:t> 검수 작업 진행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85852" y="1443547"/>
            <a:ext cx="2928958" cy="50006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buFontTx/>
              <a:buChar char="-"/>
            </a:pPr>
            <a:r>
              <a:rPr lang="ko-KR" altLang="en-US" sz="800" dirty="0">
                <a:solidFill>
                  <a:prstClr val="black"/>
                </a:solidFill>
              </a:rPr>
              <a:t> </a:t>
            </a:r>
            <a:r>
              <a:rPr lang="en-US" altLang="ko-KR" sz="800" dirty="0">
                <a:solidFill>
                  <a:prstClr val="black"/>
                </a:solidFill>
              </a:rPr>
              <a:t>OO</a:t>
            </a:r>
            <a:r>
              <a:rPr lang="ko-KR" altLang="en-US" sz="800" dirty="0">
                <a:solidFill>
                  <a:prstClr val="black"/>
                </a:solidFill>
              </a:rPr>
              <a:t>대 </a:t>
            </a:r>
            <a:r>
              <a:rPr lang="ko-KR" altLang="en-US" sz="800" dirty="0" err="1">
                <a:solidFill>
                  <a:prstClr val="black"/>
                </a:solidFill>
              </a:rPr>
              <a:t>포루투갈어학</a:t>
            </a:r>
            <a:r>
              <a:rPr lang="ko-KR" altLang="en-US" sz="800" dirty="0">
                <a:solidFill>
                  <a:prstClr val="black"/>
                </a:solidFill>
              </a:rPr>
              <a:t> 전공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en-US" altLang="ko-KR" sz="800" dirty="0">
                <a:solidFill>
                  <a:prstClr val="black"/>
                </a:solidFill>
              </a:rPr>
              <a:t> OO</a:t>
            </a:r>
            <a:r>
              <a:rPr lang="ko-KR" altLang="en-US" sz="800" dirty="0">
                <a:solidFill>
                  <a:prstClr val="black"/>
                </a:solidFill>
              </a:rPr>
              <a:t>학원 원장 </a:t>
            </a:r>
            <a:endParaRPr lang="en-US" altLang="ko-KR" sz="800" dirty="0">
              <a:solidFill>
                <a:prstClr val="black"/>
              </a:solidFill>
            </a:endParaRPr>
          </a:p>
          <a:p>
            <a:pPr lvl="0">
              <a:buFontTx/>
              <a:buChar char="-"/>
            </a:pPr>
            <a:r>
              <a:rPr lang="en-US" altLang="ko-KR" sz="800" dirty="0">
                <a:solidFill>
                  <a:prstClr val="black"/>
                </a:solidFill>
              </a:rPr>
              <a:t> OO</a:t>
            </a:r>
            <a:r>
              <a:rPr lang="ko-KR" altLang="en-US" sz="800" dirty="0">
                <a:solidFill>
                  <a:prstClr val="black"/>
                </a:solidFill>
              </a:rPr>
              <a:t>대학교 겸임 교수</a:t>
            </a:r>
            <a:endParaRPr lang="en-US" altLang="ko-KR" sz="800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14414" y="4046095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커리큘럼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1285852" y="4331847"/>
            <a:ext cx="2928958" cy="71438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Tx/>
              <a:buChar char="-"/>
            </a:pP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14414" y="501317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모임장소 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2071670" y="5259397"/>
            <a:ext cx="357190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서울시 강남구 역삼</a:t>
            </a:r>
            <a:r>
              <a:rPr lang="en-US" altLang="ko-KR" sz="1000" dirty="0">
                <a:solidFill>
                  <a:prstClr val="black"/>
                </a:solidFill>
              </a:rPr>
              <a:t>1</a:t>
            </a:r>
            <a:r>
              <a:rPr lang="ko-KR" altLang="en-US" sz="1000" dirty="0">
                <a:solidFill>
                  <a:prstClr val="black"/>
                </a:solidFill>
              </a:rPr>
              <a:t>동</a:t>
            </a:r>
            <a:r>
              <a:rPr lang="en-US" altLang="ko-KR" sz="1000" dirty="0">
                <a:solidFill>
                  <a:prstClr val="black"/>
                </a:solidFill>
              </a:rPr>
              <a:t>746-20 B1 </a:t>
            </a:r>
            <a:r>
              <a:rPr lang="ko-KR" altLang="en-US" sz="1000" dirty="0" err="1">
                <a:solidFill>
                  <a:prstClr val="black"/>
                </a:solidFill>
              </a:rPr>
              <a:t>하마싸롱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71604" y="5259397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주소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357290" y="558468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장소 설명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2071670" y="5616587"/>
            <a:ext cx="3571900" cy="3326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900" dirty="0" err="1">
                <a:solidFill>
                  <a:prstClr val="black"/>
                </a:solidFill>
              </a:rPr>
              <a:t>역삼역</a:t>
            </a:r>
            <a:r>
              <a:rPr lang="ko-KR" altLang="en-US" sz="900" dirty="0">
                <a:solidFill>
                  <a:prstClr val="black"/>
                </a:solidFill>
              </a:rPr>
              <a:t> </a:t>
            </a:r>
            <a:r>
              <a:rPr lang="en-US" altLang="ko-KR" sz="900" dirty="0">
                <a:solidFill>
                  <a:prstClr val="black"/>
                </a:solidFill>
              </a:rPr>
              <a:t>2</a:t>
            </a:r>
            <a:r>
              <a:rPr lang="ko-KR" altLang="en-US" sz="900" dirty="0">
                <a:solidFill>
                  <a:prstClr val="black"/>
                </a:solidFill>
              </a:rPr>
              <a:t>번 출구로 나와 </a:t>
            </a:r>
            <a:r>
              <a:rPr lang="ko-KR" altLang="en-US" sz="900" dirty="0" err="1">
                <a:solidFill>
                  <a:prstClr val="black"/>
                </a:solidFill>
              </a:rPr>
              <a:t>횡당보도를</a:t>
            </a:r>
            <a:r>
              <a:rPr lang="ko-KR" altLang="en-US" sz="900" dirty="0">
                <a:solidFill>
                  <a:prstClr val="black"/>
                </a:solidFill>
              </a:rPr>
              <a:t> 건넌 후</a:t>
            </a:r>
            <a:r>
              <a:rPr lang="en-US" altLang="ko-KR" sz="900" dirty="0">
                <a:solidFill>
                  <a:prstClr val="black"/>
                </a:solidFill>
              </a:rPr>
              <a:t>, 300m </a:t>
            </a:r>
            <a:r>
              <a:rPr lang="ko-KR" altLang="en-US" sz="900" dirty="0">
                <a:solidFill>
                  <a:prstClr val="black"/>
                </a:solidFill>
              </a:rPr>
              <a:t>앞 </a:t>
            </a:r>
            <a:r>
              <a:rPr lang="ko-KR" altLang="en-US" sz="900" dirty="0" err="1">
                <a:solidFill>
                  <a:prstClr val="black"/>
                </a:solidFill>
              </a:rPr>
              <a:t>하마싸롱</a:t>
            </a:r>
            <a:r>
              <a:rPr lang="ko-KR" altLang="en-US" sz="900" dirty="0">
                <a:solidFill>
                  <a:prstClr val="black"/>
                </a:solidFill>
              </a:rPr>
              <a:t> 건물 지하 </a:t>
            </a:r>
            <a:r>
              <a:rPr lang="en-US" altLang="ko-KR" sz="900" dirty="0">
                <a:solidFill>
                  <a:prstClr val="black"/>
                </a:solidFill>
              </a:rPr>
              <a:t>1</a:t>
            </a:r>
            <a:r>
              <a:rPr lang="ko-KR" altLang="en-US" sz="900" dirty="0">
                <a:solidFill>
                  <a:prstClr val="black"/>
                </a:solidFill>
              </a:rPr>
              <a:t>층</a:t>
            </a:r>
          </a:p>
        </p:txBody>
      </p:sp>
      <p:sp>
        <p:nvSpPr>
          <p:cNvPr id="81" name="타원 80"/>
          <p:cNvSpPr/>
          <p:nvPr/>
        </p:nvSpPr>
        <p:spPr>
          <a:xfrm>
            <a:off x="1223648" y="13725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2" name="타원 81"/>
          <p:cNvSpPr/>
          <p:nvPr/>
        </p:nvSpPr>
        <p:spPr>
          <a:xfrm>
            <a:off x="1232976" y="21370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3" name="타원 82"/>
          <p:cNvSpPr/>
          <p:nvPr/>
        </p:nvSpPr>
        <p:spPr>
          <a:xfrm>
            <a:off x="1115616" y="37228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1256312" y="42923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1990729" y="51783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8" name="직사각형 87"/>
          <p:cNvSpPr/>
          <p:nvPr/>
        </p:nvSpPr>
        <p:spPr>
          <a:xfrm>
            <a:off x="3867144" y="6357958"/>
            <a:ext cx="1133484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3795706" y="63579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1990729" y="556310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2071670" y="5986511"/>
            <a:ext cx="149221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127.0380151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1604" y="598651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경도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4151352" y="5986511"/>
            <a:ext cx="149221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37.4966516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51286" y="5986511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</a:t>
            </a:r>
            <a:r>
              <a:rPr lang="ko-KR" altLang="en-US" sz="1000" smtClean="0"/>
              <a:t>도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1990729" y="59136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4062679" y="59136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pic>
        <p:nvPicPr>
          <p:cNvPr id="47" name="그림 46" descr="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22" y="2658946"/>
            <a:ext cx="1121754" cy="82655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424168" y="4365104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14:00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424168" y="457941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자기소개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2352862" y="457941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실전회화</a:t>
            </a:r>
            <a:endParaRPr lang="en-US" altLang="ko-KR" sz="1000" dirty="0" smtClean="0"/>
          </a:p>
          <a:p>
            <a:r>
              <a:rPr lang="ko-KR" altLang="en-US" sz="1000" dirty="0" smtClean="0"/>
              <a:t>학습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352862" y="4365104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14:30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281556" y="457941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빙고게임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281556" y="4365104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14:30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995672" y="450798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7A9FF"/>
                </a:solidFill>
              </a:rPr>
              <a:t>&gt;</a:t>
            </a:r>
            <a:endParaRPr lang="ko-KR" altLang="en-US" dirty="0">
              <a:solidFill>
                <a:srgbClr val="37A9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95804" y="450798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7A9FF"/>
                </a:solidFill>
              </a:rPr>
              <a:t>&gt;</a:t>
            </a:r>
            <a:endParaRPr lang="ko-KR" altLang="en-US" dirty="0">
              <a:solidFill>
                <a:srgbClr val="37A9FF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71736" y="6357958"/>
            <a:ext cx="1133484" cy="2952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500298" y="63484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4924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56282"/>
              </p:ext>
            </p:extLst>
          </p:nvPr>
        </p:nvGraphicFramePr>
        <p:xfrm>
          <a:off x="457200" y="871538"/>
          <a:ext cx="8229600" cy="2300288"/>
        </p:xfrm>
        <a:graphic>
          <a:graphicData uri="http://schemas.openxmlformats.org/drawingml/2006/table">
            <a:tbl>
              <a:tblPr/>
              <a:tblGrid>
                <a:gridCol w="1002323"/>
                <a:gridCol w="1024304"/>
                <a:gridCol w="1024304"/>
                <a:gridCol w="3771501"/>
                <a:gridCol w="140716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문서버전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김태희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4879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program_detail_comment</a:t>
                      </a:r>
                      <a:endParaRPr lang="ko-KR" altLang="en-US" sz="10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program_detail_comment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00152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평균 별점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sao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đánh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bình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quân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sao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đánh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giá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bình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quân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khóa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học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tương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ứng</a:t>
                      </a:r>
                      <a:endParaRPr lang="en-US" altLang="ko-KR" sz="10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Nickname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người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comment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đăng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comment</a:t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: “YYYY-MM-DD”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số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sao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đánh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giá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 comment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삭제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해당 댓글을 삭제하시겠습니까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comment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(OK) comment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refresh page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tại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Hủy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20 comment/page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xuống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dưới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mới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nhất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프로그램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4298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142976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상세정보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357422" y="1142984"/>
            <a:ext cx="1214446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71868" y="1142984"/>
            <a:ext cx="1285884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14414" y="2072666"/>
            <a:ext cx="2714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14414" y="2215542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C000"/>
                </a:solidFill>
              </a:rPr>
              <a:t>★★★★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☆</a:t>
            </a:r>
            <a:endParaRPr lang="ko-KR" altLang="en-US" sz="1200" dirty="0"/>
          </a:p>
        </p:txBody>
      </p:sp>
      <p:cxnSp>
        <p:nvCxnSpPr>
          <p:cNvPr id="100" name="직선 연결선 99"/>
          <p:cNvCxnSpPr/>
          <p:nvPr/>
        </p:nvCxnSpPr>
        <p:spPr>
          <a:xfrm>
            <a:off x="1214414" y="2000240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214414" y="155297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평균 </a:t>
            </a:r>
            <a:r>
              <a:rPr lang="ko-KR" altLang="en-US" sz="1200" dirty="0" err="1" smtClean="0"/>
              <a:t>별점</a:t>
            </a:r>
            <a:endParaRPr lang="en-US" altLang="ko-KR" sz="12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1928794" y="1518810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C000"/>
                </a:solidFill>
              </a:rPr>
              <a:t>★★★★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☆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ko-KR" alt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214414" y="2858484"/>
            <a:ext cx="2714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14414" y="3001360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C000"/>
                </a:solidFill>
              </a:rPr>
              <a:t>★★★★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☆</a:t>
            </a:r>
            <a:endParaRPr lang="ko-KR" altLang="en-US" sz="1200" dirty="0"/>
          </a:p>
        </p:txBody>
      </p:sp>
      <p:cxnSp>
        <p:nvCxnSpPr>
          <p:cNvPr id="108" name="직선 연결선 107"/>
          <p:cNvCxnSpPr/>
          <p:nvPr/>
        </p:nvCxnSpPr>
        <p:spPr>
          <a:xfrm>
            <a:off x="1214414" y="2786058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214414" y="3644302"/>
            <a:ext cx="2714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14414" y="3787178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C000"/>
                </a:solidFill>
              </a:rPr>
              <a:t>★★★★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☆</a:t>
            </a:r>
            <a:endParaRPr lang="ko-KR" altLang="en-US" sz="1200" dirty="0"/>
          </a:p>
        </p:txBody>
      </p:sp>
      <p:cxnSp>
        <p:nvCxnSpPr>
          <p:cNvPr id="111" name="직선 연결선 110"/>
          <p:cNvCxnSpPr/>
          <p:nvPr/>
        </p:nvCxnSpPr>
        <p:spPr>
          <a:xfrm>
            <a:off x="1214414" y="3571876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14414" y="4430120"/>
            <a:ext cx="2714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14414" y="4572996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C000"/>
                </a:solidFill>
              </a:rPr>
              <a:t>★★★★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☆</a:t>
            </a:r>
            <a:endParaRPr lang="ko-KR" altLang="en-US" sz="1200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1214414" y="4357694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214414" y="5214950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135050" y="6326051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214414" y="5286388"/>
            <a:ext cx="2714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214414" y="5429264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C000"/>
                </a:solidFill>
              </a:rPr>
              <a:t>★★★★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☆</a:t>
            </a:r>
            <a:endParaRPr lang="ko-KR" altLang="en-US" sz="1200" dirty="0"/>
          </a:p>
        </p:txBody>
      </p:sp>
      <p:cxnSp>
        <p:nvCxnSpPr>
          <p:cNvPr id="119" name="직선 연결선 118"/>
          <p:cNvCxnSpPr/>
          <p:nvPr/>
        </p:nvCxnSpPr>
        <p:spPr>
          <a:xfrm>
            <a:off x="1214414" y="6070618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581656" y="2249420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572132" y="3071810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572132" y="3821056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572132" y="4714884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572132" y="5535568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1142976" y="157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30" name="타원 129"/>
          <p:cNvSpPr/>
          <p:nvPr/>
        </p:nvSpPr>
        <p:spPr>
          <a:xfrm>
            <a:off x="1142976" y="2071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31" name="타원 130"/>
          <p:cNvSpPr/>
          <p:nvPr/>
        </p:nvSpPr>
        <p:spPr>
          <a:xfrm>
            <a:off x="2428860" y="2071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32" name="타원 131"/>
          <p:cNvSpPr/>
          <p:nvPr/>
        </p:nvSpPr>
        <p:spPr>
          <a:xfrm>
            <a:off x="2071670" y="22859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33" name="타원 132"/>
          <p:cNvSpPr/>
          <p:nvPr/>
        </p:nvSpPr>
        <p:spPr>
          <a:xfrm>
            <a:off x="3286116" y="25003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34" name="타원 133"/>
          <p:cNvSpPr/>
          <p:nvPr/>
        </p:nvSpPr>
        <p:spPr>
          <a:xfrm>
            <a:off x="6143636" y="22145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35" name="타원 134"/>
          <p:cNvSpPr/>
          <p:nvPr/>
        </p:nvSpPr>
        <p:spPr>
          <a:xfrm>
            <a:off x="3286116" y="63579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55720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program_detail_qa</a:t>
                      </a:r>
                      <a:endParaRPr lang="ko-KR" altLang="en-US" sz="10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program_detail_qa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85604"/>
              </p:ext>
            </p:extLst>
          </p:nvPr>
        </p:nvGraphicFramePr>
        <p:xfrm>
          <a:off x="6732240" y="474398"/>
          <a:ext cx="2376264" cy="92463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Nickname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người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post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post</a:t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thức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: “YYYY-MM-DD”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000" b="0" u="none" baseline="0" dirty="0" smtClean="0">
                          <a:latin typeface="+mn-lt"/>
                          <a:ea typeface="+mn-ea"/>
                        </a:rPr>
                        <a:t>Trường nhập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trả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lời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Nút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삭제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Xóa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Khi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click</a:t>
                      </a: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 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"</a:t>
                      </a:r>
                      <a:r>
                        <a:rPr lang="ko-KR" altLang="en-US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해당 질문과 답변을 삭제하시겠습니까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?“ (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Bạn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muốn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xóa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hỏi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và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trả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lời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này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?)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(OK)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câu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hỏi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câu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lời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refresh page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tại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Hủy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Nickname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người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post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câu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trả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lời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 "</a:t>
                      </a:r>
                      <a:r>
                        <a:rPr lang="en-US" altLang="ko-KR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en-US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닉네임</a:t>
                      </a:r>
                      <a:r>
                        <a:rPr lang="en-US" altLang="ko-KR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}(</a:t>
                      </a:r>
                      <a:r>
                        <a:rPr lang="ko-KR" altLang="en-US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강사</a:t>
                      </a:r>
                      <a:r>
                        <a:rPr lang="en-US" altLang="ko-KR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“ 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({Nickname}(</a:t>
                      </a:r>
                      <a:r>
                        <a:rPr lang="en-US" altLang="ko-KR" sz="1000" b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rgbClr val="FF0000"/>
                          </a:solidFill>
                        </a:rPr>
                        <a:t>viên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</a:rPr>
                        <a:t>))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 ex: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n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ickname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giảng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김민정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(Kim Min </a:t>
                      </a:r>
                      <a:r>
                        <a:rPr lang="en-US" altLang="ko-KR" sz="1000" b="0" dirty="0" err="1" smtClean="0">
                          <a:solidFill>
                            <a:srgbClr val="FF0000"/>
                          </a:solidFill>
                        </a:rPr>
                        <a:t>Jeong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thì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김민정</a:t>
                      </a:r>
                      <a:r>
                        <a:rPr lang="en-US" altLang="ko-KR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강사</a:t>
                      </a:r>
                      <a:r>
                        <a:rPr lang="en-US" altLang="ko-KR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(Kim Min </a:t>
                      </a:r>
                      <a:r>
                        <a:rPr lang="en-US" altLang="ko-KR" sz="1000" b="0" dirty="0" err="1" smtClean="0">
                          <a:solidFill>
                            <a:srgbClr val="FF0000"/>
                          </a:solidFill>
                        </a:rPr>
                        <a:t>Jeong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rgbClr val="FF0000"/>
                          </a:solidFill>
                        </a:rPr>
                        <a:t>viên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</a:rPr>
                        <a:t>))</a:t>
                      </a:r>
                      <a:endParaRPr lang="en-US" altLang="ko-KR" sz="1000" b="0" u="none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post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câu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trả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lời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: “YYYY-MM-DD”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dung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trả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err="1" smtClean="0">
                          <a:latin typeface="+mn-lt"/>
                          <a:ea typeface="+mn-ea"/>
                        </a:rPr>
                        <a:t>lời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해당 답변을 삭제하시겠습니까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(OK)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chỉ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câu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refresh page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tại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ko-KR" altLang="en-US" sz="10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취소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Hủy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đổi</a:t>
                      </a: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20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câu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hỏi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từ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trên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xuống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dưới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theo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mới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nhất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endParaRPr lang="en-US" altLang="ko-KR" sz="1000" b="0" u="none" baseline="0" dirty="0" smtClean="0"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프로그램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4298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142976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상세정보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357422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후기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71868" y="1142984"/>
            <a:ext cx="1285884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14414" y="1573200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방식이 어떻게 되나요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1214414" y="2143116"/>
            <a:ext cx="5214974" cy="158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43042" y="2216142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박은혜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수업은 토론형식으로 진행됩니다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더 궁금하신 점이 있으시면 언제든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문의주세요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^^</a:t>
            </a:r>
          </a:p>
        </p:txBody>
      </p:sp>
      <p:cxnSp>
        <p:nvCxnSpPr>
          <p:cNvPr id="39" name="꺾인 연결선 46"/>
          <p:cNvCxnSpPr/>
          <p:nvPr/>
        </p:nvCxnSpPr>
        <p:spPr>
          <a:xfrm rot="16200000" flipH="1">
            <a:off x="1301770" y="2303498"/>
            <a:ext cx="325354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214414" y="3071810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715008" y="1643050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15008" y="2500306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85852" y="3214686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방식이 어떻게 되나요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285852" y="3784602"/>
            <a:ext cx="5214974" cy="158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14480" y="3857628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박은혜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수업은 토론형식으로 진행됩니다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더 궁금하신 점이 있으시면 언제든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문의주세요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^^</a:t>
            </a:r>
          </a:p>
        </p:txBody>
      </p:sp>
      <p:cxnSp>
        <p:nvCxnSpPr>
          <p:cNvPr id="54" name="꺾인 연결선 46"/>
          <p:cNvCxnSpPr/>
          <p:nvPr/>
        </p:nvCxnSpPr>
        <p:spPr>
          <a:xfrm rot="16200000" flipH="1">
            <a:off x="1373208" y="3944984"/>
            <a:ext cx="325354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1285852" y="4713296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715008" y="3284536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15008" y="4141792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85852" y="4857760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 방식이 어떻게 되나요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285852" y="5427676"/>
            <a:ext cx="5214974" cy="158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6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14480" y="5500702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박은혜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  <a:endParaRPr lang="ko-KR" altLang="en-US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수업은 토론형식으로 진행됩니다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더 궁금하신 점이 있으시면 언제든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문의주세요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^^</a:t>
            </a:r>
          </a:p>
        </p:txBody>
      </p:sp>
      <p:cxnSp>
        <p:nvCxnSpPr>
          <p:cNvPr id="61" name="꺾인 연결선 46"/>
          <p:cNvCxnSpPr/>
          <p:nvPr/>
        </p:nvCxnSpPr>
        <p:spPr>
          <a:xfrm rot="16200000" flipH="1">
            <a:off x="1373208" y="5588058"/>
            <a:ext cx="325354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1285852" y="6356370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715008" y="4927610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15008" y="5784866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35050" y="6468927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214414" y="1500174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142976" y="157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1" name="타원 70"/>
          <p:cNvSpPr/>
          <p:nvPr/>
        </p:nvSpPr>
        <p:spPr>
          <a:xfrm>
            <a:off x="2428860" y="15716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2" name="타원 71"/>
          <p:cNvSpPr/>
          <p:nvPr/>
        </p:nvSpPr>
        <p:spPr>
          <a:xfrm>
            <a:off x="2786050" y="18573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3" name="타원 72"/>
          <p:cNvSpPr/>
          <p:nvPr/>
        </p:nvSpPr>
        <p:spPr>
          <a:xfrm>
            <a:off x="6286512" y="1643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1571604" y="22145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3214678" y="22145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5214942" y="25003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6215074" y="24288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3286116" y="65008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1463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contents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27511"/>
              </p:ext>
            </p:extLst>
          </p:nvPr>
        </p:nvGraphicFramePr>
        <p:xfrm>
          <a:off x="6732240" y="474398"/>
          <a:ext cx="2376264" cy="70670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등록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Tạo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mới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contents_upload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Select box </a:t>
                      </a:r>
                      <a:r>
                        <a:rPr lang="en-US" altLang="ko-KR" sz="1000" baseline="0" dirty="0" err="1" smtClean="0"/>
                        <a:t>tìm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kiếm</a:t>
                      </a:r>
                      <a:r>
                        <a:rPr lang="en-US" altLang="ko-KR" sz="1000" baseline="0" dirty="0" smtClean="0"/>
                        <a:t> content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2 </a:t>
                      </a:r>
                      <a:r>
                        <a:rPr lang="en-US" altLang="ko-KR" sz="1000" baseline="0" dirty="0" err="1" smtClean="0"/>
                        <a:t>lựa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chọn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제목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카테고리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(Category)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000" baseline="0" dirty="0" smtClean="0">
                          <a:solidFill>
                            <a:schemeClr val="tx1"/>
                          </a:solidFill>
                        </a:rPr>
                        <a:t>Trường nhập từ khóa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(Search)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kết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quả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tìm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kiếm</a:t>
                      </a:r>
                      <a:r>
                        <a:rPr lang="en-US" altLang="ko-KR" sz="1000" baseline="0" dirty="0" smtClean="0"/>
                        <a:t> ở </a:t>
                      </a:r>
                      <a:r>
                        <a:rPr lang="en-US" altLang="ko-KR" sz="1000" baseline="0" dirty="0" err="1" smtClean="0"/>
                        <a:t>bên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dưới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Liệt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kê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10 data/page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번호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(Number),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카테고리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(Category),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제목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).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등록일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tạo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관리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Quản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삭제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click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alert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해당 컨텐츠를 삭제하시겠습니까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content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-”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(OK):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content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refresh page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tại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-”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취소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Hủy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컨텐츠 관리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Quản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content)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[contents]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Tab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추천 컨텐츠 관리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Quản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content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xuất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contents_recom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err="1" smtClean="0"/>
                        <a:t>Xem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tiếp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trang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sau</a:t>
                      </a:r>
                      <a:endParaRPr lang="ko-KR" alt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55214"/>
              </p:ext>
            </p:extLst>
          </p:nvPr>
        </p:nvGraphicFramePr>
        <p:xfrm>
          <a:off x="1196964" y="2715784"/>
          <a:ext cx="5375300" cy="31516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96131"/>
                <a:gridCol w="992955"/>
                <a:gridCol w="214314"/>
                <a:gridCol w="1785950"/>
                <a:gridCol w="214314"/>
                <a:gridCol w="785818"/>
                <a:gridCol w="785818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카테고리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컨텐츠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제목입니다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컨텐츠 제목입니다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예술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컨텐츠 제목입니다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라이프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컨텐츠 제목입니다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컨텐츠 제목입니다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예술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컨텐츠 제목입니다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라이프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컨텐츠 제목입니다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컨텐츠 제목입니다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예술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컨텐츠 제목입니다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컨텐츠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제목입니다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8" name="직선 연결선 57"/>
          <p:cNvCxnSpPr/>
          <p:nvPr/>
        </p:nvCxnSpPr>
        <p:spPr>
          <a:xfrm>
            <a:off x="1214639" y="2714620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214639" y="5857892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35050" y="5968861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Input"/>
          <p:cNvSpPr/>
          <p:nvPr/>
        </p:nvSpPr>
        <p:spPr>
          <a:xfrm>
            <a:off x="1214414" y="2245193"/>
            <a:ext cx="138012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제목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3" name="Input"/>
          <p:cNvSpPr/>
          <p:nvPr/>
        </p:nvSpPr>
        <p:spPr>
          <a:xfrm>
            <a:off x="2681113" y="2245193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Button"/>
          <p:cNvSpPr>
            <a:spLocks/>
          </p:cNvSpPr>
          <p:nvPr/>
        </p:nvSpPr>
        <p:spPr bwMode="auto">
          <a:xfrm>
            <a:off x="4643438" y="2252486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5" name="Button"/>
          <p:cNvSpPr>
            <a:spLocks/>
          </p:cNvSpPr>
          <p:nvPr/>
        </p:nvSpPr>
        <p:spPr bwMode="auto">
          <a:xfrm>
            <a:off x="5948572" y="3033310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6" name="Button"/>
          <p:cNvSpPr>
            <a:spLocks/>
          </p:cNvSpPr>
          <p:nvPr/>
        </p:nvSpPr>
        <p:spPr bwMode="auto">
          <a:xfrm>
            <a:off x="5948572" y="3321345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7" name="Button"/>
          <p:cNvSpPr>
            <a:spLocks/>
          </p:cNvSpPr>
          <p:nvPr/>
        </p:nvSpPr>
        <p:spPr bwMode="auto">
          <a:xfrm>
            <a:off x="5948572" y="529768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8" name="Button"/>
          <p:cNvSpPr>
            <a:spLocks/>
          </p:cNvSpPr>
          <p:nvPr/>
        </p:nvSpPr>
        <p:spPr bwMode="auto">
          <a:xfrm>
            <a:off x="5948572" y="5570430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89" name="Button"/>
          <p:cNvSpPr>
            <a:spLocks/>
          </p:cNvSpPr>
          <p:nvPr/>
        </p:nvSpPr>
        <p:spPr bwMode="auto">
          <a:xfrm>
            <a:off x="5948572" y="3600915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0" name="Button"/>
          <p:cNvSpPr>
            <a:spLocks/>
          </p:cNvSpPr>
          <p:nvPr/>
        </p:nvSpPr>
        <p:spPr bwMode="auto">
          <a:xfrm>
            <a:off x="5948572" y="3929066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1" name="Button"/>
          <p:cNvSpPr>
            <a:spLocks/>
          </p:cNvSpPr>
          <p:nvPr/>
        </p:nvSpPr>
        <p:spPr bwMode="auto">
          <a:xfrm>
            <a:off x="5948572" y="4210735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2" name="Button"/>
          <p:cNvSpPr>
            <a:spLocks/>
          </p:cNvSpPr>
          <p:nvPr/>
        </p:nvSpPr>
        <p:spPr bwMode="auto">
          <a:xfrm>
            <a:off x="5948572" y="4498770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3" name="Button"/>
          <p:cNvSpPr>
            <a:spLocks/>
          </p:cNvSpPr>
          <p:nvPr/>
        </p:nvSpPr>
        <p:spPr bwMode="auto">
          <a:xfrm>
            <a:off x="5948572" y="475748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5948572" y="503036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142976" y="22488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7" name="타원 96"/>
          <p:cNvSpPr/>
          <p:nvPr/>
        </p:nvSpPr>
        <p:spPr>
          <a:xfrm>
            <a:off x="2677488" y="22145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98" name="타원 97"/>
          <p:cNvSpPr/>
          <p:nvPr/>
        </p:nvSpPr>
        <p:spPr>
          <a:xfrm>
            <a:off x="4606314" y="22145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1142976" y="27489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5795948" y="30099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01" name="타원 100"/>
          <p:cNvSpPr/>
          <p:nvPr/>
        </p:nvSpPr>
        <p:spPr>
          <a:xfrm>
            <a:off x="3286116" y="60007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6" name="Button"/>
          <p:cNvSpPr>
            <a:spLocks/>
          </p:cNvSpPr>
          <p:nvPr/>
        </p:nvSpPr>
        <p:spPr bwMode="auto">
          <a:xfrm>
            <a:off x="5429256" y="1699807"/>
            <a:ext cx="1008683" cy="300433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solidFill>
                  <a:srgbClr val="262626"/>
                </a:solidFill>
                <a:effectLst/>
                <a:latin typeface="Calibri"/>
              </a:rPr>
              <a:t>등록</a:t>
            </a:r>
            <a:endParaRPr lang="en-US" sz="11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357818" y="16283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42976" y="1142984"/>
            <a:ext cx="1214446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57422" y="1142984"/>
            <a:ext cx="1428760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142976" y="11429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2357422" y="11429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21409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contents_upload</a:t>
                      </a:r>
                      <a:endParaRPr lang="ko-KR" altLang="en-US" sz="10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contents_upload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961735"/>
              </p:ext>
            </p:extLst>
          </p:nvPr>
        </p:nvGraphicFramePr>
        <p:xfrm>
          <a:off x="6732240" y="474398"/>
          <a:ext cx="2376264" cy="96425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Select box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카테고리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(Category)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Gồm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언어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Ngoại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ngữ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지식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비즈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Kiến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thức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Kinh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doanh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운동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Thể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thao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예술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Nghệ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thuật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라이프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Đời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sống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건강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Sức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khỏe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뷰티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Làm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đẹp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).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문화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Văn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소셜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Tiểu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thuyết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"Event”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컨텐츠 제목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content)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컨텐츠 부연설명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Mô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tả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tóm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tắt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dung content)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radio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대표 이미지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Ảnh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đại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diện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Ảnh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(5)~(6)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lên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2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ẩn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동영상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(7)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lên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2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ẩn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file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file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첨부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Đính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kèm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file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URL video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Web editor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내용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dung)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등록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Tạo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mới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등록하시겠습니까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đăng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content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(OK) content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tạo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[contents]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Trường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hợp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còn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mục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bỏ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모든 내용을 입력해주세요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.“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Vui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lòng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điền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đầy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đủ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dung.)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(OK)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gì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đổi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err="1" smtClean="0"/>
                        <a:t>Xem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tiếp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trang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sau</a:t>
                      </a:r>
                      <a:endParaRPr lang="ko-KR" alt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6354" y="1104115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152000" y="142873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카테고리</a:t>
            </a:r>
            <a:endParaRPr lang="ko-KR" altLang="en-US" sz="1050" b="1" dirty="0"/>
          </a:p>
        </p:txBody>
      </p:sp>
      <p:sp>
        <p:nvSpPr>
          <p:cNvPr id="74" name="직사각형 73"/>
          <p:cNvSpPr/>
          <p:nvPr/>
        </p:nvSpPr>
        <p:spPr>
          <a:xfrm>
            <a:off x="2304000" y="1476032"/>
            <a:ext cx="142876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     선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52000" y="1857364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컨텐츠</a:t>
            </a:r>
            <a:r>
              <a:rPr lang="ko-KR" altLang="en-US" sz="1050" b="1" dirty="0" smtClean="0"/>
              <a:t> 제목</a:t>
            </a:r>
            <a:endParaRPr lang="ko-KR" altLang="en-US" sz="1050" b="1" dirty="0"/>
          </a:p>
        </p:txBody>
      </p:sp>
      <p:sp>
        <p:nvSpPr>
          <p:cNvPr id="76" name="직사각형 75"/>
          <p:cNvSpPr/>
          <p:nvPr/>
        </p:nvSpPr>
        <p:spPr>
          <a:xfrm>
            <a:off x="2304000" y="1857364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52000" y="2182718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컨텐츠</a:t>
            </a:r>
            <a:r>
              <a:rPr lang="ko-KR" altLang="en-US" sz="1050" b="1" dirty="0" smtClean="0"/>
              <a:t> 부연설명</a:t>
            </a:r>
            <a:endParaRPr lang="ko-KR" altLang="en-US" sz="1050" b="1" dirty="0"/>
          </a:p>
        </p:txBody>
      </p:sp>
      <p:sp>
        <p:nvSpPr>
          <p:cNvPr id="78" name="직사각형 77"/>
          <p:cNvSpPr/>
          <p:nvPr/>
        </p:nvSpPr>
        <p:spPr>
          <a:xfrm>
            <a:off x="2304000" y="2182718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52000" y="2571744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대표 이미지</a:t>
            </a:r>
            <a:endParaRPr lang="ko-KR" altLang="en-US" sz="1050" b="1" dirty="0"/>
          </a:p>
        </p:txBody>
      </p:sp>
      <p:sp>
        <p:nvSpPr>
          <p:cNvPr id="80" name="직사각형 79"/>
          <p:cNvSpPr/>
          <p:nvPr/>
        </p:nvSpPr>
        <p:spPr>
          <a:xfrm>
            <a:off x="2304000" y="2825660"/>
            <a:ext cx="164307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10020" y="2789088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09210" y="2538693"/>
            <a:ext cx="2714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○ 이미지</a:t>
            </a:r>
            <a:r>
              <a:rPr lang="en-US" altLang="ko-KR" sz="1050" dirty="0"/>
              <a:t>	</a:t>
            </a:r>
            <a:r>
              <a:rPr lang="ko-KR" altLang="en-US" sz="1050" dirty="0"/>
              <a:t>○ 동영상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304000" y="3111412"/>
            <a:ext cx="342902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52000" y="3429000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내용</a:t>
            </a:r>
            <a:endParaRPr lang="ko-KR" altLang="en-US" sz="1050" b="1" dirty="0"/>
          </a:p>
        </p:txBody>
      </p:sp>
      <p:sp>
        <p:nvSpPr>
          <p:cNvPr id="85" name="직사각형 84"/>
          <p:cNvSpPr/>
          <p:nvPr/>
        </p:nvSpPr>
        <p:spPr>
          <a:xfrm>
            <a:off x="2304000" y="3555958"/>
            <a:ext cx="2928958" cy="87317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57554" y="6276996"/>
            <a:ext cx="1133484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231760" y="13767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92" name="타원 91"/>
          <p:cNvSpPr/>
          <p:nvPr/>
        </p:nvSpPr>
        <p:spPr>
          <a:xfrm>
            <a:off x="2220743" y="17728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3" name="타원 92"/>
          <p:cNvSpPr/>
          <p:nvPr/>
        </p:nvSpPr>
        <p:spPr>
          <a:xfrm>
            <a:off x="2220743" y="20956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94" name="타원 93"/>
          <p:cNvSpPr/>
          <p:nvPr/>
        </p:nvSpPr>
        <p:spPr>
          <a:xfrm>
            <a:off x="2160000" y="25717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95" name="타원 94"/>
          <p:cNvSpPr/>
          <p:nvPr/>
        </p:nvSpPr>
        <p:spPr>
          <a:xfrm>
            <a:off x="2160000" y="28574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96" name="타원 95"/>
          <p:cNvSpPr/>
          <p:nvPr/>
        </p:nvSpPr>
        <p:spPr>
          <a:xfrm>
            <a:off x="4572000" y="27146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97" name="타원 96"/>
          <p:cNvSpPr/>
          <p:nvPr/>
        </p:nvSpPr>
        <p:spPr>
          <a:xfrm>
            <a:off x="2160000" y="314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98" name="타원 97"/>
          <p:cNvSpPr/>
          <p:nvPr/>
        </p:nvSpPr>
        <p:spPr>
          <a:xfrm>
            <a:off x="2160000" y="35004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05" name="타원 104"/>
          <p:cNvSpPr/>
          <p:nvPr/>
        </p:nvSpPr>
        <p:spPr>
          <a:xfrm>
            <a:off x="3286116" y="62865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96964" y="4643446"/>
            <a:ext cx="1714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연관 카테고리 프로그램</a:t>
            </a:r>
            <a:endParaRPr lang="ko-KR" altLang="en-US" sz="105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00166" y="4786322"/>
            <a:ext cx="571504" cy="109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200" dirty="0" smtClean="0"/>
              <a:t>1.</a:t>
            </a:r>
          </a:p>
          <a:p>
            <a:pPr>
              <a:lnSpc>
                <a:spcPct val="300000"/>
              </a:lnSpc>
            </a:pPr>
            <a:r>
              <a:rPr lang="en-US" altLang="ko-KR" sz="1200" dirty="0" smtClean="0"/>
              <a:t>2.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1857356" y="5353169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49446" y="5353169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57356" y="5924673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49446" y="5924673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3366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contents_upload</a:t>
                      </a:r>
                      <a:endParaRPr lang="ko-KR" altLang="en-US" sz="10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contents_upload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58623"/>
              </p:ext>
            </p:extLst>
          </p:nvPr>
        </p:nvGraphicFramePr>
        <p:xfrm>
          <a:off x="6732240" y="474398"/>
          <a:ext cx="2376264" cy="67698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연관 카테고리 프로그램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nằm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trong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category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liên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quan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b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app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user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thứ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upload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2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변경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Thay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đổi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pop-up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tìm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kiếm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삭제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Xóa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삭제하시겠습니까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Bạn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muốn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xóa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khóa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sau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확인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”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(OK)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khóa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xóa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컨텐츠 검색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 (</a:t>
                      </a:r>
                      <a:r>
                        <a:rPr lang="en-US" altLang="ko-KR" sz="9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content)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trang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pop-up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Select box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제목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 (Category/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Tiêu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đề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Sau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từ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khóa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ô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tìm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kiếm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data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ở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bên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dưới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 (Category),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제목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Tiêu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đề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선택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Chọn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chọn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등록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Uploadi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Sau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check box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chọn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khóa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học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hệ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등록하시겠습니까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Bạn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muốn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đăng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content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sau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”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(OK) content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được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chọn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trang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pop-up</a:t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Chỉ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chọn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1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category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tiêu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đề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của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content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đã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upload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endParaRPr lang="en-US" altLang="ko-KR" sz="9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295640" y="6348434"/>
            <a:ext cx="1133484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97" name="직사각형 96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52000" y="142873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카테고리</a:t>
            </a:r>
            <a:endParaRPr lang="ko-KR" altLang="en-US" sz="1050" b="1" dirty="0"/>
          </a:p>
        </p:txBody>
      </p:sp>
      <p:sp>
        <p:nvSpPr>
          <p:cNvPr id="130" name="직사각형 129"/>
          <p:cNvSpPr/>
          <p:nvPr/>
        </p:nvSpPr>
        <p:spPr>
          <a:xfrm>
            <a:off x="2304000" y="1476032"/>
            <a:ext cx="142876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     선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52000" y="1857364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컨텐츠</a:t>
            </a:r>
            <a:r>
              <a:rPr lang="ko-KR" altLang="en-US" sz="1050" b="1" dirty="0" smtClean="0"/>
              <a:t> 제목</a:t>
            </a:r>
            <a:endParaRPr lang="ko-KR" altLang="en-US" sz="1050" b="1" dirty="0"/>
          </a:p>
        </p:txBody>
      </p:sp>
      <p:sp>
        <p:nvSpPr>
          <p:cNvPr id="132" name="직사각형 131"/>
          <p:cNvSpPr/>
          <p:nvPr/>
        </p:nvSpPr>
        <p:spPr>
          <a:xfrm>
            <a:off x="2304000" y="1857364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52000" y="2182718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컨텐츠</a:t>
            </a:r>
            <a:r>
              <a:rPr lang="ko-KR" altLang="en-US" sz="1050" b="1" dirty="0" smtClean="0"/>
              <a:t> 부연설명</a:t>
            </a:r>
            <a:endParaRPr lang="ko-KR" altLang="en-US" sz="1050" b="1" dirty="0"/>
          </a:p>
        </p:txBody>
      </p:sp>
      <p:sp>
        <p:nvSpPr>
          <p:cNvPr id="134" name="직사각형 133"/>
          <p:cNvSpPr/>
          <p:nvPr/>
        </p:nvSpPr>
        <p:spPr>
          <a:xfrm>
            <a:off x="2304000" y="2182718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152000" y="2571744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대표 이미지</a:t>
            </a:r>
            <a:endParaRPr lang="ko-KR" altLang="en-US" sz="1050" b="1" dirty="0"/>
          </a:p>
        </p:txBody>
      </p:sp>
      <p:sp>
        <p:nvSpPr>
          <p:cNvPr id="136" name="직사각형 135"/>
          <p:cNvSpPr/>
          <p:nvPr/>
        </p:nvSpPr>
        <p:spPr>
          <a:xfrm>
            <a:off x="2304000" y="2825660"/>
            <a:ext cx="164307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010020" y="2789088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09210" y="2538693"/>
            <a:ext cx="2714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○ 이미지</a:t>
            </a:r>
            <a:r>
              <a:rPr lang="en-US" altLang="ko-KR" sz="1050" dirty="0"/>
              <a:t>	</a:t>
            </a:r>
            <a:r>
              <a:rPr lang="ko-KR" altLang="en-US" sz="1050" dirty="0"/>
              <a:t>○ 동영상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2304000" y="3111412"/>
            <a:ext cx="342902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152000" y="3429000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내용</a:t>
            </a:r>
            <a:endParaRPr lang="ko-KR" altLang="en-US" sz="1050" b="1" dirty="0"/>
          </a:p>
        </p:txBody>
      </p:sp>
      <p:sp>
        <p:nvSpPr>
          <p:cNvPr id="141" name="직사각형 140"/>
          <p:cNvSpPr/>
          <p:nvPr/>
        </p:nvSpPr>
        <p:spPr>
          <a:xfrm>
            <a:off x="2304000" y="3555958"/>
            <a:ext cx="2928958" cy="87317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859734" y="2708126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93086" y="4222631"/>
            <a:ext cx="100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수업기간</a:t>
            </a:r>
            <a:endParaRPr lang="ko-KR" altLang="en-US" sz="1050" b="1" dirty="0"/>
          </a:p>
        </p:txBody>
      </p:sp>
      <p:sp>
        <p:nvSpPr>
          <p:cNvPr id="54" name="직사각형 53"/>
          <p:cNvSpPr/>
          <p:nvPr/>
        </p:nvSpPr>
        <p:spPr>
          <a:xfrm>
            <a:off x="4707466" y="4222631"/>
            <a:ext cx="1357322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21648" y="5774801"/>
            <a:ext cx="85725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93218" y="5774801"/>
            <a:ext cx="85725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78904" y="5774801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3859734" y="4725727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93350" y="573264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993086" y="3794003"/>
            <a:ext cx="100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수업기간</a:t>
            </a:r>
            <a:endParaRPr lang="ko-KR" altLang="en-US" sz="1050" b="1" dirty="0"/>
          </a:p>
        </p:txBody>
      </p:sp>
      <p:sp>
        <p:nvSpPr>
          <p:cNvPr id="61" name="직사각형 60"/>
          <p:cNvSpPr/>
          <p:nvPr/>
        </p:nvSpPr>
        <p:spPr>
          <a:xfrm>
            <a:off x="4707466" y="3794003"/>
            <a:ext cx="1357322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21648" y="5346173"/>
            <a:ext cx="85725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993218" y="5346173"/>
            <a:ext cx="85725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78904" y="5346173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65" name="직사각형 64"/>
          <p:cNvSpPr/>
          <p:nvPr/>
        </p:nvSpPr>
        <p:spPr>
          <a:xfrm>
            <a:off x="3859734" y="4297099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07334" y="2705096"/>
            <a:ext cx="2857520" cy="32861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67" name="직사각형 66"/>
          <p:cNvSpPr/>
          <p:nvPr/>
        </p:nvSpPr>
        <p:spPr>
          <a:xfrm>
            <a:off x="4636028" y="3133724"/>
            <a:ext cx="1214446" cy="15561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5707598" y="3146465"/>
            <a:ext cx="142876" cy="142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 descr="magnifying-glass-481818_960_7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479169">
            <a:off x="5725820" y="3161122"/>
            <a:ext cx="121006" cy="100821"/>
          </a:xfrm>
          <a:prstGeom prst="rect">
            <a:avLst/>
          </a:prstGeom>
        </p:spPr>
      </p:pic>
      <p:sp useBgFill="1">
        <p:nvSpPr>
          <p:cNvPr id="100" name="직사각형 99"/>
          <p:cNvSpPr/>
          <p:nvPr/>
        </p:nvSpPr>
        <p:spPr>
          <a:xfrm>
            <a:off x="3778772" y="3143247"/>
            <a:ext cx="785818" cy="14287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카테고리    </a:t>
            </a:r>
            <a:r>
              <a:rPr lang="ko-KR" altLang="en-US" sz="800" spc="-1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▼</a:t>
            </a:r>
            <a:endParaRPr lang="ko-KR" altLang="en-US" sz="800" spc="-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78772" y="2754269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컨텐츠</a:t>
            </a:r>
            <a:r>
              <a:rPr lang="ko-KR" altLang="en-US" sz="1050" b="1" dirty="0" smtClean="0"/>
              <a:t> 검색</a:t>
            </a:r>
            <a:endParaRPr lang="ko-KR" altLang="en-US" sz="1050" b="1" dirty="0"/>
          </a:p>
        </p:txBody>
      </p:sp>
      <p:cxnSp>
        <p:nvCxnSpPr>
          <p:cNvPr id="102" name="직선 연결선 101"/>
          <p:cNvCxnSpPr/>
          <p:nvPr/>
        </p:nvCxnSpPr>
        <p:spPr>
          <a:xfrm>
            <a:off x="3707334" y="3936177"/>
            <a:ext cx="2714644" cy="1588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778772" y="3650425"/>
            <a:ext cx="2714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카테고리             제목                선택</a:t>
            </a:r>
            <a:endParaRPr lang="ko-KR" altLang="en-US" sz="105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064788" y="3976554"/>
            <a:ext cx="285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○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○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○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○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○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○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○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○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921912" y="3276600"/>
            <a:ext cx="500066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3707334" y="27765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07" name="타원 106"/>
          <p:cNvSpPr/>
          <p:nvPr/>
        </p:nvSpPr>
        <p:spPr>
          <a:xfrm>
            <a:off x="6207664" y="27050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08" name="타원 107"/>
          <p:cNvSpPr/>
          <p:nvPr/>
        </p:nvSpPr>
        <p:spPr>
          <a:xfrm>
            <a:off x="3635896" y="30622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09" name="타원 108"/>
          <p:cNvSpPr/>
          <p:nvPr/>
        </p:nvSpPr>
        <p:spPr>
          <a:xfrm>
            <a:off x="5779036" y="30003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10" name="타원 109"/>
          <p:cNvSpPr/>
          <p:nvPr/>
        </p:nvSpPr>
        <p:spPr>
          <a:xfrm>
            <a:off x="5850474" y="32766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111" name="타원 110"/>
          <p:cNvSpPr/>
          <p:nvPr/>
        </p:nvSpPr>
        <p:spPr>
          <a:xfrm>
            <a:off x="3707334" y="36681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12" name="타원 111"/>
          <p:cNvSpPr/>
          <p:nvPr/>
        </p:nvSpPr>
        <p:spPr>
          <a:xfrm>
            <a:off x="6279102" y="39909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707334" y="3994047"/>
            <a:ext cx="857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언어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라이프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지식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비즈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언어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라이프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지식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비즈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언어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라이프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4421714" y="3990980"/>
            <a:ext cx="857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4636028" y="3990980"/>
            <a:ext cx="114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배워봅시다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웰빙</a:t>
            </a:r>
            <a:r>
              <a:rPr lang="ko-KR" altLang="en-US" sz="1000" dirty="0" smtClean="0"/>
              <a:t> 라이프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똑똑한 </a:t>
            </a:r>
            <a:r>
              <a:rPr lang="ko-KR" altLang="en-US" sz="1000" dirty="0" err="1" smtClean="0"/>
              <a:t>소비습관배워봅시다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웰빙</a:t>
            </a:r>
            <a:r>
              <a:rPr lang="ko-KR" altLang="en-US" sz="1000" dirty="0" smtClean="0"/>
              <a:t> 라이프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똑똑한 소비습관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배워봅시다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웰빙</a:t>
            </a:r>
            <a:r>
              <a:rPr lang="ko-KR" altLang="en-US" sz="1000" dirty="0" smtClean="0"/>
              <a:t> 라이프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279102" y="271462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1157667" y="45091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51" name="타원 150"/>
          <p:cNvSpPr/>
          <p:nvPr/>
        </p:nvSpPr>
        <p:spPr>
          <a:xfrm>
            <a:off x="1817772" y="49771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196964" y="4643446"/>
            <a:ext cx="1714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연관 카테고리 프로그램</a:t>
            </a:r>
            <a:endParaRPr lang="ko-KR" altLang="en-US" sz="105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1500166" y="4786322"/>
            <a:ext cx="571504" cy="109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200" dirty="0" smtClean="0"/>
              <a:t>1.</a:t>
            </a:r>
          </a:p>
          <a:p>
            <a:pPr>
              <a:lnSpc>
                <a:spcPct val="300000"/>
              </a:lnSpc>
            </a:pPr>
            <a:r>
              <a:rPr lang="en-US" altLang="ko-KR" sz="1200" dirty="0" smtClean="0"/>
              <a:t>2.</a:t>
            </a:r>
            <a:endParaRPr lang="ko-KR" altLang="en-US" sz="1200" dirty="0"/>
          </a:p>
        </p:txBody>
      </p:sp>
      <p:sp>
        <p:nvSpPr>
          <p:cNvPr id="160" name="직사각형 159"/>
          <p:cNvSpPr/>
          <p:nvPr/>
        </p:nvSpPr>
        <p:spPr>
          <a:xfrm>
            <a:off x="1857356" y="5353169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2649446" y="5353169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857356" y="5924673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2649446" y="5924673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1817255" y="52652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50" name="타원 149"/>
          <p:cNvSpPr/>
          <p:nvPr/>
        </p:nvSpPr>
        <p:spPr>
          <a:xfrm>
            <a:off x="2649446" y="52652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4450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contents_detail</a:t>
                      </a:r>
                      <a:endParaRPr lang="ko-KR" altLang="en-US" sz="10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contents_detail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7088"/>
              </p:ext>
            </p:extLst>
          </p:nvPr>
        </p:nvGraphicFramePr>
        <p:xfrm>
          <a:off x="6732240" y="474398"/>
          <a:ext cx="2376264" cy="89474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1462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Description</a:t>
                      </a:r>
                      <a:endParaRPr lang="ko-KR" altLang="en-US" sz="9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Select box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카테고리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(Category)</a:t>
                      </a:r>
                      <a:b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Gồm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언어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Ngoại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ngữ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지식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비즈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Kiến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thức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Kinh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doanh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운동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thao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예술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Nghệ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thuật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라이프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Đời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sống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건강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Sức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khỏe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뷰티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Làm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đẹp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).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문화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Văn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hóa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소셜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Tiểu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thuyết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), "Event”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9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컨텐츠 제목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content)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9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컨텐츠 부연설명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Mô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tả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tóm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tắt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về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dung content) 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radio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대표 이미지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Ảnh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đại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diện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이미지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Ảnh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(5)~(6)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lên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2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ẩn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동영상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(7)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lên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2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ẩn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đi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file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file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첨부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Đính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kèm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file</a:t>
                      </a: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vi-VN" altLang="ko-KR" sz="900" baseline="0" dirty="0" smtClean="0">
                          <a:solidFill>
                            <a:schemeClr val="tx1"/>
                          </a:solidFill>
                        </a:rPr>
                        <a:t>Trường nhập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URL video</a:t>
                      </a: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Web editor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내용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dung)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đính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kèm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ảnh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상세내용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dung chi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tiết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b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contents_detail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댓글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(Comment)</a:t>
                      </a:r>
                      <a:b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9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ontents_detail_comment</a:t>
                      </a:r>
                      <a:r>
                        <a:rPr lang="en-US" altLang="ko-KR" sz="9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US" altLang="ko-KR" sz="9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해당 컨텐츠를 삭제하시겠습니까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content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(OK) content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[contents]</a:t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취소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Hủy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수정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수정하시겠습니까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?“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content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?)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(OK)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content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[contents]</a:t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취소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Hủy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còn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trống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모든 내용을 입력해주세요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nhập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đầy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đủ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dung.)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(OK)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altLang="ko-KR" sz="900" baseline="0" dirty="0" err="1" smtClean="0"/>
                        <a:t>Xem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tiếp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trang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sau</a:t>
                      </a:r>
                      <a:endParaRPr lang="ko-KR" altLang="en-US" sz="9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152000" y="142873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카테고리</a:t>
            </a:r>
            <a:endParaRPr lang="ko-KR" altLang="en-US" sz="1050" b="1" dirty="0"/>
          </a:p>
        </p:txBody>
      </p:sp>
      <p:sp>
        <p:nvSpPr>
          <p:cNvPr id="74" name="직사각형 73"/>
          <p:cNvSpPr/>
          <p:nvPr/>
        </p:nvSpPr>
        <p:spPr>
          <a:xfrm>
            <a:off x="2304000" y="1476032"/>
            <a:ext cx="142876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     지식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비즈</a:t>
            </a:r>
            <a:r>
              <a:rPr lang="ko-KR" altLang="en-US" sz="1100" dirty="0" smtClean="0">
                <a:solidFill>
                  <a:schemeClr val="tx1"/>
                </a:solidFill>
              </a:rPr>
              <a:t>   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52000" y="1857364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컨텐츠</a:t>
            </a:r>
            <a:r>
              <a:rPr lang="ko-KR" altLang="en-US" sz="1050" b="1" dirty="0" smtClean="0"/>
              <a:t> 제목</a:t>
            </a:r>
            <a:endParaRPr lang="ko-KR" altLang="en-US" sz="1050" b="1" dirty="0"/>
          </a:p>
        </p:txBody>
      </p:sp>
      <p:sp>
        <p:nvSpPr>
          <p:cNvPr id="76" name="직사각형 75"/>
          <p:cNvSpPr/>
          <p:nvPr/>
        </p:nvSpPr>
        <p:spPr>
          <a:xfrm>
            <a:off x="2304000" y="1857364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외국어 공부 어디까지 해봤니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52000" y="2182718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컨텐츠</a:t>
            </a:r>
            <a:r>
              <a:rPr lang="ko-KR" altLang="en-US" sz="1050" b="1" dirty="0" smtClean="0"/>
              <a:t> 부연설명</a:t>
            </a:r>
            <a:endParaRPr lang="ko-KR" altLang="en-US" sz="1050" b="1" dirty="0"/>
          </a:p>
        </p:txBody>
      </p:sp>
      <p:sp>
        <p:nvSpPr>
          <p:cNvPr id="78" name="직사각형 77"/>
          <p:cNvSpPr/>
          <p:nvPr/>
        </p:nvSpPr>
        <p:spPr>
          <a:xfrm>
            <a:off x="2304000" y="2182718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기초만 잡아도 절반은 성공</a:t>
            </a:r>
            <a:r>
              <a:rPr lang="en-US" altLang="ko-KR" sz="1100" dirty="0">
                <a:solidFill>
                  <a:schemeClr val="tx1"/>
                </a:solidFill>
              </a:rPr>
              <a:t>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52000" y="2571744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대표 이미지</a:t>
            </a:r>
            <a:endParaRPr lang="ko-KR" altLang="en-US" sz="1050" b="1" dirty="0"/>
          </a:p>
        </p:txBody>
      </p:sp>
      <p:sp>
        <p:nvSpPr>
          <p:cNvPr id="80" name="직사각형 79"/>
          <p:cNvSpPr/>
          <p:nvPr/>
        </p:nvSpPr>
        <p:spPr>
          <a:xfrm>
            <a:off x="2304000" y="2825660"/>
            <a:ext cx="164307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image.jpg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010020" y="2789088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09210" y="2538693"/>
            <a:ext cx="2714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○ 이미지</a:t>
            </a:r>
            <a:r>
              <a:rPr lang="en-US" altLang="ko-KR" sz="1050" dirty="0"/>
              <a:t>	</a:t>
            </a:r>
            <a:r>
              <a:rPr lang="ko-KR" altLang="en-US" sz="1050" dirty="0" smtClean="0"/>
              <a:t>◎ </a:t>
            </a:r>
            <a:r>
              <a:rPr lang="ko-KR" altLang="en-US" sz="1050" dirty="0"/>
              <a:t>동영상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304000" y="3111412"/>
            <a:ext cx="342902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http://www.youtube.com/alskdghp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52000" y="3429000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내용</a:t>
            </a:r>
            <a:endParaRPr lang="ko-KR" altLang="en-US" sz="1050" b="1" dirty="0"/>
          </a:p>
        </p:txBody>
      </p:sp>
      <p:sp>
        <p:nvSpPr>
          <p:cNvPr id="85" name="직사각형 84"/>
          <p:cNvSpPr/>
          <p:nvPr/>
        </p:nvSpPr>
        <p:spPr>
          <a:xfrm>
            <a:off x="2304000" y="3555958"/>
            <a:ext cx="2928958" cy="87317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외국어는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기초가 가장 중요합니다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절반의 성공을 거둘 수 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저희와 함께 외국어를 공부합시다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195736" y="14847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92" name="타원 91"/>
          <p:cNvSpPr/>
          <p:nvPr/>
        </p:nvSpPr>
        <p:spPr>
          <a:xfrm>
            <a:off x="2220743" y="17728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3" name="타원 92"/>
          <p:cNvSpPr/>
          <p:nvPr/>
        </p:nvSpPr>
        <p:spPr>
          <a:xfrm>
            <a:off x="2220743" y="20956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94" name="타원 93"/>
          <p:cNvSpPr/>
          <p:nvPr/>
        </p:nvSpPr>
        <p:spPr>
          <a:xfrm>
            <a:off x="2160000" y="25717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95" name="타원 94"/>
          <p:cNvSpPr/>
          <p:nvPr/>
        </p:nvSpPr>
        <p:spPr>
          <a:xfrm>
            <a:off x="2160000" y="28574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96" name="타원 95"/>
          <p:cNvSpPr/>
          <p:nvPr/>
        </p:nvSpPr>
        <p:spPr>
          <a:xfrm>
            <a:off x="4572000" y="27146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97" name="타원 96"/>
          <p:cNvSpPr/>
          <p:nvPr/>
        </p:nvSpPr>
        <p:spPr>
          <a:xfrm>
            <a:off x="2160000" y="314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98" name="타원 97"/>
          <p:cNvSpPr/>
          <p:nvPr/>
        </p:nvSpPr>
        <p:spPr>
          <a:xfrm>
            <a:off x="2160000" y="35004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42976" y="1142984"/>
            <a:ext cx="1214446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상세내용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57422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42976" y="11429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2428860" y="11429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3938582" y="6357958"/>
            <a:ext cx="1133484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867144" y="63579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12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2652698" y="6357958"/>
            <a:ext cx="1133484" cy="2952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581260" y="63579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1196964" y="4643446"/>
            <a:ext cx="1714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연관 카테고리 프로그램</a:t>
            </a:r>
            <a:endParaRPr lang="ko-KR" altLang="en-US" sz="105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500166" y="4786322"/>
            <a:ext cx="571504" cy="109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200" dirty="0" smtClean="0"/>
              <a:t>1.</a:t>
            </a:r>
          </a:p>
          <a:p>
            <a:pPr>
              <a:lnSpc>
                <a:spcPct val="300000"/>
              </a:lnSpc>
            </a:pPr>
            <a:r>
              <a:rPr lang="en-US" altLang="ko-KR" sz="1200" dirty="0" smtClean="0"/>
              <a:t>2.</a:t>
            </a:r>
            <a:endParaRPr lang="ko-KR" altLang="en-US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857356" y="5353169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649446" y="5353169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857356" y="5924673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649446" y="5924673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1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8012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contents_detail</a:t>
                      </a:r>
                      <a:endParaRPr lang="ko-KR" altLang="en-US" sz="10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contents_detail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2229"/>
              </p:ext>
            </p:extLst>
          </p:nvPr>
        </p:nvGraphicFramePr>
        <p:xfrm>
          <a:off x="6732240" y="474398"/>
          <a:ext cx="2376264" cy="78396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연관 카테고리 프로그램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nằm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trong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category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liên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quan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app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user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upload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tối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2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변경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đổi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pop-up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tìm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kiếm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삭제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삭제하시겠습니까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content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”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(OK) content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xóa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컨텐츠 검색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 (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content)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pop-up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Select box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제목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 (Category/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Sau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nhập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từ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ô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tìm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kiếm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data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ở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bên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dưới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 (Category),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제목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선택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등록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(Upload)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Sau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check box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등록하시겠습니까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đăng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content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”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(OK) content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pop-up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Chỉ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thể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1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category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của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content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upload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endParaRPr lang="en-US" altLang="ko-KR" sz="9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938582" y="6357958"/>
            <a:ext cx="1133484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52698" y="6357958"/>
            <a:ext cx="1133484" cy="2952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96964" y="4643446"/>
            <a:ext cx="1714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연관 카테고리 프로그램</a:t>
            </a:r>
            <a:endParaRPr lang="ko-KR" altLang="en-US" sz="105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500166" y="4786322"/>
            <a:ext cx="571504" cy="109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200" dirty="0" smtClean="0"/>
              <a:t>1.</a:t>
            </a:r>
          </a:p>
          <a:p>
            <a:pPr>
              <a:lnSpc>
                <a:spcPct val="300000"/>
              </a:lnSpc>
            </a:pPr>
            <a:r>
              <a:rPr lang="en-US" altLang="ko-KR" sz="1200" dirty="0" smtClean="0"/>
              <a:t>2.</a:t>
            </a:r>
            <a:endParaRPr lang="ko-KR" altLang="en-US" sz="1200" dirty="0"/>
          </a:p>
        </p:txBody>
      </p:sp>
      <p:sp>
        <p:nvSpPr>
          <p:cNvPr id="99" name="직사각형 98"/>
          <p:cNvSpPr/>
          <p:nvPr/>
        </p:nvSpPr>
        <p:spPr>
          <a:xfrm>
            <a:off x="1857356" y="5353169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649446" y="5353169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857356" y="5924673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49446" y="5924673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785918" y="5040167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지식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비즈</a:t>
            </a:r>
            <a:r>
              <a:rPr lang="en-US" altLang="ko-KR" sz="1000" dirty="0" smtClean="0"/>
              <a:t>]  </a:t>
            </a:r>
            <a:r>
              <a:rPr lang="ko-KR" altLang="en-US" sz="1000" dirty="0" smtClean="0"/>
              <a:t>현명한 소비습관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785918" y="5643578"/>
            <a:ext cx="285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지식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비즈</a:t>
            </a:r>
            <a:r>
              <a:rPr lang="en-US" altLang="ko-KR" sz="1000" dirty="0" smtClean="0"/>
              <a:t>]  </a:t>
            </a:r>
            <a:r>
              <a:rPr lang="ko-KR" altLang="en-US" sz="1000" dirty="0" smtClean="0"/>
              <a:t>현명한 소비습관</a:t>
            </a:r>
            <a:endParaRPr lang="ko-KR" altLang="en-US" sz="1000" dirty="0"/>
          </a:p>
        </p:txBody>
      </p:sp>
      <p:sp>
        <p:nvSpPr>
          <p:cNvPr id="115" name="타원 114"/>
          <p:cNvSpPr/>
          <p:nvPr/>
        </p:nvSpPr>
        <p:spPr>
          <a:xfrm>
            <a:off x="1151640" y="45811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16" name="타원 115"/>
          <p:cNvSpPr/>
          <p:nvPr/>
        </p:nvSpPr>
        <p:spPr>
          <a:xfrm>
            <a:off x="1714480" y="50006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117" name="타원 116"/>
          <p:cNvSpPr/>
          <p:nvPr/>
        </p:nvSpPr>
        <p:spPr>
          <a:xfrm>
            <a:off x="1785918" y="53578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18" name="타원 117"/>
          <p:cNvSpPr/>
          <p:nvPr/>
        </p:nvSpPr>
        <p:spPr>
          <a:xfrm>
            <a:off x="2643174" y="53578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97" name="직사각형 96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09" name="직사각형 10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12" name="직사각형 111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52000" y="142873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카테고리</a:t>
            </a:r>
            <a:endParaRPr lang="ko-KR" altLang="en-US" sz="1050" b="1" dirty="0"/>
          </a:p>
        </p:txBody>
      </p:sp>
      <p:sp>
        <p:nvSpPr>
          <p:cNvPr id="123" name="직사각형 122"/>
          <p:cNvSpPr/>
          <p:nvPr/>
        </p:nvSpPr>
        <p:spPr>
          <a:xfrm>
            <a:off x="2304000" y="1476032"/>
            <a:ext cx="142876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     지식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비즈</a:t>
            </a:r>
            <a:r>
              <a:rPr lang="ko-KR" altLang="en-US" sz="1100" dirty="0" smtClean="0">
                <a:solidFill>
                  <a:schemeClr val="tx1"/>
                </a:solidFill>
              </a:rPr>
              <a:t>   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52000" y="1857364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컨텐츠</a:t>
            </a:r>
            <a:r>
              <a:rPr lang="ko-KR" altLang="en-US" sz="1050" b="1" dirty="0" smtClean="0"/>
              <a:t> 제목</a:t>
            </a:r>
            <a:endParaRPr lang="ko-KR" altLang="en-US" sz="1050" b="1" dirty="0"/>
          </a:p>
        </p:txBody>
      </p:sp>
      <p:sp>
        <p:nvSpPr>
          <p:cNvPr id="125" name="직사각형 124"/>
          <p:cNvSpPr/>
          <p:nvPr/>
        </p:nvSpPr>
        <p:spPr>
          <a:xfrm>
            <a:off x="2304000" y="1857364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외국어 공부 어디까지 해봤니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52000" y="2182718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컨텐츠</a:t>
            </a:r>
            <a:r>
              <a:rPr lang="ko-KR" altLang="en-US" sz="1050" b="1" dirty="0" smtClean="0"/>
              <a:t> 부연설명</a:t>
            </a:r>
            <a:endParaRPr lang="ko-KR" altLang="en-US" sz="1050" b="1" dirty="0"/>
          </a:p>
        </p:txBody>
      </p:sp>
      <p:sp>
        <p:nvSpPr>
          <p:cNvPr id="127" name="직사각형 126"/>
          <p:cNvSpPr/>
          <p:nvPr/>
        </p:nvSpPr>
        <p:spPr>
          <a:xfrm>
            <a:off x="2304000" y="2182718"/>
            <a:ext cx="3643338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기초만 잡아도 절반은 성공</a:t>
            </a:r>
            <a:r>
              <a:rPr lang="en-US" altLang="ko-KR" sz="1100" dirty="0">
                <a:solidFill>
                  <a:schemeClr val="tx1"/>
                </a:solidFill>
              </a:rPr>
              <a:t>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152000" y="2571744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대표 이미지</a:t>
            </a:r>
            <a:endParaRPr lang="ko-KR" altLang="en-US" sz="1050" b="1" dirty="0"/>
          </a:p>
        </p:txBody>
      </p:sp>
      <p:sp>
        <p:nvSpPr>
          <p:cNvPr id="129" name="직사각형 128"/>
          <p:cNvSpPr/>
          <p:nvPr/>
        </p:nvSpPr>
        <p:spPr>
          <a:xfrm>
            <a:off x="2304000" y="2825660"/>
            <a:ext cx="164307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image.jpg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209210" y="2538693"/>
            <a:ext cx="2714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○ 이미지</a:t>
            </a:r>
            <a:r>
              <a:rPr lang="en-US" altLang="ko-KR" sz="1050" dirty="0"/>
              <a:t>	</a:t>
            </a:r>
            <a:r>
              <a:rPr lang="ko-KR" altLang="en-US" sz="1050" dirty="0" smtClean="0"/>
              <a:t>◎ </a:t>
            </a:r>
            <a:r>
              <a:rPr lang="ko-KR" altLang="en-US" sz="1050" dirty="0"/>
              <a:t>동영상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2304000" y="3111412"/>
            <a:ext cx="3429024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http://www.youtube.com/alskdghp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52000" y="3429000"/>
            <a:ext cx="10715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내용</a:t>
            </a:r>
            <a:endParaRPr lang="ko-KR" altLang="en-US" sz="1050" b="1" dirty="0"/>
          </a:p>
        </p:txBody>
      </p:sp>
      <p:sp>
        <p:nvSpPr>
          <p:cNvPr id="134" name="직사각형 133"/>
          <p:cNvSpPr/>
          <p:nvPr/>
        </p:nvSpPr>
        <p:spPr>
          <a:xfrm>
            <a:off x="2304000" y="3555958"/>
            <a:ext cx="2928958" cy="87317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외국어는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기초가 가장 중요합니다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절반의 성공을 거둘 수 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저희와 함께 외국어를 공부합시다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142976" y="1142984"/>
            <a:ext cx="1214446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상세내용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357422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59734" y="3003402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59734" y="2708126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93086" y="4222631"/>
            <a:ext cx="100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수업기간</a:t>
            </a:r>
            <a:endParaRPr lang="ko-KR" altLang="en-US" sz="1050" b="1" dirty="0"/>
          </a:p>
        </p:txBody>
      </p:sp>
      <p:sp>
        <p:nvSpPr>
          <p:cNvPr id="63" name="직사각형 62"/>
          <p:cNvSpPr/>
          <p:nvPr/>
        </p:nvSpPr>
        <p:spPr>
          <a:xfrm>
            <a:off x="4707466" y="4222631"/>
            <a:ext cx="1357322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21648" y="5774801"/>
            <a:ext cx="85725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93218" y="5774801"/>
            <a:ext cx="85725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778904" y="5774801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67" name="직사각형 66"/>
          <p:cNvSpPr/>
          <p:nvPr/>
        </p:nvSpPr>
        <p:spPr>
          <a:xfrm>
            <a:off x="3859734" y="4725727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93350" y="573264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993086" y="3794003"/>
            <a:ext cx="100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수업기간</a:t>
            </a:r>
            <a:endParaRPr lang="ko-KR" altLang="en-US" sz="1050" b="1" dirty="0"/>
          </a:p>
        </p:txBody>
      </p:sp>
      <p:sp>
        <p:nvSpPr>
          <p:cNvPr id="70" name="직사각형 69"/>
          <p:cNvSpPr/>
          <p:nvPr/>
        </p:nvSpPr>
        <p:spPr>
          <a:xfrm>
            <a:off x="4707466" y="3794003"/>
            <a:ext cx="1357322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21648" y="5346173"/>
            <a:ext cx="85725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993218" y="5346173"/>
            <a:ext cx="85725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78904" y="5346173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74" name="직사각형 73"/>
          <p:cNvSpPr/>
          <p:nvPr/>
        </p:nvSpPr>
        <p:spPr>
          <a:xfrm>
            <a:off x="3859734" y="4297099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07334" y="2705096"/>
            <a:ext cx="2857520" cy="32861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6" name="직사각형 75"/>
          <p:cNvSpPr/>
          <p:nvPr/>
        </p:nvSpPr>
        <p:spPr>
          <a:xfrm>
            <a:off x="4636028" y="3133724"/>
            <a:ext cx="1214446" cy="15561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707598" y="3146465"/>
            <a:ext cx="142876" cy="142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 descr="magnifying-glass-481818_960_7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479169">
            <a:off x="5725820" y="3161122"/>
            <a:ext cx="121006" cy="100821"/>
          </a:xfrm>
          <a:prstGeom prst="rect">
            <a:avLst/>
          </a:prstGeom>
        </p:spPr>
      </p:pic>
      <p:sp useBgFill="1">
        <p:nvSpPr>
          <p:cNvPr id="79" name="직사각형 78"/>
          <p:cNvSpPr/>
          <p:nvPr/>
        </p:nvSpPr>
        <p:spPr>
          <a:xfrm>
            <a:off x="3778772" y="3143247"/>
            <a:ext cx="785818" cy="14287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카테고리    </a:t>
            </a:r>
            <a:r>
              <a:rPr lang="ko-KR" altLang="en-US" sz="800" spc="-1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▼</a:t>
            </a:r>
            <a:endParaRPr lang="ko-KR" altLang="en-US" sz="800" spc="-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78772" y="2754269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컨텐츠</a:t>
            </a:r>
            <a:r>
              <a:rPr lang="ko-KR" altLang="en-US" sz="1050" b="1" dirty="0" smtClean="0"/>
              <a:t> 검색</a:t>
            </a:r>
            <a:endParaRPr lang="ko-KR" altLang="en-US" sz="1050" b="1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3707334" y="3936177"/>
            <a:ext cx="2714644" cy="1588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778772" y="3650425"/>
            <a:ext cx="2714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카테고리             제목                선택</a:t>
            </a:r>
            <a:endParaRPr lang="ko-KR" altLang="en-US" sz="105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064788" y="3976554"/>
            <a:ext cx="285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/>
              <a:t>□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□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□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□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□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□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□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/>
              <a:t>□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921912" y="3276600"/>
            <a:ext cx="500066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3707334" y="27765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6207664" y="27050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3635896" y="30622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5779036" y="30003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9" name="타원 88"/>
          <p:cNvSpPr/>
          <p:nvPr/>
        </p:nvSpPr>
        <p:spPr>
          <a:xfrm>
            <a:off x="5850474" y="32766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90" name="타원 89"/>
          <p:cNvSpPr/>
          <p:nvPr/>
        </p:nvSpPr>
        <p:spPr>
          <a:xfrm>
            <a:off x="3707334" y="36681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91" name="타원 90"/>
          <p:cNvSpPr/>
          <p:nvPr/>
        </p:nvSpPr>
        <p:spPr>
          <a:xfrm>
            <a:off x="6279102" y="39909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3707334" y="3994047"/>
            <a:ext cx="857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언어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라이프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지식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비즈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언어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라이프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지식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비즈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언어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라이프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4421714" y="3990980"/>
            <a:ext cx="857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636028" y="3990980"/>
            <a:ext cx="114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배워봅시다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웰빙</a:t>
            </a:r>
            <a:r>
              <a:rPr lang="ko-KR" altLang="en-US" sz="1000" dirty="0" smtClean="0"/>
              <a:t> 라이프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똑똑한 </a:t>
            </a:r>
            <a:r>
              <a:rPr lang="ko-KR" altLang="en-US" sz="1000" dirty="0" err="1" smtClean="0"/>
              <a:t>소비습관배워봅시다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웰빙</a:t>
            </a:r>
            <a:r>
              <a:rPr lang="ko-KR" altLang="en-US" sz="1000" dirty="0" smtClean="0"/>
              <a:t> 라이프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똑똑한 소비습관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배워봅시다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웰빙</a:t>
            </a:r>
            <a:r>
              <a:rPr lang="ko-KR" altLang="en-US" sz="1000" dirty="0" smtClean="0"/>
              <a:t> 라이프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79102" y="271462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3715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contents_detail_comment</a:t>
                      </a:r>
                      <a:endParaRPr lang="ko-KR" altLang="en-US" sz="10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contents_detail_comment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4624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Nickname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của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người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post comment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ngày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post comment</a:t>
                      </a:r>
                      <a:b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</a:b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-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Hình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thức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: “YYYY-MM-DD”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Hiển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thị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u="none" baseline="0" dirty="0" err="1" smtClean="0">
                          <a:latin typeface="+mn-lt"/>
                          <a:ea typeface="+mn-ea"/>
                        </a:rPr>
                        <a:t>nội</a:t>
                      </a:r>
                      <a:r>
                        <a:rPr lang="en-US" altLang="ko-KR" sz="900" b="0" u="none" baseline="0" dirty="0" smtClean="0">
                          <a:latin typeface="+mn-lt"/>
                          <a:ea typeface="+mn-ea"/>
                        </a:rPr>
                        <a:t> dung comment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삭제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해당 댓글을 삭제하시겠습니까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? (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comment </a:t>
                      </a:r>
                      <a:r>
                        <a:rPr lang="en-US" altLang="ko-KR" sz="9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” (OK) comment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refresh page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tại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취소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” 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Hủy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20 comment/page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xuống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dưới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theo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thứ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tự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mới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</a:rPr>
                        <a:t>nhất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42976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상세내용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57422" y="1142984"/>
            <a:ext cx="1214446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14414" y="1786914"/>
            <a:ext cx="2714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14414" y="1714488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14414" y="2572732"/>
            <a:ext cx="2714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214414" y="2500306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214414" y="3358550"/>
            <a:ext cx="2714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1214414" y="3286124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14414" y="4144368"/>
            <a:ext cx="2714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214414" y="4071942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214414" y="4929198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35050" y="6183175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14414" y="5000636"/>
            <a:ext cx="27146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김은정｜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2016-04-10 </a:t>
            </a: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내용이 유익하고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흥미로웠습니다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1214414" y="5784866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581656" y="1963668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572132" y="2786058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572132" y="3535304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572132" y="4429132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572132" y="5249816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142976" y="1714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4" name="타원 83"/>
          <p:cNvSpPr/>
          <p:nvPr/>
        </p:nvSpPr>
        <p:spPr>
          <a:xfrm>
            <a:off x="2428860" y="17859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1142976" y="22145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86" name="타원 85"/>
          <p:cNvSpPr/>
          <p:nvPr/>
        </p:nvSpPr>
        <p:spPr>
          <a:xfrm>
            <a:off x="5500694" y="192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7" name="타원 86"/>
          <p:cNvSpPr/>
          <p:nvPr/>
        </p:nvSpPr>
        <p:spPr>
          <a:xfrm>
            <a:off x="3286116" y="62150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85020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contents_recom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contents_recom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40808"/>
              </p:ext>
            </p:extLst>
          </p:nvPr>
        </p:nvGraphicFramePr>
        <p:xfrm>
          <a:off x="6732240" y="474398"/>
          <a:ext cx="2376264" cy="70670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번호 순서대로 사용자 앱 추천 콘텐츠에 노출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- 3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개까지 등록 가능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등록한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컨텐츠의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카테고리와 제목 노출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변경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đổi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pop-up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tìm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kiếm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삭제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콘텐츠를 삭제하시겠습니까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content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(OK) content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xóa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컨텐츠 검색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Tìm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kiếm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content)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pop-up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Select box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제목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 (Category/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Sau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nhập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từ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ô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tìm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kiếm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data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ở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bên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dưới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 (Category),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제목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선택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등록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(Upload)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Sau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check box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alert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등록하시겠습니까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đăng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content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?)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”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(OK) content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đóng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pop-up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Chỉ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thể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1 content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42976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57422" y="1142984"/>
            <a:ext cx="1428760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ko-KR" altLang="en-US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57290" y="1692180"/>
            <a:ext cx="500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600" dirty="0" smtClean="0"/>
              <a:t>1.</a:t>
            </a:r>
          </a:p>
          <a:p>
            <a:pPr>
              <a:lnSpc>
                <a:spcPct val="300000"/>
              </a:lnSpc>
            </a:pPr>
            <a:r>
              <a:rPr lang="en-US" altLang="ko-KR" sz="1600" dirty="0" smtClean="0"/>
              <a:t>2.</a:t>
            </a:r>
          </a:p>
          <a:p>
            <a:pPr>
              <a:lnSpc>
                <a:spcPct val="300000"/>
              </a:lnSpc>
            </a:pPr>
            <a:r>
              <a:rPr lang="en-US" altLang="ko-KR" sz="1600" dirty="0" smtClean="0"/>
              <a:t>3.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928794" y="2424211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720884" y="2424211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28794" y="3210029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20884" y="3210029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28794" y="3929066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720884" y="3929066"/>
            <a:ext cx="742254" cy="218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867144" y="2965929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00496" y="4480434"/>
            <a:ext cx="100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수업기간</a:t>
            </a:r>
            <a:endParaRPr lang="ko-KR" altLang="en-US" sz="1050" b="1" dirty="0"/>
          </a:p>
        </p:txBody>
      </p:sp>
      <p:sp>
        <p:nvSpPr>
          <p:cNvPr id="75" name="직사각형 74"/>
          <p:cNvSpPr/>
          <p:nvPr/>
        </p:nvSpPr>
        <p:spPr>
          <a:xfrm>
            <a:off x="4714876" y="4480434"/>
            <a:ext cx="1357322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29058" y="6032604"/>
            <a:ext cx="85725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00628" y="6032604"/>
            <a:ext cx="85725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86314" y="6032604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79" name="직사각형 78"/>
          <p:cNvSpPr/>
          <p:nvPr/>
        </p:nvSpPr>
        <p:spPr>
          <a:xfrm>
            <a:off x="3867144" y="4983530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00760" y="5990443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000496" y="4051806"/>
            <a:ext cx="100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수업기간</a:t>
            </a:r>
            <a:endParaRPr lang="ko-KR" altLang="en-US" sz="1050" b="1" dirty="0"/>
          </a:p>
        </p:txBody>
      </p:sp>
      <p:sp>
        <p:nvSpPr>
          <p:cNvPr id="82" name="직사각형 81"/>
          <p:cNvSpPr/>
          <p:nvPr/>
        </p:nvSpPr>
        <p:spPr>
          <a:xfrm>
            <a:off x="4714876" y="4051806"/>
            <a:ext cx="1357322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929058" y="5603976"/>
            <a:ext cx="85725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000628" y="5603976"/>
            <a:ext cx="857256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786314" y="5603976"/>
            <a:ext cx="285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~</a:t>
            </a:r>
            <a:endParaRPr lang="ko-KR" altLang="en-US" sz="1050" dirty="0"/>
          </a:p>
        </p:txBody>
      </p:sp>
      <p:sp>
        <p:nvSpPr>
          <p:cNvPr id="104" name="직사각형 103"/>
          <p:cNvSpPr/>
          <p:nvPr/>
        </p:nvSpPr>
        <p:spPr>
          <a:xfrm>
            <a:off x="3867144" y="4554902"/>
            <a:ext cx="633418" cy="250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14744" y="2962899"/>
            <a:ext cx="2857520" cy="32861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06" name="직사각형 105"/>
          <p:cNvSpPr/>
          <p:nvPr/>
        </p:nvSpPr>
        <p:spPr>
          <a:xfrm>
            <a:off x="4643438" y="3391527"/>
            <a:ext cx="1214446" cy="15561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5786446" y="3404268"/>
            <a:ext cx="142876" cy="1428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" name="그림 107" descr="magnifying-glass-481818_960_7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479169">
            <a:off x="5790094" y="3418925"/>
            <a:ext cx="121006" cy="100821"/>
          </a:xfrm>
          <a:prstGeom prst="rect">
            <a:avLst/>
          </a:prstGeom>
        </p:spPr>
      </p:pic>
      <p:sp useBgFill="1">
        <p:nvSpPr>
          <p:cNvPr id="109" name="직사각형 108"/>
          <p:cNvSpPr/>
          <p:nvPr/>
        </p:nvSpPr>
        <p:spPr>
          <a:xfrm>
            <a:off x="3786182" y="3391527"/>
            <a:ext cx="785818" cy="180349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pc="-15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카테고리    </a:t>
            </a:r>
            <a:r>
              <a:rPr lang="ko-KR" altLang="en-US" sz="800" spc="-1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▼</a:t>
            </a:r>
            <a:endParaRPr lang="ko-KR" altLang="en-US" sz="800" spc="-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86182" y="3012072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컨텐츠</a:t>
            </a:r>
            <a:r>
              <a:rPr lang="ko-KR" altLang="en-US" sz="1050" b="1" dirty="0" smtClean="0"/>
              <a:t> 검색</a:t>
            </a:r>
            <a:endParaRPr lang="ko-KR" altLang="en-US" sz="1050" b="1" dirty="0"/>
          </a:p>
        </p:txBody>
      </p:sp>
      <p:cxnSp>
        <p:nvCxnSpPr>
          <p:cNvPr id="111" name="직선 연결선 110"/>
          <p:cNvCxnSpPr/>
          <p:nvPr/>
        </p:nvCxnSpPr>
        <p:spPr>
          <a:xfrm>
            <a:off x="3714744" y="4193980"/>
            <a:ext cx="2714644" cy="1588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786182" y="3908228"/>
            <a:ext cx="2714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카테고리             제목                선택</a:t>
            </a:r>
            <a:endParaRPr lang="ko-KR" altLang="en-US" sz="105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6072198" y="4234357"/>
            <a:ext cx="285752" cy="200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/>
              <a:t>○○○○○○○○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5929322" y="3571876"/>
            <a:ext cx="500066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3714744" y="30343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16" name="타원 115"/>
          <p:cNvSpPr/>
          <p:nvPr/>
        </p:nvSpPr>
        <p:spPr>
          <a:xfrm>
            <a:off x="6215074" y="29628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17" name="타원 116"/>
          <p:cNvSpPr/>
          <p:nvPr/>
        </p:nvSpPr>
        <p:spPr>
          <a:xfrm>
            <a:off x="3643306" y="33200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18" name="타원 117"/>
          <p:cNvSpPr/>
          <p:nvPr/>
        </p:nvSpPr>
        <p:spPr>
          <a:xfrm>
            <a:off x="5929322" y="32861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19" name="타원 118"/>
          <p:cNvSpPr/>
          <p:nvPr/>
        </p:nvSpPr>
        <p:spPr>
          <a:xfrm>
            <a:off x="5786446" y="36061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  <p:sp>
        <p:nvSpPr>
          <p:cNvPr id="120" name="타원 119"/>
          <p:cNvSpPr/>
          <p:nvPr/>
        </p:nvSpPr>
        <p:spPr>
          <a:xfrm>
            <a:off x="3714744" y="39259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121" name="타원 120"/>
          <p:cNvSpPr/>
          <p:nvPr/>
        </p:nvSpPr>
        <p:spPr>
          <a:xfrm>
            <a:off x="6286512" y="424878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714744" y="4251850"/>
            <a:ext cx="857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언어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라이프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지식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비즈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언어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라이프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지식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비즈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언어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라이프</a:t>
            </a:r>
            <a:r>
              <a:rPr lang="en-US" altLang="ko-KR" sz="1000" dirty="0" smtClean="0"/>
              <a:t>]</a:t>
            </a:r>
            <a:endParaRPr lang="ko-KR" altLang="en-US" sz="1000" dirty="0" smtClean="0"/>
          </a:p>
        </p:txBody>
      </p:sp>
      <p:sp>
        <p:nvSpPr>
          <p:cNvPr id="123" name="TextBox 122"/>
          <p:cNvSpPr txBox="1"/>
          <p:nvPr/>
        </p:nvSpPr>
        <p:spPr>
          <a:xfrm>
            <a:off x="4429124" y="4248783"/>
            <a:ext cx="857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4643438" y="4248783"/>
            <a:ext cx="114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배워봅시다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웰빙</a:t>
            </a:r>
            <a:r>
              <a:rPr lang="ko-KR" altLang="en-US" sz="1000" dirty="0" smtClean="0"/>
              <a:t> 라이프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현명한 </a:t>
            </a:r>
            <a:r>
              <a:rPr lang="ko-KR" altLang="en-US" sz="1000" dirty="0" err="1" smtClean="0"/>
              <a:t>소비습관배워봅시다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웰빙</a:t>
            </a:r>
            <a:r>
              <a:rPr lang="ko-KR" altLang="en-US" sz="1000" dirty="0" smtClean="0"/>
              <a:t> 라이프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똑똑한 소비습관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배워봅시다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pPr>
              <a:lnSpc>
                <a:spcPct val="150000"/>
              </a:lnSpc>
            </a:pPr>
            <a:r>
              <a:rPr lang="ko-KR" altLang="en-US" sz="1000" dirty="0" err="1" smtClean="0"/>
              <a:t>웰빙</a:t>
            </a:r>
            <a:r>
              <a:rPr lang="ko-KR" altLang="en-US" sz="1000" dirty="0" smtClean="0"/>
              <a:t> 라이프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714480" y="2080431"/>
            <a:ext cx="2857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[</a:t>
            </a:r>
            <a:r>
              <a:rPr lang="ko-KR" altLang="en-US" sz="1100" dirty="0" smtClean="0"/>
              <a:t>지식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비즈</a:t>
            </a:r>
            <a:r>
              <a:rPr lang="en-US" altLang="ko-KR" sz="1100" dirty="0" smtClean="0"/>
              <a:t>]  </a:t>
            </a:r>
            <a:r>
              <a:rPr lang="ko-KR" altLang="en-US" sz="1100" dirty="0" smtClean="0"/>
              <a:t>현명한 소비습관</a:t>
            </a:r>
            <a:endParaRPr lang="ko-KR" altLang="en-US" sz="1100" dirty="0"/>
          </a:p>
        </p:txBody>
      </p:sp>
      <p:sp>
        <p:nvSpPr>
          <p:cNvPr id="126" name="타원 125"/>
          <p:cNvSpPr/>
          <p:nvPr/>
        </p:nvSpPr>
        <p:spPr>
          <a:xfrm>
            <a:off x="1214414" y="2071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27" name="타원 126"/>
          <p:cNvSpPr/>
          <p:nvPr/>
        </p:nvSpPr>
        <p:spPr>
          <a:xfrm>
            <a:off x="1643042" y="20002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28" name="타원 127"/>
          <p:cNvSpPr/>
          <p:nvPr/>
        </p:nvSpPr>
        <p:spPr>
          <a:xfrm>
            <a:off x="1857356" y="24288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29" name="타원 128"/>
          <p:cNvSpPr/>
          <p:nvPr/>
        </p:nvSpPr>
        <p:spPr>
          <a:xfrm>
            <a:off x="2714612" y="24288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357950" y="2928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90" name="직사각형 89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93" name="직사각형 9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7741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calculate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calculate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784961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Select box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- 2 </a:t>
                      </a:r>
                      <a:r>
                        <a:rPr lang="en-US" altLang="ko-KR" sz="1000" baseline="0" dirty="0" err="1" smtClean="0"/>
                        <a:t>lựa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chọn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프로그램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상태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Tình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trạng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thanh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toán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000" baseline="0" dirty="0" smtClean="0">
                          <a:solidFill>
                            <a:schemeClr val="tx1"/>
                          </a:solidFill>
                        </a:rPr>
                        <a:t>Trường nhập từ khóa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검색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(Search)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kết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quả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tìm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kiếm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liên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quan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từ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khóa</a:t>
                      </a:r>
                      <a:r>
                        <a:rPr lang="en-US" altLang="ko-KR" sz="1000" baseline="0" dirty="0" smtClean="0"/>
                        <a:t> ở </a:t>
                      </a:r>
                      <a:r>
                        <a:rPr lang="en-US" altLang="ko-KR" sz="1000" baseline="0" dirty="0" err="1" smtClean="0"/>
                        <a:t>bên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dưới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Liệt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kê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10 data/page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(Number),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프로그램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총 결제금액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Tổng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số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tiền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thanh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toán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).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정산금액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Số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tiền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thanh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toán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정산일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thanh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toán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상태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Tình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trạng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thanh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toán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프로그램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calculate_detail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9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17206"/>
              </p:ext>
            </p:extLst>
          </p:nvPr>
        </p:nvGraphicFramePr>
        <p:xfrm>
          <a:off x="1196964" y="2369691"/>
          <a:ext cx="5391261" cy="320518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46078"/>
                <a:gridCol w="1571636"/>
                <a:gridCol w="785818"/>
                <a:gridCol w="857256"/>
                <a:gridCol w="714380"/>
                <a:gridCol w="785818"/>
                <a:gridCol w="230275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총 결제금액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정산금액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정산일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상태</a:t>
                      </a:r>
                      <a:endParaRPr lang="en-US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500,000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미정산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500,000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미정산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500,000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미정산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500,000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미정산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500,000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300,000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2016-01-10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정산완료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500,000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300,000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2016-01-10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정산완료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500,000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300,000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2016-01-10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정산완료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500,000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300,000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2016-01-10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정산완료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500,000</a:t>
                      </a:r>
                      <a:r>
                        <a:rPr lang="ko-KR" altLang="en-US" sz="80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300,000</a:t>
                      </a:r>
                      <a:r>
                        <a:rPr lang="ko-KR" altLang="en-US" sz="800" u="none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2016-01-10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정산완료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826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언어</a:t>
                      </a:r>
                      <a:r>
                        <a:rPr lang="en-US" altLang="ko-KR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스페인어 배우기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500,000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300,000</a:t>
                      </a:r>
                      <a:r>
                        <a:rPr lang="ko-KR" altLang="en-US" sz="800" u="none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원</a:t>
                      </a:r>
                      <a:endParaRPr lang="en-US" sz="800" u="none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2016-01-10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정산완료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214414" y="2412338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14414" y="5572140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put"/>
          <p:cNvSpPr/>
          <p:nvPr/>
        </p:nvSpPr>
        <p:spPr>
          <a:xfrm>
            <a:off x="1191615" y="1978266"/>
            <a:ext cx="1522997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프로그램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7" name="Input"/>
          <p:cNvSpPr/>
          <p:nvPr/>
        </p:nvSpPr>
        <p:spPr>
          <a:xfrm>
            <a:off x="2748926" y="1978266"/>
            <a:ext cx="139082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Button"/>
          <p:cNvSpPr>
            <a:spLocks/>
          </p:cNvSpPr>
          <p:nvPr/>
        </p:nvSpPr>
        <p:spPr bwMode="auto">
          <a:xfrm>
            <a:off x="4249125" y="1985559"/>
            <a:ext cx="857256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2976" y="1891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2711802" y="189167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4140562" y="18573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1" name="타원 50"/>
          <p:cNvSpPr/>
          <p:nvPr/>
        </p:nvSpPr>
        <p:spPr>
          <a:xfrm>
            <a:off x="1142976" y="23574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3143240" y="5968861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214678" y="59293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login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login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16836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/>
                        <a:t>Trường nhập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아이디 </a:t>
                      </a:r>
                      <a:r>
                        <a:rPr lang="en-US" altLang="ko-KR" sz="1000" baseline="0" dirty="0" smtClean="0"/>
                        <a:t>(ID)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Hint message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아이디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(ID)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/>
                        <a:t>Trường nhập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비밀번호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Mật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khẩu</a:t>
                      </a:r>
                      <a:r>
                        <a:rPr lang="en-US" altLang="ko-KR" sz="1000" baseline="0" dirty="0" smtClean="0"/>
                        <a:t>)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Hint message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비밀번호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Trường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hợp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thông</a:t>
                      </a:r>
                      <a:r>
                        <a:rPr lang="en-US" altLang="ko-KR" sz="1000" baseline="0" dirty="0" smtClean="0"/>
                        <a:t> tin ID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mật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khẩu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chính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xác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hệ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xử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lý</a:t>
                      </a:r>
                      <a:r>
                        <a:rPr lang="en-US" altLang="ko-KR" sz="1000" baseline="0" dirty="0" smtClean="0"/>
                        <a:t> log in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member]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Trường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hợp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thông</a:t>
                      </a:r>
                      <a:r>
                        <a:rPr lang="en-US" altLang="ko-KR" sz="1000" baseline="0" dirty="0" smtClean="0"/>
                        <a:t> tin ID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mật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khẩu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chính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xác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hệ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toss message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아이디와 비밀번호를 다시 확인해주세요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kiểm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tra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lại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ID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mật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khẩu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267744" y="2276872"/>
            <a:ext cx="237626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1916832"/>
            <a:ext cx="237626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636912"/>
            <a:ext cx="187220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5776" y="3501008"/>
            <a:ext cx="1872208" cy="288032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smtClean="0">
                <a:solidFill>
                  <a:srgbClr val="262626"/>
                </a:solidFill>
                <a:latin typeface="Calibri"/>
              </a:rPr>
              <a:t>로그인</a:t>
            </a:r>
            <a:endParaRPr lang="ko-KR" alt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5776" y="3050968"/>
            <a:ext cx="187220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465775" y="25469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1" name="타원 10"/>
          <p:cNvSpPr/>
          <p:nvPr/>
        </p:nvSpPr>
        <p:spPr>
          <a:xfrm>
            <a:off x="2464718" y="29715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2" name="타원 11"/>
          <p:cNvSpPr/>
          <p:nvPr/>
        </p:nvSpPr>
        <p:spPr>
          <a:xfrm>
            <a:off x="2483768" y="3411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18430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0592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calculate_detail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calculate_detail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75575"/>
              </p:ext>
            </p:extLst>
          </p:nvPr>
        </p:nvGraphicFramePr>
        <p:xfrm>
          <a:off x="6732240" y="474398"/>
          <a:ext cx="2376264" cy="1041524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프로그램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altLang="ko-KR" sz="1000" baseline="0" dirty="0" err="1" smtClean="0"/>
                        <a:t>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tiêu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đề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khóa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học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공급자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Member_provider_detail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총 결제금액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tiền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altLang="ko-KR" sz="10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Trường nhập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정산금액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tiền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tế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cần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정산일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datepicker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Select box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상태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Tình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Gồm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미정산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정산완료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Chưa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” (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click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alert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저장하시겠습니까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?“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muốn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?)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click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확인 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(OK)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[calculate]</a:t>
                      </a:r>
                      <a:b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còn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mục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vẫn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수강회원 목록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sách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member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toàn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bộ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sách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member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học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번호 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(Number)</a:t>
                      </a:r>
                      <a:r>
                        <a:rPr lang="ko-KR" altLang="en-US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9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ko-KR" altLang="en-US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이메일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(Email)</a:t>
                      </a:r>
                      <a:endParaRPr lang="en-US" altLang="ko-KR" sz="9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결제일시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9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사용쿠폰혜택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(Coupon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đãi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nào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thì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trống</a:t>
                      </a:r>
                      <a:endParaRPr lang="en-US" altLang="ko-KR" sz="9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결제액 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tiền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9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상태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Tình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user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hoàn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ko-KR" altLang="en-US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결제완료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” (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user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hoàn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tiền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환불요청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환불요청시각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r>
                        <a:rPr lang="en-US" altLang="ko-KR" sz="9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hoàn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tiền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hoàn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tiền</a:t>
                      </a:r>
                      <a:r>
                        <a:rPr lang="en-US" altLang="ko-KR" sz="9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정산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43108" y="1285860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프로그램</a:t>
            </a:r>
            <a:endParaRPr lang="ko-KR" altLang="en-US" sz="105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43108" y="159575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공급자</a:t>
            </a:r>
            <a:endParaRPr lang="ko-KR" alt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43108" y="1952944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총 결제금액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43108" y="2310134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정산금액</a:t>
            </a:r>
            <a:endParaRPr lang="ko-KR" altLang="en-US" sz="105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43108" y="3024514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상태</a:t>
            </a:r>
            <a:endParaRPr lang="ko-KR" altLang="en-US" sz="105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43240" y="1285860"/>
            <a:ext cx="2786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ko-KR" altLang="en-US" sz="1050" dirty="0" smtClean="0"/>
              <a:t>언어</a:t>
            </a:r>
            <a:r>
              <a:rPr lang="en-US" altLang="ko-KR" sz="1050" dirty="0" smtClean="0"/>
              <a:t>] </a:t>
            </a:r>
            <a:r>
              <a:rPr lang="ko-KR" altLang="en-US" sz="1050" dirty="0" smtClean="0"/>
              <a:t>스페인어를 배워요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3143240" y="1595754"/>
            <a:ext cx="1928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홍길동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3214678" y="2285992"/>
            <a:ext cx="1571636" cy="28575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214678" y="3000372"/>
            <a:ext cx="1571636" cy="28575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err="1" smtClean="0">
                <a:solidFill>
                  <a:schemeClr val="tx1"/>
                </a:solidFill>
              </a:rPr>
              <a:t>미정산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86314" y="1928802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/>
              <a:t>원</a:t>
            </a:r>
            <a:endParaRPr lang="ko-KR" altLang="en-US" sz="105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786314" y="2310134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원</a:t>
            </a:r>
            <a:endParaRPr lang="ko-KR" altLang="en-US" sz="1050" b="1" dirty="0"/>
          </a:p>
        </p:txBody>
      </p:sp>
      <p:sp>
        <p:nvSpPr>
          <p:cNvPr id="34" name="직사각형 33"/>
          <p:cNvSpPr/>
          <p:nvPr/>
        </p:nvSpPr>
        <p:spPr>
          <a:xfrm>
            <a:off x="3500430" y="3429000"/>
            <a:ext cx="642942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357290" y="3857628"/>
            <a:ext cx="5000660" cy="158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93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14414" y="4000504"/>
            <a:ext cx="1285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수강회원 목록</a:t>
            </a:r>
            <a:endParaRPr lang="ko-KR" altLang="en-US" sz="1050" b="1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5584"/>
              </p:ext>
            </p:extLst>
          </p:nvPr>
        </p:nvGraphicFramePr>
        <p:xfrm>
          <a:off x="1196962" y="4357694"/>
          <a:ext cx="5391262" cy="20055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96367"/>
                <a:gridCol w="497967"/>
                <a:gridCol w="872617"/>
                <a:gridCol w="1123442"/>
                <a:gridCol w="802767"/>
                <a:gridCol w="605936"/>
                <a:gridCol w="1092166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결제일시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사용쿠폰혜택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결제액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YYYY.MM.DD hh:mm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  <a:t>5,000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</a:rPr>
                        <a:t>원 할인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45,000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결제완료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YYYY.MM.DD hh:mm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  <a:t>5%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</a:rPr>
                        <a:t>할인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47,500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결제완료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YYYY.MM.DD hh:mm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  <a:t>50%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</a:rPr>
                        <a:t>할인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25,000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환불요청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(YYYY.MM.DD)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YYYY.MM.DD hh:mm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  <a:t>100%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</a:rPr>
                        <a:t>할인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결제완료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YYYY.MM.DD hh:mm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</a:rPr>
                        <a:t>5%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</a:rPr>
                        <a:t>할인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47,500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환불요청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(YYYY.MM.DD)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YYYY.MM.DD hh:mm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50,000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결제완료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직선 연결선 39"/>
          <p:cNvCxnSpPr/>
          <p:nvPr/>
        </p:nvCxnSpPr>
        <p:spPr>
          <a:xfrm>
            <a:off x="1214639" y="4357694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142976" y="6357958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1177290" y="43920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2143108" y="2667324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정산일</a:t>
            </a:r>
            <a:endParaRPr lang="ko-KR" altLang="en-US" sz="1050" b="1" dirty="0"/>
          </a:p>
        </p:txBody>
      </p:sp>
      <p:sp>
        <p:nvSpPr>
          <p:cNvPr id="61" name="직사각형 60"/>
          <p:cNvSpPr/>
          <p:nvPr/>
        </p:nvSpPr>
        <p:spPr>
          <a:xfrm>
            <a:off x="3214678" y="2643182"/>
            <a:ext cx="1571636" cy="28575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143240" y="1928802"/>
            <a:ext cx="1928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500,000</a:t>
            </a:r>
            <a:endParaRPr lang="ko-KR" altLang="en-US" sz="1050" dirty="0"/>
          </a:p>
        </p:txBody>
      </p:sp>
      <p:sp>
        <p:nvSpPr>
          <p:cNvPr id="65" name="타원 64"/>
          <p:cNvSpPr/>
          <p:nvPr/>
        </p:nvSpPr>
        <p:spPr>
          <a:xfrm>
            <a:off x="2000232" y="12858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2000232" y="16059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2000232" y="196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2000232" y="23203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2000232" y="26774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2000232" y="30346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1" name="타원 70"/>
          <p:cNvSpPr/>
          <p:nvPr/>
        </p:nvSpPr>
        <p:spPr>
          <a:xfrm>
            <a:off x="3357554" y="34633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2" name="타원 71"/>
          <p:cNvSpPr/>
          <p:nvPr/>
        </p:nvSpPr>
        <p:spPr>
          <a:xfrm>
            <a:off x="1142976" y="40005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6" name="직사각형 75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7741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notice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notice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42651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등록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Viết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thông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báo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notice_upload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Select box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제목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0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000" baseline="0" dirty="0" smtClean="0">
                          <a:solidFill>
                            <a:schemeClr val="tx1"/>
                          </a:solidFill>
                        </a:rPr>
                        <a:t>Trường nhập từ khóa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1000" baseline="0" dirty="0" smtClean="0"/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Tìm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kiếm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kết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quả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tìm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kiếm</a:t>
                      </a:r>
                      <a:r>
                        <a:rPr lang="en-US" altLang="ko-KR" sz="1000" baseline="0" dirty="0" smtClean="0"/>
                        <a:t> ở </a:t>
                      </a:r>
                      <a:r>
                        <a:rPr lang="en-US" altLang="ko-KR" sz="1000" baseline="0" dirty="0" err="1" smtClean="0"/>
                        <a:t>bên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dưới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(Number),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제목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등록일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post),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관리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Quản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10 data/page </a:t>
                      </a:r>
                      <a:r>
                        <a:rPr lang="en-US" altLang="ko-KR" sz="1000" baseline="0" dirty="0" err="1" smtClean="0"/>
                        <a:t>theo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thứ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tự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đăng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mới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nhất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“</a:t>
                      </a:r>
                      <a:r>
                        <a:rPr lang="ko-KR" altLang="en-US" sz="1000" baseline="0" dirty="0" smtClean="0"/>
                        <a:t>제목</a:t>
                      </a:r>
                      <a:r>
                        <a:rPr lang="en-US" altLang="ko-KR" sz="1000" baseline="0" dirty="0" smtClean="0"/>
                        <a:t>” (</a:t>
                      </a:r>
                      <a:r>
                        <a:rPr lang="en-US" altLang="ko-KR" sz="1000" baseline="0" dirty="0" err="1" smtClean="0"/>
                        <a:t>tiêu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đề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notice_detail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해당 게시물을 삭제하시겠습니까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bài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viết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-”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(OK):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refresh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tại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-”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취소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Hủy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55214"/>
              </p:ext>
            </p:extLst>
          </p:nvPr>
        </p:nvGraphicFramePr>
        <p:xfrm>
          <a:off x="1196964" y="2644346"/>
          <a:ext cx="5375300" cy="31516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46847"/>
                <a:gridCol w="224759"/>
                <a:gridCol w="2565803"/>
                <a:gridCol w="232547"/>
                <a:gridCol w="852672"/>
                <a:gridCol w="852672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 입니다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공지사항 입니다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1" name="직선 연결선 20"/>
          <p:cNvCxnSpPr/>
          <p:nvPr/>
        </p:nvCxnSpPr>
        <p:spPr>
          <a:xfrm>
            <a:off x="1214639" y="2643182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14639" y="5786454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35050" y="589742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Input"/>
          <p:cNvSpPr/>
          <p:nvPr/>
        </p:nvSpPr>
        <p:spPr>
          <a:xfrm>
            <a:off x="1214414" y="2173755"/>
            <a:ext cx="138012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제목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6" name="Input"/>
          <p:cNvSpPr/>
          <p:nvPr/>
        </p:nvSpPr>
        <p:spPr>
          <a:xfrm>
            <a:off x="2681113" y="2173755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Button"/>
          <p:cNvSpPr>
            <a:spLocks/>
          </p:cNvSpPr>
          <p:nvPr/>
        </p:nvSpPr>
        <p:spPr bwMode="auto">
          <a:xfrm>
            <a:off x="4643438" y="2181048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8" name="Button"/>
          <p:cNvSpPr>
            <a:spLocks/>
          </p:cNvSpPr>
          <p:nvPr/>
        </p:nvSpPr>
        <p:spPr bwMode="auto">
          <a:xfrm>
            <a:off x="5948572" y="296187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9" name="Button"/>
          <p:cNvSpPr>
            <a:spLocks/>
          </p:cNvSpPr>
          <p:nvPr/>
        </p:nvSpPr>
        <p:spPr bwMode="auto">
          <a:xfrm>
            <a:off x="5948572" y="324990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0" name="Button"/>
          <p:cNvSpPr>
            <a:spLocks/>
          </p:cNvSpPr>
          <p:nvPr/>
        </p:nvSpPr>
        <p:spPr bwMode="auto">
          <a:xfrm>
            <a:off x="5948572" y="5226246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1" name="Button"/>
          <p:cNvSpPr>
            <a:spLocks/>
          </p:cNvSpPr>
          <p:nvPr/>
        </p:nvSpPr>
        <p:spPr bwMode="auto">
          <a:xfrm>
            <a:off x="5948572" y="549899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2" name="Button"/>
          <p:cNvSpPr>
            <a:spLocks/>
          </p:cNvSpPr>
          <p:nvPr/>
        </p:nvSpPr>
        <p:spPr bwMode="auto">
          <a:xfrm>
            <a:off x="5948572" y="352947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5948572" y="385762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4" name="Button"/>
          <p:cNvSpPr>
            <a:spLocks/>
          </p:cNvSpPr>
          <p:nvPr/>
        </p:nvSpPr>
        <p:spPr bwMode="auto">
          <a:xfrm>
            <a:off x="5948572" y="413929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5" name="Button"/>
          <p:cNvSpPr>
            <a:spLocks/>
          </p:cNvSpPr>
          <p:nvPr/>
        </p:nvSpPr>
        <p:spPr bwMode="auto">
          <a:xfrm>
            <a:off x="5948572" y="442733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5948572" y="4686046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5948572" y="4958930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2976" y="21774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2677488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4606314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1142976" y="26774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1" name="타원 50"/>
          <p:cNvSpPr/>
          <p:nvPr/>
        </p:nvSpPr>
        <p:spPr>
          <a:xfrm>
            <a:off x="5795948" y="29385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3286116" y="59293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5429256" y="1285860"/>
            <a:ext cx="1008683" cy="300433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smtClean="0">
                <a:solidFill>
                  <a:srgbClr val="262626"/>
                </a:solidFill>
                <a:effectLst/>
                <a:latin typeface="Calibri"/>
              </a:rPr>
              <a:t>등록</a:t>
            </a:r>
            <a:endParaRPr lang="en-US" sz="11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357818" y="12144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6510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Notice_upload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Notice_upload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5729"/>
              </p:ext>
            </p:extLst>
          </p:nvPr>
        </p:nvGraphicFramePr>
        <p:xfrm>
          <a:off x="6732240" y="474398"/>
          <a:ext cx="2376264" cy="112322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50" baseline="0" dirty="0" smtClean="0"/>
                        <a:t>Trường nhập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</a:rPr>
                        <a:t>제목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105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50" baseline="0" dirty="0" smtClean="0"/>
                        <a:t>Web editor 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</a:rPr>
                        <a:t>내용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dung)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smtClean="0"/>
                        <a:t>(</a:t>
                      </a:r>
                      <a:r>
                        <a:rPr lang="en-US" altLang="ko-KR" sz="1050" baseline="0" dirty="0" err="1" smtClean="0"/>
                        <a:t>có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thể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đính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kèm</a:t>
                      </a:r>
                      <a:r>
                        <a:rPr lang="en-US" altLang="ko-KR" sz="1050" baseline="0" dirty="0" smtClean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</a:rPr>
                        <a:t>등록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” (Post): </a:t>
                      </a:r>
                      <a:r>
                        <a:rPr lang="en-US" altLang="ko-KR" sz="1050" baseline="0" dirty="0" err="1" smtClean="0"/>
                        <a:t>khi</a:t>
                      </a:r>
                      <a:r>
                        <a:rPr lang="en-US" altLang="ko-KR" sz="1050" baseline="0" dirty="0" smtClean="0"/>
                        <a:t> click </a:t>
                      </a:r>
                      <a:r>
                        <a:rPr lang="en-US" altLang="ko-KR" sz="1050" baseline="0" dirty="0" err="1" smtClean="0"/>
                        <a:t>sẽ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hiện</a:t>
                      </a:r>
                      <a:r>
                        <a:rPr lang="en-US" altLang="ko-KR" sz="1050" baseline="0" dirty="0" smtClean="0"/>
                        <a:t> alert 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</a:rPr>
                        <a:t>등록하시겠습니까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?“ (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thông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báo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en-US" altLang="ko-KR" sz="1050" baseline="0" dirty="0" err="1" smtClean="0"/>
                        <a:t>sau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đó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nếu</a:t>
                      </a:r>
                      <a:r>
                        <a:rPr lang="en-US" altLang="ko-KR" sz="1050" baseline="0" dirty="0" smtClean="0"/>
                        <a:t> click </a:t>
                      </a:r>
                      <a:r>
                        <a:rPr lang="en-US" altLang="ko-KR" sz="1050" baseline="0" dirty="0" err="1" smtClean="0"/>
                        <a:t>vào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확인 </a:t>
                      </a:r>
                      <a:r>
                        <a:rPr lang="en-US" altLang="ko-KR" sz="1050" baseline="0" dirty="0" smtClean="0"/>
                        <a:t>(OK) </a:t>
                      </a:r>
                      <a:r>
                        <a:rPr lang="en-US" altLang="ko-KR" sz="1050" baseline="0" dirty="0" err="1" smtClean="0"/>
                        <a:t>nội</a:t>
                      </a:r>
                      <a:r>
                        <a:rPr lang="en-US" altLang="ko-KR" sz="1050" baseline="0" dirty="0" smtClean="0"/>
                        <a:t> dung </a:t>
                      </a:r>
                      <a:r>
                        <a:rPr lang="en-US" altLang="ko-KR" sz="1050" baseline="0" dirty="0" err="1" smtClean="0"/>
                        <a:t>thông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báo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tương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ứng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sẽ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được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đăng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và</a:t>
                      </a:r>
                      <a:r>
                        <a:rPr lang="en-US" altLang="ko-KR" sz="1050" baseline="0" dirty="0" smtClean="0"/>
                        <a:t> di </a:t>
                      </a:r>
                      <a:r>
                        <a:rPr lang="en-US" altLang="ko-KR" sz="1050" baseline="0" dirty="0" err="1" smtClean="0"/>
                        <a:t>chuyển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đến</a:t>
                      </a:r>
                      <a:r>
                        <a:rPr lang="en-US" altLang="ko-KR" sz="1050" baseline="0" dirty="0" smtClean="0"/>
                        <a:t> [notice]</a:t>
                      </a:r>
                      <a:br>
                        <a:rPr lang="en-US" altLang="ko-KR" sz="1050" baseline="0" dirty="0" smtClean="0"/>
                      </a:br>
                      <a:r>
                        <a:rPr lang="en-US" altLang="ko-KR" sz="1050" baseline="0" dirty="0" smtClean="0"/>
                        <a:t>- </a:t>
                      </a:r>
                      <a:r>
                        <a:rPr lang="en-US" altLang="ko-KR" sz="1050" baseline="0" dirty="0" err="1" smtClean="0"/>
                        <a:t>Nếu</a:t>
                      </a:r>
                      <a:r>
                        <a:rPr lang="en-US" altLang="ko-KR" sz="1050" baseline="0" dirty="0" smtClean="0"/>
                        <a:t> click </a:t>
                      </a:r>
                      <a:r>
                        <a:rPr lang="en-US" altLang="ko-KR" sz="1050" baseline="0" dirty="0" err="1" smtClean="0"/>
                        <a:t>vào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취소 </a:t>
                      </a:r>
                      <a:r>
                        <a:rPr lang="en-US" altLang="ko-KR" sz="1050" baseline="0" dirty="0" smtClean="0"/>
                        <a:t>(</a:t>
                      </a:r>
                      <a:r>
                        <a:rPr lang="en-US" altLang="ko-KR" sz="1050" baseline="0" dirty="0" err="1" smtClean="0"/>
                        <a:t>Hủy</a:t>
                      </a:r>
                      <a:r>
                        <a:rPr lang="en-US" altLang="ko-KR" sz="1050" baseline="0" dirty="0" smtClean="0"/>
                        <a:t>) </a:t>
                      </a:r>
                      <a:r>
                        <a:rPr lang="en-US" altLang="ko-KR" sz="1050" baseline="0" dirty="0" err="1" smtClean="0"/>
                        <a:t>sẽ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không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có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gì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thay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đổi</a:t>
                      </a:r>
                      <a:r>
                        <a:rPr lang="en-US" altLang="ko-KR" sz="1050" baseline="0" dirty="0" smtClean="0"/>
                        <a:t/>
                      </a:r>
                      <a:br>
                        <a:rPr lang="en-US" altLang="ko-KR" sz="1050" baseline="0" dirty="0" smtClean="0"/>
                      </a:br>
                      <a:r>
                        <a:rPr lang="en-US" altLang="ko-KR" sz="1050" baseline="0" dirty="0" smtClean="0"/>
                        <a:t>- </a:t>
                      </a:r>
                      <a:r>
                        <a:rPr lang="en-US" altLang="ko-KR" sz="1050" baseline="0" dirty="0" err="1" smtClean="0"/>
                        <a:t>Trường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hợp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còn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mục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để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trống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sẽ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hiện</a:t>
                      </a:r>
                      <a:r>
                        <a:rPr lang="en-US" altLang="ko-KR" sz="1050" baseline="0" dirty="0" smtClean="0"/>
                        <a:t> alert 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</a:rPr>
                        <a:t>모든 내용을 입력해주세요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.“ (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điền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đầy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đủ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dung.)</a:t>
                      </a:r>
                      <a:r>
                        <a:rPr lang="en-US" altLang="ko-KR" sz="1050" baseline="0" dirty="0" smtClean="0"/>
                        <a:t>, </a:t>
                      </a:r>
                      <a:r>
                        <a:rPr lang="en-US" altLang="ko-KR" sz="1050" baseline="0" dirty="0" err="1" smtClean="0"/>
                        <a:t>sau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đó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nếu</a:t>
                      </a:r>
                      <a:r>
                        <a:rPr lang="en-US" altLang="ko-KR" sz="1050" baseline="0" dirty="0" smtClean="0"/>
                        <a:t> click </a:t>
                      </a:r>
                      <a:r>
                        <a:rPr lang="en-US" altLang="ko-KR" sz="1050" baseline="0" dirty="0" err="1" smtClean="0"/>
                        <a:t>vào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/>
                        <a:t>확인 </a:t>
                      </a:r>
                      <a:r>
                        <a:rPr lang="en-US" altLang="ko-KR" sz="1050" baseline="0" dirty="0" smtClean="0"/>
                        <a:t>(OK) </a:t>
                      </a:r>
                      <a:r>
                        <a:rPr lang="en-US" altLang="ko-KR" sz="1050" baseline="0" dirty="0" err="1" smtClean="0"/>
                        <a:t>sẽ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không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có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gì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thay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đổi</a:t>
                      </a:r>
                      <a:endParaRPr lang="en-US" altLang="ko-KR" sz="105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50" baseline="0" dirty="0" smtClean="0"/>
                        <a:t>Set Push :  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050" baseline="0" dirty="0" smtClean="0"/>
                        <a:t>     show only first upload page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050" baseline="0" dirty="0" smtClean="0"/>
                        <a:t>     check </a:t>
                      </a:r>
                      <a:r>
                        <a:rPr lang="en-US" altLang="ko-KR" sz="1050" baseline="0" dirty="0" err="1" smtClean="0"/>
                        <a:t>user_app_slide</a:t>
                      </a:r>
                      <a:r>
                        <a:rPr lang="en-US" altLang="ko-KR" sz="1050" baseline="0" dirty="0" smtClean="0"/>
                        <a:t> 38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50" baseline="0" dirty="0" smtClean="0"/>
                        <a:t>     </a:t>
                      </a:r>
                      <a:r>
                        <a:rPr lang="en-US" altLang="ko-KR" sz="1050" dirty="0" smtClean="0"/>
                        <a:t>Description</a:t>
                      </a:r>
                      <a:r>
                        <a:rPr lang="ko-KR" altLang="en-US" sz="1050" baseline="0" dirty="0" smtClean="0"/>
                        <a:t> </a:t>
                      </a:r>
                      <a:r>
                        <a:rPr lang="en-US" altLang="ko-KR" sz="1050" baseline="0" dirty="0" smtClean="0"/>
                        <a:t>No.5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endParaRPr lang="en-US" altLang="ko-KR" sz="1050" baseline="0" dirty="0" smtClean="0"/>
                    </a:p>
                  </a:txBody>
                  <a:tcPr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5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</a:p>
        </p:txBody>
      </p:sp>
      <p:sp>
        <p:nvSpPr>
          <p:cNvPr id="48" name="타원 4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000232" y="2143116"/>
            <a:ext cx="3714776" cy="21431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00232" y="2788908"/>
            <a:ext cx="3786214" cy="100013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00166" y="2095820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제목</a:t>
            </a:r>
            <a:endParaRPr lang="ko-KR" altLang="en-US" sz="1050" dirty="0"/>
          </a:p>
        </p:txBody>
      </p:sp>
      <p:sp>
        <p:nvSpPr>
          <p:cNvPr id="74" name="직사각형 73"/>
          <p:cNvSpPr/>
          <p:nvPr/>
        </p:nvSpPr>
        <p:spPr>
          <a:xfrm>
            <a:off x="3286116" y="4109066"/>
            <a:ext cx="1133484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391604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1391604" y="2788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3143240" y="41062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500166" y="2749306"/>
            <a:ext cx="785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내용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889670" y="2432820"/>
            <a:ext cx="2214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 알림</a:t>
            </a:r>
            <a:endParaRPr lang="ko-KR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그림 28" descr="111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2967" y="2447212"/>
            <a:ext cx="500066" cy="285752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1799670" y="23909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8043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Notice_detail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Notice_detail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18362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/>
                        <a:t>Trường nhập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제목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Web editor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내용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dung)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thể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đính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kèm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ảnh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해당 게시물을 삭제하시겠습니까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bài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viết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[notice]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취소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Hủy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수정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수정하시겠습니까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thông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báo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[notice]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취소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Hủy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/>
                        <a:t>Trường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hợp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còn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mục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để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모든 내용을 입력해주세요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điền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đầy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đủ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dung.)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sau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확인 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đổi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</a:p>
        </p:txBody>
      </p:sp>
      <p:sp>
        <p:nvSpPr>
          <p:cNvPr id="48" name="타원 4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00232" y="2143116"/>
            <a:ext cx="3714776" cy="21431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공지사항 입니다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00232" y="2643182"/>
            <a:ext cx="3786214" cy="100013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>
                <a:solidFill>
                  <a:schemeClr val="tx1"/>
                </a:solidFill>
              </a:rPr>
              <a:t>공지사항 내용 예시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00166" y="2095820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제목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>
            <a:off x="4010020" y="4357694"/>
            <a:ext cx="1133484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938582" y="43576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2724136" y="4357694"/>
            <a:ext cx="1133484" cy="2952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652698" y="43576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391604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1391604" y="26431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500166" y="2603580"/>
            <a:ext cx="785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내용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7741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27546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등록</a:t>
                      </a:r>
                      <a:r>
                        <a:rPr lang="en-US" altLang="ko-KR" sz="1000" baseline="0" dirty="0" smtClean="0"/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(Post)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event_upload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Select box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제목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endParaRPr lang="en-US" altLang="ko-KR" sz="10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000" baseline="0" dirty="0" smtClean="0">
                          <a:solidFill>
                            <a:schemeClr val="tx1"/>
                          </a:solidFill>
                        </a:rPr>
                        <a:t>Trường nhập từ khóa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1000" baseline="0" dirty="0" smtClean="0"/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(Search)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kết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quả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tìm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kiếm</a:t>
                      </a:r>
                      <a:r>
                        <a:rPr lang="en-US" altLang="ko-KR" sz="1000" baseline="0" dirty="0" smtClean="0"/>
                        <a:t> ở </a:t>
                      </a:r>
                      <a:r>
                        <a:rPr lang="en-US" altLang="ko-KR" sz="1000" baseline="0" dirty="0" err="1" smtClean="0"/>
                        <a:t>bên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dưới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(Number),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제목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đều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등록일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post),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관리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Quản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Liệt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kê</a:t>
                      </a:r>
                      <a:r>
                        <a:rPr lang="en-US" altLang="ko-KR" sz="1000" baseline="0" dirty="0" smtClean="0"/>
                        <a:t> 10 data/page </a:t>
                      </a:r>
                      <a:r>
                        <a:rPr lang="en-US" altLang="ko-KR" sz="1000" baseline="0" dirty="0" err="1" smtClean="0"/>
                        <a:t>theo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thứ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tự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mới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nhất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_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“</a:t>
                      </a:r>
                      <a:r>
                        <a:rPr lang="ko-KR" altLang="en-US" sz="1000" baseline="0" dirty="0" smtClean="0"/>
                        <a:t>제목</a:t>
                      </a:r>
                      <a:r>
                        <a:rPr lang="en-US" altLang="ko-KR" sz="1000" baseline="0" dirty="0" smtClean="0"/>
                        <a:t>” (</a:t>
                      </a:r>
                      <a:r>
                        <a:rPr lang="en-US" altLang="ko-KR" sz="1000" baseline="0" dirty="0" err="1" smtClean="0"/>
                        <a:t>Tiêu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đề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event_detail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해당 게시물을 삭제하시겠습니까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bài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viết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-”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(OK):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bài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viết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refresh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tại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-”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취소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Hủy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9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이벤트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</a:p>
        </p:txBody>
      </p:sp>
      <p:sp>
        <p:nvSpPr>
          <p:cNvPr id="48" name="타원 4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55214"/>
              </p:ext>
            </p:extLst>
          </p:nvPr>
        </p:nvGraphicFramePr>
        <p:xfrm>
          <a:off x="1196964" y="2644346"/>
          <a:ext cx="5375300" cy="31516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46847"/>
                <a:gridCol w="224759"/>
                <a:gridCol w="2565803"/>
                <a:gridCol w="232547"/>
                <a:gridCol w="852672"/>
                <a:gridCol w="852672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1" name="직선 연결선 20"/>
          <p:cNvCxnSpPr/>
          <p:nvPr/>
        </p:nvCxnSpPr>
        <p:spPr>
          <a:xfrm>
            <a:off x="1214639" y="2643182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14639" y="5786454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35050" y="589742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Input"/>
          <p:cNvSpPr/>
          <p:nvPr/>
        </p:nvSpPr>
        <p:spPr>
          <a:xfrm>
            <a:off x="1214414" y="2173755"/>
            <a:ext cx="138012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제목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26" name="Input"/>
          <p:cNvSpPr/>
          <p:nvPr/>
        </p:nvSpPr>
        <p:spPr>
          <a:xfrm>
            <a:off x="2681113" y="2173755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Button"/>
          <p:cNvSpPr>
            <a:spLocks/>
          </p:cNvSpPr>
          <p:nvPr/>
        </p:nvSpPr>
        <p:spPr bwMode="auto">
          <a:xfrm>
            <a:off x="4643438" y="2181048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8" name="Button"/>
          <p:cNvSpPr>
            <a:spLocks/>
          </p:cNvSpPr>
          <p:nvPr/>
        </p:nvSpPr>
        <p:spPr bwMode="auto">
          <a:xfrm>
            <a:off x="5948572" y="296187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29" name="Button"/>
          <p:cNvSpPr>
            <a:spLocks/>
          </p:cNvSpPr>
          <p:nvPr/>
        </p:nvSpPr>
        <p:spPr bwMode="auto">
          <a:xfrm>
            <a:off x="5948572" y="324990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0" name="Button"/>
          <p:cNvSpPr>
            <a:spLocks/>
          </p:cNvSpPr>
          <p:nvPr/>
        </p:nvSpPr>
        <p:spPr bwMode="auto">
          <a:xfrm>
            <a:off x="5948572" y="5226246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1" name="Button"/>
          <p:cNvSpPr>
            <a:spLocks/>
          </p:cNvSpPr>
          <p:nvPr/>
        </p:nvSpPr>
        <p:spPr bwMode="auto">
          <a:xfrm>
            <a:off x="5948572" y="549899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2" name="Button"/>
          <p:cNvSpPr>
            <a:spLocks/>
          </p:cNvSpPr>
          <p:nvPr/>
        </p:nvSpPr>
        <p:spPr bwMode="auto">
          <a:xfrm>
            <a:off x="5948572" y="352947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3" name="Button"/>
          <p:cNvSpPr>
            <a:spLocks/>
          </p:cNvSpPr>
          <p:nvPr/>
        </p:nvSpPr>
        <p:spPr bwMode="auto">
          <a:xfrm>
            <a:off x="5948572" y="385762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4" name="Button"/>
          <p:cNvSpPr>
            <a:spLocks/>
          </p:cNvSpPr>
          <p:nvPr/>
        </p:nvSpPr>
        <p:spPr bwMode="auto">
          <a:xfrm>
            <a:off x="5948572" y="413929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5" name="Button"/>
          <p:cNvSpPr>
            <a:spLocks/>
          </p:cNvSpPr>
          <p:nvPr/>
        </p:nvSpPr>
        <p:spPr bwMode="auto">
          <a:xfrm>
            <a:off x="5948572" y="442733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5948572" y="4686046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7" name="Button"/>
          <p:cNvSpPr>
            <a:spLocks/>
          </p:cNvSpPr>
          <p:nvPr/>
        </p:nvSpPr>
        <p:spPr bwMode="auto">
          <a:xfrm>
            <a:off x="5948572" y="4958930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2976" y="21774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9" name="타원 38"/>
          <p:cNvSpPr/>
          <p:nvPr/>
        </p:nvSpPr>
        <p:spPr>
          <a:xfrm>
            <a:off x="2677488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0" name="타원 39"/>
          <p:cNvSpPr/>
          <p:nvPr/>
        </p:nvSpPr>
        <p:spPr>
          <a:xfrm>
            <a:off x="4606314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1" name="타원 40"/>
          <p:cNvSpPr/>
          <p:nvPr/>
        </p:nvSpPr>
        <p:spPr>
          <a:xfrm>
            <a:off x="1142976" y="26774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1" name="타원 50"/>
          <p:cNvSpPr/>
          <p:nvPr/>
        </p:nvSpPr>
        <p:spPr>
          <a:xfrm>
            <a:off x="5795948" y="29385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3286116" y="59293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5429256" y="1285860"/>
            <a:ext cx="1008683" cy="300433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dirty="0" smtClean="0">
                <a:solidFill>
                  <a:srgbClr val="262626"/>
                </a:solidFill>
                <a:effectLst/>
                <a:latin typeface="Calibri"/>
              </a:rPr>
              <a:t>등록</a:t>
            </a:r>
            <a:endParaRPr lang="en-US" sz="11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357818" y="12144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32907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event_upload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event_upload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84510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/>
                        <a:t>Trường nhập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제목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Web editor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내용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dung)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thể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đính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kèm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ảnh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등록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(Post):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등록하시겠습니까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bài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viết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sau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확인 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 err="1" smtClean="0"/>
                        <a:t>nội</a:t>
                      </a:r>
                      <a:r>
                        <a:rPr lang="en-US" altLang="ko-KR" sz="1000" baseline="0" dirty="0" smtClean="0"/>
                        <a:t> dung </a:t>
                      </a:r>
                      <a:r>
                        <a:rPr lang="en-US" altLang="ko-KR" sz="1000" baseline="0" dirty="0" err="1" smtClean="0"/>
                        <a:t>thông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báo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tương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ứng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được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đăng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[event] 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취소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Hủy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đổi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Trường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hợp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còn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mục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để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모든 내용을 입력해주세요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điền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đầy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đủ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dung.)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sau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확인 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đổi</a:t>
                      </a:r>
                      <a:endParaRPr lang="en-US" altLang="ko-KR" sz="9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이벤트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</a:p>
        </p:txBody>
      </p:sp>
      <p:sp>
        <p:nvSpPr>
          <p:cNvPr id="48" name="타원 4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000232" y="2143116"/>
            <a:ext cx="3714776" cy="21431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00232" y="2643182"/>
            <a:ext cx="3786214" cy="100013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00166" y="2095820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제목</a:t>
            </a:r>
            <a:endParaRPr lang="ko-KR" altLang="en-US" sz="1050" dirty="0"/>
          </a:p>
        </p:txBody>
      </p:sp>
      <p:sp>
        <p:nvSpPr>
          <p:cNvPr id="74" name="직사각형 73"/>
          <p:cNvSpPr/>
          <p:nvPr/>
        </p:nvSpPr>
        <p:spPr>
          <a:xfrm>
            <a:off x="3286116" y="4109066"/>
            <a:ext cx="1133484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391604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3143240" y="41062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1391604" y="26431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500166" y="2603580"/>
            <a:ext cx="785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내용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0963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event_detail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event_detail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57234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/>
                        <a:t>Trường nhập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제목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Web editor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내용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dung)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thể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đính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kèm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ảnh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해당 게시물을 삭제하시겠습니까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bài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viết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[event]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취소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Hủy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수정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수정하시겠습니까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bài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viết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bài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viết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[event]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취소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Hủy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/>
                        <a:t>Trường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hợp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còn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mục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để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모든 내용을 입력해주세요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điền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đầy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đủ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dung.)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sau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확인 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đổi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9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이벤트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00232" y="2143116"/>
            <a:ext cx="3714776" cy="21431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이벤트 예시 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00232" y="2643182"/>
            <a:ext cx="3786214" cy="100013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이벤트 예시 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00166" y="2095820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제목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4010020" y="4357694"/>
            <a:ext cx="1133484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938582" y="43576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2724136" y="4357694"/>
            <a:ext cx="1133484" cy="2952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52698" y="43576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1" name="타원 50"/>
          <p:cNvSpPr/>
          <p:nvPr/>
        </p:nvSpPr>
        <p:spPr>
          <a:xfrm>
            <a:off x="1391604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7" name="타원 56"/>
          <p:cNvSpPr/>
          <p:nvPr/>
        </p:nvSpPr>
        <p:spPr>
          <a:xfrm>
            <a:off x="1391604" y="26431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500166" y="2603580"/>
            <a:ext cx="7858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내용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7741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3719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등록</a:t>
                      </a:r>
                      <a:r>
                        <a:rPr lang="en-US" altLang="ko-KR" sz="1000" baseline="0" dirty="0" smtClean="0"/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(Post)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help_upload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Select box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제목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Phân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loại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endParaRPr lang="en-US" altLang="ko-KR" sz="10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vi-VN" altLang="ko-KR" sz="1000" baseline="0" dirty="0" smtClean="0">
                          <a:solidFill>
                            <a:schemeClr val="tx1"/>
                          </a:solidFill>
                        </a:rPr>
                        <a:t>Trường nhập từ khóa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1000" baseline="0" dirty="0" smtClean="0"/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(Search)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kết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quả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tìm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kiếm</a:t>
                      </a:r>
                      <a:r>
                        <a:rPr lang="en-US" altLang="ko-KR" sz="1000" baseline="0" dirty="0" smtClean="0"/>
                        <a:t> ở </a:t>
                      </a:r>
                      <a:r>
                        <a:rPr lang="en-US" altLang="ko-KR" sz="1000" baseline="0" dirty="0" err="1" smtClean="0"/>
                        <a:t>bên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dưới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(Number),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Phân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loại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제목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등록일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post),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관리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Quản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Liệt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kê</a:t>
                      </a:r>
                      <a:r>
                        <a:rPr lang="en-US" altLang="ko-KR" sz="1000" baseline="0" dirty="0" smtClean="0"/>
                        <a:t> 10 data/page </a:t>
                      </a:r>
                      <a:r>
                        <a:rPr lang="en-US" altLang="ko-KR" sz="1000" baseline="0" dirty="0" err="1" smtClean="0"/>
                        <a:t>theo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thứ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tự</a:t>
                      </a:r>
                      <a:r>
                        <a:rPr lang="en-US" altLang="ko-KR" sz="1000" baseline="0" dirty="0" smtClean="0"/>
                        <a:t> post </a:t>
                      </a:r>
                      <a:r>
                        <a:rPr lang="en-US" altLang="ko-KR" sz="1000" baseline="0" dirty="0" err="1" smtClean="0"/>
                        <a:t>mới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nhất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_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“</a:t>
                      </a:r>
                      <a:r>
                        <a:rPr lang="ko-KR" altLang="en-US" sz="1000" baseline="0" dirty="0" smtClean="0"/>
                        <a:t>제목</a:t>
                      </a:r>
                      <a:r>
                        <a:rPr lang="en-US" altLang="ko-KR" sz="1000" baseline="0" dirty="0" smtClean="0"/>
                        <a:t>”  (</a:t>
                      </a:r>
                      <a:r>
                        <a:rPr lang="en-US" altLang="ko-KR" sz="1000" baseline="0" dirty="0" err="1" smtClean="0"/>
                        <a:t>Tiêu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đề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</a:t>
                      </a:r>
                      <a:r>
                        <a:rPr lang="en-US" altLang="ko-KR" sz="1000" baseline="0" dirty="0" err="1" smtClean="0"/>
                        <a:t>help_detail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해당 게시물을 삭제하시겠습니까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bài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viết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-”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(OK):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bài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viết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refresh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tại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-”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취소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Hủy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Help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</a:p>
        </p:txBody>
      </p:sp>
      <p:sp>
        <p:nvSpPr>
          <p:cNvPr id="48" name="타원 4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55214"/>
              </p:ext>
            </p:extLst>
          </p:nvPr>
        </p:nvGraphicFramePr>
        <p:xfrm>
          <a:off x="1196964" y="2644346"/>
          <a:ext cx="5375300" cy="32735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46847"/>
                <a:gridCol w="870801"/>
                <a:gridCol w="1919761"/>
                <a:gridCol w="232547"/>
                <a:gridCol w="852672"/>
                <a:gridCol w="852672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분류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청강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수강신청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환불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기타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청강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수강신청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환불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기타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청강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수강신청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15.07.10 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환불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15.06.10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기타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환불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이벤트 입니다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15.06.28 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4" name="직선 연결선 33"/>
          <p:cNvCxnSpPr/>
          <p:nvPr/>
        </p:nvCxnSpPr>
        <p:spPr>
          <a:xfrm>
            <a:off x="1214639" y="2643182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214639" y="5786454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35050" y="589742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Input"/>
          <p:cNvSpPr/>
          <p:nvPr/>
        </p:nvSpPr>
        <p:spPr>
          <a:xfrm>
            <a:off x="1214414" y="2173755"/>
            <a:ext cx="138012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제목 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38" name="Input"/>
          <p:cNvSpPr/>
          <p:nvPr/>
        </p:nvSpPr>
        <p:spPr>
          <a:xfrm>
            <a:off x="2681113" y="2173755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4643438" y="2181048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0" name="Button"/>
          <p:cNvSpPr>
            <a:spLocks/>
          </p:cNvSpPr>
          <p:nvPr/>
        </p:nvSpPr>
        <p:spPr bwMode="auto">
          <a:xfrm>
            <a:off x="5948572" y="296187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41" name="Button"/>
          <p:cNvSpPr>
            <a:spLocks/>
          </p:cNvSpPr>
          <p:nvPr/>
        </p:nvSpPr>
        <p:spPr bwMode="auto">
          <a:xfrm>
            <a:off x="5948572" y="324990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56" name="Button"/>
          <p:cNvSpPr>
            <a:spLocks/>
          </p:cNvSpPr>
          <p:nvPr/>
        </p:nvSpPr>
        <p:spPr bwMode="auto">
          <a:xfrm>
            <a:off x="5948572" y="5226246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57" name="Button"/>
          <p:cNvSpPr>
            <a:spLocks/>
          </p:cNvSpPr>
          <p:nvPr/>
        </p:nvSpPr>
        <p:spPr bwMode="auto">
          <a:xfrm>
            <a:off x="5948572" y="549899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2" name="Button"/>
          <p:cNvSpPr>
            <a:spLocks/>
          </p:cNvSpPr>
          <p:nvPr/>
        </p:nvSpPr>
        <p:spPr bwMode="auto">
          <a:xfrm>
            <a:off x="5948572" y="352947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3" name="Button"/>
          <p:cNvSpPr>
            <a:spLocks/>
          </p:cNvSpPr>
          <p:nvPr/>
        </p:nvSpPr>
        <p:spPr bwMode="auto">
          <a:xfrm>
            <a:off x="5948572" y="385762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6" name="Button"/>
          <p:cNvSpPr>
            <a:spLocks/>
          </p:cNvSpPr>
          <p:nvPr/>
        </p:nvSpPr>
        <p:spPr bwMode="auto">
          <a:xfrm>
            <a:off x="5948572" y="413929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2" name="Button"/>
          <p:cNvSpPr>
            <a:spLocks/>
          </p:cNvSpPr>
          <p:nvPr/>
        </p:nvSpPr>
        <p:spPr bwMode="auto">
          <a:xfrm>
            <a:off x="5948572" y="442733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3" name="Button"/>
          <p:cNvSpPr>
            <a:spLocks/>
          </p:cNvSpPr>
          <p:nvPr/>
        </p:nvSpPr>
        <p:spPr bwMode="auto">
          <a:xfrm>
            <a:off x="5948572" y="4686046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5948572" y="4958930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142976" y="21774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2677488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4606314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1142976" y="26774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5795948" y="29385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0" name="타원 79"/>
          <p:cNvSpPr/>
          <p:nvPr/>
        </p:nvSpPr>
        <p:spPr>
          <a:xfrm>
            <a:off x="3286116" y="59293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5429256" y="1285860"/>
            <a:ext cx="1008683" cy="300433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smtClean="0">
                <a:solidFill>
                  <a:srgbClr val="262626"/>
                </a:solidFill>
                <a:effectLst/>
                <a:latin typeface="Calibri"/>
              </a:rPr>
              <a:t>등록</a:t>
            </a:r>
            <a:endParaRPr lang="en-US" sz="11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357818" y="12144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294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help_upload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help_upload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20394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Select box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Phân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loại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3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lựa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청강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수강신청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thỉnh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취소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환불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Hủy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Hoàn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tiền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기타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Khác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/>
                        <a:t>Trường nhập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제목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Web editor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내용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dung)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thể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đính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kèm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ảnh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등록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(Post):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등록하시겠습니까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bài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viết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sau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확인 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 err="1" smtClean="0"/>
                        <a:t>nội</a:t>
                      </a:r>
                      <a:r>
                        <a:rPr lang="en-US" altLang="ko-KR" sz="1000" baseline="0" dirty="0" smtClean="0"/>
                        <a:t> dung </a:t>
                      </a:r>
                      <a:r>
                        <a:rPr lang="en-US" altLang="ko-KR" sz="1000" baseline="0" dirty="0" err="1" smtClean="0"/>
                        <a:t>thông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báo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tương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ứng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được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đăng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[help] 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취소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Hủy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đổi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Trường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hợp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còn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mục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để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모든 내용을 입력해주세요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điền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đầy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đủ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dung.)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sau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확인 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đổi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Help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00232" y="2143116"/>
            <a:ext cx="3714776" cy="21431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000232" y="2643182"/>
            <a:ext cx="3786214" cy="100013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86116" y="4109066"/>
            <a:ext cx="1133484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143240" y="41062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2000232" y="1690346"/>
            <a:ext cx="142876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     선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910232" y="16076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0" name="타원 29"/>
          <p:cNvSpPr/>
          <p:nvPr/>
        </p:nvSpPr>
        <p:spPr>
          <a:xfrm>
            <a:off x="1935361" y="25531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357290" y="164305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분류</a:t>
            </a:r>
            <a:endParaRPr lang="ko-KR" altLang="en-US" sz="1050" b="1" dirty="0"/>
          </a:p>
        </p:txBody>
      </p:sp>
      <p:sp>
        <p:nvSpPr>
          <p:cNvPr id="33" name="타원 32"/>
          <p:cNvSpPr/>
          <p:nvPr/>
        </p:nvSpPr>
        <p:spPr>
          <a:xfrm>
            <a:off x="1962233" y="20958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357290" y="209582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제목</a:t>
            </a:r>
            <a:endParaRPr lang="ko-KR" altLang="en-US" sz="105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357290" y="2633695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내용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2329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help_detail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help_detail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57461"/>
              </p:ext>
            </p:extLst>
          </p:nvPr>
        </p:nvGraphicFramePr>
        <p:xfrm>
          <a:off x="6732240" y="474398"/>
          <a:ext cx="2376264" cy="647265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Select box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Phân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loại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3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lựa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chọn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청강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수강신청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thỉnh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취소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환불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Hủy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Hoàn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tiền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기타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Khác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/>
                        <a:t>Trường nhập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제목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Tiêu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Web editor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내용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dung)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thể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đính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kèm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ảnh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해당 게시물을 삭제하시겠습니까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bài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viết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[help]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취소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Hủy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수정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수정하시겠습니까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bài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viết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확인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(OK)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dung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bài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viết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sửa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[help]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취소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en-US" altLang="ko-KR" sz="1000" baseline="0" dirty="0" err="1" smtClean="0"/>
                        <a:t>Hủy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/>
                        <a:t>Trường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hợp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còn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mục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để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모든 내용을 입력해주세요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điền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đầy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đủ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nội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dung.)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sau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확인 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đổi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Help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00232" y="2143116"/>
            <a:ext cx="3714776" cy="21431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00232" y="2643182"/>
            <a:ext cx="3786214" cy="100013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910232" y="16076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6" name="타원 25"/>
          <p:cNvSpPr/>
          <p:nvPr/>
        </p:nvSpPr>
        <p:spPr>
          <a:xfrm>
            <a:off x="1935361" y="25531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357290" y="164305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분류</a:t>
            </a:r>
            <a:endParaRPr lang="ko-KR" altLang="en-US" sz="1050" b="1" dirty="0"/>
          </a:p>
        </p:txBody>
      </p:sp>
      <p:sp>
        <p:nvSpPr>
          <p:cNvPr id="28" name="직사각형 27"/>
          <p:cNvSpPr/>
          <p:nvPr/>
        </p:nvSpPr>
        <p:spPr>
          <a:xfrm>
            <a:off x="2000232" y="1690346"/>
            <a:ext cx="1428760" cy="214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     선 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962233" y="20958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4010020" y="4357694"/>
            <a:ext cx="1133484" cy="2952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938582" y="43576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2724136" y="4357694"/>
            <a:ext cx="1133484" cy="2952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652698" y="43576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357290" y="209582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제목</a:t>
            </a:r>
            <a:endParaRPr lang="ko-KR" altLang="en-US" sz="105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57290" y="2633695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내용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-32" y="328270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73667"/>
              </p:ext>
            </p:extLst>
          </p:nvPr>
        </p:nvGraphicFramePr>
        <p:xfrm>
          <a:off x="6732240" y="474398"/>
          <a:ext cx="2376264" cy="66707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LOGO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회원 관리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Quản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member)</a:t>
                      </a:r>
                      <a:r>
                        <a:rPr lang="en-US" altLang="ko-KR" sz="1000" baseline="0" dirty="0" smtClean="0"/>
                        <a:t> 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[member]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프로그램 관리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Quản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[program]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컨텐츠 관리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Quản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content)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[contents]</a:t>
                      </a:r>
                      <a:endParaRPr lang="en-US" altLang="ko-KR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정산관리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click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[calculate]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공지사항 관리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click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[notice]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이벤트 관리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event)</a:t>
                      </a:r>
                      <a:b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click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[event]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help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help)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click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[help]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웨런 소개 관리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giới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thiệu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Whelearn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click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company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로그아웃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(Log out)</a:t>
                      </a:r>
                      <a:endParaRPr lang="en-US" altLang="ko-KR" sz="10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click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xử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log out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[login]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6229" y="3725873"/>
            <a:ext cx="1109388" cy="25703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4282" y="7486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34282" y="124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34282" y="171106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01" name="타원 100"/>
          <p:cNvSpPr/>
          <p:nvPr/>
        </p:nvSpPr>
        <p:spPr>
          <a:xfrm>
            <a:off x="-32" y="21025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02" name="타원 101"/>
          <p:cNvSpPr/>
          <p:nvPr/>
        </p:nvSpPr>
        <p:spPr>
          <a:xfrm>
            <a:off x="34282" y="25311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03" name="타원 102"/>
          <p:cNvSpPr/>
          <p:nvPr/>
        </p:nvSpPr>
        <p:spPr>
          <a:xfrm>
            <a:off x="34282" y="33884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0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34282" y="33884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/>
          </p:nvPr>
        </p:nvGraphicFramePr>
        <p:xfrm>
          <a:off x="1196964" y="2756583"/>
          <a:ext cx="5179805" cy="31516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36335"/>
                <a:gridCol w="357190"/>
                <a:gridCol w="1079270"/>
                <a:gridCol w="257677"/>
                <a:gridCol w="1202494"/>
                <a:gridCol w="995484"/>
                <a:gridCol w="751355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회원가입 일자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7" name="직선 연결선 116"/>
          <p:cNvCxnSpPr/>
          <p:nvPr/>
        </p:nvCxnSpPr>
        <p:spPr>
          <a:xfrm>
            <a:off x="1214639" y="2755419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1214639" y="5898691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135050" y="6009660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Input"/>
          <p:cNvSpPr/>
          <p:nvPr/>
        </p:nvSpPr>
        <p:spPr>
          <a:xfrm>
            <a:off x="1214414" y="2285992"/>
            <a:ext cx="138012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262626"/>
                </a:solidFill>
              </a:rPr>
              <a:t>이메일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1" name="Input"/>
          <p:cNvSpPr/>
          <p:nvPr/>
        </p:nvSpPr>
        <p:spPr>
          <a:xfrm>
            <a:off x="2681113" y="2285992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utton"/>
          <p:cNvSpPr>
            <a:spLocks/>
          </p:cNvSpPr>
          <p:nvPr/>
        </p:nvSpPr>
        <p:spPr bwMode="auto">
          <a:xfrm>
            <a:off x="4643438" y="2293285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23" name="Button"/>
          <p:cNvSpPr>
            <a:spLocks/>
          </p:cNvSpPr>
          <p:nvPr/>
        </p:nvSpPr>
        <p:spPr bwMode="auto">
          <a:xfrm>
            <a:off x="5786446" y="3074109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24" name="Button"/>
          <p:cNvSpPr>
            <a:spLocks/>
          </p:cNvSpPr>
          <p:nvPr/>
        </p:nvSpPr>
        <p:spPr bwMode="auto">
          <a:xfrm>
            <a:off x="5786446" y="336214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5" name="Button"/>
          <p:cNvSpPr>
            <a:spLocks/>
          </p:cNvSpPr>
          <p:nvPr/>
        </p:nvSpPr>
        <p:spPr bwMode="auto">
          <a:xfrm>
            <a:off x="5786446" y="5357826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6" name="Button"/>
          <p:cNvSpPr>
            <a:spLocks/>
          </p:cNvSpPr>
          <p:nvPr/>
        </p:nvSpPr>
        <p:spPr bwMode="auto">
          <a:xfrm>
            <a:off x="5786446" y="564186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7" name="Button"/>
          <p:cNvSpPr>
            <a:spLocks/>
          </p:cNvSpPr>
          <p:nvPr/>
        </p:nvSpPr>
        <p:spPr bwMode="auto">
          <a:xfrm>
            <a:off x="5786446" y="3641714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8" name="Button"/>
          <p:cNvSpPr>
            <a:spLocks/>
          </p:cNvSpPr>
          <p:nvPr/>
        </p:nvSpPr>
        <p:spPr bwMode="auto">
          <a:xfrm>
            <a:off x="5786446" y="3968155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9" name="Button"/>
          <p:cNvSpPr>
            <a:spLocks/>
          </p:cNvSpPr>
          <p:nvPr/>
        </p:nvSpPr>
        <p:spPr bwMode="auto">
          <a:xfrm>
            <a:off x="5786446" y="423035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0" name="Button"/>
          <p:cNvSpPr>
            <a:spLocks/>
          </p:cNvSpPr>
          <p:nvPr/>
        </p:nvSpPr>
        <p:spPr bwMode="auto">
          <a:xfrm>
            <a:off x="5786446" y="451838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1" name="Button"/>
          <p:cNvSpPr>
            <a:spLocks/>
          </p:cNvSpPr>
          <p:nvPr/>
        </p:nvSpPr>
        <p:spPr bwMode="auto">
          <a:xfrm>
            <a:off x="5786446" y="4825411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2" name="Button"/>
          <p:cNvSpPr>
            <a:spLocks/>
          </p:cNvSpPr>
          <p:nvPr/>
        </p:nvSpPr>
        <p:spPr bwMode="auto">
          <a:xfrm>
            <a:off x="5786446" y="511116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-3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1142976" y="1142984"/>
            <a:ext cx="1214446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일반 회원 관리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57422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공급자 관리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1142984"/>
            <a:ext cx="1285884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모아보기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0" y="38576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-32" y="41433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9" name="타원 68"/>
          <p:cNvSpPr/>
          <p:nvPr/>
        </p:nvSpPr>
        <p:spPr>
          <a:xfrm>
            <a:off x="-32" y="46434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9832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7741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company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company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91079"/>
              </p:ext>
            </p:extLst>
          </p:nvPr>
        </p:nvGraphicFramePr>
        <p:xfrm>
          <a:off x="6732240" y="474398"/>
          <a:ext cx="2376264" cy="62745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이미지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Ảnh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Trường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tên</a:t>
                      </a:r>
                      <a:r>
                        <a:rPr lang="en-US" altLang="ko-KR" sz="1000" baseline="0" dirty="0" smtClean="0"/>
                        <a:t> file </a:t>
                      </a:r>
                      <a:r>
                        <a:rPr lang="en-US" altLang="ko-KR" sz="1000" baseline="0" dirty="0" err="1" smtClean="0"/>
                        <a:t>ảnh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đính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kèm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첨부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(Attach):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hệ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thực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process </a:t>
                      </a:r>
                      <a:r>
                        <a:rPr lang="en-US" altLang="ko-KR" sz="1000" baseline="0" dirty="0" err="1" smtClean="0"/>
                        <a:t>đính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kèm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ảnh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r>
                        <a:rPr lang="en-US" altLang="ko-KR" sz="1000" baseline="0" dirty="0" smtClean="0"/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alert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현재 이미지 파일을 삭제하시겠습니까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file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ảnh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sau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확인 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 err="1" smtClean="0"/>
                        <a:t>ảnh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tương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ứng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xóa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en-US" altLang="ko-KR" sz="1000" baseline="0" dirty="0" smtClean="0"/>
                        <a:t> refresh page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tại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Trường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hợp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ảnh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alert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삭제할 이미지가 존재하지 않습니다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Ảnh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tồn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tại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.)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sau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확인 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đổi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저장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Lưu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/>
                        <a:t>: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alert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저장하시겠습니까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lưu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ảnh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 </a:t>
                      </a:r>
                      <a:r>
                        <a:rPr lang="en-US" altLang="ko-KR" sz="1000" baseline="0" dirty="0" err="1" smtClean="0"/>
                        <a:t>sau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확인 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 err="1" smtClean="0"/>
                        <a:t>ảnh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tương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ứng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được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lưu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</a:t>
                      </a:r>
                      <a:r>
                        <a:rPr lang="en-US" altLang="ko-KR" sz="1000" baseline="0" dirty="0" smtClean="0"/>
                        <a:t> refresh page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tại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Trường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hợp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ảnh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alert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이미지를 등록해 주세요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.“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Vui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lòng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upload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ảnh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sau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nếu</a:t>
                      </a:r>
                      <a:r>
                        <a:rPr lang="en-US" altLang="ko-KR" sz="1000" baseline="0" dirty="0" smtClean="0"/>
                        <a:t> click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확인 </a:t>
                      </a:r>
                      <a:r>
                        <a:rPr lang="en-US" altLang="ko-KR" sz="1000" baseline="0" dirty="0" smtClean="0"/>
                        <a:t>(OK)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gì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thay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đổi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웨런 소개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</a:p>
        </p:txBody>
      </p:sp>
      <p:sp>
        <p:nvSpPr>
          <p:cNvPr id="48" name="타원 4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214546" y="1785926"/>
            <a:ext cx="3286148" cy="64294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500298" y="1937555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이미지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3143240" y="2000240"/>
            <a:ext cx="1571636" cy="21431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857752" y="2000240"/>
            <a:ext cx="500066" cy="214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첨부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428860" y="192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5286380" y="192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3857620" y="2786058"/>
            <a:ext cx="500066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저장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214678" y="2786058"/>
            <a:ext cx="500066" cy="2143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143240" y="18573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3143240" y="27146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1" name="타원 70"/>
          <p:cNvSpPr/>
          <p:nvPr/>
        </p:nvSpPr>
        <p:spPr>
          <a:xfrm>
            <a:off x="3786182" y="27146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-32" y="3282703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3884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34770"/>
              </p:ext>
            </p:extLst>
          </p:nvPr>
        </p:nvGraphicFramePr>
        <p:xfrm>
          <a:off x="6732240" y="474398"/>
          <a:ext cx="2376264" cy="88500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Select box </a:t>
                      </a:r>
                      <a:r>
                        <a:rPr lang="en-US" altLang="ko-KR" sz="1000" baseline="0" dirty="0" err="1" smtClean="0"/>
                        <a:t>tìm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kiếm</a:t>
                      </a:r>
                      <a:r>
                        <a:rPr lang="en-US" altLang="ko-KR" sz="1000" baseline="0" dirty="0" smtClean="0"/>
                        <a:t> member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- 2 </a:t>
                      </a:r>
                      <a:r>
                        <a:rPr lang="en-US" altLang="ko-KR" sz="1000" baseline="0" dirty="0" err="1" smtClean="0"/>
                        <a:t>lựa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chọn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이메일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(Email),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이름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/>
                        <a:t>Trường nhập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từ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khóa</a:t>
                      </a:r>
                      <a:endParaRPr lang="en-US" altLang="ko-KR" sz="10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검색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(Search)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Sau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altLang="ko-KR" sz="1000" baseline="0" dirty="0" err="1" smtClean="0"/>
                        <a:t>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này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kết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quả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tìm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kiếm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ở </a:t>
                      </a:r>
                      <a:r>
                        <a:rPr lang="en-US" altLang="ko-KR" sz="1000" baseline="0" dirty="0" err="1" smtClean="0"/>
                        <a:t>bên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dưới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từ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xuống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dưới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theo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thứ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tự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đăng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mới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nhất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Liệt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kê</a:t>
                      </a:r>
                      <a:r>
                        <a:rPr lang="en-US" altLang="ko-KR" sz="1000" baseline="0" dirty="0" smtClean="0"/>
                        <a:t> 10 member/page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(Number),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이름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이메일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(Email),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회원가입 일자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관리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Quản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chạm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hoặc</a:t>
                      </a:r>
                      <a:r>
                        <a:rPr lang="en-US" altLang="ko-KR" sz="1000" baseline="0" dirty="0" smtClean="0"/>
                        <a:t> email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member_detail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삭제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hệ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trang</a:t>
                      </a:r>
                      <a:r>
                        <a:rPr lang="en-US" altLang="ko-KR" sz="1000" baseline="0" dirty="0" smtClean="0"/>
                        <a:t> pop-up </a:t>
                      </a:r>
                      <a:r>
                        <a:rPr lang="en-US" altLang="ko-KR" sz="1000" baseline="0" dirty="0" err="1" smtClean="0"/>
                        <a:t>thông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báo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해당 회원을 탈퇴시키겠습니까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thành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viên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(OK) </a:t>
                      </a:r>
                      <a:r>
                        <a:rPr lang="en-US" altLang="ko-KR" sz="1000" baseline="0" dirty="0" smtClean="0"/>
                        <a:t>member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취소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Hủy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pop-up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trang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일반 회원 관리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normal member)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: page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Page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normal member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공급자 관리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nhà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cung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cấp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click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ko-KR" altLang="en-US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provider</a:t>
                      </a:r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Page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nhà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cung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cấp</a:t>
                      </a:r>
                      <a:endParaRPr lang="en-US" altLang="ko-KR" sz="10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모아보기 </a:t>
                      </a:r>
                      <a:r>
                        <a:rPr lang="en-US" altLang="ko-KR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click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sẽ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member_feed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b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- Page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user 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Page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member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khai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giảng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member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đã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ký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thỉnh</a:t>
                      </a:r>
                      <a:r>
                        <a:rPr lang="en-US" altLang="ko-KR" sz="1000" b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baseline="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giảng</a:t>
                      </a:r>
                      <a:endParaRPr lang="en-US" altLang="ko-KR" sz="10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6229" y="3725873"/>
            <a:ext cx="1109388" cy="25703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34282" y="33884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4282" y="33884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28371"/>
              </p:ext>
            </p:extLst>
          </p:nvPr>
        </p:nvGraphicFramePr>
        <p:xfrm>
          <a:off x="1196964" y="2756583"/>
          <a:ext cx="5319252" cy="31516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607"/>
                <a:gridCol w="386009"/>
                <a:gridCol w="1166347"/>
                <a:gridCol w="1299513"/>
                <a:gridCol w="1075801"/>
                <a:gridCol w="811975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회원가입 일자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8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삭제</a:t>
                      </a:r>
                      <a:endParaRPr lang="en-US" sz="800" u="sng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8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삭제</a:t>
                      </a:r>
                      <a:endParaRPr lang="en-US" altLang="ko-KR" sz="800" u="sng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8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삭제</a:t>
                      </a:r>
                      <a:endParaRPr lang="en-US" sz="800" u="sng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8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삭제</a:t>
                      </a:r>
                      <a:endParaRPr lang="en-US" altLang="ko-KR" sz="800" u="sng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8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삭제</a:t>
                      </a:r>
                      <a:endParaRPr lang="en-US" sz="800" u="sng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8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삭제</a:t>
                      </a:r>
                      <a:endParaRPr lang="en-US" altLang="ko-KR" sz="800" u="sng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8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삭제</a:t>
                      </a:r>
                      <a:endParaRPr lang="en-US" sz="800" u="sng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8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삭제</a:t>
                      </a:r>
                      <a:endParaRPr lang="en-US" altLang="ko-KR" sz="800" u="sng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8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삭제</a:t>
                      </a:r>
                      <a:endParaRPr lang="en-US" sz="800" u="sng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800" u="sng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u="sng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삭제</a:t>
                      </a:r>
                      <a:endParaRPr lang="en-US" altLang="ko-KR" sz="800" u="sng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7" name="직선 연결선 116"/>
          <p:cNvCxnSpPr/>
          <p:nvPr/>
        </p:nvCxnSpPr>
        <p:spPr>
          <a:xfrm>
            <a:off x="1214639" y="2755419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1214639" y="5898691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135050" y="6009660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Input"/>
          <p:cNvSpPr/>
          <p:nvPr/>
        </p:nvSpPr>
        <p:spPr>
          <a:xfrm>
            <a:off x="1214414" y="2285992"/>
            <a:ext cx="138012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err="1" smtClean="0">
                <a:solidFill>
                  <a:srgbClr val="262626"/>
                </a:solidFill>
              </a:rPr>
              <a:t>이메일</a:t>
            </a:r>
            <a:r>
              <a:rPr lang="ko-KR" altLang="en-US" sz="1050" dirty="0" smtClean="0">
                <a:solidFill>
                  <a:srgbClr val="262626"/>
                </a:solidFill>
              </a:rPr>
              <a:t>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1" name="Input"/>
          <p:cNvSpPr/>
          <p:nvPr/>
        </p:nvSpPr>
        <p:spPr>
          <a:xfrm>
            <a:off x="2681113" y="2285992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utton"/>
          <p:cNvSpPr>
            <a:spLocks/>
          </p:cNvSpPr>
          <p:nvPr/>
        </p:nvSpPr>
        <p:spPr bwMode="auto">
          <a:xfrm>
            <a:off x="4643438" y="2293285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42976" y="1142984"/>
            <a:ext cx="1214446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일반 회원 관리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57422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공급자 관리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1142984"/>
            <a:ext cx="1285884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모아보기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42976" y="21774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2677488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4606314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1" name="타원 70"/>
          <p:cNvSpPr/>
          <p:nvPr/>
        </p:nvSpPr>
        <p:spPr>
          <a:xfrm>
            <a:off x="1142976" y="282037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2" name="타원 71"/>
          <p:cNvSpPr/>
          <p:nvPr/>
        </p:nvSpPr>
        <p:spPr>
          <a:xfrm>
            <a:off x="5782456" y="30346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3" name="타원 72"/>
          <p:cNvSpPr/>
          <p:nvPr/>
        </p:nvSpPr>
        <p:spPr>
          <a:xfrm>
            <a:off x="3286116" y="60350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1142976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2428860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643306" y="1071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9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5474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member_detail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5220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회원상세 정보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Thông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tin chi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tiết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về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member)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이메일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(Email) 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이름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휴대폰번호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Số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động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Trường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hợp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có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thông</a:t>
                      </a:r>
                      <a:r>
                        <a:rPr lang="en-US" altLang="ko-KR" sz="1000" baseline="0" dirty="0" smtClean="0"/>
                        <a:t> tin </a:t>
                      </a:r>
                      <a:r>
                        <a:rPr lang="en-US" altLang="ko-KR" sz="1000" baseline="0" dirty="0" err="1" smtClean="0"/>
                        <a:t>về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số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động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bỏ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trống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닉네임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(Nickname)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Trường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user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Nickname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trống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프로그램 신청내역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Lịch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(Number),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프로그램명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개강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Khai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금액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phí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từ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xuống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dưới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theo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thứ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tự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đăng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mới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nhất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900" baseline="0" dirty="0" err="1" smtClean="0"/>
                        <a:t>Xem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tiếp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trang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sau</a:t>
                      </a:r>
                      <a:endParaRPr lang="ko-KR" altLang="en-US" sz="9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285852" y="1643050"/>
            <a:ext cx="2714644" cy="164307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/>
          <p:cNvSpPr/>
          <p:nvPr/>
        </p:nvSpPr>
        <p:spPr>
          <a:xfrm>
            <a:off x="2160000" y="17859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532515" y="1785926"/>
            <a:ext cx="5391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99910" y="2143116"/>
            <a:ext cx="471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2160000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285984" y="1785926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abcd@naver.com</a:t>
            </a:r>
            <a:endParaRPr lang="ko-KR" altLang="en-US" sz="11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285984" y="2095820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홍길동</a:t>
            </a:r>
            <a:endParaRPr lang="ko-KR" altLang="en-US" sz="1100" b="1" dirty="0"/>
          </a:p>
        </p:txBody>
      </p:sp>
      <p:sp>
        <p:nvSpPr>
          <p:cNvPr id="127" name="타원 126"/>
          <p:cNvSpPr/>
          <p:nvPr/>
        </p:nvSpPr>
        <p:spPr>
          <a:xfrm>
            <a:off x="2160000" y="25003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428728" y="247616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휴대폰번호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85984" y="2476164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010-1234-2340</a:t>
            </a:r>
            <a:endParaRPr lang="ko-KR" altLang="en-US" sz="1100" b="1" dirty="0"/>
          </a:p>
        </p:txBody>
      </p:sp>
      <p:sp>
        <p:nvSpPr>
          <p:cNvPr id="42" name="직사각형 41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57290" y="3429000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신청내역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214414" y="3429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55214"/>
              </p:ext>
            </p:extLst>
          </p:nvPr>
        </p:nvGraphicFramePr>
        <p:xfrm>
          <a:off x="1196964" y="3787354"/>
          <a:ext cx="4946671" cy="20055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49490"/>
                <a:gridCol w="1511100"/>
                <a:gridCol w="1357322"/>
                <a:gridCol w="214314"/>
                <a:gridCol w="1000132"/>
                <a:gridCol w="214313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개강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금액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2016-05-26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12:00-14:00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/>
                        <a:t>포루투갈어와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2016-05-26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12:00-14:00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무료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/>
                        <a:t>포루투갈어와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2016-05-26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12:00-14:00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무료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/>
                        <a:t>포루투갈어와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2016-05-26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12:00-14:00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100,000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/>
                        <a:t>포루투갈어와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2016-05-26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12:00-14:00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2016-05-26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12:00-14:00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4" name="직선 연결선 63"/>
          <p:cNvCxnSpPr/>
          <p:nvPr/>
        </p:nvCxnSpPr>
        <p:spPr>
          <a:xfrm>
            <a:off x="1142976" y="3786190"/>
            <a:ext cx="5072098" cy="158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142976" y="5786454"/>
            <a:ext cx="5072098" cy="15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357290" y="1214422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 상세정보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1248728" y="124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1142976" y="38205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160000" y="28565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1428728" y="2832443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닉네임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85984" y="2832443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가나다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77414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53615"/>
              </p:ext>
            </p:extLst>
          </p:nvPr>
        </p:nvGraphicFramePr>
        <p:xfrm>
          <a:off x="6732240" y="474398"/>
          <a:ext cx="2376264" cy="90284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쿠폰 보유 및 사용 내역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(Coupon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đang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sở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hữu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lịch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번호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(Number)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쿠폰명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coupon)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혜택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Ưu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đãi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사용기간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사용일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Ngày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coupon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tình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altLang="ko-KR" sz="1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사용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thức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“YYYY-MM-DD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-mm-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Trường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coupon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tình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미사용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Chưa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보유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Đang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sở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hữu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trống</a:t>
                      </a: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상태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Tình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trạng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- 3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loại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보유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Đang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sở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hữu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사용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미사용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Chưa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보유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Đang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sở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hữu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Coupon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chưa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quá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hạn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chưa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사용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Coupon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미사용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Chưa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Coupon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đã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hết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hạn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chưa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Nút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공급자 변환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thành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hiện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해당 회원을 공급자로 변환하시겠습니까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user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thành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(OK)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user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nhà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cung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cấp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đồng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thời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member_provider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”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취소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Hủy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có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gì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thay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đổi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목록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Mục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lục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khi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click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chuyển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đến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[member]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ko-KR" altLang="en-US" sz="9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utton"/>
          <p:cNvSpPr>
            <a:spLocks/>
          </p:cNvSpPr>
          <p:nvPr/>
        </p:nvSpPr>
        <p:spPr bwMode="auto">
          <a:xfrm>
            <a:off x="3777631" y="4200137"/>
            <a:ext cx="1080121" cy="300433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rgbClr val="262626"/>
                </a:solidFill>
                <a:effectLst/>
                <a:latin typeface="Calibri"/>
              </a:rPr>
              <a:t>목록</a:t>
            </a:r>
            <a:endParaRPr lang="en-US" sz="11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57290" y="1357298"/>
            <a:ext cx="17145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쿠폰 보유 및 사용 내역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214414" y="13572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55214"/>
              </p:ext>
            </p:extLst>
          </p:nvPr>
        </p:nvGraphicFramePr>
        <p:xfrm>
          <a:off x="1196964" y="1715652"/>
          <a:ext cx="5446740" cy="20055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74640"/>
                <a:gridCol w="785818"/>
                <a:gridCol w="1607947"/>
                <a:gridCol w="1013424"/>
                <a:gridCol w="1013424"/>
                <a:gridCol w="651487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쿠폰명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혜택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사용기간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가입 감사 쿠폰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5000</a:t>
                      </a:r>
                      <a:r>
                        <a:rPr lang="ko-KR" altLang="en-US" sz="700" dirty="0" smtClean="0"/>
                        <a:t>원 할인</a:t>
                      </a:r>
                      <a:r>
                        <a:rPr lang="en-US" altLang="ko-KR" sz="700" dirty="0" smtClean="0"/>
                        <a:t>(50,000</a:t>
                      </a:r>
                      <a:r>
                        <a:rPr lang="ko-KR" altLang="en-US" sz="700" dirty="0" smtClean="0"/>
                        <a:t>원 이상 구매 시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90</a:t>
                      </a:r>
                      <a:r>
                        <a:rPr lang="ko-KR" altLang="en-US" sz="700" dirty="0" err="1" smtClean="0"/>
                        <a:t>일이내</a:t>
                      </a:r>
                      <a:r>
                        <a:rPr lang="en-US" altLang="ko-KR" sz="700" dirty="0" smtClean="0"/>
                        <a:t>(2016.09.15)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보유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가입 감사 쿠폰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5000</a:t>
                      </a:r>
                      <a:r>
                        <a:rPr lang="ko-KR" altLang="en-US" sz="700" dirty="0" smtClean="0"/>
                        <a:t>원 할인</a:t>
                      </a:r>
                      <a:r>
                        <a:rPr lang="en-US" altLang="ko-KR" sz="700" dirty="0" smtClean="0"/>
                        <a:t>(50,000</a:t>
                      </a:r>
                      <a:r>
                        <a:rPr lang="ko-KR" altLang="en-US" sz="700" dirty="0" smtClean="0"/>
                        <a:t>원 이상 구매 시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90</a:t>
                      </a:r>
                      <a:r>
                        <a:rPr lang="ko-KR" altLang="en-US" sz="700" dirty="0" err="1" smtClean="0"/>
                        <a:t>일이내</a:t>
                      </a:r>
                      <a:r>
                        <a:rPr lang="en-US" altLang="ko-KR" sz="700" dirty="0" smtClean="0"/>
                        <a:t>(2016.09.15)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2016-05-04 11:00:00</a:t>
                      </a: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</a:t>
                      </a:r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가입 감사 쿠폰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5000</a:t>
                      </a:r>
                      <a:r>
                        <a:rPr lang="ko-KR" altLang="en-US" sz="700" dirty="0" smtClean="0"/>
                        <a:t>원 할인</a:t>
                      </a:r>
                      <a:r>
                        <a:rPr lang="en-US" altLang="ko-KR" sz="700" dirty="0" smtClean="0"/>
                        <a:t>(50,000</a:t>
                      </a:r>
                      <a:r>
                        <a:rPr lang="ko-KR" altLang="en-US" sz="700" dirty="0" smtClean="0"/>
                        <a:t>원 이상 구매 시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90</a:t>
                      </a:r>
                      <a:r>
                        <a:rPr lang="ko-KR" altLang="en-US" sz="700" dirty="0" err="1" smtClean="0"/>
                        <a:t>일이내</a:t>
                      </a:r>
                      <a:r>
                        <a:rPr lang="en-US" altLang="ko-KR" sz="700" dirty="0" smtClean="0"/>
                        <a:t>(2016.09.15)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미사용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가입 감사 쿠폰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smtClean="0"/>
                        <a:t>5000</a:t>
                      </a:r>
                      <a:r>
                        <a:rPr lang="ko-KR" altLang="en-US" sz="700" smtClean="0"/>
                        <a:t>원 할인</a:t>
                      </a:r>
                      <a:r>
                        <a:rPr lang="en-US" altLang="ko-KR" sz="700" smtClean="0"/>
                        <a:t>(50,000</a:t>
                      </a:r>
                      <a:r>
                        <a:rPr lang="ko-KR" altLang="en-US" sz="700" smtClean="0"/>
                        <a:t>원 이상 구매 시</a:t>
                      </a:r>
                      <a:r>
                        <a:rPr lang="en-US" altLang="ko-KR" sz="700" smtClean="0"/>
                        <a:t>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90</a:t>
                      </a:r>
                      <a:r>
                        <a:rPr lang="ko-KR" altLang="en-US" sz="700" dirty="0" err="1" smtClean="0"/>
                        <a:t>일이내</a:t>
                      </a:r>
                      <a:r>
                        <a:rPr lang="en-US" altLang="ko-KR" sz="700" dirty="0" smtClean="0"/>
                        <a:t>(2016.09.15)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미사용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가입 감사 쿠폰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smtClean="0"/>
                        <a:t>5000</a:t>
                      </a:r>
                      <a:r>
                        <a:rPr lang="ko-KR" altLang="en-US" sz="700" smtClean="0"/>
                        <a:t>원 할인</a:t>
                      </a:r>
                      <a:r>
                        <a:rPr lang="en-US" altLang="ko-KR" sz="700" smtClean="0"/>
                        <a:t>(50,000</a:t>
                      </a:r>
                      <a:r>
                        <a:rPr lang="ko-KR" altLang="en-US" sz="700" smtClean="0"/>
                        <a:t>원 이상 구매 시</a:t>
                      </a:r>
                      <a:r>
                        <a:rPr lang="en-US" altLang="ko-KR" sz="700" smtClean="0"/>
                        <a:t>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smtClean="0"/>
                        <a:t>90</a:t>
                      </a:r>
                      <a:r>
                        <a:rPr lang="ko-KR" altLang="en-US" sz="700" smtClean="0"/>
                        <a:t>일이내</a:t>
                      </a:r>
                      <a:r>
                        <a:rPr lang="en-US" altLang="ko-KR" sz="700" smtClean="0"/>
                        <a:t>(2016.09.15)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2016-05-04 11:00:00</a:t>
                      </a: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가입 감사 쿠폰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5000</a:t>
                      </a:r>
                      <a:r>
                        <a:rPr lang="ko-KR" altLang="en-US" sz="700" dirty="0" smtClean="0"/>
                        <a:t>원 할인</a:t>
                      </a:r>
                      <a:r>
                        <a:rPr lang="en-US" altLang="ko-KR" sz="700" dirty="0" smtClean="0"/>
                        <a:t>(50,000</a:t>
                      </a:r>
                      <a:r>
                        <a:rPr lang="ko-KR" altLang="en-US" sz="700" dirty="0" smtClean="0"/>
                        <a:t>원 이상 구매 시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90</a:t>
                      </a:r>
                      <a:r>
                        <a:rPr lang="ko-KR" altLang="en-US" sz="700" dirty="0" err="1" smtClean="0"/>
                        <a:t>일이내</a:t>
                      </a:r>
                      <a:r>
                        <a:rPr lang="en-US" altLang="ko-KR" sz="700" dirty="0" smtClean="0"/>
                        <a:t>(2016.09.15)</a:t>
                      </a:r>
                      <a:endParaRPr lang="ko-KR" altLang="en-US" sz="7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2016-05-04 11:00:00</a:t>
                      </a:r>
                      <a:endParaRPr lang="ko-KR" altLang="en-US" sz="700" dirty="0" smtClean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사용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4" name="직선 연결선 63"/>
          <p:cNvCxnSpPr/>
          <p:nvPr/>
        </p:nvCxnSpPr>
        <p:spPr>
          <a:xfrm>
            <a:off x="1214414" y="1714488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142976" y="3714752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142976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02" name="Button"/>
          <p:cNvSpPr>
            <a:spLocks/>
          </p:cNvSpPr>
          <p:nvPr/>
        </p:nvSpPr>
        <p:spPr bwMode="auto">
          <a:xfrm>
            <a:off x="2563185" y="4200137"/>
            <a:ext cx="1080121" cy="300433"/>
          </a:xfrm>
          <a:prstGeom prst="roundRect">
            <a:avLst>
              <a:gd name="adj" fmla="val 8776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 smtClean="0">
                <a:solidFill>
                  <a:srgbClr val="262626"/>
                </a:solidFill>
                <a:effectLst/>
                <a:latin typeface="Calibri"/>
              </a:rPr>
              <a:t>공급자 변환</a:t>
            </a:r>
            <a:endParaRPr lang="en-US" sz="1100" b="1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3714744" y="41776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67" name="타원 66"/>
          <p:cNvSpPr/>
          <p:nvPr/>
        </p:nvSpPr>
        <p:spPr>
          <a:xfrm>
            <a:off x="2500298" y="41433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611838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44" name="타원 43"/>
          <p:cNvSpPr/>
          <p:nvPr/>
        </p:nvSpPr>
        <p:spPr>
          <a:xfrm>
            <a:off x="2863992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3995936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5148064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7" name="타원 46"/>
          <p:cNvSpPr/>
          <p:nvPr/>
        </p:nvSpPr>
        <p:spPr>
          <a:xfrm>
            <a:off x="5958184" y="17488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3884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member_provider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member_provider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64665"/>
              </p:ext>
            </p:extLst>
          </p:nvPr>
        </p:nvGraphicFramePr>
        <p:xfrm>
          <a:off x="6732240" y="474398"/>
          <a:ext cx="2376264" cy="60764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Select box </a:t>
                      </a:r>
                      <a:r>
                        <a:rPr lang="en-US" altLang="ko-KR" sz="1000" baseline="0" dirty="0" err="1" smtClean="0"/>
                        <a:t>tìm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kiếm</a:t>
                      </a:r>
                      <a:r>
                        <a:rPr lang="en-US" altLang="ko-KR" sz="1000" baseline="0" dirty="0" smtClean="0"/>
                        <a:t> member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- 2 </a:t>
                      </a:r>
                      <a:r>
                        <a:rPr lang="en-US" altLang="ko-KR" sz="1000" baseline="0" dirty="0" err="1" smtClean="0"/>
                        <a:t>lựa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chọn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이메일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(Email),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이름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vi-VN" altLang="ko-KR" sz="1000" baseline="0" dirty="0" smtClean="0"/>
                        <a:t>Trường nhập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từ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khóa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검색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(Search)</a:t>
                      </a:r>
                      <a:b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Sau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khóa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altLang="ko-KR" sz="1000" baseline="0" dirty="0" err="1" smtClean="0"/>
                        <a:t>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này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kết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quả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tìm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kiếm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ở </a:t>
                      </a:r>
                      <a:r>
                        <a:rPr lang="en-US" altLang="ko-KR" sz="1000" baseline="0" dirty="0" err="1" smtClean="0"/>
                        <a:t>bên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dưới</a:t>
                      </a:r>
                      <a:endParaRPr lang="en-US" altLang="ko-KR" sz="10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từ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xuống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dưới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theo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thứ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tự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đăng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mới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nhất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Liệt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kê</a:t>
                      </a:r>
                      <a:r>
                        <a:rPr lang="en-US" altLang="ko-KR" sz="1000" baseline="0" dirty="0" smtClean="0"/>
                        <a:t> 10 member/page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Hiển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thị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(Number),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이름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이메일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(Email),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회원가입 일자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Ngày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),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관리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Quản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lý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chạm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tên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hoặc</a:t>
                      </a:r>
                      <a:r>
                        <a:rPr lang="en-US" altLang="ko-KR" sz="1000" baseline="0" dirty="0" smtClean="0"/>
                        <a:t> email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di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đến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[</a:t>
                      </a:r>
                      <a:r>
                        <a:rPr lang="en-US" altLang="ko-KR" sz="1000" baseline="0" dirty="0" err="1" smtClean="0"/>
                        <a:t>member_provider_detail</a:t>
                      </a:r>
                      <a:r>
                        <a:rPr lang="en-US" altLang="ko-KR" sz="1000" baseline="0" dirty="0" smtClean="0"/>
                        <a:t>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삭제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hệ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thống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hiện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trang</a:t>
                      </a:r>
                      <a:r>
                        <a:rPr lang="en-US" altLang="ko-KR" sz="1000" baseline="0" dirty="0" smtClean="0"/>
                        <a:t> pop-up </a:t>
                      </a:r>
                      <a:r>
                        <a:rPr lang="en-US" altLang="ko-KR" sz="1000" baseline="0" dirty="0" err="1" smtClean="0"/>
                        <a:t>thông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báo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해당 회원을 탈퇴시키겠습니까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Bạn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muốn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thành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viên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này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(OK)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thành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tương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ứng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bị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xóa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US" altLang="ko-KR" sz="1000" baseline="0" dirty="0" err="1" smtClean="0"/>
                        <a:t>Khi</a:t>
                      </a:r>
                      <a:r>
                        <a:rPr lang="en-US" altLang="ko-KR" sz="1000" baseline="0" dirty="0" smtClean="0"/>
                        <a:t> click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vào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취소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00" baseline="0" dirty="0" err="1" smtClean="0">
                          <a:solidFill>
                            <a:srgbClr val="FF0000"/>
                          </a:solidFill>
                        </a:rPr>
                        <a:t>Hủy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sẽ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đóng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trang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pop-up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err="1" smtClean="0"/>
                        <a:t>Nút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chuyển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trang</a:t>
                      </a:r>
                      <a:endParaRPr lang="en-US" altLang="ko-KR" sz="1000" b="0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6229" y="3725873"/>
            <a:ext cx="1109388" cy="25703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15617" y="1124735"/>
            <a:ext cx="5544615" cy="523788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55214"/>
              </p:ext>
            </p:extLst>
          </p:nvPr>
        </p:nvGraphicFramePr>
        <p:xfrm>
          <a:off x="1196964" y="2644346"/>
          <a:ext cx="5446737" cy="29992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23117"/>
                <a:gridCol w="299371"/>
                <a:gridCol w="798323"/>
                <a:gridCol w="299371"/>
                <a:gridCol w="1397066"/>
                <a:gridCol w="1156560"/>
                <a:gridCol w="872929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회원가입 일자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박길동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abcd@edf.com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2015-06-30</a:t>
                      </a:r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7" name="직선 연결선 116"/>
          <p:cNvCxnSpPr/>
          <p:nvPr/>
        </p:nvCxnSpPr>
        <p:spPr>
          <a:xfrm>
            <a:off x="1214639" y="2643182"/>
            <a:ext cx="537358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1214639" y="5643578"/>
            <a:ext cx="53735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135050" y="5897423"/>
            <a:ext cx="1364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  1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 2 3   &gt;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Input"/>
          <p:cNvSpPr/>
          <p:nvPr/>
        </p:nvSpPr>
        <p:spPr>
          <a:xfrm>
            <a:off x="1214414" y="2173755"/>
            <a:ext cx="138012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err="1" smtClean="0">
                <a:solidFill>
                  <a:srgbClr val="262626"/>
                </a:solidFill>
              </a:rPr>
              <a:t>이메일</a:t>
            </a:r>
            <a:r>
              <a:rPr lang="ko-KR" altLang="en-US" sz="1050" dirty="0" smtClean="0">
                <a:solidFill>
                  <a:srgbClr val="262626"/>
                </a:solidFill>
              </a:rPr>
              <a:t>        </a:t>
            </a:r>
            <a:r>
              <a:rPr lang="en-US" altLang="ko-KR" sz="1050" dirty="0" smtClean="0">
                <a:solidFill>
                  <a:srgbClr val="262626"/>
                </a:solidFill>
              </a:rPr>
              <a:t>▼</a:t>
            </a:r>
            <a:endParaRPr lang="en-US" altLang="ko-KR" sz="105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1" name="Input"/>
          <p:cNvSpPr/>
          <p:nvPr/>
        </p:nvSpPr>
        <p:spPr>
          <a:xfrm>
            <a:off x="2681113" y="2173755"/>
            <a:ext cx="1818879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utton"/>
          <p:cNvSpPr>
            <a:spLocks/>
          </p:cNvSpPr>
          <p:nvPr/>
        </p:nvSpPr>
        <p:spPr bwMode="auto">
          <a:xfrm>
            <a:off x="4643438" y="2181048"/>
            <a:ext cx="1080121" cy="30043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검색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23" name="Button"/>
          <p:cNvSpPr>
            <a:spLocks/>
          </p:cNvSpPr>
          <p:nvPr/>
        </p:nvSpPr>
        <p:spPr bwMode="auto">
          <a:xfrm>
            <a:off x="5948572" y="2961872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24" name="Button"/>
          <p:cNvSpPr>
            <a:spLocks/>
          </p:cNvSpPr>
          <p:nvPr/>
        </p:nvSpPr>
        <p:spPr bwMode="auto">
          <a:xfrm>
            <a:off x="5948572" y="324990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5" name="Button"/>
          <p:cNvSpPr>
            <a:spLocks/>
          </p:cNvSpPr>
          <p:nvPr/>
        </p:nvSpPr>
        <p:spPr bwMode="auto">
          <a:xfrm>
            <a:off x="5948572" y="513362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6" name="Button"/>
          <p:cNvSpPr>
            <a:spLocks/>
          </p:cNvSpPr>
          <p:nvPr/>
        </p:nvSpPr>
        <p:spPr bwMode="auto">
          <a:xfrm>
            <a:off x="5948572" y="540637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7" name="Button"/>
          <p:cNvSpPr>
            <a:spLocks/>
          </p:cNvSpPr>
          <p:nvPr/>
        </p:nvSpPr>
        <p:spPr bwMode="auto">
          <a:xfrm>
            <a:off x="5948572" y="352947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8" name="Button"/>
          <p:cNvSpPr>
            <a:spLocks/>
          </p:cNvSpPr>
          <p:nvPr/>
        </p:nvSpPr>
        <p:spPr bwMode="auto">
          <a:xfrm>
            <a:off x="5948572" y="3786190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29" name="Button"/>
          <p:cNvSpPr>
            <a:spLocks/>
          </p:cNvSpPr>
          <p:nvPr/>
        </p:nvSpPr>
        <p:spPr bwMode="auto">
          <a:xfrm>
            <a:off x="5948572" y="4046678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0" name="Button"/>
          <p:cNvSpPr>
            <a:spLocks/>
          </p:cNvSpPr>
          <p:nvPr/>
        </p:nvSpPr>
        <p:spPr bwMode="auto">
          <a:xfrm>
            <a:off x="5948572" y="4334713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1" name="Button"/>
          <p:cNvSpPr>
            <a:spLocks/>
          </p:cNvSpPr>
          <p:nvPr/>
        </p:nvSpPr>
        <p:spPr bwMode="auto">
          <a:xfrm>
            <a:off x="5948572" y="4593427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32" name="Button"/>
          <p:cNvSpPr>
            <a:spLocks/>
          </p:cNvSpPr>
          <p:nvPr/>
        </p:nvSpPr>
        <p:spPr bwMode="auto">
          <a:xfrm>
            <a:off x="5948572" y="4866311"/>
            <a:ext cx="504056" cy="216024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latin typeface="Calibri"/>
              </a:rPr>
              <a:t>삭제</a:t>
            </a:r>
            <a:endParaRPr lang="en-US" sz="10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96964" y="6206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42976" y="21774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2677488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4606314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1142976" y="26774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5" name="타원 54"/>
          <p:cNvSpPr/>
          <p:nvPr/>
        </p:nvSpPr>
        <p:spPr>
          <a:xfrm>
            <a:off x="5795948" y="29385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3286116" y="59293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1142976" y="1142984"/>
            <a:ext cx="1214446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일반 회원 관리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57422" y="1142984"/>
            <a:ext cx="1214446" cy="288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공급자 관리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1142984"/>
            <a:ext cx="1285884" cy="2886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모아보기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76" name="직사각형 75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79" name="직사각형 78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9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472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웨런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member_provider_detail</a:t>
                      </a: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member_provider_detail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89168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</a:rPr>
                        <a:t>공급자 상세 정보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Thông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tin chi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tiết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về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nhà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cung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cấp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50" baseline="0" dirty="0" err="1" smtClean="0"/>
                        <a:t>Hiển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thị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</a:rPr>
                        <a:t>이메일 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(Email) </a:t>
                      </a:r>
                      <a:endParaRPr lang="en-US" altLang="ko-KR" sz="105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</a:rPr>
                        <a:t>이름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05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</a:rPr>
                        <a:t>휴대폰번호 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Số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di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động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050" baseline="0" dirty="0" smtClean="0"/>
                        <a:t/>
                      </a:r>
                      <a:br>
                        <a:rPr lang="en-US" altLang="ko-KR" sz="1050" baseline="0" dirty="0" smtClean="0"/>
                      </a:br>
                      <a:r>
                        <a:rPr lang="en-US" altLang="ko-KR" sz="1050" baseline="0" dirty="0" smtClean="0"/>
                        <a:t>- </a:t>
                      </a:r>
                      <a:r>
                        <a:rPr lang="en-US" altLang="ko-KR" sz="1050" baseline="0" dirty="0" err="1" smtClean="0"/>
                        <a:t>Trường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hợp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không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có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thông</a:t>
                      </a:r>
                      <a:r>
                        <a:rPr lang="en-US" altLang="ko-KR" sz="1050" baseline="0" dirty="0" smtClean="0"/>
                        <a:t> tin </a:t>
                      </a:r>
                      <a:r>
                        <a:rPr lang="en-US" altLang="ko-KR" sz="1050" baseline="0" dirty="0" err="1" smtClean="0"/>
                        <a:t>về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số</a:t>
                      </a:r>
                      <a:r>
                        <a:rPr lang="en-US" altLang="ko-KR" sz="1050" baseline="0" dirty="0" smtClean="0"/>
                        <a:t> di </a:t>
                      </a:r>
                      <a:r>
                        <a:rPr lang="en-US" altLang="ko-KR" sz="1050" baseline="0" dirty="0" err="1" smtClean="0"/>
                        <a:t>động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thì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bỏ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trống</a:t>
                      </a:r>
                      <a:endParaRPr lang="en-US" altLang="ko-KR" sz="105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5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altLang="ko-KR" sz="105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altLang="ko-KR" sz="105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닉네임 </a:t>
                      </a:r>
                      <a:r>
                        <a:rPr lang="en-US" altLang="ko-KR" sz="105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(Nickname)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</a:rPr>
                        <a:t>Trường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user </a:t>
                      </a: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</a:rPr>
                        <a:t>không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Nickname </a:t>
                      </a: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</a:rPr>
                        <a:t>thì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</a:rPr>
                        <a:t>bỏ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</a:rPr>
                        <a:t>trống</a:t>
                      </a:r>
                      <a:endParaRPr lang="en-US" altLang="ko-KR" sz="105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</a:rPr>
                        <a:t>프로그램 신청내역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Lịch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sử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đăng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ký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</a:rPr>
                        <a:t>Hiển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” (Number), “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</a:rPr>
                        <a:t>프로그램명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Tên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khóa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học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), “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</a:rPr>
                        <a:t>개강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Khai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giảng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), “</a:t>
                      </a:r>
                      <a:r>
                        <a:rPr lang="ko-KR" altLang="en-US" sz="1050" baseline="0" dirty="0" smtClean="0">
                          <a:solidFill>
                            <a:srgbClr val="FF0000"/>
                          </a:solidFill>
                        </a:rPr>
                        <a:t>금액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” (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Số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50" baseline="0" dirty="0" err="1" smtClean="0">
                          <a:solidFill>
                            <a:srgbClr val="FF0000"/>
                          </a:solidFill>
                        </a:rPr>
                        <a:t>tiền</a:t>
                      </a:r>
                      <a:r>
                        <a:rPr lang="en-US" altLang="ko-KR" sz="1050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en-US" altLang="ko-KR" sz="1050" baseline="0" dirty="0" smtClean="0"/>
                        <a:t/>
                      </a:r>
                      <a:br>
                        <a:rPr lang="en-US" altLang="ko-KR" sz="1050" baseline="0" dirty="0" smtClean="0"/>
                      </a:br>
                      <a:r>
                        <a:rPr lang="en-US" altLang="ko-KR" sz="1050" baseline="0" dirty="0" smtClean="0"/>
                        <a:t>- </a:t>
                      </a:r>
                      <a:r>
                        <a:rPr lang="en-US" altLang="ko-KR" sz="1050" baseline="0" dirty="0" err="1" smtClean="0"/>
                        <a:t>Hiển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thị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từ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trên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xuống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dưới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theo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thứ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tự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đăng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ký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mới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nhất</a:t>
                      </a:r>
                      <a:endParaRPr lang="en-US" altLang="ko-KR" sz="105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endParaRPr lang="en-US" altLang="ko-KR" sz="105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None/>
                      </a:pPr>
                      <a:r>
                        <a:rPr lang="en-US" altLang="ko-KR" sz="1050" baseline="0" dirty="0" err="1" smtClean="0"/>
                        <a:t>Xem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tiếp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trang</a:t>
                      </a:r>
                      <a:r>
                        <a:rPr lang="en-US" altLang="ko-KR" sz="1050" baseline="0" dirty="0" smtClean="0"/>
                        <a:t> </a:t>
                      </a:r>
                      <a:r>
                        <a:rPr lang="en-US" altLang="ko-KR" sz="1050" baseline="0" dirty="0" err="1" smtClean="0"/>
                        <a:t>sau</a:t>
                      </a:r>
                      <a:endParaRPr lang="ko-KR" altLang="en-US" sz="105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96964" y="62068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15617" y="1124734"/>
            <a:ext cx="5544615" cy="561663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229" y="517131"/>
            <a:ext cx="1109388" cy="607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85852" y="1643050"/>
            <a:ext cx="2714644" cy="164307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532515" y="1857364"/>
            <a:ext cx="5391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99910" y="2214554"/>
            <a:ext cx="471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85984" y="1857364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abcd@naver.com</a:t>
            </a:r>
            <a:endParaRPr lang="ko-KR" altLang="en-US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285984" y="2167258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홍길동</a:t>
            </a:r>
            <a:endParaRPr lang="ko-KR" alt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428728" y="2547602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휴대폰번호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85984" y="2547602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010-1234-2340</a:t>
            </a:r>
            <a:endParaRPr lang="ko-KR" altLang="en-US" sz="11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357290" y="1214422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공급자 상세정보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248728" y="12487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-32" y="285749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9" y="1139563"/>
            <a:ext cx="1109388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229" y="157161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프로그램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29" y="200024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컨텐츠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-32" y="242886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정산관리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4282" y="2963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-32" y="2858636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pc="-1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공지사항 관리</a:t>
            </a:r>
            <a:endParaRPr lang="ko-KR" altLang="en-US" sz="105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어워드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4282" y="339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87" name="직사각형 86"/>
          <p:cNvSpPr/>
          <p:nvPr/>
        </p:nvSpPr>
        <p:spPr>
          <a:xfrm>
            <a:off x="-32" y="3286124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32" y="4143380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웨런 소개 관리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-32" y="4572008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로그아웃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-32" y="3714752"/>
            <a:ext cx="1109388" cy="4320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관리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28728" y="3429000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개설 내역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285852" y="3429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55214"/>
              </p:ext>
            </p:extLst>
          </p:nvPr>
        </p:nvGraphicFramePr>
        <p:xfrm>
          <a:off x="1268402" y="3787354"/>
          <a:ext cx="5303862" cy="20055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96389"/>
                <a:gridCol w="1620214"/>
                <a:gridCol w="1455332"/>
                <a:gridCol w="229789"/>
                <a:gridCol w="1072350"/>
                <a:gridCol w="229788"/>
              </a:tblGrid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개강</a:t>
                      </a:r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금액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2016-05-26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12:00-14:00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/>
                        <a:t>포루투갈어와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2016-05-26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12:00-14:00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무료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/>
                        <a:t>포루투갈어와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2016-05-26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12:00-14:00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무료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/>
                        <a:t>포루투갈어와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2016-05-26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12:00-14:00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100,000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569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/>
                        <a:t>포루투갈어와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2016-05-26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en-US" altLang="ko-KR" sz="800" smtClean="0"/>
                        <a:t>12:00-14:00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4094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8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/>
                        <a:t>포루투갈어와</a:t>
                      </a:r>
                      <a:r>
                        <a:rPr lang="ko-KR" altLang="en-US" sz="700" b="0" dirty="0" smtClean="0"/>
                        <a:t> 함께 브라질로</a:t>
                      </a:r>
                      <a:endParaRPr lang="en-US" altLang="ko-KR" sz="7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2016-05-26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12:00-14:00</a:t>
                      </a:r>
                      <a:endParaRPr lang="ko-KR" altLang="en-US" sz="800" dirty="0"/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100,000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" name="직선 연결선 48"/>
          <p:cNvCxnSpPr/>
          <p:nvPr/>
        </p:nvCxnSpPr>
        <p:spPr>
          <a:xfrm>
            <a:off x="1214414" y="3786190"/>
            <a:ext cx="5286412" cy="158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14414" y="5786454"/>
            <a:ext cx="5072098" cy="15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214414" y="38205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428728" y="2832443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닉네임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85984" y="2832443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가나다</a:t>
            </a:r>
            <a:endParaRPr lang="ko-KR" altLang="en-US" sz="1100" b="1" dirty="0"/>
          </a:p>
        </p:txBody>
      </p:sp>
      <p:sp>
        <p:nvSpPr>
          <p:cNvPr id="41" name="타원 40"/>
          <p:cNvSpPr/>
          <p:nvPr/>
        </p:nvSpPr>
        <p:spPr>
          <a:xfrm>
            <a:off x="2160000" y="17859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2160000" y="21431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2160000" y="25003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2160000" y="28565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8678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31660</TotalTime>
  <Words>5328</Words>
  <Application>Microsoft Office PowerPoint</Application>
  <PresentationFormat>On-screen Show (4:3)</PresentationFormat>
  <Paragraphs>3026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Segoe UI</vt:lpstr>
      <vt:lpstr>Times New Roman</vt:lpstr>
      <vt:lpstr>나눔고딕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Kenny Phong</cp:lastModifiedBy>
  <cp:revision>2428</cp:revision>
  <dcterms:created xsi:type="dcterms:W3CDTF">2014-07-17T01:13:30Z</dcterms:created>
  <dcterms:modified xsi:type="dcterms:W3CDTF">2016-10-14T06:48:56Z</dcterms:modified>
</cp:coreProperties>
</file>