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10" r:id="rId2"/>
    <p:sldId id="311" r:id="rId3"/>
    <p:sldId id="815" r:id="rId4"/>
    <p:sldId id="872" r:id="rId5"/>
    <p:sldId id="873" r:id="rId6"/>
    <p:sldId id="595" r:id="rId7"/>
    <p:sldId id="835" r:id="rId8"/>
    <p:sldId id="656" r:id="rId9"/>
    <p:sldId id="811" r:id="rId10"/>
    <p:sldId id="870" r:id="rId11"/>
    <p:sldId id="871" r:id="rId12"/>
    <p:sldId id="848" r:id="rId13"/>
    <p:sldId id="851" r:id="rId14"/>
    <p:sldId id="860" r:id="rId15"/>
    <p:sldId id="861" r:id="rId16"/>
    <p:sldId id="837" r:id="rId17"/>
    <p:sldId id="828" r:id="rId18"/>
    <p:sldId id="832" r:id="rId19"/>
    <p:sldId id="839" r:id="rId20"/>
    <p:sldId id="840" r:id="rId21"/>
    <p:sldId id="833" r:id="rId22"/>
    <p:sldId id="834" r:id="rId23"/>
    <p:sldId id="877" r:id="rId24"/>
    <p:sldId id="875" r:id="rId25"/>
    <p:sldId id="876" r:id="rId26"/>
    <p:sldId id="854" r:id="rId27"/>
    <p:sldId id="855" r:id="rId28"/>
    <p:sldId id="863" r:id="rId29"/>
    <p:sldId id="865" r:id="rId30"/>
    <p:sldId id="841" r:id="rId31"/>
    <p:sldId id="842" r:id="rId32"/>
    <p:sldId id="843" r:id="rId33"/>
    <p:sldId id="844" r:id="rId34"/>
    <p:sldId id="845" r:id="rId35"/>
    <p:sldId id="846" r:id="rId36"/>
    <p:sldId id="847" r:id="rId37"/>
    <p:sldId id="678" r:id="rId38"/>
    <p:sldId id="677" r:id="rId39"/>
    <p:sldId id="856" r:id="rId40"/>
    <p:sldId id="804" r:id="rId41"/>
    <p:sldId id="869" r:id="rId42"/>
    <p:sldId id="818" r:id="rId43"/>
    <p:sldId id="820" r:id="rId44"/>
    <p:sldId id="852" r:id="rId45"/>
    <p:sldId id="857" r:id="rId46"/>
    <p:sldId id="850" r:id="rId47"/>
    <p:sldId id="673" r:id="rId48"/>
    <p:sldId id="858" r:id="rId49"/>
    <p:sldId id="867" r:id="rId50"/>
    <p:sldId id="859" r:id="rId51"/>
    <p:sldId id="862" r:id="rId52"/>
    <p:sldId id="866" r:id="rId53"/>
    <p:sldId id="853" r:id="rId54"/>
    <p:sldId id="821" r:id="rId55"/>
    <p:sldId id="819" r:id="rId56"/>
    <p:sldId id="807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9FF"/>
    <a:srgbClr val="EBFFA3"/>
    <a:srgbClr val="E2E2E2"/>
    <a:srgbClr val="FFFEEB"/>
    <a:srgbClr val="FFFDD9"/>
    <a:srgbClr val="F0F0F0"/>
    <a:srgbClr val="EEEEEE"/>
    <a:srgbClr val="109EDE"/>
    <a:srgbClr val="10DE99"/>
    <a:srgbClr val="3EF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7994" autoAdjust="0"/>
  </p:normalViewPr>
  <p:slideViewPr>
    <p:cSldViewPr>
      <p:cViewPr varScale="1">
        <p:scale>
          <a:sx n="116" d="100"/>
          <a:sy n="116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o13-high-dpi.appspot.com/images/n4_larg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" y="-3"/>
            <a:ext cx="38036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fhJFN7xFqOyqxJZ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fhJFN7xFqOyqxJZ8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웨런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스토리보드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앱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08851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/>
                <a:gridCol w="1114619"/>
                <a:gridCol w="808892"/>
                <a:gridCol w="94077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v.1.1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김태희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정승우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policy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68805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서비스 약관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dịch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닫기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pop-up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chi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786050" y="1000108"/>
            <a:ext cx="50006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닫기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0" y="102425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서비스 약관</a:t>
            </a:r>
            <a:endParaRPr lang="ko-KR" altLang="en-US" sz="1050" b="1" dirty="0"/>
          </a:p>
        </p:txBody>
      </p:sp>
      <p:sp>
        <p:nvSpPr>
          <p:cNvPr id="41" name="타원 40"/>
          <p:cNvSpPr/>
          <p:nvPr/>
        </p:nvSpPr>
        <p:spPr>
          <a:xfrm>
            <a:off x="1142976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271461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privacy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3641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개인정보취급방침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mật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cá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닫기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pop-up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chi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786050" y="1000108"/>
            <a:ext cx="50006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닫기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02425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개인정보취급방침</a:t>
            </a:r>
            <a:endParaRPr lang="ko-KR" altLang="en-US" sz="1050" b="1" dirty="0"/>
          </a:p>
        </p:txBody>
      </p:sp>
      <p:sp>
        <p:nvSpPr>
          <p:cNvPr id="6" name="타원 5"/>
          <p:cNvSpPr/>
          <p:nvPr/>
        </p:nvSpPr>
        <p:spPr>
          <a:xfrm>
            <a:off x="100010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" name="타원 6"/>
          <p:cNvSpPr/>
          <p:nvPr/>
        </p:nvSpPr>
        <p:spPr>
          <a:xfrm>
            <a:off x="271461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contents_detail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10484"/>
              </p:ext>
            </p:extLst>
          </p:nvPr>
        </p:nvGraphicFramePr>
        <p:xfrm>
          <a:off x="3803626" y="489601"/>
          <a:ext cx="5340374" cy="66351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header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biến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header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quay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trước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Icon POSTIT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đậm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[like],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nữa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nhạt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như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ban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bị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khỏi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[like]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필요한 서비스입니다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content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do Admin upload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bằng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Web editor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댓글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댓글수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}”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(Comment{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lượng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comment})</a:t>
                      </a:r>
                      <a:endParaRPr lang="en-US" altLang="ko-KR" sz="10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nội</a:t>
                      </a:r>
                      <a:r>
                        <a:rPr lang="en-US" altLang="ko-KR" sz="1000" baseline="0" dirty="0" smtClean="0"/>
                        <a:t> dung comment</a:t>
                      </a:r>
                      <a:endParaRPr lang="en-US" altLang="ko-KR" sz="10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등록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(Post)</a:t>
                      </a:r>
                      <a:b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log in: comment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upload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refresh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log in: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 필요한 서비스입니다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toss message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내용을 입력해주세요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.”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Vui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lòng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dung.)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Xem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tiếp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trang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sau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그림 30" descr="df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357298"/>
            <a:ext cx="2928957" cy="135732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57224" y="2933021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외국어 공부 어디까지 해봤니</a:t>
            </a:r>
            <a:r>
              <a:rPr lang="en-US" altLang="ko-KR" sz="1100" b="1" dirty="0" smtClean="0"/>
              <a:t>?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1472" y="3147335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643042" y="2790145"/>
            <a:ext cx="70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언어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24" name="타원 23"/>
          <p:cNvSpPr/>
          <p:nvPr/>
        </p:nvSpPr>
        <p:spPr>
          <a:xfrm>
            <a:off x="428596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1500166" y="27860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785786" y="29660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462910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45" name="그림 44" descr="카테고리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1017875"/>
            <a:ext cx="214314" cy="19654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28662" y="102425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외국어 공부 어디까지 해봤니</a:t>
            </a:r>
            <a:r>
              <a:rPr lang="en-US" altLang="ko-KR" sz="1050" b="1" dirty="0" smtClean="0"/>
              <a:t>?</a:t>
            </a:r>
            <a:endParaRPr lang="ko-KR" altLang="en-US" sz="1050" b="1" dirty="0"/>
          </a:p>
        </p:txBody>
      </p:sp>
      <p:sp>
        <p:nvSpPr>
          <p:cNvPr id="62" name="타원 61"/>
          <p:cNvSpPr/>
          <p:nvPr/>
        </p:nvSpPr>
        <p:spPr>
          <a:xfrm>
            <a:off x="857224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2891802" y="962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92867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endParaRPr lang="ko-KR" altLang="en-US" sz="2000" b="1" dirty="0"/>
          </a:p>
        </p:txBody>
      </p:sp>
      <p:sp>
        <p:nvSpPr>
          <p:cNvPr id="65" name="타원 64"/>
          <p:cNvSpPr/>
          <p:nvPr/>
        </p:nvSpPr>
        <p:spPr>
          <a:xfrm>
            <a:off x="3071802" y="2786058"/>
            <a:ext cx="285752" cy="285752"/>
          </a:xfrm>
          <a:prstGeom prst="ellipse">
            <a:avLst/>
          </a:prstGeom>
          <a:solidFill>
            <a:schemeClr val="bg1">
              <a:alpha val="74000"/>
            </a:schemeClr>
          </a:solidFill>
          <a:ln w="15875"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728" y="392906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내용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3357554" y="2748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71472" y="3500438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71472" y="4714884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1472" y="5000636"/>
            <a:ext cx="2071702" cy="7143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43174" y="5000636"/>
            <a:ext cx="64294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034" y="478632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댓글</a:t>
            </a:r>
            <a:r>
              <a:rPr lang="en-US" altLang="ko-KR" sz="900" dirty="0" smtClean="0"/>
              <a:t>(81)</a:t>
            </a:r>
            <a:endParaRPr lang="ko-KR" altLang="en-US" sz="900" dirty="0"/>
          </a:p>
        </p:txBody>
      </p:sp>
      <p:sp>
        <p:nvSpPr>
          <p:cNvPr id="61" name="타원 60"/>
          <p:cNvSpPr/>
          <p:nvPr/>
        </p:nvSpPr>
        <p:spPr>
          <a:xfrm>
            <a:off x="1214414" y="3714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391472" y="47863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642910" y="50349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071802" y="51435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contents_detail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12296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viết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comment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ý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User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Nickname: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Email ID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@)</a:t>
                      </a:r>
                      <a:b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User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Nickname: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Nickname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viết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comment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comment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comment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post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더보기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comment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연관 카테고리 프로그램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liên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quan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do Admin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định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lang="en-US" altLang="ko-KR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category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lang="en-US" altLang="ko-KR" sz="1100" b="0" u="non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71472" y="1285860"/>
            <a:ext cx="2071702" cy="7143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43174" y="1285860"/>
            <a:ext cx="64294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034" y="107154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댓글</a:t>
            </a:r>
            <a:r>
              <a:rPr lang="en-US" altLang="ko-KR" sz="900" dirty="0" smtClean="0"/>
              <a:t>(81)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71472" y="228440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유익한 내용이네요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좋은 정보 얻고 갑니다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1472" y="2143116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71472" y="3000372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62910" y="228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1820232" y="228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428596" y="2571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571472" y="3140072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유익한 내용이네요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좋은 정보 얻고 갑니다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0034" y="4143380"/>
            <a:ext cx="2857520" cy="1714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ssq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4684129"/>
            <a:ext cx="928694" cy="725370"/>
          </a:xfrm>
          <a:prstGeom prst="rect">
            <a:avLst/>
          </a:prstGeom>
        </p:spPr>
      </p:pic>
      <p:pic>
        <p:nvPicPr>
          <p:cNvPr id="77" name="그림 76" descr="ssq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4684129"/>
            <a:ext cx="972366" cy="72537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14348" y="537646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err="1" smtClean="0"/>
              <a:t>포루투갈어와</a:t>
            </a:r>
            <a:r>
              <a:rPr lang="ko-KR" altLang="en-US" sz="800" b="1" dirty="0" smtClean="0"/>
              <a:t> 함께 브라질로</a:t>
            </a:r>
            <a:endParaRPr lang="ko-KR" alt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928794" y="5376462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err="1" smtClean="0"/>
              <a:t>포루투갈어와</a:t>
            </a:r>
            <a:r>
              <a:rPr lang="ko-KR" altLang="en-US" sz="800" b="1" dirty="0" smtClean="0"/>
              <a:t> 함께 브라질로</a:t>
            </a:r>
            <a:endParaRPr lang="ko-KR" altLang="en-US" sz="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00100" y="4286256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연관 카테고리 프로그램 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428596" y="3857628"/>
            <a:ext cx="3000396" cy="285752"/>
          </a:xfrm>
          <a:prstGeom prst="rect">
            <a:avLst/>
          </a:prstGeom>
          <a:noFill/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428728" y="38576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928662" y="428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714348" y="4643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642910" y="5357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1571604" y="55721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31344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* Category </a:t>
                      </a:r>
                      <a:r>
                        <a:rPr lang="en-US" altLang="ko-KR" sz="1000" dirty="0" err="1" smtClean="0"/>
                        <a:t>của</a:t>
                      </a:r>
                      <a:r>
                        <a:rPr lang="en-US" altLang="ko-KR" sz="1000" baseline="0" dirty="0" smtClean="0"/>
                        <a:t> content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như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C</a:t>
                      </a:r>
                      <a:r>
                        <a:rPr lang="en-US" altLang="ko-KR" sz="1000" baseline="0" dirty="0" err="1" smtClean="0"/>
                        <a:t>họn</a:t>
                      </a:r>
                      <a:r>
                        <a:rPr lang="en-US" altLang="ko-KR" sz="1000" baseline="0" dirty="0" smtClean="0"/>
                        <a:t> category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upload content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r>
                        <a:rPr lang="en-US" altLang="ko-KR" sz="1000" baseline="0" dirty="0" smtClean="0"/>
                        <a:t> Admin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32250"/>
              </p:ext>
            </p:extLst>
          </p:nvPr>
        </p:nvGraphicFramePr>
        <p:xfrm>
          <a:off x="4000496" y="1357298"/>
          <a:ext cx="3029204" cy="3076194"/>
        </p:xfrm>
        <a:graphic>
          <a:graphicData uri="http://schemas.openxmlformats.org/drawingml/2006/table">
            <a:tbl>
              <a:tblPr/>
              <a:tblGrid>
                <a:gridCol w="643512"/>
                <a:gridCol w="2385692"/>
              </a:tblGrid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Category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언어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Ngoại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ngữ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지식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/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비즈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Kiến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thức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/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Kinh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doanh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운동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Thể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thao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예술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Nghệ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thuật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라이프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Đời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sống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건강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Sức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khỏe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뷰티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Làm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đẹp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문화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Văn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hóa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소셜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Tiểu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thuyết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Event</a:t>
                      </a:r>
                      <a:endParaRPr 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9135"/>
              </p:ext>
            </p:extLst>
          </p:nvPr>
        </p:nvGraphicFramePr>
        <p:xfrm>
          <a:off x="3803626" y="489601"/>
          <a:ext cx="5340374" cy="63683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7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89320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*  Keyword </a:t>
                      </a:r>
                      <a:r>
                        <a:rPr lang="en-US" altLang="ko-KR" sz="1000" dirty="0" err="1" smtClean="0"/>
                        <a:t>của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각 기준 별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개씩 들어감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Chọn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tiêu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chuẩn</a:t>
                      </a:r>
                      <a:r>
                        <a:rPr lang="en-US" altLang="ko-KR" sz="1000" baseline="0" dirty="0" smtClean="0"/>
                        <a:t> keyword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upload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lên</a:t>
                      </a:r>
                      <a:r>
                        <a:rPr lang="en-US" altLang="ko-KR" sz="1000" baseline="0" dirty="0" smtClean="0"/>
                        <a:t> page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Admin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4413"/>
              </p:ext>
            </p:extLst>
          </p:nvPr>
        </p:nvGraphicFramePr>
        <p:xfrm>
          <a:off x="4143372" y="1643050"/>
          <a:ext cx="3000396" cy="7082458"/>
        </p:xfrm>
        <a:graphic>
          <a:graphicData uri="http://schemas.openxmlformats.org/drawingml/2006/table">
            <a:tbl>
              <a:tblPr/>
              <a:tblGrid>
                <a:gridCol w="1500259"/>
                <a:gridCol w="1500137"/>
              </a:tblGrid>
              <a:tr h="19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</a:rPr>
                        <a:t>Tiêu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</a:rPr>
                        <a:t>chuẩn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Nội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dung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강사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성별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Giới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tính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남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(Nam)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녀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Nữ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1-1.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강사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나이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Độ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uổi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của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노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Già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소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Trẻ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강사성향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Tính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cách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của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활동적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Hoạt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bát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정적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Trầm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tĩnh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2-1.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강사성향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 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Kinh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nghiệm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của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베테랑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Kỳ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cựu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신입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mới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3.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장소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Địa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điểm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실내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Trong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nhà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실외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Ngoài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지역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Khu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vực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강남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Kangnam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강북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Kangbuk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5.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시간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Thời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gian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주중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Trong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tuần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주말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Cuối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tuần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5-1.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 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Thời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gian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Day time(09-18)</a:t>
                      </a:r>
                      <a:endParaRPr 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Night time(18-)</a:t>
                      </a:r>
                      <a:endParaRPr 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6.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가격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재료비 제외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phí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Không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tính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chi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phí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liệu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35,000 </a:t>
                      </a: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초과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Trên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35.000)</a:t>
                      </a:r>
                      <a:endParaRPr lang="ko-KR" altLang="en-US" sz="900" kern="0" spc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Dưới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35,000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이하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7.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수업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방식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Hình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thức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</a:rPr>
                        <a:t>참여형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</a:rPr>
                        <a:t>Tham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</a:rPr>
                        <a:t>강연형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</a:rPr>
                        <a:t>Diễn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7-1.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수업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규모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Quy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lớp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소규모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(5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인이하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Quy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nhỏ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Dưới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5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a typeface="함초롬바탕"/>
                        </a:rPr>
                        <a:t>중규모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(10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인이하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Quy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trung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bình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Dưới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10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대규모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(10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인초과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Quy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lớn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Trên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10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571736" y="5621553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무료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857232"/>
            <a:ext cx="3000396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18333"/>
              </p:ext>
            </p:extLst>
          </p:nvPr>
        </p:nvGraphicFramePr>
        <p:xfrm>
          <a:off x="3803626" y="464083"/>
          <a:ext cx="5340374" cy="85173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75209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trái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phải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Tất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tạo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kết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thúc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list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chuẩn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kết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thúc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qua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kết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thúc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chương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coi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kết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thúc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(1)~(5)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cố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dirty="0" smtClean="0"/>
                        <a:t>It-</a:t>
                      </a:r>
                      <a:r>
                        <a:rPr lang="en-US" altLang="ko-KR" sz="900" dirty="0" err="1" smtClean="0"/>
                        <a:t>ssue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main page.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[contents]</a:t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Dù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log in hay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app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luôn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tiên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Do-It: page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My-It: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logo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chuyên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[contents]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전체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(All)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tất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tạo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언어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Ngoại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ngữ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언어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tạo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endParaRPr lang="en-US" altLang="ko-KR" sz="900" b="0" u="none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지식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비즈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Kiến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Kinh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doanh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지식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비즈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운동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thao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운동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예술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Nghệ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thuật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예술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라이프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Đời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라이프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건강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Sức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khỏe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건강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뷰티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Làm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đẹp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뷰티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문화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Văn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hóa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문화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소셜</a:t>
                      </a:r>
                      <a:r>
                        <a:rPr lang="ko-KR" altLang="en-US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Tiểu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thuyết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</a:t>
                      </a:r>
                      <a:r>
                        <a:rPr lang="ko-KR" altLang="en-US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소셜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filtering EVENT: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program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thuộc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“EVENT” </a:t>
                      </a:r>
                      <a:r>
                        <a:rPr lang="vi-VN" altLang="ko-KR" sz="900" b="0" u="none" baseline="0" dirty="0" smtClean="0">
                          <a:latin typeface="+mn-lt"/>
                          <a:ea typeface="+mn-ea"/>
                        </a:rPr>
                        <a:t>theo thứ tự được tạo mới nhất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Tổng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): VD: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240,000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(240,000won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8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đươc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tạo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더보기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icon 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청강가능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285860"/>
            <a:ext cx="214314" cy="196547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28596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037224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1643042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2823174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500166" y="8572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428596" y="5857892"/>
            <a:ext cx="3000396" cy="2857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428728" y="58578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22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428596" y="1571612"/>
            <a:ext cx="50006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28728" y="1571612"/>
            <a:ext cx="571504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지식</a:t>
            </a:r>
            <a:r>
              <a:rPr lang="en-US" altLang="ko-KR" sz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비즈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000232" y="1571612"/>
            <a:ext cx="428628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운동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28860" y="1571612"/>
            <a:ext cx="428628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예술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57488" y="1571612"/>
            <a:ext cx="500066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라이프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8596" y="2000240"/>
            <a:ext cx="642942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건강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71538" y="2000240"/>
            <a:ext cx="571504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뷰티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43042" y="2000240"/>
            <a:ext cx="571504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14546" y="2000240"/>
            <a:ext cx="571504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소셜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86050" y="2000240"/>
            <a:ext cx="571504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5" name="그림 74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00306"/>
            <a:ext cx="2928958" cy="100013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928662" y="1571612"/>
            <a:ext cx="500066" cy="4286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3500438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85786" y="350043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28596" y="371475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857356" y="3929066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pic>
        <p:nvPicPr>
          <p:cNvPr id="82" name="그림 81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286256"/>
            <a:ext cx="2928958" cy="100013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28596" y="526436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예술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85786" y="526436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그리스 미술의 이해</a:t>
            </a:r>
            <a:endParaRPr lang="ko-KR" alt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28596" y="5478677"/>
            <a:ext cx="300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아름다운 그림 감상과 그리스 미술의 발전과정이 궁금하다면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91472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928662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1463042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1963108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2428860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2857488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428596" y="203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1105852" y="200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1677356" y="200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96" name="타원 95"/>
          <p:cNvSpPr/>
          <p:nvPr/>
        </p:nvSpPr>
        <p:spPr>
          <a:xfrm>
            <a:off x="2248860" y="200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2786050" y="200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428596" y="2571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357158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2643174" y="3534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/>
          </a:p>
        </p:txBody>
      </p:sp>
      <p:sp>
        <p:nvSpPr>
          <p:cNvPr id="101" name="타원 100"/>
          <p:cNvSpPr/>
          <p:nvPr/>
        </p:nvSpPr>
        <p:spPr>
          <a:xfrm>
            <a:off x="357158" y="3714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20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1714480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928926" y="3357562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857488" y="32861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23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428596" y="1253953"/>
            <a:ext cx="16401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Do-It </a:t>
            </a:r>
            <a:r>
              <a:rPr lang="en-US" altLang="ko-KR" sz="1050" dirty="0" smtClean="0"/>
              <a:t>   My-It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357298"/>
            <a:ext cx="2928958" cy="1714512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46601"/>
              </p:ext>
            </p:extLst>
          </p:nvPr>
        </p:nvGraphicFramePr>
        <p:xfrm>
          <a:off x="3803626" y="489601"/>
          <a:ext cx="5340374" cy="69917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header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biến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mất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lên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header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quay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trước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video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hoặc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video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play video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chạy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), VD: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240,000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(240,000wwon 8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수업일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장소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수강인원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Quy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lớp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(“{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모집마감일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hết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tuyển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sinh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: MM/DD(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hh:mm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수강 신청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log in: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po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-up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[pay]</a:t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log in: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 필요한 서비스입니다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Icon POSTIT</a:t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log in: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đậm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ứng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lưu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[like],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nữa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màu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nhạt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như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ban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ứng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bị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xóa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khỏi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[like]</a:t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log in: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 필요한 서비스입니다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Icon link Facebook: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Facebook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Icon link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Youtube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Youtube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Icon link Instagram: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Instagram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 신청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bên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 thái đã log in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pop-up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Program_detail_view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 thái chưa log in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 필요한 서비스입니다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500166" y="4551260"/>
            <a:ext cx="214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4/15(</a:t>
            </a:r>
            <a:r>
              <a:rPr lang="ko-KR" altLang="en-US" sz="1050" dirty="0" smtClean="0"/>
              <a:t>토</a:t>
            </a:r>
            <a:r>
              <a:rPr lang="en-US" altLang="ko-KR" sz="1050" dirty="0" smtClean="0"/>
              <a:t>) 12:00-14:00</a:t>
            </a:r>
            <a:endParaRPr lang="ko-KR" altLang="en-US" sz="1050" dirty="0"/>
          </a:p>
        </p:txBody>
      </p:sp>
      <p:sp>
        <p:nvSpPr>
          <p:cNvPr id="34" name="타원 33"/>
          <p:cNvSpPr/>
          <p:nvPr/>
        </p:nvSpPr>
        <p:spPr>
          <a:xfrm>
            <a:off x="500034" y="4572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28596" y="92867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endParaRPr lang="ko-KR" altLang="en-US" sz="2000" b="1" dirty="0"/>
          </a:p>
        </p:txBody>
      </p:sp>
      <p:pic>
        <p:nvPicPr>
          <p:cNvPr id="15" name="그림 14" descr="카테고리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1017875"/>
            <a:ext cx="214314" cy="1965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8662" y="102425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포루투갈어와</a:t>
            </a:r>
            <a:r>
              <a:rPr lang="ko-KR" altLang="en-US" sz="1050" b="1" dirty="0" smtClean="0"/>
              <a:t> 함께 브라질로</a:t>
            </a:r>
            <a:endParaRPr lang="ko-KR" altLang="en-US" sz="1050" b="1" dirty="0"/>
          </a:p>
        </p:txBody>
      </p:sp>
      <p:sp>
        <p:nvSpPr>
          <p:cNvPr id="17" name="타원 16"/>
          <p:cNvSpPr/>
          <p:nvPr/>
        </p:nvSpPr>
        <p:spPr>
          <a:xfrm>
            <a:off x="857224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2891802" y="962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428596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0166" y="4741432"/>
            <a:ext cx="214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4/16(</a:t>
            </a:r>
            <a:r>
              <a:rPr lang="ko-KR" altLang="en-US" sz="1050" dirty="0" smtClean="0"/>
              <a:t>일</a:t>
            </a:r>
            <a:r>
              <a:rPr lang="en-US" altLang="ko-KR" sz="1050" dirty="0" smtClean="0"/>
              <a:t>) 12:00-14:00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42910" y="455126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수업일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2434" y="50324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장소</a:t>
            </a:r>
            <a:endParaRPr lang="ko-KR" altLang="en-US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00166" y="5032472"/>
            <a:ext cx="214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역삼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동</a:t>
            </a:r>
            <a:r>
              <a:rPr lang="en-US" altLang="ko-KR" sz="1050" dirty="0" smtClean="0"/>
              <a:t>746-20 B1 </a:t>
            </a:r>
            <a:r>
              <a:rPr lang="ko-KR" altLang="en-US" sz="1050" dirty="0" err="1" smtClean="0"/>
              <a:t>하마싸롱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652434" y="527862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수강인원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00166" y="5278622"/>
            <a:ext cx="214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 </a:t>
            </a:r>
            <a:r>
              <a:rPr lang="ko-KR" altLang="en-US" sz="1050" dirty="0" smtClean="0"/>
              <a:t>명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5532538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모집마감일</a:t>
            </a:r>
            <a:endParaRPr lang="ko-KR" altLang="en-US" sz="105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00166" y="5532538"/>
            <a:ext cx="2143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4/13(</a:t>
            </a:r>
            <a:r>
              <a:rPr lang="ko-KR" altLang="en-US" sz="1050" dirty="0" smtClean="0"/>
              <a:t>목</a:t>
            </a:r>
            <a:r>
              <a:rPr lang="en-US" altLang="ko-KR" sz="1050" dirty="0" smtClean="0"/>
              <a:t>) 14:00</a:t>
            </a:r>
            <a:endParaRPr lang="ko-KR" altLang="en-US" sz="1050" dirty="0"/>
          </a:p>
        </p:txBody>
      </p:sp>
      <p:sp>
        <p:nvSpPr>
          <p:cNvPr id="46" name="타원 45"/>
          <p:cNvSpPr/>
          <p:nvPr/>
        </p:nvSpPr>
        <p:spPr>
          <a:xfrm>
            <a:off x="500034" y="50667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500034" y="53182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500034" y="55668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581128" y="3071810"/>
            <a:ext cx="704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언어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57224" y="3286124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1472" y="3500438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463042" y="3071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785786" y="32861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462910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714480" y="3714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571472" y="4498982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643042" y="5857892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857356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1643042" y="1928802"/>
            <a:ext cx="500066" cy="500066"/>
          </a:xfrm>
          <a:prstGeom prst="ellipse">
            <a:avLst/>
          </a:prstGeom>
          <a:solidFill>
            <a:schemeClr val="tx1">
              <a:lumMod val="50000"/>
              <a:lumOff val="50000"/>
              <a:alpha val="74000"/>
            </a:schemeClr>
          </a:solidFill>
          <a:ln w="15875"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▶</a:t>
            </a:r>
            <a:endParaRPr lang="ko-KR" altLang="en-US" sz="2400" dirty="0"/>
          </a:p>
        </p:txBody>
      </p:sp>
      <p:sp>
        <p:nvSpPr>
          <p:cNvPr id="64" name="타원 63"/>
          <p:cNvSpPr/>
          <p:nvPr/>
        </p:nvSpPr>
        <p:spPr>
          <a:xfrm>
            <a:off x="3000364" y="3143248"/>
            <a:ext cx="285752" cy="285752"/>
          </a:xfrm>
          <a:prstGeom prst="ellipse">
            <a:avLst/>
          </a:prstGeom>
          <a:solidFill>
            <a:schemeClr val="bg1">
              <a:alpha val="74000"/>
            </a:schemeClr>
          </a:solidFill>
          <a:ln w="15875"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0100" y="4071942"/>
            <a:ext cx="500066" cy="3571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</a:t>
            </a:r>
            <a:endParaRPr lang="ko-KR" altLang="en-US" sz="800" spc="-1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643042" y="4071942"/>
            <a:ext cx="500066" cy="3571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</a:t>
            </a:r>
            <a:endParaRPr lang="ko-KR" altLang="en-US" sz="800" spc="-1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285984" y="4071942"/>
            <a:ext cx="500066" cy="3571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아이콘</a:t>
            </a:r>
            <a:endParaRPr lang="ko-KR" altLang="en-US" sz="800" spc="-1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857488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928662" y="40719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1605918" y="40719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248860" y="40719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428596" y="585789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34348" y="59636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857356" y="371475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8792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vi-VN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mục (1)~(3) cố định ở phía trên dưới dạng tab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Tab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상세정보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tiết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Page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후기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({</a:t>
                      </a:r>
                      <a:r>
                        <a:rPr lang="vi-VN" altLang="ko-KR" sz="1100" b="0" dirty="0" smtClean="0">
                          <a:solidFill>
                            <a:srgbClr val="FF0000"/>
                          </a:solidFill>
                        </a:rPr>
                        <a:t>hiển thị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vi-VN" altLang="ko-KR" sz="1100" b="0" dirty="0" smtClean="0">
                          <a:solidFill>
                            <a:srgbClr val="FF0000"/>
                          </a:solidFill>
                        </a:rPr>
                        <a:t>dưới dạng icon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ngôi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sao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})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b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100" b="0" baseline="0" dirty="0" err="1" smtClean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hi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chạm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vào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</a:rPr>
                        <a:t>sẽ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chuyển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đến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màn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hình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comment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Q&amp;A ({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}) </a:t>
                      </a:r>
                      <a:b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Q&amp;A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수업소개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Giới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thiệu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Data Admin upload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bằng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Web editor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trí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này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포함사항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Những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bao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gồm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đậm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icon Admin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còn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mờ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Bao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gồm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강습료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재료비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(Chi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liệu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교재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Giáo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trình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와이파이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Wifi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주차시설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Bãi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đậu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),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음료제공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Cung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cấp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đồ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uống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강사소개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Giới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thiệu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Data Admin upload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bằng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Web editor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trí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này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28596" y="1000108"/>
            <a:ext cx="92869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57290" y="1000108"/>
            <a:ext cx="1071570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후기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★★★☆☆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28860" y="1000108"/>
            <a:ext cx="1000132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 (30)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00166" y="207167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수업소개 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128585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246317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391604" y="210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28596" y="232439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800" dirty="0" smtClean="0"/>
              <a:t> 제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외국어 전문기관</a:t>
            </a:r>
            <a:endParaRPr lang="en-US" altLang="ko-KR" sz="800" dirty="0" smtClean="0"/>
          </a:p>
          <a:p>
            <a:pPr>
              <a:buFontTx/>
              <a:buChar char="-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원어민</a:t>
            </a:r>
            <a:r>
              <a:rPr lang="ko-KR" altLang="en-US" sz="800" dirty="0" smtClean="0"/>
              <a:t> 강사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명 보유</a:t>
            </a:r>
            <a:endParaRPr lang="en-US" altLang="ko-KR" sz="800" dirty="0" smtClean="0"/>
          </a:p>
          <a:p>
            <a:pPr>
              <a:buFontTx/>
              <a:buChar char="-"/>
            </a:pP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네이버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포루투갈</a:t>
            </a:r>
            <a:r>
              <a:rPr lang="ko-KR" altLang="en-US" sz="800" dirty="0" smtClean="0"/>
              <a:t> 검수 작업 진행</a:t>
            </a:r>
            <a:endParaRPr lang="en-US" altLang="ko-KR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71472" y="2769540"/>
            <a:ext cx="271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웨런스쿨에서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신나는 </a:t>
            </a:r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포루투갈어를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배워봅시다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3" name="그림 32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000372"/>
            <a:ext cx="1357322" cy="1000132"/>
          </a:xfrm>
          <a:prstGeom prst="rect">
            <a:avLst/>
          </a:prstGeom>
        </p:spPr>
      </p:pic>
      <p:pic>
        <p:nvPicPr>
          <p:cNvPr id="34" name="그림 33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004932"/>
            <a:ext cx="1357322" cy="1000132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571472" y="4141792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28728" y="4182911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포함사항 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24" y="4500570"/>
            <a:ext cx="500066" cy="357190"/>
          </a:xfrm>
          <a:prstGeom prst="roundRect">
            <a:avLst/>
          </a:prstGeom>
          <a:noFill/>
          <a:ln w="19050">
            <a:solidFill>
              <a:srgbClr val="002060">
                <a:alpha val="6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2"/>
                </a:solidFill>
              </a:rPr>
              <a:t>아이콘</a:t>
            </a:r>
            <a:endParaRPr lang="ko-KR" altLang="en-US" sz="800" spc="-15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5786" y="4810464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tx2"/>
                </a:solidFill>
              </a:rPr>
              <a:t>강습료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00166" y="4810464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재료비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5984" y="481046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2"/>
                </a:solidFill>
              </a:rPr>
              <a:t>교재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71604" y="4500570"/>
            <a:ext cx="500066" cy="3571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>
                    <a:lumMod val="50000"/>
                  </a:schemeClr>
                </a:solidFill>
              </a:rPr>
              <a:t>아이콘</a:t>
            </a:r>
            <a:endParaRPr lang="ko-KR" altLang="en-US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85984" y="4500570"/>
            <a:ext cx="500066" cy="357190"/>
          </a:xfrm>
          <a:prstGeom prst="roundRect">
            <a:avLst/>
          </a:prstGeom>
          <a:noFill/>
          <a:ln w="19050">
            <a:solidFill>
              <a:schemeClr val="tx2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2"/>
                </a:solidFill>
              </a:rPr>
              <a:t>아이콘</a:t>
            </a:r>
            <a:endParaRPr lang="ko-KR" altLang="en-US" sz="800" spc="-150">
              <a:solidFill>
                <a:schemeClr val="tx2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85984" y="5143512"/>
            <a:ext cx="500066" cy="3571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bg1">
                    <a:lumMod val="50000"/>
                  </a:schemeClr>
                </a:solidFill>
              </a:rPr>
              <a:t>아이콘</a:t>
            </a:r>
            <a:endParaRPr lang="ko-KR" altLang="en-US" sz="800" spc="-1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71604" y="5143512"/>
            <a:ext cx="500066" cy="3571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>
                    <a:lumMod val="50000"/>
                  </a:schemeClr>
                </a:solidFill>
              </a:rPr>
              <a:t>아이콘</a:t>
            </a:r>
            <a:endParaRPr lang="ko-KR" altLang="en-US" sz="8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57224" y="5143512"/>
            <a:ext cx="500066" cy="357190"/>
          </a:xfrm>
          <a:prstGeom prst="roundRect">
            <a:avLst/>
          </a:prstGeom>
          <a:noFill/>
          <a:ln w="19050">
            <a:solidFill>
              <a:schemeClr val="tx2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2"/>
                </a:solidFill>
              </a:rPr>
              <a:t>아이콘</a:t>
            </a:r>
            <a:endParaRPr lang="ko-KR" altLang="en-US" sz="800" spc="-15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5786" y="545340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tx2"/>
                </a:solidFill>
              </a:rPr>
              <a:t>와이파이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0166" y="545340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주차시설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14546" y="545340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음료제공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28992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오른쪽 중괄호 61"/>
          <p:cNvSpPr/>
          <p:nvPr/>
        </p:nvSpPr>
        <p:spPr>
          <a:xfrm>
            <a:off x="3143240" y="2143116"/>
            <a:ext cx="428628" cy="1928826"/>
          </a:xfrm>
          <a:prstGeom prst="rightBrace">
            <a:avLst>
              <a:gd name="adj1" fmla="val 14670"/>
              <a:gd name="adj2" fmla="val 513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285852" y="42148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642910" y="45005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1643042" y="5715016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8596" y="5715016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71472" y="2070090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28728" y="135729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강사소개 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157161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800" dirty="0" smtClean="0"/>
              <a:t> </a:t>
            </a:r>
            <a:r>
              <a:rPr lang="en-US" altLang="ko-KR" sz="800" dirty="0" smtClean="0"/>
              <a:t>OO</a:t>
            </a:r>
            <a:r>
              <a:rPr lang="ko-KR" altLang="en-US" sz="800" dirty="0" smtClean="0"/>
              <a:t>대 </a:t>
            </a:r>
            <a:r>
              <a:rPr lang="ko-KR" altLang="en-US" sz="800" dirty="0" err="1" smtClean="0"/>
              <a:t>포루투갈어학</a:t>
            </a:r>
            <a:r>
              <a:rPr lang="ko-KR" altLang="en-US" sz="800" dirty="0" smtClean="0"/>
              <a:t> 전공</a:t>
            </a:r>
            <a:endParaRPr lang="en-US" altLang="ko-KR" sz="800" dirty="0" smtClean="0"/>
          </a:p>
          <a:p>
            <a:pPr>
              <a:buFontTx/>
              <a:buChar char="-"/>
            </a:pPr>
            <a:r>
              <a:rPr lang="en-US" altLang="ko-KR" sz="800" dirty="0" smtClean="0"/>
              <a:t> OO</a:t>
            </a:r>
            <a:r>
              <a:rPr lang="ko-KR" altLang="en-US" sz="800" dirty="0" smtClean="0"/>
              <a:t>학원 원장 </a:t>
            </a:r>
            <a:endParaRPr lang="en-US" altLang="ko-KR" sz="800" dirty="0" smtClean="0"/>
          </a:p>
          <a:p>
            <a:pPr>
              <a:buFontTx/>
              <a:buChar char="-"/>
            </a:pPr>
            <a:r>
              <a:rPr lang="en-US" altLang="ko-KR" sz="800" dirty="0" smtClean="0"/>
              <a:t> OO</a:t>
            </a:r>
            <a:r>
              <a:rPr lang="ko-KR" altLang="en-US" sz="800" dirty="0" smtClean="0"/>
              <a:t>대학교 겸임 교수</a:t>
            </a:r>
            <a:endParaRPr lang="en-US" altLang="ko-KR" sz="800" dirty="0" smtClean="0"/>
          </a:p>
        </p:txBody>
      </p:sp>
      <p:sp>
        <p:nvSpPr>
          <p:cNvPr id="53" name="타원 52"/>
          <p:cNvSpPr/>
          <p:nvPr/>
        </p:nvSpPr>
        <p:spPr>
          <a:xfrm>
            <a:off x="1320166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5" name="오른쪽 중괄호 54"/>
          <p:cNvSpPr/>
          <p:nvPr/>
        </p:nvSpPr>
        <p:spPr>
          <a:xfrm>
            <a:off x="3143240" y="1428736"/>
            <a:ext cx="428628" cy="581028"/>
          </a:xfrm>
          <a:prstGeom prst="rightBrace">
            <a:avLst>
              <a:gd name="adj1" fmla="val 14670"/>
              <a:gd name="adj2" fmla="val 513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500430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8998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vi-VN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mục (1)~(3) cố định ở phía trên dưới dạng tab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Tab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상세정보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tiết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Page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후기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({</a:t>
                      </a:r>
                      <a:r>
                        <a:rPr lang="vi-VN" altLang="ko-KR" sz="1100" b="0" dirty="0" smtClean="0">
                          <a:solidFill>
                            <a:srgbClr val="FF0000"/>
                          </a:solidFill>
                        </a:rPr>
                        <a:t>hiển thị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vi-VN" altLang="ko-KR" sz="1100" b="0" dirty="0" smtClean="0">
                          <a:solidFill>
                            <a:srgbClr val="FF0000"/>
                          </a:solidFill>
                        </a:rPr>
                        <a:t>dưới dạng icon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ngôi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sao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})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b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100" b="0" baseline="0" dirty="0" err="1" smtClean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hi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chạm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vào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</a:rPr>
                        <a:t>sẽ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chuyển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đến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màn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hình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comment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Q&amp;A ({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}) </a:t>
                      </a:r>
                      <a:b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Q&amp;A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커리큘럼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Chương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trình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chương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trình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장소안내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Hướng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dẫn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chỉ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bản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đồ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Pin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trí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trí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trung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tâm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bản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đồ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500166" y="142873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커리큘럼 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1391604" y="1463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571472" y="1357298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28728" y="268129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모임장소 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71472" y="1743006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14:00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71472" y="195732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자기소개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500166" y="195732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실전회화</a:t>
            </a:r>
            <a:endParaRPr lang="en-US" altLang="ko-KR" sz="1000" dirty="0" smtClean="0"/>
          </a:p>
          <a:p>
            <a:r>
              <a:rPr lang="ko-KR" altLang="en-US" sz="1000" dirty="0" smtClean="0"/>
              <a:t>학습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500166" y="17430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14:30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28860" y="195732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빙고게임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8860" y="17430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14:30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42976" y="18858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7A9FF"/>
                </a:solidFill>
              </a:rPr>
              <a:t>&gt;</a:t>
            </a:r>
            <a:endParaRPr lang="ko-KR" altLang="en-US" dirty="0">
              <a:solidFill>
                <a:srgbClr val="37A9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43108" y="18858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7A9FF"/>
                </a:solidFill>
              </a:rPr>
              <a:t>&gt;</a:t>
            </a:r>
            <a:endParaRPr lang="ko-KR" altLang="en-US" dirty="0">
              <a:solidFill>
                <a:srgbClr val="37A9FF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571472" y="2570156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8596" y="2967044"/>
            <a:ext cx="2928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서울시 강남구 역삼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동</a:t>
            </a:r>
            <a:r>
              <a:rPr lang="en-US" altLang="ko-KR" sz="1000" b="1" dirty="0" smtClean="0"/>
              <a:t>746-20 B1 </a:t>
            </a:r>
            <a:r>
              <a:rPr lang="ko-KR" altLang="en-US" sz="1000" b="1" dirty="0" err="1" smtClean="0"/>
              <a:t>하마싸롱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318135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역삼역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번 출구로 나와 </a:t>
            </a:r>
            <a:r>
              <a:rPr lang="ko-KR" altLang="en-US" sz="900" dirty="0" err="1" smtClean="0"/>
              <a:t>횡당보도를</a:t>
            </a:r>
            <a:r>
              <a:rPr lang="ko-KR" altLang="en-US" sz="900" dirty="0" smtClean="0"/>
              <a:t> 건넌 후</a:t>
            </a:r>
            <a:r>
              <a:rPr lang="en-US" altLang="ko-KR" sz="900" dirty="0" smtClean="0"/>
              <a:t>, 300m </a:t>
            </a:r>
            <a:r>
              <a:rPr lang="ko-KR" altLang="en-US" sz="900" dirty="0" smtClean="0"/>
              <a:t>앞 </a:t>
            </a:r>
            <a:r>
              <a:rPr lang="ko-KR" altLang="en-US" sz="900" dirty="0" err="1" smtClean="0"/>
              <a:t>하마싸롱</a:t>
            </a:r>
            <a:r>
              <a:rPr lang="ko-KR" altLang="en-US" sz="900" dirty="0" smtClean="0"/>
              <a:t> 건물 지하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층</a:t>
            </a:r>
            <a:endParaRPr lang="ko-KR" altLang="en-US" sz="900" dirty="0"/>
          </a:p>
        </p:txBody>
      </p:sp>
      <p:pic>
        <p:nvPicPr>
          <p:cNvPr id="65" name="그림 64" descr="1121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681424"/>
            <a:ext cx="2928958" cy="1247774"/>
          </a:xfrm>
          <a:prstGeom prst="rect">
            <a:avLst/>
          </a:prstGeom>
        </p:spPr>
      </p:pic>
      <p:pic>
        <p:nvPicPr>
          <p:cNvPr id="66" name="그림 65" descr="sdzdz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4110052"/>
            <a:ext cx="357190" cy="402984"/>
          </a:xfrm>
          <a:prstGeom prst="rect">
            <a:avLst/>
          </a:prstGeom>
        </p:spPr>
      </p:pic>
      <p:sp>
        <p:nvSpPr>
          <p:cNvPr id="67" name="모서리가 둥근 사각형 설명선 66"/>
          <p:cNvSpPr/>
          <p:nvPr/>
        </p:nvSpPr>
        <p:spPr>
          <a:xfrm>
            <a:off x="1857356" y="3681424"/>
            <a:ext cx="642942" cy="214314"/>
          </a:xfrm>
          <a:prstGeom prst="wedgeRoundRectCallout">
            <a:avLst>
              <a:gd name="adj1" fmla="val -22241"/>
              <a:gd name="adj2" fmla="val 1448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하마싸롱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71472" y="5141924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28728" y="5254481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환불규정 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643042" y="5500702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8596" y="550070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62910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1320166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357158" y="2928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357158" y="32146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428596" y="3714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785918" y="39290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28596" y="1000108"/>
            <a:ext cx="92869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7290" y="1000108"/>
            <a:ext cx="1071570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후기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★★★☆☆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8860" y="1000108"/>
            <a:ext cx="1000132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 (30)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8585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46317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04977"/>
              </p:ext>
            </p:extLst>
          </p:nvPr>
        </p:nvGraphicFramePr>
        <p:xfrm>
          <a:off x="457200" y="871538"/>
          <a:ext cx="8229600" cy="2464880"/>
        </p:xfrm>
        <a:graphic>
          <a:graphicData uri="http://schemas.openxmlformats.org/drawingml/2006/table">
            <a:tbl>
              <a:tblPr/>
              <a:tblGrid>
                <a:gridCol w="1002323"/>
                <a:gridCol w="1024304"/>
                <a:gridCol w="1024304"/>
                <a:gridCol w="3771501"/>
                <a:gridCol w="14071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확인자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김태희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김태희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정승우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및 피드백 반영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김태희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정승우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공급자 로그인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기능 추가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변경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500034" y="4143380"/>
            <a:ext cx="2857520" cy="1714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83613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vi-VN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mục (1)~(3) cố định ở phía trên dưới dạng tab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Tab 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상세정보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tiết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Page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후기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({</a:t>
                      </a:r>
                      <a:r>
                        <a:rPr lang="vi-VN" altLang="ko-KR" sz="1100" b="0" dirty="0" smtClean="0">
                          <a:solidFill>
                            <a:srgbClr val="FF0000"/>
                          </a:solidFill>
                        </a:rPr>
                        <a:t>hiển thị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vi-VN" altLang="ko-KR" sz="1100" b="0" dirty="0" smtClean="0">
                          <a:solidFill>
                            <a:srgbClr val="FF0000"/>
                          </a:solidFill>
                        </a:rPr>
                        <a:t>dưới dạng icon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FF0000"/>
                          </a:solidFill>
                        </a:rPr>
                        <a:t>ngôi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rgbClr val="FF0000"/>
                          </a:solidFill>
                        </a:rPr>
                        <a:t>sao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})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b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100" b="0" baseline="0" dirty="0" err="1" smtClean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hi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chạm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</a:rPr>
                        <a:t>vào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</a:rPr>
                        <a:t>sẽ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chuyển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đến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màn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</a:rPr>
                        <a:t>hình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</a:rPr>
                        <a:t> comment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Q&amp;A ({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}) </a:t>
                      </a:r>
                      <a:b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Q&amp;A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환불규정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Quy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hoàn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Admin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cần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trực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mà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luôn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giống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nhau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tất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mọi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연락처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điện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thoại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liên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Admin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cần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trực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mà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luôn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giống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nhau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tất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mọi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연관 카테고리 프로그램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cùng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liên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quan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random 3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cùng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tại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một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lang="en-US" altLang="ko-KR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category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endParaRPr lang="en-US" altLang="ko-KR" sz="1100" b="0" u="non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1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1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500166" y="1539705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환불규정 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1357290" y="153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28596" y="5786454"/>
            <a:ext cx="2928958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참가 신청하기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71472" y="1428736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596" y="1871481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/>
              <a:t> 강좌 개시 </a:t>
            </a:r>
            <a:r>
              <a:rPr lang="en-US" altLang="ko-KR" sz="900" dirty="0" smtClean="0"/>
              <a:t>7</a:t>
            </a:r>
            <a:r>
              <a:rPr lang="ko-KR" altLang="en-US" sz="900" dirty="0" smtClean="0"/>
              <a:t>일전 </a:t>
            </a:r>
            <a:r>
              <a:rPr lang="ko-KR" altLang="en-US" sz="900" dirty="0" err="1" smtClean="0"/>
              <a:t>통보시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계약금 환급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 smtClean="0"/>
              <a:t> </a:t>
            </a:r>
            <a:r>
              <a:rPr lang="ko-KR" altLang="en-US" sz="900" dirty="0" smtClean="0"/>
              <a:t>강좌 개시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일</a:t>
            </a:r>
            <a:r>
              <a:rPr lang="en-US" altLang="ko-KR" sz="900" dirty="0" smtClean="0"/>
              <a:t>~4</a:t>
            </a:r>
            <a:r>
              <a:rPr lang="ko-KR" altLang="en-US" sz="900" dirty="0" smtClean="0"/>
              <a:t>일 이전 통보시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부가 서비스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부가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물품 구매 비용을 제외한 상품 가격의 </a:t>
            </a:r>
            <a:r>
              <a:rPr lang="en-US" altLang="ko-KR" sz="900" dirty="0" smtClean="0"/>
              <a:t>20% </a:t>
            </a:r>
            <a:r>
              <a:rPr lang="ko-KR" altLang="en-US" sz="900" dirty="0" smtClean="0"/>
              <a:t>배상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 smtClean="0"/>
              <a:t> </a:t>
            </a:r>
            <a:r>
              <a:rPr lang="ko-KR" altLang="en-US" sz="900" dirty="0" smtClean="0"/>
              <a:t>강좌 개시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일</a:t>
            </a:r>
            <a:r>
              <a:rPr lang="en-US" altLang="ko-KR" sz="900" dirty="0" smtClean="0"/>
              <a:t>~2</a:t>
            </a:r>
            <a:r>
              <a:rPr lang="ko-KR" altLang="en-US" sz="900" dirty="0" smtClean="0"/>
              <a:t>일 이전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통보시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부가 서비스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부가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물품 구매비용을 제외한 상품 가격의 </a:t>
            </a:r>
            <a:r>
              <a:rPr lang="en-US" altLang="ko-KR" sz="900" dirty="0" smtClean="0"/>
              <a:t>40% </a:t>
            </a:r>
            <a:r>
              <a:rPr lang="ko-KR" altLang="en-US" sz="900" dirty="0" smtClean="0"/>
              <a:t>배상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 smtClean="0"/>
              <a:t> </a:t>
            </a:r>
            <a:r>
              <a:rPr lang="ko-KR" altLang="en-US" sz="900" dirty="0" smtClean="0"/>
              <a:t>강좌 개시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일 이전 통보시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부가 서비스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부가 물품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구매 비용을 제외한 상품 가격의 </a:t>
            </a:r>
            <a:r>
              <a:rPr lang="en-US" altLang="ko-KR" sz="900" dirty="0" smtClean="0"/>
              <a:t>50% </a:t>
            </a:r>
            <a:r>
              <a:rPr lang="ko-KR" altLang="en-US" sz="900" dirty="0" smtClean="0"/>
              <a:t>배상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 smtClean="0"/>
              <a:t> </a:t>
            </a:r>
            <a:r>
              <a:rPr lang="ko-KR" altLang="en-US" sz="900" dirty="0" smtClean="0"/>
              <a:t>강좌 당일 취소나 불참 시에는 환불 불가</a:t>
            </a:r>
            <a:endParaRPr lang="ko-KR" altLang="en-US" sz="9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571472" y="3213098"/>
            <a:ext cx="271464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00166" y="3325655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연락처 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00034" y="3500438"/>
            <a:ext cx="2643206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전화</a:t>
            </a:r>
            <a:r>
              <a:rPr lang="en-US" altLang="ko-KR" sz="1000" dirty="0" smtClean="0"/>
              <a:t>: 070-8883-9342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카카오톡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웨런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1643042" y="5786454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5786454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391604" y="332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00100" y="4214818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연관 카테고리 프로그램 </a:t>
            </a:r>
            <a:endParaRPr lang="ko-KR" altLang="en-US" sz="1000" dirty="0"/>
          </a:p>
        </p:txBody>
      </p:sp>
      <p:pic>
        <p:nvPicPr>
          <p:cNvPr id="73" name="그림 72" descr="ssq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561018"/>
            <a:ext cx="857256" cy="725370"/>
          </a:xfrm>
          <a:prstGeom prst="rect">
            <a:avLst/>
          </a:prstGeom>
        </p:spPr>
      </p:pic>
      <p:pic>
        <p:nvPicPr>
          <p:cNvPr id="74" name="그림 73" descr="ssq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32" y="4561018"/>
            <a:ext cx="801724" cy="725370"/>
          </a:xfrm>
          <a:prstGeom prst="rect">
            <a:avLst/>
          </a:prstGeom>
        </p:spPr>
      </p:pic>
      <p:pic>
        <p:nvPicPr>
          <p:cNvPr id="75" name="그림 74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60" y="4572008"/>
            <a:ext cx="857256" cy="71438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00034" y="525335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err="1" smtClean="0"/>
              <a:t>포루투갈어와</a:t>
            </a:r>
            <a:r>
              <a:rPr lang="ko-KR" altLang="en-US" sz="800" b="1" dirty="0" smtClean="0"/>
              <a:t> 함께 브라질로</a:t>
            </a:r>
            <a:endParaRPr lang="ko-KR" alt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428728" y="525335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err="1" smtClean="0"/>
              <a:t>포루투갈어와</a:t>
            </a:r>
            <a:r>
              <a:rPr lang="ko-KR" altLang="en-US" sz="800" b="1" dirty="0" smtClean="0"/>
              <a:t> 함께 브라질로</a:t>
            </a:r>
            <a:endParaRPr lang="ko-KR" altLang="en-US" sz="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357422" y="525335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 </a:t>
            </a:r>
            <a:r>
              <a:rPr lang="ko-KR" altLang="en-US" sz="800" b="1" dirty="0" err="1" smtClean="0"/>
              <a:t>포루투갈어와</a:t>
            </a:r>
            <a:r>
              <a:rPr lang="ko-KR" altLang="en-US" sz="800" b="1" dirty="0" smtClean="0"/>
              <a:t> 함께 브라질로</a:t>
            </a:r>
            <a:endParaRPr lang="ko-KR" altLang="en-US" sz="800" b="1" dirty="0"/>
          </a:p>
        </p:txBody>
      </p:sp>
      <p:sp>
        <p:nvSpPr>
          <p:cNvPr id="82" name="타원 81"/>
          <p:cNvSpPr/>
          <p:nvPr/>
        </p:nvSpPr>
        <p:spPr>
          <a:xfrm>
            <a:off x="928662" y="42148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500034" y="45005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428596" y="52863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714348" y="5535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428596" y="1000108"/>
            <a:ext cx="928694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7290" y="1000108"/>
            <a:ext cx="1071570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후기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★★★☆☆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28860" y="1000108"/>
            <a:ext cx="1000132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 (30)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28585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246317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428596" y="1285860"/>
            <a:ext cx="2928958" cy="1857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74685"/>
              </p:ext>
            </p:extLst>
          </p:nvPr>
        </p:nvGraphicFramePr>
        <p:xfrm>
          <a:off x="3803626" y="489601"/>
          <a:ext cx="5340374" cy="69521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vi-VN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mục (1)~(3) cố định ở phía trên dưới dạng tab</a:t>
                      </a:r>
                      <a:endParaRPr lang="ko-KR" altLang="en-US" sz="9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상세정보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tiết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tiết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후기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({</a:t>
                      </a:r>
                      <a:r>
                        <a:rPr lang="vi-VN" altLang="ko-KR" sz="900" b="0" dirty="0" smtClean="0">
                          <a:solidFill>
                            <a:srgbClr val="FF0000"/>
                          </a:solidFill>
                        </a:rPr>
                        <a:t>hiển thị </a:t>
                      </a:r>
                      <a:r>
                        <a:rPr lang="en-US" altLang="ko-KR" sz="900" b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vi-VN" altLang="ko-KR" sz="900" b="0" dirty="0" smtClean="0">
                          <a:solidFill>
                            <a:srgbClr val="FF0000"/>
                          </a:solidFill>
                        </a:rPr>
                        <a:t>dưới dạng icon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rgbClr val="FF0000"/>
                          </a:solidFill>
                        </a:rPr>
                        <a:t>ngôi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rgbClr val="FF0000"/>
                          </a:solidFill>
                        </a:rPr>
                        <a:t>sao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})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Page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endParaRPr lang="en-US" altLang="ko-KR" sz="9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Q&amp;A ({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})</a:t>
                      </a:r>
                      <a:b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Q&amp;A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별점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”) 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sao</a:t>
                      </a:r>
                      <a:r>
                        <a:rPr lang="ko-KR" altLang="en-US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☆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thành</a:t>
                      </a:r>
                      <a:r>
                        <a:rPr lang="ko-KR" altLang="en-US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★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nửa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ngôi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sao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0.5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1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ngôi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sao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endParaRPr lang="en-US" altLang="ko-KR" sz="9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등록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(Post)</a:t>
                      </a:r>
                      <a:b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 thái đã log in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comment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upload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refresh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 thái chưa log in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 필요한 서비스입니다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phải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gia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toss message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수업을 수강한 사람만 후기를 작성할 수 있습니다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.”) 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gia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comment.)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chấm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별점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”: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toss message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별점을 입력해주세요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.”) 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Vui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lòng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chấm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cho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dung comment: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toss message 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내용을 입력해주세요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.”) 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Vui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lòng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dung.)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9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평균 별점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bình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quân</a:t>
                      </a:r>
                      <a:r>
                        <a:rPr lang="en-US" altLang="ko-KR" sz="9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bình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quân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tất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comment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ứng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viết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comment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viết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comment</a:t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endParaRPr lang="en-US" altLang="ko-KR" sz="9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dung comment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12 comment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post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900" b="0" u="none" baseline="0" dirty="0" smtClean="0">
                          <a:latin typeface="+mn-lt"/>
                          <a:ea typeface="+mn-ea"/>
                        </a:rPr>
                        <a:t>더보기 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12 comment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toàn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bộ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comment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cấp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ứng</a:t>
                      </a:r>
                      <a:r>
                        <a:rPr lang="en-US" altLang="ko-KR" sz="9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`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324885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평균 </a:t>
            </a:r>
            <a:r>
              <a:rPr lang="ko-KR" altLang="en-US" sz="1200" dirty="0" err="1" smtClean="0"/>
              <a:t>별점</a:t>
            </a:r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00166" y="321468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☆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34" y="3643314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378619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00034" y="3571876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0034" y="4430720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1472" y="1928802"/>
            <a:ext cx="2643206" cy="7143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71604" y="2714620"/>
            <a:ext cx="64294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5786" y="3267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00034" y="4500570"/>
            <a:ext cx="2500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034" y="464602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71472" y="1571612"/>
            <a:ext cx="2643206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별점</a:t>
            </a:r>
            <a:r>
              <a:rPr lang="ko-KR" altLang="en-US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☆☆☆☆☆</a:t>
            </a:r>
          </a:p>
        </p:txBody>
      </p:sp>
      <p:sp>
        <p:nvSpPr>
          <p:cNvPr id="62" name="타원 61"/>
          <p:cNvSpPr/>
          <p:nvPr/>
        </p:nvSpPr>
        <p:spPr>
          <a:xfrm>
            <a:off x="1071538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500034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500166" y="264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391472" y="36449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1748794" y="36449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391472" y="38592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91472" y="40735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1643042" y="5500702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8596" y="550070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8596" y="5214950"/>
            <a:ext cx="3000396" cy="285752"/>
          </a:xfrm>
          <a:prstGeom prst="rect">
            <a:avLst/>
          </a:prstGeom>
          <a:noFill/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28728" y="52149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28596" y="1000108"/>
            <a:ext cx="928694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57290" y="1000108"/>
            <a:ext cx="1071570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후기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★★★☆☆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28860" y="1000108"/>
            <a:ext cx="1000132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 (30)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8585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46317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28596" y="1285860"/>
            <a:ext cx="2928958" cy="1143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</a:t>
                      </a:r>
                      <a:r>
                        <a:rPr lang="en-US" altLang="ko-KR" sz="1000" b="0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8443"/>
              </p:ext>
            </p:extLst>
          </p:nvPr>
        </p:nvGraphicFramePr>
        <p:xfrm>
          <a:off x="3803626" y="489601"/>
          <a:ext cx="5340374" cy="66549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tab Q&amp;A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hoặc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tư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cách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thành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thường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vi-VN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mục (1)~(3) cố định ở phía trên dưới dạng tab</a:t>
                      </a:r>
                      <a:endParaRPr lang="ko-KR" altLang="en-US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상세정보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tiết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tin chi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tiết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후기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({</a:t>
                      </a:r>
                      <a:r>
                        <a:rPr lang="vi-VN" altLang="ko-KR" sz="1000" b="0" dirty="0" smtClean="0">
                          <a:solidFill>
                            <a:srgbClr val="FF0000"/>
                          </a:solidFill>
                        </a:rPr>
                        <a:t>hiển thị 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vi-VN" altLang="ko-KR" sz="1000" b="0" dirty="0" smtClean="0">
                          <a:solidFill>
                            <a:srgbClr val="FF0000"/>
                          </a:solidFill>
                        </a:rPr>
                        <a:t>dưới dạng icon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ngôi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rgbClr val="FF0000"/>
                          </a:solidFill>
                        </a:rPr>
                        <a:t>sao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})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comment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Tab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Q&amp;A ({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})</a:t>
                      </a:r>
                      <a:b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Page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tại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등록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(Post)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 thái đã log in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upload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refresh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Trạng thái chưa log in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alert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로그인이 필요한 서비스입니다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페이지로 이동하시겠습니까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cầu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”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Hủy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toss message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내용을 입력해주세요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.”)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Vui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lòng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dung.)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Nickname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(“{Nickname}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강사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ex: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Nickname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김민정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김민정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강사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post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더보기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2500306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1472" y="2427280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1472" y="1500174"/>
            <a:ext cx="2071702" cy="7143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3174" y="1500174"/>
            <a:ext cx="64294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00034" y="3070222"/>
            <a:ext cx="271464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8662" y="3143248"/>
            <a:ext cx="207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박은혜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수업은 토론형식으로 진행됩니다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궁금하신 점이 있으시면 언제든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^^</a:t>
            </a:r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587390" y="3230604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0034" y="4000504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1472" y="4064177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2016.04.10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4643446"/>
            <a:ext cx="271464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0100" y="471488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박은혜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언제든 문의주세요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^^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꺾인 연결선 46"/>
          <p:cNvCxnSpPr/>
          <p:nvPr/>
        </p:nvCxnSpPr>
        <p:spPr>
          <a:xfrm rot="16200000" flipH="1">
            <a:off x="658828" y="4802240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71472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2714612" y="1643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391472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714480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391472" y="27860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820100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2177422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785786" y="360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1643042" y="5500702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596" y="550070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5214950"/>
            <a:ext cx="3000396" cy="285752"/>
          </a:xfrm>
          <a:prstGeom prst="rect">
            <a:avLst/>
          </a:prstGeom>
          <a:noFill/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28728" y="52149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428596" y="1000108"/>
            <a:ext cx="928694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57290" y="1000108"/>
            <a:ext cx="1071570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후기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★★★☆☆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28860" y="1000108"/>
            <a:ext cx="100013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 (30)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28585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246317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81336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program</a:t>
                      </a:r>
                      <a:r>
                        <a:rPr lang="en-US" altLang="ko-KR" sz="1000" b="0" baseline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20170"/>
              </p:ext>
            </p:extLst>
          </p:nvPr>
        </p:nvGraphicFramePr>
        <p:xfrm>
          <a:off x="3803626" y="489601"/>
          <a:ext cx="5340374" cy="68835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tab Q&amp;A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tư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cách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nhà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cấp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vi-VN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mục (1)~(3) cố định ở phía trên dưới dạng tab</a:t>
                      </a:r>
                      <a:endParaRPr lang="en-US" altLang="ko-KR" sz="1000" b="0" u="none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nào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(Post)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post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post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đồng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(Post)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biến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mất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bằng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màn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trong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trước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sửa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해당 답변을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biến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mất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bằng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(Post).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màn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수정하시겠습니까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vẫn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giữ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nguyên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màn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màn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post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더보기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12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134076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00034" y="1910684"/>
            <a:ext cx="271464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8662" y="1988840"/>
            <a:ext cx="214314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900" dirty="0" smtClean="0">
              <a:noFill/>
            </a:endParaRPr>
          </a:p>
          <a:p>
            <a:endParaRPr lang="en-US" altLang="ko-KR" sz="900" dirty="0">
              <a:noFill/>
            </a:endParaRPr>
          </a:p>
          <a:p>
            <a:endParaRPr lang="en-US" altLang="ko-KR" sz="900" dirty="0" smtClean="0">
              <a:noFill/>
            </a:endParaRPr>
          </a:p>
          <a:p>
            <a:endParaRPr lang="en-US" altLang="ko-KR" sz="900" dirty="0">
              <a:noFill/>
            </a:endParaRPr>
          </a:p>
          <a:p>
            <a:endParaRPr lang="en-US" altLang="ko-KR" sz="900" dirty="0" smtClean="0">
              <a:noFill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rot="16200000" flipH="1">
            <a:off x="587390" y="2076196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0034" y="3254370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1472" y="3318043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2016.04.10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3897312"/>
            <a:ext cx="271464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0100" y="3902442"/>
            <a:ext cx="207170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noFill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박은혜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강사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｜ </a:t>
            </a:r>
            <a:r>
              <a:rPr lang="en-US" altLang="ko-KR" dirty="0">
                <a:solidFill>
                  <a:schemeClr val="tx1"/>
                </a:solidFill>
              </a:rPr>
              <a:t>2016-04-10 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수업은 토론형식으로 진행됩니다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더 궁금하신 점이 있으시면 언제든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문의주세요</a:t>
            </a:r>
            <a:r>
              <a:rPr lang="en-US" altLang="ko-KR" dirty="0">
                <a:solidFill>
                  <a:schemeClr val="tx1"/>
                </a:solidFill>
              </a:rPr>
              <a:t>^^</a:t>
            </a:r>
          </a:p>
        </p:txBody>
      </p:sp>
      <p:cxnSp>
        <p:nvCxnSpPr>
          <p:cNvPr id="67" name="꺾인 연결선 46"/>
          <p:cNvCxnSpPr/>
          <p:nvPr/>
        </p:nvCxnSpPr>
        <p:spPr>
          <a:xfrm rot="16200000" flipH="1">
            <a:off x="658828" y="4002908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391472" y="134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714480" y="134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391472" y="16265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820100" y="19888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1643042" y="5500702"/>
            <a:ext cx="178595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596" y="550070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청강 신청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5214950"/>
            <a:ext cx="3000396" cy="285752"/>
          </a:xfrm>
          <a:prstGeom prst="rect">
            <a:avLst/>
          </a:prstGeom>
          <a:noFill/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28728" y="52149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428596" y="1000108"/>
            <a:ext cx="928694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57290" y="1000108"/>
            <a:ext cx="1071570" cy="28575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후기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★★★☆☆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28860" y="1000108"/>
            <a:ext cx="100013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Q&amp;A (30)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7422" y="2852936"/>
            <a:ext cx="714380" cy="280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55789" y="28244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2357422" y="4797152"/>
            <a:ext cx="714380" cy="280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</a:t>
            </a:r>
            <a:r>
              <a:rPr lang="ko-KR" altLang="en-US" sz="1000">
                <a:solidFill>
                  <a:schemeClr val="tx1"/>
                </a:solidFill>
              </a:rPr>
              <a:t>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41409" y="4797152"/>
            <a:ext cx="714380" cy="280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37010" y="39024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435445" y="47575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375991" y="47575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338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571472" y="1626520"/>
            <a:ext cx="2643206" cy="7833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pay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55463"/>
              </p:ext>
            </p:extLst>
          </p:nvPr>
        </p:nvGraphicFramePr>
        <p:xfrm>
          <a:off x="3803626" y="489601"/>
          <a:ext cx="5340374" cy="6583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131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수강 신청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닫기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pop-up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đóng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lại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결제 프로그램 정보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결제 회원 필수 정보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bắt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buộc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dành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cho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thành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800" b="0" u="none" baseline="0" dirty="0" smtClean="0">
                          <a:latin typeface="+mn-lt"/>
                          <a:ea typeface="+mn-ea"/>
                        </a:rPr>
                        <a:t>Trường nhập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Tên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800" b="0" u="none" baseline="0" dirty="0" smtClean="0">
                          <a:latin typeface="+mn-lt"/>
                          <a:ea typeface="+mn-ea"/>
                        </a:rPr>
                        <a:t>Trường nhập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휴대폰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động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/>
                        <a:t>Nút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인증번호전송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Gửi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thực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/>
                        <a:t>khi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chạm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vào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nút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này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hệ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gửi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mã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xác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thực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về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số</a:t>
                      </a:r>
                      <a:r>
                        <a:rPr lang="en-US" altLang="ko-KR" sz="800" baseline="0" dirty="0" smtClean="0"/>
                        <a:t> di </a:t>
                      </a:r>
                      <a:r>
                        <a:rPr lang="en-US" altLang="ko-KR" sz="800" baseline="0" dirty="0" err="1" smtClean="0"/>
                        <a:t>động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tương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ứng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800" baseline="0" dirty="0" smtClean="0"/>
                        <a:t>Trường nhập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인증번호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thực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/>
                        <a:t>Nút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확인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(OK)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 err="1" smtClean="0"/>
                        <a:t>sau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khi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nhập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mã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xác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thực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khi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chạm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vào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nút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này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hệ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chạy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processkieerm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tra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xem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mã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xác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thực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chính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xác</a:t>
                      </a:r>
                      <a:r>
                        <a:rPr lang="en-US" altLang="ko-KR" sz="800" baseline="0" dirty="0" smtClean="0"/>
                        <a:t> hay </a:t>
                      </a:r>
                      <a:r>
                        <a:rPr lang="en-US" altLang="ko-KR" sz="800" baseline="0" dirty="0" err="1" smtClean="0"/>
                        <a:t>chưa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và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hiển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thị</a:t>
                      </a:r>
                      <a:r>
                        <a:rPr lang="en-US" altLang="ko-KR" sz="800" baseline="0" dirty="0" smtClean="0"/>
                        <a:t> text ở </a:t>
                      </a:r>
                      <a:r>
                        <a:rPr lang="en-US" altLang="ko-KR" sz="800" baseline="0" dirty="0" err="1" smtClean="0"/>
                        <a:t>bên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dưới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Mặc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미인증 상태입니다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xác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thực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mã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xác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thực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chính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xác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text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đổi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latin typeface="+mn-lt"/>
                          <a:ea typeface="+mn-ea"/>
                        </a:rPr>
                        <a:t>thành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인증완료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xác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thực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결제방식 선택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phương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toán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radio (“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휴대폰 결제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 (Thanh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thoại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radio (“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실시간 계좌이체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 (Thanh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tuyến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radio (“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 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Thẻ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radio (“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가상 계좌입금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 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Nạp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radio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무통장 입금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”)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ngân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Khu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chèn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[pay1]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결제하기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(Thanh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휴대폰 결제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(Thanh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toàn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thoại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pay_phone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실시간 계좌이체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(Thanh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tuyến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pay_tramsfer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Thẻ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pay_card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가상 계좌입금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Nạp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pay_bank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무통장 입금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ngân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pay_nobank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b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결제방식을 선택해주세요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.”) (</a:t>
                      </a:r>
                      <a:r>
                        <a:rPr lang="en-US" altLang="ko-KR" sz="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 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이름을 입력해주세요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”) (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휴대폰번호를 입력해주세요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.”) (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đông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인증번호를 입력해주세요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”) (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thự.c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인증번호가 잘못되었습니다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.”) (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tin coupon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“{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coupon}({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</a:rPr>
                        <a:t>Nút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kern="0" spc="0" dirty="0" err="1" smtClean="0">
                          <a:solidFill>
                            <a:srgbClr val="FF0000"/>
                          </a:solidFill>
                        </a:rPr>
                        <a:t>Chọn</a:t>
                      </a:r>
                      <a:r>
                        <a:rPr lang="en-US" altLang="ko-KR" sz="800" kern="0" spc="0" baseline="0" dirty="0" smtClean="0">
                          <a:solidFill>
                            <a:srgbClr val="FF0000"/>
                          </a:solidFill>
                        </a:rPr>
                        <a:t> coupon)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</a:rPr>
                        <a:t>Khi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</a:rPr>
                        <a:t>chạm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</a:rPr>
                        <a:t>vào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</a:rPr>
                        <a:t>sẽ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chuyển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đến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pay_selectcoupon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총결제금액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</a:rPr>
                        <a:t>Hiển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thị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tổng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tiền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cần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thanh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toán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sau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khi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đã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áp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0" spc="0" baseline="0" dirty="0" err="1" smtClean="0">
                          <a:solidFill>
                            <a:srgbClr val="000000"/>
                          </a:solidFill>
                        </a:rPr>
                        <a:t>dụng</a:t>
                      </a: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</a:rPr>
                        <a:t> coupon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786050" y="1000108"/>
            <a:ext cx="50006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닫기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7290" y="102425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 신청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75259" y="3139248"/>
            <a:ext cx="539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14414" y="3140378"/>
            <a:ext cx="1214446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54785" y="2836978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42976" y="3658726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미인증</a:t>
            </a:r>
            <a:r>
              <a:rPr lang="ko-KR" altLang="en-US" sz="800" dirty="0" smtClean="0">
                <a:solidFill>
                  <a:srgbClr val="FF0000"/>
                </a:solidFill>
              </a:rPr>
              <a:t> 상태입니다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71472" y="31403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642910" y="27809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71472" y="2564904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 회원 필수 정보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1472" y="4509120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결제방식 선택</a:t>
            </a:r>
            <a:endParaRPr lang="ko-KR" altLang="en-US" sz="9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1472" y="4734728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○ 휴대폰 결제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1785918" y="4734728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○ 실시간 계좌이체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571472" y="4919276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○ 신용카드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1785918" y="4919276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○ 가상 계좌입금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571472" y="5109576"/>
            <a:ext cx="142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○ 무통장 입금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1357290" y="5629796"/>
            <a:ext cx="1143008" cy="1774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결제하기</a:t>
            </a:r>
            <a:endParaRPr lang="ko-KR" altLang="en-US" sz="1050" b="1" dirty="0"/>
          </a:p>
        </p:txBody>
      </p:sp>
      <p:sp>
        <p:nvSpPr>
          <p:cNvPr id="89" name="타원 88"/>
          <p:cNvSpPr/>
          <p:nvPr/>
        </p:nvSpPr>
        <p:spPr>
          <a:xfrm>
            <a:off x="462910" y="45434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462910" y="4774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sp>
        <p:nvSpPr>
          <p:cNvPr id="91" name="타원 90"/>
          <p:cNvSpPr/>
          <p:nvPr/>
        </p:nvSpPr>
        <p:spPr>
          <a:xfrm>
            <a:off x="1677356" y="4774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15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1677356" y="49535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17</a:t>
            </a:r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462910" y="49217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16</a:t>
            </a:r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462910" y="51095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18</a:t>
            </a:r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1214414" y="56691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20</a:t>
            </a:r>
            <a:endParaRPr lang="ko-KR" altLang="en-US" sz="9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428596" y="2492896"/>
            <a:ext cx="2928958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1472" y="1681440"/>
            <a:ext cx="70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언어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28662" y="1681440"/>
            <a:ext cx="192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포루투갈어와</a:t>
            </a:r>
            <a:r>
              <a:rPr lang="ko-KR" altLang="en-US" sz="900" b="1" dirty="0" smtClean="0"/>
              <a:t> 함께 브라질로</a:t>
            </a:r>
            <a:endParaRPr lang="ko-KR" alt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71472" y="1340768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 프로그램 정보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428596" y="3861048"/>
            <a:ext cx="2928958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1214414" y="2853496"/>
            <a:ext cx="1285884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214414" y="10344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7" name="타원 116"/>
          <p:cNvSpPr/>
          <p:nvPr/>
        </p:nvSpPr>
        <p:spPr>
          <a:xfrm>
            <a:off x="2714612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18" name="타원 117"/>
          <p:cNvSpPr/>
          <p:nvPr/>
        </p:nvSpPr>
        <p:spPr>
          <a:xfrm>
            <a:off x="500034" y="134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19" name="타원 118"/>
          <p:cNvSpPr/>
          <p:nvPr/>
        </p:nvSpPr>
        <p:spPr>
          <a:xfrm>
            <a:off x="462910" y="169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20" name="타원 119"/>
          <p:cNvSpPr/>
          <p:nvPr/>
        </p:nvSpPr>
        <p:spPr>
          <a:xfrm>
            <a:off x="2500298" y="169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21" name="타원 120"/>
          <p:cNvSpPr/>
          <p:nvPr/>
        </p:nvSpPr>
        <p:spPr>
          <a:xfrm>
            <a:off x="462910" y="21671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22" name="타원 121"/>
          <p:cNvSpPr/>
          <p:nvPr/>
        </p:nvSpPr>
        <p:spPr>
          <a:xfrm>
            <a:off x="500034" y="2582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2500298" y="3140378"/>
            <a:ext cx="857256" cy="21431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latin typeface="Calibri"/>
              </a:rPr>
              <a:t>인증번호전송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25" name="Button"/>
          <p:cNvSpPr>
            <a:spLocks/>
          </p:cNvSpPr>
          <p:nvPr/>
        </p:nvSpPr>
        <p:spPr bwMode="auto">
          <a:xfrm>
            <a:off x="2500298" y="3426130"/>
            <a:ext cx="571504" cy="21431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rgbClr val="262626"/>
                </a:solidFill>
                <a:latin typeface="Calibri"/>
              </a:rPr>
              <a:t>확인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14414" y="3426130"/>
            <a:ext cx="1214446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571472" y="3426130"/>
            <a:ext cx="6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인증번호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28860" y="3067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28" name="타원 127"/>
          <p:cNvSpPr/>
          <p:nvPr/>
        </p:nvSpPr>
        <p:spPr>
          <a:xfrm>
            <a:off x="462910" y="34593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29" name="타원 128"/>
          <p:cNvSpPr/>
          <p:nvPr/>
        </p:nvSpPr>
        <p:spPr>
          <a:xfrm>
            <a:off x="2463174" y="33535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428596" y="5334259"/>
            <a:ext cx="2928958" cy="259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62910" y="54330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/>
              <a:t>19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582927" y="2132856"/>
            <a:ext cx="917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원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1472" y="1840834"/>
            <a:ext cx="214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4/15(</a:t>
            </a:r>
            <a:r>
              <a:rPr lang="ko-KR" altLang="en-US" sz="800" dirty="0" smtClean="0"/>
              <a:t>토</a:t>
            </a:r>
            <a:r>
              <a:rPr lang="en-US" altLang="ko-KR" sz="800" dirty="0" smtClean="0"/>
              <a:t>) 12:00-14:00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71472" y="1988840"/>
            <a:ext cx="214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4/16(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) 12:00-14:00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428596" y="19122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428596" y="4509120"/>
            <a:ext cx="2928958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808" y="4228634"/>
            <a:ext cx="825257" cy="20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총결제금액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2500298" y="3940282"/>
            <a:ext cx="571504" cy="21431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선택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8736" y="4213201"/>
            <a:ext cx="917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원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1151640" y="42443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407028" y="39402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23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1153692" y="3956800"/>
            <a:ext cx="1335891" cy="214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가입감사쿠폰</a:t>
            </a:r>
            <a:r>
              <a:rPr lang="en-US" altLang="ko-KR" sz="900" b="1" dirty="0" smtClean="0">
                <a:solidFill>
                  <a:prstClr val="black"/>
                </a:solidFill>
              </a:rPr>
              <a:t>(5%</a:t>
            </a:r>
            <a:r>
              <a:rPr lang="ko-KR" altLang="en-US" sz="900" b="1" dirty="0" smtClean="0">
                <a:solidFill>
                  <a:prstClr val="black"/>
                </a:solidFill>
              </a:rPr>
              <a:t>할인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1472" y="3940282"/>
            <a:ext cx="6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쿠폰선택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23648" y="39402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24289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pay_selectcoupon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28711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hữu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lực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-up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쿠폰명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혜택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ngoặc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endParaRPr lang="en-US" altLang="ko-KR" sz="12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사용기간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  <a:r>
                        <a:rPr lang="ko-KR" altLang="en-US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Khung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(VD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50,000won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50,000won),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toss message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죄송합니다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프로그램에는 사용할 수 없는 쿠폰입니다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쿠폰의 사용조건을 확인해주세요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.” 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Rất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coupon.)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coupon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pop-up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47664" y="1006854"/>
            <a:ext cx="180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쿠폰 선택</a:t>
            </a:r>
            <a:r>
              <a:rPr lang="en-US" altLang="ko-KR" sz="1100" b="1" dirty="0" smtClean="0"/>
              <a:t>	            X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571472" y="1556792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61569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1876506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2150488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571472" y="2839826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60" y="289872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315954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560" y="3433522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71472" y="3991954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560" y="4050852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4311668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1560" y="4585650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505458" y="1649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05458" y="19096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505458" y="21835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2885854" y="10476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316566" y="27187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524508" y="2737774"/>
            <a:ext cx="2709220" cy="1121234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pay1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341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fontAlgn="base" latinLnBrk="1">
                        <a:buFont typeface="Arial" charset="0"/>
                        <a:buNone/>
                      </a:pP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1285860"/>
            <a:ext cx="30003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ko-KR" altLang="en-US" sz="1000" dirty="0" smtClean="0"/>
              <a:t>환불 규정</a:t>
            </a:r>
            <a:endParaRPr lang="en-US" altLang="ko-KR" sz="1000" dirty="0" smtClean="0"/>
          </a:p>
          <a:p>
            <a:pPr fontAlgn="base"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 fontAlgn="base">
              <a:buFont typeface="Arial" charset="0"/>
              <a:buAutoNum type="arabicParenBoth"/>
            </a:pP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내프로그램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메뉴에서 ‘환불신청‘을 통해 가능</a:t>
            </a:r>
            <a:endParaRPr lang="en-US" altLang="ko-KR" sz="1000" dirty="0" smtClean="0"/>
          </a:p>
          <a:p>
            <a:pPr marL="228600" indent="-228600" fontAlgn="base">
              <a:buFont typeface="Arial" charset="0"/>
              <a:buAutoNum type="arabicParenBoth"/>
            </a:pP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(2) </a:t>
            </a:r>
            <a:r>
              <a:rPr lang="ko-KR" altLang="en-US" sz="1000" dirty="0" smtClean="0"/>
              <a:t>환불 기준</a:t>
            </a:r>
          </a:p>
          <a:p>
            <a:pPr fontAlgn="base"/>
            <a:r>
              <a:rPr lang="en-US" altLang="ko-KR" sz="1000" dirty="0" smtClean="0"/>
              <a:t>1. </a:t>
            </a:r>
            <a:r>
              <a:rPr lang="ko-KR" altLang="en-US" sz="1000" dirty="0" smtClean="0"/>
              <a:t>프로그램 개시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 이전 통보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전액 환급</a:t>
            </a:r>
          </a:p>
          <a:p>
            <a:pPr fontAlgn="base"/>
            <a:r>
              <a:rPr lang="en-US" altLang="ko-KR" sz="1000" dirty="0" smtClean="0"/>
              <a:t>2. </a:t>
            </a:r>
            <a:r>
              <a:rPr lang="ko-KR" altLang="en-US" sz="1000" dirty="0" smtClean="0"/>
              <a:t>프로그램 개시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일 </a:t>
            </a:r>
            <a:r>
              <a:rPr lang="en-US" altLang="ko-KR" sz="1000" dirty="0" smtClean="0"/>
              <a:t>~ 4</a:t>
            </a:r>
            <a:r>
              <a:rPr lang="ko-KR" altLang="en-US" sz="1000" dirty="0" smtClean="0"/>
              <a:t>일 이전 통보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부가 서비스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부가 물품 구매 비용을 제외한 상품 가격의 </a:t>
            </a:r>
            <a:r>
              <a:rPr lang="en-US" altLang="ko-KR" sz="1000" dirty="0" smtClean="0"/>
              <a:t>80% </a:t>
            </a:r>
            <a:r>
              <a:rPr lang="ko-KR" altLang="en-US" sz="1000" dirty="0" smtClean="0"/>
              <a:t>환불</a:t>
            </a:r>
          </a:p>
          <a:p>
            <a:pPr fontAlgn="base"/>
            <a:r>
              <a:rPr lang="en-US" altLang="ko-KR" sz="1000" dirty="0" smtClean="0"/>
              <a:t>3. </a:t>
            </a:r>
            <a:r>
              <a:rPr lang="ko-KR" altLang="en-US" sz="1000" dirty="0" smtClean="0"/>
              <a:t>프로그램 개시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일 </a:t>
            </a:r>
            <a:r>
              <a:rPr lang="en-US" altLang="ko-KR" sz="1000" dirty="0" smtClean="0"/>
              <a:t>~ 2</a:t>
            </a:r>
            <a:r>
              <a:rPr lang="ko-KR" altLang="en-US" sz="1000" dirty="0" smtClean="0"/>
              <a:t>일 이전 통보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부가 서비스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부가 물품 구매 비용을 제외한 총 상품 가격의 </a:t>
            </a:r>
            <a:r>
              <a:rPr lang="en-US" altLang="ko-KR" sz="1000" dirty="0" smtClean="0"/>
              <a:t>60% </a:t>
            </a:r>
            <a:r>
              <a:rPr lang="ko-KR" altLang="en-US" sz="1000" dirty="0" smtClean="0"/>
              <a:t>환불</a:t>
            </a:r>
          </a:p>
          <a:p>
            <a:pPr fontAlgn="base"/>
            <a:r>
              <a:rPr lang="en-US" altLang="ko-KR" sz="1000" dirty="0" smtClean="0"/>
              <a:t>4. </a:t>
            </a:r>
            <a:r>
              <a:rPr lang="ko-KR" altLang="en-US" sz="1000" dirty="0" smtClean="0"/>
              <a:t>프로그램 개시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이전 통보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부가 서비스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부가 물품 구매 비용을 제외한 상품 가격의 </a:t>
            </a:r>
            <a:r>
              <a:rPr lang="en-US" altLang="ko-KR" sz="1000" dirty="0" smtClean="0"/>
              <a:t>50% </a:t>
            </a:r>
            <a:r>
              <a:rPr lang="ko-KR" altLang="en-US" sz="1000" dirty="0" smtClean="0"/>
              <a:t>환불</a:t>
            </a:r>
          </a:p>
          <a:p>
            <a:pPr fontAlgn="base"/>
            <a:r>
              <a:rPr lang="en-US" altLang="ko-KR" sz="1000" dirty="0" smtClean="0"/>
              <a:t>5. </a:t>
            </a:r>
            <a:r>
              <a:rPr lang="ko-KR" altLang="en-US" sz="1000" dirty="0" smtClean="0"/>
              <a:t>프로그램 당일 취소나 불참 시에는 환불 불가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program_detail_view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70673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>
                          <a:sym typeface="맑은 고딕"/>
                        </a:defRPr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청강 신청”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>
                          <a:sym typeface="맑은 고딕"/>
                        </a:defRPr>
                      </a:pP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닫기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b="0" dirty="0" err="1" smtClean="0">
                          <a:solidFill>
                            <a:srgbClr val="FF0000"/>
                          </a:solidFill>
                        </a:rPr>
                        <a:t>Đóng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vi-VN" altLang="ko-KR" b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청강 희망날짜“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b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ext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“ex: 2016.05.15(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biến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mất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vi-VN" altLang="ko-KR" b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휴대폰 번호“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động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확인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(OK)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청강 신청을 하시겠습니까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?” (</a:t>
                      </a:r>
                      <a:r>
                        <a:rPr lang="en-US" altLang="ko-KR" b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확인”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thỉnh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hoàn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tất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청강 신청을 완료하였습니다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b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pop-up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lại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còn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toss message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b="0" baseline="0" dirty="0" smtClean="0">
                          <a:solidFill>
                            <a:srgbClr val="FF0000"/>
                          </a:solidFill>
                        </a:rPr>
                        <a:t>모두 입력해주세요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200"/>
          <p:cNvGrpSpPr/>
          <p:nvPr/>
        </p:nvGrpSpPr>
        <p:grpSpPr>
          <a:xfrm>
            <a:off x="2786049" y="1000108"/>
            <a:ext cx="500067" cy="285753"/>
            <a:chOff x="0" y="0"/>
            <a:chExt cx="500065" cy="285752"/>
          </a:xfrm>
        </p:grpSpPr>
        <p:sp>
          <p:nvSpPr>
            <p:cNvPr id="12" name="Shape 1198"/>
            <p:cNvSpPr/>
            <p:nvPr/>
          </p:nvSpPr>
          <p:spPr>
            <a:xfrm>
              <a:off x="0" y="-1"/>
              <a:ext cx="500066" cy="285754"/>
            </a:xfrm>
            <a:prstGeom prst="rect">
              <a:avLst/>
            </a:prstGeom>
            <a:solidFill>
              <a:srgbClr val="D9D9D9"/>
            </a:solidFill>
            <a:ln w="9525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13" name="Shape 1199"/>
            <p:cNvSpPr/>
            <p:nvPr/>
          </p:nvSpPr>
          <p:spPr>
            <a:xfrm>
              <a:off x="0" y="20956"/>
              <a:ext cx="50006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262626"/>
                  </a:solidFill>
                </a:defRPr>
              </a:lvl1pPr>
            </a:lstStyle>
            <a:p>
              <a:r>
                <a:t>닫기</a:t>
              </a:r>
            </a:p>
          </p:txBody>
        </p:sp>
      </p:grpSp>
      <p:sp>
        <p:nvSpPr>
          <p:cNvPr id="14" name="Shape 1201"/>
          <p:cNvSpPr/>
          <p:nvPr/>
        </p:nvSpPr>
        <p:spPr>
          <a:xfrm>
            <a:off x="1643041" y="1024249"/>
            <a:ext cx="85725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 b="1"/>
            </a:pPr>
            <a:r>
              <a:rPr lang="ko-KR" altLang="en-US" dirty="0" smtClean="0"/>
              <a:t>청강 신청</a:t>
            </a:r>
            <a:endParaRPr/>
          </a:p>
        </p:txBody>
      </p:sp>
      <p:sp>
        <p:nvSpPr>
          <p:cNvPr id="15" name="Shape 1202"/>
          <p:cNvSpPr/>
          <p:nvPr/>
        </p:nvSpPr>
        <p:spPr>
          <a:xfrm>
            <a:off x="642909" y="2214553"/>
            <a:ext cx="928695" cy="23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>
                <a:solidFill>
                  <a:srgbClr val="595959"/>
                </a:solidFill>
              </a:defRPr>
            </a:lvl1pPr>
          </a:lstStyle>
          <a:p>
            <a:r>
              <a:t>휴대폰 번호</a:t>
            </a:r>
          </a:p>
        </p:txBody>
      </p:sp>
      <p:sp>
        <p:nvSpPr>
          <p:cNvPr id="16" name="Shape 1203"/>
          <p:cNvSpPr/>
          <p:nvPr/>
        </p:nvSpPr>
        <p:spPr>
          <a:xfrm>
            <a:off x="1500165" y="2214553"/>
            <a:ext cx="1643074" cy="211137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204"/>
          <p:cNvSpPr/>
          <p:nvPr/>
        </p:nvSpPr>
        <p:spPr>
          <a:xfrm>
            <a:off x="642909" y="1928802"/>
            <a:ext cx="92869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 b="1">
                <a:solidFill>
                  <a:srgbClr val="595959"/>
                </a:solidFill>
              </a:defRPr>
            </a:lvl1pPr>
          </a:lstStyle>
          <a:p>
            <a:r>
              <a:t>청강 희망날짜</a:t>
            </a:r>
          </a:p>
        </p:txBody>
      </p:sp>
      <p:sp>
        <p:nvSpPr>
          <p:cNvPr id="18" name="Shape 1205"/>
          <p:cNvSpPr/>
          <p:nvPr/>
        </p:nvSpPr>
        <p:spPr>
          <a:xfrm>
            <a:off x="1500165" y="1948497"/>
            <a:ext cx="1643074" cy="211137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100"/>
          </a:p>
        </p:txBody>
      </p:sp>
      <p:grpSp>
        <p:nvGrpSpPr>
          <p:cNvPr id="20" name="Group 1208"/>
          <p:cNvGrpSpPr/>
          <p:nvPr/>
        </p:nvGrpSpPr>
        <p:grpSpPr>
          <a:xfrm>
            <a:off x="1643041" y="2680307"/>
            <a:ext cx="500067" cy="285753"/>
            <a:chOff x="0" y="0"/>
            <a:chExt cx="500065" cy="285752"/>
          </a:xfrm>
        </p:grpSpPr>
        <p:sp>
          <p:nvSpPr>
            <p:cNvPr id="21" name="Shape 1206"/>
            <p:cNvSpPr/>
            <p:nvPr/>
          </p:nvSpPr>
          <p:spPr>
            <a:xfrm>
              <a:off x="0" y="-1"/>
              <a:ext cx="500066" cy="285754"/>
            </a:xfrm>
            <a:prstGeom prst="rect">
              <a:avLst/>
            </a:prstGeom>
            <a:solidFill>
              <a:srgbClr val="C6D9F1"/>
            </a:solidFill>
            <a:ln w="9525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22" name="Shape 1207"/>
            <p:cNvSpPr/>
            <p:nvPr/>
          </p:nvSpPr>
          <p:spPr>
            <a:xfrm>
              <a:off x="0" y="20956"/>
              <a:ext cx="50006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 b="1">
                  <a:solidFill>
                    <a:srgbClr val="262626"/>
                  </a:solidFill>
                </a:defRPr>
              </a:lvl1pPr>
            </a:lstStyle>
            <a:p>
              <a:r>
                <a:t>확인</a:t>
              </a:r>
            </a:p>
          </p:txBody>
        </p:sp>
      </p:grpSp>
      <p:grpSp>
        <p:nvGrpSpPr>
          <p:cNvPr id="23" name="Group 1158"/>
          <p:cNvGrpSpPr/>
          <p:nvPr/>
        </p:nvGrpSpPr>
        <p:grpSpPr>
          <a:xfrm>
            <a:off x="1463041" y="1034422"/>
            <a:ext cx="180001" cy="180001"/>
            <a:chOff x="0" y="0"/>
            <a:chExt cx="179999" cy="179999"/>
          </a:xfrm>
        </p:grpSpPr>
        <p:sp>
          <p:nvSpPr>
            <p:cNvPr id="24" name="Shape 115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115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" name="Group 1158"/>
          <p:cNvGrpSpPr/>
          <p:nvPr/>
        </p:nvGrpSpPr>
        <p:grpSpPr>
          <a:xfrm>
            <a:off x="2677487" y="1000108"/>
            <a:ext cx="180001" cy="180001"/>
            <a:chOff x="0" y="0"/>
            <a:chExt cx="179999" cy="179999"/>
          </a:xfrm>
        </p:grpSpPr>
        <p:sp>
          <p:nvSpPr>
            <p:cNvPr id="27" name="Shape 115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115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" name="Group 1158"/>
          <p:cNvGrpSpPr/>
          <p:nvPr/>
        </p:nvGrpSpPr>
        <p:grpSpPr>
          <a:xfrm>
            <a:off x="462909" y="1928802"/>
            <a:ext cx="180001" cy="180001"/>
            <a:chOff x="0" y="0"/>
            <a:chExt cx="179999" cy="179999"/>
          </a:xfrm>
        </p:grpSpPr>
        <p:sp>
          <p:nvSpPr>
            <p:cNvPr id="30" name="Shape 115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115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3</a:t>
              </a:r>
              <a:endParaRPr/>
            </a:p>
          </p:txBody>
        </p:sp>
      </p:grpSp>
      <p:grpSp>
        <p:nvGrpSpPr>
          <p:cNvPr id="32" name="Group 1158"/>
          <p:cNvGrpSpPr/>
          <p:nvPr/>
        </p:nvGrpSpPr>
        <p:grpSpPr>
          <a:xfrm>
            <a:off x="500034" y="2248867"/>
            <a:ext cx="180001" cy="180001"/>
            <a:chOff x="0" y="0"/>
            <a:chExt cx="179999" cy="179999"/>
          </a:xfrm>
        </p:grpSpPr>
        <p:sp>
          <p:nvSpPr>
            <p:cNvPr id="33" name="Shape 115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115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4</a:t>
              </a:r>
              <a:endParaRPr/>
            </a:p>
          </p:txBody>
        </p:sp>
      </p:grpSp>
      <p:grpSp>
        <p:nvGrpSpPr>
          <p:cNvPr id="35" name="Group 1158"/>
          <p:cNvGrpSpPr/>
          <p:nvPr/>
        </p:nvGrpSpPr>
        <p:grpSpPr>
          <a:xfrm>
            <a:off x="1534479" y="2643182"/>
            <a:ext cx="180001" cy="180001"/>
            <a:chOff x="0" y="0"/>
            <a:chExt cx="179999" cy="179999"/>
          </a:xfrm>
        </p:grpSpPr>
        <p:sp>
          <p:nvSpPr>
            <p:cNvPr id="36" name="Shape 115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115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5</a:t>
              </a:r>
              <a:endParaRPr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00166" y="1928802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ex: 2016.05.15(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341"/>
              </p:ext>
            </p:extLst>
          </p:nvPr>
        </p:nvGraphicFramePr>
        <p:xfrm>
          <a:off x="142844" y="428605"/>
          <a:ext cx="8858280" cy="54486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58280"/>
              </a:tblGrid>
              <a:tr h="40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42101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100" b="1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70307"/>
              </p:ext>
            </p:extLst>
          </p:nvPr>
        </p:nvGraphicFramePr>
        <p:xfrm>
          <a:off x="395536" y="1556792"/>
          <a:ext cx="3096344" cy="4295394"/>
        </p:xfrm>
        <a:graphic>
          <a:graphicData uri="http://schemas.openxmlformats.org/drawingml/2006/table">
            <a:tbl>
              <a:tblPr/>
              <a:tblGrid>
                <a:gridCol w="432048"/>
                <a:gridCol w="1080120"/>
                <a:gridCol w="654294"/>
                <a:gridCol w="929882"/>
              </a:tblGrid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STT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Category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count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ranking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언어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Ngoại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ngữ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지식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/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비즈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Kiến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thức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/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Kinh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doanh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운동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Thể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thao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예술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Nghệ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thuật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라이프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Đời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sống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건강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Sức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khỏe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뷰티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Làm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đẹp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문화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Văn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hóa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소셜 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Tiểu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thuyết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Event</a:t>
                      </a:r>
                      <a:endParaRPr 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980728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Tính</a:t>
            </a:r>
            <a:r>
              <a:rPr lang="en-US" altLang="ko-KR" sz="1600" dirty="0" smtClean="0"/>
              <a:t> ranking category </a:t>
            </a:r>
            <a:r>
              <a:rPr lang="en-US" altLang="ko-KR" sz="1600" dirty="0" err="1" smtClean="0"/>
              <a:t>được</a:t>
            </a:r>
            <a:r>
              <a:rPr lang="en-US" altLang="ko-KR" sz="1600" dirty="0" smtClean="0"/>
              <a:t> user </a:t>
            </a:r>
            <a:r>
              <a:rPr lang="en-US" altLang="ko-KR" sz="1600" dirty="0" err="1" smtClean="0"/>
              <a:t>quan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tâm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dựa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trên</a:t>
            </a:r>
            <a:r>
              <a:rPr lang="en-US" altLang="ko-KR" sz="1600" dirty="0" smtClean="0"/>
              <a:t> content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929058" y="1556792"/>
            <a:ext cx="4857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Mỗi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lần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xem</a:t>
            </a:r>
            <a:r>
              <a:rPr lang="en-US" altLang="ko-KR" sz="1600" dirty="0" smtClean="0"/>
              <a:t> 1 content </a:t>
            </a:r>
            <a:r>
              <a:rPr lang="en-US" altLang="ko-KR" sz="1600" dirty="0" err="1" smtClean="0"/>
              <a:t>thì</a:t>
            </a:r>
            <a:r>
              <a:rPr lang="en-US" altLang="ko-KR" sz="1600" dirty="0" smtClean="0"/>
              <a:t> count category </a:t>
            </a:r>
            <a:r>
              <a:rPr lang="en-US" altLang="ko-KR" sz="1600" dirty="0" err="1" smtClean="0"/>
              <a:t>tương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ứng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của</a:t>
            </a:r>
            <a:r>
              <a:rPr lang="en-US" altLang="ko-KR" sz="1600" dirty="0" smtClean="0"/>
              <a:t> content </a:t>
            </a:r>
            <a:r>
              <a:rPr lang="en-US" altLang="ko-KR" sz="1600" dirty="0" err="1" smtClean="0"/>
              <a:t>đó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sẽ</a:t>
            </a:r>
            <a:r>
              <a:rPr lang="en-US" altLang="ko-KR" sz="1600" dirty="0" smtClean="0"/>
              <a:t>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Tính</a:t>
            </a:r>
            <a:r>
              <a:rPr lang="en-US" altLang="ko-KR" sz="1600" dirty="0" smtClean="0"/>
              <a:t> ranking </a:t>
            </a:r>
            <a:r>
              <a:rPr lang="en-US" altLang="ko-KR" sz="1600" dirty="0" err="1" smtClean="0"/>
              <a:t>dựa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trên</a:t>
            </a:r>
            <a:r>
              <a:rPr lang="en-US" altLang="ko-KR" sz="1600" dirty="0" smtClean="0"/>
              <a:t>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Trường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hợp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nhiều</a:t>
            </a:r>
            <a:r>
              <a:rPr lang="en-US" altLang="ko-KR" sz="1600" dirty="0" smtClean="0"/>
              <a:t> category </a:t>
            </a:r>
            <a:r>
              <a:rPr lang="en-US" altLang="ko-KR" sz="1600" dirty="0" err="1" smtClean="0"/>
              <a:t>có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tỷ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lệ</a:t>
            </a:r>
            <a:r>
              <a:rPr lang="en-US" altLang="ko-KR" sz="1600" dirty="0" smtClean="0"/>
              <a:t> count </a:t>
            </a:r>
            <a:r>
              <a:rPr lang="en-US" altLang="ko-KR" sz="1600" dirty="0" err="1" smtClean="0"/>
              <a:t>giống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nhau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thì</a:t>
            </a:r>
            <a:r>
              <a:rPr lang="en-US" altLang="ko-KR" sz="1600" dirty="0" smtClean="0"/>
              <a:t> category </a:t>
            </a:r>
            <a:r>
              <a:rPr lang="en-US" altLang="ko-KR" sz="1600" dirty="0" err="1" smtClean="0"/>
              <a:t>nào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nằm</a:t>
            </a:r>
            <a:r>
              <a:rPr lang="en-US" altLang="ko-KR" sz="1600" dirty="0" smtClean="0"/>
              <a:t> ở </a:t>
            </a:r>
            <a:r>
              <a:rPr lang="en-US" altLang="ko-KR" sz="1600" dirty="0" err="1" smtClean="0"/>
              <a:t>thứ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tự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cao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hơn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thì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sẽ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có</a:t>
            </a:r>
            <a:r>
              <a:rPr lang="en-US" altLang="ko-KR" sz="1600" dirty="0" smtClean="0"/>
              <a:t> ranking </a:t>
            </a:r>
            <a:r>
              <a:rPr lang="en-US" altLang="ko-KR" sz="1600" dirty="0" err="1" smtClean="0"/>
              <a:t>cao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hơn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62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341"/>
              </p:ext>
            </p:extLst>
          </p:nvPr>
        </p:nvGraphicFramePr>
        <p:xfrm>
          <a:off x="142844" y="-71462"/>
          <a:ext cx="885828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58280"/>
              </a:tblGrid>
              <a:tr h="511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346271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100" b="1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478017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Tính</a:t>
            </a:r>
            <a:r>
              <a:rPr lang="en-US" altLang="ko-KR" sz="1400" dirty="0"/>
              <a:t> ranking </a:t>
            </a:r>
            <a:r>
              <a:rPr lang="en-US" altLang="ko-KR" sz="1400" dirty="0" smtClean="0"/>
              <a:t>keyword </a:t>
            </a:r>
            <a:r>
              <a:rPr lang="en-US" altLang="ko-KR" sz="1400" dirty="0" err="1"/>
              <a:t>được</a:t>
            </a:r>
            <a:r>
              <a:rPr lang="en-US" altLang="ko-KR" sz="1400" dirty="0"/>
              <a:t> user </a:t>
            </a:r>
            <a:r>
              <a:rPr lang="en-US" altLang="ko-KR" sz="1400" dirty="0" err="1"/>
              <a:t>quan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tâm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dựa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trên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khóa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học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143504" y="857232"/>
            <a:ext cx="36724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Khi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mua</a:t>
            </a:r>
            <a:r>
              <a:rPr lang="en-US" altLang="ko-KR" sz="1400" dirty="0" smtClean="0"/>
              <a:t> 1 </a:t>
            </a:r>
            <a:r>
              <a:rPr lang="en-US" altLang="ko-KR" sz="1400" dirty="0" err="1" smtClean="0"/>
              <a:t>khóa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học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thì</a:t>
            </a:r>
            <a:r>
              <a:rPr lang="en-US" altLang="ko-KR" sz="1400" dirty="0" smtClean="0"/>
              <a:t> count keyword </a:t>
            </a:r>
            <a:r>
              <a:rPr lang="en-US" altLang="ko-KR" sz="1400" dirty="0" err="1" smtClean="0"/>
              <a:t>của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khóa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học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tương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ứng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Priority (</a:t>
            </a:r>
            <a:r>
              <a:rPr lang="en-US" altLang="ko-KR" sz="1400" dirty="0" err="1" smtClean="0"/>
              <a:t>Mức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độ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ư</a:t>
            </a:r>
            <a:r>
              <a:rPr lang="en-US" altLang="ko-KR" sz="1400" dirty="0" err="1" smtClean="0"/>
              <a:t>u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tiên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được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quyết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định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dựa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trên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tỷ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lệ</a:t>
            </a:r>
            <a:r>
              <a:rPr lang="en-US" altLang="ko-KR" sz="1400" dirty="0" smtClean="0"/>
              <a:t> count </a:t>
            </a:r>
            <a:r>
              <a:rPr lang="en-US" altLang="ko-KR" sz="1400" dirty="0" err="1" smtClean="0"/>
              <a:t>của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mỗi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một</a:t>
            </a:r>
            <a:r>
              <a:rPr lang="en-US" altLang="ko-KR" sz="1400" dirty="0" smtClean="0"/>
              <a:t> keyword. </a:t>
            </a:r>
            <a:r>
              <a:rPr lang="en-US" altLang="ko-KR" sz="1400" dirty="0" err="1" smtClean="0"/>
              <a:t>Trường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hợp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nhiều</a:t>
            </a:r>
            <a:r>
              <a:rPr lang="en-US" altLang="ko-KR" sz="1400" dirty="0" smtClean="0"/>
              <a:t> keyword </a:t>
            </a:r>
            <a:r>
              <a:rPr lang="en-US" altLang="ko-KR" sz="1400" dirty="0" err="1" smtClean="0"/>
              <a:t>có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cùng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tỷ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lệ</a:t>
            </a:r>
            <a:r>
              <a:rPr lang="en-US" altLang="ko-KR" sz="1400" dirty="0" smtClean="0"/>
              <a:t> count </a:t>
            </a:r>
            <a:r>
              <a:rPr lang="en-US" altLang="ko-KR" sz="1400" dirty="0" err="1" smtClean="0"/>
              <a:t>giống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nhau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thì</a:t>
            </a:r>
            <a:r>
              <a:rPr lang="en-US" altLang="ko-KR" sz="1400" dirty="0" smtClean="0"/>
              <a:t> keyword </a:t>
            </a:r>
            <a:r>
              <a:rPr lang="en-US" altLang="ko-KR" sz="1400" dirty="0" err="1" smtClean="0"/>
              <a:t>nào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nằm</a:t>
            </a:r>
            <a:r>
              <a:rPr lang="en-US" altLang="ko-KR" sz="1400" dirty="0" smtClean="0"/>
              <a:t> ở </a:t>
            </a:r>
            <a:r>
              <a:rPr lang="en-US" altLang="ko-KR" sz="1400" dirty="0" err="1" smtClean="0"/>
              <a:t>thứ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tự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cao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hơn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sẽ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có</a:t>
            </a:r>
            <a:r>
              <a:rPr lang="en-US" altLang="ko-KR" sz="1400" dirty="0" smtClean="0"/>
              <a:t> priority (</a:t>
            </a:r>
            <a:r>
              <a:rPr lang="en-US" altLang="ko-KR" sz="1400" dirty="0" err="1"/>
              <a:t>mức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độ</a:t>
            </a:r>
            <a:r>
              <a:rPr lang="en-US" altLang="ko-KR" sz="1400" dirty="0"/>
              <a:t> </a:t>
            </a:r>
            <a:r>
              <a:rPr lang="en-US" altLang="ko-KR" sz="1400" dirty="0" err="1"/>
              <a:t>ưu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tiên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là</a:t>
            </a:r>
            <a:r>
              <a:rPr lang="en-US" altLang="ko-KR" sz="1400" dirty="0" smtClean="0"/>
              <a:t>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Tính</a:t>
            </a:r>
            <a:r>
              <a:rPr lang="en-US" altLang="ko-KR" sz="1400" dirty="0" smtClean="0"/>
              <a:t> ranking </a:t>
            </a:r>
            <a:r>
              <a:rPr lang="en-US" altLang="ko-KR" sz="1400" dirty="0" err="1" smtClean="0"/>
              <a:t>dựa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trên</a:t>
            </a:r>
            <a:r>
              <a:rPr lang="en-US" altLang="ko-KR" sz="1400" dirty="0" smtClean="0"/>
              <a:t> count </a:t>
            </a:r>
            <a:r>
              <a:rPr lang="en-US" altLang="ko-KR" sz="1400" dirty="0" err="1" smtClean="0"/>
              <a:t>của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những</a:t>
            </a:r>
            <a:r>
              <a:rPr lang="en-US" altLang="ko-KR" sz="1400" dirty="0" smtClean="0"/>
              <a:t> keyword </a:t>
            </a:r>
            <a:r>
              <a:rPr lang="en-US" altLang="ko-KR" sz="1400" dirty="0" err="1" smtClean="0"/>
              <a:t>được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ưu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tiên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Trường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hợp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nhiều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keyword </a:t>
            </a:r>
            <a:r>
              <a:rPr lang="en-US" altLang="ko-KR" sz="1400" dirty="0" err="1"/>
              <a:t>có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tỷ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lệ</a:t>
            </a:r>
            <a:r>
              <a:rPr lang="en-US" altLang="ko-KR" sz="1400" dirty="0"/>
              <a:t> count </a:t>
            </a:r>
            <a:r>
              <a:rPr lang="en-US" altLang="ko-KR" sz="1400" dirty="0" err="1"/>
              <a:t>giống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nhau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thì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keyword </a:t>
            </a:r>
            <a:r>
              <a:rPr lang="en-US" altLang="ko-KR" sz="1400" dirty="0" err="1"/>
              <a:t>nào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nằm</a:t>
            </a:r>
            <a:r>
              <a:rPr lang="en-US" altLang="ko-KR" sz="1400" dirty="0" smtClean="0"/>
              <a:t> ở </a:t>
            </a:r>
            <a:r>
              <a:rPr lang="en-US" altLang="ko-KR" sz="1400" dirty="0" err="1" smtClean="0"/>
              <a:t>thứ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tự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hơn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thì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sẽ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có</a:t>
            </a:r>
            <a:r>
              <a:rPr lang="en-US" altLang="ko-KR" sz="1400" dirty="0" smtClean="0"/>
              <a:t> ranking </a:t>
            </a:r>
            <a:r>
              <a:rPr lang="en-US" altLang="ko-KR" sz="1400" dirty="0" err="1"/>
              <a:t>cao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hơn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67308"/>
              </p:ext>
            </p:extLst>
          </p:nvPr>
        </p:nvGraphicFramePr>
        <p:xfrm>
          <a:off x="323528" y="856302"/>
          <a:ext cx="4819976" cy="7301914"/>
        </p:xfrm>
        <a:graphic>
          <a:graphicData uri="http://schemas.openxmlformats.org/drawingml/2006/table">
            <a:tbl>
              <a:tblPr/>
              <a:tblGrid>
                <a:gridCol w="1475952"/>
                <a:gridCol w="1475834"/>
                <a:gridCol w="689941"/>
                <a:gridCol w="670843"/>
                <a:gridCol w="507406"/>
              </a:tblGrid>
              <a:tr h="19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</a:rPr>
                        <a:t>Tiêu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</a:rPr>
                        <a:t>chuẩn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Nội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dung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Count(ex)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priority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Ranking(ex)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A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강사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성별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Giới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tính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남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(Nam)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녀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Nữ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B.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강사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나이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Độ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uổi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của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노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Già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소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Trẻ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C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강사성향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Tính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cách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của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활동적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Hoạt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bát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정적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Trầm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tĩnh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D.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강사성향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 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Kinh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nghiệm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của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giảng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viên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베테랑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Kỳ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cựu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신입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mới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E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장소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Địa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điểm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실내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Trong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nhà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실외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Ngoài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F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지역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Khu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vực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강남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Kangnam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강북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Kangbuk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G.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시간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Thời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gian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주중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Trong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tuần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주말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Cuối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ea typeface="함초롬바탕"/>
                        </a:rPr>
                        <a:t>tuần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H.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 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Thời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gian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Day time(09-18)</a:t>
                      </a:r>
                      <a:endParaRPr 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Night time(18-)</a:t>
                      </a:r>
                      <a:endParaRPr 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I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가격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재료비 제외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phí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Không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tính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chi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phí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latin typeface="함초롬바탕"/>
                        </a:rPr>
                        <a:t>liệu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35,000 </a:t>
                      </a: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초과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Trên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35.000)</a:t>
                      </a:r>
                      <a:endParaRPr lang="ko-KR" altLang="en-US" sz="900" kern="0" spc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Dưới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35,000 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이하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K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수업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방식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Hình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thức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</a:rPr>
                        <a:t>참여형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</a:rPr>
                        <a:t>Tham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FF0000"/>
                          </a:solidFill>
                        </a:rPr>
                        <a:t>강연형 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</a:rPr>
                        <a:t>Diễn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7-1.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수업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규모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Quy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lớp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000000"/>
                          </a:solidFill>
                          <a:ea typeface="함초롬바탕"/>
                        </a:rPr>
                        <a:t>học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소규모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(5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인이하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Quy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nhỏ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Dưới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5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FF0000"/>
                          </a:solidFill>
                          <a:ea typeface="함초롬바탕"/>
                        </a:rPr>
                        <a:t>중규모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(10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인이하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Quy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trung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bình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Dưới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10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대규모</a:t>
                      </a:r>
                      <a:r>
                        <a:rPr lang="en-US" altLang="ko-KR" sz="9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(10</a:t>
                      </a:r>
                      <a:r>
                        <a:rPr lang="ko-KR" altLang="en-US" sz="900" kern="0" spc="0" dirty="0">
                          <a:solidFill>
                            <a:srgbClr val="FF0000"/>
                          </a:solidFill>
                          <a:ea typeface="함초롬바탕"/>
                        </a:rPr>
                        <a:t>인초과</a:t>
                      </a: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(</a:t>
                      </a:r>
                      <a:r>
                        <a:rPr lang="en-US" altLang="ko-KR" sz="900" kern="0" spc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Quy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mô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lớn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(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Trên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 10 </a:t>
                      </a:r>
                      <a:r>
                        <a:rPr lang="en-US" altLang="ko-KR" sz="900" kern="0" spc="0" baseline="0" dirty="0" err="1" smtClean="0">
                          <a:solidFill>
                            <a:srgbClr val="FF0000"/>
                          </a:solidFill>
                          <a:latin typeface="함초롬바탕"/>
                        </a:rPr>
                        <a:t>người</a:t>
                      </a:r>
                      <a:r>
                        <a:rPr lang="en-US" altLang="ko-KR" sz="900" kern="0" spc="0" baseline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9219" marR="39219" marT="10843" marB="10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5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428596" y="5694121"/>
            <a:ext cx="300039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428596" y="857232"/>
            <a:ext cx="3000396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contents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24543"/>
              </p:ext>
            </p:extLst>
          </p:nvPr>
        </p:nvGraphicFramePr>
        <p:xfrm>
          <a:off x="3803626" y="489601"/>
          <a:ext cx="5340374" cy="66351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(scroll)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phải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(1)~(5)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Tab It-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ssue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[contents]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Dù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 hay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app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luôn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tiên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Tab Do-it: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[program]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Tab My-It: 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sliding menu.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LOGO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[contents]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tròn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mục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(10)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. Sau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giây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động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sang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phải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content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Icon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content: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content: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 12 content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đươc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tạo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icon 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더보기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12 content/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logo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footer: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tin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doanh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nghiệp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dung: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ko-KR" altLang="en-US" sz="1000" dirty="0" smtClean="0"/>
                        <a:t>주소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경기도 성남시 대왕판교로 </a:t>
                      </a:r>
                      <a:r>
                        <a:rPr lang="en-US" altLang="ko-KR" sz="1000" dirty="0" smtClean="0"/>
                        <a:t>645</a:t>
                      </a:r>
                      <a:r>
                        <a:rPr lang="ko-KR" altLang="en-US" sz="1000" dirty="0" err="1" smtClean="0"/>
                        <a:t>번길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12, </a:t>
                      </a:r>
                      <a:r>
                        <a:rPr lang="ko-KR" altLang="en-US" sz="1000" dirty="0" smtClean="0"/>
                        <a:t>경기창조경제혁신센터 </a:t>
                      </a:r>
                      <a:r>
                        <a:rPr lang="en-US" altLang="ko-KR" sz="1000" dirty="0" smtClean="0"/>
                        <a:t>9</a:t>
                      </a:r>
                      <a:r>
                        <a:rPr lang="ko-KR" altLang="en-US" sz="1000" dirty="0" smtClean="0"/>
                        <a:t>층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대표이사 이성두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ko-KR" altLang="en-US" sz="1000" baseline="0" dirty="0" err="1" smtClean="0"/>
                        <a:t>시</a:t>
                      </a:r>
                      <a:r>
                        <a:rPr lang="ko-KR" altLang="en-US" sz="1000" dirty="0" err="1" smtClean="0"/>
                        <a:t>업자</a:t>
                      </a:r>
                      <a:r>
                        <a:rPr lang="ko-KR" altLang="en-US" sz="1000" dirty="0" smtClean="0"/>
                        <a:t> 번호</a:t>
                      </a:r>
                      <a:r>
                        <a:rPr lang="en-US" altLang="ko-KR" sz="1000" dirty="0" smtClean="0"/>
                        <a:t>: 438-30-00065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Tel:  070-8883-9342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err="1" smtClean="0"/>
                        <a:t>KakaoTalk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웨런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285860"/>
            <a:ext cx="214314" cy="1965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57224" y="5661084"/>
            <a:ext cx="26432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" dirty="0" smtClean="0"/>
              <a:t>주소</a:t>
            </a:r>
            <a:r>
              <a:rPr lang="en-US" altLang="ko-KR" sz="500" dirty="0" smtClean="0"/>
              <a:t>:</a:t>
            </a:r>
            <a:r>
              <a:rPr lang="ko-KR" altLang="en-US" sz="500" dirty="0" smtClean="0"/>
              <a:t>경기도 성남시 대왕판교로 </a:t>
            </a:r>
            <a:r>
              <a:rPr lang="en-US" altLang="ko-KR" sz="500" dirty="0" smtClean="0"/>
              <a:t>645</a:t>
            </a:r>
            <a:r>
              <a:rPr lang="ko-KR" altLang="en-US" sz="500" dirty="0" err="1" smtClean="0"/>
              <a:t>번길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12, </a:t>
            </a:r>
          </a:p>
          <a:p>
            <a:pPr algn="ctr"/>
            <a:r>
              <a:rPr lang="ko-KR" altLang="en-US" sz="500" dirty="0" smtClean="0"/>
              <a:t>경기창조경제혁신센터 </a:t>
            </a:r>
            <a:r>
              <a:rPr lang="en-US" altLang="ko-KR" sz="500" dirty="0" smtClean="0"/>
              <a:t>8</a:t>
            </a:r>
            <a:r>
              <a:rPr lang="ko-KR" altLang="en-US" sz="500" dirty="0" smtClean="0"/>
              <a:t>층 </a:t>
            </a:r>
            <a:r>
              <a:rPr lang="en-US" altLang="ko-KR" sz="500" dirty="0" smtClean="0"/>
              <a:t>R04</a:t>
            </a:r>
          </a:p>
          <a:p>
            <a:pPr algn="ctr"/>
            <a:r>
              <a:rPr lang="ko-KR" altLang="en-US" sz="500" dirty="0" smtClean="0"/>
              <a:t>대표이사 이성두</a:t>
            </a:r>
          </a:p>
          <a:p>
            <a:pPr algn="ctr"/>
            <a:r>
              <a:rPr lang="ko-KR" altLang="en-US" sz="500" dirty="0" smtClean="0"/>
              <a:t>사업자 번호</a:t>
            </a:r>
            <a:r>
              <a:rPr lang="en-US" altLang="ko-KR" sz="500" dirty="0" smtClean="0"/>
              <a:t>: 438-30-00065</a:t>
            </a:r>
          </a:p>
          <a:p>
            <a:pPr algn="ctr"/>
            <a:r>
              <a:rPr lang="en-US" altLang="ko-KR" sz="500" dirty="0" smtClean="0"/>
              <a:t>Tel:  070-8883-9342</a:t>
            </a:r>
          </a:p>
          <a:p>
            <a:pPr algn="ctr"/>
            <a:r>
              <a:rPr lang="en-US" altLang="ko-KR" sz="500" dirty="0" err="1" smtClean="0"/>
              <a:t>KakaoTalk</a:t>
            </a:r>
            <a:r>
              <a:rPr lang="en-US" altLang="ko-KR" sz="500" dirty="0" smtClean="0"/>
              <a:t>: </a:t>
            </a:r>
            <a:r>
              <a:rPr lang="ko-KR" altLang="en-US" sz="500" dirty="0" err="1" smtClean="0"/>
              <a:t>웨런</a:t>
            </a:r>
            <a:endParaRPr lang="ko-KR" altLang="en-US" sz="500" dirty="0"/>
          </a:p>
        </p:txBody>
      </p:sp>
      <p:sp>
        <p:nvSpPr>
          <p:cNvPr id="17" name="타원 16"/>
          <p:cNvSpPr/>
          <p:nvPr/>
        </p:nvSpPr>
        <p:spPr>
          <a:xfrm>
            <a:off x="785786" y="5765559"/>
            <a:ext cx="714380" cy="2857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Logo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8596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037224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1643042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2823174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2714612" y="582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28596" y="1253953"/>
            <a:ext cx="16401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00B0F0"/>
                </a:solidFill>
              </a:rPr>
              <a:t>It-</a:t>
            </a:r>
            <a:r>
              <a:rPr lang="en-US" altLang="ko-KR" sz="1050" b="1" dirty="0" err="1" smtClean="0">
                <a:solidFill>
                  <a:srgbClr val="00B0F0"/>
                </a:solidFill>
              </a:rPr>
              <a:t>ssue</a:t>
            </a:r>
            <a:r>
              <a:rPr lang="en-US" altLang="ko-KR" sz="1050" dirty="0" smtClean="0"/>
              <a:t>    Do-It    My-It</a:t>
            </a:r>
            <a:endParaRPr lang="ko-KR" altLang="en-US" sz="1050" dirty="0"/>
          </a:p>
        </p:txBody>
      </p:sp>
      <p:pic>
        <p:nvPicPr>
          <p:cNvPr id="31" name="그림 30" descr="df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610013"/>
            <a:ext cx="2928957" cy="135732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57224" y="3110211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외국어 공부 어디까지 해봤니</a:t>
            </a:r>
            <a:r>
              <a:rPr lang="en-US" altLang="ko-KR" sz="1100" b="1" dirty="0" smtClean="0"/>
              <a:t>?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1472" y="3324525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1643042" y="3610277"/>
            <a:ext cx="71438" cy="71438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857356" y="3610277"/>
            <a:ext cx="71438" cy="7143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71670" y="3610277"/>
            <a:ext cx="71438" cy="7143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w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824591"/>
            <a:ext cx="1428760" cy="1071570"/>
          </a:xfrm>
          <a:prstGeom prst="rect">
            <a:avLst/>
          </a:prstGeom>
        </p:spPr>
      </p:pic>
      <p:pic>
        <p:nvPicPr>
          <p:cNvPr id="40" name="그림 39" descr="w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94" y="3824591"/>
            <a:ext cx="1428760" cy="10715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43042" y="2967335"/>
            <a:ext cx="70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언어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8596" y="489616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기초만 잡아도 절반은 성공</a:t>
            </a:r>
            <a:r>
              <a:rPr lang="en-US" altLang="ko-KR" sz="800" dirty="0"/>
              <a:t>! </a:t>
            </a:r>
            <a:r>
              <a:rPr lang="ko-KR" altLang="en-US" sz="800" b="1" dirty="0"/>
              <a:t>외국어 공부 어디까지 해봤니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57356" y="489616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기초만 잡아도 절반은 성공</a:t>
            </a:r>
            <a:r>
              <a:rPr lang="en-US" altLang="ko-KR" sz="800" dirty="0"/>
              <a:t>! </a:t>
            </a:r>
            <a:r>
              <a:rPr lang="ko-KR" altLang="en-US" sz="800" b="1" dirty="0"/>
              <a:t>외국어 공부 어디까지 해봤니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sp>
        <p:nvSpPr>
          <p:cNvPr id="24" name="타원 23"/>
          <p:cNvSpPr/>
          <p:nvPr/>
        </p:nvSpPr>
        <p:spPr>
          <a:xfrm>
            <a:off x="428596" y="16100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500166" y="8572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1500166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785786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462910" y="332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1428728" y="357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428596" y="378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357158" y="4857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57158" y="50720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714348" y="5765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428596" y="5357826"/>
            <a:ext cx="3000396" cy="285752"/>
          </a:xfrm>
          <a:prstGeom prst="rect">
            <a:avLst/>
          </a:prstGeom>
          <a:noFill/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428728" y="5357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5648"/>
              </p:ext>
            </p:extLst>
          </p:nvPr>
        </p:nvGraphicFramePr>
        <p:xfrm>
          <a:off x="3803626" y="489601"/>
          <a:ext cx="5340374" cy="70512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cuộn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xuống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phải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10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data,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10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dung 1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lượt</a:t>
                      </a:r>
                      <a:endParaRPr lang="en-US" altLang="ko-KR" sz="10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(1)~(4)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It-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ssue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contents]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Do-It: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[program]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My-It: page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[menu]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Logo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[contents]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tin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thành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 “{Nickname}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님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“{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비회원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}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님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({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Thành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}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님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text 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log in)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text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하시면 더 많은 정보를 보실 수 있습니다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(Sau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tin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.)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sv-SE" altLang="ko-KR" sz="1000" b="0" u="none" baseline="0" dirty="0" smtClean="0">
                          <a:latin typeface="+mn-lt"/>
                          <a:ea typeface="+mn-ea"/>
                        </a:rPr>
                        <a:t>Nếu user đã log in câu trên sẽ không hiển thị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tin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doanh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nghiệp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ko-KR" altLang="en-US" sz="1000" dirty="0" smtClean="0"/>
                        <a:t>주소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경기도 성남시 대왕판교로 </a:t>
                      </a:r>
                      <a:r>
                        <a:rPr lang="en-US" altLang="ko-KR" sz="1000" dirty="0" smtClean="0"/>
                        <a:t>645</a:t>
                      </a:r>
                      <a:r>
                        <a:rPr lang="ko-KR" altLang="en-US" sz="1000" dirty="0" err="1" smtClean="0"/>
                        <a:t>번길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12, </a:t>
                      </a:r>
                      <a:r>
                        <a:rPr lang="ko-KR" altLang="en-US" sz="1000" dirty="0" smtClean="0"/>
                        <a:t>경기창조경제혁신센터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층 </a:t>
                      </a:r>
                      <a:r>
                        <a:rPr lang="en-US" altLang="ko-KR" sz="1000" dirty="0" smtClean="0"/>
                        <a:t>R04 </a:t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대표이사 이성두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ko-KR" altLang="en-US" sz="1000" baseline="0" dirty="0" smtClean="0"/>
                        <a:t>사</a:t>
                      </a:r>
                      <a:r>
                        <a:rPr lang="ko-KR" altLang="en-US" sz="1000" dirty="0" smtClean="0"/>
                        <a:t>업자 번호</a:t>
                      </a:r>
                      <a:r>
                        <a:rPr lang="en-US" altLang="ko-KR" sz="1000" dirty="0" smtClean="0"/>
                        <a:t>: 438-30-00065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Tel:  070-8883-9342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err="1" smtClean="0"/>
                        <a:t>KakaoTalk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웨런</a:t>
                      </a:r>
                      <a:endParaRPr lang="ko-KR" altLang="en-US" sz="10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ⓐ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phù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bản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thân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(a) (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</a:t>
                      </a:r>
                      <a:r>
                        <a:rPr lang="sv-SE" altLang="ko-KR" sz="1000" b="0" u="none" baseline="0" dirty="0" smtClean="0">
                          <a:latin typeface="+mn-lt"/>
                          <a:ea typeface="+mn-ea"/>
                        </a:rPr>
                        <a:t>rạng thái đã log in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ⓑ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(b)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ⓒ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(c)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(d)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ⓔ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(e)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Ⓕ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–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(f)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28596" y="2132856"/>
            <a:ext cx="292895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2632922"/>
            <a:ext cx="292895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3132988"/>
            <a:ext cx="292895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3633054"/>
            <a:ext cx="292895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8596" y="4061682"/>
            <a:ext cx="292895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85918" y="2275732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a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1785918" y="2810112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b</a:t>
            </a:r>
            <a:endParaRPr lang="ko-KR" altLang="en-US" sz="800" dirty="0"/>
          </a:p>
        </p:txBody>
      </p:sp>
      <p:sp>
        <p:nvSpPr>
          <p:cNvPr id="13" name="타원 12"/>
          <p:cNvSpPr/>
          <p:nvPr/>
        </p:nvSpPr>
        <p:spPr>
          <a:xfrm>
            <a:off x="1785918" y="3310178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c</a:t>
            </a:r>
            <a:endParaRPr lang="ko-KR" altLang="en-US" sz="800" dirty="0"/>
          </a:p>
        </p:txBody>
      </p:sp>
      <p:sp>
        <p:nvSpPr>
          <p:cNvPr id="14" name="타원 13"/>
          <p:cNvSpPr/>
          <p:nvPr/>
        </p:nvSpPr>
        <p:spPr>
          <a:xfrm>
            <a:off x="1785918" y="3775930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d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1785918" y="4204558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e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28596" y="4561748"/>
            <a:ext cx="292895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785918" y="4704624"/>
            <a:ext cx="180000" cy="18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f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28596" y="857232"/>
            <a:ext cx="3000396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1500166" y="8572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285860"/>
            <a:ext cx="214314" cy="196547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28596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000100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1571604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2857488" y="117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428596" y="1482408"/>
            <a:ext cx="2928958" cy="6475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3115" y="155679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웨런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님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71943" y="1814998"/>
            <a:ext cx="3113702" cy="2462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로그인 하시면 더 많은 정보를 보실 수 있습니다</a:t>
            </a:r>
          </a:p>
        </p:txBody>
      </p:sp>
      <p:sp>
        <p:nvSpPr>
          <p:cNvPr id="31" name="타원 30"/>
          <p:cNvSpPr/>
          <p:nvPr/>
        </p:nvSpPr>
        <p:spPr>
          <a:xfrm>
            <a:off x="248596" y="1758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281943" y="50618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061814"/>
            <a:ext cx="2928958" cy="8154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5061814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경기도 성남시 대왕판교로 </a:t>
            </a:r>
            <a:r>
              <a:rPr lang="en-US" altLang="ko-KR" sz="800" dirty="0" smtClean="0"/>
              <a:t>645</a:t>
            </a:r>
            <a:r>
              <a:rPr lang="ko-KR" altLang="en-US" sz="800" dirty="0" err="1" smtClean="0"/>
              <a:t>번길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12, </a:t>
            </a:r>
            <a:r>
              <a:rPr lang="ko-KR" altLang="en-US" sz="800" dirty="0" smtClean="0"/>
              <a:t>경기창조경제혁신센터 </a:t>
            </a:r>
            <a:r>
              <a:rPr lang="en-US" altLang="ko-KR" sz="800" dirty="0" smtClean="0"/>
              <a:t>8</a:t>
            </a:r>
            <a:r>
              <a:rPr lang="ko-KR" altLang="en-US" sz="800" dirty="0" smtClean="0"/>
              <a:t>층</a:t>
            </a:r>
            <a:r>
              <a:rPr lang="en-US" altLang="ko-KR" sz="800" dirty="0" smtClean="0"/>
              <a:t>R04</a:t>
            </a:r>
          </a:p>
          <a:p>
            <a:r>
              <a:rPr lang="ko-KR" altLang="en-US" sz="800" dirty="0" smtClean="0"/>
              <a:t>대표이사 이성두 사업자</a:t>
            </a:r>
            <a:endParaRPr lang="en-US" altLang="ko-KR" sz="800" dirty="0" smtClean="0"/>
          </a:p>
          <a:p>
            <a:r>
              <a:rPr lang="ko-KR" altLang="en-US" sz="800" dirty="0" smtClean="0"/>
              <a:t>사업자 번호</a:t>
            </a:r>
            <a:r>
              <a:rPr lang="en-US" altLang="ko-KR" sz="800" dirty="0" smtClean="0"/>
              <a:t>: 438-30-00065</a:t>
            </a:r>
          </a:p>
          <a:p>
            <a:r>
              <a:rPr lang="en-US" altLang="ko-KR" sz="800" dirty="0" smtClean="0"/>
              <a:t>Tel: 070-8883-9342</a:t>
            </a:r>
          </a:p>
          <a:p>
            <a:r>
              <a:rPr lang="en-US" altLang="ko-KR" sz="800" dirty="0" err="1" smtClean="0"/>
              <a:t>KakaoTalk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웨런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1410166" y="15422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428596" y="1253953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4071934" y="0"/>
          <a:ext cx="507206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71"/>
                <a:gridCol w="813510"/>
                <a:gridCol w="881682"/>
                <a:gridCol w="862204"/>
                <a:gridCol w="959068"/>
                <a:gridCol w="492132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(a)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26983"/>
              </p:ext>
            </p:extLst>
          </p:nvPr>
        </p:nvGraphicFramePr>
        <p:xfrm>
          <a:off x="4071934" y="489601"/>
          <a:ext cx="5072066" cy="64964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066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phù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bản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thân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</a:t>
                      </a:r>
                      <a:r>
                        <a:rPr lang="sv-SE" altLang="ko-KR" sz="1100" b="0" u="none" baseline="0" dirty="0" smtClean="0">
                          <a:latin typeface="+mn-lt"/>
                          <a:ea typeface="+mn-ea"/>
                        </a:rPr>
                        <a:t>rạng thái đã log in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keyword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loại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keyword: A.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Giới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tính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남자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여자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”],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B.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Độ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tuổi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[“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연륜있는강사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젊은강사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”],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C.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Tính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cách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활동적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정적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”],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D.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nghiệm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2[“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베테랑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신입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”],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E.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실내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실외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”], F.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강남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”], G.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gian1[“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주중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주말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”], H.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2 [“Day time(09~18)/Night time(18~)”], I.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tính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chi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liệu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)[“35,000 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초과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/3,5000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이하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”],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J,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[“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참여형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강연형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”], K.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Quy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lớp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[“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소규모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(5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인이하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)/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중규모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(10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인이하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)/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대규모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(10</a:t>
                      </a:r>
                      <a:r>
                        <a:rPr lang="ko-KR" altLang="en-US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인초과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)”]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data: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11 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mà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text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을 많이 이용하실수록 취향에 맞는 프로그램을 추천해드립니다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”)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càng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chúng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tôi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càng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cơ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hội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phù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thích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.)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data: 11 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trí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2~12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ngang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nhau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thì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nào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trước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alphabet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A~K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Description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ở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trí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cao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hơn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2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4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5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6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7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8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9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10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Keyword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11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kiếm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20330"/>
            <a:ext cx="214314" cy="1965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3319" y="1556792"/>
            <a:ext cx="2928958" cy="33541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395536" y="1772816"/>
            <a:ext cx="144016" cy="20882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214678" y="1664824"/>
            <a:ext cx="271866" cy="21602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488" y="17443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428596" y="1342478"/>
            <a:ext cx="2928958" cy="21431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나에게 해당하는 키워드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781" y="27449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남자강사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713908" y="28033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활동적</a:t>
            </a:r>
            <a:endParaRPr lang="ko-KR" altLang="en-US" sz="1500" dirty="0"/>
          </a:p>
        </p:txBody>
      </p:sp>
      <p:sp>
        <p:nvSpPr>
          <p:cNvPr id="56" name="TextBox 55"/>
          <p:cNvSpPr txBox="1"/>
          <p:nvPr/>
        </p:nvSpPr>
        <p:spPr>
          <a:xfrm>
            <a:off x="1216948" y="247879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연륜있는강사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2425464" y="28033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베테랑</a:t>
            </a:r>
            <a:endParaRPr lang="ko-KR" alt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1626349" y="307229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실내</a:t>
            </a:r>
            <a:endParaRPr lang="ko-KR" alt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810087" y="24997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강</a:t>
            </a:r>
            <a:r>
              <a:rPr lang="ko-KR" altLang="en-US" sz="1000" dirty="0"/>
              <a:t>남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59218" y="24997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</a:t>
            </a:r>
            <a:r>
              <a:rPr lang="ko-KR" altLang="en-US" sz="1000" dirty="0"/>
              <a:t>중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2183" y="3141517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Day time(09~18)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10087" y="314151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35,000</a:t>
            </a:r>
            <a:r>
              <a:rPr lang="ko-KR" altLang="en-US" sz="1000" dirty="0" smtClean="0"/>
              <a:t>초과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722529" y="232553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체험</a:t>
            </a:r>
            <a:r>
              <a:rPr lang="ko-KR" altLang="en-US" sz="700" dirty="0" err="1"/>
              <a:t>형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1722529" y="339266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소규모</a:t>
            </a:r>
            <a:endParaRPr lang="ko-KR" altLang="en-US" sz="700" dirty="0"/>
          </a:p>
        </p:txBody>
      </p:sp>
      <p:sp>
        <p:nvSpPr>
          <p:cNvPr id="65" name="타원 64"/>
          <p:cNvSpPr/>
          <p:nvPr/>
        </p:nvSpPr>
        <p:spPr>
          <a:xfrm>
            <a:off x="1385655" y="27269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720087" y="27269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1385655" y="2388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379218" y="27269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1583688" y="306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810087" y="2388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2498369" y="2388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2182535" y="30846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787556" y="30846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710154" y="2183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691680" y="333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28596" y="1000108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4071934" y="0"/>
          <a:ext cx="507206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71"/>
                <a:gridCol w="813510"/>
                <a:gridCol w="881682"/>
                <a:gridCol w="862204"/>
                <a:gridCol w="959068"/>
                <a:gridCol w="492132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(b)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02669"/>
              </p:ext>
            </p:extLst>
          </p:nvPr>
        </p:nvGraphicFramePr>
        <p:xfrm>
          <a:off x="4071934" y="489601"/>
          <a:ext cx="5072066" cy="59417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066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sv-SE" altLang="ko-KR" sz="1100" b="0" u="none" baseline="0" dirty="0" smtClean="0">
                          <a:latin typeface="+mn-lt"/>
                          <a:ea typeface="+mn-ea"/>
                        </a:rPr>
                        <a:t>Trạng thái đã log in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Phân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tích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content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ít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cùng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hoặc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nhưng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data keyword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ở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toàn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bộ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추천 프로그램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): VD)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240,000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icon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청강가능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14290"/>
            <a:ext cx="214314" cy="1965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8596" y="500042"/>
            <a:ext cx="2928958" cy="21431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추천 프로그램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5720" y="5000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1736" y="3907041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무료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2" name="그림 21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714356"/>
            <a:ext cx="2928958" cy="10001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8596" y="1714488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5786" y="171448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596" y="192880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pic>
        <p:nvPicPr>
          <p:cNvPr id="28" name="그림 27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500306"/>
            <a:ext cx="2928958" cy="10001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347841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예술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85786" y="347841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그리스 미술의 이해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8596" y="3692727"/>
            <a:ext cx="300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아름다운 그림 감상과 그리스 미술의 발전과정이 궁금하다면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428596" y="785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264317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357158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2000232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2928926" y="1571612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857488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53" name="그림 52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92793"/>
            <a:ext cx="2928958" cy="100013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28596" y="5192925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5786" y="5192925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28596" y="5407239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928926" y="5050049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8596" y="174688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3108" y="21431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71670" y="564357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4071934" y="0"/>
          <a:ext cx="507206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71"/>
                <a:gridCol w="813510"/>
                <a:gridCol w="881682"/>
                <a:gridCol w="862204"/>
                <a:gridCol w="959068"/>
                <a:gridCol w="492132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(c)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98700"/>
              </p:ext>
            </p:extLst>
          </p:nvPr>
        </p:nvGraphicFramePr>
        <p:xfrm>
          <a:off x="4071934" y="489601"/>
          <a:ext cx="5072066" cy="70314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066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Phân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tích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,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content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tiềm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năng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yêu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thích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ít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2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4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ít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2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4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hợp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hoặc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nhưng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data keyword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mỗi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1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추천 </a:t>
                      </a:r>
                      <a:r>
                        <a:rPr lang="ko-KR" altLang="en-US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강사별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관심 키워드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(A~D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)4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개의 단어노출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Theo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viên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4 interest keyword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hàngA~D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)}”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): VD) 240,000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icon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청강가능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14290"/>
            <a:ext cx="214314" cy="1965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8596" y="500042"/>
            <a:ext cx="2928958" cy="21431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추천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강사별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rgbClr val="37A9FF"/>
                </a:solidFill>
              </a:rPr>
              <a:t>남자</a:t>
            </a:r>
            <a:r>
              <a:rPr lang="en-US" altLang="ko-KR" sz="900" dirty="0" smtClean="0">
                <a:solidFill>
                  <a:srgbClr val="37A9FF"/>
                </a:solidFill>
              </a:rPr>
              <a:t>, </a:t>
            </a:r>
            <a:r>
              <a:rPr lang="ko-KR" altLang="en-US" sz="900" dirty="0" err="1" smtClean="0">
                <a:solidFill>
                  <a:srgbClr val="37A9FF"/>
                </a:solidFill>
              </a:rPr>
              <a:t>연륜있는</a:t>
            </a:r>
            <a:r>
              <a:rPr lang="ko-KR" altLang="en-US" sz="900" dirty="0" smtClean="0">
                <a:solidFill>
                  <a:srgbClr val="37A9FF"/>
                </a:solidFill>
              </a:rPr>
              <a:t> 강사</a:t>
            </a:r>
            <a:r>
              <a:rPr lang="en-US" altLang="ko-KR" sz="900" dirty="0" smtClean="0">
                <a:solidFill>
                  <a:srgbClr val="37A9FF"/>
                </a:solidFill>
              </a:rPr>
              <a:t>, </a:t>
            </a:r>
            <a:r>
              <a:rPr lang="ko-KR" altLang="en-US" sz="900" dirty="0" smtClean="0">
                <a:solidFill>
                  <a:srgbClr val="37A9FF"/>
                </a:solidFill>
              </a:rPr>
              <a:t>활동적</a:t>
            </a:r>
            <a:r>
              <a:rPr lang="en-US" altLang="ko-KR" sz="900" dirty="0" smtClean="0">
                <a:solidFill>
                  <a:srgbClr val="37A9FF"/>
                </a:solidFill>
              </a:rPr>
              <a:t>, </a:t>
            </a:r>
            <a:r>
              <a:rPr lang="ko-KR" altLang="en-US" sz="900" dirty="0" smtClean="0">
                <a:solidFill>
                  <a:srgbClr val="37A9FF"/>
                </a:solidFill>
              </a:rPr>
              <a:t>신입</a:t>
            </a:r>
            <a:r>
              <a:rPr lang="en-US" altLang="ko-KR" sz="900" dirty="0" smtClean="0">
                <a:solidFill>
                  <a:srgbClr val="37A9FF"/>
                </a:solidFill>
              </a:rPr>
              <a:t> </a:t>
            </a:r>
            <a:endParaRPr lang="ko-KR" altLang="en-US" sz="900" dirty="0">
              <a:solidFill>
                <a:srgbClr val="37A9FF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720" y="5000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36" y="3907041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무료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2" name="그림 31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714356"/>
            <a:ext cx="2928958" cy="10001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8596" y="1714488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5786" y="171448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192880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3108" y="21431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pic>
        <p:nvPicPr>
          <p:cNvPr id="38" name="그림 37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500306"/>
            <a:ext cx="2928958" cy="10001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347841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예술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7841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그리스 미술의 이해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8596" y="3692727"/>
            <a:ext cx="300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아름다운 그림 감상과 그리스 미술의 발전과정이 궁금하다면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28596" y="785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64317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357158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000232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2928926" y="1571612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857488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50" name="그림 4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92793"/>
            <a:ext cx="2928958" cy="10001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8596" y="5192925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5786" y="5192925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596" y="5407239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2928926" y="5050049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174688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1670" y="564357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4071934" y="0"/>
          <a:ext cx="507206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71"/>
                <a:gridCol w="813510"/>
                <a:gridCol w="881682"/>
                <a:gridCol w="862204"/>
                <a:gridCol w="959068"/>
                <a:gridCol w="492132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(d)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45115"/>
              </p:ext>
            </p:extLst>
          </p:nvPr>
        </p:nvGraphicFramePr>
        <p:xfrm>
          <a:off x="4071934" y="489601"/>
          <a:ext cx="5072066" cy="68134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066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Phân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tích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,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content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thường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hay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ít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1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2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ít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1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2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vi-VN" altLang="ko-KR" sz="1100" b="0" u="none" baseline="0" dirty="0" smtClean="0">
                          <a:latin typeface="+mn-lt"/>
                          <a:ea typeface="+mn-ea"/>
                        </a:rPr>
                        <a:t>Trường hợp user chưa log in hoặc đã log in nhưng không có data keyword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주중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주말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cuối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추천 시간대별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:{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관심 키워드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(G,H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)2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개의 단어 노출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}”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Theo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2 interest keyword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hàng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G,H)}”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): VD) 240,000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icon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청강가능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14290"/>
            <a:ext cx="214314" cy="1965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8596" y="500042"/>
            <a:ext cx="2928958" cy="21431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추천 시간대별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rgbClr val="37A9FF"/>
                </a:solidFill>
              </a:rPr>
              <a:t>주말</a:t>
            </a:r>
            <a:r>
              <a:rPr lang="en-US" altLang="ko-KR" sz="900" dirty="0" smtClean="0">
                <a:solidFill>
                  <a:srgbClr val="37A9FF"/>
                </a:solidFill>
              </a:rPr>
              <a:t>, Day time(09~18)</a:t>
            </a:r>
            <a:endParaRPr lang="ko-KR" altLang="en-US" sz="900" dirty="0">
              <a:solidFill>
                <a:srgbClr val="37A9FF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5720" y="5000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571736" y="3907041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무료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0" name="그림 2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714356"/>
            <a:ext cx="2928958" cy="10001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8596" y="1714488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5786" y="171448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8596" y="192880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pic>
        <p:nvPicPr>
          <p:cNvPr id="38" name="그림 37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500306"/>
            <a:ext cx="2928958" cy="10001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347841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예술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7841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그리스 미술의 이해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8596" y="3692727"/>
            <a:ext cx="300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아름다운 그림 감상과 그리스 미술의 발전과정이 궁금하다면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28596" y="785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64317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357158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000232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2928926" y="1571612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857488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50" name="그림 4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92793"/>
            <a:ext cx="2928958" cy="10001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8596" y="5192925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5786" y="5192925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596" y="5407239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2928926" y="5050049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174688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1670" y="564357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3108" y="21431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4071934" y="0"/>
          <a:ext cx="507206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71"/>
                <a:gridCol w="813510"/>
                <a:gridCol w="881682"/>
                <a:gridCol w="862204"/>
                <a:gridCol w="959068"/>
                <a:gridCol w="492132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(e)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98958"/>
              </p:ext>
            </p:extLst>
          </p:nvPr>
        </p:nvGraphicFramePr>
        <p:xfrm>
          <a:off x="4071934" y="489601"/>
          <a:ext cx="5072066" cy="68134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066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Phân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tích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,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content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mức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thường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hay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mức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vi-VN" altLang="ko-KR" sz="1100" b="0" u="none" baseline="0" dirty="0" smtClean="0">
                          <a:latin typeface="+mn-lt"/>
                          <a:ea typeface="+mn-ea"/>
                        </a:rPr>
                        <a:t>Trường hợp user chưa log in hoặc đã log in nhưng không có data keyword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mức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khoảng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(35,000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초과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/35,000 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이하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Trên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35,000won/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dưới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35,000won)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추천 가격대별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관심 키워드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(I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)1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개의 단어 노출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Theo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mức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1 interest keyword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hàng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I)}”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): VD) 240,000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icon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청강가능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14290"/>
            <a:ext cx="214314" cy="1965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8596" y="500042"/>
            <a:ext cx="2928958" cy="21431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추천 가격대별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rgbClr val="37A9FF"/>
                </a:solidFill>
              </a:rPr>
              <a:t>35,000</a:t>
            </a:r>
            <a:r>
              <a:rPr lang="ko-KR" altLang="en-US" sz="900" dirty="0" smtClean="0">
                <a:solidFill>
                  <a:srgbClr val="37A9FF"/>
                </a:solidFill>
              </a:rPr>
              <a:t>초과</a:t>
            </a:r>
            <a:endParaRPr lang="ko-KR" altLang="en-US" sz="900" dirty="0">
              <a:solidFill>
                <a:srgbClr val="37A9FF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5720" y="5000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571736" y="3907041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무료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0" name="그림 2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714356"/>
            <a:ext cx="2928958" cy="10001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8596" y="1714488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5786" y="171448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8596" y="192880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pic>
        <p:nvPicPr>
          <p:cNvPr id="38" name="그림 37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500306"/>
            <a:ext cx="2928958" cy="10001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347841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예술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7841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그리스 미술의 이해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8596" y="3692727"/>
            <a:ext cx="300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아름다운 그림 감상과 그리스 미술의 발전과정이 궁금하다면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28596" y="785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64317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357158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000232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2928926" y="1571612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857488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50" name="그림 4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92793"/>
            <a:ext cx="2928958" cy="10001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8596" y="5192925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5786" y="5192925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596" y="5407239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928926" y="5050049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8596" y="174688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3108" y="21431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071670" y="564357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4071934" y="0"/>
          <a:ext cx="507206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71"/>
                <a:gridCol w="813510"/>
                <a:gridCol w="881682"/>
                <a:gridCol w="862204"/>
                <a:gridCol w="959068"/>
                <a:gridCol w="492132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whelearn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(f)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17236"/>
              </p:ext>
            </p:extLst>
          </p:nvPr>
        </p:nvGraphicFramePr>
        <p:xfrm>
          <a:off x="4071934" y="489601"/>
          <a:ext cx="5072066" cy="65955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066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log in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Phân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tích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,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content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từ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thường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hay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Không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mua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Top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đứng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ranking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ra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interest keyword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xếp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hạng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vi-VN" altLang="ko-KR" sz="1100" b="0" u="none" baseline="0" dirty="0" smtClean="0">
                          <a:latin typeface="+mn-lt"/>
                          <a:ea typeface="+mn-ea"/>
                        </a:rPr>
                        <a:t>Trường hợp user chưa log in hoặc đã log in nhưng không có data keyword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lượt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3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nằm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user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lựa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chọn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nhiều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강북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강남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Kangbuk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Kangnam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추천 지역별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관심 키워드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(E,F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)2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개의 단어 노출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}”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Theo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xuất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{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2 interest keyword 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các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keyword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hàng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E,F)}”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): VD) 240,000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Với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100" b="0" u="none" baseline="0" dirty="0" smtClean="0">
                          <a:latin typeface="+mn-lt"/>
                          <a:ea typeface="+mn-ea"/>
                        </a:rPr>
                        <a:t> icon “</a:t>
                      </a:r>
                      <a:r>
                        <a:rPr lang="ko-KR" altLang="en-US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청강가능</a:t>
                      </a:r>
                      <a:r>
                        <a:rPr lang="ko-KR" altLang="en-US" sz="11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thể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thỉnh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giảng</a:t>
                      </a:r>
                      <a:r>
                        <a:rPr lang="en-US" altLang="ko-KR" sz="11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1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그림 6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14290"/>
            <a:ext cx="214314" cy="1965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8596" y="500042"/>
            <a:ext cx="2928958" cy="21431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추천 지역별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rgbClr val="37A9FF"/>
                </a:solidFill>
              </a:rPr>
              <a:t>실외</a:t>
            </a:r>
            <a:r>
              <a:rPr lang="en-US" altLang="ko-KR" sz="900" dirty="0" smtClean="0">
                <a:solidFill>
                  <a:srgbClr val="37A9FF"/>
                </a:solidFill>
              </a:rPr>
              <a:t>, </a:t>
            </a:r>
            <a:r>
              <a:rPr lang="ko-KR" altLang="en-US" sz="900" dirty="0" smtClean="0">
                <a:solidFill>
                  <a:srgbClr val="37A9FF"/>
                </a:solidFill>
              </a:rPr>
              <a:t>강남</a:t>
            </a:r>
            <a:r>
              <a:rPr lang="en-US" altLang="ko-KR" sz="900" dirty="0" smtClean="0">
                <a:solidFill>
                  <a:srgbClr val="37A9FF"/>
                </a:solidFill>
              </a:rPr>
              <a:t> </a:t>
            </a:r>
            <a:endParaRPr lang="ko-KR" altLang="en-US" sz="900" dirty="0">
              <a:solidFill>
                <a:srgbClr val="37A9FF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5720" y="5000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571736" y="3907041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무료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0" name="그림 2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714356"/>
            <a:ext cx="2928958" cy="10001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8596" y="1714488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5786" y="171448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8596" y="192880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pic>
        <p:nvPicPr>
          <p:cNvPr id="38" name="그림 37" descr="ssq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500306"/>
            <a:ext cx="2928958" cy="10001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347841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예술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7841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그리스 미술의 이해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8596" y="3692727"/>
            <a:ext cx="300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아름다운 그림 감상과 그리스 미술의 발전과정이 궁금하다면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28596" y="7857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64317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357158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928794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2928926" y="1571612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857488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50" name="그림 4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92793"/>
            <a:ext cx="2928958" cy="10001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8596" y="5192925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5786" y="5192925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8596" y="5407239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928926" y="5050049"/>
            <a:ext cx="428628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청강가능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8596" y="174688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1670" y="564357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3108" y="21431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28596" y="2071678"/>
            <a:ext cx="2928958" cy="11430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notice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19800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quay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“NOTICE”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12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cuộn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28596" y="1357298"/>
            <a:ext cx="292895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428736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&gt;</a:t>
            </a:r>
            <a:r>
              <a:rPr lang="en-US" altLang="ko-KR" sz="1050" dirty="0" smtClean="0"/>
              <a:t>  [</a:t>
            </a:r>
            <a:r>
              <a:rPr lang="ko-KR" altLang="en-US" sz="1050" dirty="0" smtClean="0"/>
              <a:t>공지</a:t>
            </a:r>
            <a:r>
              <a:rPr lang="en-US" altLang="ko-KR" sz="1050" dirty="0" smtClean="0"/>
              <a:t>] </a:t>
            </a:r>
            <a:r>
              <a:rPr lang="ko-KR" altLang="en-US" sz="1050" dirty="0" err="1" smtClean="0"/>
              <a:t>웨런</a:t>
            </a:r>
            <a:r>
              <a:rPr lang="ko-KR" altLang="en-US" sz="1050" dirty="0" smtClean="0"/>
              <a:t> 업데이트 안내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1738630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2016-04-16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2143116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웨런</a:t>
            </a:r>
            <a:r>
              <a:rPr lang="ko-KR" altLang="en-US" sz="1000" dirty="0" smtClean="0"/>
              <a:t> 시스템 점검이 완료되었습니다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앱스토어</a:t>
            </a:r>
            <a:r>
              <a:rPr lang="ko-KR" altLang="en-US" sz="1000" dirty="0" smtClean="0"/>
              <a:t> 혹은 </a:t>
            </a:r>
            <a:r>
              <a:rPr lang="ko-KR" altLang="en-US" sz="1000" dirty="0" err="1" smtClean="0"/>
              <a:t>구글플레이스토어에서</a:t>
            </a:r>
            <a:r>
              <a:rPr lang="ko-KR" altLang="en-US" sz="1000" dirty="0" smtClean="0"/>
              <a:t> 업데이트 버전을 다운받으시길 바랍니다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감사합니다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5" name="타원 24"/>
          <p:cNvSpPr/>
          <p:nvPr/>
        </p:nvSpPr>
        <p:spPr>
          <a:xfrm>
            <a:off x="391472" y="1463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462910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00166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NOTICE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428596" y="3000372"/>
            <a:ext cx="292895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0034" y="3071810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&gt;</a:t>
            </a:r>
            <a:r>
              <a:rPr lang="en-US" altLang="ko-KR" sz="1050" dirty="0" smtClean="0"/>
              <a:t>  [</a:t>
            </a:r>
            <a:r>
              <a:rPr lang="ko-KR" altLang="en-US" sz="1050" dirty="0" smtClean="0"/>
              <a:t>공지</a:t>
            </a:r>
            <a:r>
              <a:rPr lang="en-US" altLang="ko-KR" sz="1050" dirty="0" smtClean="0"/>
              <a:t>] </a:t>
            </a:r>
            <a:r>
              <a:rPr lang="ko-KR" altLang="en-US" sz="1050" dirty="0" err="1" smtClean="0"/>
              <a:t>웨런</a:t>
            </a:r>
            <a:r>
              <a:rPr lang="ko-KR" altLang="en-US" sz="1050" dirty="0" smtClean="0"/>
              <a:t> 업데이트 안내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48" y="338170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2016-04-16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428596" y="3714752"/>
            <a:ext cx="292895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0034" y="3786190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&gt;</a:t>
            </a:r>
            <a:r>
              <a:rPr lang="en-US" altLang="ko-KR" sz="1050" dirty="0" smtClean="0"/>
              <a:t>  [</a:t>
            </a:r>
            <a:r>
              <a:rPr lang="ko-KR" altLang="en-US" sz="1050" dirty="0" smtClean="0"/>
              <a:t>공지</a:t>
            </a:r>
            <a:r>
              <a:rPr lang="en-US" altLang="ko-KR" sz="1050" dirty="0" smtClean="0"/>
              <a:t>] </a:t>
            </a:r>
            <a:r>
              <a:rPr lang="ko-KR" altLang="en-US" sz="1050" dirty="0" err="1" smtClean="0"/>
              <a:t>웨런</a:t>
            </a:r>
            <a:r>
              <a:rPr lang="ko-KR" altLang="en-US" sz="1050" dirty="0" smtClean="0"/>
              <a:t> 업데이트 안내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714348" y="409608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2016-04-16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428596" y="4429132"/>
            <a:ext cx="292895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0034" y="4500570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&gt;</a:t>
            </a:r>
            <a:r>
              <a:rPr lang="en-US" altLang="ko-KR" sz="1050" dirty="0" smtClean="0"/>
              <a:t>  [</a:t>
            </a:r>
            <a:r>
              <a:rPr lang="ko-KR" altLang="en-US" sz="1050" dirty="0" smtClean="0"/>
              <a:t>공지</a:t>
            </a:r>
            <a:r>
              <a:rPr lang="en-US" altLang="ko-KR" sz="1050" dirty="0" smtClean="0"/>
              <a:t>] </a:t>
            </a:r>
            <a:r>
              <a:rPr lang="ko-KR" altLang="en-US" sz="1050" dirty="0" err="1" smtClean="0"/>
              <a:t>웨런</a:t>
            </a:r>
            <a:r>
              <a:rPr lang="ko-KR" altLang="en-US" sz="1050" dirty="0" smtClean="0"/>
              <a:t> 업데이트 안내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481046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2016-04-16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>
          <a:xfrm>
            <a:off x="428596" y="5143512"/>
            <a:ext cx="292895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00034" y="5214950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&gt;</a:t>
            </a:r>
            <a:r>
              <a:rPr lang="en-US" altLang="ko-KR" sz="1050" dirty="0" smtClean="0"/>
              <a:t>  [</a:t>
            </a:r>
            <a:r>
              <a:rPr lang="ko-KR" altLang="en-US" sz="1050" dirty="0" smtClean="0"/>
              <a:t>공지</a:t>
            </a:r>
            <a:r>
              <a:rPr lang="en-US" altLang="ko-KR" sz="1050" dirty="0" smtClean="0"/>
              <a:t>] </a:t>
            </a:r>
            <a:r>
              <a:rPr lang="ko-KR" altLang="en-US" sz="1050" dirty="0" err="1" smtClean="0"/>
              <a:t>웨런</a:t>
            </a:r>
            <a:r>
              <a:rPr lang="ko-KR" altLang="en-US" sz="1050" dirty="0" smtClean="0"/>
              <a:t> 업데이트 안내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714348" y="552484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2016-04-16</a:t>
            </a:r>
            <a:endParaRPr lang="ko-KR" altLang="en-US" sz="1050" dirty="0"/>
          </a:p>
        </p:txBody>
      </p:sp>
      <p:pic>
        <p:nvPicPr>
          <p:cNvPr id="34" name="그림 33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1428728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push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79302"/>
              </p:ext>
            </p:extLst>
          </p:nvPr>
        </p:nvGraphicFramePr>
        <p:xfrm>
          <a:off x="3803626" y="489601"/>
          <a:ext cx="5340374" cy="94286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setting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추천 컨텐츠 업로드 알림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upload content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content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upload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“{</a:t>
                      </a:r>
                      <a:r>
                        <a:rPr lang="ko-KR" altLang="en-US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제목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등록되었습니다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(“{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content}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upload.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추천 프로그램 개강 알림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upload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“{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제목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등록되었습니다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(“{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upload.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후기 작성 알림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comment)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thân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nghị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comment 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수강하신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제목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은 어떠셨나요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지금 후기를 남기고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할인 쿠폰을 받아가세요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Hãy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comment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ngay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nhé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 발행 및 만료 알림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chào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mừng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coupon/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 감사 쿠폰이 발행되었습니다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 관리 페이지를 확인해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chào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mừng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tin chi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coupon!)</a:t>
                      </a:r>
                      <a:b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 감사 쿠폰의 사용기간이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 남았습니다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 후 사용해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chào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mừng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 감사 쿠폰의 사용기간이 하루 남았습니다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 후 사용해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chào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mừng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dịch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coupon/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이용 감사 쿠폰이 발행되었습니다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 관리 페이지를 확인해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b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이용 감사 쿠폰의 사용기간이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 남았습니다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 후 사용해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이용 감사 쿠폰의 사용기간이 하루 남았습니다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 후 사용해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cảm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coupon/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gửi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후기 감사 쿠폰이 발행되었습니다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 관리 페이지를 확인해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b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후기 감사 쿠폰의 사용기간이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 남았습니다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 후 사용해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후기 감사 쿠폰의 사용기간이 하루 남았습니다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 후 사용해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알림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Admin upload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bài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check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Admin)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중요 공지사항이 등록되었습니다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꼭 확인해 주세요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 (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trọng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ngay</a:t>
                      </a:r>
                      <a:r>
                        <a:rPr lang="en-US" altLang="ko-KR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푸시알림은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“ON”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기본 설정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“OFF”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푸시알림은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알림을 해제함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휴대폰 화면이 꺼진 상태에서도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알람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11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28596" y="164305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596" y="1674886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추천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업로드 알림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그림 35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1714488"/>
            <a:ext cx="500066" cy="285752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728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PUSH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28596" y="271462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596" y="2746456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 발행 및 만료 알림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림 31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786058"/>
            <a:ext cx="500066" cy="285752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57158" y="27860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28596" y="200024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2032076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추천 프로그램 개강 알림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071678"/>
            <a:ext cx="500066" cy="28575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357158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428596" y="235743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96" y="2389266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후기 작성 알림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그림 23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428868"/>
            <a:ext cx="500066" cy="28575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357158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28596" y="307181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3103646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알림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그림 36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3143248"/>
            <a:ext cx="500066" cy="285752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357158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pic>
        <p:nvPicPr>
          <p:cNvPr id="40" name="그림 39" descr="카테고리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push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65469"/>
              </p:ext>
            </p:extLst>
          </p:nvPr>
        </p:nvGraphicFramePr>
        <p:xfrm>
          <a:off x="3803626" y="489601"/>
          <a:ext cx="5340374" cy="82300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setting 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내 프로그램에 수강신청이 완료되었을 때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thân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cấppush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notification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“{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제목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수강신청이 등록되었습니다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확인해 주세요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(“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정산완료 되었을 때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“{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제목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정산이 완료되었습니다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세부 사항을 확인해 주세요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dung chi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내 프로그램에 질문이 등록되었을 때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thân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“{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제목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질문이 등록되었습니다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답변을 달아주세요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}.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내 프로그램에 후기가 등록되었을 때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post comment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 comment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”{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제목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}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에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 후기가 등록되었습니다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확인해 주세요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!”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comment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}.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알림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ON: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Admin upload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bài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check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Admin)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text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중요 공지사항이 등록되었습니다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꼭 확인해 주세요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trọng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ngay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b="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đều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cài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“ON”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setting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“OFF”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vẫn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ngay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àn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thoại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tắt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105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28596" y="164305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그림 35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1714488"/>
            <a:ext cx="500066" cy="285752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5715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728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PUSH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28596" y="271462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596" y="2746456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프로그램에 후기가 등록되었을 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림 31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786058"/>
            <a:ext cx="500066" cy="285752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57158" y="27860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28596" y="200024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2032076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정산완료 되었을 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071678"/>
            <a:ext cx="500066" cy="28575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357158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428596" y="235743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96" y="2389266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프로그램에 질문이 등록되었을 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그림 23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428868"/>
            <a:ext cx="500066" cy="28575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357158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28596" y="3071810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3103646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중요 공지사항 알림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그림 36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3143248"/>
            <a:ext cx="500066" cy="285752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357158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pic>
        <p:nvPicPr>
          <p:cNvPr id="40" name="그림 39" descr="카테고리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28596" y="1674886"/>
            <a:ext cx="278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프로그램에 수강신청이 완료되었을 때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428596" y="1317696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596" y="928670"/>
            <a:ext cx="3000396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menu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56799"/>
              </p:ext>
            </p:extLst>
          </p:nvPr>
        </p:nvGraphicFramePr>
        <p:xfrm>
          <a:off x="3803626" y="489601"/>
          <a:ext cx="5340374" cy="65955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indent="-228600" algn="l" defTabSz="914400">
                        <a:lnSpc>
                          <a:spcPct val="130000"/>
                        </a:lnSpc>
                        <a:buFont typeface="Arial" charset="0"/>
                        <a:buChar char="•"/>
                        <a:defRPr sz="1100">
                          <a:sym typeface="맑은 고딕"/>
                        </a:defRPr>
                      </a:pPr>
                      <a:r>
                        <a:rPr lang="en-US" altLang="ko-KR" dirty="0" err="1" smtClean="0"/>
                        <a:t>Trạng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thái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đã</a:t>
                      </a:r>
                      <a:r>
                        <a:rPr lang="en-US" altLang="ko-KR" baseline="0" dirty="0" smtClean="0"/>
                        <a:t> log in</a:t>
                      </a:r>
                      <a:endParaRPr lang="en-US" altLang="ko-KR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Font typeface="Arial" charset="0"/>
                        <a:buChar char="•"/>
                        <a:defRPr sz="1100">
                          <a:sym typeface="맑은 고딕"/>
                        </a:defRPr>
                      </a:pPr>
                      <a:endParaRPr lang="ko-KR" altLang="en-US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SEARCH: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dạng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icon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di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[search]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POSTIT: </a:t>
                      </a:r>
                      <a:r>
                        <a:rPr lang="vi-VN" altLang="ko-KR" b="0" dirty="0" smtClean="0">
                          <a:solidFill>
                            <a:schemeClr val="tx1"/>
                          </a:solidFill>
                        </a:rPr>
                        <a:t>hiển thị dưới dạng icon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[like]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MYPROGRAM: </a:t>
                      </a:r>
                      <a:r>
                        <a:rPr lang="vi-VN" altLang="ko-KR" b="0" dirty="0" smtClean="0">
                          <a:solidFill>
                            <a:schemeClr val="tx1"/>
                          </a:solidFill>
                        </a:rPr>
                        <a:t>hiển thị dưới dạng icon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myprogram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HOME: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[contents]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user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LOGOUT: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로그아웃 하시겠습니까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?”)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b="0" baseline="0" dirty="0" smtClean="0">
                          <a:solidFill>
                            <a:srgbClr val="FF0000"/>
                          </a:solidFill>
                        </a:rPr>
                        <a:t> log out?)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확인”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(OK):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log out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[contents]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취소”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NOTICE: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[notice]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WHELEARN: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[company]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HELP: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[help],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CALENDER: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[calendar]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MY PAGE: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[my]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PUSH: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[push]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COUPON: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[coupon]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[event]</a:t>
                      </a: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제휴신청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link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  <a:hlinkClick r:id="rId3"/>
                        </a:rPr>
                        <a:t>http://goo.gl/forms/fhJFN7xFqOyqxJZ82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endParaRPr lang="en-US" altLang="ko-KR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endParaRPr lang="ko-KR" altLang="en-US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defRPr sz="1100">
                          <a:sym typeface="맑은 고딕"/>
                        </a:defRPr>
                      </a:pPr>
                      <a:r>
                        <a:rPr lang="ko-KR" altLang="en-US" dirty="0" smtClean="0"/>
                        <a:t>* </a:t>
                      </a:r>
                      <a:r>
                        <a:rPr lang="en-US" altLang="ko-KR" dirty="0" err="1" smtClean="0"/>
                        <a:t>Khi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chạm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vào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nút</a:t>
                      </a:r>
                      <a:r>
                        <a:rPr lang="en-US" altLang="ko-KR" baseline="0" dirty="0" smtClean="0"/>
                        <a:t> menu </a:t>
                      </a:r>
                      <a:r>
                        <a:rPr lang="en-US" altLang="ko-KR" baseline="0" dirty="0" err="1" smtClean="0"/>
                        <a:t>thì</a:t>
                      </a:r>
                      <a:r>
                        <a:rPr lang="en-US" altLang="ko-KR" baseline="0" dirty="0" smtClean="0"/>
                        <a:t> slide menu </a:t>
                      </a:r>
                      <a:r>
                        <a:rPr lang="en-US" altLang="ko-KR" baseline="0" dirty="0" err="1" smtClean="0"/>
                        <a:t>sẽ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hiện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ra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sau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đó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nếu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chạm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vào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khu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vực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bên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ngoài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thì</a:t>
                      </a:r>
                      <a:r>
                        <a:rPr lang="en-US" altLang="ko-KR" baseline="0" dirty="0" smtClean="0"/>
                        <a:t> slide menu </a:t>
                      </a:r>
                      <a:r>
                        <a:rPr lang="en-US" altLang="ko-KR" baseline="0" dirty="0" err="1" smtClean="0"/>
                        <a:t>sẽ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biến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mất</a:t>
                      </a:r>
                      <a:endParaRPr lang="ko-KR" altLang="en-US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defRPr sz="1100">
                          <a:sym typeface="맑은 고딕"/>
                        </a:defRPr>
                      </a:pPr>
                      <a:r>
                        <a:rPr lang="en-US" altLang="ko-KR" dirty="0" err="1" smtClean="0"/>
                        <a:t>Xem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tiếp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trang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sau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7" name="image4.png" descr="카테고리.bmp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71801" y="1142984"/>
            <a:ext cx="214315" cy="19654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1531"/>
          <p:cNvSpPr/>
          <p:nvPr/>
        </p:nvSpPr>
        <p:spPr>
          <a:xfrm>
            <a:off x="1285852" y="928669"/>
            <a:ext cx="2143140" cy="492922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1532"/>
          <p:cNvSpPr/>
          <p:nvPr/>
        </p:nvSpPr>
        <p:spPr>
          <a:xfrm>
            <a:off x="1608727" y="1573197"/>
            <a:ext cx="92869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 b="1"/>
            </a:lvl1pPr>
          </a:lstStyle>
          <a:p>
            <a:r>
              <a:t>홍길동</a:t>
            </a:r>
          </a:p>
        </p:txBody>
      </p:sp>
      <p:sp>
        <p:nvSpPr>
          <p:cNvPr id="58" name="Shape 1533"/>
          <p:cNvSpPr/>
          <p:nvPr/>
        </p:nvSpPr>
        <p:spPr>
          <a:xfrm>
            <a:off x="2537422" y="1644636"/>
            <a:ext cx="9286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LOGOUT</a:t>
            </a:r>
          </a:p>
        </p:txBody>
      </p:sp>
      <p:sp>
        <p:nvSpPr>
          <p:cNvPr id="59" name="Shape 1534"/>
          <p:cNvSpPr/>
          <p:nvPr/>
        </p:nvSpPr>
        <p:spPr>
          <a:xfrm>
            <a:off x="1357289" y="1930387"/>
            <a:ext cx="1928827" cy="1590"/>
          </a:xfrm>
          <a:prstGeom prst="line">
            <a:avLst/>
          </a:prstGeom>
          <a:ln w="3175">
            <a:solidFill>
              <a:srgbClr val="404040">
                <a:alpha val="58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hape 1535"/>
          <p:cNvSpPr/>
          <p:nvPr/>
        </p:nvSpPr>
        <p:spPr>
          <a:xfrm>
            <a:off x="1489846" y="4484586"/>
            <a:ext cx="107157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PUSH</a:t>
            </a:r>
          </a:p>
        </p:txBody>
      </p:sp>
      <p:sp>
        <p:nvSpPr>
          <p:cNvPr id="61" name="Shape 1536"/>
          <p:cNvSpPr/>
          <p:nvPr/>
        </p:nvSpPr>
        <p:spPr>
          <a:xfrm>
            <a:off x="1500165" y="2478852"/>
            <a:ext cx="14287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WHELEARN</a:t>
            </a:r>
          </a:p>
        </p:txBody>
      </p:sp>
      <p:sp>
        <p:nvSpPr>
          <p:cNvPr id="62" name="Shape 1537"/>
          <p:cNvSpPr/>
          <p:nvPr/>
        </p:nvSpPr>
        <p:spPr>
          <a:xfrm>
            <a:off x="1500165" y="2294214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NOTICE</a:t>
            </a:r>
          </a:p>
        </p:txBody>
      </p:sp>
      <p:grpSp>
        <p:nvGrpSpPr>
          <p:cNvPr id="2" name="Group 1540"/>
          <p:cNvGrpSpPr/>
          <p:nvPr/>
        </p:nvGrpSpPr>
        <p:grpSpPr>
          <a:xfrm>
            <a:off x="1963108" y="1216008"/>
            <a:ext cx="180000" cy="180001"/>
            <a:chOff x="0" y="0"/>
            <a:chExt cx="179999" cy="179999"/>
          </a:xfrm>
        </p:grpSpPr>
        <p:sp>
          <p:nvSpPr>
            <p:cNvPr id="64" name="Shape 1538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1539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" name="Group 1543"/>
          <p:cNvGrpSpPr/>
          <p:nvPr/>
        </p:nvGrpSpPr>
        <p:grpSpPr>
          <a:xfrm>
            <a:off x="1500165" y="1644636"/>
            <a:ext cx="180001" cy="180001"/>
            <a:chOff x="0" y="0"/>
            <a:chExt cx="179999" cy="179999"/>
          </a:xfrm>
        </p:grpSpPr>
        <p:sp>
          <p:nvSpPr>
            <p:cNvPr id="68" name="Shape 1541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1542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" name="Group 1546"/>
          <p:cNvGrpSpPr/>
          <p:nvPr/>
        </p:nvGrpSpPr>
        <p:grpSpPr>
          <a:xfrm>
            <a:off x="2394546" y="1644636"/>
            <a:ext cx="180001" cy="180001"/>
            <a:chOff x="0" y="0"/>
            <a:chExt cx="179999" cy="179999"/>
          </a:xfrm>
        </p:grpSpPr>
        <p:sp>
          <p:nvSpPr>
            <p:cNvPr id="71" name="Shape 1544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1545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5" name="Group 1549"/>
          <p:cNvGrpSpPr/>
          <p:nvPr/>
        </p:nvGrpSpPr>
        <p:grpSpPr>
          <a:xfrm>
            <a:off x="1321570" y="4502253"/>
            <a:ext cx="180001" cy="180001"/>
            <a:chOff x="0" y="0"/>
            <a:chExt cx="179999" cy="179999"/>
          </a:xfrm>
        </p:grpSpPr>
        <p:sp>
          <p:nvSpPr>
            <p:cNvPr id="74" name="Shape 1547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1548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6" name="Group 1552"/>
          <p:cNvGrpSpPr/>
          <p:nvPr/>
        </p:nvGrpSpPr>
        <p:grpSpPr>
          <a:xfrm>
            <a:off x="1357290" y="2559043"/>
            <a:ext cx="180001" cy="180001"/>
            <a:chOff x="0" y="0"/>
            <a:chExt cx="179999" cy="179999"/>
          </a:xfrm>
        </p:grpSpPr>
        <p:sp>
          <p:nvSpPr>
            <p:cNvPr id="77" name="Shape 1550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1551"/>
            <p:cNvSpPr/>
            <p:nvPr/>
          </p:nvSpPr>
          <p:spPr>
            <a:xfrm>
              <a:off x="26360" y="13800"/>
              <a:ext cx="12728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79" name="Shape 1553"/>
          <p:cNvSpPr/>
          <p:nvPr/>
        </p:nvSpPr>
        <p:spPr>
          <a:xfrm>
            <a:off x="2071669" y="1287446"/>
            <a:ext cx="107157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 b="1"/>
            </a:lvl1pPr>
          </a:lstStyle>
          <a:p>
            <a:r>
              <a:t>HOME</a:t>
            </a:r>
          </a:p>
        </p:txBody>
      </p:sp>
      <p:grpSp>
        <p:nvGrpSpPr>
          <p:cNvPr id="7" name="Group 1556"/>
          <p:cNvGrpSpPr/>
          <p:nvPr/>
        </p:nvGrpSpPr>
        <p:grpSpPr>
          <a:xfrm>
            <a:off x="1357290" y="2287578"/>
            <a:ext cx="180001" cy="180001"/>
            <a:chOff x="0" y="0"/>
            <a:chExt cx="179999" cy="179999"/>
          </a:xfrm>
        </p:grpSpPr>
        <p:sp>
          <p:nvSpPr>
            <p:cNvPr id="81" name="Shape 1554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1555"/>
            <p:cNvSpPr/>
            <p:nvPr/>
          </p:nvSpPr>
          <p:spPr>
            <a:xfrm>
              <a:off x="26360" y="13800"/>
              <a:ext cx="12728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83" name="Shape 1557"/>
          <p:cNvSpPr/>
          <p:nvPr/>
        </p:nvSpPr>
        <p:spPr>
          <a:xfrm>
            <a:off x="1492228" y="3628382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CALENDER</a:t>
            </a:r>
          </a:p>
        </p:txBody>
      </p:sp>
      <p:sp>
        <p:nvSpPr>
          <p:cNvPr id="84" name="Shape 1558"/>
          <p:cNvSpPr/>
          <p:nvPr/>
        </p:nvSpPr>
        <p:spPr>
          <a:xfrm>
            <a:off x="1492228" y="4266388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MY PAGE</a:t>
            </a:r>
          </a:p>
        </p:txBody>
      </p:sp>
      <p:sp>
        <p:nvSpPr>
          <p:cNvPr id="85" name="Shape 1559"/>
          <p:cNvSpPr/>
          <p:nvPr/>
        </p:nvSpPr>
        <p:spPr>
          <a:xfrm>
            <a:off x="1466828" y="4707716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COUPON</a:t>
            </a:r>
          </a:p>
        </p:txBody>
      </p:sp>
      <p:sp>
        <p:nvSpPr>
          <p:cNvPr id="86" name="Shape 1560"/>
          <p:cNvSpPr/>
          <p:nvPr/>
        </p:nvSpPr>
        <p:spPr>
          <a:xfrm>
            <a:off x="1500165" y="5286388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EVENT</a:t>
            </a:r>
          </a:p>
        </p:txBody>
      </p:sp>
      <p:grpSp>
        <p:nvGrpSpPr>
          <p:cNvPr id="8" name="Group 1563"/>
          <p:cNvGrpSpPr/>
          <p:nvPr/>
        </p:nvGrpSpPr>
        <p:grpSpPr>
          <a:xfrm>
            <a:off x="1214698" y="867866"/>
            <a:ext cx="180001" cy="180001"/>
            <a:chOff x="0" y="0"/>
            <a:chExt cx="179999" cy="179999"/>
          </a:xfrm>
        </p:grpSpPr>
        <p:sp>
          <p:nvSpPr>
            <p:cNvPr id="88" name="Shape 1561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Shape 1562"/>
            <p:cNvSpPr/>
            <p:nvPr/>
          </p:nvSpPr>
          <p:spPr>
            <a:xfrm>
              <a:off x="26360" y="13800"/>
              <a:ext cx="12728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9" name="Group 1566"/>
          <p:cNvGrpSpPr/>
          <p:nvPr/>
        </p:nvGrpSpPr>
        <p:grpSpPr>
          <a:xfrm>
            <a:off x="1320166" y="3637134"/>
            <a:ext cx="180001" cy="180001"/>
            <a:chOff x="0" y="0"/>
            <a:chExt cx="179999" cy="179999"/>
          </a:xfrm>
        </p:grpSpPr>
        <p:sp>
          <p:nvSpPr>
            <p:cNvPr id="91" name="Shape 1564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Shape 1565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0" name="Group 1569"/>
          <p:cNvGrpSpPr/>
          <p:nvPr/>
        </p:nvGrpSpPr>
        <p:grpSpPr>
          <a:xfrm>
            <a:off x="1320166" y="4287842"/>
            <a:ext cx="180001" cy="180001"/>
            <a:chOff x="0" y="0"/>
            <a:chExt cx="179999" cy="179999"/>
          </a:xfrm>
        </p:grpSpPr>
        <p:sp>
          <p:nvSpPr>
            <p:cNvPr id="94" name="Shape 1567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1568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1" name="Group 1572"/>
          <p:cNvGrpSpPr/>
          <p:nvPr/>
        </p:nvGrpSpPr>
        <p:grpSpPr>
          <a:xfrm>
            <a:off x="2428860" y="867866"/>
            <a:ext cx="180001" cy="180001"/>
            <a:chOff x="0" y="0"/>
            <a:chExt cx="179999" cy="179999"/>
          </a:xfrm>
        </p:grpSpPr>
        <p:sp>
          <p:nvSpPr>
            <p:cNvPr id="97" name="Shape 1570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8" name="Shape 1571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" name="Group 1575"/>
          <p:cNvGrpSpPr/>
          <p:nvPr/>
        </p:nvGrpSpPr>
        <p:grpSpPr>
          <a:xfrm>
            <a:off x="1320166" y="4716469"/>
            <a:ext cx="180001" cy="180001"/>
            <a:chOff x="0" y="0"/>
            <a:chExt cx="179999" cy="179999"/>
          </a:xfrm>
        </p:grpSpPr>
        <p:sp>
          <p:nvSpPr>
            <p:cNvPr id="100" name="Shape 1573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 1574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3" name="Group 1578"/>
          <p:cNvGrpSpPr/>
          <p:nvPr/>
        </p:nvGrpSpPr>
        <p:grpSpPr>
          <a:xfrm>
            <a:off x="1785918" y="867571"/>
            <a:ext cx="180001" cy="180001"/>
            <a:chOff x="0" y="0"/>
            <a:chExt cx="179999" cy="179999"/>
          </a:xfrm>
        </p:grpSpPr>
        <p:sp>
          <p:nvSpPr>
            <p:cNvPr id="103" name="Shape 157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577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" name="Group 1581"/>
          <p:cNvGrpSpPr/>
          <p:nvPr/>
        </p:nvGrpSpPr>
        <p:grpSpPr>
          <a:xfrm>
            <a:off x="1357290" y="5286388"/>
            <a:ext cx="180001" cy="180001"/>
            <a:chOff x="0" y="0"/>
            <a:chExt cx="179999" cy="179999"/>
          </a:xfrm>
        </p:grpSpPr>
        <p:sp>
          <p:nvSpPr>
            <p:cNvPr id="106" name="Shape 157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Shape 1580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14</a:t>
              </a:r>
            </a:p>
          </p:txBody>
        </p:sp>
      </p:grpSp>
      <p:sp>
        <p:nvSpPr>
          <p:cNvPr id="108" name="Shape 1582"/>
          <p:cNvSpPr/>
          <p:nvPr/>
        </p:nvSpPr>
        <p:spPr>
          <a:xfrm>
            <a:off x="1285852" y="951022"/>
            <a:ext cx="72547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sz="1000" dirty="0" smtClean="0"/>
              <a:t>SEARCH</a:t>
            </a:r>
            <a:endParaRPr sz="1000"/>
          </a:p>
        </p:txBody>
      </p:sp>
      <p:sp>
        <p:nvSpPr>
          <p:cNvPr id="109" name="Shape 1583"/>
          <p:cNvSpPr/>
          <p:nvPr/>
        </p:nvSpPr>
        <p:spPr>
          <a:xfrm>
            <a:off x="1928794" y="951022"/>
            <a:ext cx="68204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sz="1000" dirty="0" smtClean="0"/>
              <a:t>POSTIT</a:t>
            </a:r>
            <a:endParaRPr sz="1000" dirty="0"/>
          </a:p>
        </p:txBody>
      </p:sp>
      <p:sp>
        <p:nvSpPr>
          <p:cNvPr id="110" name="Shape 1584"/>
          <p:cNvSpPr/>
          <p:nvPr/>
        </p:nvSpPr>
        <p:spPr>
          <a:xfrm>
            <a:off x="2500298" y="951022"/>
            <a:ext cx="113631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sz="1000" dirty="0" smtClean="0"/>
              <a:t>MYPROGRAM</a:t>
            </a:r>
            <a:endParaRPr sz="1000"/>
          </a:p>
        </p:txBody>
      </p:sp>
      <p:sp>
        <p:nvSpPr>
          <p:cNvPr id="111" name="Shape 1585"/>
          <p:cNvSpPr/>
          <p:nvPr/>
        </p:nvSpPr>
        <p:spPr>
          <a:xfrm>
            <a:off x="1371660" y="2777608"/>
            <a:ext cx="180001" cy="18000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586"/>
          <p:cNvSpPr/>
          <p:nvPr/>
        </p:nvSpPr>
        <p:spPr>
          <a:xfrm>
            <a:off x="1396350" y="2788924"/>
            <a:ext cx="12728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13" name="Shape 1587"/>
          <p:cNvSpPr/>
          <p:nvPr/>
        </p:nvSpPr>
        <p:spPr>
          <a:xfrm>
            <a:off x="1505713" y="2763984"/>
            <a:ext cx="14287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HELP</a:t>
            </a:r>
          </a:p>
        </p:txBody>
      </p:sp>
      <p:sp>
        <p:nvSpPr>
          <p:cNvPr id="66" name="Shape 1560"/>
          <p:cNvSpPr/>
          <p:nvPr/>
        </p:nvSpPr>
        <p:spPr>
          <a:xfrm>
            <a:off x="1500165" y="5555313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rPr lang="ko-KR" altLang="en-US" dirty="0" smtClean="0"/>
              <a:t>제휴신청</a:t>
            </a:r>
            <a:endParaRPr/>
          </a:p>
        </p:txBody>
      </p:sp>
      <p:grpSp>
        <p:nvGrpSpPr>
          <p:cNvPr id="15" name="Group 1581"/>
          <p:cNvGrpSpPr/>
          <p:nvPr/>
        </p:nvGrpSpPr>
        <p:grpSpPr>
          <a:xfrm>
            <a:off x="1357290" y="5555313"/>
            <a:ext cx="180001" cy="180001"/>
            <a:chOff x="0" y="0"/>
            <a:chExt cx="179999" cy="179999"/>
          </a:xfrm>
        </p:grpSpPr>
        <p:sp>
          <p:nvSpPr>
            <p:cNvPr id="116" name="Shape 157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hape 1580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15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push_detail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4883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200">
                          <a:sym typeface="맑은 고딕"/>
                        </a:defRPr>
                      </a:pPr>
                      <a:r>
                        <a:rPr lang="en-US" altLang="ko-KR" dirty="0" err="1" smtClean="0"/>
                        <a:t>Nội</a:t>
                      </a:r>
                      <a:r>
                        <a:rPr lang="en-US" altLang="ko-KR" baseline="0" dirty="0" smtClean="0"/>
                        <a:t> dung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</a:t>
                      </a:r>
                      <a:endParaRPr lang="ko-KR" altLang="en-US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200">
                          <a:solidFill>
                            <a:srgbClr val="FF0000"/>
                          </a:solidFill>
                          <a:sym typeface="맑은 고딕"/>
                        </a:defRPr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/>
                        <a:t>닫기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Đóng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>
                          <a:solidFill>
                            <a:srgbClr val="000000"/>
                          </a:solidFill>
                        </a:rPr>
                        <a:t>sẽ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đóng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trang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notification</a:t>
                      </a:r>
                      <a:endParaRPr lang="ko-KR" alt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200">
                          <a:solidFill>
                            <a:srgbClr val="FF0000"/>
                          </a:solidFill>
                          <a:sym typeface="맑은 고딕"/>
                        </a:defRPr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보기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Xem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sẽ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chuyển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đến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trang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tương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0000"/>
                          </a:solidFill>
                        </a:rPr>
                        <a:t>ứng</a:t>
                      </a:r>
                      <a:endParaRPr lang="ko-KR" altLang="en-US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28596" y="857232"/>
            <a:ext cx="3000396" cy="500066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4348" y="2357430"/>
            <a:ext cx="2357454" cy="1714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5786" y="2855237"/>
            <a:ext cx="23574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알림 내용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1500166" y="2524448"/>
            <a:ext cx="10715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 smtClean="0"/>
              <a:t>Whelearn</a:t>
            </a:r>
            <a:endParaRPr lang="ko-KR" altLang="en-US" sz="1100" b="1" dirty="0"/>
          </a:p>
        </p:txBody>
      </p:sp>
      <p:sp>
        <p:nvSpPr>
          <p:cNvPr id="24" name="타원 23"/>
          <p:cNvSpPr/>
          <p:nvPr/>
        </p:nvSpPr>
        <p:spPr>
          <a:xfrm>
            <a:off x="785786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pSp>
        <p:nvGrpSpPr>
          <p:cNvPr id="11" name="Group 1785"/>
          <p:cNvGrpSpPr/>
          <p:nvPr/>
        </p:nvGrpSpPr>
        <p:grpSpPr>
          <a:xfrm>
            <a:off x="1000100" y="3500437"/>
            <a:ext cx="714381" cy="285753"/>
            <a:chOff x="0" y="0"/>
            <a:chExt cx="714379" cy="285752"/>
          </a:xfrm>
        </p:grpSpPr>
        <p:sp>
          <p:nvSpPr>
            <p:cNvPr id="12" name="Shape 1783"/>
            <p:cNvSpPr/>
            <p:nvPr/>
          </p:nvSpPr>
          <p:spPr>
            <a:xfrm>
              <a:off x="0" y="-1"/>
              <a:ext cx="714380" cy="28575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1784"/>
            <p:cNvSpPr/>
            <p:nvPr/>
          </p:nvSpPr>
          <p:spPr>
            <a:xfrm>
              <a:off x="0" y="1906"/>
              <a:ext cx="71438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닫기</a:t>
              </a:r>
            </a:p>
          </p:txBody>
        </p:sp>
      </p:grpSp>
      <p:grpSp>
        <p:nvGrpSpPr>
          <p:cNvPr id="14" name="Group 1791"/>
          <p:cNvGrpSpPr/>
          <p:nvPr/>
        </p:nvGrpSpPr>
        <p:grpSpPr>
          <a:xfrm>
            <a:off x="928662" y="3429000"/>
            <a:ext cx="180001" cy="180000"/>
            <a:chOff x="0" y="0"/>
            <a:chExt cx="179999" cy="179999"/>
          </a:xfrm>
        </p:grpSpPr>
        <p:sp>
          <p:nvSpPr>
            <p:cNvPr id="15" name="Shape 178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1790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2</a:t>
              </a:r>
              <a:endParaRPr/>
            </a:p>
          </p:txBody>
        </p:sp>
      </p:grpSp>
      <p:grpSp>
        <p:nvGrpSpPr>
          <p:cNvPr id="22" name="Group 1785"/>
          <p:cNvGrpSpPr/>
          <p:nvPr/>
        </p:nvGrpSpPr>
        <p:grpSpPr>
          <a:xfrm>
            <a:off x="1928793" y="3500437"/>
            <a:ext cx="714381" cy="285753"/>
            <a:chOff x="0" y="0"/>
            <a:chExt cx="714379" cy="285752"/>
          </a:xfrm>
        </p:grpSpPr>
        <p:sp>
          <p:nvSpPr>
            <p:cNvPr id="25" name="Shape 1783"/>
            <p:cNvSpPr/>
            <p:nvPr/>
          </p:nvSpPr>
          <p:spPr>
            <a:xfrm>
              <a:off x="0" y="-1"/>
              <a:ext cx="714380" cy="28575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1784"/>
            <p:cNvSpPr/>
            <p:nvPr/>
          </p:nvSpPr>
          <p:spPr>
            <a:xfrm>
              <a:off x="0" y="1906"/>
              <a:ext cx="71438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ko-KR" altLang="en-US" dirty="0" smtClean="0"/>
                <a:t>보기</a:t>
              </a:r>
              <a:endParaRPr/>
            </a:p>
          </p:txBody>
        </p:sp>
      </p:grpSp>
      <p:grpSp>
        <p:nvGrpSpPr>
          <p:cNvPr id="27" name="Group 1791"/>
          <p:cNvGrpSpPr/>
          <p:nvPr/>
        </p:nvGrpSpPr>
        <p:grpSpPr>
          <a:xfrm>
            <a:off x="1857355" y="3429000"/>
            <a:ext cx="180001" cy="180000"/>
            <a:chOff x="0" y="0"/>
            <a:chExt cx="179999" cy="179999"/>
          </a:xfrm>
        </p:grpSpPr>
        <p:sp>
          <p:nvSpPr>
            <p:cNvPr id="28" name="Shape 178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1790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3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company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341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285852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WHELEARN</a:t>
            </a:r>
            <a:endParaRPr lang="en-US" sz="1100" b="1" dirty="0"/>
          </a:p>
        </p:txBody>
      </p:sp>
      <p:pic>
        <p:nvPicPr>
          <p:cNvPr id="8" name="그림 7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89313"/>
            <a:ext cx="214314" cy="19654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00034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help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45100"/>
              </p:ext>
            </p:extLst>
          </p:nvPr>
        </p:nvGraphicFramePr>
        <p:xfrm>
          <a:off x="3803626" y="489601"/>
          <a:ext cx="5340374" cy="57238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 sz="1200">
                          <a:sym typeface="맑은 고딕"/>
                        </a:defRPr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 sz="1200">
                          <a:sym typeface="맑은 고딕"/>
                        </a:defRPr>
                      </a:pPr>
                      <a:endParaRPr lang="en-US" altLang="ko-KR" sz="1200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200">
                          <a:sym typeface="맑은 고딕"/>
                        </a:defRPr>
                      </a:pPr>
                      <a:r>
                        <a:rPr lang="vi-VN" altLang="ko-KR" sz="1200" dirty="0" smtClean="0"/>
                        <a:t>Khi chạm vào sẽ quay lại trang trước</a:t>
                      </a:r>
                      <a:endParaRPr lang="ko-KR" altLang="en-US" sz="12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AutoNum type="arabicParenR"/>
                        <a:tabLst/>
                        <a:defRPr sz="1200">
                          <a:sym typeface="맑은 고딕"/>
                        </a:defRPr>
                      </a:pPr>
                      <a:r>
                        <a:rPr lang="ko-KR" altLang="en-US" sz="1200" dirty="0" smtClean="0"/>
                        <a:t>“</a:t>
                      </a:r>
                      <a:r>
                        <a:rPr lang="en-US" altLang="ko-KR" sz="1200" dirty="0" smtClean="0"/>
                        <a:t>FAQ”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Xem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tất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cả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các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endParaRPr lang="ko-KR" altLang="en-US" sz="12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AutoNum type="arabicParenR"/>
                        <a:tabLst/>
                        <a:defRPr sz="1200">
                          <a:sym typeface="맑은 고딕"/>
                        </a:defRPr>
                      </a:pPr>
                      <a:r>
                        <a:rPr lang="ko-KR" altLang="en-US" sz="1200" dirty="0" smtClean="0"/>
                        <a:t>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청강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수강신청</a:t>
                      </a:r>
                      <a:r>
                        <a:rPr lang="en-US" altLang="ko-KR" sz="1200" dirty="0" smtClean="0"/>
                        <a:t>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khi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chạm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vào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hệ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thống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chỉ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những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được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phân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loại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vào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mục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청강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수강신청</a:t>
                      </a:r>
                      <a:r>
                        <a:rPr lang="ko-KR" altLang="en-US" sz="1200" dirty="0" smtClean="0"/>
                        <a:t>”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upload ở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bên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endParaRPr lang="ko-KR" altLang="en-US" sz="12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AutoNum type="arabicParenR"/>
                        <a:tabLst/>
                        <a:defRPr sz="1200">
                          <a:sym typeface="맑은 고딕"/>
                        </a:defRPr>
                      </a:pP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환불</a:t>
                      </a:r>
                      <a:r>
                        <a:rPr lang="en-US" altLang="ko-KR" sz="1200" dirty="0" smtClean="0"/>
                        <a:t>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khi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chạm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vào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hệ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thống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chỉ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những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được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phân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loại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vào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mục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환불</a:t>
                      </a:r>
                      <a:r>
                        <a:rPr lang="ko-KR" altLang="en-US" sz="1200" dirty="0" smtClean="0"/>
                        <a:t>”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upload ở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bên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endParaRPr lang="ko-KR" altLang="en-US" sz="12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AutoNum type="arabicParenR"/>
                        <a:tabLst/>
                        <a:defRPr sz="1200">
                          <a:sym typeface="맑은 고딕"/>
                        </a:defRPr>
                      </a:pPr>
                      <a:r>
                        <a:rPr lang="ko-KR" altLang="en-US" sz="1200" dirty="0" smtClean="0"/>
                        <a:t>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r>
                        <a:rPr lang="en-US" altLang="ko-KR" sz="1200" dirty="0" smtClean="0"/>
                        <a:t>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Khác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khi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chạm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vào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hệ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thống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chỉ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những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được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phân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loại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vào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mục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r>
                        <a:rPr lang="ko-KR" altLang="en-US" sz="1200" dirty="0" smtClean="0"/>
                        <a:t>”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Khác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upload ở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bên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endParaRPr lang="ko-KR" altLang="en-US" sz="1200" dirty="0" smtClean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AutoNum type="arabicParenR"/>
                        <a:tabLst/>
                        <a:defRPr sz="1200">
                          <a:sym typeface="맑은 고딕"/>
                        </a:defRPr>
                      </a:pPr>
                      <a:r>
                        <a:rPr lang="en-US" altLang="ko-KR" sz="120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danh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mục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phân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loại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của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endParaRPr lang="ko-KR" altLang="en-US" sz="1200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200">
                          <a:sym typeface="맑은 고딕"/>
                        </a:defRPr>
                      </a:pPr>
                      <a:r>
                        <a:rPr lang="en-US" altLang="ko-KR" sz="120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tiêu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r>
                        <a:rPr lang="ko-KR" altLang="en-US" sz="1200" dirty="0" smtClean="0"/>
                        <a:t/>
                      </a:r>
                      <a:br>
                        <a:rPr lang="ko-KR" altLang="en-US" sz="1200" dirty="0" smtClean="0"/>
                      </a:b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Khi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chạm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vào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tiêu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nội</a:t>
                      </a:r>
                      <a:r>
                        <a:rPr lang="en-US" altLang="ko-KR" sz="1200" baseline="0" dirty="0" smtClean="0"/>
                        <a:t> dung </a:t>
                      </a:r>
                      <a:r>
                        <a:rPr lang="en-US" altLang="ko-KR" sz="1200" baseline="0" dirty="0" err="1" smtClean="0"/>
                        <a:t>trả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lời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hiện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ra</a:t>
                      </a:r>
                      <a:r>
                        <a:rPr lang="en-US" altLang="ko-KR" sz="1200" baseline="0" dirty="0" smtClean="0"/>
                        <a:t> ở </a:t>
                      </a:r>
                      <a:r>
                        <a:rPr lang="en-US" altLang="ko-KR" sz="1200" baseline="0" dirty="0" err="1" smtClean="0"/>
                        <a:t>bên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dưới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và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khi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chạm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vào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tiêu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của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câu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hỏi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đó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nội</a:t>
                      </a:r>
                      <a:r>
                        <a:rPr lang="en-US" altLang="ko-KR" sz="1200" baseline="0" dirty="0" smtClean="0"/>
                        <a:t> dung </a:t>
                      </a:r>
                      <a:r>
                        <a:rPr lang="en-US" altLang="ko-KR" sz="1200" baseline="0" dirty="0" err="1" smtClean="0"/>
                        <a:t>trả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lời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tương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ứng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đóng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lại</a:t>
                      </a:r>
                      <a:endParaRPr lang="ko-KR" altLang="en-US" sz="1200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200">
                          <a:sym typeface="맑은 고딕"/>
                        </a:defRPr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답변”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Trả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lời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nội</a:t>
                      </a:r>
                      <a:r>
                        <a:rPr lang="en-US" altLang="ko-KR" sz="1200" baseline="0" dirty="0" smtClean="0"/>
                        <a:t> dung </a:t>
                      </a:r>
                      <a:r>
                        <a:rPr lang="en-US" altLang="ko-KR" sz="1200" baseline="0" dirty="0" err="1" smtClean="0"/>
                        <a:t>trả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lời</a:t>
                      </a:r>
                      <a:endParaRPr lang="ko-KR" altLang="en-US" sz="12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hape 1806"/>
          <p:cNvSpPr/>
          <p:nvPr/>
        </p:nvSpPr>
        <p:spPr>
          <a:xfrm>
            <a:off x="500034" y="1071546"/>
            <a:ext cx="142876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latin typeface="바탕"/>
                <a:ea typeface="바탕"/>
                <a:cs typeface="바탕"/>
                <a:sym typeface="바탕"/>
              </a:defRPr>
            </a:lvl1pPr>
          </a:lstStyle>
          <a:p>
            <a:r>
              <a:t>&lt;</a:t>
            </a:r>
          </a:p>
        </p:txBody>
      </p:sp>
      <p:grpSp>
        <p:nvGrpSpPr>
          <p:cNvPr id="10" name="Group 1809"/>
          <p:cNvGrpSpPr/>
          <p:nvPr/>
        </p:nvGrpSpPr>
        <p:grpSpPr>
          <a:xfrm>
            <a:off x="357157" y="1000108"/>
            <a:ext cx="180001" cy="180001"/>
            <a:chOff x="0" y="0"/>
            <a:chExt cx="179999" cy="179999"/>
          </a:xfrm>
        </p:grpSpPr>
        <p:sp>
          <p:nvSpPr>
            <p:cNvPr id="11" name="Shape 1807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1808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3" name="Shape 1810"/>
          <p:cNvSpPr/>
          <p:nvPr/>
        </p:nvSpPr>
        <p:spPr>
          <a:xfrm>
            <a:off x="1643040" y="1071546"/>
            <a:ext cx="57150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dirty="0" smtClean="0"/>
              <a:t>HELP</a:t>
            </a:r>
            <a:endParaRPr/>
          </a:p>
        </p:txBody>
      </p:sp>
      <p:pic>
        <p:nvPicPr>
          <p:cNvPr id="14" name="image4.png" descr="카테고리.bm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0363" y="1089312"/>
            <a:ext cx="214315" cy="196548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812"/>
          <p:cNvSpPr/>
          <p:nvPr/>
        </p:nvSpPr>
        <p:spPr>
          <a:xfrm>
            <a:off x="508223" y="1420026"/>
            <a:ext cx="47564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 b="1"/>
            </a:lvl1pPr>
          </a:lstStyle>
          <a:p>
            <a:r>
              <a:t>FAQ</a:t>
            </a:r>
          </a:p>
        </p:txBody>
      </p:sp>
      <p:sp>
        <p:nvSpPr>
          <p:cNvPr id="16" name="Shape 1813"/>
          <p:cNvSpPr/>
          <p:nvPr/>
        </p:nvSpPr>
        <p:spPr>
          <a:xfrm>
            <a:off x="1021168" y="1420026"/>
            <a:ext cx="1050502" cy="26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t>청강/수강신청</a:t>
            </a:r>
          </a:p>
        </p:txBody>
      </p:sp>
      <p:sp>
        <p:nvSpPr>
          <p:cNvPr id="17" name="Shape 1814"/>
          <p:cNvSpPr/>
          <p:nvPr/>
        </p:nvSpPr>
        <p:spPr>
          <a:xfrm>
            <a:off x="2166298" y="1415136"/>
            <a:ext cx="905504" cy="26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 b="1"/>
            </a:lvl1pPr>
          </a:lstStyle>
          <a:p>
            <a:r>
              <a:t>취소/환불</a:t>
            </a:r>
          </a:p>
        </p:txBody>
      </p:sp>
      <p:grpSp>
        <p:nvGrpSpPr>
          <p:cNvPr id="18" name="Group 1818"/>
          <p:cNvGrpSpPr/>
          <p:nvPr/>
        </p:nvGrpSpPr>
        <p:grpSpPr>
          <a:xfrm>
            <a:off x="357157" y="1327495"/>
            <a:ext cx="180001" cy="180001"/>
            <a:chOff x="0" y="0"/>
            <a:chExt cx="179999" cy="179999"/>
          </a:xfrm>
        </p:grpSpPr>
        <p:sp>
          <p:nvSpPr>
            <p:cNvPr id="20" name="Shape 181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81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" name="Group 1821"/>
          <p:cNvGrpSpPr/>
          <p:nvPr/>
        </p:nvGrpSpPr>
        <p:grpSpPr>
          <a:xfrm>
            <a:off x="958760" y="1327495"/>
            <a:ext cx="180001" cy="180001"/>
            <a:chOff x="0" y="0"/>
            <a:chExt cx="179999" cy="179999"/>
          </a:xfrm>
        </p:grpSpPr>
        <p:sp>
          <p:nvSpPr>
            <p:cNvPr id="23" name="Shape 181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1820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5" name="Group 1824"/>
          <p:cNvGrpSpPr/>
          <p:nvPr/>
        </p:nvGrpSpPr>
        <p:grpSpPr>
          <a:xfrm>
            <a:off x="2017388" y="1327495"/>
            <a:ext cx="180001" cy="180001"/>
            <a:chOff x="0" y="0"/>
            <a:chExt cx="179999" cy="179999"/>
          </a:xfrm>
        </p:grpSpPr>
        <p:sp>
          <p:nvSpPr>
            <p:cNvPr id="26" name="Shape 1822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1823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2" name="Group 1827"/>
          <p:cNvGrpSpPr/>
          <p:nvPr/>
        </p:nvGrpSpPr>
        <p:grpSpPr>
          <a:xfrm>
            <a:off x="2857488" y="1357298"/>
            <a:ext cx="180001" cy="180001"/>
            <a:chOff x="0" y="0"/>
            <a:chExt cx="179999" cy="179999"/>
          </a:xfrm>
        </p:grpSpPr>
        <p:sp>
          <p:nvSpPr>
            <p:cNvPr id="33" name="Shape 1825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1826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5" name="Shape 1829"/>
          <p:cNvSpPr/>
          <p:nvPr/>
        </p:nvSpPr>
        <p:spPr>
          <a:xfrm>
            <a:off x="509873" y="1685045"/>
            <a:ext cx="359913" cy="1"/>
          </a:xfrm>
          <a:prstGeom prst="line">
            <a:avLst/>
          </a:prstGeom>
          <a:ln w="34925">
            <a:solidFill>
              <a:srgbClr val="A6A6A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1656"/>
          <p:cNvSpPr/>
          <p:nvPr/>
        </p:nvSpPr>
        <p:spPr>
          <a:xfrm>
            <a:off x="428596" y="2214554"/>
            <a:ext cx="2928960" cy="10001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1659"/>
          <p:cNvSpPr/>
          <p:nvPr/>
        </p:nvSpPr>
        <p:spPr>
          <a:xfrm>
            <a:off x="428595" y="1785925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1660"/>
          <p:cNvSpPr/>
          <p:nvPr/>
        </p:nvSpPr>
        <p:spPr>
          <a:xfrm>
            <a:off x="500034" y="1857363"/>
            <a:ext cx="292895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lang="en-US" sz="1000" b="1" dirty="0" smtClean="0">
                <a:solidFill>
                  <a:srgbClr val="37A9FF"/>
                </a:solidFill>
              </a:rPr>
              <a:t> 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청강</a:t>
            </a:r>
            <a:r>
              <a:rPr lang="en-US" altLang="ko-KR" sz="1000" b="1" dirty="0" smtClean="0">
                <a:solidFill>
                  <a:srgbClr val="37A9FF"/>
                </a:solidFill>
              </a:rPr>
              <a:t>/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수강신청     </a:t>
            </a:r>
            <a:r>
              <a:rPr lang="ko-KR" altLang="en-US" sz="1000" b="0" dirty="0" smtClean="0"/>
              <a:t>프로그램이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폐강되면 어쩌죠</a:t>
            </a:r>
            <a:r>
              <a:rPr lang="en-US" altLang="ko-KR" sz="1000" b="0" dirty="0" smtClean="0"/>
              <a:t>?</a:t>
            </a:r>
            <a:endParaRPr sz="1000" b="0" dirty="0"/>
          </a:p>
        </p:txBody>
      </p:sp>
      <p:sp>
        <p:nvSpPr>
          <p:cNvPr id="40" name="Shape 1662"/>
          <p:cNvSpPr/>
          <p:nvPr/>
        </p:nvSpPr>
        <p:spPr>
          <a:xfrm>
            <a:off x="642908" y="2357430"/>
            <a:ext cx="257177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/>
            </a:pP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답변</a:t>
            </a:r>
            <a:endParaRPr lang="en-US" altLang="ko-K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 sz="1000"/>
            </a:pPr>
            <a:endParaRPr lang="en-US" altLang="ko-KR" dirty="0" smtClean="0"/>
          </a:p>
          <a:p>
            <a:pPr>
              <a:defRPr sz="1000"/>
            </a:pPr>
            <a:r>
              <a:rPr lang="ko-KR" altLang="en-US" dirty="0" smtClean="0"/>
              <a:t>폐강되는 즉시</a:t>
            </a:r>
            <a:r>
              <a:rPr lang="en-US" altLang="ko-KR" dirty="0" smtClean="0"/>
              <a:t>, </a:t>
            </a:r>
            <a:r>
              <a:rPr lang="en-US" dirty="0" smtClean="0"/>
              <a:t>100% </a:t>
            </a:r>
            <a:r>
              <a:rPr lang="ko-KR" altLang="en-US" dirty="0" smtClean="0"/>
              <a:t>환불 처리 해드립니다</a:t>
            </a:r>
            <a:r>
              <a:rPr lang="en-US" altLang="ko-KR" dirty="0" smtClean="0"/>
              <a:t>. </a:t>
            </a:r>
            <a:endParaRPr/>
          </a:p>
        </p:txBody>
      </p:sp>
      <p:grpSp>
        <p:nvGrpSpPr>
          <p:cNvPr id="41" name="Group 1665"/>
          <p:cNvGrpSpPr/>
          <p:nvPr/>
        </p:nvGrpSpPr>
        <p:grpSpPr>
          <a:xfrm>
            <a:off x="391472" y="1891677"/>
            <a:ext cx="180001" cy="180001"/>
            <a:chOff x="0" y="0"/>
            <a:chExt cx="179999" cy="179999"/>
          </a:xfrm>
        </p:grpSpPr>
        <p:sp>
          <p:nvSpPr>
            <p:cNvPr id="42" name="Shape 1663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 1664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6</a:t>
              </a:r>
              <a:endParaRPr/>
            </a:p>
          </p:txBody>
        </p:sp>
      </p:grpSp>
      <p:grpSp>
        <p:nvGrpSpPr>
          <p:cNvPr id="44" name="Group 1668"/>
          <p:cNvGrpSpPr/>
          <p:nvPr/>
        </p:nvGrpSpPr>
        <p:grpSpPr>
          <a:xfrm>
            <a:off x="462910" y="2357430"/>
            <a:ext cx="180001" cy="180001"/>
            <a:chOff x="0" y="0"/>
            <a:chExt cx="179999" cy="179999"/>
          </a:xfrm>
        </p:grpSpPr>
        <p:sp>
          <p:nvSpPr>
            <p:cNvPr id="45" name="Shape 166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1667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8</a:t>
              </a:r>
              <a:endParaRPr/>
            </a:p>
          </p:txBody>
        </p:sp>
      </p:grpSp>
      <p:sp>
        <p:nvSpPr>
          <p:cNvPr id="47" name="Shape 1659"/>
          <p:cNvSpPr/>
          <p:nvPr/>
        </p:nvSpPr>
        <p:spPr>
          <a:xfrm>
            <a:off x="428594" y="3214686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1660"/>
          <p:cNvSpPr/>
          <p:nvPr/>
        </p:nvSpPr>
        <p:spPr>
          <a:xfrm>
            <a:off x="500033" y="3286124"/>
            <a:ext cx="271464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/>
            </a:pPr>
            <a:r>
              <a:rPr lang="ko-KR" altLang="en-US" sz="1000" b="1" dirty="0" smtClean="0">
                <a:solidFill>
                  <a:srgbClr val="37A9FF"/>
                </a:solidFill>
              </a:rPr>
              <a:t>취소</a:t>
            </a:r>
            <a:r>
              <a:rPr lang="en-US" altLang="ko-KR" sz="1000" b="1" dirty="0" smtClean="0">
                <a:solidFill>
                  <a:srgbClr val="37A9FF"/>
                </a:solidFill>
              </a:rPr>
              <a:t>/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환불        </a:t>
            </a:r>
            <a:r>
              <a:rPr lang="ko-KR" altLang="en-US" sz="1000" b="0" dirty="0" smtClean="0"/>
              <a:t>환불 규정이 어떻게 되나요</a:t>
            </a:r>
            <a:r>
              <a:rPr lang="en-US" altLang="ko-KR" sz="1000" b="0" dirty="0" smtClean="0"/>
              <a:t>?</a:t>
            </a:r>
            <a:endParaRPr sz="1000" b="0"/>
          </a:p>
        </p:txBody>
      </p:sp>
      <p:sp>
        <p:nvSpPr>
          <p:cNvPr id="49" name="Shape 1659"/>
          <p:cNvSpPr/>
          <p:nvPr/>
        </p:nvSpPr>
        <p:spPr>
          <a:xfrm>
            <a:off x="428594" y="3643312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1660"/>
          <p:cNvSpPr/>
          <p:nvPr/>
        </p:nvSpPr>
        <p:spPr>
          <a:xfrm>
            <a:off x="500033" y="3714750"/>
            <a:ext cx="271464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/>
            </a:pPr>
            <a:r>
              <a:rPr lang="ko-KR" altLang="en-US" sz="1000" b="1" dirty="0" smtClean="0">
                <a:solidFill>
                  <a:srgbClr val="37A9FF"/>
                </a:solidFill>
              </a:rPr>
              <a:t>취소</a:t>
            </a:r>
            <a:r>
              <a:rPr lang="en-US" altLang="ko-KR" sz="1000" b="1" dirty="0" smtClean="0">
                <a:solidFill>
                  <a:srgbClr val="37A9FF"/>
                </a:solidFill>
              </a:rPr>
              <a:t>/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환불        </a:t>
            </a:r>
            <a:r>
              <a:rPr lang="ko-KR" altLang="en-US" sz="1000" b="0" dirty="0" smtClean="0"/>
              <a:t>환불 규정이 어떻게 되나요</a:t>
            </a:r>
            <a:r>
              <a:rPr lang="en-US" altLang="ko-KR" sz="1000" b="0" dirty="0" smtClean="0"/>
              <a:t>?</a:t>
            </a:r>
            <a:endParaRPr sz="1000" b="0"/>
          </a:p>
        </p:txBody>
      </p:sp>
      <p:sp>
        <p:nvSpPr>
          <p:cNvPr id="51" name="Shape 1659"/>
          <p:cNvSpPr/>
          <p:nvPr/>
        </p:nvSpPr>
        <p:spPr>
          <a:xfrm>
            <a:off x="428594" y="4071942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1660"/>
          <p:cNvSpPr/>
          <p:nvPr/>
        </p:nvSpPr>
        <p:spPr>
          <a:xfrm>
            <a:off x="500033" y="4143380"/>
            <a:ext cx="271464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/>
            </a:pP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기타</a:t>
            </a: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ko-KR" altLang="en-US" sz="1000" b="0" dirty="0" smtClean="0"/>
              <a:t>프로그램 개설을 하고 싶어요</a:t>
            </a:r>
            <a:r>
              <a:rPr lang="en-US" altLang="ko-KR" sz="1000" b="0" dirty="0" smtClean="0"/>
              <a:t>.</a:t>
            </a:r>
            <a:endParaRPr sz="1000" b="0"/>
          </a:p>
        </p:txBody>
      </p:sp>
      <p:sp>
        <p:nvSpPr>
          <p:cNvPr id="53" name="Shape 1659"/>
          <p:cNvSpPr/>
          <p:nvPr/>
        </p:nvSpPr>
        <p:spPr>
          <a:xfrm>
            <a:off x="428594" y="4500570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1660"/>
          <p:cNvSpPr/>
          <p:nvPr/>
        </p:nvSpPr>
        <p:spPr>
          <a:xfrm>
            <a:off x="428596" y="4572008"/>
            <a:ext cx="292895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lang="en-US" sz="10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청강</a:t>
            </a:r>
            <a:r>
              <a:rPr lang="en-US" altLang="ko-KR" sz="1000" b="1" dirty="0" smtClean="0">
                <a:solidFill>
                  <a:srgbClr val="37A9FF"/>
                </a:solidFill>
              </a:rPr>
              <a:t>/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수강신청</a:t>
            </a: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ko-KR" altLang="en-US" sz="1000" b="0" dirty="0" smtClean="0"/>
              <a:t>프로그램이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폐강되면 어쩌죠</a:t>
            </a:r>
            <a:r>
              <a:rPr lang="en-US" altLang="ko-KR" sz="1000" b="0" dirty="0" smtClean="0"/>
              <a:t>?</a:t>
            </a:r>
            <a:endParaRPr sz="1000" b="0"/>
          </a:p>
        </p:txBody>
      </p:sp>
      <p:sp>
        <p:nvSpPr>
          <p:cNvPr id="55" name="Shape 1659"/>
          <p:cNvSpPr/>
          <p:nvPr/>
        </p:nvSpPr>
        <p:spPr>
          <a:xfrm>
            <a:off x="428596" y="4929198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1660"/>
          <p:cNvSpPr/>
          <p:nvPr/>
        </p:nvSpPr>
        <p:spPr>
          <a:xfrm>
            <a:off x="500035" y="5000636"/>
            <a:ext cx="271464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/>
            </a:pPr>
            <a:r>
              <a:rPr lang="ko-KR" altLang="en-US" sz="1000" b="1" dirty="0" smtClean="0">
                <a:solidFill>
                  <a:srgbClr val="37A9FF"/>
                </a:solidFill>
              </a:rPr>
              <a:t>    기타           </a:t>
            </a:r>
            <a:r>
              <a:rPr lang="ko-KR" altLang="en-US" sz="1000" b="0" dirty="0" smtClean="0"/>
              <a:t>프로그램 개설을 하고 싶어요</a:t>
            </a: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sz="1000" b="0"/>
          </a:p>
        </p:txBody>
      </p:sp>
      <p:sp>
        <p:nvSpPr>
          <p:cNvPr id="57" name="Shape 1659"/>
          <p:cNvSpPr/>
          <p:nvPr/>
        </p:nvSpPr>
        <p:spPr>
          <a:xfrm>
            <a:off x="428596" y="5357826"/>
            <a:ext cx="2928960" cy="428630"/>
          </a:xfrm>
          <a:prstGeom prst="rect">
            <a:avLst/>
          </a:prstGeom>
          <a:solidFill>
            <a:srgbClr val="D9D9D9"/>
          </a:solidFill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1660"/>
          <p:cNvSpPr/>
          <p:nvPr/>
        </p:nvSpPr>
        <p:spPr>
          <a:xfrm>
            <a:off x="428596" y="5429264"/>
            <a:ext cx="292895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lang="en-US" sz="10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청강</a:t>
            </a:r>
            <a:r>
              <a:rPr lang="en-US" altLang="ko-KR" sz="1000" b="1" dirty="0" smtClean="0">
                <a:solidFill>
                  <a:srgbClr val="37A9FF"/>
                </a:solidFill>
              </a:rPr>
              <a:t>/</a:t>
            </a:r>
            <a:r>
              <a:rPr lang="ko-KR" altLang="en-US" sz="1000" b="1" dirty="0" smtClean="0">
                <a:solidFill>
                  <a:srgbClr val="37A9FF"/>
                </a:solidFill>
              </a:rPr>
              <a:t>수강신청   </a:t>
            </a:r>
            <a:r>
              <a:rPr lang="ko-KR" altLang="en-US" sz="1000" b="0" dirty="0" smtClean="0"/>
              <a:t>프로그램이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폐강되면 어쩌죠</a:t>
            </a:r>
            <a:r>
              <a:rPr lang="en-US" altLang="ko-KR" sz="1000" b="0" dirty="0" smtClean="0"/>
              <a:t>?</a:t>
            </a:r>
            <a:endParaRPr sz="1000" b="0"/>
          </a:p>
        </p:txBody>
      </p:sp>
      <p:grpSp>
        <p:nvGrpSpPr>
          <p:cNvPr id="59" name="Group 1665"/>
          <p:cNvGrpSpPr/>
          <p:nvPr/>
        </p:nvGrpSpPr>
        <p:grpSpPr>
          <a:xfrm>
            <a:off x="1463041" y="1857364"/>
            <a:ext cx="180001" cy="180001"/>
            <a:chOff x="0" y="0"/>
            <a:chExt cx="179999" cy="179999"/>
          </a:xfrm>
        </p:grpSpPr>
        <p:sp>
          <p:nvSpPr>
            <p:cNvPr id="60" name="Shape 1663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1664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7</a:t>
              </a:r>
              <a:endParaRPr/>
            </a:p>
          </p:txBody>
        </p:sp>
      </p:grpSp>
      <p:sp>
        <p:nvSpPr>
          <p:cNvPr id="62" name="Shape 1815"/>
          <p:cNvSpPr/>
          <p:nvPr/>
        </p:nvSpPr>
        <p:spPr>
          <a:xfrm>
            <a:off x="3000364" y="1415136"/>
            <a:ext cx="64294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search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62959"/>
              </p:ext>
            </p:extLst>
          </p:nvPr>
        </p:nvGraphicFramePr>
        <p:xfrm>
          <a:off x="3803626" y="489601"/>
          <a:ext cx="5340374" cy="73880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“SEARCH”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toss message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검색어를 입력해주세요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 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“Program”: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12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더보기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12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“Contents”: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contents 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): VD) 240,000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643042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SEARCH</a:t>
            </a:r>
            <a:endParaRPr lang="ko-KR" altLang="en-US" sz="1100" b="1" dirty="0"/>
          </a:p>
        </p:txBody>
      </p:sp>
      <p:pic>
        <p:nvPicPr>
          <p:cNvPr id="8" name="Picture 2" descr="http://www.vestteknikk.no/images/search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1428736"/>
            <a:ext cx="214314" cy="21431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9" name="직사각형 8"/>
          <p:cNvSpPr/>
          <p:nvPr/>
        </p:nvSpPr>
        <p:spPr>
          <a:xfrm>
            <a:off x="714348" y="1428736"/>
            <a:ext cx="2357454" cy="21431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포루투갈어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714488"/>
            <a:ext cx="242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Program             Contents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14348" y="1928802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428728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605786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000364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71434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1928794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24" name="그림 23" descr="카테고리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pic>
        <p:nvPicPr>
          <p:cNvPr id="25" name="그림 24" descr="2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121091"/>
            <a:ext cx="2928958" cy="10001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8596" y="312122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5786" y="312122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3335537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428596" y="21925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7158" y="31212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2643174" y="3155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357158" y="3335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928794" y="35841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pic>
        <p:nvPicPr>
          <p:cNvPr id="40" name="그림 39" descr="2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907041"/>
            <a:ext cx="2928958" cy="100013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28596" y="4907173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5786" y="4907173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8596" y="5121487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428596" y="5643578"/>
            <a:ext cx="3000396" cy="2857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28728" y="56778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321467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2071670" y="3549851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071670" y="5335801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search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62317"/>
              </p:ext>
            </p:extLst>
          </p:nvPr>
        </p:nvGraphicFramePr>
        <p:xfrm>
          <a:off x="3803626" y="489601"/>
          <a:ext cx="5340374" cy="59615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“SEARCH”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toss message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검색어를 입력해주세요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 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lòng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“Program”: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“Contents”: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contents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content,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더보기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12 content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content: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content: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643042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SEARCH</a:t>
            </a:r>
            <a:endParaRPr lang="ko-KR" altLang="en-US" sz="1100" b="1" dirty="0"/>
          </a:p>
        </p:txBody>
      </p:sp>
      <p:pic>
        <p:nvPicPr>
          <p:cNvPr id="8" name="Picture 2" descr="http://www.vestteknikk.no/images/search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1428736"/>
            <a:ext cx="214314" cy="21431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9" name="직사각형 8"/>
          <p:cNvSpPr/>
          <p:nvPr/>
        </p:nvSpPr>
        <p:spPr>
          <a:xfrm>
            <a:off x="714348" y="1428736"/>
            <a:ext cx="2357454" cy="21431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57224" y="1714488"/>
            <a:ext cx="242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Program             Contents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28794" y="1928802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428728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714348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3000364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714348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928794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pic>
        <p:nvPicPr>
          <p:cNvPr id="22" name="그림 21" descr="w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110079"/>
            <a:ext cx="1428760" cy="1071570"/>
          </a:xfrm>
          <a:prstGeom prst="rect">
            <a:avLst/>
          </a:prstGeom>
        </p:spPr>
      </p:pic>
      <p:pic>
        <p:nvPicPr>
          <p:cNvPr id="23" name="그림 22" descr="w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94" y="2110079"/>
            <a:ext cx="1428760" cy="10715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596" y="318164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라이프</a:t>
            </a:r>
            <a:r>
              <a:rPr lang="en-US" altLang="ko-KR" sz="800" b="1" dirty="0" smtClean="0"/>
              <a:t>] 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7356" y="318164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428596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57158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57158" y="33575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pic>
        <p:nvPicPr>
          <p:cNvPr id="33" name="그림 32" descr="w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94" y="3824591"/>
            <a:ext cx="1428760" cy="10715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57356" y="489616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pic>
        <p:nvPicPr>
          <p:cNvPr id="35" name="그림 34" descr="w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786190"/>
            <a:ext cx="1428760" cy="10715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8596" y="489616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428596" y="5572140"/>
            <a:ext cx="3000396" cy="2857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28728" y="5643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76098"/>
              </p:ext>
            </p:extLst>
          </p:nvPr>
        </p:nvGraphicFramePr>
        <p:xfrm>
          <a:off x="3803626" y="489601"/>
          <a:ext cx="5340374" cy="64370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200" dirty="0" smtClean="0"/>
                        <a:t>“CALENDER”</a:t>
                      </a: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tháng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năm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(“YYYY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년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MM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월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sang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tháng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trước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sang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tháng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được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bôi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cả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ô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ko-KR" altLang="en-US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“[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category]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đề0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đa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chữ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chữ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vượt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ko-KR" altLang="en-US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“…”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liệt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kê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“[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category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đầy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đủ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liệt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kê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sắc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đen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285852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CALENDER</a:t>
            </a:r>
            <a:endParaRPr lang="en-US" sz="1100" b="1" dirty="0"/>
          </a:p>
        </p:txBody>
      </p:sp>
      <p:sp>
        <p:nvSpPr>
          <p:cNvPr id="13" name="타원 12"/>
          <p:cNvSpPr/>
          <p:nvPr/>
        </p:nvSpPr>
        <p:spPr>
          <a:xfrm>
            <a:off x="1105852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pic>
        <p:nvPicPr>
          <p:cNvPr id="62" name="그림 61" descr="ssa.bmp"/>
          <p:cNvPicPr>
            <a:picLocks noChangeAspect="1"/>
          </p:cNvPicPr>
          <p:nvPr/>
        </p:nvPicPr>
        <p:blipFill>
          <a:blip r:embed="rId4">
            <a:lum bright="-14000" contrast="37000"/>
          </a:blip>
          <a:stretch>
            <a:fillRect/>
          </a:stretch>
        </p:blipFill>
        <p:spPr>
          <a:xfrm>
            <a:off x="285720" y="1643050"/>
            <a:ext cx="3214710" cy="38576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071538" y="1357298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◀</a:t>
            </a:r>
            <a:r>
              <a:rPr lang="en-US" altLang="ko-KR" sz="1100" dirty="0" smtClean="0"/>
              <a:t>    2016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 5</a:t>
            </a:r>
            <a:r>
              <a:rPr lang="ko-KR" altLang="en-US" sz="1100" dirty="0" smtClean="0"/>
              <a:t>월     ▶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2928926" y="5072074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000364" y="1643050"/>
            <a:ext cx="500066" cy="571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928926" y="1626532"/>
            <a:ext cx="28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928926" y="1785926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언어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pc="-150" dirty="0" err="1" smtClean="0">
                <a:solidFill>
                  <a:schemeClr val="accent2">
                    <a:lumMod val="75000"/>
                  </a:schemeClr>
                </a:solidFill>
              </a:rPr>
              <a:t>포루투갈어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ko-KR" altLang="en-US" sz="7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5786" y="2874014"/>
            <a:ext cx="500066" cy="626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14348" y="2912416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11</a:t>
            </a:r>
            <a:endParaRPr lang="ko-KR" altLang="en-US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14348" y="3016890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언어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pc="-150" dirty="0" err="1" smtClean="0">
                <a:solidFill>
                  <a:schemeClr val="accent2">
                    <a:lumMod val="75000"/>
                  </a:schemeClr>
                </a:solidFill>
              </a:rPr>
              <a:t>포루투갈어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ko-KR" altLang="en-US" sz="7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4348" y="3143248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라이프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가죽공예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ko-KR" altLang="en-US" sz="7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71736" y="2874014"/>
            <a:ext cx="500066" cy="626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00298" y="2912416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15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00298" y="3071810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언어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pc="-150" dirty="0" err="1" smtClean="0">
                <a:solidFill>
                  <a:schemeClr val="accent2">
                    <a:lumMod val="75000"/>
                  </a:schemeClr>
                </a:solidFill>
              </a:rPr>
              <a:t>포루투갈어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ko-KR" altLang="en-US" sz="7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857356" y="12858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000100" y="139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2571736" y="139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3143240" y="160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820364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642910" y="557214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000" b="1" dirty="0" smtClean="0">
                <a:solidFill>
                  <a:schemeClr val="accent2">
                    <a:lumMod val="75000"/>
                  </a:schemeClr>
                </a:solidFill>
              </a:rPr>
              <a:t>언어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] </a:t>
            </a:r>
            <a:r>
              <a:rPr lang="ko-KR" altLang="en-US" sz="1000" b="1" dirty="0" err="1" smtClean="0">
                <a:solidFill>
                  <a:schemeClr val="accent2">
                    <a:lumMod val="75000"/>
                  </a:schemeClr>
                </a:solidFill>
              </a:rPr>
              <a:t>포루투갈어를</a:t>
            </a:r>
            <a:r>
              <a:rPr lang="ko-KR" altLang="en-US" sz="1000" b="1" dirty="0" smtClean="0">
                <a:solidFill>
                  <a:schemeClr val="accent2">
                    <a:lumMod val="75000"/>
                  </a:schemeClr>
                </a:solidFill>
              </a:rPr>
              <a:t> 배워보아요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34348" y="56064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1643042" y="4159898"/>
            <a:ext cx="500066" cy="626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571604" y="4198300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27</a:t>
            </a:r>
            <a:endParaRPr lang="ko-KR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571604" y="4357694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언어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pc="-150" dirty="0" err="1" smtClean="0">
                <a:solidFill>
                  <a:schemeClr val="accent2">
                    <a:lumMod val="75000"/>
                  </a:schemeClr>
                </a:solidFill>
              </a:rPr>
              <a:t>포루투갈어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ko-KR" altLang="en-US" sz="7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5720" y="3516956"/>
            <a:ext cx="500066" cy="626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14282" y="3555358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17</a:t>
            </a:r>
            <a:endParaRPr lang="ko-KR" altLang="en-US" sz="9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14282" y="3714752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pc="-150" dirty="0" smtClean="0">
                <a:solidFill>
                  <a:schemeClr val="accent2">
                    <a:lumMod val="75000"/>
                  </a:schemeClr>
                </a:solidFill>
              </a:rPr>
              <a:t>언어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pc="-150" dirty="0" err="1" smtClean="0">
                <a:solidFill>
                  <a:schemeClr val="accent2">
                    <a:lumMod val="75000"/>
                  </a:schemeClr>
                </a:solidFill>
              </a:rPr>
              <a:t>포루투갈어</a:t>
            </a:r>
            <a:r>
              <a:rPr lang="en-US" altLang="ko-KR" sz="700" spc="-15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ko-KR" altLang="en-US" sz="700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928662" y="2075575"/>
            <a:ext cx="2406067" cy="21041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5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my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46133"/>
              </p:ext>
            </p:extLst>
          </p:nvPr>
        </p:nvGraphicFramePr>
        <p:xfrm>
          <a:off x="3803626" y="429351"/>
          <a:ext cx="5340374" cy="67342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10928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aseline="0" dirty="0" smtClean="0">
                          <a:latin typeface="+mn-lt"/>
                        </a:rPr>
                        <a:t>Trường nhập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이메일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” (Email)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Tự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động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thông</a:t>
                      </a:r>
                      <a:r>
                        <a:rPr lang="en-US" altLang="ko-KR" sz="900" baseline="0" dirty="0" smtClean="0"/>
                        <a:t> tin </a:t>
                      </a:r>
                      <a:r>
                        <a:rPr lang="en-US" altLang="ko-KR" sz="900" baseline="0" dirty="0" err="1" smtClean="0"/>
                        <a:t>cũ</a:t>
                      </a:r>
                      <a:endParaRPr lang="en-US" altLang="ko-KR" sz="900" baseline="0" dirty="0" smtClean="0"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/>
                        <a:t>Nút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중복확인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trùng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lặp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Sau </a:t>
                      </a:r>
                      <a:r>
                        <a:rPr lang="en-US" altLang="ko-KR" sz="900" baseline="0" dirty="0" err="1" smtClean="0"/>
                        <a:t>khi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email </a:t>
                      </a:r>
                      <a:r>
                        <a:rPr lang="en-US" altLang="ko-KR" sz="900" baseline="0" dirty="0" err="1" smtClean="0"/>
                        <a:t>và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chạm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vài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nút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này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err="1" smtClean="0"/>
                        <a:t>khu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vực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số</a:t>
                      </a:r>
                      <a:r>
                        <a:rPr lang="en-US" altLang="ko-KR" sz="900" baseline="0" dirty="0" smtClean="0"/>
                        <a:t> (13) </a:t>
                      </a:r>
                      <a:r>
                        <a:rPr lang="en-US" altLang="ko-KR" sz="900" baseline="0" dirty="0" err="1" smtClean="0"/>
                        <a:t>sẽ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text </a:t>
                      </a:r>
                      <a:r>
                        <a:rPr lang="en-US" altLang="ko-KR" sz="900" baseline="0" dirty="0" err="1" smtClean="0"/>
                        <a:t>tùy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theo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kết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quả</a:t>
                      </a:r>
                      <a:r>
                        <a:rPr lang="en-US" altLang="ko-KR" sz="900" baseline="0" dirty="0" smtClean="0"/>
                        <a:t> email </a:t>
                      </a:r>
                      <a:r>
                        <a:rPr lang="en-US" altLang="ko-KR" sz="900" baseline="0" dirty="0" err="1" smtClean="0"/>
                        <a:t>đã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có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bị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trùng</a:t>
                      </a:r>
                      <a:r>
                        <a:rPr lang="en-US" altLang="ko-KR" sz="900" baseline="0" dirty="0" smtClean="0"/>
                        <a:t> hay </a:t>
                      </a:r>
                      <a:r>
                        <a:rPr lang="en-US" altLang="ko-KR" sz="900" baseline="0" dirty="0" err="1" smtClean="0"/>
                        <a:t>không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Trường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hợp</a:t>
                      </a:r>
                      <a:r>
                        <a:rPr lang="en-US" altLang="ko-KR" sz="900" baseline="0" dirty="0" smtClean="0"/>
                        <a:t> email </a:t>
                      </a:r>
                      <a:r>
                        <a:rPr lang="en-US" altLang="ko-KR" sz="900" baseline="0" dirty="0" err="1" smtClean="0"/>
                        <a:t>bị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trùng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en-US" altLang="ko-KR" sz="900" baseline="0" dirty="0" err="1" smtClean="0"/>
                        <a:t>khu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vực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số</a:t>
                      </a:r>
                      <a:r>
                        <a:rPr lang="en-US" altLang="ko-KR" sz="900" baseline="0" dirty="0" smtClean="0"/>
                        <a:t> (13) </a:t>
                      </a:r>
                      <a:r>
                        <a:rPr lang="en-US" altLang="ko-KR" sz="900" baseline="0" dirty="0" err="1" smtClean="0"/>
                        <a:t>sẽ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text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이미 존재하는 이메일 입니다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다시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.” (Email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tồn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tại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lại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Trường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hợp</a:t>
                      </a:r>
                      <a:r>
                        <a:rPr lang="en-US" altLang="ko-KR" sz="900" baseline="0" dirty="0" smtClean="0"/>
                        <a:t> email </a:t>
                      </a:r>
                      <a:r>
                        <a:rPr lang="en-US" altLang="ko-KR" sz="900" baseline="0" dirty="0" err="1" smtClean="0"/>
                        <a:t>không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trùng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en-US" altLang="ko-KR" sz="900" baseline="0" dirty="0" err="1" smtClean="0"/>
                        <a:t>khu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vực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số</a:t>
                      </a:r>
                      <a:r>
                        <a:rPr lang="en-US" altLang="ko-KR" sz="900" baseline="0" dirty="0" smtClean="0"/>
                        <a:t> (13) </a:t>
                      </a:r>
                      <a:r>
                        <a:rPr lang="en-US" altLang="ko-KR" sz="900" baseline="0" dirty="0" err="1" smtClean="0"/>
                        <a:t>sẽ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text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사용 가능한 이메일 입니다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email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aseline="0" dirty="0" smtClean="0"/>
                        <a:t>Trường 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현재 비밀번호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tại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Text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dưới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dạng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“*”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aseline="0" dirty="0" smtClean="0"/>
                        <a:t>Trường 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새 비밀번호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Text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dưới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dạng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“*”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aseline="0" dirty="0" smtClean="0"/>
                        <a:t>Trường 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새 비밀번호 확인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nhận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Text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dưới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dạng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“*”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비밀번호는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자리 이상으로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trên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4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tự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Box </a:t>
                      </a:r>
                      <a:r>
                        <a:rPr lang="en-US" altLang="ko-KR" sz="900" baseline="0" dirty="0" err="1" smtClean="0"/>
                        <a:t>chọn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년도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Năm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Phương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án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lựa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chọn</a:t>
                      </a:r>
                      <a:r>
                        <a:rPr lang="en-US" altLang="ko-KR" sz="900" baseline="0" dirty="0" smtClean="0"/>
                        <a:t>: 1910~2016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Tự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động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thông</a:t>
                      </a:r>
                      <a:r>
                        <a:rPr lang="en-US" altLang="ko-KR" sz="900" baseline="0" dirty="0" smtClean="0"/>
                        <a:t> tin </a:t>
                      </a:r>
                      <a:r>
                        <a:rPr lang="en-US" altLang="ko-KR" sz="900" baseline="0" dirty="0" err="1" smtClean="0"/>
                        <a:t>cũ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Box </a:t>
                      </a:r>
                      <a:r>
                        <a:rPr lang="en-US" altLang="ko-KR" sz="900" baseline="0" dirty="0" err="1" smtClean="0"/>
                        <a:t>chọn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vi-VN" altLang="ko-KR" sz="900" baseline="0" dirty="0" smtClean="0"/>
                        <a:t>Phương án lựa chọn</a:t>
                      </a:r>
                      <a:r>
                        <a:rPr lang="en-US" altLang="ko-KR" sz="900" baseline="0" dirty="0" smtClean="0"/>
                        <a:t>: 1~12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Tự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động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thông</a:t>
                      </a:r>
                      <a:r>
                        <a:rPr lang="en-US" altLang="ko-KR" sz="900" baseline="0" dirty="0" smtClean="0"/>
                        <a:t> tin </a:t>
                      </a:r>
                      <a:r>
                        <a:rPr lang="en-US" altLang="ko-KR" sz="900" baseline="0" dirty="0" err="1" smtClean="0"/>
                        <a:t>cũ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Box </a:t>
                      </a:r>
                      <a:r>
                        <a:rPr lang="en-US" altLang="ko-KR" sz="900" baseline="0" dirty="0" err="1" smtClean="0"/>
                        <a:t>chọn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- 1~31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Tự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động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thông</a:t>
                      </a:r>
                      <a:r>
                        <a:rPr lang="en-US" altLang="ko-KR" sz="900" baseline="0" dirty="0" smtClean="0"/>
                        <a:t> tin </a:t>
                      </a:r>
                      <a:r>
                        <a:rPr lang="en-US" altLang="ko-KR" sz="900" baseline="0" dirty="0" err="1" smtClean="0"/>
                        <a:t>cũ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성별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tính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- 2 p</a:t>
                      </a: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hương án lựa chọn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남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여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(Nam,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Nữ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Tự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động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thông</a:t>
                      </a:r>
                      <a:r>
                        <a:rPr lang="en-US" altLang="ko-KR" sz="900" baseline="0" dirty="0" smtClean="0"/>
                        <a:t> tin </a:t>
                      </a:r>
                      <a:r>
                        <a:rPr lang="en-US" altLang="ko-KR" sz="900" baseline="0" dirty="0" err="1" smtClean="0"/>
                        <a:t>cũ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닉네임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(Nickname)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tùy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Tự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động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nhập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thông</a:t>
                      </a:r>
                      <a:r>
                        <a:rPr lang="en-US" altLang="ko-KR" sz="900" baseline="0" dirty="0" smtClean="0"/>
                        <a:t> tin </a:t>
                      </a:r>
                      <a:r>
                        <a:rPr lang="en-US" altLang="ko-KR" sz="900" baseline="0" dirty="0" err="1" smtClean="0"/>
                        <a:t>cũ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err="1" smtClean="0"/>
                        <a:t>Nếu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trước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đây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là</a:t>
                      </a:r>
                      <a:r>
                        <a:rPr lang="en-US" altLang="ko-KR" sz="900" baseline="0" dirty="0" smtClean="0"/>
                        <a:t> ô </a:t>
                      </a:r>
                      <a:r>
                        <a:rPr lang="en-US" altLang="ko-KR" sz="900" baseline="0" dirty="0" err="1" smtClean="0"/>
                        <a:t>trống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thì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vẫn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hiển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thị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là</a:t>
                      </a:r>
                      <a:r>
                        <a:rPr lang="en-US" altLang="ko-KR" sz="900" baseline="0" dirty="0" smtClean="0"/>
                        <a:t> ô </a:t>
                      </a:r>
                      <a:r>
                        <a:rPr lang="en-US" altLang="ko-KR" sz="900" baseline="0" dirty="0" err="1" smtClean="0"/>
                        <a:t>trống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Khu</a:t>
                      </a: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text </a:t>
                      </a:r>
                      <a:r>
                        <a:rPr lang="en-US" altLang="ko-KR" sz="9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mặc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để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trống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571604" y="1071546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MY PAGE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1357290" y="5500702"/>
            <a:ext cx="1214446" cy="2857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탈퇴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71604" y="4786322"/>
            <a:ext cx="642942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71604" y="4786322"/>
            <a:ext cx="642942" cy="2616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/>
              <a:t>저장</a:t>
            </a:r>
            <a:endParaRPr lang="ko-KR" altLang="en-US" sz="1100" b="1" dirty="0"/>
          </a:p>
        </p:txBody>
      </p:sp>
      <p:pic>
        <p:nvPicPr>
          <p:cNvPr id="34" name="그림 33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1823050"/>
            <a:ext cx="539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662" y="1823050"/>
            <a:ext cx="1714512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absdfs@naver.com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595" y="2375226"/>
            <a:ext cx="928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비밀번호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2648836"/>
            <a:ext cx="943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14612" y="1823050"/>
            <a:ext cx="539155" cy="210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/>
              <a:t>중복확인</a:t>
            </a:r>
            <a:endParaRPr lang="ko-KR" altLang="en-US" sz="800" spc="-150" dirty="0"/>
          </a:p>
        </p:txBody>
      </p:sp>
      <p:sp>
        <p:nvSpPr>
          <p:cNvPr id="45" name="TextBox 44"/>
          <p:cNvSpPr txBox="1"/>
          <p:nvPr/>
        </p:nvSpPr>
        <p:spPr>
          <a:xfrm>
            <a:off x="857224" y="2085937"/>
            <a:ext cx="2571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2"/>
                </a:solidFill>
              </a:rPr>
              <a:t>이미 존재하는</a:t>
            </a:r>
            <a:r>
              <a:rPr lang="en-US" altLang="ko-KR" sz="800" dirty="0" smtClean="0">
                <a:solidFill>
                  <a:schemeClr val="accent2"/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2"/>
                </a:solidFill>
              </a:rPr>
              <a:t>이메일</a:t>
            </a:r>
            <a:r>
              <a:rPr lang="ko-KR" altLang="en-US" sz="800" dirty="0" smtClean="0">
                <a:solidFill>
                  <a:schemeClr val="accent2"/>
                </a:solidFill>
              </a:rPr>
              <a:t> 입니다</a:t>
            </a:r>
            <a:r>
              <a:rPr lang="en-US" altLang="ko-KR" sz="800" dirty="0" smtClean="0">
                <a:solidFill>
                  <a:schemeClr val="accent2"/>
                </a:solidFill>
              </a:rPr>
              <a:t>. </a:t>
            </a:r>
            <a:r>
              <a:rPr lang="ko-KR" altLang="en-US" sz="800" dirty="0" smtClean="0">
                <a:solidFill>
                  <a:schemeClr val="accent2"/>
                </a:solidFill>
              </a:rPr>
              <a:t>다시 입력해 주세요</a:t>
            </a:r>
            <a:r>
              <a:rPr lang="en-US" altLang="ko-KR" sz="800" dirty="0" smtClean="0">
                <a:solidFill>
                  <a:schemeClr val="accent2"/>
                </a:solidFill>
              </a:rPr>
              <a:t>. 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85852" y="2648836"/>
            <a:ext cx="1643074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85852" y="2375226"/>
            <a:ext cx="1643074" cy="211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677488" y="167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1034414" y="324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472" y="4269738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42976" y="4286256"/>
            <a:ext cx="1643074" cy="211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뽀로로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2976" y="3214686"/>
            <a:ext cx="221457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비밀번호는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자리 이상으로 입력해주세요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7224" y="167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000100" y="428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248728" y="235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248728" y="264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107931" y="3666327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1990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034" y="3626796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3749" y="3666327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79567" y="3666327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3" name="그림 62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9" y="3688710"/>
            <a:ext cx="142875" cy="152400"/>
          </a:xfrm>
          <a:prstGeom prst="rect">
            <a:avLst/>
          </a:prstGeom>
        </p:spPr>
      </p:pic>
      <p:pic>
        <p:nvPicPr>
          <p:cNvPr id="64" name="그림 63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78" y="3688710"/>
            <a:ext cx="142875" cy="152400"/>
          </a:xfrm>
          <a:prstGeom prst="rect">
            <a:avLst/>
          </a:prstGeom>
        </p:spPr>
      </p:pic>
      <p:pic>
        <p:nvPicPr>
          <p:cNvPr id="65" name="그림 64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196" y="3688710"/>
            <a:ext cx="142875" cy="152400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1357290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83347" y="3912548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07931" y="3968597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5" name="그림 94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60" y="3990980"/>
            <a:ext cx="142875" cy="152400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1714480" y="39633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428596" y="2857496"/>
            <a:ext cx="94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확인 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85852" y="2928934"/>
            <a:ext cx="1643074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248728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pic>
        <p:nvPicPr>
          <p:cNvPr id="100" name="그림 99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9" y="3705228"/>
            <a:ext cx="142875" cy="1524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357422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928926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714348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57224" y="1400076"/>
            <a:ext cx="2357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표시된 사항은 필수입력사항입니다</a:t>
            </a:r>
            <a:r>
              <a:rPr lang="en-US" altLang="ko-KR" sz="900" dirty="0" smtClean="0"/>
              <a:t>.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7158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7158" y="23452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7158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7158" y="27860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596" y="355973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0996" y="38576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4348" y="14165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my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19605"/>
              </p:ext>
            </p:extLst>
          </p:nvPr>
        </p:nvGraphicFramePr>
        <p:xfrm>
          <a:off x="3803626" y="429351"/>
          <a:ext cx="5340374" cy="65112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10928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저장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Lưu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>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Sau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toàn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bộ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các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nội</a:t>
                      </a:r>
                      <a:r>
                        <a:rPr lang="en-US" altLang="ko-KR" sz="1000" baseline="0" dirty="0" smtClean="0"/>
                        <a:t> dung </a:t>
                      </a:r>
                      <a:r>
                        <a:rPr lang="en-US" altLang="ko-KR" sz="1000" baseline="0" dirty="0" err="1" smtClean="0"/>
                        <a:t>bắt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buộc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chạm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này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회원정보가 변경되었습니다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.”)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tin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chạm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tin </a:t>
                      </a:r>
                      <a:r>
                        <a:rPr lang="en-US" altLang="ko-KR" sz="1000" baseline="0" dirty="0" err="1" smtClean="0"/>
                        <a:t>thành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viên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được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refresh </a:t>
                      </a:r>
                      <a:r>
                        <a:rPr lang="en-US" altLang="ko-KR" sz="1000" baseline="0" dirty="0" err="1" smtClean="0"/>
                        <a:t>trang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tại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닉네임</a:t>
                      </a:r>
                      <a:r>
                        <a:rPr lang="en-US" altLang="ko-KR" sz="1000" baseline="0" dirty="0" smtClean="0"/>
                        <a:t>” (Nickname),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còn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toss message: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màn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hình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nhập</a:t>
                      </a:r>
                      <a:r>
                        <a:rPr lang="en-US" altLang="ko-KR" sz="1000" baseline="0" dirty="0" smtClean="0"/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현재비밀번호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hoặc</a:t>
                      </a:r>
                      <a:r>
                        <a:rPr lang="en-US" altLang="ko-KR" sz="1000" baseline="0" dirty="0" smtClean="0"/>
                        <a:t> 2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새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비밀번호</a:t>
                      </a:r>
                      <a:r>
                        <a:rPr lang="en-US" altLang="ko-KR" sz="1000" baseline="0" dirty="0" smtClean="0"/>
                        <a:t>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새 비밀번호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nhận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ít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hơn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toss message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비밀번호가 맞지 않습니다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chính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màn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hình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탈퇴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탈퇴하시겠습니까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?” 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user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 out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[contents]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“*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표시된 사항은 필수입력사항입니다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.” 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điền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1604" y="1071546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MY PAGE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1357290" y="5500702"/>
            <a:ext cx="1214446" cy="2857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탈퇴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34480" y="55350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571604" y="4820636"/>
            <a:ext cx="642942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71604" y="4820636"/>
            <a:ext cx="642942" cy="2616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/>
              <a:t>저장</a:t>
            </a:r>
            <a:endParaRPr lang="ko-KR" altLang="en-US" sz="1100" b="1" dirty="0"/>
          </a:p>
        </p:txBody>
      </p:sp>
      <p:sp>
        <p:nvSpPr>
          <p:cNvPr id="69" name="타원 68"/>
          <p:cNvSpPr/>
          <p:nvPr/>
        </p:nvSpPr>
        <p:spPr>
          <a:xfrm>
            <a:off x="1428728" y="4820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34" name="그림 33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8596" y="1785926"/>
            <a:ext cx="539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662" y="1785926"/>
            <a:ext cx="1714512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absdfs@naver.com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595" y="2338102"/>
            <a:ext cx="928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비밀번호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2611712"/>
            <a:ext cx="943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14612" y="1785926"/>
            <a:ext cx="539155" cy="210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/>
              <a:t>중복확인</a:t>
            </a:r>
            <a:endParaRPr lang="ko-KR" altLang="en-US" sz="800" spc="-150" dirty="0"/>
          </a:p>
        </p:txBody>
      </p:sp>
      <p:sp>
        <p:nvSpPr>
          <p:cNvPr id="45" name="TextBox 44"/>
          <p:cNvSpPr txBox="1"/>
          <p:nvPr/>
        </p:nvSpPr>
        <p:spPr>
          <a:xfrm>
            <a:off x="857224" y="2048813"/>
            <a:ext cx="2571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2"/>
                </a:solidFill>
              </a:rPr>
              <a:t>이미 존재하는</a:t>
            </a:r>
            <a:r>
              <a:rPr lang="en-US" altLang="ko-KR" sz="800" dirty="0" smtClean="0">
                <a:solidFill>
                  <a:schemeClr val="accent2"/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2"/>
                </a:solidFill>
              </a:rPr>
              <a:t>이메일</a:t>
            </a:r>
            <a:r>
              <a:rPr lang="ko-KR" altLang="en-US" sz="800" dirty="0" smtClean="0">
                <a:solidFill>
                  <a:schemeClr val="accent2"/>
                </a:solidFill>
              </a:rPr>
              <a:t> 입니다</a:t>
            </a:r>
            <a:r>
              <a:rPr lang="en-US" altLang="ko-KR" sz="800" dirty="0" smtClean="0">
                <a:solidFill>
                  <a:schemeClr val="accent2"/>
                </a:solidFill>
              </a:rPr>
              <a:t>. </a:t>
            </a:r>
            <a:r>
              <a:rPr lang="ko-KR" altLang="en-US" sz="800" dirty="0" smtClean="0">
                <a:solidFill>
                  <a:schemeClr val="accent2"/>
                </a:solidFill>
              </a:rPr>
              <a:t>다시 입력해 주세요</a:t>
            </a:r>
            <a:r>
              <a:rPr lang="en-US" altLang="ko-KR" sz="800" dirty="0" smtClean="0">
                <a:solidFill>
                  <a:schemeClr val="accent2"/>
                </a:solidFill>
              </a:rPr>
              <a:t>. 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85852" y="2611712"/>
            <a:ext cx="1643074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285852" y="2338102"/>
            <a:ext cx="1643074" cy="211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71472" y="4232614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42976" y="4249132"/>
            <a:ext cx="1643074" cy="211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뽀로로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2976" y="3177562"/>
            <a:ext cx="221457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비밀번호는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자리 이상으로 입력해주세요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7931" y="362920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1990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034" y="3589672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3749" y="362920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79567" y="362920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3" name="그림 62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9" y="3651586"/>
            <a:ext cx="142875" cy="152400"/>
          </a:xfrm>
          <a:prstGeom prst="rect">
            <a:avLst/>
          </a:prstGeom>
        </p:spPr>
      </p:pic>
      <p:pic>
        <p:nvPicPr>
          <p:cNvPr id="64" name="그림 63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78" y="3651586"/>
            <a:ext cx="142875" cy="152400"/>
          </a:xfrm>
          <a:prstGeom prst="rect">
            <a:avLst/>
          </a:prstGeom>
        </p:spPr>
      </p:pic>
      <p:pic>
        <p:nvPicPr>
          <p:cNvPr id="65" name="그림 64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196" y="3651586"/>
            <a:ext cx="142875" cy="1524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683347" y="3875424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07931" y="393147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5" name="그림 94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60" y="3953856"/>
            <a:ext cx="142875" cy="152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28596" y="2820372"/>
            <a:ext cx="94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확인 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85852" y="2891810"/>
            <a:ext cx="1643074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9" y="3668104"/>
            <a:ext cx="142875" cy="152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7224" y="1400076"/>
            <a:ext cx="2357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표시된 사항은 필수입력사항입니다</a:t>
            </a:r>
            <a:r>
              <a:rPr lang="en-US" altLang="ko-KR" sz="900" dirty="0" smtClean="0"/>
              <a:t>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4348" y="14165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71472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57158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158" y="23452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7158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158" y="27860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596" y="355973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0996" y="38576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myprogram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26614"/>
              </p:ext>
            </p:extLst>
          </p:nvPr>
        </p:nvGraphicFramePr>
        <p:xfrm>
          <a:off x="3803626" y="489601"/>
          <a:ext cx="5340374" cy="548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“MYPROGRAM”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tên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: “[{</a:t>
                      </a:r>
                      <a:r>
                        <a:rPr lang="ko-KR" altLang="en-US" sz="1200" b="0" u="none" baseline="0" dirty="0" err="1" smtClean="0">
                          <a:latin typeface="+mn-lt"/>
                          <a:ea typeface="+mn-ea"/>
                        </a:rPr>
                        <a:t>카테고리명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}] 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프로그램 제목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(“[{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Tên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category}]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ứng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수업일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장소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Địa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điểm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결제금액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thanh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환불신청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hoàn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hệ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thống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hiện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alert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환불신청을 하시겠습니까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?”)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hoàn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Nếu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확인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(OK)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hoàn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bằng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text “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환불신청완료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hoàn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chỉ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tồn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tại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23h59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biến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mất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trong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trạng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thái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환불신청완료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Đã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ký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hoàn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tiền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환불신청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biến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357290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MYPROGRAM</a:t>
            </a:r>
            <a:endParaRPr lang="ko-KR" altLang="en-US" sz="1100" b="1" dirty="0"/>
          </a:p>
        </p:txBody>
      </p:sp>
      <p:sp>
        <p:nvSpPr>
          <p:cNvPr id="13" name="타원 12"/>
          <p:cNvSpPr/>
          <p:nvPr/>
        </p:nvSpPr>
        <p:spPr>
          <a:xfrm>
            <a:off x="1248728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1472" y="1428736"/>
            <a:ext cx="2643206" cy="14287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1483656"/>
            <a:ext cx="70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언어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1483656"/>
            <a:ext cx="192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포루투갈어와</a:t>
            </a:r>
            <a:r>
              <a:rPr lang="ko-KR" altLang="en-US" sz="900" b="1" dirty="0" smtClean="0"/>
              <a:t> 함께 브라질로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5852" y="2214554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\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원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77224" y="1500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534348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5" name="타원 24"/>
          <p:cNvSpPr/>
          <p:nvPr/>
        </p:nvSpPr>
        <p:spPr>
          <a:xfrm>
            <a:off x="571472" y="200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5852" y="1769408"/>
            <a:ext cx="164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4/15(</a:t>
            </a:r>
            <a:r>
              <a:rPr lang="ko-KR" altLang="en-US" sz="900" dirty="0" smtClean="0"/>
              <a:t>토</a:t>
            </a:r>
            <a:r>
              <a:rPr lang="en-US" altLang="ko-KR" sz="900" dirty="0" smtClean="0"/>
              <a:t>) 12:00-14:00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0" y="1769408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수업일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2434" y="1983722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장소</a:t>
            </a:r>
            <a:endParaRPr lang="ko-KR" altLang="en-US" sz="9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5852" y="1983722"/>
            <a:ext cx="2143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역삼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동</a:t>
            </a:r>
            <a:r>
              <a:rPr lang="en-US" altLang="ko-KR" sz="900" dirty="0" smtClean="0"/>
              <a:t>746-20 B1 </a:t>
            </a:r>
            <a:r>
              <a:rPr lang="ko-KR" altLang="en-US" sz="900" dirty="0" err="1" smtClean="0"/>
              <a:t>하마싸롱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42910" y="2214554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결제금액</a:t>
            </a:r>
            <a:endParaRPr lang="ko-KR" altLang="en-US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2357422" y="2571744"/>
            <a:ext cx="78581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환불신청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1472" y="2928934"/>
            <a:ext cx="2643206" cy="1357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786" y="2983854"/>
            <a:ext cx="70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언어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42976" y="2983854"/>
            <a:ext cx="192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포루투갈어와</a:t>
            </a:r>
            <a:r>
              <a:rPr lang="ko-KR" altLang="en-US" sz="900" b="1" dirty="0" smtClean="0"/>
              <a:t> 함께 브라질로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85852" y="371475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\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원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5852" y="3269606"/>
            <a:ext cx="164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4/1(</a:t>
            </a:r>
            <a:r>
              <a:rPr lang="ko-KR" altLang="en-US" sz="900" dirty="0" smtClean="0"/>
              <a:t>토</a:t>
            </a:r>
            <a:r>
              <a:rPr lang="en-US" altLang="ko-KR" sz="900" dirty="0" smtClean="0"/>
              <a:t>) 12:00-14:00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42910" y="3269606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수업일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2434" y="3483920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장소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2910" y="3714752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결제금액</a:t>
            </a:r>
            <a:endParaRPr lang="ko-KR" altLang="en-US" sz="900" b="1" dirty="0"/>
          </a:p>
        </p:txBody>
      </p:sp>
      <p:sp>
        <p:nvSpPr>
          <p:cNvPr id="48" name="직사각형 47"/>
          <p:cNvSpPr/>
          <p:nvPr/>
        </p:nvSpPr>
        <p:spPr>
          <a:xfrm>
            <a:off x="2214546" y="4000504"/>
            <a:ext cx="1071570" cy="214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환불신청완료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85852" y="3500438"/>
            <a:ext cx="2143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역삼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동</a:t>
            </a:r>
            <a:r>
              <a:rPr lang="en-US" altLang="ko-KR" sz="900" dirty="0" smtClean="0"/>
              <a:t>746-20 B1 </a:t>
            </a:r>
            <a:r>
              <a:rPr lang="ko-KR" altLang="en-US" sz="900" dirty="0" err="1" smtClean="0"/>
              <a:t>하마싸롱</a:t>
            </a:r>
            <a:endParaRPr lang="ko-KR" altLang="en-US" sz="900" dirty="0"/>
          </a:p>
        </p:txBody>
      </p:sp>
      <p:sp>
        <p:nvSpPr>
          <p:cNvPr id="50" name="타원 49"/>
          <p:cNvSpPr/>
          <p:nvPr/>
        </p:nvSpPr>
        <p:spPr>
          <a:xfrm>
            <a:off x="534348" y="224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2248860" y="253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2177422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571472" y="4357694"/>
            <a:ext cx="2643206" cy="1357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786" y="4412614"/>
            <a:ext cx="70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언어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42976" y="4412614"/>
            <a:ext cx="192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포루투갈어와</a:t>
            </a:r>
            <a:r>
              <a:rPr lang="ko-KR" altLang="en-US" sz="900" b="1" dirty="0" smtClean="0"/>
              <a:t> 함께 브라질로</a:t>
            </a:r>
            <a:endParaRPr lang="ko-KR" alt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85852" y="514351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\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원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5852" y="4698366"/>
            <a:ext cx="164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4/1(</a:t>
            </a:r>
            <a:r>
              <a:rPr lang="ko-KR" altLang="en-US" sz="900" dirty="0" smtClean="0"/>
              <a:t>토</a:t>
            </a:r>
            <a:r>
              <a:rPr lang="en-US" altLang="ko-KR" sz="900" dirty="0" smtClean="0"/>
              <a:t>) 12:00-14:00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42910" y="4698366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수업일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52434" y="4912680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장소</a:t>
            </a:r>
            <a:endParaRPr lang="ko-KR" altLang="en-US" sz="9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2910" y="5143512"/>
            <a:ext cx="77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결제금액</a:t>
            </a:r>
            <a:endParaRPr lang="ko-KR" alt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85852" y="4929198"/>
            <a:ext cx="2143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역삼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동</a:t>
            </a:r>
            <a:r>
              <a:rPr lang="en-US" altLang="ko-KR" sz="900" dirty="0" smtClean="0"/>
              <a:t>746-20 B1 </a:t>
            </a:r>
            <a:r>
              <a:rPr lang="ko-KR" altLang="en-US" sz="900" dirty="0" err="1" smtClean="0"/>
              <a:t>하마싸롱</a:t>
            </a:r>
            <a:endParaRPr lang="ko-KR" altLang="en-US" sz="900" dirty="0"/>
          </a:p>
        </p:txBody>
      </p:sp>
      <p:sp>
        <p:nvSpPr>
          <p:cNvPr id="64" name="타원 63"/>
          <p:cNvSpPr/>
          <p:nvPr/>
        </p:nvSpPr>
        <p:spPr>
          <a:xfrm>
            <a:off x="2071670" y="54292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341"/>
              </p:ext>
            </p:extLst>
          </p:nvPr>
        </p:nvGraphicFramePr>
        <p:xfrm>
          <a:off x="142844" y="428605"/>
          <a:ext cx="8858280" cy="54486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58280"/>
              </a:tblGrid>
              <a:tr h="40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42101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100" b="1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22950"/>
              </p:ext>
            </p:extLst>
          </p:nvPr>
        </p:nvGraphicFramePr>
        <p:xfrm>
          <a:off x="791579" y="1751342"/>
          <a:ext cx="7127463" cy="4651172"/>
        </p:xfrm>
        <a:graphic>
          <a:graphicData uri="http://schemas.openxmlformats.org/drawingml/2006/table">
            <a:tbl>
              <a:tblPr/>
              <a:tblGrid>
                <a:gridCol w="479271"/>
                <a:gridCol w="1198176"/>
                <a:gridCol w="1649399"/>
                <a:gridCol w="559656"/>
                <a:gridCol w="1031518"/>
                <a:gridCol w="1177925"/>
                <a:gridCol w="1031518"/>
              </a:tblGrid>
              <a:tr h="534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coupon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Đối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tượng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Ưu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đãi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Điều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kiện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hạn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1</a:t>
                      </a:r>
                      <a:endParaRPr 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가입 감사 쿠폰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(Coupon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chào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mừng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Khách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hàng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Khi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원 할인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Giảm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5,000won)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50,000 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이상 구매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시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algn="l" fontAlgn="b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(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Khi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mua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trên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50,000won)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vòng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90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2</a:t>
                      </a:r>
                      <a:endParaRPr 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5%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할인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Giảm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5%)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금액 제한 없음</a:t>
                      </a:r>
                    </a:p>
                  </a:txBody>
                  <a:tcPr marL="9525" marR="9525" marT="9525" marB="0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vòng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30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3</a:t>
                      </a:r>
                      <a:endParaRPr 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할인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Giảm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50%)</a:t>
                      </a:r>
                      <a:endParaRPr lang="ko-KR" altLang="en-US" sz="1000" kern="0" spc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50,000 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이상 구매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시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(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Khi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mua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trên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50,000won)</a:t>
                      </a:r>
                      <a:endParaRPr lang="ko-KR" altLang="en-US" sz="1000" b="0" i="0" u="none" strike="noStrike" dirty="0" smtClean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vòng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30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4</a:t>
                      </a:r>
                      <a:endParaRPr 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할인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Giảm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100%)</a:t>
                      </a:r>
                      <a:endParaRPr lang="ko-KR" altLang="en-US" sz="1000" kern="0" spc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50,000 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이상 구매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시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(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Khi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mua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trên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50,000won)</a:t>
                      </a:r>
                      <a:endParaRPr lang="ko-KR" altLang="en-US" sz="1000" b="0" i="0" u="none" strike="noStrike" dirty="0" smtClean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vòng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30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이용 감사 쿠폰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(Coupon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cảm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ơn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dịch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vụ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Khách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hàng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cũ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Người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mua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sản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phẩm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Khi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5%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할인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Giảm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5%)</a:t>
                      </a:r>
                      <a:endParaRPr lang="ko-KR" altLang="en-US" sz="1000" kern="0" spc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vòng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90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후기 감사 쿠폰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(Coupon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cảm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ơn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comment)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Khách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hàng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comment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Khi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FF0000"/>
                          </a:solidFill>
                        </a:rPr>
                        <a:t>gái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5%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</a:rPr>
                        <a:t>할인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Giảm</a:t>
                      </a:r>
                      <a:r>
                        <a:rPr lang="en-US" altLang="ko-KR" sz="1000" kern="0" spc="0" baseline="0" dirty="0" smtClean="0">
                          <a:solidFill>
                            <a:srgbClr val="FF0000"/>
                          </a:solidFill>
                        </a:rPr>
                        <a:t> 5%)</a:t>
                      </a:r>
                      <a:endParaRPr lang="ko-KR" altLang="en-US" sz="1000" kern="0" spc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vòng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</a:rPr>
                        <a:t> 30 </a:t>
                      </a:r>
                      <a:r>
                        <a:rPr lang="en-US" altLang="ko-KR" sz="1000" kern="0" spc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3848" y="105940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Các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loại</a:t>
            </a:r>
            <a:r>
              <a:rPr lang="en-US" altLang="ko-KR" b="1" dirty="0" smtClean="0"/>
              <a:t> coupon/</a:t>
            </a:r>
            <a:r>
              <a:rPr lang="en-US" altLang="ko-KR" b="1" dirty="0" err="1" smtClean="0"/>
              <a:t>Ưu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đãi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Thời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hạn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59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428596" y="1317696"/>
            <a:ext cx="16834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It-</a:t>
            </a:r>
            <a:r>
              <a:rPr lang="en-US" altLang="ko-KR" sz="1050" dirty="0" err="1" smtClean="0"/>
              <a:t>ssue</a:t>
            </a:r>
            <a:r>
              <a:rPr lang="en-US" altLang="ko-KR" sz="1050" dirty="0" smtClean="0"/>
              <a:t>    Do-It    </a:t>
            </a:r>
            <a:r>
              <a:rPr lang="en-US" altLang="ko-KR" sz="1050" b="1" dirty="0" smtClean="0">
                <a:solidFill>
                  <a:srgbClr val="37A9FF"/>
                </a:solidFill>
              </a:rPr>
              <a:t>My-It</a:t>
            </a:r>
            <a:endParaRPr lang="ko-KR" altLang="en-US" sz="1050" b="1" dirty="0">
              <a:solidFill>
                <a:srgbClr val="37A9F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596" y="928670"/>
            <a:ext cx="3000396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</a:t>
            </a:r>
            <a:endParaRPr lang="ko-KR" altLang="en-US" sz="14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menu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35758"/>
              </p:ext>
            </p:extLst>
          </p:nvPr>
        </p:nvGraphicFramePr>
        <p:xfrm>
          <a:off x="3803626" y="489601"/>
          <a:ext cx="5340374" cy="75861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indent="-228600" algn="l" defTabSz="914400">
                        <a:lnSpc>
                          <a:spcPct val="130000"/>
                        </a:lnSpc>
                        <a:buFont typeface="Arial" charset="0"/>
                        <a:buChar char="•"/>
                        <a:defRPr sz="1100">
                          <a:sym typeface="맑은 고딕"/>
                        </a:defRPr>
                      </a:pPr>
                      <a:r>
                        <a:rPr lang="en-US" altLang="ko-KR" sz="1050" dirty="0" err="1" smtClean="0"/>
                        <a:t>Trạng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en-US" altLang="ko-KR" sz="1050" dirty="0" err="1" smtClean="0"/>
                        <a:t>thái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chưa</a:t>
                      </a:r>
                      <a:r>
                        <a:rPr lang="en-US" altLang="ko-KR" sz="1050" baseline="0" dirty="0" smtClean="0"/>
                        <a:t> log in</a:t>
                      </a:r>
                      <a:endParaRPr lang="en-US" altLang="ko-KR" sz="1050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Font typeface="Arial" charset="0"/>
                        <a:buChar char="•"/>
                        <a:defRPr sz="1100">
                          <a:sym typeface="맑은 고딕"/>
                        </a:defRPr>
                      </a:pPr>
                      <a:endParaRPr lang="ko-KR" altLang="en-US" sz="1050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SEARCH: </a:t>
                      </a:r>
                      <a:r>
                        <a:rPr lang="vi-VN" altLang="ko-KR" sz="1050" b="0" dirty="0" smtClean="0">
                          <a:solidFill>
                            <a:schemeClr val="tx1"/>
                          </a:solidFill>
                        </a:rPr>
                        <a:t>hiển thị dưới dạng icon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di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[search]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POSTIT: </a:t>
                      </a:r>
                      <a:r>
                        <a:rPr lang="vi-VN" altLang="ko-KR" sz="1050" b="0" dirty="0" smtClean="0">
                          <a:solidFill>
                            <a:schemeClr val="tx1"/>
                          </a:solidFill>
                        </a:rPr>
                        <a:t>hiển thị dưới dạng icon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50" b="0" dirty="0" err="1" smtClean="0">
                          <a:solidFill>
                            <a:srgbClr val="FF0000"/>
                          </a:solidFill>
                        </a:rPr>
                        <a:t>로그인이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 필요한 서비스입니다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 페이지로 이동하시겠습니까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?”) (</a:t>
                      </a:r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Hạng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cần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trang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MYPROGRAM: </a:t>
                      </a:r>
                      <a:r>
                        <a:rPr lang="vi-VN" altLang="ko-KR" sz="1050" b="0" dirty="0" smtClean="0">
                          <a:solidFill>
                            <a:schemeClr val="tx1"/>
                          </a:solidFill>
                        </a:rPr>
                        <a:t>hiển thị dưới dạng icon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myprogram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HOME: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[contents]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9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로그인해주세요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5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LOGIN: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NOTICE: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[notice]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WHELEARN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[company]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HELP: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[help],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CALENDER: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[calendar]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MY PAGE: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로그인이 필요한 서비스입니다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 페이지로 이동하시겠습니까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?”) (</a:t>
                      </a:r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ần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xem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được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trang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chứ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PUSH: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로그인이 필요한 서비스입니다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 페이지로 이동하시겠습니까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?”) (</a:t>
                      </a:r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ần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xem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được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trang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chứ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COUPON: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로그인이 필요한 서비스입니다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로그인 페이지로 이동하시겠습니까</a:t>
                      </a:r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</a:rPr>
                        <a:t>?”) (</a:t>
                      </a:r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ần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xem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được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trang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rgbClr val="FF0000"/>
                          </a:solidFill>
                        </a:rPr>
                        <a:t>chứ</a:t>
                      </a:r>
                      <a:r>
                        <a:rPr lang="en-US" altLang="ko-KR" sz="1050" b="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[login]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buSzPct val="100000"/>
                        <a:buAutoNum type="arabicParenR"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[event]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AutoNum type="arabicParenR"/>
                        <a:tabLst/>
                        <a:defRPr sz="1100" b="1">
                          <a:solidFill>
                            <a:srgbClr val="2031FF"/>
                          </a:solidFill>
                          <a:sym typeface="맑은 고딕"/>
                        </a:defRPr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제휴신청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link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  <a:hlinkClick r:id="rId3"/>
                        </a:rPr>
                        <a:t>http://goo.gl/forms/fhJFN7xFqOyqxJZ82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defTabSz="914400">
                        <a:lnSpc>
                          <a:spcPct val="130000"/>
                        </a:lnSpc>
                        <a:defRPr sz="1100">
                          <a:sym typeface="맑은 고딕"/>
                        </a:defRPr>
                      </a:pPr>
                      <a:endParaRPr lang="ko-KR" altLang="en-US" sz="1050" dirty="0" smtClean="0"/>
                    </a:p>
                    <a:p>
                      <a:pPr marL="228600" indent="-228600" algn="l" defTabSz="914400">
                        <a:lnSpc>
                          <a:spcPct val="130000"/>
                        </a:lnSpc>
                        <a:defRPr sz="1100">
                          <a:sym typeface="맑은 고딕"/>
                        </a:defRPr>
                      </a:pPr>
                      <a:r>
                        <a:rPr lang="ko-KR" altLang="en-US" sz="1050" dirty="0" smtClean="0"/>
                        <a:t>* </a:t>
                      </a:r>
                      <a:r>
                        <a:rPr lang="en-US" altLang="ko-KR" sz="1050" dirty="0" err="1" smtClean="0"/>
                        <a:t>Khi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en-US" altLang="ko-KR" sz="1050" dirty="0" err="1" smtClean="0"/>
                        <a:t>chạm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vào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nút</a:t>
                      </a:r>
                      <a:r>
                        <a:rPr lang="en-US" altLang="ko-KR" sz="1050" baseline="0" dirty="0" smtClean="0"/>
                        <a:t> menu </a:t>
                      </a:r>
                      <a:r>
                        <a:rPr lang="en-US" altLang="ko-KR" sz="1050" baseline="0" dirty="0" err="1" smtClean="0"/>
                        <a:t>thì</a:t>
                      </a:r>
                      <a:r>
                        <a:rPr lang="en-US" altLang="ko-KR" sz="1050" baseline="0" dirty="0" smtClean="0"/>
                        <a:t> slide menu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hiện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ra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en-US" altLang="ko-KR" sz="1050" dirty="0" err="1" smtClean="0"/>
                        <a:t>sau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en-US" altLang="ko-KR" sz="1050" dirty="0" err="1" smtClean="0"/>
                        <a:t>đó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nếu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en-US" altLang="ko-KR" sz="1050" dirty="0" err="1" smtClean="0"/>
                        <a:t>chạm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vào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khu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vực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bên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ngoài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thì</a:t>
                      </a:r>
                      <a:r>
                        <a:rPr lang="en-US" altLang="ko-KR" sz="1050" baseline="0" dirty="0" smtClean="0"/>
                        <a:t> slide menu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biến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mất</a:t>
                      </a:r>
                      <a:endParaRPr lang="ko-KR" altLang="en-US" sz="105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image4.png" descr="카테고리.bmp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00363" y="1142984"/>
            <a:ext cx="214315" cy="19654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1597"/>
          <p:cNvSpPr/>
          <p:nvPr/>
        </p:nvSpPr>
        <p:spPr>
          <a:xfrm>
            <a:off x="1285852" y="928669"/>
            <a:ext cx="2143140" cy="492922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1598"/>
          <p:cNvSpPr/>
          <p:nvPr/>
        </p:nvSpPr>
        <p:spPr>
          <a:xfrm>
            <a:off x="1428729" y="1573197"/>
            <a:ext cx="110869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t>로그인해주세요</a:t>
            </a:r>
          </a:p>
        </p:txBody>
      </p:sp>
      <p:sp>
        <p:nvSpPr>
          <p:cNvPr id="60" name="Shape 1599"/>
          <p:cNvSpPr/>
          <p:nvPr/>
        </p:nvSpPr>
        <p:spPr>
          <a:xfrm>
            <a:off x="2786049" y="1644636"/>
            <a:ext cx="9286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LOGIN</a:t>
            </a:r>
          </a:p>
        </p:txBody>
      </p:sp>
      <p:sp>
        <p:nvSpPr>
          <p:cNvPr id="61" name="Shape 1600"/>
          <p:cNvSpPr/>
          <p:nvPr/>
        </p:nvSpPr>
        <p:spPr>
          <a:xfrm>
            <a:off x="1357289" y="1930387"/>
            <a:ext cx="1928827" cy="1590"/>
          </a:xfrm>
          <a:prstGeom prst="line">
            <a:avLst/>
          </a:prstGeom>
          <a:ln w="3175">
            <a:solidFill>
              <a:srgbClr val="404040">
                <a:alpha val="58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hape 1601"/>
          <p:cNvSpPr/>
          <p:nvPr/>
        </p:nvSpPr>
        <p:spPr>
          <a:xfrm>
            <a:off x="1489846" y="4484586"/>
            <a:ext cx="107157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PUSH</a:t>
            </a:r>
          </a:p>
        </p:txBody>
      </p:sp>
      <p:sp>
        <p:nvSpPr>
          <p:cNvPr id="63" name="Shape 1602"/>
          <p:cNvSpPr/>
          <p:nvPr/>
        </p:nvSpPr>
        <p:spPr>
          <a:xfrm>
            <a:off x="1500165" y="2478852"/>
            <a:ext cx="14287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WHELEARN</a:t>
            </a:r>
          </a:p>
        </p:txBody>
      </p:sp>
      <p:sp>
        <p:nvSpPr>
          <p:cNvPr id="64" name="Shape 1603"/>
          <p:cNvSpPr/>
          <p:nvPr/>
        </p:nvSpPr>
        <p:spPr>
          <a:xfrm>
            <a:off x="1500165" y="2294214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NOTICE</a:t>
            </a:r>
          </a:p>
        </p:txBody>
      </p:sp>
      <p:grpSp>
        <p:nvGrpSpPr>
          <p:cNvPr id="2" name="Group 1606"/>
          <p:cNvGrpSpPr/>
          <p:nvPr/>
        </p:nvGrpSpPr>
        <p:grpSpPr>
          <a:xfrm>
            <a:off x="1891670" y="1216008"/>
            <a:ext cx="180000" cy="180001"/>
            <a:chOff x="0" y="0"/>
            <a:chExt cx="179999" cy="179999"/>
          </a:xfrm>
        </p:grpSpPr>
        <p:sp>
          <p:nvSpPr>
            <p:cNvPr id="67" name="Shape 1604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1605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" name="Group 1609"/>
          <p:cNvGrpSpPr/>
          <p:nvPr/>
        </p:nvGrpSpPr>
        <p:grpSpPr>
          <a:xfrm>
            <a:off x="1320165" y="1605925"/>
            <a:ext cx="180001" cy="180001"/>
            <a:chOff x="0" y="0"/>
            <a:chExt cx="179999" cy="179999"/>
          </a:xfrm>
        </p:grpSpPr>
        <p:sp>
          <p:nvSpPr>
            <p:cNvPr id="70" name="Shape 1607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1608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" name="Group 1612"/>
          <p:cNvGrpSpPr/>
          <p:nvPr/>
        </p:nvGrpSpPr>
        <p:grpSpPr>
          <a:xfrm>
            <a:off x="2606048" y="1644636"/>
            <a:ext cx="180002" cy="180002"/>
            <a:chOff x="0" y="0"/>
            <a:chExt cx="180000" cy="180000"/>
          </a:xfrm>
        </p:grpSpPr>
        <p:sp>
          <p:nvSpPr>
            <p:cNvPr id="73" name="Shape 1610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1611"/>
            <p:cNvSpPr/>
            <p:nvPr/>
          </p:nvSpPr>
          <p:spPr>
            <a:xfrm>
              <a:off x="26360" y="26499"/>
              <a:ext cx="12728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5" name="Group 1615"/>
          <p:cNvGrpSpPr/>
          <p:nvPr/>
        </p:nvGrpSpPr>
        <p:grpSpPr>
          <a:xfrm>
            <a:off x="1321570" y="4502253"/>
            <a:ext cx="180001" cy="180001"/>
            <a:chOff x="0" y="0"/>
            <a:chExt cx="179999" cy="179999"/>
          </a:xfrm>
        </p:grpSpPr>
        <p:sp>
          <p:nvSpPr>
            <p:cNvPr id="76" name="Shape 1613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614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12</a:t>
              </a:r>
            </a:p>
          </p:txBody>
        </p:sp>
      </p:grpSp>
      <p:grpSp>
        <p:nvGrpSpPr>
          <p:cNvPr id="6" name="Group 1618"/>
          <p:cNvGrpSpPr/>
          <p:nvPr/>
        </p:nvGrpSpPr>
        <p:grpSpPr>
          <a:xfrm>
            <a:off x="1357290" y="2559043"/>
            <a:ext cx="180001" cy="180001"/>
            <a:chOff x="0" y="0"/>
            <a:chExt cx="179999" cy="179999"/>
          </a:xfrm>
        </p:grpSpPr>
        <p:sp>
          <p:nvSpPr>
            <p:cNvPr id="79" name="Shape 161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1617"/>
            <p:cNvSpPr/>
            <p:nvPr/>
          </p:nvSpPr>
          <p:spPr>
            <a:xfrm>
              <a:off x="26360" y="13800"/>
              <a:ext cx="12728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81" name="Shape 1619"/>
          <p:cNvSpPr/>
          <p:nvPr/>
        </p:nvSpPr>
        <p:spPr>
          <a:xfrm>
            <a:off x="2000231" y="1287446"/>
            <a:ext cx="107157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 b="1"/>
            </a:lvl1pPr>
          </a:lstStyle>
          <a:p>
            <a:r>
              <a:t>HOME</a:t>
            </a:r>
          </a:p>
        </p:txBody>
      </p:sp>
      <p:grpSp>
        <p:nvGrpSpPr>
          <p:cNvPr id="7" name="Group 1622"/>
          <p:cNvGrpSpPr/>
          <p:nvPr/>
        </p:nvGrpSpPr>
        <p:grpSpPr>
          <a:xfrm>
            <a:off x="1357290" y="2287578"/>
            <a:ext cx="180001" cy="180001"/>
            <a:chOff x="0" y="0"/>
            <a:chExt cx="179999" cy="179999"/>
          </a:xfrm>
        </p:grpSpPr>
        <p:sp>
          <p:nvSpPr>
            <p:cNvPr id="83" name="Shape 1620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1621"/>
            <p:cNvSpPr/>
            <p:nvPr/>
          </p:nvSpPr>
          <p:spPr>
            <a:xfrm>
              <a:off x="26360" y="13800"/>
              <a:ext cx="12728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85" name="Shape 1623"/>
          <p:cNvSpPr/>
          <p:nvPr/>
        </p:nvSpPr>
        <p:spPr>
          <a:xfrm>
            <a:off x="1492228" y="3628382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CALENDER</a:t>
            </a:r>
          </a:p>
        </p:txBody>
      </p:sp>
      <p:sp>
        <p:nvSpPr>
          <p:cNvPr id="86" name="Shape 1624"/>
          <p:cNvSpPr/>
          <p:nvPr/>
        </p:nvSpPr>
        <p:spPr>
          <a:xfrm>
            <a:off x="1492228" y="4266388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MY PAGE</a:t>
            </a:r>
          </a:p>
        </p:txBody>
      </p:sp>
      <p:sp>
        <p:nvSpPr>
          <p:cNvPr id="87" name="Shape 1625"/>
          <p:cNvSpPr/>
          <p:nvPr/>
        </p:nvSpPr>
        <p:spPr>
          <a:xfrm>
            <a:off x="1466828" y="4707716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COUPON</a:t>
            </a:r>
          </a:p>
        </p:txBody>
      </p:sp>
      <p:grpSp>
        <p:nvGrpSpPr>
          <p:cNvPr id="8" name="Group 1632"/>
          <p:cNvGrpSpPr/>
          <p:nvPr/>
        </p:nvGrpSpPr>
        <p:grpSpPr>
          <a:xfrm>
            <a:off x="1320166" y="3637134"/>
            <a:ext cx="180001" cy="180001"/>
            <a:chOff x="0" y="0"/>
            <a:chExt cx="179999" cy="179999"/>
          </a:xfrm>
        </p:grpSpPr>
        <p:sp>
          <p:nvSpPr>
            <p:cNvPr id="90" name="Shape 1630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1631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9" name="Group 1635"/>
          <p:cNvGrpSpPr/>
          <p:nvPr/>
        </p:nvGrpSpPr>
        <p:grpSpPr>
          <a:xfrm>
            <a:off x="1320166" y="4287842"/>
            <a:ext cx="180001" cy="180001"/>
            <a:chOff x="0" y="0"/>
            <a:chExt cx="179999" cy="179999"/>
          </a:xfrm>
        </p:grpSpPr>
        <p:sp>
          <p:nvSpPr>
            <p:cNvPr id="93" name="Shape 1633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Shape 1634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11</a:t>
              </a:r>
            </a:p>
          </p:txBody>
        </p:sp>
      </p:grpSp>
      <p:grpSp>
        <p:nvGrpSpPr>
          <p:cNvPr id="10" name="Group 1641"/>
          <p:cNvGrpSpPr/>
          <p:nvPr/>
        </p:nvGrpSpPr>
        <p:grpSpPr>
          <a:xfrm>
            <a:off x="1320166" y="4716469"/>
            <a:ext cx="180001" cy="180001"/>
            <a:chOff x="0" y="0"/>
            <a:chExt cx="179999" cy="179999"/>
          </a:xfrm>
        </p:grpSpPr>
        <p:sp>
          <p:nvSpPr>
            <p:cNvPr id="96" name="Shape 163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1640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13</a:t>
              </a:r>
            </a:p>
          </p:txBody>
        </p:sp>
      </p:grpSp>
      <p:sp>
        <p:nvSpPr>
          <p:cNvPr id="101" name="Shape 1651"/>
          <p:cNvSpPr/>
          <p:nvPr/>
        </p:nvSpPr>
        <p:spPr>
          <a:xfrm>
            <a:off x="1371660" y="2777608"/>
            <a:ext cx="180001" cy="18000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Shape 1652"/>
          <p:cNvSpPr/>
          <p:nvPr/>
        </p:nvSpPr>
        <p:spPr>
          <a:xfrm>
            <a:off x="1396350" y="2788924"/>
            <a:ext cx="12728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03" name="Shape 1653"/>
          <p:cNvSpPr/>
          <p:nvPr/>
        </p:nvSpPr>
        <p:spPr>
          <a:xfrm>
            <a:off x="1505713" y="2763984"/>
            <a:ext cx="14287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HELP</a:t>
            </a:r>
          </a:p>
        </p:txBody>
      </p:sp>
      <p:sp>
        <p:nvSpPr>
          <p:cNvPr id="66" name="Shape 1560"/>
          <p:cNvSpPr/>
          <p:nvPr/>
        </p:nvSpPr>
        <p:spPr>
          <a:xfrm>
            <a:off x="1500165" y="5286388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EVENT</a:t>
            </a:r>
          </a:p>
        </p:txBody>
      </p:sp>
      <p:grpSp>
        <p:nvGrpSpPr>
          <p:cNvPr id="14" name="Group 1581"/>
          <p:cNvGrpSpPr/>
          <p:nvPr/>
        </p:nvGrpSpPr>
        <p:grpSpPr>
          <a:xfrm>
            <a:off x="1357290" y="5286388"/>
            <a:ext cx="180001" cy="180001"/>
            <a:chOff x="0" y="0"/>
            <a:chExt cx="179999" cy="179999"/>
          </a:xfrm>
        </p:grpSpPr>
        <p:sp>
          <p:nvSpPr>
            <p:cNvPr id="117" name="Shape 157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Shape 1580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14</a:t>
              </a:r>
            </a:p>
          </p:txBody>
        </p:sp>
      </p:grpSp>
      <p:sp>
        <p:nvSpPr>
          <p:cNvPr id="119" name="Shape 1560"/>
          <p:cNvSpPr/>
          <p:nvPr/>
        </p:nvSpPr>
        <p:spPr>
          <a:xfrm>
            <a:off x="1500165" y="5555313"/>
            <a:ext cx="135732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rPr lang="ko-KR" altLang="en-US" dirty="0" smtClean="0"/>
              <a:t>제휴신청</a:t>
            </a:r>
            <a:endParaRPr/>
          </a:p>
        </p:txBody>
      </p:sp>
      <p:grpSp>
        <p:nvGrpSpPr>
          <p:cNvPr id="15" name="Group 1581"/>
          <p:cNvGrpSpPr/>
          <p:nvPr/>
        </p:nvGrpSpPr>
        <p:grpSpPr>
          <a:xfrm>
            <a:off x="1357290" y="5555313"/>
            <a:ext cx="180001" cy="180001"/>
            <a:chOff x="0" y="0"/>
            <a:chExt cx="179999" cy="179999"/>
          </a:xfrm>
        </p:grpSpPr>
        <p:sp>
          <p:nvSpPr>
            <p:cNvPr id="121" name="Shape 1579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1580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 smtClean="0"/>
                <a:t>15</a:t>
              </a:r>
              <a:endParaRPr/>
            </a:p>
          </p:txBody>
        </p:sp>
      </p:grpSp>
      <p:grpSp>
        <p:nvGrpSpPr>
          <p:cNvPr id="72" name="Group 1563"/>
          <p:cNvGrpSpPr/>
          <p:nvPr/>
        </p:nvGrpSpPr>
        <p:grpSpPr>
          <a:xfrm>
            <a:off x="1214698" y="867866"/>
            <a:ext cx="180001" cy="180001"/>
            <a:chOff x="0" y="0"/>
            <a:chExt cx="179999" cy="179999"/>
          </a:xfrm>
        </p:grpSpPr>
        <p:sp>
          <p:nvSpPr>
            <p:cNvPr id="75" name="Shape 1561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1562"/>
            <p:cNvSpPr/>
            <p:nvPr/>
          </p:nvSpPr>
          <p:spPr>
            <a:xfrm>
              <a:off x="26360" y="13800"/>
              <a:ext cx="127280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82" name="Group 1572"/>
          <p:cNvGrpSpPr/>
          <p:nvPr/>
        </p:nvGrpSpPr>
        <p:grpSpPr>
          <a:xfrm>
            <a:off x="2428860" y="867866"/>
            <a:ext cx="180001" cy="180001"/>
            <a:chOff x="0" y="0"/>
            <a:chExt cx="179999" cy="179999"/>
          </a:xfrm>
        </p:grpSpPr>
        <p:sp>
          <p:nvSpPr>
            <p:cNvPr id="89" name="Shape 1570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2" name="Shape 1571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95" name="Group 1578"/>
          <p:cNvGrpSpPr/>
          <p:nvPr/>
        </p:nvGrpSpPr>
        <p:grpSpPr>
          <a:xfrm>
            <a:off x="1785918" y="867571"/>
            <a:ext cx="180001" cy="180001"/>
            <a:chOff x="0" y="0"/>
            <a:chExt cx="179999" cy="179999"/>
          </a:xfrm>
        </p:grpSpPr>
        <p:sp>
          <p:nvSpPr>
            <p:cNvPr id="98" name="Shape 1576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1577"/>
            <p:cNvSpPr/>
            <p:nvPr/>
          </p:nvSpPr>
          <p:spPr>
            <a:xfrm>
              <a:off x="26360" y="20149"/>
              <a:ext cx="12728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00" name="Shape 1582"/>
          <p:cNvSpPr/>
          <p:nvPr/>
        </p:nvSpPr>
        <p:spPr>
          <a:xfrm>
            <a:off x="1285852" y="951022"/>
            <a:ext cx="72547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sz="1000" dirty="0" smtClean="0"/>
              <a:t>SEARCH</a:t>
            </a:r>
            <a:endParaRPr sz="1000"/>
          </a:p>
        </p:txBody>
      </p:sp>
      <p:sp>
        <p:nvSpPr>
          <p:cNvPr id="104" name="Shape 1583"/>
          <p:cNvSpPr/>
          <p:nvPr/>
        </p:nvSpPr>
        <p:spPr>
          <a:xfrm>
            <a:off x="1928794" y="951022"/>
            <a:ext cx="68204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sz="1000" dirty="0" smtClean="0"/>
              <a:t>POSTIT</a:t>
            </a:r>
            <a:endParaRPr sz="1000" dirty="0"/>
          </a:p>
        </p:txBody>
      </p:sp>
      <p:sp>
        <p:nvSpPr>
          <p:cNvPr id="107" name="Shape 1584"/>
          <p:cNvSpPr/>
          <p:nvPr/>
        </p:nvSpPr>
        <p:spPr>
          <a:xfrm>
            <a:off x="2500298" y="951022"/>
            <a:ext cx="113631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 b="1"/>
            </a:lvl1pPr>
          </a:lstStyle>
          <a:p>
            <a:r>
              <a:rPr lang="en-US" sz="1000" dirty="0" smtClean="0"/>
              <a:t>MYPROGRAM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1483"/>
              </p:ext>
            </p:extLst>
          </p:nvPr>
        </p:nvGraphicFramePr>
        <p:xfrm>
          <a:off x="3803626" y="489601"/>
          <a:ext cx="5340374" cy="57238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COUPON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보유내역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(Coupon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hữu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user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hữu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[coupon]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미사용내역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(Coupon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사용내역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coupon)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쿠폰명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혜택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endParaRPr lang="en-US" altLang="ko-KR" sz="12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사용기간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(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00166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COUPON</a:t>
            </a:r>
            <a:endParaRPr lang="ko-KR" altLang="en-US" sz="1100" b="1" dirty="0"/>
          </a:p>
        </p:txBody>
      </p:sp>
      <p:sp>
        <p:nvSpPr>
          <p:cNvPr id="13" name="타원 12"/>
          <p:cNvSpPr/>
          <p:nvPr/>
        </p:nvSpPr>
        <p:spPr>
          <a:xfrm>
            <a:off x="139160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6924" y="1357298"/>
            <a:ext cx="287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보유 내역        </a:t>
            </a:r>
            <a:r>
              <a:rPr lang="ko-KR" altLang="en-US" sz="1100" dirty="0" err="1" smtClean="0"/>
              <a:t>미사용내역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사용내역      </a:t>
            </a:r>
            <a:endParaRPr lang="ko-KR" altLang="en-US" sz="11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7158" y="1571612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15486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1410166" y="1337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571472" y="1785926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11760" y="1337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210564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2379622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571472" y="3068960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60" y="3127858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3388674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560" y="3662656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71472" y="4221088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560" y="4279986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4540802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1560" y="4814784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505458" y="18781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05458" y="21387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505458" y="241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39808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32739"/>
              </p:ext>
            </p:extLst>
          </p:nvPr>
        </p:nvGraphicFramePr>
        <p:xfrm>
          <a:off x="3803626" y="489601"/>
          <a:ext cx="5340374" cy="59615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COUPON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보유내역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(Coupon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hữu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user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hữu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[coupon]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미사용내역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(Coupon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사용내역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coupon)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쿠폰명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혜택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endParaRPr lang="en-US" altLang="ko-KR" sz="12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사용기간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(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00166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COUPON</a:t>
            </a:r>
            <a:endParaRPr lang="ko-KR" altLang="en-US" sz="1100" b="1" dirty="0"/>
          </a:p>
        </p:txBody>
      </p:sp>
      <p:sp>
        <p:nvSpPr>
          <p:cNvPr id="13" name="타원 12"/>
          <p:cNvSpPr/>
          <p:nvPr/>
        </p:nvSpPr>
        <p:spPr>
          <a:xfrm>
            <a:off x="139160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6924" y="1357298"/>
            <a:ext cx="287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보유 내역        </a:t>
            </a:r>
            <a:r>
              <a:rPr lang="ko-KR" altLang="en-US" sz="1100" dirty="0" err="1" smtClean="0"/>
              <a:t>미사용내역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사용내역      </a:t>
            </a:r>
            <a:endParaRPr lang="ko-KR" altLang="en-US" sz="11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1411058" y="1571612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15486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1410166" y="1337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411760" y="1337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571472" y="1785926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560" y="184482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210564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1560" y="2379622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1472" y="3068960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3127858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1560" y="3388674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11560" y="3662656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71472" y="4221088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4279986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11560" y="4540802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11560" y="4814784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사용기</a:t>
            </a:r>
            <a:r>
              <a:rPr lang="ko-KR" altLang="en-US" sz="1000" dirty="0"/>
              <a:t>간</a:t>
            </a:r>
            <a:r>
              <a:rPr lang="en-US" altLang="ko-KR" sz="1000" dirty="0" smtClean="0"/>
              <a:t>: 90</a:t>
            </a:r>
            <a:r>
              <a:rPr lang="ko-KR" altLang="en-US" sz="1000" dirty="0" err="1" smtClean="0"/>
              <a:t>일이내</a:t>
            </a:r>
            <a:r>
              <a:rPr lang="en-US" altLang="ko-KR" sz="1000" dirty="0" smtClean="0"/>
              <a:t>(2016.09.15)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505458" y="18781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505458" y="21387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505458" y="241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25561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55416"/>
              </p:ext>
            </p:extLst>
          </p:nvPr>
        </p:nvGraphicFramePr>
        <p:xfrm>
          <a:off x="3803626" y="489601"/>
          <a:ext cx="5340374" cy="619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COUPON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보유내역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(Coupon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hữu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user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hữu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[coupon]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미사용내역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(Coupon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chưa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사용내역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coupon)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lịch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dụng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coupon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user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coupon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쿠폰명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coupon)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혜택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endParaRPr lang="en-US" altLang="ko-KR" sz="12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사용일시 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giờ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giờ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</a:t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YYYY.MM.DD</a:t>
                      </a:r>
                      <a:r>
                        <a:rPr lang="ko-KR" altLang="en-US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00166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COUPON</a:t>
            </a:r>
            <a:endParaRPr lang="ko-KR" altLang="en-US" sz="1100" b="1" dirty="0"/>
          </a:p>
        </p:txBody>
      </p:sp>
      <p:sp>
        <p:nvSpPr>
          <p:cNvPr id="13" name="타원 12"/>
          <p:cNvSpPr/>
          <p:nvPr/>
        </p:nvSpPr>
        <p:spPr>
          <a:xfrm>
            <a:off x="1391604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6924" y="1357298"/>
            <a:ext cx="287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보유 내역        </a:t>
            </a:r>
            <a:r>
              <a:rPr lang="ko-KR" altLang="en-US" sz="1100" dirty="0" err="1" smtClean="0"/>
              <a:t>미사용내역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사용내역      </a:t>
            </a:r>
            <a:endParaRPr lang="ko-KR" altLang="en-US" sz="11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419170" y="1571612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15486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1410166" y="1337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411760" y="1337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571472" y="1785926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560" y="184482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210564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1560" y="237962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사용일시</a:t>
            </a:r>
            <a:r>
              <a:rPr lang="en-US" altLang="ko-KR" sz="1000" dirty="0" smtClean="0"/>
              <a:t>: 2016.05.04 13:00:00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1472" y="3068960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3127858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1560" y="3388674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71472" y="4221088"/>
            <a:ext cx="2643206" cy="1000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4279986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쿠폰명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가입 감사 쿠폰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11560" y="4540802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혜</a:t>
            </a:r>
            <a:r>
              <a:rPr lang="ko-KR" altLang="en-US" sz="1000" dirty="0"/>
              <a:t>택</a:t>
            </a:r>
            <a:r>
              <a:rPr lang="en-US" altLang="ko-KR" sz="1000" dirty="0" smtClean="0"/>
              <a:t>: 5000</a:t>
            </a:r>
            <a:r>
              <a:rPr lang="ko-KR" altLang="en-US" sz="1000" dirty="0" smtClean="0"/>
              <a:t>원 할인</a:t>
            </a:r>
            <a:r>
              <a:rPr lang="en-US" altLang="ko-KR" sz="1000" dirty="0" smtClean="0"/>
              <a:t>(50,000</a:t>
            </a:r>
            <a:r>
              <a:rPr lang="ko-KR" altLang="en-US" sz="1000" dirty="0" smtClean="0"/>
              <a:t>원 이상 구매 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505458" y="18781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505458" y="21387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505458" y="241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1560" y="3645024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사용일시</a:t>
            </a:r>
            <a:r>
              <a:rPr lang="en-US" altLang="ko-KR" sz="1000" dirty="0" smtClean="0"/>
              <a:t>: 2016.05.04 13:00:00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11560" y="4797401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사용일시</a:t>
            </a:r>
            <a:r>
              <a:rPr lang="en-US" altLang="ko-KR" sz="1000" dirty="0" smtClean="0"/>
              <a:t>: 2016.05.04 13:00:00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45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like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85149"/>
              </p:ext>
            </p:extLst>
          </p:nvPr>
        </p:nvGraphicFramePr>
        <p:xfrm>
          <a:off x="3803626" y="489601"/>
          <a:ext cx="5340374" cy="7863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“POSTIT”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khỏi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POSTIT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program_detail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mô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tả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tóm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tắt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Thời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gian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): VD) 240,000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원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주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(240,000won 8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tuần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)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Những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무료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Miễn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phí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프로그램을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POSTIT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에서 삭제하시겠습니까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?”) 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khỏi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POSTIT?)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refresh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POSTIT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643042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POSTIT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1428736"/>
            <a:ext cx="242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Program             Contents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14348" y="1643050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428728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714348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1928794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pic>
        <p:nvPicPr>
          <p:cNvPr id="24" name="그림 23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pic>
        <p:nvPicPr>
          <p:cNvPr id="25" name="그림 24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000240"/>
            <a:ext cx="2928958" cy="10001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8596" y="3000372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5786" y="3000372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3214686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428596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7158" y="30003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2643174" y="30346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357158" y="32146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928794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pic>
        <p:nvPicPr>
          <p:cNvPr id="40" name="그림 39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786190"/>
            <a:ext cx="2928958" cy="100013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28596" y="4786322"/>
            <a:ext cx="704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언어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5786" y="4786322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포루투갈어와</a:t>
            </a:r>
            <a:r>
              <a:rPr lang="ko-KR" altLang="en-US" sz="1100" b="1" dirty="0" smtClean="0"/>
              <a:t> 함께 브라질로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8596" y="5000636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청춘들에게 고한다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브라질로 떠나자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포루투갈어와</a:t>
            </a:r>
            <a:r>
              <a:rPr lang="ko-KR" altLang="en-US" sz="800" dirty="0" smtClean="0"/>
              <a:t> 함께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3000396" cy="2857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43240" y="2000240"/>
            <a:ext cx="21431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43240" y="3786190"/>
            <a:ext cx="21431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00364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428728" y="56064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342900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521495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240,000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원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like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39249"/>
              </p:ext>
            </p:extLst>
          </p:nvPr>
        </p:nvGraphicFramePr>
        <p:xfrm>
          <a:off x="3803626" y="489601"/>
          <a:ext cx="5340374" cy="619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“POSTIT”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  <a:endParaRPr lang="en-US" altLang="ko-K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content</a:t>
                      </a:r>
                      <a:b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content: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category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tiêu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đề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content: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di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chuyển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đến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contents_detail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컨텐츠를 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POSTIT</a:t>
                      </a:r>
                      <a:r>
                        <a:rPr lang="ko-KR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에서 삭제하시겠습니까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?”) (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content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khỏi</a:t>
                      </a:r>
                      <a:r>
                        <a:rPr lang="en-US" altLang="ko-K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POSTIT?)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(OK) data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refresh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xuống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POSTIT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643042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POSTIT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1428736"/>
            <a:ext cx="242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Program             Contents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28794" y="1643050"/>
            <a:ext cx="928694" cy="1588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428728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714348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928794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pic>
        <p:nvPicPr>
          <p:cNvPr id="21" name="그림 20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pic>
        <p:nvPicPr>
          <p:cNvPr id="22" name="그림 21" descr="w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824327"/>
            <a:ext cx="1428760" cy="1071570"/>
          </a:xfrm>
          <a:prstGeom prst="rect">
            <a:avLst/>
          </a:prstGeom>
        </p:spPr>
      </p:pic>
      <p:pic>
        <p:nvPicPr>
          <p:cNvPr id="23" name="그림 22" descr="w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1824327"/>
            <a:ext cx="1428760" cy="10715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596" y="2895897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라이프</a:t>
            </a:r>
            <a:r>
              <a:rPr lang="en-US" altLang="ko-KR" sz="800" b="1" dirty="0" smtClean="0"/>
              <a:t>] 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7356" y="2895897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428596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57158" y="285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57158" y="3071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pic>
        <p:nvPicPr>
          <p:cNvPr id="33" name="그림 32" descr="w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538839"/>
            <a:ext cx="1428760" cy="10715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57356" y="461040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pic>
        <p:nvPicPr>
          <p:cNvPr id="35" name="그림 34" descr="w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71876"/>
            <a:ext cx="1428760" cy="10715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8596" y="464344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언어</a:t>
            </a:r>
            <a:r>
              <a:rPr lang="en-US" altLang="ko-KR" sz="800" b="1" dirty="0" smtClean="0"/>
              <a:t>]</a:t>
            </a:r>
          </a:p>
          <a:p>
            <a:r>
              <a:rPr lang="ko-KR" altLang="en-US" sz="800" dirty="0" smtClean="0"/>
              <a:t>기초만 잡아도 절반은 성공</a:t>
            </a:r>
            <a:r>
              <a:rPr lang="en-US" altLang="ko-KR" sz="800" dirty="0" smtClean="0"/>
              <a:t>! </a:t>
            </a:r>
            <a:r>
              <a:rPr lang="ko-KR" altLang="en-US" sz="800" dirty="0" smtClean="0"/>
              <a:t>중국어</a:t>
            </a:r>
            <a:r>
              <a:rPr lang="en-US" altLang="ko-KR" sz="800" dirty="0" smtClean="0"/>
              <a:t>&amp;</a:t>
            </a:r>
            <a:r>
              <a:rPr lang="ko-KR" altLang="en-US" sz="800" dirty="0" smtClean="0"/>
              <a:t>영어 공부 가이드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428596" y="5572140"/>
            <a:ext cx="3000396" cy="2857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3042" y="1857364"/>
            <a:ext cx="21431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43240" y="1857364"/>
            <a:ext cx="21431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43042" y="3571876"/>
            <a:ext cx="21431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43240" y="3571876"/>
            <a:ext cx="21431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143240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1428728" y="56064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78605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event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11829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vi-VN" altLang="ko-KR" sz="1200" b="0" u="none" baseline="0" dirty="0" smtClean="0">
                          <a:latin typeface="+mn-lt"/>
                          <a:ea typeface="+mn-ea"/>
                        </a:rPr>
                        <a:t>Khi cuộn xuống dưới phần header sẽ biến mất, cuộn lên trên header sẽ hiện ra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“EVENT”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click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mở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sliding menu.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Tham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khảo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màn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[menu]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event: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event_detail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event: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event_detail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data,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sau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đó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더보기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”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Xem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thêm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12 data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tiếp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*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theo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thứ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tự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mới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nhất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71604" y="107154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EVENT</a:t>
            </a:r>
            <a:endParaRPr lang="ko-KR" altLang="en-US" sz="1100" b="1" dirty="0"/>
          </a:p>
        </p:txBody>
      </p:sp>
      <p:pic>
        <p:nvPicPr>
          <p:cNvPr id="18" name="그림 17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71546"/>
            <a:ext cx="214314" cy="1965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8596" y="5572140"/>
            <a:ext cx="3000396" cy="2857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▼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28728" y="55721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pic>
        <p:nvPicPr>
          <p:cNvPr id="21" name="그림 20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357298"/>
            <a:ext cx="2928958" cy="10715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5786" y="2428868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웨런과</a:t>
            </a:r>
            <a:r>
              <a:rPr lang="ko-KR" altLang="en-US" sz="1100" b="1" dirty="0" smtClean="0"/>
              <a:t> 함께 이벤트 참여 팡팡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pic>
        <p:nvPicPr>
          <p:cNvPr id="23" name="그림 22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857496"/>
            <a:ext cx="2928958" cy="10715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786" y="3929066"/>
            <a:ext cx="235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웨런과</a:t>
            </a:r>
            <a:r>
              <a:rPr lang="ko-KR" altLang="en-US" sz="1100" b="1" dirty="0" smtClean="0"/>
              <a:t> 함께 이벤트 참여 팡팡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pic>
        <p:nvPicPr>
          <p:cNvPr id="25" name="그림 24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357694"/>
            <a:ext cx="2928958" cy="107157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28596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642910" y="246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1428728" y="10344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2748926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event_detail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3407"/>
              </p:ext>
            </p:extLst>
          </p:nvPr>
        </p:nvGraphicFramePr>
        <p:xfrm>
          <a:off x="3803626" y="489601"/>
          <a:ext cx="5340374" cy="538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 chạm vào sẽ quay lại trang 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lượt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trái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event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28596" y="1000108"/>
            <a:ext cx="29289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07154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바탕" pitchFamily="18" charset="-127"/>
                <a:ea typeface="바탕" pitchFamily="18" charset="-127"/>
              </a:rPr>
              <a:t>&lt;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357158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857224" y="1071546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웨런과</a:t>
            </a:r>
            <a:r>
              <a:rPr lang="ko-KR" altLang="en-US" sz="1100" b="1" dirty="0" smtClean="0"/>
              <a:t> 함께 이벤트 참여 팡팡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0034" y="3500438"/>
            <a:ext cx="2071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2015.12.26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｜조회수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34" y="3786190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현재 진행중인 이벤트 입니다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많은 참여 </a:t>
            </a:r>
            <a:r>
              <a:rPr lang="ko-KR" altLang="en-US" sz="900" dirty="0" err="1" smtClean="0"/>
              <a:t>부탁드립니다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현재 진행중인 이벤트 입니다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많은 참여 </a:t>
            </a:r>
            <a:r>
              <a:rPr lang="ko-KR" altLang="en-US" sz="900" dirty="0" err="1" smtClean="0"/>
              <a:t>부탁드립니다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현재 진행중인 이벤트 입니다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많은 참여 </a:t>
            </a:r>
            <a:r>
              <a:rPr lang="ko-KR" altLang="en-US" sz="900" dirty="0" err="1" smtClean="0"/>
              <a:t>부탁드립니다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현재 진행중인 이벤트 입니다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많은 참여 </a:t>
            </a:r>
            <a:r>
              <a:rPr lang="ko-KR" altLang="en-US" sz="900" dirty="0" err="1" smtClean="0"/>
              <a:t>부탁드립니다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</p:txBody>
      </p:sp>
      <p:sp>
        <p:nvSpPr>
          <p:cNvPr id="59" name="타원 58"/>
          <p:cNvSpPr/>
          <p:nvPr/>
        </p:nvSpPr>
        <p:spPr>
          <a:xfrm>
            <a:off x="857224" y="100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391472" y="32861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57158" y="378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428596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pic>
        <p:nvPicPr>
          <p:cNvPr id="16" name="그림 15" descr="카테고리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089313"/>
            <a:ext cx="214314" cy="196547"/>
          </a:xfrm>
          <a:prstGeom prst="rect">
            <a:avLst/>
          </a:prstGeom>
        </p:spPr>
      </p:pic>
      <p:pic>
        <p:nvPicPr>
          <p:cNvPr id="17" name="그림 16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357298"/>
            <a:ext cx="2928958" cy="18573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0034" y="328612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웨런과</a:t>
            </a:r>
            <a:r>
              <a:rPr lang="ko-KR" altLang="en-US" sz="1100" b="1" dirty="0" smtClean="0"/>
              <a:t> 함께 이벤트 참여 팡팡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21" name="타원 20"/>
          <p:cNvSpPr/>
          <p:nvPr/>
        </p:nvSpPr>
        <p:spPr>
          <a:xfrm>
            <a:off x="428596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391472" y="3534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27341"/>
              </p:ext>
            </p:extLst>
          </p:nvPr>
        </p:nvGraphicFramePr>
        <p:xfrm>
          <a:off x="3803626" y="489601"/>
          <a:ext cx="5340374" cy="71502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Ảnh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logo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이메일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(Email) : hint message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이메일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(Email)</a:t>
                      </a:r>
                      <a:endParaRPr lang="en-US" altLang="ko-KR" sz="12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비밀번호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Mật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khẩu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): hint message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비밀번호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Mật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khẩu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2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로그인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(Log in)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Nếu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thông</a:t>
                      </a:r>
                      <a:r>
                        <a:rPr lang="en-US" altLang="ko-KR" sz="1200" baseline="0" dirty="0" smtClean="0"/>
                        <a:t> tin Email </a:t>
                      </a:r>
                      <a:r>
                        <a:rPr lang="en-US" altLang="ko-KR" sz="1200" baseline="0" dirty="0" err="1" smtClean="0"/>
                        <a:t>và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mật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khẩu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chính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xác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hệ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thống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xử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đăng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nhập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đó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[contents]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Nếu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thông</a:t>
                      </a:r>
                      <a:r>
                        <a:rPr lang="en-US" altLang="ko-KR" sz="1200" baseline="0" dirty="0" smtClean="0"/>
                        <a:t> tin Email </a:t>
                      </a:r>
                      <a:r>
                        <a:rPr lang="en-US" altLang="ko-KR" sz="1200" baseline="0" dirty="0" err="1" smtClean="0"/>
                        <a:t>và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mật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khẩu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không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chính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xác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ở </a:t>
                      </a:r>
                      <a:r>
                        <a:rPr lang="en-US" altLang="ko-KR" sz="1200" baseline="0" dirty="0" err="1" smtClean="0"/>
                        <a:t>mục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số</a:t>
                      </a:r>
                      <a:r>
                        <a:rPr lang="en-US" altLang="ko-KR" sz="1200" baseline="0" dirty="0" smtClean="0"/>
                        <a:t> (10)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hiện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dòng</a:t>
                      </a:r>
                      <a:r>
                        <a:rPr lang="en-US" altLang="ko-KR" sz="1200" baseline="0" dirty="0" smtClean="0"/>
                        <a:t> text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이메일과 비밀번호를 다시 확인해주세요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lại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Email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회원가입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[join]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이메일 찾기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Email)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findid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]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비밀번호 찾기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mật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khẩu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findpw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Check box </a:t>
                      </a:r>
                      <a:r>
                        <a:rPr lang="ko-KR" altLang="en-US" sz="12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자동로그인</a:t>
                      </a:r>
                      <a:r>
                        <a:rPr lang="en-US" altLang="ko-KR" sz="12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en-US" altLang="ko-KR" sz="12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altLang="ko-KR" sz="12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2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log in)</a:t>
                      </a:r>
                      <a: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Sau </a:t>
                      </a:r>
                      <a:r>
                        <a:rPr lang="en-US" altLang="ko-KR" sz="12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tick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ô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app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2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log in</a:t>
                      </a:r>
                      <a:endParaRPr lang="en-US" altLang="ko-KR" sz="12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둘러보기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(Quay </a:t>
                      </a:r>
                      <a:r>
                        <a:rPr lang="en-US" altLang="ko-KR" sz="1200" b="0" u="non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altLang="ko-KR" sz="1200" b="0" u="non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ko-KR" altLang="en-US" sz="12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[contents</a:t>
                      </a:r>
                      <a:r>
                        <a:rPr lang="en-US" altLang="ko-KR" sz="1200" baseline="0" dirty="0" smtClean="0"/>
                        <a:t>]</a:t>
                      </a:r>
                      <a:endParaRPr lang="en-US" altLang="ko-KR" sz="1200" b="0" u="non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Khu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text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mặc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để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trống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sai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Email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mật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khẩu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200" b="0" u="non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로그인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(Log in)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ở </a:t>
                      </a:r>
                      <a:r>
                        <a:rPr lang="en-US" altLang="ko-KR" sz="1200" baseline="0" dirty="0" err="1" smtClean="0"/>
                        <a:t>đây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hiển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thị</a:t>
                      </a:r>
                      <a:r>
                        <a:rPr lang="en-US" altLang="ko-KR" sz="1200" baseline="0" dirty="0" smtClean="0"/>
                        <a:t> text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200" baseline="0" dirty="0" err="1" smtClean="0">
                          <a:solidFill>
                            <a:srgbClr val="FF0000"/>
                          </a:solidFill>
                        </a:rPr>
                        <a:t>이메일과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비밀번호를 다시 확인해주세요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lại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Email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chạm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sẽ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quay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lại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trước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Input"/>
          <p:cNvSpPr/>
          <p:nvPr/>
        </p:nvSpPr>
        <p:spPr>
          <a:xfrm>
            <a:off x="577789" y="2894620"/>
            <a:ext cx="2242575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/>
          <p:cNvSpPr>
            <a:spLocks/>
          </p:cNvSpPr>
          <p:nvPr/>
        </p:nvSpPr>
        <p:spPr bwMode="auto">
          <a:xfrm>
            <a:off x="2357422" y="4071942"/>
            <a:ext cx="928694" cy="28575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비밀번호</a:t>
            </a:r>
            <a:r>
              <a:rPr lang="en-US" altLang="ko-KR" sz="900" dirty="0" smtClean="0">
                <a:solidFill>
                  <a:srgbClr val="262626"/>
                </a:solidFill>
                <a:effectLst/>
                <a:latin typeface="Calibri"/>
              </a:rPr>
              <a:t> </a:t>
            </a:r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찾기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4" name="Input"/>
          <p:cNvSpPr/>
          <p:nvPr/>
        </p:nvSpPr>
        <p:spPr>
          <a:xfrm>
            <a:off x="573976" y="2571744"/>
            <a:ext cx="2246388" cy="299585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7456" y="928670"/>
            <a:ext cx="293400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새굴림" pitchFamily="18" charset="-127"/>
                <a:ea typeface="새굴림" pitchFamily="18" charset="-127"/>
              </a:rPr>
              <a:t>&lt;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2910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2320298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1489576" y="1643050"/>
            <a:ext cx="724970" cy="7132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Button"/>
          <p:cNvSpPr>
            <a:spLocks/>
          </p:cNvSpPr>
          <p:nvPr/>
        </p:nvSpPr>
        <p:spPr bwMode="auto">
          <a:xfrm>
            <a:off x="500034" y="4071942"/>
            <a:ext cx="785818" cy="28575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회원가입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5" name="Button"/>
          <p:cNvSpPr>
            <a:spLocks/>
          </p:cNvSpPr>
          <p:nvPr/>
        </p:nvSpPr>
        <p:spPr bwMode="auto">
          <a:xfrm>
            <a:off x="2534612" y="2571744"/>
            <a:ext cx="714380" cy="642942"/>
          </a:xfrm>
          <a:prstGeom prst="roundRect">
            <a:avLst>
              <a:gd name="adj" fmla="val 1287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로그인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2910" y="4643446"/>
            <a:ext cx="2500330" cy="428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둘러보기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62910" y="26060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143240" y="2748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5" name="타원 24"/>
          <p:cNvSpPr/>
          <p:nvPr/>
        </p:nvSpPr>
        <p:spPr>
          <a:xfrm>
            <a:off x="428596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571472" y="4677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1428728" y="3643314"/>
            <a:ext cx="71438" cy="7143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0166" y="3571876"/>
            <a:ext cx="928694" cy="2143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자동로그인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28728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1214414" y="357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28596" y="9286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1357290" y="4071942"/>
            <a:ext cx="928694" cy="28575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 smtClean="0">
                <a:solidFill>
                  <a:srgbClr val="262626"/>
                </a:solidFill>
                <a:latin typeface="Calibri"/>
              </a:rPr>
              <a:t>이메일</a:t>
            </a:r>
            <a:r>
              <a:rPr lang="en-US" altLang="ko-KR" sz="900" dirty="0" smtClean="0">
                <a:solidFill>
                  <a:srgbClr val="262626"/>
                </a:solidFill>
                <a:effectLst/>
                <a:latin typeface="Calibri"/>
              </a:rPr>
              <a:t> </a:t>
            </a:r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찾기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85852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571472" y="3286124"/>
            <a:ext cx="2500330" cy="2143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10" y="3286124"/>
            <a:ext cx="2714644" cy="21431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00" dirty="0" err="1" smtClean="0">
                <a:solidFill>
                  <a:srgbClr val="0070C0"/>
                </a:solidFill>
              </a:rPr>
              <a:t>이메일과</a:t>
            </a:r>
            <a:r>
              <a:rPr lang="ko-KR" altLang="en-US" sz="1000" dirty="0" smtClean="0">
                <a:solidFill>
                  <a:srgbClr val="0070C0"/>
                </a:solidFill>
              </a:rPr>
              <a:t> 비밀번호를 다시 확인해주세요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0034" y="32861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findid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70831"/>
              </p:ext>
            </p:extLst>
          </p:nvPr>
        </p:nvGraphicFramePr>
        <p:xfrm>
          <a:off x="3803626" y="489601"/>
          <a:ext cx="5340374" cy="64370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err="1" smtClean="0">
                          <a:latin typeface="+mn-lt"/>
                        </a:rPr>
                        <a:t>Khi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chạm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vào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sẽ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di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chuyển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đến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[login]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이메일 찾기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” 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Email)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생년월일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tháng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năm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sinh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년도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Năm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Các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phương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án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lựa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: 1910~2016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Các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phương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án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lựa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: 1~12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- 1~31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성별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tính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- 2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lựa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남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(Nam),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여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Nữ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이메일 찾기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Email)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baseline="0" dirty="0" smtClean="0"/>
                        <a:t>- </a:t>
                      </a:r>
                      <a:r>
                        <a:rPr lang="en-US" altLang="ko-KR" sz="1200" b="0" baseline="0" dirty="0" err="1" smtClean="0"/>
                        <a:t>Trường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hợp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các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thông</a:t>
                      </a:r>
                      <a:r>
                        <a:rPr lang="en-US" altLang="ko-KR" sz="1200" b="0" baseline="0" dirty="0" smtClean="0"/>
                        <a:t> tin ở </a:t>
                      </a:r>
                      <a:r>
                        <a:rPr lang="en-US" altLang="ko-KR" sz="1200" b="0" baseline="0" dirty="0" err="1" smtClean="0"/>
                        <a:t>trên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đã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được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đăng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ký</a:t>
                      </a:r>
                      <a:r>
                        <a:rPr lang="en-US" altLang="ko-KR" sz="1200" b="0" baseline="0" dirty="0" smtClean="0"/>
                        <a:t>: </a:t>
                      </a:r>
                      <a:r>
                        <a:rPr lang="en-US" altLang="ko-KR" sz="1200" b="0" baseline="0" dirty="0" err="1" smtClean="0"/>
                        <a:t>khu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vực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số</a:t>
                      </a:r>
                      <a:r>
                        <a:rPr lang="en-US" altLang="ko-KR" sz="1200" b="0" baseline="0" dirty="0" smtClean="0"/>
                        <a:t> (9) </a:t>
                      </a:r>
                      <a:r>
                        <a:rPr lang="en-US" altLang="ko-KR" sz="1200" b="0" baseline="0" dirty="0" err="1" smtClean="0"/>
                        <a:t>sẽ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hiển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thị</a:t>
                      </a:r>
                      <a:r>
                        <a:rPr lang="en-US" altLang="ko-KR" sz="1200" b="0" baseline="0" dirty="0" smtClean="0"/>
                        <a:t> text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고객님의 </a:t>
                      </a:r>
                      <a:r>
                        <a:rPr lang="ko-KR" altLang="en-US" sz="1200" b="0" baseline="0" dirty="0" err="1" smtClean="0">
                          <a:solidFill>
                            <a:srgbClr val="FF0000"/>
                          </a:solidFill>
                        </a:rPr>
                        <a:t>이메일은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ko-KR" altLang="en-US" sz="1200" b="0" baseline="0" dirty="0" err="1" smtClean="0">
                          <a:solidFill>
                            <a:srgbClr val="FF0000"/>
                          </a:solidFill>
                        </a:rPr>
                        <a:t>이메일주소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입니다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.” (Email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của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quý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khách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là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chỉ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mail}.)</a:t>
                      </a:r>
                      <a:r>
                        <a:rPr lang="en-US" altLang="ko-KR" sz="1200" b="0" baseline="0" dirty="0" smtClean="0"/>
                        <a:t/>
                      </a:r>
                      <a:br>
                        <a:rPr lang="en-US" altLang="ko-KR" sz="1200" b="0" baseline="0" dirty="0" smtClean="0"/>
                      </a:br>
                      <a:r>
                        <a:rPr lang="en-US" altLang="ko-KR" sz="1200" b="0" baseline="0" dirty="0" smtClean="0"/>
                        <a:t>- </a:t>
                      </a:r>
                      <a:r>
                        <a:rPr lang="en-US" altLang="ko-KR" sz="1200" b="0" baseline="0" dirty="0" err="1" smtClean="0"/>
                        <a:t>Trường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hợp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các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thông</a:t>
                      </a:r>
                      <a:r>
                        <a:rPr lang="en-US" altLang="ko-KR" sz="1200" b="0" baseline="0" dirty="0" smtClean="0"/>
                        <a:t> tin ở </a:t>
                      </a:r>
                      <a:r>
                        <a:rPr lang="en-US" altLang="ko-KR" sz="1200" b="0" baseline="0" dirty="0" err="1" smtClean="0"/>
                        <a:t>trên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chưa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được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đăng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ký</a:t>
                      </a:r>
                      <a:r>
                        <a:rPr lang="en-US" altLang="ko-KR" sz="1200" b="0" baseline="0" dirty="0" smtClean="0"/>
                        <a:t>: </a:t>
                      </a:r>
                      <a:r>
                        <a:rPr lang="en-US" altLang="ko-KR" sz="1200" b="0" baseline="0" dirty="0" err="1" smtClean="0"/>
                        <a:t>khu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vực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số</a:t>
                      </a:r>
                      <a:r>
                        <a:rPr lang="en-US" altLang="ko-KR" sz="1200" b="0" baseline="0" dirty="0" smtClean="0"/>
                        <a:t> (9) </a:t>
                      </a:r>
                      <a:r>
                        <a:rPr lang="en-US" altLang="ko-KR" sz="1200" b="0" baseline="0" dirty="0" err="1" smtClean="0"/>
                        <a:t>sẽ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hiển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thị</a:t>
                      </a:r>
                      <a:r>
                        <a:rPr lang="en-US" altLang="ko-KR" sz="1200" b="0" baseline="0" dirty="0" smtClean="0"/>
                        <a:t> text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가입되지 않은 정보입니다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.”)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tin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1200" b="0" baseline="0" dirty="0" smtClean="0"/>
                        <a:t/>
                      </a:r>
                      <a:br>
                        <a:rPr lang="en-US" altLang="ko-KR" sz="1200" b="0" baseline="0" dirty="0" smtClean="0"/>
                      </a:br>
                      <a:r>
                        <a:rPr lang="en-US" altLang="ko-KR" sz="1200" b="0" baseline="0" dirty="0" smtClean="0"/>
                        <a:t>- </a:t>
                      </a:r>
                      <a:r>
                        <a:rPr lang="en-US" altLang="ko-KR" sz="1200" b="0" baseline="0" dirty="0" err="1" smtClean="0"/>
                        <a:t>Trường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hợp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chưa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chọn</a:t>
                      </a:r>
                      <a:r>
                        <a:rPr lang="en-US" altLang="ko-KR" sz="1200" b="0" baseline="0" dirty="0" smtClean="0"/>
                        <a:t> 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생년월일</a:t>
                      </a:r>
                      <a:r>
                        <a:rPr lang="en-US" altLang="ko-KR" sz="1200" b="0" baseline="0" dirty="0" smtClean="0"/>
                        <a:t>”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năm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sinh</a:t>
                      </a:r>
                      <a:r>
                        <a:rPr lang="en-US" altLang="ko-KR" sz="1200" b="0" baseline="0" dirty="0" smtClean="0"/>
                        <a:t>) </a:t>
                      </a:r>
                      <a:r>
                        <a:rPr lang="en-US" altLang="ko-KR" sz="1200" b="0" baseline="0" dirty="0" err="1" smtClean="0"/>
                        <a:t>và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성별</a:t>
                      </a:r>
                      <a:r>
                        <a:rPr lang="en-US" altLang="ko-KR" sz="1200" b="0" baseline="0" dirty="0" smtClean="0"/>
                        <a:t>”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tính</a:t>
                      </a:r>
                      <a:r>
                        <a:rPr lang="en-US" altLang="ko-KR" sz="1200" b="0" baseline="0" dirty="0" smtClean="0"/>
                        <a:t>): </a:t>
                      </a:r>
                      <a:r>
                        <a:rPr lang="en-US" altLang="ko-KR" sz="1200" b="0" baseline="0" dirty="0" err="1" smtClean="0"/>
                        <a:t>khu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vực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số</a:t>
                      </a:r>
                      <a:r>
                        <a:rPr lang="en-US" altLang="ko-KR" sz="1200" b="0" baseline="0" dirty="0" smtClean="0"/>
                        <a:t> (9) </a:t>
                      </a:r>
                      <a:r>
                        <a:rPr lang="en-US" altLang="ko-KR" sz="1200" b="0" baseline="0" dirty="0" err="1" smtClean="0"/>
                        <a:t>sẽ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hiển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thị</a:t>
                      </a:r>
                      <a:r>
                        <a:rPr lang="en-US" altLang="ko-KR" sz="1200" b="0" baseline="0" dirty="0" smtClean="0"/>
                        <a:t> text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모든 정보를 입력해주세요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.”)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tin.)</a:t>
                      </a:r>
                      <a:endParaRPr lang="en-US" altLang="ko-KR" sz="1200" b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text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hướng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dẫn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mặc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để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trống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642910" y="3714752"/>
            <a:ext cx="2500330" cy="1537322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472" y="3786191"/>
            <a:ext cx="2714644" cy="14658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고객님의 </a:t>
            </a:r>
            <a:r>
              <a:rPr lang="ko-KR" alt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이메일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주소입니다</a:t>
            </a:r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asd1@naver.com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asd2@naver.com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asd3@naver.com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asd4@naver.com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asd5@naver.com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asd6@naver.com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asd7@naver.com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asd8@naver.com</a:t>
            </a:r>
          </a:p>
          <a:p>
            <a:pPr algn="l"/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asd9@naver.com</a:t>
            </a:r>
          </a:p>
          <a:p>
            <a:pPr algn="l"/>
            <a:endParaRPr lang="ko-KR" altLang="en-US" sz="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7456" y="928670"/>
            <a:ext cx="293400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새굴림" pitchFamily="18" charset="-127"/>
                <a:ea typeface="새굴림" pitchFamily="18" charset="-127"/>
              </a:rPr>
              <a:t>&lt;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찾기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34" y="1754019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찾기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1142976" y="3392477"/>
            <a:ext cx="1500198" cy="250838"/>
          </a:xfrm>
          <a:prstGeom prst="roundRect">
            <a:avLst>
              <a:gd name="adj" fmla="val 8230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이메일</a:t>
            </a:r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  찾기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1472" y="2071678"/>
            <a:ext cx="2714644" cy="3301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8596" y="9286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428596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1071538" y="33575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965055" y="2576961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년도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2269474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50873" y="2576961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36691" y="2576961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그림 53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83" y="2599344"/>
            <a:ext cx="142875" cy="152400"/>
          </a:xfrm>
          <a:prstGeom prst="rect">
            <a:avLst/>
          </a:prstGeom>
        </p:spPr>
      </p:pic>
      <p:pic>
        <p:nvPicPr>
          <p:cNvPr id="55" name="그림 54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02" y="2599344"/>
            <a:ext cx="142875" cy="152400"/>
          </a:xfrm>
          <a:prstGeom prst="rect">
            <a:avLst/>
          </a:prstGeom>
        </p:spPr>
      </p:pic>
      <p:pic>
        <p:nvPicPr>
          <p:cNvPr id="56" name="그림 55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20" y="2599344"/>
            <a:ext cx="142875" cy="1524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1391604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177422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2963240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642910" y="2966058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42245" y="2968465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74" y="2990848"/>
            <a:ext cx="142875" cy="152400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1748794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571472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00034" y="378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14348" y="4286256"/>
            <a:ext cx="2500330" cy="285752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286257"/>
            <a:ext cx="2428892" cy="21431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이메일로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임시비밀번호가 발송되었습니다</a:t>
            </a:r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findpw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21202"/>
              </p:ext>
            </p:extLst>
          </p:nvPr>
        </p:nvGraphicFramePr>
        <p:xfrm>
          <a:off x="3803626" y="489601"/>
          <a:ext cx="5340374" cy="64370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err="1" smtClean="0">
                          <a:latin typeface="+mn-lt"/>
                        </a:rPr>
                        <a:t>Khi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chạm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vào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sẽ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di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chuyển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lt"/>
                        </a:rPr>
                        <a:t>đến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[login]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비밀번호 찾기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”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mật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khẩu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Trường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nhập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이메일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(Email)</a:t>
                      </a:r>
                      <a:endParaRPr lang="en-US" altLang="ko-KR" sz="12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생년월일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”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tháng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năm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sinh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년도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Năm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Các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phương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án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lựa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: 1910~2016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Các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phương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án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lựa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: 1~12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- 1~31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aseline="0" dirty="0" smtClean="0"/>
                        <a:t>Box </a:t>
                      </a:r>
                      <a:r>
                        <a:rPr lang="en-US" altLang="ko-KR" sz="1200" baseline="0" dirty="0" err="1" smtClean="0"/>
                        <a:t>chọn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성별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tính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- 2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lựa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남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(Nam),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여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aseline="0" dirty="0" err="1" smtClean="0">
                          <a:solidFill>
                            <a:srgbClr val="FF0000"/>
                          </a:solidFill>
                        </a:rPr>
                        <a:t>Nữ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비밀번호 찾기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Tìm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mật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khẩu</a:t>
                      </a:r>
                      <a:r>
                        <a:rPr lang="en-US" altLang="ko-KR" sz="12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baseline="0" dirty="0" smtClean="0"/>
                        <a:t>- </a:t>
                      </a:r>
                      <a:r>
                        <a:rPr lang="en-US" altLang="ko-KR" sz="1200" b="0" baseline="0" dirty="0" err="1" smtClean="0"/>
                        <a:t>Trường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hợp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các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thông</a:t>
                      </a:r>
                      <a:r>
                        <a:rPr lang="en-US" altLang="ko-KR" sz="1200" b="0" baseline="0" dirty="0" smtClean="0"/>
                        <a:t> tin ở </a:t>
                      </a:r>
                      <a:r>
                        <a:rPr lang="en-US" altLang="ko-KR" sz="1200" b="0" baseline="0" dirty="0" err="1" smtClean="0"/>
                        <a:t>trên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đã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được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đăng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ký</a:t>
                      </a:r>
                      <a:r>
                        <a:rPr lang="en-US" altLang="ko-KR" sz="1200" b="0" baseline="0" dirty="0" smtClean="0"/>
                        <a:t>: </a:t>
                      </a:r>
                      <a:r>
                        <a:rPr lang="en-US" altLang="ko-KR" sz="1200" b="0" baseline="0" dirty="0" err="1" smtClean="0"/>
                        <a:t>khu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vực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số</a:t>
                      </a:r>
                      <a:r>
                        <a:rPr lang="en-US" altLang="ko-KR" sz="1200" b="0" baseline="0" dirty="0" smtClean="0"/>
                        <a:t> (10) </a:t>
                      </a:r>
                      <a:r>
                        <a:rPr lang="en-US" altLang="ko-KR" sz="1200" b="0" baseline="0" dirty="0" err="1" smtClean="0"/>
                        <a:t>sẽ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hiển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thị</a:t>
                      </a:r>
                      <a:r>
                        <a:rPr lang="en-US" altLang="ko-KR" sz="1200" b="0" baseline="0" dirty="0" smtClean="0"/>
                        <a:t> text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이메일로 임시비밀번호가 발송되었습니다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tạm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được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gửi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tới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email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của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en-US" altLang="ko-KR" sz="1200" b="0" baseline="0" dirty="0" err="1" smtClean="0"/>
                        <a:t>gửi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mật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khẩu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tạm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thời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đến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địa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chỉ</a:t>
                      </a:r>
                      <a:r>
                        <a:rPr lang="en-US" altLang="ko-KR" sz="1200" b="0" baseline="0" dirty="0" smtClean="0"/>
                        <a:t> email </a:t>
                      </a:r>
                      <a:r>
                        <a:rPr lang="en-US" altLang="ko-KR" sz="1200" b="0" baseline="0" dirty="0" err="1" smtClean="0"/>
                        <a:t>tương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ứng</a:t>
                      </a:r>
                      <a:r>
                        <a:rPr lang="en-US" altLang="ko-KR" sz="1200" b="0" baseline="0" dirty="0" smtClean="0"/>
                        <a:t/>
                      </a:r>
                      <a:br>
                        <a:rPr lang="en-US" altLang="ko-KR" sz="1200" b="0" baseline="0" dirty="0" smtClean="0"/>
                      </a:br>
                      <a:r>
                        <a:rPr lang="en-US" altLang="ko-KR" sz="1200" b="0" baseline="0" dirty="0" smtClean="0"/>
                        <a:t>- </a:t>
                      </a:r>
                      <a:r>
                        <a:rPr lang="en-US" altLang="ko-KR" sz="1200" b="0" baseline="0" dirty="0" err="1" smtClean="0"/>
                        <a:t>Trường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hợp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các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thông</a:t>
                      </a:r>
                      <a:r>
                        <a:rPr lang="en-US" altLang="ko-KR" sz="1200" b="0" baseline="0" dirty="0" smtClean="0"/>
                        <a:t> tin ở </a:t>
                      </a:r>
                      <a:r>
                        <a:rPr lang="en-US" altLang="ko-KR" sz="1200" b="0" baseline="0" dirty="0" err="1" smtClean="0"/>
                        <a:t>trên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chưa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được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đăng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ký</a:t>
                      </a:r>
                      <a:r>
                        <a:rPr lang="en-US" altLang="ko-KR" sz="1200" b="0" baseline="0" dirty="0" smtClean="0"/>
                        <a:t>: </a:t>
                      </a:r>
                      <a:r>
                        <a:rPr lang="en-US" altLang="ko-KR" sz="1200" b="0" baseline="0" dirty="0" err="1" smtClean="0"/>
                        <a:t>khu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vực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số</a:t>
                      </a:r>
                      <a:r>
                        <a:rPr lang="en-US" altLang="ko-KR" sz="1200" b="0" baseline="0" dirty="0" smtClean="0"/>
                        <a:t> (10) </a:t>
                      </a:r>
                      <a:r>
                        <a:rPr lang="en-US" altLang="ko-KR" sz="1200" b="0" baseline="0" dirty="0" err="1" smtClean="0"/>
                        <a:t>sẽ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hiển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thị</a:t>
                      </a:r>
                      <a:r>
                        <a:rPr lang="en-US" altLang="ko-KR" sz="1200" b="0" baseline="0" dirty="0" smtClean="0"/>
                        <a:t> text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가입되지 않은 정보입니다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.”)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tin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1200" b="0" baseline="0" dirty="0" smtClean="0"/>
                        <a:t/>
                      </a:r>
                      <a:br>
                        <a:rPr lang="en-US" altLang="ko-KR" sz="1200" b="0" baseline="0" dirty="0" smtClean="0"/>
                      </a:br>
                      <a:r>
                        <a:rPr lang="en-US" altLang="ko-KR" sz="1200" b="0" baseline="0" dirty="0" smtClean="0"/>
                        <a:t>- </a:t>
                      </a:r>
                      <a:r>
                        <a:rPr lang="en-US" altLang="ko-KR" sz="1200" b="0" baseline="0" dirty="0" err="1" smtClean="0"/>
                        <a:t>Trường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hợp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còn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mục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bỏ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trống</a:t>
                      </a:r>
                      <a:r>
                        <a:rPr lang="en-US" altLang="ko-KR" sz="1200" b="0" baseline="0" dirty="0" smtClean="0"/>
                        <a:t>: </a:t>
                      </a:r>
                      <a:r>
                        <a:rPr lang="en-US" altLang="ko-KR" sz="1200" b="0" baseline="0" dirty="0" err="1" smtClean="0"/>
                        <a:t>khu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vực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số</a:t>
                      </a:r>
                      <a:r>
                        <a:rPr lang="en-US" altLang="ko-KR" sz="1200" b="0" baseline="0" dirty="0" smtClean="0"/>
                        <a:t> (10) </a:t>
                      </a:r>
                      <a:r>
                        <a:rPr lang="en-US" altLang="ko-KR" sz="1200" b="0" baseline="0" dirty="0" err="1" smtClean="0"/>
                        <a:t>sẽ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hiển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thị</a:t>
                      </a:r>
                      <a:r>
                        <a:rPr lang="en-US" altLang="ko-KR" sz="1200" b="0" baseline="0" dirty="0" smtClean="0"/>
                        <a:t> text 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200" b="0" baseline="0" dirty="0" smtClean="0">
                          <a:solidFill>
                            <a:srgbClr val="FF0000"/>
                          </a:solidFill>
                        </a:rPr>
                        <a:t>모든 정보를 입력해주세요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.”) (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200" b="0" baseline="0" dirty="0" smtClean="0">
                          <a:solidFill>
                            <a:srgbClr val="FF0000"/>
                          </a:solidFill>
                        </a:rPr>
                        <a:t> tin.)</a:t>
                      </a:r>
                      <a:endParaRPr lang="en-US" altLang="ko-KR" sz="1200" b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Khu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vực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text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hướng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dẫn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vào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trang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phần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mặc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định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là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để</a:t>
                      </a:r>
                      <a:r>
                        <a:rPr lang="en-US" altLang="ko-KR" sz="12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0" u="none" baseline="0" dirty="0" err="1" smtClean="0">
                          <a:latin typeface="+mn-lt"/>
                          <a:ea typeface="+mn-ea"/>
                        </a:rPr>
                        <a:t>trống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37456" y="928670"/>
            <a:ext cx="293400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새굴림" pitchFamily="18" charset="-127"/>
                <a:ea typeface="새굴림" pitchFamily="18" charset="-127"/>
              </a:rPr>
              <a:t>&lt;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1754019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1142976" y="3837622"/>
            <a:ext cx="1500198" cy="250838"/>
          </a:xfrm>
          <a:prstGeom prst="roundRect">
            <a:avLst>
              <a:gd name="adj" fmla="val 8230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비밀번호 찾기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1472" y="2071678"/>
            <a:ext cx="2714644" cy="25717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28596" y="9286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428596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1071538" y="37312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965055" y="303990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년도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2732416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50873" y="303990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6691" y="3039903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그림 16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83" y="3062286"/>
            <a:ext cx="142875" cy="152400"/>
          </a:xfrm>
          <a:prstGeom prst="rect">
            <a:avLst/>
          </a:prstGeom>
        </p:spPr>
      </p:pic>
      <p:pic>
        <p:nvPicPr>
          <p:cNvPr id="18" name="그림 17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02" y="3062286"/>
            <a:ext cx="142875" cy="152400"/>
          </a:xfrm>
          <a:prstGeom prst="rect">
            <a:avLst/>
          </a:prstGeom>
        </p:spPr>
      </p:pic>
      <p:pic>
        <p:nvPicPr>
          <p:cNvPr id="20" name="그림 19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20" y="3062286"/>
            <a:ext cx="142875" cy="15240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391604" y="2891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2177422" y="2891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2963240" y="28918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3429000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2245" y="3431407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그림 28" descr="343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74" y="3453790"/>
            <a:ext cx="142875" cy="1524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1748794" y="342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571472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11909" y="2357430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2976" y="2373948"/>
            <a:ext cx="1857388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71538" y="228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642910" y="428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928662" y="2143116"/>
            <a:ext cx="2428892" cy="2143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425"/>
              </p:ext>
            </p:extLst>
          </p:nvPr>
        </p:nvGraphicFramePr>
        <p:xfrm>
          <a:off x="3803626" y="0"/>
          <a:ext cx="5340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28"/>
                <a:gridCol w="856544"/>
                <a:gridCol w="928322"/>
                <a:gridCol w="907814"/>
                <a:gridCol w="1009802"/>
                <a:gridCol w="51816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join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51252"/>
              </p:ext>
            </p:extLst>
          </p:nvPr>
        </p:nvGraphicFramePr>
        <p:xfrm>
          <a:off x="3803626" y="489601"/>
          <a:ext cx="5340374" cy="71502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40374"/>
              </a:tblGrid>
              <a:tr h="40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985655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latin typeface="+mn-lt"/>
                        </a:rPr>
                        <a:t>Khi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chạm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vào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sẽ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di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chuyển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đến</a:t>
                      </a:r>
                      <a:r>
                        <a:rPr lang="ko-KR" altLang="en-US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[login]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latin typeface="+mn-lt"/>
                        </a:rPr>
                        <a:t>Trường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nhập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이메일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(Email)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(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bắt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buộc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/>
                        <a:t>Nút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중복확인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Email)</a:t>
                      </a:r>
                      <a:r>
                        <a:rPr lang="en-US" altLang="ko-KR" sz="800" baseline="0" dirty="0" smtClean="0"/>
                        <a:t>: Sau </a:t>
                      </a:r>
                      <a:r>
                        <a:rPr lang="en-US" altLang="ko-KR" sz="800" baseline="0" dirty="0" err="1" smtClean="0"/>
                        <a:t>khi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nhập</a:t>
                      </a:r>
                      <a:r>
                        <a:rPr lang="en-US" altLang="ko-KR" sz="800" baseline="0" dirty="0" smtClean="0"/>
                        <a:t> email </a:t>
                      </a:r>
                      <a:r>
                        <a:rPr lang="en-US" altLang="ko-KR" sz="800" baseline="0" dirty="0" err="1" smtClean="0"/>
                        <a:t>và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chạm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vài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nút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này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khu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vực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số</a:t>
                      </a:r>
                      <a:r>
                        <a:rPr lang="en-US" altLang="ko-KR" sz="800" baseline="0" dirty="0" smtClean="0"/>
                        <a:t> (17) </a:t>
                      </a:r>
                      <a:r>
                        <a:rPr lang="en-US" altLang="ko-KR" sz="800" baseline="0" dirty="0" err="1" smtClean="0"/>
                        <a:t>sẽ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hiển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thị</a:t>
                      </a:r>
                      <a:r>
                        <a:rPr lang="en-US" altLang="ko-KR" sz="800" baseline="0" dirty="0" smtClean="0"/>
                        <a:t> text </a:t>
                      </a:r>
                      <a:r>
                        <a:rPr lang="en-US" altLang="ko-KR" sz="800" baseline="0" dirty="0" err="1" smtClean="0"/>
                        <a:t>tùy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theo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kết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quả</a:t>
                      </a:r>
                      <a:r>
                        <a:rPr lang="en-US" altLang="ko-KR" sz="800" baseline="0" dirty="0" smtClean="0"/>
                        <a:t> email </a:t>
                      </a:r>
                      <a:r>
                        <a:rPr lang="en-US" altLang="ko-KR" sz="800" baseline="0" dirty="0" err="1" smtClean="0"/>
                        <a:t>đã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nhập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có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bị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trùng</a:t>
                      </a:r>
                      <a:r>
                        <a:rPr lang="en-US" altLang="ko-KR" sz="800" baseline="0" dirty="0" smtClean="0"/>
                        <a:t> hay </a:t>
                      </a:r>
                      <a:r>
                        <a:rPr lang="en-US" altLang="ko-KR" sz="800" baseline="0" dirty="0" err="1" smtClean="0"/>
                        <a:t>không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Trường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hợp</a:t>
                      </a:r>
                      <a:r>
                        <a:rPr lang="en-US" altLang="ko-KR" sz="800" baseline="0" dirty="0" smtClean="0"/>
                        <a:t> email </a:t>
                      </a:r>
                      <a:r>
                        <a:rPr lang="en-US" altLang="ko-KR" sz="800" baseline="0" dirty="0" err="1" smtClean="0"/>
                        <a:t>bị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trùng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 err="1" smtClean="0"/>
                        <a:t>hiển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thị</a:t>
                      </a:r>
                      <a:r>
                        <a:rPr lang="en-US" altLang="ko-KR" sz="800" baseline="0" dirty="0" smtClean="0"/>
                        <a:t> text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이미 존재하는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입니다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다시 입력해주세요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.” (Email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tồn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tại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lại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Trường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hợp</a:t>
                      </a:r>
                      <a:r>
                        <a:rPr lang="en-US" altLang="ko-KR" sz="800" baseline="0" dirty="0" smtClean="0"/>
                        <a:t> email </a:t>
                      </a:r>
                      <a:r>
                        <a:rPr lang="en-US" altLang="ko-KR" sz="800" baseline="0" dirty="0" err="1" smtClean="0"/>
                        <a:t>không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trùng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 err="1" smtClean="0"/>
                        <a:t>hiển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thị</a:t>
                      </a:r>
                      <a:r>
                        <a:rPr lang="en-US" altLang="ko-KR" sz="800" baseline="0" dirty="0" smtClean="0"/>
                        <a:t> text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사용 가능한 이메일 입니다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email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.) 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/>
                        <a:t>Trường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nhập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비밀번호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en-US" altLang="ko-KR" sz="800" baseline="0" dirty="0" err="1" smtClean="0"/>
                        <a:t>bắt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buộc</a:t>
                      </a:r>
                      <a:r>
                        <a:rPr lang="en-US" altLang="ko-KR" sz="800" baseline="0" dirty="0" smtClean="0"/>
                        <a:t>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Text </a:t>
                      </a:r>
                      <a:r>
                        <a:rPr lang="en-US" altLang="ko-KR" sz="800" baseline="0" dirty="0" err="1" smtClean="0"/>
                        <a:t>hiển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thị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dưới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dạng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dấu</a:t>
                      </a:r>
                      <a:r>
                        <a:rPr lang="en-US" altLang="ko-KR" sz="800" baseline="0" dirty="0" smtClean="0"/>
                        <a:t> “*”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/>
                        <a:t>Trường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nhập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비밀번호 확인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nhận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baseline="0" dirty="0" err="1" smtClean="0"/>
                        <a:t>bắt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buộc</a:t>
                      </a:r>
                      <a:r>
                        <a:rPr lang="en-US" altLang="ko-KR" sz="800" baseline="0" dirty="0" smtClean="0"/>
                        <a:t>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Text </a:t>
                      </a:r>
                      <a:r>
                        <a:rPr lang="en-US" altLang="ko-KR" sz="800" baseline="0" dirty="0" err="1" smtClean="0"/>
                        <a:t>hiển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thị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dưới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dạng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dấu</a:t>
                      </a:r>
                      <a:r>
                        <a:rPr lang="en-US" altLang="ko-KR" sz="800" baseline="0" dirty="0" smtClean="0"/>
                        <a:t> “*”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비밀번호는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자리 이상으로 입력해주세요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trên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4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tự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Box </a:t>
                      </a:r>
                      <a:r>
                        <a:rPr lang="en-US" altLang="ko-KR" sz="800" baseline="0" dirty="0" err="1" smtClean="0"/>
                        <a:t>chọn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년도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Năm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Các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phương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án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lựa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chọn</a:t>
                      </a:r>
                      <a:r>
                        <a:rPr lang="en-US" altLang="ko-KR" sz="800" baseline="0" dirty="0" smtClean="0"/>
                        <a:t>: 1910~2016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Box </a:t>
                      </a:r>
                      <a:r>
                        <a:rPr lang="en-US" altLang="ko-KR" sz="800" baseline="0" dirty="0" err="1" smtClean="0"/>
                        <a:t>chọn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Các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phương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án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lựa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chọn</a:t>
                      </a:r>
                      <a:r>
                        <a:rPr lang="en-US" altLang="ko-KR" sz="800" baseline="0" dirty="0" smtClean="0"/>
                        <a:t>: 1~12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Box </a:t>
                      </a:r>
                      <a:r>
                        <a:rPr lang="en-US" altLang="ko-KR" sz="800" baseline="0" dirty="0" err="1" smtClean="0"/>
                        <a:t>chọn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- 1~31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Box </a:t>
                      </a:r>
                      <a:r>
                        <a:rPr lang="en-US" altLang="ko-KR" sz="800" baseline="0" dirty="0" err="1" smtClean="0"/>
                        <a:t>chọn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성별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tính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- 2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án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lựa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남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(Nam),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여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Nữ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latin typeface="+mn-lt"/>
                        </a:rPr>
                        <a:t>Trường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nhập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닉네임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(Nickname)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bắt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Check box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서비스약관동의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ý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với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điều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khoản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dịch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vụ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보기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Xem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pop-up [policy]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Check box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개인정보취급방침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Chính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sách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bảo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tin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cá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nhân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보기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Xem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pop-up [privacy]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가입하기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đầy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đủ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bắt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chạm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toss message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가입완료 되었습니다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hệ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xử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lý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hoàn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tất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đăng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sau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đó</a:t>
                      </a:r>
                      <a:r>
                        <a:rPr lang="en-US" altLang="ko-KR" sz="800" baseline="0" dirty="0" smtClean="0"/>
                        <a:t> di </a:t>
                      </a:r>
                      <a:r>
                        <a:rPr lang="en-US" altLang="ko-KR" sz="800" baseline="0" dirty="0" err="1" smtClean="0"/>
                        <a:t>chuyển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đến</a:t>
                      </a:r>
                      <a:r>
                        <a:rPr lang="en-US" altLang="ko-KR" sz="800" baseline="0" dirty="0" smtClean="0"/>
                        <a:t> [contents]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Trừ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mục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닉네임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” (Nickname)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nếu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còn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mục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nào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bỏ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trống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hệ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hiện</a:t>
                      </a:r>
                      <a:r>
                        <a:rPr lang="en-US" altLang="ko-KR" sz="800" baseline="0" dirty="0" smtClean="0"/>
                        <a:t> toss message: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tin.)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màn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hình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không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có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gì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thay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đổi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Nếu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chưa</a:t>
                      </a:r>
                      <a:r>
                        <a:rPr lang="en-US" altLang="ko-KR" sz="800" baseline="0" dirty="0" smtClean="0"/>
                        <a:t> tick </a:t>
                      </a:r>
                      <a:r>
                        <a:rPr lang="en-US" altLang="ko-KR" sz="800" baseline="0" dirty="0" err="1" smtClean="0"/>
                        <a:t>vào</a:t>
                      </a:r>
                      <a:r>
                        <a:rPr lang="en-US" altLang="ko-KR" sz="800" baseline="0" dirty="0" smtClean="0"/>
                        <a:t> ô </a:t>
                      </a:r>
                      <a:r>
                        <a:rPr lang="en-US" altLang="ko-KR" sz="800" baseline="0" dirty="0" err="1" smtClean="0"/>
                        <a:t>đồng</a:t>
                      </a:r>
                      <a:r>
                        <a:rPr lang="en-US" altLang="ko-KR" sz="800" baseline="0" dirty="0" smtClean="0"/>
                        <a:t> ý </a:t>
                      </a:r>
                      <a:r>
                        <a:rPr lang="en-US" altLang="ko-KR" sz="800" baseline="0" dirty="0" err="1" smtClean="0"/>
                        <a:t>với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các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điều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khoản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hệ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sẽ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hiện</a:t>
                      </a:r>
                      <a:r>
                        <a:rPr lang="en-US" altLang="ko-KR" sz="800" baseline="0" dirty="0" smtClean="0"/>
                        <a:t> toss message: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모든 약관에 동의해주세요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ý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với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điều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khoản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màn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hình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không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có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gì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thay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đổi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err="1" smtClean="0"/>
                        <a:t>Nếu</a:t>
                      </a:r>
                      <a:r>
                        <a:rPr lang="en-US" altLang="ko-KR" sz="800" baseline="0" dirty="0" smtClean="0"/>
                        <a:t> 2 </a:t>
                      </a:r>
                      <a:r>
                        <a:rPr lang="en-US" altLang="ko-KR" sz="800" baseline="0" dirty="0" err="1" smtClean="0"/>
                        <a:t>trường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비밀번호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/>
                        <a:t>và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비밀번호 확인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nhận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ít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hơn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 err="1" smtClean="0"/>
                        <a:t>hệ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thống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hiện</a:t>
                      </a:r>
                      <a:r>
                        <a:rPr lang="en-US" altLang="ko-KR" sz="800" baseline="0" dirty="0" smtClean="0"/>
                        <a:t> toss message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비밀번호가 맞지 않습니다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chính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xác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màn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hình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không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có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gì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thay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đổi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Khu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vực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ý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User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Nickname: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Email ID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@)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User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Nickname: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Nickname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37456" y="928670"/>
            <a:ext cx="293400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새굴림" pitchFamily="18" charset="-127"/>
                <a:ea typeface="새굴림" pitchFamily="18" charset="-127"/>
              </a:rPr>
              <a:t>&lt;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 descr="asdfs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09" y="4714883"/>
            <a:ext cx="2522303" cy="285753"/>
          </a:xfrm>
          <a:prstGeom prst="rect">
            <a:avLst/>
          </a:prstGeom>
        </p:spPr>
      </p:pic>
      <p:sp>
        <p:nvSpPr>
          <p:cNvPr id="70" name="Button"/>
          <p:cNvSpPr>
            <a:spLocks/>
          </p:cNvSpPr>
          <p:nvPr/>
        </p:nvSpPr>
        <p:spPr bwMode="auto">
          <a:xfrm>
            <a:off x="1214414" y="5121417"/>
            <a:ext cx="1500198" cy="307847"/>
          </a:xfrm>
          <a:prstGeom prst="roundRect">
            <a:avLst>
              <a:gd name="adj" fmla="val 1287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가입하기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28596" y="9286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534348" y="47491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571604" y="46434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891670" y="46063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3143240" y="47587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1105852" y="50349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16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60945" y="1894488"/>
            <a:ext cx="539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28662" y="1894488"/>
            <a:ext cx="1714512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3347" y="2446664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8596" y="2660978"/>
            <a:ext cx="943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확인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14612" y="1894488"/>
            <a:ext cx="539155" cy="210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/>
              <a:t>중복확인</a:t>
            </a:r>
            <a:endParaRPr lang="ko-KR" altLang="en-US" sz="800" spc="-150" dirty="0"/>
          </a:p>
        </p:txBody>
      </p:sp>
      <p:sp>
        <p:nvSpPr>
          <p:cNvPr id="85" name="TextBox 84"/>
          <p:cNvSpPr txBox="1"/>
          <p:nvPr/>
        </p:nvSpPr>
        <p:spPr>
          <a:xfrm>
            <a:off x="857224" y="2157375"/>
            <a:ext cx="2571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2"/>
                </a:solidFill>
              </a:rPr>
              <a:t>이미 존재하는</a:t>
            </a:r>
            <a:r>
              <a:rPr lang="en-US" altLang="ko-KR" sz="800" dirty="0" smtClean="0">
                <a:solidFill>
                  <a:schemeClr val="accent2"/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2"/>
                </a:solidFill>
              </a:rPr>
              <a:t>이메일</a:t>
            </a:r>
            <a:r>
              <a:rPr lang="ko-KR" altLang="en-US" sz="800" dirty="0" smtClean="0">
                <a:solidFill>
                  <a:schemeClr val="accent2"/>
                </a:solidFill>
              </a:rPr>
              <a:t> 입니다</a:t>
            </a:r>
            <a:r>
              <a:rPr lang="en-US" altLang="ko-KR" sz="800" dirty="0" smtClean="0">
                <a:solidFill>
                  <a:schemeClr val="accent2"/>
                </a:solidFill>
              </a:rPr>
              <a:t>. </a:t>
            </a:r>
            <a:r>
              <a:rPr lang="ko-KR" altLang="en-US" sz="800" dirty="0" smtClean="0">
                <a:solidFill>
                  <a:schemeClr val="accent2"/>
                </a:solidFill>
              </a:rPr>
              <a:t>다시 입력해 주세요</a:t>
            </a:r>
            <a:r>
              <a:rPr lang="en-US" altLang="ko-KR" sz="800" dirty="0" smtClean="0">
                <a:solidFill>
                  <a:schemeClr val="accent2"/>
                </a:solidFill>
              </a:rPr>
              <a:t>. 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85852" y="2660978"/>
            <a:ext cx="1643074" cy="2143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285852" y="2446664"/>
            <a:ext cx="1643074" cy="211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677488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1000100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571472" y="3983986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142976" y="4000504"/>
            <a:ext cx="1643074" cy="211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42976" y="2928934"/>
            <a:ext cx="221457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비밀번호는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자리 이상으로 입력해주세요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57224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1071538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28" name="타원 27"/>
          <p:cNvSpPr/>
          <p:nvPr/>
        </p:nvSpPr>
        <p:spPr>
          <a:xfrm>
            <a:off x="1248728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1248728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1107931" y="3380575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년도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34" y="3341044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3749" y="3380575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9567" y="3380575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5" name="그림 34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59" y="3402958"/>
            <a:ext cx="142875" cy="152400"/>
          </a:xfrm>
          <a:prstGeom prst="rect">
            <a:avLst/>
          </a:prstGeom>
        </p:spPr>
      </p:pic>
      <p:pic>
        <p:nvPicPr>
          <p:cNvPr id="36" name="그림 35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78" y="3402958"/>
            <a:ext cx="142875" cy="152400"/>
          </a:xfrm>
          <a:prstGeom prst="rect">
            <a:avLst/>
          </a:prstGeom>
        </p:spPr>
      </p:pic>
      <p:pic>
        <p:nvPicPr>
          <p:cNvPr id="37" name="그림 36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196" y="3402958"/>
            <a:ext cx="142875" cy="1524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34480" y="32324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320298" y="32324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3106116" y="32324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83347" y="3626796"/>
            <a:ext cx="67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07931" y="3682845"/>
            <a:ext cx="606549" cy="17160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그림 46" descr="343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60" y="3705228"/>
            <a:ext cx="142875" cy="1524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1714480" y="36776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5715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034" y="2416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158" y="26310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8596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996" y="36311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0100" y="1483656"/>
            <a:ext cx="2357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표시된 사항은 필수입력사항입니다</a:t>
            </a:r>
            <a:r>
              <a:rPr lang="en-US" altLang="ko-KR" sz="900" dirty="0" smtClean="0"/>
              <a:t>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7224" y="14287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1434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5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94214</TotalTime>
  <Words>7112</Words>
  <Application>Microsoft Office PowerPoint</Application>
  <PresentationFormat>On-screen Show (4:3)</PresentationFormat>
  <Paragraphs>2582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바탕</vt:lpstr>
      <vt:lpstr>맑은 고딕</vt:lpstr>
      <vt:lpstr>Arial</vt:lpstr>
      <vt:lpstr>Calibri</vt:lpstr>
      <vt:lpstr>새굴림</vt:lpstr>
      <vt:lpstr>Segoe UI</vt:lpstr>
      <vt:lpstr>Times New Roman</vt:lpstr>
      <vt:lpstr>Wingdings</vt:lpstr>
      <vt:lpstr>함초롬바탕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Kenny Phong</cp:lastModifiedBy>
  <cp:revision>3616</cp:revision>
  <dcterms:created xsi:type="dcterms:W3CDTF">2014-07-17T01:13:30Z</dcterms:created>
  <dcterms:modified xsi:type="dcterms:W3CDTF">2016-11-07T07:57:09Z</dcterms:modified>
</cp:coreProperties>
</file>