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5" r:id="rId4"/>
    <p:sldId id="257" r:id="rId5"/>
    <p:sldId id="259" r:id="rId6"/>
    <p:sldId id="260" r:id="rId7"/>
    <p:sldId id="275" r:id="rId8"/>
    <p:sldId id="261" r:id="rId9"/>
    <p:sldId id="262" r:id="rId10"/>
    <p:sldId id="266" r:id="rId11"/>
    <p:sldId id="267" r:id="rId12"/>
    <p:sldId id="269" r:id="rId13"/>
    <p:sldId id="270" r:id="rId14"/>
    <p:sldId id="276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ên Tiến Đạt" initials="KTĐ" lastIdx="1" clrIdx="0">
    <p:extLst>
      <p:ext uri="{19B8F6BF-5375-455C-9EA6-DF929625EA0E}">
        <p15:presenceInfo xmlns:p15="http://schemas.microsoft.com/office/powerpoint/2012/main" userId="Kiên Tiến Đạ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BB1C-48CA-4BE5-9BAE-0CBDC5566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5C901-8AF9-45D8-82E7-EC8E5F2D7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7CCD-DA7B-4605-9D6B-2E4BF270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2121-A2DD-46C9-8349-6612F838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965A-4CB7-40D8-8B09-A030E25F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1F75-F73C-4B6A-9C43-4CE666BE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298A-5846-433A-84F2-1E8969F9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50665-A02A-4EB0-B5D1-21946BF8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6DE9-60A7-466C-8C53-4E544E41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55EC-D50A-4C71-ABC5-0914ECEA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D6400-8E89-4604-8D9E-0E46D9B78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592BB-B506-4FA5-A899-BB6AE2D01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61B1-DD40-40BF-BC2D-2E335B4B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C8D77-46A9-4B77-B56E-DC6BBF83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9835-5901-418D-8199-D3B2B257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1C30-08DD-4698-B7C3-929A61EA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F1EE-F9F5-4195-B8B4-D988FFDF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A6EF2-B400-4CF3-894F-FF204AED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8E4A-4D48-439B-AECD-62EB6373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6E99-9C25-438A-AFC7-5A69939A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44F6-40BB-4B32-84B8-256D0D4A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2F91-F4F8-4C9C-992A-E9D2B763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97F5-161A-44F9-9B5A-BA78E149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2A4F-8584-4E24-96BC-025CF507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41D7-D648-4F5A-B167-8E0B03DA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A201-7111-4043-8FB4-982DAD53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323A-3361-401E-B748-48A5F654C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3462E-4116-46E4-955E-DC761BCD5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E34A-04A9-4E13-9CDA-2A0734A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1664-1B49-4AFB-B663-76BA0BA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611EB-22E7-4454-97C1-472567C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7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1877-D57B-438F-A983-68FB7A35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65A16-680E-4C18-A97C-05E3DEE7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C89D8-9FEA-4DF9-9006-690BBC459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B336C-36C6-46BC-B058-B56063269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F703C-7244-469D-8C95-A4CAABEF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F6A43-9371-4612-8CA2-24831705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495D2-7EF4-4AC3-852A-D969D8F9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D7ADC-276F-4134-96D0-AF0D1D2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3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A0A6-490E-4FD4-A287-F1DF5D4A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D7A63-0DD9-4861-B507-135A182C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033-3A73-4F34-A1EF-21BBDE16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E30C0-B3D9-4B6D-BCA5-421E3F0D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F8A7F-5340-420C-BDF5-D94C7B41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5D67-DB84-4861-9A0F-0282AA6E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8BA0-C131-448C-9428-0329F95E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26C2-70E7-42CB-8CDF-B72609DD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CE2C-1268-473E-B1E8-8A39C28C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7733D-B3DE-46CA-8394-F618A1EE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EDF04-4A63-4EA5-9F69-F50D18F5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DD3B6-AF36-4028-916F-D0063D5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3B5B-E211-4CD4-B30E-D589C06E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D6AA-CB1A-44AF-B645-DF0D5601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75DDA-7098-43E6-8D36-68A945F58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4B52B-D1CC-4F38-BC14-390EA81A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8942F-16ED-46F8-B0D4-C340DF89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80F7C-EE83-4875-BEF2-7BE1FD3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2956-C10A-4FE6-B297-F2EF5675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6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CB16D-C4A7-46DE-BB44-2177AE8D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ADB86-0BB8-4E47-8BCE-B697A4453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3DFAF-DCD5-4114-A7D4-4F0F1D587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7EA7-4323-4DF8-BF55-701F78B36F5E}" type="datetimeFigureOut">
              <a:rPr lang="en-US" smtClean="0"/>
              <a:t>30/7/2021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FAD8-23B2-42FD-A11D-723D49A86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C0DC4-5F47-4D98-9B93-0DA3B0DD9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3744-721E-413E-90B2-674D823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0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matplotlib/sample_data/master/aapl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8ED1EBA-8296-4B92-8B7A-8160471AE209}"/>
              </a:ext>
            </a:extLst>
          </p:cNvPr>
          <p:cNvSpPr txBox="1">
            <a:spLocks noChangeArrowheads="1"/>
          </p:cNvSpPr>
          <p:nvPr/>
        </p:nvSpPr>
        <p:spPr>
          <a:xfrm>
            <a:off x="1960926" y="370114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sz="2400" b="1">
                <a:latin typeface="+mn-lt"/>
                <a:cs typeface="Times New Roman" panose="02020603050405020304" pitchFamily="18" charset="0"/>
              </a:rPr>
              <a:t>TRƯỜNG ĐẠI HỌC CÔNG NGHỆ THÔNG TIN</a:t>
            </a:r>
            <a:br>
              <a:rPr lang="en-US" altLang="vi-VN" sz="2400" b="1">
                <a:latin typeface="+mn-lt"/>
                <a:cs typeface="Times New Roman" panose="02020603050405020304" pitchFamily="18" charset="0"/>
              </a:rPr>
            </a:br>
            <a:r>
              <a:rPr lang="en-US" altLang="vi-VN" sz="2400" b="1">
                <a:latin typeface="+mn-lt"/>
                <a:cs typeface="Times New Roman" panose="02020603050405020304" pitchFamily="18" charset="0"/>
              </a:rPr>
              <a:t>KHOA KHOA HỌC VÀ KỸ THUẬT THÔNG TIN</a:t>
            </a:r>
            <a:endParaRPr lang="en-US" altLang="vi-VN" sz="2400" b="1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112437-27B9-46DD-A36D-CC9AA92813B9}"/>
              </a:ext>
            </a:extLst>
          </p:cNvPr>
          <p:cNvSpPr txBox="1">
            <a:spLocks noChangeArrowheads="1"/>
          </p:cNvSpPr>
          <p:nvPr/>
        </p:nvSpPr>
        <p:spPr>
          <a:xfrm>
            <a:off x="2095500" y="1841863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PHÂN TÍCH DỮ LIỆU LỚN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>
                <a:cs typeface="Arial" panose="020B0604020202020204" pitchFamily="34" charset="0"/>
              </a:rPr>
              <a:t>Dự đoán giá cổ phiếu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Kiên Tiến Đạt - 18520568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Trần Nhật Tiến - 18521493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Nguyễn Tấn Phong - 18521239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Trần Cao Phát - 18521233</a:t>
            </a:r>
          </a:p>
        </p:txBody>
      </p:sp>
    </p:spTree>
    <p:extLst>
      <p:ext uri="{BB962C8B-B14F-4D97-AF65-F5344CB8AC3E}">
        <p14:creationId xmlns:p14="http://schemas.microsoft.com/office/powerpoint/2010/main" val="323622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14">
            <a:extLst>
              <a:ext uri="{FF2B5EF4-FFF2-40B4-BE49-F238E27FC236}">
                <a16:creationId xmlns:a16="http://schemas.microsoft.com/office/drawing/2014/main" id="{226CB148-F792-46F0-825D-FEA8B6EB23E1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 err="1"/>
              <a:t>Phân</a:t>
            </a:r>
            <a:r>
              <a:rPr lang="en-US" sz="3600" b="1" dirty="0"/>
              <a:t> </a:t>
            </a:r>
            <a:r>
              <a:rPr lang="en-US" sz="3600" b="1" dirty="0" err="1"/>
              <a:t>tích</a:t>
            </a:r>
            <a:r>
              <a:rPr lang="en-US" sz="3600" b="1" dirty="0"/>
              <a:t> </a:t>
            </a:r>
            <a:r>
              <a:rPr lang="en-US" sz="3600" b="1" dirty="0" err="1"/>
              <a:t>bộ</a:t>
            </a:r>
            <a:r>
              <a:rPr lang="en-US" sz="3600" b="1" dirty="0"/>
              <a:t> </a:t>
            </a:r>
            <a:r>
              <a:rPr lang="en-US" sz="3600" b="1" dirty="0" err="1"/>
              <a:t>dữ</a:t>
            </a:r>
            <a:r>
              <a:rPr lang="en-US" sz="3600" b="1" dirty="0"/>
              <a:t> </a:t>
            </a:r>
            <a:r>
              <a:rPr lang="en-US" sz="3600" b="1" dirty="0" err="1"/>
              <a:t>liệu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FAD54-A9F5-44C8-AA11-F987E8D5E4F6}"/>
              </a:ext>
            </a:extLst>
          </p:cNvPr>
          <p:cNvSpPr txBox="1"/>
          <p:nvPr/>
        </p:nvSpPr>
        <p:spPr>
          <a:xfrm>
            <a:off x="809686" y="1438406"/>
            <a:ext cx="619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• Trực quan giá đóng cửa sau hiệu chỉnh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F387F-D837-49E1-ADB8-2EABF82C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89" y="2190513"/>
            <a:ext cx="10413393" cy="418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6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14">
            <a:extLst>
              <a:ext uri="{FF2B5EF4-FFF2-40B4-BE49-F238E27FC236}">
                <a16:creationId xmlns:a16="http://schemas.microsoft.com/office/drawing/2014/main" id="{226CB148-F792-46F0-825D-FEA8B6EB23E1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 err="1"/>
              <a:t>Phân</a:t>
            </a:r>
            <a:r>
              <a:rPr lang="en-US" sz="3600" b="1" dirty="0"/>
              <a:t> </a:t>
            </a:r>
            <a:r>
              <a:rPr lang="en-US" sz="3600" b="1" dirty="0" err="1"/>
              <a:t>tích</a:t>
            </a:r>
            <a:r>
              <a:rPr lang="en-US" sz="3600" b="1" dirty="0"/>
              <a:t> </a:t>
            </a:r>
            <a:r>
              <a:rPr lang="en-US" sz="3600" b="1" dirty="0" err="1"/>
              <a:t>bộ</a:t>
            </a:r>
            <a:r>
              <a:rPr lang="en-US" sz="3600" b="1" dirty="0"/>
              <a:t> </a:t>
            </a:r>
            <a:r>
              <a:rPr lang="en-US" sz="3600" b="1" dirty="0" err="1"/>
              <a:t>dữ</a:t>
            </a:r>
            <a:r>
              <a:rPr lang="en-US" sz="3600" b="1" dirty="0"/>
              <a:t> </a:t>
            </a:r>
            <a:r>
              <a:rPr lang="en-US" sz="3600" b="1" dirty="0" err="1"/>
              <a:t>liệu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FAD54-A9F5-44C8-AA11-F987E8D5E4F6}"/>
              </a:ext>
            </a:extLst>
          </p:cNvPr>
          <p:cNvSpPr txBox="1"/>
          <p:nvPr/>
        </p:nvSpPr>
        <p:spPr>
          <a:xfrm>
            <a:off x="809686" y="1438406"/>
            <a:ext cx="619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• Trực quan khối lượng giao dịch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7A6D6-2B24-46C5-8F8A-8B6F7A20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70" y="2190513"/>
            <a:ext cx="10249460" cy="41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14">
            <a:extLst>
              <a:ext uri="{FF2B5EF4-FFF2-40B4-BE49-F238E27FC236}">
                <a16:creationId xmlns:a16="http://schemas.microsoft.com/office/drawing/2014/main" id="{226CB148-F792-46F0-825D-FEA8B6EB23E1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/>
              <a:t>Các mô hình sử dụng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FAD54-A9F5-44C8-AA11-F987E8D5E4F6}"/>
              </a:ext>
            </a:extLst>
          </p:cNvPr>
          <p:cNvSpPr txBox="1"/>
          <p:nvPr/>
        </p:nvSpPr>
        <p:spPr>
          <a:xfrm>
            <a:off x="1476103" y="1529846"/>
            <a:ext cx="960348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Mô hình Machine Learning:</a:t>
            </a:r>
          </a:p>
          <a:p>
            <a:pPr>
              <a:lnSpc>
                <a:spcPct val="150000"/>
              </a:lnSpc>
            </a:pPr>
            <a:r>
              <a:rPr lang="en-US" sz="2400"/>
              <a:t>	Linear Regression</a:t>
            </a:r>
          </a:p>
          <a:p>
            <a:pPr>
              <a:lnSpc>
                <a:spcPct val="150000"/>
              </a:lnSpc>
            </a:pPr>
            <a:r>
              <a:rPr lang="en-US" sz="2400"/>
              <a:t>	Random Forest Regression</a:t>
            </a:r>
          </a:p>
          <a:p>
            <a:pPr>
              <a:lnSpc>
                <a:spcPct val="150000"/>
              </a:lnSpc>
            </a:pPr>
            <a:r>
              <a:rPr lang="en-US" sz="2400"/>
              <a:t>	Gradient-boosted Tree Regression</a:t>
            </a:r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Mô hình Deep Learning:</a:t>
            </a:r>
          </a:p>
          <a:p>
            <a:pPr>
              <a:lnSpc>
                <a:spcPct val="150000"/>
              </a:lnSpc>
            </a:pPr>
            <a:r>
              <a:rPr lang="en-US" sz="2400"/>
              <a:t>	LSTM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600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14">
            <a:extLst>
              <a:ext uri="{FF2B5EF4-FFF2-40B4-BE49-F238E27FC236}">
                <a16:creationId xmlns:a16="http://schemas.microsoft.com/office/drawing/2014/main" id="{226CB148-F792-46F0-825D-FEA8B6EB23E1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/>
              <a:t>Kết quả</a:t>
            </a:r>
            <a:endParaRPr lang="en-US" sz="36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4564E7-15B5-4CBC-AF22-22B54CAF0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96700"/>
              </p:ext>
            </p:extLst>
          </p:nvPr>
        </p:nvGraphicFramePr>
        <p:xfrm>
          <a:off x="2032000" y="2385822"/>
          <a:ext cx="8128000" cy="2086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115001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1634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Mô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/>
                        <a:t>R-square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3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0.8077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6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Random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0.9080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7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Gradient-boosted Tree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0.9144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2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0.8942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7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96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14">
            <a:extLst>
              <a:ext uri="{FF2B5EF4-FFF2-40B4-BE49-F238E27FC236}">
                <a16:creationId xmlns:a16="http://schemas.microsoft.com/office/drawing/2014/main" id="{226CB148-F792-46F0-825D-FEA8B6EB23E1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/>
              <a:t>Kết quả</a:t>
            </a: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8F6C7-EA63-48E7-B9ED-442F1B1B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94" y="2277569"/>
            <a:ext cx="9069612" cy="3944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23D09-8B3B-4F66-B19B-9A16F375A9CC}"/>
              </a:ext>
            </a:extLst>
          </p:cNvPr>
          <p:cNvSpPr txBox="1"/>
          <p:nvPr/>
        </p:nvSpPr>
        <p:spPr>
          <a:xfrm>
            <a:off x="1225338" y="1702152"/>
            <a:ext cx="6651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Trực quan kết quả dự đoán của mô hình LSTM</a:t>
            </a:r>
          </a:p>
        </p:txBody>
      </p:sp>
    </p:spTree>
    <p:extLst>
      <p:ext uri="{BB962C8B-B14F-4D97-AF65-F5344CB8AC3E}">
        <p14:creationId xmlns:p14="http://schemas.microsoft.com/office/powerpoint/2010/main" val="366960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14">
            <a:extLst>
              <a:ext uri="{FF2B5EF4-FFF2-40B4-BE49-F238E27FC236}">
                <a16:creationId xmlns:a16="http://schemas.microsoft.com/office/drawing/2014/main" id="{226CB148-F792-46F0-825D-FEA8B6EB23E1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/>
              <a:t>Kết luận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FAD54-A9F5-44C8-AA11-F987E8D5E4F6}"/>
              </a:ext>
            </a:extLst>
          </p:cNvPr>
          <p:cNvSpPr txBox="1"/>
          <p:nvPr/>
        </p:nvSpPr>
        <p:spPr>
          <a:xfrm>
            <a:off x="1554480" y="1905506"/>
            <a:ext cx="960348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pyspark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Gradient-boosted Tree Regression </a:t>
            </a:r>
            <a:r>
              <a:rPr lang="en-US" sz="2400" dirty="0" err="1"/>
              <a:t>đạt</a:t>
            </a:r>
            <a:r>
              <a:rPr lang="en-US" sz="2400" dirty="0"/>
              <a:t> R-square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, 0.9144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/>
              <a:t>hình</a:t>
            </a:r>
          </a:p>
        </p:txBody>
      </p:sp>
    </p:spTree>
    <p:extLst>
      <p:ext uri="{BB962C8B-B14F-4D97-AF65-F5344CB8AC3E}">
        <p14:creationId xmlns:p14="http://schemas.microsoft.com/office/powerpoint/2010/main" val="146580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14">
            <a:extLst>
              <a:ext uri="{FF2B5EF4-FFF2-40B4-BE49-F238E27FC236}">
                <a16:creationId xmlns:a16="http://schemas.microsoft.com/office/drawing/2014/main" id="{226CB148-F792-46F0-825D-FEA8B6EB23E1}"/>
              </a:ext>
            </a:extLst>
          </p:cNvPr>
          <p:cNvSpPr txBox="1">
            <a:spLocks/>
          </p:cNvSpPr>
          <p:nvPr/>
        </p:nvSpPr>
        <p:spPr>
          <a:xfrm>
            <a:off x="3248297" y="2161903"/>
            <a:ext cx="5695405" cy="2063932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4800" b="1"/>
              <a:t>Cảm ơn thầy và các bạn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4800" b="1"/>
              <a:t>đã lắng nghe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8402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;p14">
            <a:extLst>
              <a:ext uri="{FF2B5EF4-FFF2-40B4-BE49-F238E27FC236}">
                <a16:creationId xmlns:a16="http://schemas.microsoft.com/office/drawing/2014/main" id="{1DE923C4-B087-48BA-B31D-76F8C7EAB485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/>
              <a:t>Nội dung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C23A6-2DE1-4902-B29F-B1B3BD7E72EC}"/>
              </a:ext>
            </a:extLst>
          </p:cNvPr>
          <p:cNvSpPr txBox="1"/>
          <p:nvPr/>
        </p:nvSpPr>
        <p:spPr>
          <a:xfrm>
            <a:off x="2193237" y="1631904"/>
            <a:ext cx="10216380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1. Giới thiệu bài toán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2. Bộ dữ liệu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3. Phân tích bộ dữ liệu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4. Các mô hình sử dụng </a:t>
            </a:r>
          </a:p>
          <a:p>
            <a:pPr>
              <a:lnSpc>
                <a:spcPct val="20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5. Kết quả thực nghiệm</a:t>
            </a:r>
          </a:p>
          <a:p>
            <a:pPr>
              <a:lnSpc>
                <a:spcPct val="20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6. Kết luận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4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;p14">
            <a:extLst>
              <a:ext uri="{FF2B5EF4-FFF2-40B4-BE49-F238E27FC236}">
                <a16:creationId xmlns:a16="http://schemas.microsoft.com/office/drawing/2014/main" id="{698C6F86-662D-44B2-BB43-797E226B4263}"/>
              </a:ext>
            </a:extLst>
          </p:cNvPr>
          <p:cNvSpPr txBox="1">
            <a:spLocks/>
          </p:cNvSpPr>
          <p:nvPr/>
        </p:nvSpPr>
        <p:spPr>
          <a:xfrm>
            <a:off x="1041037" y="542924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>
                <a:solidFill>
                  <a:schemeClr val="accent1"/>
                </a:solidFill>
              </a:rPr>
              <a:t>Giới thiệu bài toán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403E6-88F4-4039-9B20-DCB7F7D84DF0}"/>
              </a:ext>
            </a:extLst>
          </p:cNvPr>
          <p:cNvSpPr txBox="1"/>
          <p:nvPr/>
        </p:nvSpPr>
        <p:spPr>
          <a:xfrm>
            <a:off x="1162975" y="1708317"/>
            <a:ext cx="789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Mục</a:t>
            </a:r>
            <a:r>
              <a:rPr lang="en-US" sz="2400" b="1" dirty="0"/>
              <a:t> </a:t>
            </a:r>
            <a:r>
              <a:rPr lang="en-US" sz="2400" b="1" dirty="0" err="1"/>
              <a:t>đích</a:t>
            </a:r>
            <a:r>
              <a:rPr lang="en-US" sz="2400" b="1" dirty="0"/>
              <a:t> </a:t>
            </a: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 </a:t>
            </a:r>
            <a:r>
              <a:rPr lang="en-US" sz="2400"/>
              <a:t>: </a:t>
            </a:r>
            <a:r>
              <a:rPr lang="en-US" sz="2400" dirty="0"/>
              <a:t>D</a:t>
            </a:r>
            <a:r>
              <a:rPr lang="en-US" sz="2400"/>
              <a:t>ự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err="1"/>
              <a:t>cổ</a:t>
            </a:r>
            <a:r>
              <a:rPr lang="en-US" sz="2400"/>
              <a:t> phiếu</a:t>
            </a:r>
            <a:endParaRPr lang="en-US" sz="2400" dirty="0"/>
          </a:p>
        </p:txBody>
      </p:sp>
      <p:pic>
        <p:nvPicPr>
          <p:cNvPr id="3" name="Picture 2" descr="A person in a suit standing in front of a sign&#10;&#10;Description automatically generated with medium confidence">
            <a:extLst>
              <a:ext uri="{FF2B5EF4-FFF2-40B4-BE49-F238E27FC236}">
                <a16:creationId xmlns:a16="http://schemas.microsoft.com/office/drawing/2014/main" id="{CA883F5D-1563-47EB-A7B5-F319DECF7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65" y="2364603"/>
            <a:ext cx="5930070" cy="39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9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14">
            <a:extLst>
              <a:ext uri="{FF2B5EF4-FFF2-40B4-BE49-F238E27FC236}">
                <a16:creationId xmlns:a16="http://schemas.microsoft.com/office/drawing/2014/main" id="{FBC15BCF-B13F-4E96-B232-7E838F2E294E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/>
              <a:t>Bộ </a:t>
            </a:r>
            <a:r>
              <a:rPr lang="en-US" sz="3600" b="1" dirty="0" err="1"/>
              <a:t>dữ</a:t>
            </a:r>
            <a:r>
              <a:rPr lang="en-US" sz="3600" b="1" dirty="0"/>
              <a:t> </a:t>
            </a:r>
            <a:r>
              <a:rPr lang="en-US" sz="3600" b="1" dirty="0" err="1"/>
              <a:t>liệu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77A2E-6BE5-4C73-BE1E-307F0D900A05}"/>
              </a:ext>
            </a:extLst>
          </p:cNvPr>
          <p:cNvSpPr txBox="1"/>
          <p:nvPr/>
        </p:nvSpPr>
        <p:spPr>
          <a:xfrm>
            <a:off x="1181661" y="1641382"/>
            <a:ext cx="591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r>
              <a:rPr lang="en-US" sz="2400" b="1" dirty="0"/>
              <a:t> </a:t>
            </a:r>
            <a:r>
              <a:rPr lang="en-US" sz="2400" b="1" dirty="0" err="1"/>
              <a:t>cổ</a:t>
            </a:r>
            <a:r>
              <a:rPr lang="en-US" sz="2400" b="1" dirty="0"/>
              <a:t> </a:t>
            </a:r>
            <a:r>
              <a:rPr lang="en-US" sz="2400" b="1" dirty="0" err="1"/>
              <a:t>phiếu</a:t>
            </a:r>
            <a:r>
              <a:rPr lang="en-US" sz="2400" b="1" dirty="0"/>
              <a:t> Apple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FC726-E809-4E81-9D5A-C8D9621E1D67}"/>
              </a:ext>
            </a:extLst>
          </p:cNvPr>
          <p:cNvSpPr txBox="1"/>
          <p:nvPr/>
        </p:nvSpPr>
        <p:spPr>
          <a:xfrm>
            <a:off x="1482107" y="2596465"/>
            <a:ext cx="10169962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thập</a:t>
            </a:r>
            <a:r>
              <a:rPr lang="en-US" sz="24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linkClick r:id="rId2"/>
              </a:rPr>
              <a:t>https://raw.githubusercontent.com/matplotlib/sample_data/master/aapl.csv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 </a:t>
            </a:r>
            <a:r>
              <a:rPr lang="en-US" sz="2400"/>
              <a:t>: 6081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Số thuộc tính: 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41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;p14">
            <a:extLst>
              <a:ext uri="{FF2B5EF4-FFF2-40B4-BE49-F238E27FC236}">
                <a16:creationId xmlns:a16="http://schemas.microsoft.com/office/drawing/2014/main" id="{1DE923C4-B087-48BA-B31D-76F8C7EAB485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 err="1"/>
              <a:t>Phân</a:t>
            </a:r>
            <a:r>
              <a:rPr lang="en-US" sz="3600" b="1" dirty="0"/>
              <a:t> </a:t>
            </a:r>
            <a:r>
              <a:rPr lang="en-US" sz="3600" b="1" dirty="0" err="1"/>
              <a:t>tích</a:t>
            </a:r>
            <a:r>
              <a:rPr lang="en-US" sz="3600" b="1" dirty="0"/>
              <a:t> </a:t>
            </a:r>
            <a:r>
              <a:rPr lang="en-US" sz="3600" b="1" dirty="0" err="1"/>
              <a:t>bộ</a:t>
            </a:r>
            <a:r>
              <a:rPr lang="en-US" sz="3600" b="1" dirty="0"/>
              <a:t> </a:t>
            </a:r>
            <a:r>
              <a:rPr lang="en-US" sz="3600" b="1" dirty="0" err="1"/>
              <a:t>dữ</a:t>
            </a:r>
            <a:r>
              <a:rPr lang="en-US" sz="3600" b="1" dirty="0"/>
              <a:t> </a:t>
            </a:r>
            <a:r>
              <a:rPr lang="en-US" sz="3600" b="1" dirty="0" err="1"/>
              <a:t>liệu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C23A6-2DE1-4902-B29F-B1B3BD7E72EC}"/>
              </a:ext>
            </a:extLst>
          </p:cNvPr>
          <p:cNvSpPr txBox="1"/>
          <p:nvPr/>
        </p:nvSpPr>
        <p:spPr>
          <a:xfrm>
            <a:off x="1788288" y="2566755"/>
            <a:ext cx="1021638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Date 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Open :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mở cửa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High : Giá cao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nhất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trong phiên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Low :  Giá thấp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nhất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trong phiên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Close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 Giá đóng cửa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Volume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Khối lượng giao dịch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4BA75-A056-4A55-875D-4AE6EA2F1A61}"/>
              </a:ext>
            </a:extLst>
          </p:cNvPr>
          <p:cNvSpPr txBox="1"/>
          <p:nvPr/>
        </p:nvSpPr>
        <p:spPr>
          <a:xfrm>
            <a:off x="1269127" y="1747136"/>
            <a:ext cx="427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Input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506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BC0BC-E3F7-4F66-954A-632B4C34247A}"/>
              </a:ext>
            </a:extLst>
          </p:cNvPr>
          <p:cNvSpPr txBox="1"/>
          <p:nvPr/>
        </p:nvSpPr>
        <p:spPr>
          <a:xfrm>
            <a:off x="1020932" y="1747136"/>
            <a:ext cx="427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Output</a:t>
            </a:r>
            <a:endParaRPr lang="en-US" sz="2400" b="1" dirty="0"/>
          </a:p>
        </p:txBody>
      </p:sp>
      <p:sp>
        <p:nvSpPr>
          <p:cNvPr id="5" name="Google Shape;123;p14">
            <a:extLst>
              <a:ext uri="{FF2B5EF4-FFF2-40B4-BE49-F238E27FC236}">
                <a16:creationId xmlns:a16="http://schemas.microsoft.com/office/drawing/2014/main" id="{7D655A62-50A8-4209-9CFE-C05C751D172F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 err="1"/>
              <a:t>Phân</a:t>
            </a:r>
            <a:r>
              <a:rPr lang="en-US" sz="3600" b="1" dirty="0"/>
              <a:t> </a:t>
            </a:r>
            <a:r>
              <a:rPr lang="en-US" sz="3600" b="1" dirty="0" err="1"/>
              <a:t>tích</a:t>
            </a:r>
            <a:r>
              <a:rPr lang="en-US" sz="3600" b="1" dirty="0"/>
              <a:t> </a:t>
            </a:r>
            <a:r>
              <a:rPr lang="en-US" sz="3600" b="1" dirty="0" err="1"/>
              <a:t>bộ</a:t>
            </a:r>
            <a:r>
              <a:rPr lang="en-US" sz="3600" b="1" dirty="0"/>
              <a:t> </a:t>
            </a:r>
            <a:r>
              <a:rPr lang="en-US" sz="3600" b="1" dirty="0" err="1"/>
              <a:t>dữ</a:t>
            </a:r>
            <a:r>
              <a:rPr lang="en-US" sz="3600" b="1" dirty="0"/>
              <a:t> </a:t>
            </a:r>
            <a:r>
              <a:rPr lang="en-US" sz="3600" b="1" dirty="0" err="1"/>
              <a:t>liệu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88E99-D880-436F-951C-23D63827B296}"/>
              </a:ext>
            </a:extLst>
          </p:cNvPr>
          <p:cNvSpPr txBox="1"/>
          <p:nvPr/>
        </p:nvSpPr>
        <p:spPr>
          <a:xfrm>
            <a:off x="1360566" y="2988815"/>
            <a:ext cx="693164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Adj Close :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err="1"/>
              <a:t>đóng</a:t>
            </a:r>
            <a:r>
              <a:rPr lang="en-US" sz="2400"/>
              <a:t> cửa đã qua điều chỉnh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34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BC0BC-E3F7-4F66-954A-632B4C34247A}"/>
              </a:ext>
            </a:extLst>
          </p:cNvPr>
          <p:cNvSpPr txBox="1"/>
          <p:nvPr/>
        </p:nvSpPr>
        <p:spPr>
          <a:xfrm>
            <a:off x="1020932" y="1747136"/>
            <a:ext cx="427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Dữ liệu mẫu</a:t>
            </a:r>
            <a:endParaRPr lang="en-US" sz="2400" b="1" dirty="0"/>
          </a:p>
        </p:txBody>
      </p:sp>
      <p:sp>
        <p:nvSpPr>
          <p:cNvPr id="5" name="Google Shape;123;p14">
            <a:extLst>
              <a:ext uri="{FF2B5EF4-FFF2-40B4-BE49-F238E27FC236}">
                <a16:creationId xmlns:a16="http://schemas.microsoft.com/office/drawing/2014/main" id="{7D655A62-50A8-4209-9CFE-C05C751D172F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 err="1"/>
              <a:t>Phân</a:t>
            </a:r>
            <a:r>
              <a:rPr lang="en-US" sz="3600" b="1" dirty="0"/>
              <a:t> </a:t>
            </a:r>
            <a:r>
              <a:rPr lang="en-US" sz="3600" b="1" dirty="0" err="1"/>
              <a:t>tích</a:t>
            </a:r>
            <a:r>
              <a:rPr lang="en-US" sz="3600" b="1" dirty="0"/>
              <a:t> </a:t>
            </a:r>
            <a:r>
              <a:rPr lang="en-US" sz="3600" b="1" dirty="0" err="1"/>
              <a:t>bộ</a:t>
            </a:r>
            <a:r>
              <a:rPr lang="en-US" sz="3600" b="1" dirty="0"/>
              <a:t> </a:t>
            </a:r>
            <a:r>
              <a:rPr lang="en-US" sz="3600" b="1" dirty="0" err="1"/>
              <a:t>dữ</a:t>
            </a:r>
            <a:r>
              <a:rPr lang="en-US" sz="3600" b="1" dirty="0"/>
              <a:t> </a:t>
            </a:r>
            <a:r>
              <a:rPr lang="en-US" sz="3600" b="1" dirty="0" err="1"/>
              <a:t>liệu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052F1-EFE6-4C98-B62A-C2679452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03" y="2582387"/>
            <a:ext cx="8735761" cy="29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5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;p14">
            <a:extLst>
              <a:ext uri="{FF2B5EF4-FFF2-40B4-BE49-F238E27FC236}">
                <a16:creationId xmlns:a16="http://schemas.microsoft.com/office/drawing/2014/main" id="{AC395678-5279-40C4-87DC-24DB5023425C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 err="1"/>
              <a:t>Phân</a:t>
            </a:r>
            <a:r>
              <a:rPr lang="en-US" sz="3600" b="1" dirty="0"/>
              <a:t> </a:t>
            </a:r>
            <a:r>
              <a:rPr lang="en-US" sz="3600" b="1" dirty="0" err="1"/>
              <a:t>tích</a:t>
            </a:r>
            <a:r>
              <a:rPr lang="en-US" sz="3600" b="1" dirty="0"/>
              <a:t> </a:t>
            </a:r>
            <a:r>
              <a:rPr lang="en-US" sz="3600" b="1" dirty="0" err="1"/>
              <a:t>bộ</a:t>
            </a:r>
            <a:r>
              <a:rPr lang="en-US" sz="3600" b="1" dirty="0"/>
              <a:t> </a:t>
            </a:r>
            <a:r>
              <a:rPr lang="en-US" sz="3600" b="1" dirty="0" err="1"/>
              <a:t>dữ</a:t>
            </a:r>
            <a:r>
              <a:rPr lang="en-US" sz="3600" b="1" dirty="0"/>
              <a:t> </a:t>
            </a:r>
            <a:r>
              <a:rPr lang="en-US" sz="3600" b="1" dirty="0" err="1"/>
              <a:t>liệu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C3126-205D-4B4B-946D-7D9F39761FBB}"/>
              </a:ext>
            </a:extLst>
          </p:cNvPr>
          <p:cNvSpPr txBox="1"/>
          <p:nvPr/>
        </p:nvSpPr>
        <p:spPr>
          <a:xfrm>
            <a:off x="905522" y="1624614"/>
            <a:ext cx="619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• Phân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2C09B-E68E-49B4-ADFA-C7D7F039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1" y="2411906"/>
            <a:ext cx="6648450" cy="413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BCEB1-E9C5-4D75-9298-40983A86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726" y="2430956"/>
            <a:ext cx="6019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14">
            <a:extLst>
              <a:ext uri="{FF2B5EF4-FFF2-40B4-BE49-F238E27FC236}">
                <a16:creationId xmlns:a16="http://schemas.microsoft.com/office/drawing/2014/main" id="{226CB148-F792-46F0-825D-FEA8B6EB23E1}"/>
              </a:ext>
            </a:extLst>
          </p:cNvPr>
          <p:cNvSpPr txBox="1">
            <a:spLocks/>
          </p:cNvSpPr>
          <p:nvPr/>
        </p:nvSpPr>
        <p:spPr>
          <a:xfrm>
            <a:off x="809686" y="640105"/>
            <a:ext cx="5916975" cy="5078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 err="1"/>
              <a:t>Phân</a:t>
            </a:r>
            <a:r>
              <a:rPr lang="en-US" sz="3600" b="1" dirty="0"/>
              <a:t> </a:t>
            </a:r>
            <a:r>
              <a:rPr lang="en-US" sz="3600" b="1" dirty="0" err="1"/>
              <a:t>tích</a:t>
            </a:r>
            <a:r>
              <a:rPr lang="en-US" sz="3600" b="1" dirty="0"/>
              <a:t> </a:t>
            </a:r>
            <a:r>
              <a:rPr lang="en-US" sz="3600" b="1" dirty="0" err="1"/>
              <a:t>bộ</a:t>
            </a:r>
            <a:r>
              <a:rPr lang="en-US" sz="3600" b="1" dirty="0"/>
              <a:t> </a:t>
            </a:r>
            <a:r>
              <a:rPr lang="en-US" sz="3600" b="1" dirty="0" err="1"/>
              <a:t>dữ</a:t>
            </a:r>
            <a:r>
              <a:rPr lang="en-US" sz="3600" b="1" dirty="0"/>
              <a:t> </a:t>
            </a:r>
            <a:r>
              <a:rPr lang="en-US" sz="3600" b="1" dirty="0" err="1"/>
              <a:t>liệu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FAD54-A9F5-44C8-AA11-F987E8D5E4F6}"/>
              </a:ext>
            </a:extLst>
          </p:cNvPr>
          <p:cNvSpPr txBox="1"/>
          <p:nvPr/>
        </p:nvSpPr>
        <p:spPr>
          <a:xfrm>
            <a:off x="905522" y="1624614"/>
            <a:ext cx="619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• Phân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14B4F0-964E-445F-9A1A-FC2EB5E2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387072"/>
            <a:ext cx="5705475" cy="416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FB345-DABB-4318-A256-B2B35B7FA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92" y="2387072"/>
            <a:ext cx="57721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2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378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Tấn Phong</dc:creator>
  <cp:lastModifiedBy>Kiên Tiến Đạt</cp:lastModifiedBy>
  <cp:revision>16</cp:revision>
  <dcterms:created xsi:type="dcterms:W3CDTF">2021-07-24T07:27:09Z</dcterms:created>
  <dcterms:modified xsi:type="dcterms:W3CDTF">2021-07-30T13:21:28Z</dcterms:modified>
</cp:coreProperties>
</file>