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handoutMasterIdLst>
    <p:handoutMasterId r:id="rId29"/>
  </p:handoutMasterIdLst>
  <p:sldIdLst>
    <p:sldId id="256" r:id="rId2"/>
    <p:sldId id="288" r:id="rId3"/>
    <p:sldId id="292" r:id="rId4"/>
    <p:sldId id="290" r:id="rId5"/>
    <p:sldId id="328" r:id="rId6"/>
    <p:sldId id="335" r:id="rId7"/>
    <p:sldId id="329" r:id="rId8"/>
    <p:sldId id="330" r:id="rId9"/>
    <p:sldId id="300" r:id="rId10"/>
    <p:sldId id="332" r:id="rId11"/>
    <p:sldId id="333" r:id="rId12"/>
    <p:sldId id="334" r:id="rId13"/>
    <p:sldId id="337" r:id="rId14"/>
    <p:sldId id="336" r:id="rId15"/>
    <p:sldId id="338" r:id="rId16"/>
    <p:sldId id="339" r:id="rId17"/>
    <p:sldId id="340" r:id="rId18"/>
    <p:sldId id="341" r:id="rId19"/>
    <p:sldId id="342" r:id="rId20"/>
    <p:sldId id="314" r:id="rId21"/>
    <p:sldId id="317" r:id="rId22"/>
    <p:sldId id="343" r:id="rId23"/>
    <p:sldId id="315" r:id="rId24"/>
    <p:sldId id="318" r:id="rId25"/>
    <p:sldId id="319"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72"/>
    <a:srgbClr val="A7C8C5"/>
    <a:srgbClr val="525455"/>
    <a:srgbClr val="A1C8C5"/>
    <a:srgbClr val="00AEEF"/>
    <a:srgbClr val="164D90"/>
    <a:srgbClr val="004990"/>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608" autoAdjust="0"/>
  </p:normalViewPr>
  <p:slideViewPr>
    <p:cSldViewPr snapToGrid="0">
      <p:cViewPr varScale="1">
        <p:scale>
          <a:sx n="59" d="100"/>
          <a:sy n="59" d="100"/>
        </p:scale>
        <p:origin x="90" y="726"/>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Single-Page Applications</a:t>
            </a:r>
            <a:r>
              <a:rPr lang="en-US" dirty="0"/>
              <a:t> (or </a:t>
            </a:r>
            <a:r>
              <a:rPr lang="en-US" b="1" i="1" dirty="0"/>
              <a:t>SPA’s</a:t>
            </a:r>
            <a:r>
              <a:rPr lang="en-US" dirty="0"/>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p>
          <a:p>
            <a:endParaRPr lang="en-US" dirty="0"/>
          </a:p>
        </p:txBody>
      </p:sp>
      <p:sp>
        <p:nvSpPr>
          <p:cNvPr id="4" name="Slide Number Placeholder 3"/>
          <p:cNvSpPr>
            <a:spLocks noGrp="1"/>
          </p:cNvSpPr>
          <p:nvPr>
            <p:ph type="sldNum" sz="quarter" idx="5"/>
          </p:nvPr>
        </p:nvSpPr>
        <p:spPr/>
        <p:txBody>
          <a:bodyPr/>
          <a:lstStyle/>
          <a:p>
            <a:fld id="{FC7B7C0D-1632-439B-A752-34A9003D6088}" type="slidenum">
              <a:rPr lang="en-US" smtClean="0"/>
              <a:t>2</a:t>
            </a:fld>
            <a:endParaRPr lang="en-US"/>
          </a:p>
        </p:txBody>
      </p:sp>
    </p:spTree>
    <p:extLst>
      <p:ext uri="{BB962C8B-B14F-4D97-AF65-F5344CB8AC3E}">
        <p14:creationId xmlns:p14="http://schemas.microsoft.com/office/powerpoint/2010/main" val="55349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B7C0D-1632-439B-A752-34A9003D6088}" type="slidenum">
              <a:rPr lang="en-US" smtClean="0"/>
              <a:t>4</a:t>
            </a:fld>
            <a:endParaRPr lang="en-US"/>
          </a:p>
        </p:txBody>
      </p:sp>
    </p:spTree>
    <p:extLst>
      <p:ext uri="{BB962C8B-B14F-4D97-AF65-F5344CB8AC3E}">
        <p14:creationId xmlns:p14="http://schemas.microsoft.com/office/powerpoint/2010/main" val="393253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template uses typical HTML elements like &lt;h2&gt; and also includes Angular template-syntax elements, *</a:t>
            </a:r>
            <a:r>
              <a:rPr lang="en-US" dirty="0" err="1"/>
              <a:t>ngFor</a:t>
            </a:r>
            <a:r>
              <a:rPr lang="en-US" dirty="0"/>
              <a:t>, {{</a:t>
            </a:r>
            <a:r>
              <a:rPr lang="en-US" dirty="0" err="1"/>
              <a:t>employee.username</a:t>
            </a:r>
            <a:r>
              <a:rPr lang="en-US" dirty="0"/>
              <a:t>}}, [employee], and &lt;app-employee-detail&gt;. The template-syntax elements tell Angular how to render the HTML to the screen, using program logic and data.</a:t>
            </a:r>
          </a:p>
          <a:p>
            <a:endParaRPr lang="en-US" dirty="0"/>
          </a:p>
        </p:txBody>
      </p:sp>
      <p:sp>
        <p:nvSpPr>
          <p:cNvPr id="4" name="Slide Number Placeholder 3"/>
          <p:cNvSpPr>
            <a:spLocks noGrp="1"/>
          </p:cNvSpPr>
          <p:nvPr>
            <p:ph type="sldNum" sz="quarter" idx="5"/>
          </p:nvPr>
        </p:nvSpPr>
        <p:spPr/>
        <p:txBody>
          <a:bodyPr/>
          <a:lstStyle/>
          <a:p>
            <a:fld id="{FC7B7C0D-1632-439B-A752-34A9003D6088}" type="slidenum">
              <a:rPr lang="en-US" smtClean="0"/>
              <a:t>6</a:t>
            </a:fld>
            <a:endParaRPr lang="en-US"/>
          </a:p>
        </p:txBody>
      </p:sp>
    </p:spTree>
    <p:extLst>
      <p:ext uri="{BB962C8B-B14F-4D97-AF65-F5344CB8AC3E}">
        <p14:creationId xmlns:p14="http://schemas.microsoft.com/office/powerpoint/2010/main" val="290099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template uses typical HTML elements like &lt;h2&gt; and also includes Angular template-syntax elements, *</a:t>
            </a:r>
            <a:r>
              <a:rPr lang="en-US" dirty="0" err="1"/>
              <a:t>ngFor</a:t>
            </a:r>
            <a:r>
              <a:rPr lang="en-US" dirty="0"/>
              <a:t>, {{</a:t>
            </a:r>
            <a:r>
              <a:rPr lang="en-US" dirty="0" err="1"/>
              <a:t>employee.username</a:t>
            </a:r>
            <a:r>
              <a:rPr lang="en-US" dirty="0"/>
              <a:t>}}, [employee], and &lt;app-employee-detail&gt;. The template-syntax elements tell Angular how to render the HTML to the screen, using program logic and data.</a:t>
            </a:r>
          </a:p>
          <a:p>
            <a:endParaRPr lang="en-US" dirty="0"/>
          </a:p>
        </p:txBody>
      </p:sp>
      <p:sp>
        <p:nvSpPr>
          <p:cNvPr id="4" name="Slide Number Placeholder 3"/>
          <p:cNvSpPr>
            <a:spLocks noGrp="1"/>
          </p:cNvSpPr>
          <p:nvPr>
            <p:ph type="sldNum" sz="quarter" idx="5"/>
          </p:nvPr>
        </p:nvSpPr>
        <p:spPr/>
        <p:txBody>
          <a:bodyPr/>
          <a:lstStyle/>
          <a:p>
            <a:fld id="{FC7B7C0D-1632-439B-A752-34A9003D6088}" type="slidenum">
              <a:rPr lang="en-US" smtClean="0"/>
              <a:t>7</a:t>
            </a:fld>
            <a:endParaRPr lang="en-US"/>
          </a:p>
        </p:txBody>
      </p:sp>
    </p:spTree>
    <p:extLst>
      <p:ext uri="{BB962C8B-B14F-4D97-AF65-F5344CB8AC3E}">
        <p14:creationId xmlns:p14="http://schemas.microsoft.com/office/powerpoint/2010/main" val="94366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B7C0D-1632-439B-A752-34A9003D6088}" type="slidenum">
              <a:rPr lang="en-US" smtClean="0"/>
              <a:t>8</a:t>
            </a:fld>
            <a:endParaRPr lang="en-US"/>
          </a:p>
        </p:txBody>
      </p:sp>
    </p:spTree>
    <p:extLst>
      <p:ext uri="{BB962C8B-B14F-4D97-AF65-F5344CB8AC3E}">
        <p14:creationId xmlns:p14="http://schemas.microsoft.com/office/powerpoint/2010/main" val="3004342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a:ln w="0"/>
                <a:solidFill>
                  <a:srgbClr val="164D90"/>
                </a:solidFill>
                <a:latin typeface="Montserrat" panose="00000500000000000000" pitchFamily="2" charset="0"/>
              </a:rPr>
              <a:t>Self-Healing</a:t>
            </a: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5/28/2021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a:solidFill>
                  <a:srgbClr val="1E4C8F"/>
                </a:solidFill>
                <a:latin typeface="Century Gothic" panose="020B0502020202020204" pitchFamily="34" charset="0"/>
              </a:rPr>
              <a:t>Silicon Valley Testing</a:t>
            </a:r>
            <a:r>
              <a:rPr lang="en-US" sz="1000" i="0" baseline="0" dirty="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guide/glossary#lifecycle-hoo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077218"/>
          </a:xfrm>
          <a:prstGeom prst="rect">
            <a:avLst/>
          </a:prstGeom>
          <a:noFill/>
        </p:spPr>
        <p:txBody>
          <a:bodyPr wrap="square" rtlCol="0">
            <a:spAutoFit/>
          </a:bodyPr>
          <a:lstStyle/>
          <a:p>
            <a:pPr algn="ctr"/>
            <a:r>
              <a:rPr lang="en-US" sz="4400" b="1" dirty="0">
                <a:solidFill>
                  <a:srgbClr val="164D90"/>
                </a:solidFill>
                <a:latin typeface="Open Sans" panose="020B0606030504020204" pitchFamily="34" charset="0"/>
                <a:ea typeface="Open Sans" panose="020B0606030504020204" pitchFamily="34" charset="0"/>
                <a:cs typeface="Open Sans" panose="020B0606030504020204" pitchFamily="34" charset="0"/>
              </a:rPr>
              <a:t>Angular Concepts</a:t>
            </a:r>
            <a:endParaRPr lang="en-US" sz="2000" b="1"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a:solidFill>
                  <a:srgbClr val="164D90"/>
                </a:solidFill>
                <a:latin typeface="Open Sans" panose="020B0606030504020204" pitchFamily="34" charset="0"/>
                <a:ea typeface="Open Sans" panose="020B0606030504020204" pitchFamily="34" charset="0"/>
                <a:cs typeface="Open Sans" panose="020B0606030504020204" pitchFamily="34" charset="0"/>
              </a:rPr>
              <a:t>[Phong Ha]</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br>
              <a:rPr lang="en-US" dirty="0"/>
            </a:br>
            <a:r>
              <a:rPr lang="en-US" sz="2400" dirty="0"/>
              <a:t>Angular Architecture</a:t>
            </a:r>
          </a:p>
        </p:txBody>
      </p:sp>
      <p:sp>
        <p:nvSpPr>
          <p:cNvPr id="7" name="Content Placeholder 2">
            <a:extLst>
              <a:ext uri="{FF2B5EF4-FFF2-40B4-BE49-F238E27FC236}">
                <a16:creationId xmlns:a16="http://schemas.microsoft.com/office/drawing/2014/main" id="{7D02C817-2C7B-45F5-ACF0-BC885710469A}"/>
              </a:ext>
            </a:extLst>
          </p:cNvPr>
          <p:cNvSpPr>
            <a:spLocks noGrp="1"/>
          </p:cNvSpPr>
          <p:nvPr>
            <p:ph idx="1"/>
          </p:nvPr>
        </p:nvSpPr>
        <p:spPr>
          <a:xfrm>
            <a:off x="1154955" y="1654175"/>
            <a:ext cx="9868645" cy="3416300"/>
          </a:xfrm>
        </p:spPr>
        <p:txBody>
          <a:bodyPr/>
          <a:lstStyle/>
          <a:p>
            <a:r>
              <a:rPr lang="en-US" dirty="0"/>
              <a:t>In two-way binding, a data property value flows to the input box from the component as with property binding. The user's changes also flow back to the component, resetting the property to the latest value, as with event binding.</a:t>
            </a:r>
          </a:p>
        </p:txBody>
      </p:sp>
      <p:pic>
        <p:nvPicPr>
          <p:cNvPr id="8" name="Picture 7">
            <a:extLst>
              <a:ext uri="{FF2B5EF4-FFF2-40B4-BE49-F238E27FC236}">
                <a16:creationId xmlns:a16="http://schemas.microsoft.com/office/drawing/2014/main" id="{B16ACB67-3D3C-4F58-8FA6-1510CE8E0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333" y="2870200"/>
            <a:ext cx="5293209" cy="3348197"/>
          </a:xfrm>
          <a:prstGeom prst="rect">
            <a:avLst/>
          </a:prstGeom>
        </p:spPr>
      </p:pic>
    </p:spTree>
    <p:extLst>
      <p:ext uri="{BB962C8B-B14F-4D97-AF65-F5344CB8AC3E}">
        <p14:creationId xmlns:p14="http://schemas.microsoft.com/office/powerpoint/2010/main" val="188562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br>
              <a:rPr lang="en-US" dirty="0"/>
            </a:br>
            <a:r>
              <a:rPr lang="en-US" sz="2400" dirty="0"/>
              <a:t>Angular Architecture</a:t>
            </a:r>
          </a:p>
        </p:txBody>
      </p:sp>
      <p:sp>
        <p:nvSpPr>
          <p:cNvPr id="7" name="Content Placeholder 2">
            <a:extLst>
              <a:ext uri="{FF2B5EF4-FFF2-40B4-BE49-F238E27FC236}">
                <a16:creationId xmlns:a16="http://schemas.microsoft.com/office/drawing/2014/main" id="{7D02C817-2C7B-45F5-ACF0-BC885710469A}"/>
              </a:ext>
            </a:extLst>
          </p:cNvPr>
          <p:cNvSpPr>
            <a:spLocks noGrp="1"/>
          </p:cNvSpPr>
          <p:nvPr>
            <p:ph idx="1"/>
          </p:nvPr>
        </p:nvSpPr>
        <p:spPr>
          <a:xfrm>
            <a:off x="1154955" y="1654175"/>
            <a:ext cx="9868645" cy="4485368"/>
          </a:xfrm>
        </p:spPr>
        <p:txBody>
          <a:bodyPr>
            <a:normAutofit/>
          </a:bodyPr>
          <a:lstStyle/>
          <a:p>
            <a:r>
              <a:rPr lang="en-US" dirty="0"/>
              <a:t>Angular templates are </a:t>
            </a:r>
            <a:r>
              <a:rPr lang="en-US" i="1" dirty="0"/>
              <a:t>dynamic</a:t>
            </a:r>
            <a:r>
              <a:rPr lang="en-US" dirty="0"/>
              <a:t>. </a:t>
            </a:r>
          </a:p>
          <a:p>
            <a:pPr lvl="1"/>
            <a:r>
              <a:rPr lang="en-US" dirty="0"/>
              <a:t>When Angular renders them, it transforms the DOM according to the instructions given by </a:t>
            </a:r>
            <a:r>
              <a:rPr lang="en-US" b="1" dirty="0"/>
              <a:t>directives</a:t>
            </a:r>
            <a:r>
              <a:rPr lang="en-US" dirty="0"/>
              <a:t>. </a:t>
            </a:r>
          </a:p>
          <a:p>
            <a:r>
              <a:rPr lang="en-US" dirty="0"/>
              <a:t>A directive is a class with a @Directive decorator. </a:t>
            </a:r>
          </a:p>
          <a:p>
            <a:r>
              <a:rPr lang="en-US" dirty="0"/>
              <a:t>A component is a </a:t>
            </a:r>
            <a:r>
              <a:rPr lang="en-US" i="1" dirty="0"/>
              <a:t>directive-with-a-template</a:t>
            </a:r>
            <a:r>
              <a:rPr lang="en-US" dirty="0"/>
              <a:t>;</a:t>
            </a:r>
          </a:p>
          <a:p>
            <a:pPr lvl="1"/>
            <a:r>
              <a:rPr lang="en-US" dirty="0"/>
              <a:t>A @Component decorator is actually a @Directive decorator extended with template-oriented features.</a:t>
            </a:r>
          </a:p>
          <a:p>
            <a:r>
              <a:rPr lang="en-US" dirty="0"/>
              <a:t>Appear within an element tag as attributes do</a:t>
            </a:r>
          </a:p>
          <a:p>
            <a:r>
              <a:rPr lang="en-US" dirty="0"/>
              <a:t>Two types of directives</a:t>
            </a:r>
          </a:p>
          <a:p>
            <a:pPr lvl="1"/>
            <a:r>
              <a:rPr lang="en-US" dirty="0"/>
              <a:t>Structural directives</a:t>
            </a:r>
          </a:p>
          <a:p>
            <a:pPr lvl="1"/>
            <a:r>
              <a:rPr lang="en-US" dirty="0"/>
              <a:t>Attribute directives</a:t>
            </a:r>
          </a:p>
          <a:p>
            <a:endParaRPr lang="en-US" dirty="0"/>
          </a:p>
        </p:txBody>
      </p:sp>
    </p:spTree>
    <p:extLst>
      <p:ext uri="{BB962C8B-B14F-4D97-AF65-F5344CB8AC3E}">
        <p14:creationId xmlns:p14="http://schemas.microsoft.com/office/powerpoint/2010/main" val="242390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br>
              <a:rPr lang="en-US" dirty="0"/>
            </a:br>
            <a:r>
              <a:rPr lang="en-US" sz="2400" dirty="0"/>
              <a:t>Angular Architecture</a:t>
            </a:r>
          </a:p>
        </p:txBody>
      </p:sp>
      <p:sp>
        <p:nvSpPr>
          <p:cNvPr id="7" name="Content Placeholder 2">
            <a:extLst>
              <a:ext uri="{FF2B5EF4-FFF2-40B4-BE49-F238E27FC236}">
                <a16:creationId xmlns:a16="http://schemas.microsoft.com/office/drawing/2014/main" id="{7D02C817-2C7B-45F5-ACF0-BC885710469A}"/>
              </a:ext>
            </a:extLst>
          </p:cNvPr>
          <p:cNvSpPr>
            <a:spLocks noGrp="1"/>
          </p:cNvSpPr>
          <p:nvPr>
            <p:ph idx="1"/>
          </p:nvPr>
        </p:nvSpPr>
        <p:spPr>
          <a:xfrm>
            <a:off x="1154952" y="1719489"/>
            <a:ext cx="9868645" cy="4485368"/>
          </a:xfrm>
        </p:spPr>
        <p:txBody>
          <a:bodyPr>
            <a:normAutofit/>
          </a:bodyPr>
          <a:lstStyle/>
          <a:p>
            <a:r>
              <a:rPr lang="en-US" dirty="0"/>
              <a:t>Structural directives</a:t>
            </a:r>
          </a:p>
          <a:p>
            <a:pPr lvl="1"/>
            <a:r>
              <a:rPr lang="en-US" dirty="0"/>
              <a:t>Alter the layout by adding, removing and replacing elements in the DOM</a:t>
            </a:r>
          </a:p>
          <a:p>
            <a:pPr marL="457200" lvl="1" indent="0">
              <a:buNone/>
            </a:pPr>
            <a:endParaRPr lang="en-US" dirty="0"/>
          </a:p>
          <a:p>
            <a:pPr marL="457200" lvl="1" indent="0">
              <a:buNone/>
            </a:pPr>
            <a:endParaRPr lang="en-US" dirty="0"/>
          </a:p>
          <a:p>
            <a:r>
              <a:rPr lang="en-US" dirty="0"/>
              <a:t>Attribute directives</a:t>
            </a:r>
          </a:p>
          <a:p>
            <a:pPr lvl="1"/>
            <a:r>
              <a:rPr lang="en-US" dirty="0"/>
              <a:t>Alter the appearance or </a:t>
            </a:r>
            <a:r>
              <a:rPr lang="en-US" dirty="0" err="1"/>
              <a:t>behaviour</a:t>
            </a:r>
            <a:r>
              <a:rPr lang="en-US" dirty="0"/>
              <a:t> of an </a:t>
            </a:r>
            <a:r>
              <a:rPr lang="en-US" dirty="0" err="1"/>
              <a:t>existant</a:t>
            </a:r>
            <a:r>
              <a:rPr lang="en-US" dirty="0"/>
              <a:t> element</a:t>
            </a:r>
          </a:p>
          <a:p>
            <a:pPr lvl="1"/>
            <a:r>
              <a:rPr lang="en-US" dirty="0"/>
              <a:t>Look like regular HTML attributes</a:t>
            </a:r>
          </a:p>
          <a:p>
            <a:pPr marL="457200" lvl="1" indent="0">
              <a:buNone/>
            </a:pPr>
            <a:endParaRPr lang="en-US" dirty="0"/>
          </a:p>
          <a:p>
            <a:pPr marL="457200" lvl="1" indent="0">
              <a:buNone/>
            </a:pPr>
            <a:endParaRPr lang="en-US" dirty="0"/>
          </a:p>
          <a:p>
            <a:r>
              <a:rPr lang="en-US" dirty="0"/>
              <a:t>Custom attributes</a:t>
            </a:r>
          </a:p>
          <a:p>
            <a:pPr lvl="1"/>
            <a:r>
              <a:rPr lang="en-US" dirty="0"/>
              <a:t>You can write your own directives</a:t>
            </a:r>
          </a:p>
          <a:p>
            <a:endParaRPr lang="en-US" dirty="0"/>
          </a:p>
        </p:txBody>
      </p:sp>
      <p:pic>
        <p:nvPicPr>
          <p:cNvPr id="4" name="Picture 3">
            <a:extLst>
              <a:ext uri="{FF2B5EF4-FFF2-40B4-BE49-F238E27FC236}">
                <a16:creationId xmlns:a16="http://schemas.microsoft.com/office/drawing/2014/main" id="{D2E50542-215D-47EA-AE67-DB545D7BC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212" y="2497666"/>
            <a:ext cx="4588123" cy="600190"/>
          </a:xfrm>
          <a:prstGeom prst="rect">
            <a:avLst/>
          </a:prstGeom>
        </p:spPr>
      </p:pic>
      <p:pic>
        <p:nvPicPr>
          <p:cNvPr id="6" name="Picture 5">
            <a:extLst>
              <a:ext uri="{FF2B5EF4-FFF2-40B4-BE49-F238E27FC236}">
                <a16:creationId xmlns:a16="http://schemas.microsoft.com/office/drawing/2014/main" id="{121C8897-B295-447B-9C42-F55F74973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479" y="4485685"/>
            <a:ext cx="8035041" cy="331342"/>
          </a:xfrm>
          <a:prstGeom prst="rect">
            <a:avLst/>
          </a:prstGeom>
        </p:spPr>
      </p:pic>
    </p:spTree>
    <p:extLst>
      <p:ext uri="{BB962C8B-B14F-4D97-AF65-F5344CB8AC3E}">
        <p14:creationId xmlns:p14="http://schemas.microsoft.com/office/powerpoint/2010/main" val="5064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BDC2-B667-4F89-B5F3-1B7FD8417B21}"/>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6244EBB-4398-4AA1-B6F0-3AD07408417E}"/>
              </a:ext>
            </a:extLst>
          </p:cNvPr>
          <p:cNvSpPr>
            <a:spLocks noGrp="1"/>
          </p:cNvSpPr>
          <p:nvPr>
            <p:ph idx="1"/>
          </p:nvPr>
        </p:nvSpPr>
        <p:spPr/>
        <p:txBody>
          <a:bodyPr/>
          <a:lstStyle/>
          <a:p>
            <a:r>
              <a:rPr lang="en-US" dirty="0"/>
              <a:t>Create components</a:t>
            </a:r>
          </a:p>
        </p:txBody>
      </p:sp>
    </p:spTree>
    <p:extLst>
      <p:ext uri="{BB962C8B-B14F-4D97-AF65-F5344CB8AC3E}">
        <p14:creationId xmlns:p14="http://schemas.microsoft.com/office/powerpoint/2010/main" val="261599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br>
              <a:rPr lang="en-US" dirty="0"/>
            </a:br>
            <a:r>
              <a:rPr lang="en-US" sz="2400" dirty="0"/>
              <a:t>Angular Architecture</a:t>
            </a:r>
          </a:p>
        </p:txBody>
      </p:sp>
      <p:sp>
        <p:nvSpPr>
          <p:cNvPr id="7" name="Content Placeholder 2">
            <a:extLst>
              <a:ext uri="{FF2B5EF4-FFF2-40B4-BE49-F238E27FC236}">
                <a16:creationId xmlns:a16="http://schemas.microsoft.com/office/drawing/2014/main" id="{7D02C817-2C7B-45F5-ACF0-BC885710469A}"/>
              </a:ext>
            </a:extLst>
          </p:cNvPr>
          <p:cNvSpPr>
            <a:spLocks noGrp="1"/>
          </p:cNvSpPr>
          <p:nvPr>
            <p:ph idx="1"/>
          </p:nvPr>
        </p:nvSpPr>
        <p:spPr>
          <a:xfrm>
            <a:off x="1154952" y="1719489"/>
            <a:ext cx="9868645" cy="4485368"/>
          </a:xfrm>
        </p:spPr>
        <p:txBody>
          <a:bodyPr>
            <a:normAutofit/>
          </a:bodyPr>
          <a:lstStyle/>
          <a:p>
            <a:r>
              <a:rPr lang="en-US" dirty="0"/>
              <a:t>Almost anything can be a service</a:t>
            </a:r>
          </a:p>
          <a:p>
            <a:r>
              <a:rPr lang="en-US" dirty="0"/>
              <a:t>A class with a narrow, well-defined purpose</a:t>
            </a:r>
          </a:p>
          <a:p>
            <a:pPr lvl="1"/>
            <a:r>
              <a:rPr lang="en-US" dirty="0"/>
              <a:t>Ex: logging service, data service, application configurations,…</a:t>
            </a:r>
          </a:p>
          <a:p>
            <a:r>
              <a:rPr lang="en-US" dirty="0"/>
              <a:t>There is no specific definition of a class in Angular, but classes are fundamental to any Angular application</a:t>
            </a:r>
          </a:p>
          <a:p>
            <a:r>
              <a:rPr lang="en-US" dirty="0"/>
              <a:t>Component classes should be lean</a:t>
            </a:r>
          </a:p>
          <a:p>
            <a:pPr lvl="1"/>
            <a:r>
              <a:rPr lang="en-US" dirty="0"/>
              <a:t>They shouldn’t fetch data from the server, validate user input or log directly to the console</a:t>
            </a:r>
          </a:p>
          <a:p>
            <a:pPr lvl="1"/>
            <a:r>
              <a:rPr lang="en-US" dirty="0"/>
              <a:t>They just deal with user experience, mediate between the view and the logic</a:t>
            </a:r>
          </a:p>
          <a:p>
            <a:pPr lvl="1"/>
            <a:r>
              <a:rPr lang="en-US" dirty="0"/>
              <a:t>Everything non trivial should be delegated to services</a:t>
            </a:r>
          </a:p>
          <a:p>
            <a:r>
              <a:rPr lang="en-US" dirty="0"/>
              <a:t>A service is associated to a component using dependency injection</a:t>
            </a:r>
          </a:p>
        </p:txBody>
      </p:sp>
    </p:spTree>
    <p:extLst>
      <p:ext uri="{BB962C8B-B14F-4D97-AF65-F5344CB8AC3E}">
        <p14:creationId xmlns:p14="http://schemas.microsoft.com/office/powerpoint/2010/main" val="64072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p>
        </p:txBody>
      </p:sp>
      <p:sp>
        <p:nvSpPr>
          <p:cNvPr id="3" name="Content Placeholder 2"/>
          <p:cNvSpPr>
            <a:spLocks noGrp="1"/>
          </p:cNvSpPr>
          <p:nvPr>
            <p:ph idx="1"/>
          </p:nvPr>
        </p:nvSpPr>
        <p:spPr>
          <a:xfrm>
            <a:off x="4185539" y="1628049"/>
            <a:ext cx="7649410" cy="1708150"/>
          </a:xfrm>
        </p:spPr>
        <p:txBody>
          <a:bodyPr/>
          <a:lstStyle/>
          <a:p>
            <a:r>
              <a:rPr lang="en-US" dirty="0"/>
              <a:t>Important application design pattern</a:t>
            </a:r>
          </a:p>
          <a:p>
            <a:r>
              <a:rPr lang="en-US" dirty="0"/>
              <a:t>Commonly called DI</a:t>
            </a:r>
          </a:p>
          <a:p>
            <a:r>
              <a:rPr lang="en-US" dirty="0"/>
              <a:t>A way to supply a new instance of a class with the fully-formed dependencies it requires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1628049"/>
            <a:ext cx="2539682" cy="1142857"/>
          </a:xfrm>
          <a:prstGeom prst="rect">
            <a:avLst/>
          </a:prstGeom>
        </p:spPr>
      </p:pic>
      <p:sp>
        <p:nvSpPr>
          <p:cNvPr id="6" name="Content Placeholder 2"/>
          <p:cNvSpPr txBox="1">
            <a:spLocks/>
          </p:cNvSpPr>
          <p:nvPr/>
        </p:nvSpPr>
        <p:spPr>
          <a:xfrm>
            <a:off x="1046099" y="3336199"/>
            <a:ext cx="1067128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Most dependencies are services</a:t>
            </a:r>
          </a:p>
          <a:p>
            <a:pPr lvl="1"/>
            <a:r>
              <a:rPr lang="en-US" dirty="0"/>
              <a:t>DI is used to provide new components with the services they need.</a:t>
            </a:r>
          </a:p>
          <a:p>
            <a:pPr lvl="1"/>
            <a:r>
              <a:rPr lang="en-US" dirty="0"/>
              <a:t>It knows which services to instantiate by looking at the types of the component’s constructor parameters</a:t>
            </a:r>
          </a:p>
          <a:p>
            <a:r>
              <a:rPr lang="en-US" dirty="0"/>
              <a:t>When Angular creates a component, it ask an injector for the services it requires</a:t>
            </a:r>
          </a:p>
          <a:p>
            <a:pPr lvl="1"/>
            <a:endParaRPr lang="en-US" dirty="0"/>
          </a:p>
        </p:txBody>
      </p:sp>
    </p:spTree>
    <p:extLst>
      <p:ext uri="{BB962C8B-B14F-4D97-AF65-F5344CB8AC3E}">
        <p14:creationId xmlns:p14="http://schemas.microsoft.com/office/powerpoint/2010/main" val="192270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Injector</a:t>
            </a:r>
            <a:br>
              <a:rPr lang="en-US" dirty="0"/>
            </a:br>
            <a:r>
              <a:rPr lang="en-US" sz="2400" dirty="0"/>
              <a:t>Dependency injection (DI)</a:t>
            </a:r>
          </a:p>
        </p:txBody>
      </p:sp>
      <p:sp>
        <p:nvSpPr>
          <p:cNvPr id="7" name="Content Placeholder 6">
            <a:extLst>
              <a:ext uri="{FF2B5EF4-FFF2-40B4-BE49-F238E27FC236}">
                <a16:creationId xmlns:a16="http://schemas.microsoft.com/office/drawing/2014/main" id="{05F99E37-31FF-49F1-A1AF-ECA92B6C2DC1}"/>
              </a:ext>
            </a:extLst>
          </p:cNvPr>
          <p:cNvSpPr>
            <a:spLocks noGrp="1"/>
          </p:cNvSpPr>
          <p:nvPr>
            <p:ph idx="1"/>
          </p:nvPr>
        </p:nvSpPr>
        <p:spPr>
          <a:xfrm>
            <a:off x="1154955" y="1654174"/>
            <a:ext cx="9868645" cy="3946525"/>
          </a:xfrm>
        </p:spPr>
        <p:txBody>
          <a:bodyPr/>
          <a:lstStyle/>
          <a:p>
            <a:r>
              <a:rPr lang="en-US" dirty="0"/>
              <a:t>Maintains a container of service instances that it has previously created</a:t>
            </a:r>
          </a:p>
          <a:p>
            <a:r>
              <a:rPr lang="en-US" dirty="0"/>
              <a:t>If a requested service instance is not in the container, the injector makes one and adds it to the container before returning the service to Angular</a:t>
            </a:r>
          </a:p>
          <a:p>
            <a:r>
              <a:rPr lang="en-US" b="0" i="0" dirty="0">
                <a:solidFill>
                  <a:srgbClr val="444444"/>
                </a:solidFill>
                <a:effectLst/>
                <a:latin typeface="Century Gothic (Body)"/>
              </a:rPr>
              <a:t>When all requested services have been resolved and returned, Angular can call the component's constructor with those services as arguments.</a:t>
            </a:r>
            <a:endParaRPr lang="en-US" dirty="0">
              <a:latin typeface="Century Gothic (Body)"/>
            </a:endParaRPr>
          </a:p>
          <a:p>
            <a:endParaRPr lang="en-US" dirty="0"/>
          </a:p>
        </p:txBody>
      </p:sp>
      <p:pic>
        <p:nvPicPr>
          <p:cNvPr id="1026" name="Picture 2" descr="Service">
            <a:extLst>
              <a:ext uri="{FF2B5EF4-FFF2-40B4-BE49-F238E27FC236}">
                <a16:creationId xmlns:a16="http://schemas.microsoft.com/office/drawing/2014/main" id="{0E919B52-1B54-4B4E-8AEA-2180B5596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038" y="3627436"/>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9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a:t>
            </a:r>
            <a:br>
              <a:rPr lang="en-US" dirty="0"/>
            </a:br>
            <a:r>
              <a:rPr lang="en-US" sz="2400" dirty="0"/>
              <a:t>Dependency injection (DI)</a:t>
            </a:r>
          </a:p>
        </p:txBody>
      </p:sp>
      <p:sp>
        <p:nvSpPr>
          <p:cNvPr id="7" name="Content Placeholder 6">
            <a:extLst>
              <a:ext uri="{FF2B5EF4-FFF2-40B4-BE49-F238E27FC236}">
                <a16:creationId xmlns:a16="http://schemas.microsoft.com/office/drawing/2014/main" id="{05F99E37-31FF-49F1-A1AF-ECA92B6C2DC1}"/>
              </a:ext>
            </a:extLst>
          </p:cNvPr>
          <p:cNvSpPr>
            <a:spLocks noGrp="1"/>
          </p:cNvSpPr>
          <p:nvPr>
            <p:ph idx="1"/>
          </p:nvPr>
        </p:nvSpPr>
        <p:spPr>
          <a:xfrm>
            <a:off x="1154955" y="1654174"/>
            <a:ext cx="9868645" cy="3946525"/>
          </a:xfrm>
        </p:spPr>
        <p:txBody>
          <a:bodyPr/>
          <a:lstStyle/>
          <a:p>
            <a:r>
              <a:rPr lang="en-US" dirty="0">
                <a:latin typeface="Century Gothic (Body)"/>
              </a:rPr>
              <a:t>In order for the injector to know which services to instantiate, you need to register a provider of each one of them</a:t>
            </a:r>
          </a:p>
          <a:p>
            <a:r>
              <a:rPr lang="en-US" dirty="0">
                <a:latin typeface="Century Gothic (Body)"/>
              </a:rPr>
              <a:t>Provider: creates or returns a service</a:t>
            </a:r>
          </a:p>
          <a:p>
            <a:r>
              <a:rPr lang="en-US" dirty="0">
                <a:latin typeface="Century Gothic (Body)"/>
              </a:rPr>
              <a:t>It is registered in a module or a component</a:t>
            </a:r>
          </a:p>
          <a:p>
            <a:pPr lvl="1"/>
            <a:r>
              <a:rPr lang="en-US" dirty="0">
                <a:latin typeface="Century Gothic (Body)"/>
              </a:rPr>
              <a:t>Add it to the root module for it to be available everywhere</a:t>
            </a:r>
          </a:p>
          <a:p>
            <a:pPr lvl="1"/>
            <a:r>
              <a:rPr lang="en-US" dirty="0">
                <a:latin typeface="Century Gothic (Body)"/>
              </a:rPr>
              <a:t>Register it in the component to get a new instance of the service with each new instance of the component</a:t>
            </a:r>
          </a:p>
          <a:p>
            <a:endParaRPr lang="en-US" dirty="0"/>
          </a:p>
        </p:txBody>
      </p:sp>
      <p:pic>
        <p:nvPicPr>
          <p:cNvPr id="5" name="Picture 4">
            <a:extLst>
              <a:ext uri="{FF2B5EF4-FFF2-40B4-BE49-F238E27FC236}">
                <a16:creationId xmlns:a16="http://schemas.microsoft.com/office/drawing/2014/main" id="{6AA5B499-3CDB-4812-B4FF-B476CD002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71" y="4365077"/>
            <a:ext cx="2857499" cy="1651000"/>
          </a:xfrm>
          <a:prstGeom prst="rect">
            <a:avLst/>
          </a:prstGeom>
        </p:spPr>
      </p:pic>
      <p:pic>
        <p:nvPicPr>
          <p:cNvPr id="6" name="Picture 5">
            <a:extLst>
              <a:ext uri="{FF2B5EF4-FFF2-40B4-BE49-F238E27FC236}">
                <a16:creationId xmlns:a16="http://schemas.microsoft.com/office/drawing/2014/main" id="{91200442-F425-44B9-ABDA-5EEFF407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085" y="4365077"/>
            <a:ext cx="5114996" cy="1677498"/>
          </a:xfrm>
          <a:prstGeom prst="rect">
            <a:avLst/>
          </a:prstGeom>
        </p:spPr>
      </p:pic>
    </p:spTree>
    <p:extLst>
      <p:ext uri="{BB962C8B-B14F-4D97-AF65-F5344CB8AC3E}">
        <p14:creationId xmlns:p14="http://schemas.microsoft.com/office/powerpoint/2010/main" val="346997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@Injectable()</a:t>
            </a:r>
            <a:br>
              <a:rPr lang="en-US" dirty="0"/>
            </a:br>
            <a:r>
              <a:rPr lang="en-US" sz="2400" dirty="0"/>
              <a:t>Dependency injection (DI)</a:t>
            </a:r>
          </a:p>
        </p:txBody>
      </p:sp>
      <p:sp>
        <p:nvSpPr>
          <p:cNvPr id="7" name="Content Placeholder 6">
            <a:extLst>
              <a:ext uri="{FF2B5EF4-FFF2-40B4-BE49-F238E27FC236}">
                <a16:creationId xmlns:a16="http://schemas.microsoft.com/office/drawing/2014/main" id="{05F99E37-31FF-49F1-A1AF-ECA92B6C2DC1}"/>
              </a:ext>
            </a:extLst>
          </p:cNvPr>
          <p:cNvSpPr>
            <a:spLocks noGrp="1"/>
          </p:cNvSpPr>
          <p:nvPr>
            <p:ph idx="1"/>
          </p:nvPr>
        </p:nvSpPr>
        <p:spPr>
          <a:xfrm>
            <a:off x="1154955" y="1654174"/>
            <a:ext cx="9868645" cy="3946525"/>
          </a:xfrm>
        </p:spPr>
        <p:txBody>
          <a:bodyPr/>
          <a:lstStyle/>
          <a:p>
            <a:r>
              <a:rPr lang="en-US" dirty="0">
                <a:latin typeface="Century Gothic (Body)"/>
              </a:rPr>
              <a:t>@Injectable() marks a class as available to an injector for instantiation</a:t>
            </a:r>
          </a:p>
          <a:p>
            <a:r>
              <a:rPr lang="en-US" dirty="0">
                <a:latin typeface="Century Gothic (Body)"/>
              </a:rPr>
              <a:t>It is mandatory if the service class has and injected dependency</a:t>
            </a:r>
          </a:p>
          <a:p>
            <a:pPr lvl="1"/>
            <a:r>
              <a:rPr lang="en-US" dirty="0">
                <a:latin typeface="Century Gothic (Body)"/>
              </a:rPr>
              <a:t>For ex: if the service needs another service, which is injected in it</a:t>
            </a:r>
          </a:p>
          <a:p>
            <a:r>
              <a:rPr lang="en-US" dirty="0">
                <a:latin typeface="Century Gothic (Body)"/>
              </a:rPr>
              <a:t>It is highly recommended to add an @Injectable() decorator for every service class for the sake of</a:t>
            </a:r>
          </a:p>
          <a:p>
            <a:pPr lvl="1"/>
            <a:r>
              <a:rPr lang="en-US" dirty="0">
                <a:latin typeface="Century Gothic (Body)"/>
              </a:rPr>
              <a:t>Future proofing</a:t>
            </a:r>
          </a:p>
          <a:p>
            <a:pPr lvl="1"/>
            <a:r>
              <a:rPr lang="en-US" dirty="0">
                <a:latin typeface="Century Gothic (Body)"/>
              </a:rPr>
              <a:t>Consistency</a:t>
            </a:r>
          </a:p>
          <a:p>
            <a:r>
              <a:rPr lang="en-US" dirty="0">
                <a:latin typeface="Century Gothic (Body)"/>
              </a:rPr>
              <a:t>All components and directives are already subtypes of Injectable</a:t>
            </a:r>
          </a:p>
          <a:p>
            <a:pPr lvl="1"/>
            <a:r>
              <a:rPr lang="en-US" dirty="0">
                <a:latin typeface="Century Gothic (Body)"/>
              </a:rPr>
              <a:t>Event though they are instantiated by the injector, you don’t have to add the @Injectable() decorator to them</a:t>
            </a:r>
          </a:p>
          <a:p>
            <a:endParaRPr lang="en-US" dirty="0"/>
          </a:p>
        </p:txBody>
      </p:sp>
    </p:spTree>
    <p:extLst>
      <p:ext uri="{BB962C8B-B14F-4D97-AF65-F5344CB8AC3E}">
        <p14:creationId xmlns:p14="http://schemas.microsoft.com/office/powerpoint/2010/main" val="274424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BC42-B635-4342-8029-05C83BE5AD5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F6B50989-8EDA-4C8F-B8C9-8BBF37770CEF}"/>
              </a:ext>
            </a:extLst>
          </p:cNvPr>
          <p:cNvSpPr>
            <a:spLocks noGrp="1"/>
          </p:cNvSpPr>
          <p:nvPr>
            <p:ph idx="1"/>
          </p:nvPr>
        </p:nvSpPr>
        <p:spPr/>
        <p:txBody>
          <a:bodyPr/>
          <a:lstStyle/>
          <a:p>
            <a:r>
              <a:rPr lang="en-US" dirty="0"/>
              <a:t>Create service</a:t>
            </a:r>
          </a:p>
        </p:txBody>
      </p:sp>
    </p:spTree>
    <p:extLst>
      <p:ext uri="{BB962C8B-B14F-4D97-AF65-F5344CB8AC3E}">
        <p14:creationId xmlns:p14="http://schemas.microsoft.com/office/powerpoint/2010/main" val="94157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a:xfrm>
            <a:off x="1154955" y="1654174"/>
            <a:ext cx="9868645" cy="4175125"/>
          </a:xfrm>
        </p:spPr>
        <p:txBody>
          <a:bodyPr/>
          <a:lstStyle/>
          <a:p>
            <a:r>
              <a:rPr lang="en-US" dirty="0"/>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p>
        </p:txBody>
      </p:sp>
      <p:pic>
        <p:nvPicPr>
          <p:cNvPr id="4" name="Picture 3">
            <a:extLst>
              <a:ext uri="{FF2B5EF4-FFF2-40B4-BE49-F238E27FC236}">
                <a16:creationId xmlns:a16="http://schemas.microsoft.com/office/drawing/2014/main" id="{D828C782-4720-4371-8A12-7A32C9C6D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17" y="2925331"/>
            <a:ext cx="6211966" cy="2903968"/>
          </a:xfrm>
          <a:prstGeom prst="rect">
            <a:avLst/>
          </a:prstGeom>
        </p:spPr>
      </p:pic>
    </p:spTree>
    <p:extLst>
      <p:ext uri="{BB962C8B-B14F-4D97-AF65-F5344CB8AC3E}">
        <p14:creationId xmlns:p14="http://schemas.microsoft.com/office/powerpoint/2010/main" val="110354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dirty="0"/>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dirty="0">
                <a:hlinkClick r:id="rId2" tooltip="Definition of view"/>
              </a:rPr>
              <a:t>views</a:t>
            </a:r>
            <a:r>
              <a:rPr lang="en-US" dirty="0"/>
              <a:t> that you have defined.</a:t>
            </a:r>
          </a:p>
          <a:p>
            <a:r>
              <a:rPr lang="en-US" dirty="0"/>
              <a:t>To handle the navigation from one view to the next, you use the Angular Router. The Router enables navigation by interpreting a browser URL as an instruction to change the view.</a:t>
            </a:r>
          </a:p>
        </p:txBody>
      </p:sp>
    </p:spTree>
    <p:extLst>
      <p:ext uri="{BB962C8B-B14F-4D97-AF65-F5344CB8AC3E}">
        <p14:creationId xmlns:p14="http://schemas.microsoft.com/office/powerpoint/2010/main" val="1710896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a:xfrm>
            <a:off x="1154953" y="1562100"/>
            <a:ext cx="5215393" cy="1752599"/>
          </a:xfrm>
        </p:spPr>
        <p:txBody>
          <a:bodyPr>
            <a:normAutofit fontScale="92500" lnSpcReduction="10000"/>
          </a:bodyPr>
          <a:lstStyle/>
          <a:p>
            <a:r>
              <a:rPr lang="en-US" dirty="0"/>
              <a:t>The CLI also sets up a Routes array for your routes and configures the imports and exports arrays for @</a:t>
            </a:r>
            <a:r>
              <a:rPr lang="en-US" dirty="0" err="1"/>
              <a:t>NgModule</a:t>
            </a:r>
            <a:r>
              <a:rPr lang="en-US" dirty="0"/>
              <a:t>()</a:t>
            </a:r>
          </a:p>
          <a:p>
            <a:pPr lvl="1"/>
            <a:r>
              <a:rPr lang="en-US" dirty="0"/>
              <a:t>path, defines the URL path for the route</a:t>
            </a:r>
          </a:p>
          <a:p>
            <a:pPr lvl="1"/>
            <a:r>
              <a:rPr lang="en-US" dirty="0"/>
              <a:t>component, defines the component Angular should use for the corresponding path.</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467100"/>
            <a:ext cx="5215392" cy="2674806"/>
          </a:xfrm>
          <a:prstGeom prst="rect">
            <a:avLst/>
          </a:prstGeom>
        </p:spPr>
      </p:pic>
      <p:sp>
        <p:nvSpPr>
          <p:cNvPr id="6" name="Content Placeholder 2"/>
          <p:cNvSpPr txBox="1">
            <a:spLocks/>
          </p:cNvSpPr>
          <p:nvPr/>
        </p:nvSpPr>
        <p:spPr>
          <a:xfrm>
            <a:off x="6716308" y="1562100"/>
            <a:ext cx="4446993" cy="27559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Assign the anchor tag that you want to add the route to the </a:t>
            </a:r>
            <a:r>
              <a:rPr lang="en-US" i="1" dirty="0" err="1"/>
              <a:t>routerLink</a:t>
            </a:r>
            <a:r>
              <a:rPr lang="en-US" dirty="0"/>
              <a:t> attribute. Set the value of the attribute to the component to show when a user clicks on each link. </a:t>
            </a:r>
          </a:p>
          <a:p>
            <a:r>
              <a:rPr lang="en-US" dirty="0"/>
              <a:t>Next, update your component template to include </a:t>
            </a:r>
            <a:r>
              <a:rPr lang="en-US" i="1" dirty="0"/>
              <a:t>&lt;router-outlet&gt;</a:t>
            </a:r>
            <a:r>
              <a:rPr lang="en-US" dirty="0"/>
              <a:t>. This element informs Angular to update the application view with the component for the selected route.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308" y="4635500"/>
            <a:ext cx="4446993" cy="1506406"/>
          </a:xfrm>
          <a:prstGeom prst="rect">
            <a:avLst/>
          </a:prstGeom>
        </p:spPr>
      </p:pic>
    </p:spTree>
    <p:extLst>
      <p:ext uri="{BB962C8B-B14F-4D97-AF65-F5344CB8AC3E}">
        <p14:creationId xmlns:p14="http://schemas.microsoft.com/office/powerpoint/2010/main" val="1249423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B0C9-3714-4B65-91A7-AA679B2572E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A15A44B-47F5-4AD2-A537-4585429154B1}"/>
              </a:ext>
            </a:extLst>
          </p:cNvPr>
          <p:cNvSpPr>
            <a:spLocks noGrp="1"/>
          </p:cNvSpPr>
          <p:nvPr>
            <p:ph idx="1"/>
          </p:nvPr>
        </p:nvSpPr>
        <p:spPr/>
        <p:txBody>
          <a:bodyPr/>
          <a:lstStyle/>
          <a:p>
            <a:r>
              <a:rPr lang="en-US" dirty="0"/>
              <a:t>Routing</a:t>
            </a:r>
          </a:p>
          <a:p>
            <a:r>
              <a:rPr lang="en-US" dirty="0"/>
              <a:t>Lazy loading</a:t>
            </a:r>
          </a:p>
        </p:txBody>
      </p:sp>
    </p:spTree>
    <p:extLst>
      <p:ext uri="{BB962C8B-B14F-4D97-AF65-F5344CB8AC3E}">
        <p14:creationId xmlns:p14="http://schemas.microsoft.com/office/powerpoint/2010/main" val="353885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a:t>
            </a:r>
          </a:p>
        </p:txBody>
      </p:sp>
      <p:sp>
        <p:nvSpPr>
          <p:cNvPr id="3" name="Content Placeholder 2"/>
          <p:cNvSpPr>
            <a:spLocks noGrp="1"/>
          </p:cNvSpPr>
          <p:nvPr>
            <p:ph idx="1"/>
          </p:nvPr>
        </p:nvSpPr>
        <p:spPr>
          <a:xfrm>
            <a:off x="1154955" y="1692274"/>
            <a:ext cx="9868645" cy="4200525"/>
          </a:xfrm>
        </p:spPr>
        <p:txBody>
          <a:bodyPr>
            <a:normAutofit/>
          </a:bodyPr>
          <a:lstStyle/>
          <a:p>
            <a:r>
              <a:rPr lang="en-US" dirty="0"/>
              <a:t>A component instance has a lifecycle that starts when Angular instantiates the component class and renders the component view along with its child views. The lifecycle continues with change detection, as Angular checks to see when data-bound properties change, and updates both the view and the component instance as needed. The lifecycle ends when Angular destroys the component instance and removes its rendered template from the DOM. Directives have a similar lifecycle, as Angular creates, updates, and destroys instances in the course of execution.</a:t>
            </a:r>
          </a:p>
          <a:p>
            <a:r>
              <a:rPr lang="en-US" dirty="0"/>
              <a:t>Your application can use </a:t>
            </a:r>
            <a:r>
              <a:rPr lang="en-US" dirty="0">
                <a:hlinkClick r:id="rId2" tooltip="Definition of lifecycle hook"/>
              </a:rPr>
              <a:t>lifecycle hook methods</a:t>
            </a:r>
            <a:r>
              <a:rPr lang="en-US" dirty="0"/>
              <a:t> to tap into key events in the lifecycle of a component or directive in order to initialize new instances, initiate change detection when needed, respond to updates during change detection, and clean up before deletion of instances.</a:t>
            </a:r>
          </a:p>
        </p:txBody>
      </p:sp>
    </p:spTree>
    <p:extLst>
      <p:ext uri="{BB962C8B-B14F-4D97-AF65-F5344CB8AC3E}">
        <p14:creationId xmlns:p14="http://schemas.microsoft.com/office/powerpoint/2010/main" val="245246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hooks</a:t>
            </a:r>
          </a:p>
        </p:txBody>
      </p:sp>
      <p:sp>
        <p:nvSpPr>
          <p:cNvPr id="3" name="Content Placeholder 2"/>
          <p:cNvSpPr>
            <a:spLocks noGrp="1"/>
          </p:cNvSpPr>
          <p:nvPr>
            <p:ph idx="1"/>
          </p:nvPr>
        </p:nvSpPr>
        <p:spPr/>
        <p:txBody>
          <a:bodyPr/>
          <a:lstStyle/>
          <a:p>
            <a:r>
              <a:rPr lang="en-US" dirty="0"/>
              <a:t>Lifecycle hooks are a special functionality in Angular that allow us to “hook into” and run code at a specific lifecycle event of a component or directive.</a:t>
            </a:r>
          </a:p>
          <a:p>
            <a:r>
              <a:rPr lang="en-US" dirty="0"/>
              <a:t>Angular manages components and directives for us   when it creates them, updates them, or destroys them. With lifecycle hooks, we can gain better control of our application.</a:t>
            </a:r>
          </a:p>
          <a:p>
            <a:r>
              <a:rPr lang="en-US" dirty="0"/>
              <a:t>To do this, we add some specific hook methods prefixed with ng to our component or directive. These hooks are split into two types: hooks for components or directives, and hooks for child components.</a:t>
            </a:r>
          </a:p>
        </p:txBody>
      </p:sp>
    </p:spTree>
    <p:extLst>
      <p:ext uri="{BB962C8B-B14F-4D97-AF65-F5344CB8AC3E}">
        <p14:creationId xmlns:p14="http://schemas.microsoft.com/office/powerpoint/2010/main" val="899794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event sequence</a:t>
            </a:r>
          </a:p>
        </p:txBody>
      </p:sp>
      <p:sp>
        <p:nvSpPr>
          <p:cNvPr id="3" name="Content Placeholder 2"/>
          <p:cNvSpPr>
            <a:spLocks noGrp="1"/>
          </p:cNvSpPr>
          <p:nvPr>
            <p:ph idx="1"/>
          </p:nvPr>
        </p:nvSpPr>
        <p:spPr>
          <a:xfrm>
            <a:off x="1154955" y="1654174"/>
            <a:ext cx="9868645" cy="4276726"/>
          </a:xfrm>
        </p:spPr>
        <p:txBody>
          <a:bodyPr>
            <a:normAutofit/>
          </a:bodyPr>
          <a:lstStyle/>
          <a:p>
            <a:r>
              <a:rPr lang="en-US" dirty="0"/>
              <a:t>Angular executes hook methods in the following sequence. You can use them to perform the following kinds of operations.</a:t>
            </a:r>
          </a:p>
          <a:p>
            <a:pPr lvl="1">
              <a:buFont typeface="+mj-lt"/>
              <a:buAutoNum type="arabicPeriod"/>
            </a:pPr>
            <a:r>
              <a:rPr lang="en-US" dirty="0" err="1"/>
              <a:t>ngOnChanges</a:t>
            </a:r>
            <a:r>
              <a:rPr lang="en-US" dirty="0"/>
              <a:t>()</a:t>
            </a:r>
          </a:p>
          <a:p>
            <a:pPr lvl="1">
              <a:buFont typeface="+mj-lt"/>
              <a:buAutoNum type="arabicPeriod"/>
            </a:pPr>
            <a:r>
              <a:rPr lang="en-US" dirty="0" err="1"/>
              <a:t>ngOnInit</a:t>
            </a:r>
            <a:r>
              <a:rPr lang="en-US" dirty="0"/>
              <a:t>()</a:t>
            </a:r>
          </a:p>
          <a:p>
            <a:pPr lvl="1">
              <a:buFont typeface="+mj-lt"/>
              <a:buAutoNum type="arabicPeriod"/>
            </a:pPr>
            <a:r>
              <a:rPr lang="en-US" dirty="0" err="1"/>
              <a:t>ngDoCheck</a:t>
            </a:r>
            <a:r>
              <a:rPr lang="en-US" dirty="0"/>
              <a:t>()</a:t>
            </a:r>
          </a:p>
          <a:p>
            <a:pPr lvl="1">
              <a:buFont typeface="+mj-lt"/>
              <a:buAutoNum type="arabicPeriod"/>
            </a:pPr>
            <a:r>
              <a:rPr lang="en-US" dirty="0" err="1"/>
              <a:t>ngAfterContentInit</a:t>
            </a:r>
            <a:r>
              <a:rPr lang="en-US" dirty="0"/>
              <a:t>()</a:t>
            </a:r>
          </a:p>
          <a:p>
            <a:pPr lvl="1">
              <a:buFont typeface="+mj-lt"/>
              <a:buAutoNum type="arabicPeriod"/>
            </a:pPr>
            <a:r>
              <a:rPr lang="en-US" dirty="0" err="1"/>
              <a:t>ngAfterContentChecked</a:t>
            </a:r>
            <a:r>
              <a:rPr lang="en-US" dirty="0"/>
              <a:t>()</a:t>
            </a:r>
          </a:p>
          <a:p>
            <a:pPr lvl="1">
              <a:buFont typeface="+mj-lt"/>
              <a:buAutoNum type="arabicPeriod"/>
            </a:pPr>
            <a:r>
              <a:rPr lang="en-US" dirty="0" err="1"/>
              <a:t>ngAfterViewInit</a:t>
            </a:r>
            <a:r>
              <a:rPr lang="en-US" dirty="0"/>
              <a:t>() </a:t>
            </a:r>
          </a:p>
          <a:p>
            <a:pPr lvl="1">
              <a:buFont typeface="+mj-lt"/>
              <a:buAutoNum type="arabicPeriod"/>
            </a:pPr>
            <a:r>
              <a:rPr lang="en-US" dirty="0" err="1"/>
              <a:t>ngAfterViewChecked</a:t>
            </a:r>
            <a:r>
              <a:rPr lang="en-US" dirty="0"/>
              <a:t>()</a:t>
            </a:r>
          </a:p>
          <a:p>
            <a:pPr lvl="1">
              <a:buFont typeface="+mj-lt"/>
              <a:buAutoNum type="arabicPeriod"/>
            </a:pPr>
            <a:r>
              <a:rPr lang="en-US" dirty="0" err="1"/>
              <a:t>ngOnDestroy</a:t>
            </a:r>
            <a:r>
              <a:rPr lang="en-US" dirty="0"/>
              <a:t>()</a:t>
            </a:r>
          </a:p>
          <a:p>
            <a:pPr lvl="1">
              <a:buFont typeface="+mj-lt"/>
              <a:buAutoNum type="arabicPeriod"/>
            </a:pPr>
            <a:endParaRPr lang="en-US" dirty="0"/>
          </a:p>
        </p:txBody>
      </p:sp>
      <p:sp>
        <p:nvSpPr>
          <p:cNvPr id="4" name="Content Placeholder 2"/>
          <p:cNvSpPr txBox="1">
            <a:spLocks/>
          </p:cNvSpPr>
          <p:nvPr/>
        </p:nvSpPr>
        <p:spPr>
          <a:xfrm>
            <a:off x="5803900" y="2260599"/>
            <a:ext cx="5372100" cy="2809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buFont typeface="+mj-lt"/>
              <a:buAutoNum type="arabicPeriod"/>
            </a:pPr>
            <a:endParaRPr lang="en-US" dirty="0"/>
          </a:p>
        </p:txBody>
      </p:sp>
    </p:spTree>
    <p:extLst>
      <p:ext uri="{BB962C8B-B14F-4D97-AF65-F5344CB8AC3E}">
        <p14:creationId xmlns:p14="http://schemas.microsoft.com/office/powerpoint/2010/main" val="42986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1613085"/>
            <a:ext cx="7173703" cy="4358825"/>
          </a:xfrm>
        </p:spPr>
      </p:pic>
      <p:sp>
        <p:nvSpPr>
          <p:cNvPr id="5" name="Content Placeholder 2">
            <a:extLst>
              <a:ext uri="{FF2B5EF4-FFF2-40B4-BE49-F238E27FC236}">
                <a16:creationId xmlns:a16="http://schemas.microsoft.com/office/drawing/2014/main" id="{5BEA478E-3E67-41F2-9219-FBFA728DF187}"/>
              </a:ext>
            </a:extLst>
          </p:cNvPr>
          <p:cNvSpPr txBox="1">
            <a:spLocks/>
          </p:cNvSpPr>
          <p:nvPr/>
        </p:nvSpPr>
        <p:spPr>
          <a:xfrm>
            <a:off x="8563855" y="1994580"/>
            <a:ext cx="3205779" cy="28688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Modules</a:t>
            </a:r>
          </a:p>
          <a:p>
            <a:r>
              <a:rPr lang="en-US" dirty="0"/>
              <a:t>Components</a:t>
            </a:r>
          </a:p>
          <a:p>
            <a:r>
              <a:rPr lang="en-US" dirty="0"/>
              <a:t>Templates</a:t>
            </a:r>
          </a:p>
          <a:p>
            <a:r>
              <a:rPr lang="en-US" dirty="0"/>
              <a:t>Metadata</a:t>
            </a:r>
          </a:p>
          <a:p>
            <a:r>
              <a:rPr lang="en-US" dirty="0"/>
              <a:t>Data binding</a:t>
            </a:r>
          </a:p>
          <a:p>
            <a:r>
              <a:rPr lang="en-US" dirty="0"/>
              <a:t>Directives</a:t>
            </a:r>
          </a:p>
          <a:p>
            <a:r>
              <a:rPr lang="en-US" dirty="0"/>
              <a:t>Services</a:t>
            </a:r>
          </a:p>
          <a:p>
            <a:r>
              <a:rPr lang="en-US" dirty="0"/>
              <a:t>Dependency injection</a:t>
            </a:r>
          </a:p>
        </p:txBody>
      </p:sp>
    </p:spTree>
    <p:extLst>
      <p:ext uri="{BB962C8B-B14F-4D97-AF65-F5344CB8AC3E}">
        <p14:creationId xmlns:p14="http://schemas.microsoft.com/office/powerpoint/2010/main" val="138353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br>
              <a:rPr lang="en-US" dirty="0"/>
            </a:br>
            <a:r>
              <a:rPr lang="en-US" sz="2400" dirty="0"/>
              <a:t>Angular Architecture</a:t>
            </a:r>
          </a:p>
        </p:txBody>
      </p:sp>
      <p:sp>
        <p:nvSpPr>
          <p:cNvPr id="3" name="Content Placeholder 2"/>
          <p:cNvSpPr>
            <a:spLocks noGrp="1"/>
          </p:cNvSpPr>
          <p:nvPr>
            <p:ph idx="1"/>
          </p:nvPr>
        </p:nvSpPr>
        <p:spPr>
          <a:xfrm>
            <a:off x="1154953" y="1539874"/>
            <a:ext cx="9997459" cy="4871508"/>
          </a:xfrm>
        </p:spPr>
        <p:txBody>
          <a:bodyPr>
            <a:normAutofit fontScale="92500" lnSpcReduction="10000"/>
          </a:bodyPr>
          <a:lstStyle/>
          <a:p>
            <a:r>
              <a:rPr lang="en-US" dirty="0"/>
              <a:t>Angular apps are modular:</a:t>
            </a:r>
          </a:p>
          <a:p>
            <a:pPr lvl="1"/>
            <a:r>
              <a:rPr lang="en-US" dirty="0"/>
              <a:t>An application defines a set of Angular Modules or </a:t>
            </a:r>
            <a:r>
              <a:rPr lang="en-US" i="1" dirty="0" err="1"/>
              <a:t>NgModules</a:t>
            </a:r>
            <a:r>
              <a:rPr lang="en-US" dirty="0"/>
              <a:t>. </a:t>
            </a:r>
          </a:p>
          <a:p>
            <a:pPr lvl="1"/>
            <a:r>
              <a:rPr lang="en-US" dirty="0"/>
              <a:t>Every angular module is a class with an @NgModule decorator.</a:t>
            </a:r>
          </a:p>
          <a:p>
            <a:r>
              <a:rPr lang="en-US" dirty="0"/>
              <a:t>Every Angular App has at least one module: the root module.</a:t>
            </a:r>
          </a:p>
          <a:p>
            <a:r>
              <a:rPr lang="en-US" dirty="0"/>
              <a:t>There are other feature modules:</a:t>
            </a:r>
          </a:p>
          <a:p>
            <a:pPr lvl="1"/>
            <a:r>
              <a:rPr lang="en-US" dirty="0"/>
              <a:t>Cohesive block of code, dedicated to an application domain, a workflow, or a closely related set of capabilities. </a:t>
            </a:r>
          </a:p>
          <a:p>
            <a:r>
              <a:rPr lang="en-US" dirty="0" err="1"/>
              <a:t>NgModule</a:t>
            </a:r>
            <a:r>
              <a:rPr lang="en-US" dirty="0"/>
              <a:t> takes a single metadata object describing the module, with the following properties</a:t>
            </a:r>
          </a:p>
          <a:p>
            <a:pPr lvl="1"/>
            <a:r>
              <a:rPr lang="en-US" b="1" i="1" dirty="0"/>
              <a:t>declarations:</a:t>
            </a:r>
            <a:r>
              <a:rPr lang="en-US" dirty="0"/>
              <a:t> The classes that are related to views and they belong to this module. There are three classes of Angular that can contain view: components, directives, and pipes</a:t>
            </a:r>
          </a:p>
          <a:p>
            <a:pPr lvl="1"/>
            <a:r>
              <a:rPr lang="en-US" b="1" i="1" dirty="0"/>
              <a:t>exports</a:t>
            </a:r>
            <a:r>
              <a:rPr lang="en-US" dirty="0"/>
              <a:t>: subset of public declarations, usable in the templates of other modules</a:t>
            </a:r>
          </a:p>
          <a:p>
            <a:pPr lvl="1"/>
            <a:r>
              <a:rPr lang="en-US" b="1" i="1" dirty="0"/>
              <a:t>imports</a:t>
            </a:r>
            <a:r>
              <a:rPr lang="en-US" dirty="0"/>
              <a:t>: external modules needed by the templates of this module</a:t>
            </a:r>
          </a:p>
          <a:p>
            <a:pPr lvl="1"/>
            <a:r>
              <a:rPr lang="en-US" b="1" i="1" dirty="0"/>
              <a:t>providers</a:t>
            </a:r>
            <a:r>
              <a:rPr lang="en-US" dirty="0"/>
              <a:t>: creators of services that this module contributes to</a:t>
            </a:r>
          </a:p>
          <a:p>
            <a:pPr lvl="1"/>
            <a:r>
              <a:rPr lang="en-US" b="1" i="1" dirty="0"/>
              <a:t>bootstrap</a:t>
            </a:r>
            <a:r>
              <a:rPr lang="en-US" dirty="0"/>
              <a:t>: The main application view, called the root component, which hosts all other app views</a:t>
            </a:r>
          </a:p>
        </p:txBody>
      </p:sp>
    </p:spTree>
    <p:extLst>
      <p:ext uri="{BB962C8B-B14F-4D97-AF65-F5344CB8AC3E}">
        <p14:creationId xmlns:p14="http://schemas.microsoft.com/office/powerpoint/2010/main" val="189711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0CCC-821C-4999-A7F1-06C2B7CDF1D9}"/>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C7926198-1081-4EE0-AB36-97AEB2100AA6}"/>
              </a:ext>
            </a:extLst>
          </p:cNvPr>
          <p:cNvSpPr>
            <a:spLocks noGrp="1"/>
          </p:cNvSpPr>
          <p:nvPr>
            <p:ph idx="1"/>
          </p:nvPr>
        </p:nvSpPr>
        <p:spPr/>
        <p:txBody>
          <a:bodyPr/>
          <a:lstStyle/>
          <a:p>
            <a:r>
              <a:rPr lang="en-US" dirty="0"/>
              <a:t>Create root module</a:t>
            </a:r>
          </a:p>
          <a:p>
            <a:r>
              <a:rPr lang="en-US" dirty="0"/>
              <a:t>Create feature module</a:t>
            </a:r>
          </a:p>
        </p:txBody>
      </p:sp>
    </p:spTree>
    <p:extLst>
      <p:ext uri="{BB962C8B-B14F-4D97-AF65-F5344CB8AC3E}">
        <p14:creationId xmlns:p14="http://schemas.microsoft.com/office/powerpoint/2010/main" val="381058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br>
              <a:rPr lang="en-US" dirty="0"/>
            </a:br>
            <a:r>
              <a:rPr lang="en-US" sz="2400" dirty="0"/>
              <a:t>Angular Architecture</a:t>
            </a:r>
          </a:p>
        </p:txBody>
      </p:sp>
      <p:sp>
        <p:nvSpPr>
          <p:cNvPr id="3" name="Content Placeholder 2"/>
          <p:cNvSpPr>
            <a:spLocks noGrp="1"/>
          </p:cNvSpPr>
          <p:nvPr>
            <p:ph idx="1"/>
          </p:nvPr>
        </p:nvSpPr>
        <p:spPr>
          <a:xfrm>
            <a:off x="1154955" y="1453244"/>
            <a:ext cx="9868645" cy="4163785"/>
          </a:xfrm>
        </p:spPr>
        <p:txBody>
          <a:bodyPr>
            <a:normAutofit/>
          </a:bodyPr>
          <a:lstStyle/>
          <a:p>
            <a:r>
              <a:rPr lang="en-US" dirty="0">
                <a:latin typeface="Century Gothic (Body)"/>
              </a:rPr>
              <a:t>A </a:t>
            </a:r>
            <a:r>
              <a:rPr lang="en-US" i="1" dirty="0">
                <a:latin typeface="Century Gothic (Body)"/>
              </a:rPr>
              <a:t>component</a:t>
            </a:r>
            <a:r>
              <a:rPr lang="en-US" dirty="0">
                <a:latin typeface="Century Gothic (Body)"/>
              </a:rPr>
              <a:t> controls a patch of screen called a </a:t>
            </a:r>
            <a:r>
              <a:rPr lang="en-US" i="1" dirty="0">
                <a:latin typeface="Century Gothic (Body)"/>
                <a:hlinkClick r:id="rId3" tooltip="Definition of view"/>
              </a:rPr>
              <a:t>view</a:t>
            </a:r>
            <a:r>
              <a:rPr lang="en-US" dirty="0">
                <a:latin typeface="Century Gothic (Body)"/>
              </a:rPr>
              <a:t>. For example, individual components define and control each of the following views from the Employee Demo:</a:t>
            </a:r>
          </a:p>
          <a:p>
            <a:pPr lvl="1"/>
            <a:r>
              <a:rPr lang="en-US" dirty="0">
                <a:latin typeface="Century Gothic (Body)"/>
              </a:rPr>
              <a:t>The app root with the navigation links.</a:t>
            </a:r>
          </a:p>
          <a:p>
            <a:pPr lvl="1"/>
            <a:r>
              <a:rPr lang="en-US" dirty="0">
                <a:latin typeface="Century Gothic (Body)"/>
              </a:rPr>
              <a:t>The list of employees.</a:t>
            </a:r>
          </a:p>
          <a:p>
            <a:pPr lvl="1"/>
            <a:r>
              <a:rPr lang="en-US" dirty="0">
                <a:latin typeface="Century Gothic (Body)"/>
              </a:rPr>
              <a:t>The employee editor.</a:t>
            </a:r>
          </a:p>
          <a:p>
            <a:pPr lvl="1"/>
            <a:r>
              <a:rPr lang="en-US" dirty="0" err="1">
                <a:latin typeface="Century Gothic (Body)"/>
              </a:rPr>
              <a:t>etc</a:t>
            </a:r>
            <a:endParaRPr lang="en-US" dirty="0">
              <a:latin typeface="Century Gothic (Body)"/>
            </a:endParaRPr>
          </a:p>
          <a:p>
            <a:r>
              <a:rPr lang="en-US" b="0" i="0" dirty="0">
                <a:solidFill>
                  <a:srgbClr val="4A4A4A"/>
                </a:solidFill>
                <a:effectLst/>
                <a:latin typeface="Century Gothic (Body)"/>
              </a:rPr>
              <a:t>Inside the component, y</a:t>
            </a:r>
            <a:r>
              <a:rPr lang="en-US" dirty="0">
                <a:latin typeface="Century Gothic (Body)"/>
              </a:rPr>
              <a:t>ou define a component's application logic—what it does to support the view—inside a class. The class interacts with the view through an API of properties and methods.</a:t>
            </a:r>
          </a:p>
        </p:txBody>
      </p:sp>
    </p:spTree>
    <p:extLst>
      <p:ext uri="{BB962C8B-B14F-4D97-AF65-F5344CB8AC3E}">
        <p14:creationId xmlns:p14="http://schemas.microsoft.com/office/powerpoint/2010/main" val="211503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br>
              <a:rPr lang="en-US" dirty="0"/>
            </a:br>
            <a:r>
              <a:rPr lang="en-US" sz="2400" dirty="0"/>
              <a:t>Angular Architecture</a:t>
            </a:r>
          </a:p>
        </p:txBody>
      </p:sp>
      <p:sp>
        <p:nvSpPr>
          <p:cNvPr id="3" name="Content Placeholder 2"/>
          <p:cNvSpPr>
            <a:spLocks noGrp="1"/>
          </p:cNvSpPr>
          <p:nvPr>
            <p:ph idx="1"/>
          </p:nvPr>
        </p:nvSpPr>
        <p:spPr>
          <a:xfrm>
            <a:off x="1154955" y="1453244"/>
            <a:ext cx="9868645" cy="4163785"/>
          </a:xfrm>
        </p:spPr>
        <p:txBody>
          <a:bodyPr>
            <a:normAutofit/>
          </a:bodyPr>
          <a:lstStyle/>
          <a:p>
            <a:r>
              <a:rPr lang="en-US" dirty="0"/>
              <a:t>A snippet of the HTML code of a component</a:t>
            </a:r>
          </a:p>
          <a:p>
            <a:pPr lvl="1"/>
            <a:r>
              <a:rPr lang="en-US" dirty="0"/>
              <a:t>A component’s view is defined with its template</a:t>
            </a:r>
          </a:p>
          <a:p>
            <a:r>
              <a:rPr lang="en-US" dirty="0"/>
              <a:t>Uses </a:t>
            </a:r>
            <a:r>
              <a:rPr lang="en-US" dirty="0" err="1"/>
              <a:t>Angular’s</a:t>
            </a:r>
            <a:r>
              <a:rPr lang="en-US" dirty="0"/>
              <a:t> template syntax, with custom elements.</a:t>
            </a:r>
          </a:p>
          <a:p>
            <a:endParaRPr lang="en-US" dirty="0"/>
          </a:p>
        </p:txBody>
      </p:sp>
      <p:pic>
        <p:nvPicPr>
          <p:cNvPr id="5" name="Picture 4">
            <a:extLst>
              <a:ext uri="{FF2B5EF4-FFF2-40B4-BE49-F238E27FC236}">
                <a16:creationId xmlns:a16="http://schemas.microsoft.com/office/drawing/2014/main" id="{2E8356B4-CF1E-43D5-8C91-57B201DA0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285" y="2861071"/>
            <a:ext cx="4116780" cy="3169920"/>
          </a:xfrm>
          <a:prstGeom prst="rect">
            <a:avLst/>
          </a:prstGeom>
        </p:spPr>
      </p:pic>
      <p:pic>
        <p:nvPicPr>
          <p:cNvPr id="8" name="Picture 7">
            <a:extLst>
              <a:ext uri="{FF2B5EF4-FFF2-40B4-BE49-F238E27FC236}">
                <a16:creationId xmlns:a16="http://schemas.microsoft.com/office/drawing/2014/main" id="{1E113007-6437-496E-A3A7-42D8F390C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899" y="2854693"/>
            <a:ext cx="4448816" cy="3169919"/>
          </a:xfrm>
          <a:prstGeom prst="rect">
            <a:avLst/>
          </a:prstGeom>
        </p:spPr>
      </p:pic>
    </p:spTree>
    <p:extLst>
      <p:ext uri="{BB962C8B-B14F-4D97-AF65-F5344CB8AC3E}">
        <p14:creationId xmlns:p14="http://schemas.microsoft.com/office/powerpoint/2010/main" val="307438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r>
              <a:rPr lang="en-US" sz="2400" dirty="0"/>
              <a:t>Angular Architecture</a:t>
            </a:r>
          </a:p>
        </p:txBody>
      </p:sp>
      <p:sp>
        <p:nvSpPr>
          <p:cNvPr id="3" name="Content Placeholder 2"/>
          <p:cNvSpPr>
            <a:spLocks noGrp="1"/>
          </p:cNvSpPr>
          <p:nvPr>
            <p:ph idx="1"/>
          </p:nvPr>
        </p:nvSpPr>
        <p:spPr>
          <a:xfrm>
            <a:off x="1161676" y="1453244"/>
            <a:ext cx="9868645" cy="4849585"/>
          </a:xfrm>
        </p:spPr>
        <p:txBody>
          <a:bodyPr>
            <a:normAutofit/>
          </a:bodyPr>
          <a:lstStyle/>
          <a:p>
            <a:r>
              <a:rPr lang="en-US" dirty="0"/>
              <a:t>Tells Angular how to process a class</a:t>
            </a:r>
          </a:p>
          <a:p>
            <a:r>
              <a:rPr lang="en-US" dirty="0"/>
              <a:t>Uses decorators to attach information to a class:</a:t>
            </a:r>
          </a:p>
          <a:p>
            <a:pPr lvl="1"/>
            <a:r>
              <a:rPr lang="en-US" dirty="0"/>
              <a:t>@Component: identifies the class below it as a component class, with options:</a:t>
            </a:r>
          </a:p>
          <a:p>
            <a:pPr lvl="2">
              <a:buFont typeface="Arial" panose="020B0604020202020204" pitchFamily="34" charset="0"/>
              <a:buChar char="•"/>
            </a:pPr>
            <a:r>
              <a:rPr lang="en-US" dirty="0"/>
              <a:t>selector: CSS selector for the template code</a:t>
            </a:r>
          </a:p>
          <a:p>
            <a:pPr lvl="2">
              <a:buFont typeface="Arial" panose="020B0604020202020204" pitchFamily="34" charset="0"/>
              <a:buChar char="•"/>
            </a:pPr>
            <a:r>
              <a:rPr lang="en-US" dirty="0" err="1"/>
              <a:t>templateURL</a:t>
            </a:r>
            <a:r>
              <a:rPr lang="en-US" dirty="0"/>
              <a:t>: address of the component’s HTML template</a:t>
            </a:r>
          </a:p>
          <a:p>
            <a:pPr lvl="2">
              <a:buFont typeface="Arial" panose="020B0604020202020204" pitchFamily="34" charset="0"/>
              <a:buChar char="•"/>
            </a:pPr>
            <a:r>
              <a:rPr lang="en-US" dirty="0"/>
              <a:t>providers: array of dependency injection providers for services that the component requires</a:t>
            </a:r>
          </a:p>
          <a:p>
            <a:pPr lvl="2">
              <a:buFont typeface="Arial" panose="020B0604020202020204" pitchFamily="34" charset="0"/>
              <a:buChar char="•"/>
            </a:pPr>
            <a:r>
              <a:rPr lang="en-US" dirty="0" err="1"/>
              <a:t>styleUrls</a:t>
            </a:r>
            <a:r>
              <a:rPr lang="en-US" dirty="0"/>
              <a:t>: the path of the CSS style sheet</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1"/>
            <a:r>
              <a:rPr lang="en-US" dirty="0"/>
              <a:t>Other metadata decorators: @Injectable, @Input, @Output…</a:t>
            </a:r>
          </a:p>
          <a:p>
            <a:endParaRPr lang="en-US" dirty="0"/>
          </a:p>
        </p:txBody>
      </p:sp>
      <p:pic>
        <p:nvPicPr>
          <p:cNvPr id="6" name="Picture 5">
            <a:extLst>
              <a:ext uri="{FF2B5EF4-FFF2-40B4-BE49-F238E27FC236}">
                <a16:creationId xmlns:a16="http://schemas.microsoft.com/office/drawing/2014/main" id="{268231E7-9FA6-4A59-9C75-68C311410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519" y="3989463"/>
            <a:ext cx="5034961" cy="1642707"/>
          </a:xfrm>
          <a:prstGeom prst="rect">
            <a:avLst/>
          </a:prstGeom>
        </p:spPr>
      </p:pic>
    </p:spTree>
    <p:extLst>
      <p:ext uri="{BB962C8B-B14F-4D97-AF65-F5344CB8AC3E}">
        <p14:creationId xmlns:p14="http://schemas.microsoft.com/office/powerpoint/2010/main" val="168160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br>
              <a:rPr lang="en-US" dirty="0"/>
            </a:br>
            <a:r>
              <a:rPr lang="en-US" sz="2400" dirty="0"/>
              <a:t>Angular Architecture</a:t>
            </a:r>
          </a:p>
        </p:txBody>
      </p:sp>
      <p:sp>
        <p:nvSpPr>
          <p:cNvPr id="3" name="Content Placeholder 2"/>
          <p:cNvSpPr>
            <a:spLocks noGrp="1"/>
          </p:cNvSpPr>
          <p:nvPr>
            <p:ph idx="1"/>
          </p:nvPr>
        </p:nvSpPr>
        <p:spPr>
          <a:xfrm>
            <a:off x="1154955" y="2323493"/>
            <a:ext cx="7074645" cy="3320524"/>
          </a:xfrm>
        </p:spPr>
        <p:txBody>
          <a:bodyPr>
            <a:normAutofit/>
          </a:bodyPr>
          <a:lstStyle/>
          <a:p>
            <a:r>
              <a:rPr lang="en-US" dirty="0"/>
              <a:t>The following diagram shows the four forms of data binding markup. Each form has a direction: to the DOM, from the DOM, or both.</a:t>
            </a:r>
          </a:p>
          <a:p>
            <a:pPr lvl="1"/>
            <a:r>
              <a:rPr lang="en-US" b="1" i="1" dirty="0"/>
              <a:t>interpolation</a:t>
            </a:r>
            <a:r>
              <a:rPr lang="en-US" dirty="0"/>
              <a:t> {{value}} displays the component's property value within the tag element.</a:t>
            </a:r>
          </a:p>
          <a:p>
            <a:pPr lvl="1"/>
            <a:r>
              <a:rPr lang="en-US" b="1" i="1" dirty="0"/>
              <a:t>property binding </a:t>
            </a:r>
            <a:r>
              <a:rPr lang="en-US" dirty="0"/>
              <a:t>[property] passes the value from the parent to the child</a:t>
            </a:r>
            <a:endParaRPr lang="en-US" b="1" i="1" dirty="0"/>
          </a:p>
          <a:p>
            <a:pPr lvl="1"/>
            <a:r>
              <a:rPr lang="en-US" b="1" i="1" dirty="0"/>
              <a:t>event binding </a:t>
            </a:r>
            <a:r>
              <a:rPr lang="en-US" dirty="0"/>
              <a:t>(click) calls the </a:t>
            </a:r>
            <a:r>
              <a:rPr lang="en-US" dirty="0" err="1"/>
              <a:t>compnent’s</a:t>
            </a:r>
            <a:r>
              <a:rPr lang="en-US" dirty="0"/>
              <a:t> method when user click on HTML</a:t>
            </a:r>
          </a:p>
          <a:p>
            <a:pPr lvl="1"/>
            <a:r>
              <a:rPr lang="en-US" b="1" dirty="0"/>
              <a:t>Two-way data binding</a:t>
            </a:r>
            <a:r>
              <a:rPr lang="en-US" dirty="0"/>
              <a:t> [(</a:t>
            </a:r>
            <a:r>
              <a:rPr lang="en-US" dirty="0" err="1"/>
              <a:t>ngModel</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357891"/>
            <a:ext cx="3517747" cy="3286126"/>
          </a:xfrm>
          <a:prstGeom prst="rect">
            <a:avLst/>
          </a:prstGeom>
        </p:spPr>
      </p:pic>
      <p:sp>
        <p:nvSpPr>
          <p:cNvPr id="5" name="Content Placeholder 2">
            <a:extLst>
              <a:ext uri="{FF2B5EF4-FFF2-40B4-BE49-F238E27FC236}">
                <a16:creationId xmlns:a16="http://schemas.microsoft.com/office/drawing/2014/main" id="{0290CF76-FD1E-4C1E-9B64-2586BF9F43F0}"/>
              </a:ext>
            </a:extLst>
          </p:cNvPr>
          <p:cNvSpPr txBox="1">
            <a:spLocks/>
          </p:cNvSpPr>
          <p:nvPr/>
        </p:nvSpPr>
        <p:spPr>
          <a:xfrm>
            <a:off x="1154953" y="1480154"/>
            <a:ext cx="9132047" cy="10017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Angular supports Data Binding</a:t>
            </a:r>
          </a:p>
          <a:p>
            <a:pPr lvl="1"/>
            <a:r>
              <a:rPr lang="en-US" dirty="0"/>
              <a:t>Mechanism for coordinating parts of a template with parts of a component</a:t>
            </a:r>
          </a:p>
        </p:txBody>
      </p:sp>
    </p:spTree>
    <p:extLst>
      <p:ext uri="{BB962C8B-B14F-4D97-AF65-F5344CB8AC3E}">
        <p14:creationId xmlns:p14="http://schemas.microsoft.com/office/powerpoint/2010/main" val="3389977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6396</TotalTime>
  <Words>1843</Words>
  <Application>Microsoft Office PowerPoint</Application>
  <PresentationFormat>Widescreen</PresentationFormat>
  <Paragraphs>165</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Century Gothic (Body)</vt:lpstr>
      <vt:lpstr>Montserrat</vt:lpstr>
      <vt:lpstr>Open Sans</vt:lpstr>
      <vt:lpstr>Wingdings 3</vt:lpstr>
      <vt:lpstr>Ion Boardroom</vt:lpstr>
      <vt:lpstr>PowerPoint Presentation</vt:lpstr>
      <vt:lpstr>What is Angular</vt:lpstr>
      <vt:lpstr>Angular Architecture</vt:lpstr>
      <vt:lpstr>Modules Angular Architecture</vt:lpstr>
      <vt:lpstr>Demo </vt:lpstr>
      <vt:lpstr>Components Angular Architecture</vt:lpstr>
      <vt:lpstr>Templates Angular Architecture</vt:lpstr>
      <vt:lpstr>Metadata Angular Architecture</vt:lpstr>
      <vt:lpstr>Data Binding Angular Architecture</vt:lpstr>
      <vt:lpstr>Two-way Data Binding Angular Architecture</vt:lpstr>
      <vt:lpstr>Directives Angular Architecture</vt:lpstr>
      <vt:lpstr>Directives Angular Architecture</vt:lpstr>
      <vt:lpstr>Demo</vt:lpstr>
      <vt:lpstr>Services Angular Architecture</vt:lpstr>
      <vt:lpstr>Dependency injection (DI)</vt:lpstr>
      <vt:lpstr>Injector Dependency injection (DI)</vt:lpstr>
      <vt:lpstr>Provider Dependency injection (DI)</vt:lpstr>
      <vt:lpstr>@Injectable() Dependency injection (DI)</vt:lpstr>
      <vt:lpstr>Demo</vt:lpstr>
      <vt:lpstr>Routing</vt:lpstr>
      <vt:lpstr>Routing</vt:lpstr>
      <vt:lpstr>Demo</vt:lpstr>
      <vt:lpstr>Lifecycle</vt:lpstr>
      <vt:lpstr>Lifecycle hooks</vt:lpstr>
      <vt:lpstr>Lifecycle event 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phongha phongha</cp:lastModifiedBy>
  <cp:revision>631</cp:revision>
  <cp:lastPrinted>2019-01-28T23:51:57Z</cp:lastPrinted>
  <dcterms:created xsi:type="dcterms:W3CDTF">2019-01-11T19:25:59Z</dcterms:created>
  <dcterms:modified xsi:type="dcterms:W3CDTF">2021-05-28T09:13:53Z</dcterms:modified>
</cp:coreProperties>
</file>