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handoutMasterIdLst>
    <p:handoutMasterId r:id="rId22"/>
  </p:handoutMasterIdLst>
  <p:sldIdLst>
    <p:sldId id="256" r:id="rId2"/>
    <p:sldId id="316" r:id="rId3"/>
    <p:sldId id="294" r:id="rId4"/>
    <p:sldId id="307" r:id="rId5"/>
    <p:sldId id="295" r:id="rId6"/>
    <p:sldId id="309" r:id="rId7"/>
    <p:sldId id="308" r:id="rId8"/>
    <p:sldId id="310" r:id="rId9"/>
    <p:sldId id="311" r:id="rId10"/>
    <p:sldId id="312" r:id="rId11"/>
    <p:sldId id="313" r:id="rId12"/>
    <p:sldId id="314" r:id="rId13"/>
    <p:sldId id="315" r:id="rId14"/>
    <p:sldId id="317" r:id="rId15"/>
    <p:sldId id="318" r:id="rId16"/>
    <p:sldId id="319" r:id="rId17"/>
    <p:sldId id="320" r:id="rId18"/>
    <p:sldId id="321"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455"/>
    <a:srgbClr val="004990"/>
    <a:srgbClr val="00AEEF"/>
    <a:srgbClr val="164D90"/>
    <a:srgbClr val="164D72"/>
    <a:srgbClr val="A7C8C5"/>
    <a:srgbClr val="A1C8C5"/>
    <a:srgbClr val="134B8D"/>
    <a:srgbClr val="FFFF66"/>
    <a:srgbClr val="FFE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2" d="100"/>
          <a:sy n="112" d="100"/>
        </p:scale>
        <p:origin x="180" y="102"/>
      </p:cViewPr>
      <p:guideLst>
        <p:guide orient="horz" pos="2184"/>
        <p:guide pos="4992"/>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DE926-BA31-43BD-881D-1ECCA6A4FE3B}" type="datetimeFigureOut">
              <a:rPr lang="en-US" smtClean="0"/>
              <a:t>5/19/2021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5868A5-E8B0-4F52-8B88-4E8DE1BD5456}" type="slidenum">
              <a:rPr lang="en-US" smtClean="0"/>
              <a:t>‹#›</a:t>
            </a:fld>
            <a:endParaRPr lang="en-US"/>
          </a:p>
        </p:txBody>
      </p:sp>
    </p:spTree>
    <p:extLst>
      <p:ext uri="{BB962C8B-B14F-4D97-AF65-F5344CB8AC3E}">
        <p14:creationId xmlns:p14="http://schemas.microsoft.com/office/powerpoint/2010/main" val="81712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a:srcRect l="4553" t="5420" r="1357" b="9220"/>
          <a:stretch/>
        </p:blipFill>
        <p:spPr>
          <a:xfrm>
            <a:off x="-11575" y="-11575"/>
            <a:ext cx="12223895" cy="6879735"/>
          </a:xfrm>
          <a:prstGeom prst="rect">
            <a:avLst/>
          </a:prstGeom>
        </p:spPr>
      </p:pic>
    </p:spTree>
    <p:extLst>
      <p:ext uri="{BB962C8B-B14F-4D97-AF65-F5344CB8AC3E}">
        <p14:creationId xmlns:p14="http://schemas.microsoft.com/office/powerpoint/2010/main" val="1492372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Google Shape;43;p5"/>
          <p:cNvSpPr/>
          <p:nvPr userDrawn="1"/>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p5"/>
          <p:cNvSpPr/>
          <p:nvPr userDrawn="1"/>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p5"/>
          <p:cNvSpPr/>
          <p:nvPr userDrawn="1"/>
        </p:nvSpPr>
        <p:spPr>
          <a:xfrm>
            <a:off x="4672150" y="0"/>
            <a:ext cx="1148100" cy="40857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55;p30"/>
          <p:cNvGrpSpPr/>
          <p:nvPr userDrawn="1"/>
        </p:nvGrpSpPr>
        <p:grpSpPr>
          <a:xfrm>
            <a:off x="86961" y="1934510"/>
            <a:ext cx="5076775" cy="3727775"/>
            <a:chOff x="409625" y="1109924"/>
            <a:chExt cx="4554838" cy="3344527"/>
          </a:xfrm>
        </p:grpSpPr>
        <p:sp>
          <p:nvSpPr>
            <p:cNvPr id="7" name="Google Shape;456;p30"/>
            <p:cNvSpPr/>
            <p:nvPr/>
          </p:nvSpPr>
          <p:spPr>
            <a:xfrm flipH="1">
              <a:off x="409625" y="4236051"/>
              <a:ext cx="4391100" cy="218400"/>
            </a:xfrm>
            <a:prstGeom prst="ellipse">
              <a:avLst/>
            </a:prstGeom>
            <a:solidFill>
              <a:srgbClr val="21204D">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7;p30"/>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8;p30"/>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p30"/>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p30"/>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p30"/>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2;p30"/>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30"/>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p30"/>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p30"/>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6;p30"/>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7;p30"/>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p30"/>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9;p30"/>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p30"/>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1;p30"/>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2;p30"/>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3;p30"/>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4;p30"/>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p30"/>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6;p30"/>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7;p30"/>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0"/>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0"/>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0"/>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0"/>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0"/>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0"/>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0"/>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0"/>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0"/>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0"/>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8;p30"/>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9;p30"/>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0;p30"/>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p30"/>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30"/>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30"/>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4;p30"/>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5;p30"/>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6;p30"/>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7;p30"/>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8;p30"/>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9;p30"/>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0;p30"/>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1;p30"/>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2;p30"/>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3;p30"/>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4;p30"/>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5;p30"/>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6;p30"/>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7;p30"/>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8;p30"/>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9;p30"/>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0;p30"/>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1;p30"/>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2;p30"/>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3;p30"/>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p30"/>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5;p30"/>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6;p30"/>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17;p30"/>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8;p30"/>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9;p30"/>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0;p30"/>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1;p30"/>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2;p30"/>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3;p30"/>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4;p30"/>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5;p30"/>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6;p30"/>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7;p30"/>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8;p30"/>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9;p30"/>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0;p30"/>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1;p30"/>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2;p30"/>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3;p30"/>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4;p30"/>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5;p30"/>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6;p30"/>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37;p30"/>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38;p30"/>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9;p30"/>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0;p30"/>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41;p30"/>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2;p30"/>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43;p30"/>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44;p30"/>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5;p30"/>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6;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47;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48;p30"/>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49;p30"/>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0;p30"/>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1;p30"/>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2;p30"/>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3;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4;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5;p30"/>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6;p30"/>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7;p30"/>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8;p30"/>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9;p30"/>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0;p30"/>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1;p30"/>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2;p30"/>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p30"/>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4;p30"/>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5;p30"/>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6;p30"/>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7;p30"/>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8;p30"/>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9;p30"/>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0;p30"/>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1;p30"/>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2;p30"/>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3;p30"/>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4;p30"/>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5;p30"/>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6;p30"/>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7;p30"/>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8;p30"/>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9;p30"/>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0;p30"/>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1;p30"/>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2;p30"/>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3;p30"/>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4;p30"/>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5;p30"/>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6;p30"/>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7;p30"/>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88;p30"/>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89;p30"/>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0;p30"/>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1;p30"/>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2;p30"/>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3;p30"/>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4;p30"/>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5;p30"/>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6;p30"/>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97;p30"/>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98;p30"/>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99;p30"/>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51;p30"/>
          <p:cNvSpPr txBox="1">
            <a:spLocks noGrp="1"/>
          </p:cNvSpPr>
          <p:nvPr>
            <p:ph type="ctrTitle" idx="2"/>
          </p:nvPr>
        </p:nvSpPr>
        <p:spPr>
          <a:xfrm flipH="1">
            <a:off x="5902850" y="1855694"/>
            <a:ext cx="5842110" cy="1974864"/>
          </a:xfrm>
          <a:prstGeom prst="rect">
            <a:avLst/>
          </a:prstGeom>
        </p:spPr>
        <p:txBody>
          <a:bodyPr spcFirstLastPara="1" wrap="square" lIns="68575" tIns="34275" rIns="68575" bIns="34275" anchor="t" anchorCtr="0">
            <a:noAutofit/>
          </a:bodyPr>
          <a:lstStyle/>
          <a:p>
            <a:pPr lvl="0"/>
            <a:endParaRPr sz="3600" dirty="0">
              <a:solidFill>
                <a:schemeClr val="bg1"/>
              </a:solidFill>
              <a:latin typeface="+mj-lt"/>
            </a:endParaRPr>
          </a:p>
        </p:txBody>
      </p:sp>
      <p:sp>
        <p:nvSpPr>
          <p:cNvPr id="160" name="Text Placeholder 159"/>
          <p:cNvSpPr>
            <a:spLocks noGrp="1"/>
          </p:cNvSpPr>
          <p:nvPr>
            <p:ph type="body" sz="quarter" idx="10"/>
          </p:nvPr>
        </p:nvSpPr>
        <p:spPr>
          <a:xfrm>
            <a:off x="4946650" y="782320"/>
            <a:ext cx="742950" cy="1419225"/>
          </a:xfrm>
        </p:spPr>
        <p:txBody>
          <a:bodyPr>
            <a:normAutofit/>
          </a:bodyPr>
          <a:lstStyle>
            <a:lvl1pPr marL="0" indent="0">
              <a:buNone/>
              <a:defRPr lang="en-US" sz="8000" b="0" i="0" kern="1200" dirty="0">
                <a:solidFill>
                  <a:schemeClr val="accent2"/>
                </a:solidFill>
                <a:latin typeface="+mj-lt"/>
                <a:ea typeface="+mj-ea"/>
                <a:cs typeface="+mj-cs"/>
              </a:defRPr>
            </a:lvl1pPr>
          </a:lstStyle>
          <a:p>
            <a:pPr lvl="0"/>
            <a:endParaRPr lang="en-US" dirty="0"/>
          </a:p>
        </p:txBody>
      </p:sp>
      <p:sp>
        <p:nvSpPr>
          <p:cNvPr id="152" name="Rectangle 151"/>
          <p:cNvSpPr/>
          <p:nvPr userDrawn="1"/>
        </p:nvSpPr>
        <p:spPr>
          <a:xfrm>
            <a:off x="8966200" y="1098296"/>
            <a:ext cx="2149948" cy="461665"/>
          </a:xfrm>
          <a:prstGeom prst="rect">
            <a:avLst/>
          </a:prstGeom>
          <a:solidFill>
            <a:schemeClr val="bg1"/>
          </a:solidFill>
          <a:effectLst/>
        </p:spPr>
        <p:txBody>
          <a:bodyPr wrap="none" lIns="91440" tIns="45720" rIns="91440" bIns="45720">
            <a:spAutoFit/>
          </a:bodyPr>
          <a:lstStyle/>
          <a:p>
            <a:pPr algn="ctr"/>
            <a:r>
              <a:rPr lang="en-US" sz="2400" b="1" cap="none" spc="0" dirty="0" smtClean="0">
                <a:ln w="0"/>
                <a:solidFill>
                  <a:srgbClr val="164D90"/>
                </a:solidFill>
                <a:latin typeface="Montserrat" panose="00000500000000000000" pitchFamily="2" charset="0"/>
              </a:rPr>
              <a:t>Self-Healing</a:t>
            </a:r>
            <a:endParaRPr lang="en-US" sz="2400" b="1" cap="none" spc="0" dirty="0">
              <a:ln w="0"/>
              <a:solidFill>
                <a:srgbClr val="164D90"/>
              </a:solidFill>
              <a:latin typeface="Montserrat" panose="00000500000000000000" pitchFamily="2" charset="0"/>
            </a:endParaRPr>
          </a:p>
        </p:txBody>
      </p:sp>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3650" y="1098296"/>
            <a:ext cx="2930254" cy="420694"/>
          </a:xfrm>
          <a:prstGeom prst="rect">
            <a:avLst/>
          </a:prstGeom>
        </p:spPr>
      </p:pic>
    </p:spTree>
    <p:extLst>
      <p:ext uri="{BB962C8B-B14F-4D97-AF65-F5344CB8AC3E}">
        <p14:creationId xmlns:p14="http://schemas.microsoft.com/office/powerpoint/2010/main" val="34719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5/19/2021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5/19/2021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5/19/2021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5/19/2021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5/19/2021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5/19/2021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1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978588" y="6422280"/>
            <a:ext cx="3055283" cy="246221"/>
          </a:xfrm>
          <a:prstGeom prst="rect">
            <a:avLst/>
          </a:prstGeom>
          <a:noFill/>
        </p:spPr>
        <p:txBody>
          <a:bodyPr wrap="square" rtlCol="0">
            <a:spAutoFit/>
          </a:bodyPr>
          <a:lstStyle/>
          <a:p>
            <a:pPr algn="r"/>
            <a:r>
              <a:rPr lang="en-US" sz="1000" i="0" dirty="0" smtClean="0">
                <a:solidFill>
                  <a:srgbClr val="1E4C8F"/>
                </a:solidFill>
                <a:latin typeface="Century Gothic" panose="020B0502020202020204" pitchFamily="34" charset="0"/>
                <a:hlinkClick r:id="rId12"/>
              </a:rPr>
              <a:t>www.logigear.com</a:t>
            </a:r>
            <a:endParaRPr lang="en-US" sz="1000" i="0" dirty="0">
              <a:solidFill>
                <a:srgbClr val="1E4C8F"/>
              </a:solidFill>
              <a:latin typeface="Century Gothic" panose="020B0502020202020204" pitchFamily="34" charset="0"/>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10" name="TextBox 9"/>
          <p:cNvSpPr txBox="1"/>
          <p:nvPr userDrawn="1"/>
        </p:nvSpPr>
        <p:spPr>
          <a:xfrm>
            <a:off x="4528692" y="6386993"/>
            <a:ext cx="3126299" cy="246221"/>
          </a:xfrm>
          <a:prstGeom prst="rect">
            <a:avLst/>
          </a:prstGeom>
          <a:noFill/>
        </p:spPr>
        <p:txBody>
          <a:bodyPr wrap="square" rtlCol="0">
            <a:spAutoFit/>
          </a:bodyPr>
          <a:lstStyle/>
          <a:p>
            <a:pPr algn="ctr"/>
            <a:r>
              <a:rPr lang="en-US" sz="1000" i="0" dirty="0" smtClean="0">
                <a:solidFill>
                  <a:srgbClr val="1E4C8F"/>
                </a:solidFill>
                <a:latin typeface="Century Gothic" panose="020B0502020202020204" pitchFamily="34" charset="0"/>
              </a:rPr>
              <a:t>Silicon Valley Testing</a:t>
            </a:r>
            <a:r>
              <a:rPr lang="en-US" sz="1000" i="0" baseline="0" dirty="0" smtClean="0">
                <a:solidFill>
                  <a:srgbClr val="1E4C8F"/>
                </a:solidFill>
                <a:latin typeface="Century Gothic" panose="020B0502020202020204" pitchFamily="34" charset="0"/>
              </a:rPr>
              <a:t> Expertise</a:t>
            </a:r>
            <a:endParaRPr lang="en-US" sz="1000" i="0" dirty="0">
              <a:solidFill>
                <a:srgbClr val="1E4C8F"/>
              </a:solidFill>
              <a:latin typeface="Century Gothic" panose="020B0502020202020204" pitchFamily="34" charset="0"/>
            </a:endParaRP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45746" y="6408062"/>
            <a:ext cx="1262231" cy="181217"/>
          </a:xfrm>
          <a:prstGeom prst="rect">
            <a:avLst/>
          </a:prstGeom>
        </p:spPr>
      </p:pic>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 id="2147483725" r:id="rId9"/>
    <p:sldLayoutId id="2147483727" r:id="rId10"/>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earson.com/store/p/domain-driven-design-tackling-complexity-in-the-heart-of-software/P100000775942/978032112521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9486" y="2708579"/>
            <a:ext cx="5333028" cy="1384995"/>
          </a:xfrm>
          <a:prstGeom prst="rect">
            <a:avLst/>
          </a:prstGeom>
          <a:noFill/>
        </p:spPr>
        <p:txBody>
          <a:bodyPr wrap="square" rtlCol="0">
            <a:spAutoFit/>
          </a:bodyPr>
          <a:lstStyle/>
          <a:p>
            <a:pPr algn="ctr"/>
            <a:r>
              <a:rPr lang="en-US" sz="44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Spring Data</a:t>
            </a:r>
          </a:p>
          <a:p>
            <a:pPr algn="ctr"/>
            <a:endPar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[By Bao Huynh]</a:t>
            </a:r>
            <a:endParaRPr lang="en-US" dirty="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3431" y="1820306"/>
            <a:ext cx="1645139" cy="468397"/>
          </a:xfrm>
          <a:prstGeom prst="rect">
            <a:avLst/>
          </a:prstGeom>
        </p:spPr>
      </p:pic>
      <p:sp>
        <p:nvSpPr>
          <p:cNvPr id="5" name="Rectangle 4"/>
          <p:cNvSpPr/>
          <p:nvPr/>
        </p:nvSpPr>
        <p:spPr>
          <a:xfrm>
            <a:off x="5551715" y="4876724"/>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59" name="Title 1"/>
          <p:cNvSpPr txBox="1">
            <a:spLocks/>
          </p:cNvSpPr>
          <p:nvPr/>
        </p:nvSpPr>
        <p:spPr bwMode="gray">
          <a:xfrm>
            <a:off x="1977538" y="1871978"/>
            <a:ext cx="9706462" cy="8966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JPA: </a:t>
            </a:r>
            <a:r>
              <a:rPr lang="en-US" sz="1500" b="0" dirty="0" smtClean="0">
                <a:ea typeface="Roboto" panose="02000000000000000000" pitchFamily="2" charset="0"/>
              </a:rPr>
              <a:t>is a specification of java. It is used to persist data between Java object and relational database. JPA acts as a bridge between object-oriented domain model and relational database systems.</a:t>
            </a:r>
          </a:p>
          <a:p>
            <a:r>
              <a:rPr lang="en-US" sz="1500" b="0" dirty="0" smtClean="0">
                <a:ea typeface="Roboto" panose="02000000000000000000" pitchFamily="2" charset="0"/>
              </a:rPr>
              <a:t>As </a:t>
            </a:r>
            <a:r>
              <a:rPr lang="en-US" sz="1500" dirty="0" smtClean="0">
                <a:solidFill>
                  <a:srgbClr val="FF0000"/>
                </a:solidFill>
                <a:ea typeface="Roboto" panose="02000000000000000000" pitchFamily="2" charset="0"/>
              </a:rPr>
              <a:t>JPA is just a specification</a:t>
            </a:r>
            <a:r>
              <a:rPr lang="en-US" sz="1500" b="0" dirty="0" smtClean="0">
                <a:ea typeface="Roboto" panose="02000000000000000000" pitchFamily="2" charset="0"/>
              </a:rPr>
              <a:t>, it does not perform any operation by itself. </a:t>
            </a:r>
            <a:r>
              <a:rPr lang="en-US" sz="1500" dirty="0" smtClean="0">
                <a:solidFill>
                  <a:srgbClr val="FF0000"/>
                </a:solidFill>
                <a:ea typeface="Roboto" panose="02000000000000000000" pitchFamily="2" charset="0"/>
              </a:rPr>
              <a:t>It requires an implementation</a:t>
            </a:r>
            <a:r>
              <a:rPr lang="en-US" sz="1500" b="0" dirty="0" smtClean="0">
                <a:ea typeface="Roboto" panose="02000000000000000000" pitchFamily="2" charset="0"/>
              </a:rPr>
              <a:t>. Using ORM tools to implements JPA. Frameworks that function on ORM mechanism: Hibernate,…</a:t>
            </a:r>
            <a:endParaRPr lang="en-US" sz="1500" b="0" dirty="0">
              <a:ea typeface="Roboto" panose="02000000000000000000" pitchFamily="2" charset="0"/>
            </a:endParaRPr>
          </a:p>
        </p:txBody>
      </p:sp>
      <p:sp>
        <p:nvSpPr>
          <p:cNvPr id="8" name="Rounded Rectangle 7"/>
          <p:cNvSpPr/>
          <p:nvPr/>
        </p:nvSpPr>
        <p:spPr>
          <a:xfrm>
            <a:off x="2578100" y="2540000"/>
            <a:ext cx="533400" cy="25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77538" y="3835400"/>
            <a:ext cx="1930400" cy="66040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4990"/>
                </a:solidFill>
              </a:rPr>
              <a:t>Java</a:t>
            </a:r>
          </a:p>
          <a:p>
            <a:pPr algn="ctr"/>
            <a:r>
              <a:rPr lang="en-US" dirty="0" smtClean="0">
                <a:solidFill>
                  <a:srgbClr val="004990"/>
                </a:solidFill>
              </a:rPr>
              <a:t>(Object)</a:t>
            </a:r>
            <a:endParaRPr lang="en-US" dirty="0">
              <a:solidFill>
                <a:srgbClr val="004990"/>
              </a:solidFill>
            </a:endParaRPr>
          </a:p>
        </p:txBody>
      </p:sp>
      <p:sp>
        <p:nvSpPr>
          <p:cNvPr id="12" name="Rectangle 11"/>
          <p:cNvSpPr/>
          <p:nvPr/>
        </p:nvSpPr>
        <p:spPr>
          <a:xfrm>
            <a:off x="9212034" y="3835400"/>
            <a:ext cx="1930400" cy="66040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4990"/>
                </a:solidFill>
              </a:rPr>
              <a:t>Database</a:t>
            </a:r>
          </a:p>
          <a:p>
            <a:pPr algn="ctr"/>
            <a:r>
              <a:rPr lang="en-US" dirty="0" smtClean="0">
                <a:solidFill>
                  <a:srgbClr val="004990"/>
                </a:solidFill>
              </a:rPr>
              <a:t>(Column)</a:t>
            </a:r>
            <a:endParaRPr lang="en-US" dirty="0">
              <a:solidFill>
                <a:srgbClr val="004990"/>
              </a:solidFill>
            </a:endParaRPr>
          </a:p>
        </p:txBody>
      </p:sp>
      <p:sp>
        <p:nvSpPr>
          <p:cNvPr id="13" name="Rectangle 12"/>
          <p:cNvSpPr/>
          <p:nvPr/>
        </p:nvSpPr>
        <p:spPr>
          <a:xfrm>
            <a:off x="4978836" y="2870200"/>
            <a:ext cx="3162300" cy="3149599"/>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algn="ctr"/>
            <a:r>
              <a:rPr lang="en-US" sz="1400" b="1" dirty="0" smtClean="0">
                <a:solidFill>
                  <a:srgbClr val="004990"/>
                </a:solidFill>
              </a:rPr>
              <a:t>ORM(Object Relational Mapping)</a:t>
            </a:r>
          </a:p>
          <a:p>
            <a:pPr algn="ctr"/>
            <a:r>
              <a:rPr lang="en-US" sz="1400" dirty="0" smtClean="0">
                <a:solidFill>
                  <a:srgbClr val="004990"/>
                </a:solidFill>
              </a:rPr>
              <a:t>is a functionality which is used to develop and maintain a relation ship between an object and relational database by mapping an object state to database column. It is capable to handle various database operations easily such as inserting, updating, deleting etc.</a:t>
            </a:r>
          </a:p>
          <a:p>
            <a:pPr algn="ctr"/>
            <a:endParaRPr lang="en-US" sz="1400" b="1" dirty="0">
              <a:solidFill>
                <a:srgbClr val="004990"/>
              </a:solidFill>
            </a:endParaRPr>
          </a:p>
        </p:txBody>
      </p:sp>
      <p:cxnSp>
        <p:nvCxnSpPr>
          <p:cNvPr id="15" name="Straight Arrow Connector 14"/>
          <p:cNvCxnSpPr/>
          <p:nvPr/>
        </p:nvCxnSpPr>
        <p:spPr>
          <a:xfrm flipV="1">
            <a:off x="8141136" y="3962400"/>
            <a:ext cx="1070899" cy="2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907937" y="3987800"/>
            <a:ext cx="1070899" cy="2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141136" y="4241800"/>
            <a:ext cx="1070899"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07937" y="4279900"/>
            <a:ext cx="1070899"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2"/>
            <a:endCxn id="13" idx="1"/>
          </p:cNvCxnSpPr>
          <p:nvPr/>
        </p:nvCxnSpPr>
        <p:spPr>
          <a:xfrm>
            <a:off x="2844800" y="2794000"/>
            <a:ext cx="2134036" cy="165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56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2.</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2.2 Behind the Screen</a:t>
            </a:r>
            <a:endParaRPr lang="en-US" sz="2800" b="0" dirty="0">
              <a:ea typeface="Roboto" panose="02000000000000000000" pitchFamily="2" charset="0"/>
            </a:endParaRPr>
          </a:p>
        </p:txBody>
      </p:sp>
      <p:sp>
        <p:nvSpPr>
          <p:cNvPr id="59" name="Title 1"/>
          <p:cNvSpPr txBox="1">
            <a:spLocks/>
          </p:cNvSpPr>
          <p:nvPr/>
        </p:nvSpPr>
        <p:spPr bwMode="gray">
          <a:xfrm>
            <a:off x="1977538" y="1871978"/>
            <a:ext cx="9706462" cy="8966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Hibernate</a:t>
            </a:r>
            <a:r>
              <a:rPr lang="en-US" sz="1500" dirty="0" smtClean="0">
                <a:ea typeface="Roboto" panose="02000000000000000000" pitchFamily="2" charset="0"/>
              </a:rPr>
              <a:t>: </a:t>
            </a:r>
            <a:r>
              <a:rPr lang="en-US" sz="1600" b="0" dirty="0" smtClean="0"/>
              <a:t>is </a:t>
            </a:r>
            <a:r>
              <a:rPr lang="en-US" sz="1600" b="0" dirty="0"/>
              <a:t>an Object/Relational Mapping (ORM) solution for Java environments. The term Object/Relational Mapping refers to the technique of </a:t>
            </a:r>
            <a:r>
              <a:rPr lang="en-US" sz="1600" b="0" dirty="0">
                <a:solidFill>
                  <a:srgbClr val="FF0000"/>
                </a:solidFill>
              </a:rPr>
              <a:t>mapping data between an object model representation to a relational data model </a:t>
            </a:r>
            <a:r>
              <a:rPr lang="en-US" sz="1600" b="0" dirty="0" smtClean="0">
                <a:solidFill>
                  <a:srgbClr val="FF0000"/>
                </a:solidFill>
              </a:rPr>
              <a:t>representation</a:t>
            </a:r>
            <a:r>
              <a:rPr lang="en-US" sz="1600" b="0" dirty="0" smtClean="0"/>
              <a:t>.</a:t>
            </a:r>
            <a:endParaRPr lang="en-US" sz="1500" b="0" dirty="0">
              <a:ea typeface="Roboto" panose="02000000000000000000" pitchFamily="2" charset="0"/>
            </a:endParaRPr>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613" y="2768600"/>
            <a:ext cx="9187043"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2.</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2.2 Behind the Screen</a:t>
            </a:r>
            <a:endParaRPr lang="en-US" sz="2800" b="0" dirty="0">
              <a:ea typeface="Roboto" panose="02000000000000000000" pitchFamily="2" charset="0"/>
            </a:endParaRPr>
          </a:p>
        </p:txBody>
      </p:sp>
      <p:sp>
        <p:nvSpPr>
          <p:cNvPr id="59" name="Title 1"/>
          <p:cNvSpPr txBox="1">
            <a:spLocks/>
          </p:cNvSpPr>
          <p:nvPr/>
        </p:nvSpPr>
        <p:spPr bwMode="gray">
          <a:xfrm>
            <a:off x="2015638" y="1884678"/>
            <a:ext cx="1845162" cy="1981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Hibernate</a:t>
            </a:r>
            <a:endParaRPr lang="en-US" sz="1500" b="0" dirty="0">
              <a:ea typeface="Roboto" panose="02000000000000000000" pitchFamily="2" charset="0"/>
            </a:endParaRPr>
          </a:p>
        </p:txBody>
      </p:sp>
      <p:graphicFrame>
        <p:nvGraphicFramePr>
          <p:cNvPr id="3" name="Table 2"/>
          <p:cNvGraphicFramePr>
            <a:graphicFrameLocks noGrp="1"/>
          </p:cNvGraphicFramePr>
          <p:nvPr>
            <p:extLst/>
          </p:nvPr>
        </p:nvGraphicFramePr>
        <p:xfrm>
          <a:off x="2095500" y="2222500"/>
          <a:ext cx="9398000" cy="4114800"/>
        </p:xfrm>
        <a:graphic>
          <a:graphicData uri="http://schemas.openxmlformats.org/drawingml/2006/table">
            <a:tbl>
              <a:tblPr firstRow="1" bandRow="1">
                <a:tableStyleId>{5C22544A-7EE6-4342-B048-85BDC9FD1C3A}</a:tableStyleId>
              </a:tblPr>
              <a:tblGrid>
                <a:gridCol w="4699000"/>
                <a:gridCol w="4699000"/>
              </a:tblGrid>
              <a:tr h="356393">
                <a:tc>
                  <a:txBody>
                    <a:bodyPr/>
                    <a:lstStyle/>
                    <a:p>
                      <a:pPr algn="ctr"/>
                      <a:r>
                        <a:rPr lang="en-US" sz="1800" dirty="0" err="1" smtClean="0"/>
                        <a:t>Hibernate’s</a:t>
                      </a:r>
                      <a:r>
                        <a:rPr lang="en-US" sz="1800" dirty="0" smtClean="0"/>
                        <a:t> element</a:t>
                      </a:r>
                      <a:endParaRPr lang="en-US" sz="1800" dirty="0"/>
                    </a:p>
                  </a:txBody>
                  <a:tcPr/>
                </a:tc>
                <a:tc>
                  <a:txBody>
                    <a:bodyPr/>
                    <a:lstStyle/>
                    <a:p>
                      <a:pPr algn="ctr"/>
                      <a:r>
                        <a:rPr lang="en-US" sz="1800" dirty="0" smtClean="0"/>
                        <a:t>Use for</a:t>
                      </a:r>
                      <a:endParaRPr lang="en-US" sz="1800" dirty="0"/>
                    </a:p>
                  </a:txBody>
                  <a:tcPr/>
                </a:tc>
              </a:tr>
              <a:tr h="708301">
                <a:tc>
                  <a:txBody>
                    <a:bodyPr/>
                    <a:lstStyle/>
                    <a:p>
                      <a:pPr algn="ctr"/>
                      <a:r>
                        <a:rPr lang="en-US" sz="1400" b="1" i="0" kern="1200" dirty="0" smtClean="0">
                          <a:solidFill>
                            <a:schemeClr val="dk1"/>
                          </a:solidFill>
                          <a:effectLst/>
                          <a:latin typeface="+mn-lt"/>
                          <a:ea typeface="+mn-ea"/>
                          <a:cs typeface="+mn-cs"/>
                        </a:rPr>
                        <a:t>Configuration</a:t>
                      </a:r>
                      <a:endParaRPr lang="en-US" sz="1400" dirty="0"/>
                    </a:p>
                  </a:txBody>
                  <a:tcPr/>
                </a:tc>
                <a:tc>
                  <a:txBody>
                    <a:bodyPr/>
                    <a:lstStyle/>
                    <a:p>
                      <a:pPr algn="ctr"/>
                      <a:r>
                        <a:rPr lang="en-US" sz="1400" b="0" i="0" kern="1200" dirty="0" smtClean="0">
                          <a:solidFill>
                            <a:schemeClr val="dk1"/>
                          </a:solidFill>
                          <a:effectLst/>
                          <a:latin typeface="+mn-lt"/>
                          <a:ea typeface="+mn-ea"/>
                          <a:cs typeface="+mn-cs"/>
                        </a:rPr>
                        <a:t>Activates Hibernate framework, creates a meta-data in memory and returns the meta-data to object</a:t>
                      </a:r>
                      <a:endParaRPr lang="en-US" sz="1400" dirty="0"/>
                    </a:p>
                  </a:txBody>
                  <a:tcPr/>
                </a:tc>
              </a:tr>
              <a:tr h="360626">
                <a:tc>
                  <a:txBody>
                    <a:bodyPr/>
                    <a:lstStyle/>
                    <a:p>
                      <a:pPr algn="ctr"/>
                      <a:r>
                        <a:rPr lang="en-US" sz="1400" b="1" i="0" kern="1200" dirty="0" err="1" smtClean="0">
                          <a:solidFill>
                            <a:schemeClr val="dk1"/>
                          </a:solidFill>
                          <a:effectLst/>
                          <a:latin typeface="+mn-lt"/>
                          <a:ea typeface="+mn-ea"/>
                          <a:cs typeface="+mn-cs"/>
                        </a:rPr>
                        <a:t>SessionFactory</a:t>
                      </a:r>
                      <a:endParaRPr lang="en-US" sz="1400" dirty="0"/>
                    </a:p>
                  </a:txBody>
                  <a:tcPr/>
                </a:tc>
                <a:tc>
                  <a:txBody>
                    <a:bodyPr/>
                    <a:lstStyle/>
                    <a:p>
                      <a:pPr algn="ctr"/>
                      <a:r>
                        <a:rPr lang="en-US" sz="1400" b="0" i="0" kern="1200" dirty="0" smtClean="0">
                          <a:solidFill>
                            <a:schemeClr val="dk1"/>
                          </a:solidFill>
                          <a:effectLst/>
                          <a:latin typeface="+mn-lt"/>
                          <a:ea typeface="+mn-ea"/>
                          <a:cs typeface="+mn-cs"/>
                        </a:rPr>
                        <a:t>Used to create Session Object</a:t>
                      </a:r>
                      <a:endParaRPr lang="en-US" sz="1400" dirty="0"/>
                    </a:p>
                  </a:txBody>
                  <a:tcPr/>
                </a:tc>
              </a:tr>
              <a:tr h="608861">
                <a:tc>
                  <a:txBody>
                    <a:bodyPr/>
                    <a:lstStyle/>
                    <a:p>
                      <a:pPr algn="ctr"/>
                      <a:r>
                        <a:rPr lang="en-US" sz="1400" b="1" i="0" kern="1200" dirty="0" smtClean="0">
                          <a:solidFill>
                            <a:schemeClr val="dk1"/>
                          </a:solidFill>
                          <a:effectLst/>
                          <a:latin typeface="+mn-lt"/>
                          <a:ea typeface="+mn-ea"/>
                          <a:cs typeface="+mn-cs"/>
                        </a:rPr>
                        <a:t>Session</a:t>
                      </a:r>
                      <a:endParaRPr lang="en-US" sz="1400" dirty="0"/>
                    </a:p>
                  </a:txBody>
                  <a:tcPr/>
                </a:tc>
                <a:tc>
                  <a:txBody>
                    <a:bodyPr/>
                    <a:lstStyle/>
                    <a:p>
                      <a:pPr algn="ctr"/>
                      <a:r>
                        <a:rPr lang="en-US" sz="1400" b="0" i="0" kern="1200" dirty="0" smtClean="0">
                          <a:solidFill>
                            <a:schemeClr val="dk1"/>
                          </a:solidFill>
                          <a:effectLst/>
                          <a:latin typeface="+mn-lt"/>
                          <a:ea typeface="+mn-ea"/>
                          <a:cs typeface="+mn-cs"/>
                        </a:rPr>
                        <a:t>It opens the Connection/Session with Database software through Hibernate Framework</a:t>
                      </a:r>
                      <a:endParaRPr lang="en-US" sz="1400" dirty="0"/>
                    </a:p>
                  </a:txBody>
                  <a:tcPr/>
                </a:tc>
              </a:tr>
              <a:tr h="990600">
                <a:tc>
                  <a:txBody>
                    <a:bodyPr/>
                    <a:lstStyle/>
                    <a:p>
                      <a:pPr algn="ctr"/>
                      <a:r>
                        <a:rPr lang="en-US" sz="1400" b="1" i="0" kern="1200" dirty="0" smtClean="0">
                          <a:solidFill>
                            <a:schemeClr val="dk1"/>
                          </a:solidFill>
                          <a:effectLst/>
                          <a:latin typeface="+mn-lt"/>
                          <a:ea typeface="+mn-ea"/>
                          <a:cs typeface="+mn-cs"/>
                        </a:rPr>
                        <a:t>Transaction</a:t>
                      </a:r>
                      <a:endParaRPr lang="en-US" sz="1400" dirty="0"/>
                    </a:p>
                  </a:txBody>
                  <a:tcPr/>
                </a:tc>
                <a:tc>
                  <a:txBody>
                    <a:bodyPr/>
                    <a:lstStyle/>
                    <a:p>
                      <a:pPr algn="ctr"/>
                      <a:r>
                        <a:rPr lang="en-US" sz="1400" b="0" i="0" kern="1200" dirty="0" smtClean="0">
                          <a:solidFill>
                            <a:schemeClr val="dk1"/>
                          </a:solidFill>
                          <a:effectLst/>
                          <a:latin typeface="+mn-lt"/>
                          <a:ea typeface="+mn-ea"/>
                          <a:cs typeface="+mn-cs"/>
                        </a:rPr>
                        <a:t>Used to give the instruction to the database to make the changes that happen because of operation as a permanent by using commit() method</a:t>
                      </a:r>
                      <a:endParaRPr lang="en-US" sz="1400" dirty="0"/>
                    </a:p>
                  </a:txBody>
                  <a:tcPr/>
                </a:tc>
              </a:tr>
              <a:tr h="567106">
                <a:tc>
                  <a:txBody>
                    <a:bodyPr/>
                    <a:lstStyle/>
                    <a:p>
                      <a:pPr algn="ctr"/>
                      <a:r>
                        <a:rPr lang="en-US" sz="1400" b="1" i="0" kern="1200" dirty="0" smtClean="0">
                          <a:solidFill>
                            <a:schemeClr val="dk1"/>
                          </a:solidFill>
                          <a:effectLst/>
                          <a:latin typeface="+mn-lt"/>
                          <a:ea typeface="+mn-ea"/>
                          <a:cs typeface="+mn-cs"/>
                        </a:rPr>
                        <a:t>Query</a:t>
                      </a:r>
                      <a:endParaRPr lang="en-US" sz="1400" dirty="0"/>
                    </a:p>
                  </a:txBody>
                  <a:tcPr/>
                </a:tc>
                <a:tc>
                  <a:txBody>
                    <a:bodyPr/>
                    <a:lstStyle/>
                    <a:p>
                      <a:pPr algn="ctr"/>
                      <a:r>
                        <a:rPr lang="en-US" sz="1400" b="0" i="0" kern="1200" dirty="0" smtClean="0">
                          <a:solidFill>
                            <a:schemeClr val="dk1"/>
                          </a:solidFill>
                          <a:effectLst/>
                          <a:latin typeface="+mn-lt"/>
                          <a:ea typeface="+mn-ea"/>
                          <a:cs typeface="+mn-cs"/>
                        </a:rPr>
                        <a:t>A Query instance is obtained by calling </a:t>
                      </a:r>
                      <a:r>
                        <a:rPr lang="en-US" sz="1400" b="0" i="0" kern="1200" dirty="0" err="1" smtClean="0">
                          <a:solidFill>
                            <a:schemeClr val="dk1"/>
                          </a:solidFill>
                          <a:effectLst/>
                          <a:latin typeface="+mn-lt"/>
                          <a:ea typeface="+mn-ea"/>
                          <a:cs typeface="+mn-cs"/>
                        </a:rPr>
                        <a:t>Session.createQuery</a:t>
                      </a:r>
                      <a:r>
                        <a:rPr lang="en-US" sz="1400" b="0" i="0" kern="1200" dirty="0" smtClean="0">
                          <a:solidFill>
                            <a:schemeClr val="dk1"/>
                          </a:solidFill>
                          <a:effectLst/>
                          <a:latin typeface="+mn-lt"/>
                          <a:ea typeface="+mn-ea"/>
                          <a:cs typeface="+mn-cs"/>
                        </a:rPr>
                        <a:t>()</a:t>
                      </a:r>
                      <a:endParaRPr lang="en-US" sz="1400" dirty="0"/>
                    </a:p>
                  </a:txBody>
                  <a:tcPr/>
                </a:tc>
              </a:tr>
              <a:tr h="490327">
                <a:tc>
                  <a:txBody>
                    <a:bodyPr/>
                    <a:lstStyle/>
                    <a:p>
                      <a:pPr algn="ctr"/>
                      <a:r>
                        <a:rPr lang="en-US" sz="1400" b="1" i="0" kern="1200" dirty="0" smtClean="0">
                          <a:solidFill>
                            <a:schemeClr val="dk1"/>
                          </a:solidFill>
                          <a:effectLst/>
                          <a:latin typeface="+mn-lt"/>
                          <a:ea typeface="+mn-ea"/>
                          <a:cs typeface="+mn-cs"/>
                        </a:rPr>
                        <a:t>Criteria</a:t>
                      </a:r>
                      <a:endParaRPr lang="en-US" sz="1400" dirty="0"/>
                    </a:p>
                  </a:txBody>
                  <a:tcPr/>
                </a:tc>
                <a:tc>
                  <a:txBody>
                    <a:bodyPr/>
                    <a:lstStyle/>
                    <a:p>
                      <a:pPr algn="ctr"/>
                      <a:r>
                        <a:rPr lang="en-US" sz="1400" b="0" i="0" kern="1200" dirty="0" smtClean="0">
                          <a:solidFill>
                            <a:schemeClr val="dk1"/>
                          </a:solidFill>
                          <a:effectLst/>
                          <a:latin typeface="+mn-lt"/>
                          <a:ea typeface="+mn-ea"/>
                          <a:cs typeface="+mn-cs"/>
                        </a:rPr>
                        <a:t>The Session is a factory for Criteria</a:t>
                      </a:r>
                      <a:endParaRPr lang="en-US" sz="1400" dirty="0"/>
                    </a:p>
                  </a:txBody>
                  <a:tcPr/>
                </a:tc>
              </a:tr>
            </a:tbl>
          </a:graphicData>
        </a:graphic>
      </p:graphicFrame>
    </p:spTree>
    <p:extLst>
      <p:ext uri="{BB962C8B-B14F-4D97-AF65-F5344CB8AC3E}">
        <p14:creationId xmlns:p14="http://schemas.microsoft.com/office/powerpoint/2010/main" val="812747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2.</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5477361"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2.3 Spring Data Repositories</a:t>
            </a:r>
            <a:endParaRPr lang="en-US" sz="2800" b="0" dirty="0">
              <a:ea typeface="Roboto" panose="02000000000000000000" pitchFamily="2" charset="0"/>
            </a:endParaRPr>
          </a:p>
        </p:txBody>
      </p:sp>
      <p:sp>
        <p:nvSpPr>
          <p:cNvPr id="59" name="Title 1"/>
          <p:cNvSpPr txBox="1">
            <a:spLocks/>
          </p:cNvSpPr>
          <p:nvPr/>
        </p:nvSpPr>
        <p:spPr bwMode="gray">
          <a:xfrm>
            <a:off x="1979369" y="1770378"/>
            <a:ext cx="9757262" cy="23876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Ø"/>
            </a:pPr>
            <a:r>
              <a:rPr lang="en-US" sz="1800" b="0" dirty="0"/>
              <a:t>The central interface in the </a:t>
            </a:r>
            <a:r>
              <a:rPr lang="en-US" sz="1800" dirty="0"/>
              <a:t>Spring Data repository </a:t>
            </a:r>
            <a:r>
              <a:rPr lang="en-US" sz="1800" b="0" dirty="0"/>
              <a:t>abstraction is </a:t>
            </a:r>
            <a:r>
              <a:rPr lang="en-US" sz="1800" dirty="0"/>
              <a:t>Repository</a:t>
            </a:r>
            <a:r>
              <a:rPr lang="en-US" sz="1800" b="0" dirty="0"/>
              <a:t>. It takes the domain class to manage as well as the ID type of the domain class as type arguments. This interface acts primarily as a marker interface to capture the types to work with and to help you to discover interfaces that extend this one</a:t>
            </a:r>
            <a:r>
              <a:rPr lang="en-US" sz="1800" b="0" dirty="0" smtClean="0"/>
              <a:t>.</a:t>
            </a:r>
          </a:p>
          <a:p>
            <a:pPr marL="285750" indent="-285750">
              <a:buFont typeface="Wingdings" panose="05000000000000000000" pitchFamily="2" charset="2"/>
              <a:buChar char="Ø"/>
            </a:pPr>
            <a:r>
              <a:rPr lang="en-US" sz="1800" b="0" dirty="0" smtClean="0">
                <a:ea typeface="Roboto" panose="02000000000000000000" pitchFamily="2" charset="0"/>
              </a:rPr>
              <a:t>3 Type </a:t>
            </a:r>
            <a:r>
              <a:rPr lang="en-US" sz="1800" dirty="0" smtClean="0">
                <a:ea typeface="Roboto" panose="02000000000000000000" pitchFamily="2" charset="0"/>
              </a:rPr>
              <a:t>Repository</a:t>
            </a:r>
            <a:r>
              <a:rPr lang="en-US" sz="1800" b="0" dirty="0" smtClean="0">
                <a:ea typeface="Roboto" panose="02000000000000000000" pitchFamily="2" charset="0"/>
              </a:rPr>
              <a:t> in Spring Data:</a:t>
            </a:r>
            <a:endParaRPr lang="en-US" sz="1500" b="0" dirty="0">
              <a:ea typeface="Roboto" panose="02000000000000000000" pitchFamily="2" charset="0"/>
            </a:endParaRPr>
          </a:p>
          <a:p>
            <a:pPr marL="628650" indent="-285750">
              <a:buFont typeface="Arial" panose="020B0604020202020204" pitchFamily="34" charset="0"/>
              <a:buChar char="•"/>
            </a:pPr>
            <a:r>
              <a:rPr lang="en-US" sz="1600" dirty="0" err="1" smtClean="0">
                <a:ea typeface="Roboto" panose="02000000000000000000" pitchFamily="2" charset="0"/>
              </a:rPr>
              <a:t>CrudRepository</a:t>
            </a:r>
            <a:endParaRPr lang="en-US" sz="1600" dirty="0" smtClean="0">
              <a:ea typeface="Roboto" panose="02000000000000000000" pitchFamily="2" charset="0"/>
            </a:endParaRPr>
          </a:p>
          <a:p>
            <a:pPr marL="628650" indent="-285750">
              <a:buFont typeface="Arial" panose="020B0604020202020204" pitchFamily="34" charset="0"/>
              <a:buChar char="•"/>
            </a:pPr>
            <a:r>
              <a:rPr lang="en-US" sz="1600" dirty="0" err="1" smtClean="0">
                <a:ea typeface="Roboto" panose="02000000000000000000" pitchFamily="2" charset="0"/>
              </a:rPr>
              <a:t>PagingAndSortingRepository</a:t>
            </a:r>
            <a:endParaRPr lang="en-US" sz="1600" dirty="0" smtClean="0">
              <a:ea typeface="Roboto" panose="02000000000000000000" pitchFamily="2" charset="0"/>
            </a:endParaRPr>
          </a:p>
          <a:p>
            <a:pPr marL="628650" indent="-285750">
              <a:buFont typeface="Arial" panose="020B0604020202020204" pitchFamily="34" charset="0"/>
              <a:buChar char="•"/>
            </a:pPr>
            <a:r>
              <a:rPr lang="en-US" sz="1600" dirty="0" err="1" smtClean="0">
                <a:ea typeface="Roboto" panose="02000000000000000000" pitchFamily="2" charset="0"/>
              </a:rPr>
              <a:t>JPARepository</a:t>
            </a:r>
            <a:endParaRPr lang="en-US" sz="1600" dirty="0" smtClean="0">
              <a:ea typeface="Roboto" panose="02000000000000000000" pitchFamily="2" charset="0"/>
            </a:endParaRPr>
          </a:p>
        </p:txBody>
      </p:sp>
      <p:sp>
        <p:nvSpPr>
          <p:cNvPr id="7" name="Flowchart: Decision 6"/>
          <p:cNvSpPr/>
          <p:nvPr/>
        </p:nvSpPr>
        <p:spPr>
          <a:xfrm>
            <a:off x="8028231" y="4598880"/>
            <a:ext cx="3708400" cy="914400"/>
          </a:xfrm>
          <a:prstGeom prst="flowChartDecision">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&lt;Interface&gt; </a:t>
            </a:r>
            <a:r>
              <a:rPr lang="en-US" sz="1600" dirty="0" err="1" smtClean="0"/>
              <a:t>JPARepository</a:t>
            </a:r>
            <a:endParaRPr lang="en-US" sz="1600" dirty="0"/>
          </a:p>
        </p:txBody>
      </p:sp>
      <p:sp>
        <p:nvSpPr>
          <p:cNvPr id="9" name="Flowchart: Alternate Process 8"/>
          <p:cNvSpPr/>
          <p:nvPr/>
        </p:nvSpPr>
        <p:spPr>
          <a:xfrm>
            <a:off x="4347490" y="4731062"/>
            <a:ext cx="2959100" cy="650035"/>
          </a:xfrm>
          <a:prstGeom prst="flowChartAlternateProcess">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PagingAndSortingRepository</a:t>
            </a:r>
            <a:endParaRPr lang="en-US" sz="1500" dirty="0"/>
          </a:p>
        </p:txBody>
      </p:sp>
      <p:sp>
        <p:nvSpPr>
          <p:cNvPr id="13" name="Flowchart: Alternate Process 12"/>
          <p:cNvSpPr/>
          <p:nvPr/>
        </p:nvSpPr>
        <p:spPr>
          <a:xfrm>
            <a:off x="666750" y="4731062"/>
            <a:ext cx="2959100" cy="650035"/>
          </a:xfrm>
          <a:prstGeom prst="flowChartAlternateProcess">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CrudRepository</a:t>
            </a:r>
            <a:endParaRPr lang="en-US" sz="1500" dirty="0"/>
          </a:p>
        </p:txBody>
      </p:sp>
      <p:cxnSp>
        <p:nvCxnSpPr>
          <p:cNvPr id="12" name="Straight Arrow Connector 11"/>
          <p:cNvCxnSpPr>
            <a:stCxn id="13" idx="3"/>
            <a:endCxn id="9" idx="1"/>
          </p:cNvCxnSpPr>
          <p:nvPr/>
        </p:nvCxnSpPr>
        <p:spPr>
          <a:xfrm>
            <a:off x="3625850" y="5056080"/>
            <a:ext cx="7216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7" idx="1"/>
          </p:cNvCxnSpPr>
          <p:nvPr/>
        </p:nvCxnSpPr>
        <p:spPr>
          <a:xfrm>
            <a:off x="7306590" y="5056080"/>
            <a:ext cx="72164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bwMode="gray">
          <a:xfrm>
            <a:off x="3458704" y="4406046"/>
            <a:ext cx="1055931" cy="21538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ea typeface="Roboto" panose="02000000000000000000" pitchFamily="2" charset="0"/>
              </a:rPr>
              <a:t>(Extends)</a:t>
            </a:r>
            <a:endParaRPr lang="en-US" sz="1400" dirty="0">
              <a:ea typeface="Roboto" panose="02000000000000000000" pitchFamily="2" charset="0"/>
            </a:endParaRPr>
          </a:p>
        </p:txBody>
      </p:sp>
      <p:sp>
        <p:nvSpPr>
          <p:cNvPr id="19" name="Title 1"/>
          <p:cNvSpPr txBox="1">
            <a:spLocks/>
          </p:cNvSpPr>
          <p:nvPr/>
        </p:nvSpPr>
        <p:spPr bwMode="gray">
          <a:xfrm>
            <a:off x="7306590" y="4509067"/>
            <a:ext cx="1055931" cy="21538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ea typeface="Roboto" panose="02000000000000000000" pitchFamily="2" charset="0"/>
              </a:rPr>
              <a:t>(Extends)</a:t>
            </a:r>
            <a:endParaRPr lang="en-US" sz="1400" dirty="0">
              <a:ea typeface="Roboto" panose="02000000000000000000" pitchFamily="2" charset="0"/>
            </a:endParaRPr>
          </a:p>
        </p:txBody>
      </p:sp>
    </p:spTree>
    <p:extLst>
      <p:ext uri="{BB962C8B-B14F-4D97-AF65-F5344CB8AC3E}">
        <p14:creationId xmlns:p14="http://schemas.microsoft.com/office/powerpoint/2010/main" val="2406610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3.</a:t>
            </a:r>
            <a:r>
              <a:rPr lang="en-US" dirty="0">
                <a:ea typeface="Roboto" panose="02000000000000000000" pitchFamily="2" charset="0"/>
              </a:rPr>
              <a:t>	</a:t>
            </a:r>
            <a:r>
              <a:rPr lang="en-US" dirty="0" smtClean="0">
                <a:ea typeface="Roboto" panose="02000000000000000000" pitchFamily="2" charset="0"/>
              </a:rPr>
              <a:t>Spring Repositories</a:t>
            </a:r>
            <a:endParaRPr lang="en-US" dirty="0">
              <a:ea typeface="Roboto" panose="02000000000000000000" pitchFamily="2" charset="0"/>
            </a:endParaRPr>
          </a:p>
        </p:txBody>
      </p:sp>
      <p:sp>
        <p:nvSpPr>
          <p:cNvPr id="4" name="Title 1"/>
          <p:cNvSpPr txBox="1">
            <a:spLocks/>
          </p:cNvSpPr>
          <p:nvPr/>
        </p:nvSpPr>
        <p:spPr bwMode="gray">
          <a:xfrm>
            <a:off x="1380639" y="1452033"/>
            <a:ext cx="5477361"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3.1 </a:t>
            </a:r>
            <a:r>
              <a:rPr lang="en-US" sz="2800" b="0" dirty="0" err="1" smtClean="0">
                <a:ea typeface="Roboto" panose="02000000000000000000" pitchFamily="2" charset="0"/>
              </a:rPr>
              <a:t>CrudRepository</a:t>
            </a:r>
            <a:endParaRPr lang="en-US" sz="2800" b="0" dirty="0">
              <a:ea typeface="Roboto" panose="02000000000000000000" pitchFamily="2" charset="0"/>
            </a:endParaRPr>
          </a:p>
        </p:txBody>
      </p:sp>
      <p:sp>
        <p:nvSpPr>
          <p:cNvPr id="14" name="Title 1"/>
          <p:cNvSpPr txBox="1">
            <a:spLocks/>
          </p:cNvSpPr>
          <p:nvPr/>
        </p:nvSpPr>
        <p:spPr bwMode="gray">
          <a:xfrm>
            <a:off x="1720291" y="1693629"/>
            <a:ext cx="9626451" cy="91270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Clr>
                <a:srgbClr val="92D050"/>
              </a:buClr>
              <a:buFont typeface="Wingdings" panose="05000000000000000000" pitchFamily="2" charset="2"/>
              <a:buChar char="Ø"/>
            </a:pPr>
            <a:r>
              <a:rPr lang="en-US" sz="1700" dirty="0" err="1" smtClean="0">
                <a:ea typeface="Roboto" panose="02000000000000000000" pitchFamily="2" charset="0"/>
              </a:rPr>
              <a:t>CrudRepository</a:t>
            </a:r>
            <a:r>
              <a:rPr lang="en-US" sz="1700" b="0" dirty="0" smtClean="0">
                <a:ea typeface="Roboto" panose="02000000000000000000" pitchFamily="2" charset="0"/>
              </a:rPr>
              <a:t> provides sophisticated CRUD functionality for the entity class that is being managed</a:t>
            </a:r>
            <a:endParaRPr lang="en-US" sz="1700" b="0" dirty="0">
              <a:ea typeface="Roboto" panose="02000000000000000000" pitchFamily="2" charset="0"/>
            </a:endParaRPr>
          </a:p>
        </p:txBody>
      </p:sp>
      <p:pic>
        <p:nvPicPr>
          <p:cNvPr id="5" name="Picture 4"/>
          <p:cNvPicPr>
            <a:picLocks noChangeAspect="1"/>
          </p:cNvPicPr>
          <p:nvPr/>
        </p:nvPicPr>
        <p:blipFill>
          <a:blip r:embed="rId2"/>
          <a:stretch>
            <a:fillRect/>
          </a:stretch>
        </p:blipFill>
        <p:spPr>
          <a:xfrm>
            <a:off x="1720291" y="2386749"/>
            <a:ext cx="5137709" cy="3192719"/>
          </a:xfrm>
          <a:prstGeom prst="rect">
            <a:avLst/>
          </a:prstGeom>
        </p:spPr>
      </p:pic>
      <p:sp>
        <p:nvSpPr>
          <p:cNvPr id="6" name="Rectangle 5"/>
          <p:cNvSpPr/>
          <p:nvPr/>
        </p:nvSpPr>
        <p:spPr>
          <a:xfrm>
            <a:off x="2160270" y="3006090"/>
            <a:ext cx="2560320" cy="262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160270" y="3329268"/>
            <a:ext cx="2045970" cy="282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60270" y="3672168"/>
            <a:ext cx="1828800" cy="294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60270" y="4026498"/>
            <a:ext cx="1120140" cy="294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60270" y="4380828"/>
            <a:ext cx="1828800" cy="2017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60270" y="4717258"/>
            <a:ext cx="2446020" cy="219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72350" y="2769231"/>
            <a:ext cx="390906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 the given entity</a:t>
            </a:r>
            <a:endParaRPr lang="en-US" sz="1200" dirty="0"/>
          </a:p>
        </p:txBody>
      </p:sp>
      <p:cxnSp>
        <p:nvCxnSpPr>
          <p:cNvPr id="11" name="Straight Connector 10"/>
          <p:cNvCxnSpPr>
            <a:stCxn id="8" idx="1"/>
            <a:endCxn id="6" idx="3"/>
          </p:cNvCxnSpPr>
          <p:nvPr/>
        </p:nvCxnSpPr>
        <p:spPr>
          <a:xfrm flipH="1">
            <a:off x="4720590" y="2929251"/>
            <a:ext cx="2651760" cy="20828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72350" y="3220818"/>
            <a:ext cx="390906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Return the entity identified by the given id</a:t>
            </a:r>
            <a:endParaRPr lang="en-US" sz="1200" dirty="0"/>
          </a:p>
        </p:txBody>
      </p:sp>
      <p:sp>
        <p:nvSpPr>
          <p:cNvPr id="25" name="Rectangle 24"/>
          <p:cNvSpPr/>
          <p:nvPr/>
        </p:nvSpPr>
        <p:spPr>
          <a:xfrm>
            <a:off x="7372350" y="3669420"/>
            <a:ext cx="390906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Return all entities</a:t>
            </a:r>
            <a:endParaRPr lang="en-US" sz="1200" dirty="0"/>
          </a:p>
        </p:txBody>
      </p:sp>
      <p:sp>
        <p:nvSpPr>
          <p:cNvPr id="26" name="Rectangle 25"/>
          <p:cNvSpPr/>
          <p:nvPr/>
        </p:nvSpPr>
        <p:spPr>
          <a:xfrm>
            <a:off x="7372350" y="4136481"/>
            <a:ext cx="390906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Return the number of entities</a:t>
            </a:r>
            <a:endParaRPr lang="en-US" sz="1200" dirty="0"/>
          </a:p>
        </p:txBody>
      </p:sp>
      <p:sp>
        <p:nvSpPr>
          <p:cNvPr id="27" name="Rectangle 26"/>
          <p:cNvSpPr/>
          <p:nvPr/>
        </p:nvSpPr>
        <p:spPr>
          <a:xfrm>
            <a:off x="7372350" y="4615692"/>
            <a:ext cx="390906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Deletes the given entity</a:t>
            </a:r>
            <a:endParaRPr lang="en-US" sz="1200" dirty="0"/>
          </a:p>
        </p:txBody>
      </p:sp>
      <p:cxnSp>
        <p:nvCxnSpPr>
          <p:cNvPr id="28" name="Straight Connector 27"/>
          <p:cNvCxnSpPr>
            <a:stCxn id="16" idx="3"/>
            <a:endCxn id="24" idx="1"/>
          </p:cNvCxnSpPr>
          <p:nvPr/>
        </p:nvCxnSpPr>
        <p:spPr>
          <a:xfrm flipV="1">
            <a:off x="4206240" y="3380838"/>
            <a:ext cx="3166110" cy="8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3"/>
            <a:endCxn id="25" idx="1"/>
          </p:cNvCxnSpPr>
          <p:nvPr/>
        </p:nvCxnSpPr>
        <p:spPr>
          <a:xfrm>
            <a:off x="3989070" y="3819189"/>
            <a:ext cx="3383280" cy="1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3"/>
            <a:endCxn id="26" idx="1"/>
          </p:cNvCxnSpPr>
          <p:nvPr/>
        </p:nvCxnSpPr>
        <p:spPr>
          <a:xfrm>
            <a:off x="3280410" y="4173519"/>
            <a:ext cx="4091940" cy="122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1" idx="3"/>
            <a:endCxn id="27" idx="1"/>
          </p:cNvCxnSpPr>
          <p:nvPr/>
        </p:nvCxnSpPr>
        <p:spPr>
          <a:xfrm>
            <a:off x="3989070" y="4481705"/>
            <a:ext cx="3383280" cy="29400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372350" y="5058555"/>
            <a:ext cx="390906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Indicates whether an entity with the given id exits</a:t>
            </a:r>
            <a:endParaRPr lang="en-US" sz="1200" dirty="0"/>
          </a:p>
        </p:txBody>
      </p:sp>
      <p:cxnSp>
        <p:nvCxnSpPr>
          <p:cNvPr id="37" name="Straight Connector 36"/>
          <p:cNvCxnSpPr>
            <a:stCxn id="22" idx="3"/>
            <a:endCxn id="36" idx="1"/>
          </p:cNvCxnSpPr>
          <p:nvPr/>
        </p:nvCxnSpPr>
        <p:spPr>
          <a:xfrm>
            <a:off x="4606290" y="4827085"/>
            <a:ext cx="2766060" cy="3914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758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3.</a:t>
            </a:r>
            <a:r>
              <a:rPr lang="en-US" dirty="0">
                <a:ea typeface="Roboto" panose="02000000000000000000" pitchFamily="2" charset="0"/>
              </a:rPr>
              <a:t>	</a:t>
            </a:r>
            <a:r>
              <a:rPr lang="en-US" dirty="0" smtClean="0">
                <a:ea typeface="Roboto" panose="02000000000000000000" pitchFamily="2" charset="0"/>
              </a:rPr>
              <a:t>Spring Repositories</a:t>
            </a:r>
            <a:endParaRPr lang="en-US" dirty="0">
              <a:ea typeface="Roboto" panose="02000000000000000000" pitchFamily="2" charset="0"/>
            </a:endParaRPr>
          </a:p>
        </p:txBody>
      </p:sp>
      <p:sp>
        <p:nvSpPr>
          <p:cNvPr id="4" name="Title 1"/>
          <p:cNvSpPr txBox="1">
            <a:spLocks/>
          </p:cNvSpPr>
          <p:nvPr/>
        </p:nvSpPr>
        <p:spPr bwMode="gray">
          <a:xfrm>
            <a:off x="1596539" y="1452033"/>
            <a:ext cx="6288891"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3.2  </a:t>
            </a:r>
            <a:r>
              <a:rPr lang="en-US" sz="2800" b="0" dirty="0" err="1" smtClean="0">
                <a:ea typeface="Roboto" panose="02000000000000000000" pitchFamily="2" charset="0"/>
              </a:rPr>
              <a:t>PagingAndSortingRepository</a:t>
            </a:r>
            <a:endParaRPr lang="en-US" sz="2800" b="0" dirty="0">
              <a:ea typeface="Roboto" panose="02000000000000000000" pitchFamily="2" charset="0"/>
            </a:endParaRPr>
          </a:p>
        </p:txBody>
      </p:sp>
      <p:sp>
        <p:nvSpPr>
          <p:cNvPr id="14" name="Title 1"/>
          <p:cNvSpPr txBox="1">
            <a:spLocks/>
          </p:cNvSpPr>
          <p:nvPr/>
        </p:nvSpPr>
        <p:spPr bwMode="gray">
          <a:xfrm>
            <a:off x="1844751" y="1959968"/>
            <a:ext cx="8372399" cy="37520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Clr>
                <a:srgbClr val="92D050"/>
              </a:buClr>
              <a:buFont typeface="Wingdings" panose="05000000000000000000" pitchFamily="2" charset="2"/>
              <a:buChar char="Ø"/>
            </a:pPr>
            <a:r>
              <a:rPr lang="en-US" sz="1700" dirty="0" err="1" smtClean="0">
                <a:ea typeface="Roboto" panose="02000000000000000000" pitchFamily="2" charset="0"/>
              </a:rPr>
              <a:t>PagingAndSortingRepository</a:t>
            </a:r>
            <a:r>
              <a:rPr lang="en-US" sz="1700" b="0" dirty="0" smtClean="0">
                <a:ea typeface="Roboto" panose="02000000000000000000" pitchFamily="2" charset="0"/>
              </a:rPr>
              <a:t> provides method to do pagination and sorting records</a:t>
            </a:r>
            <a:endParaRPr lang="en-US" sz="1700" b="0" dirty="0">
              <a:ea typeface="Roboto" panose="02000000000000000000" pitchFamily="2" charset="0"/>
            </a:endParaRPr>
          </a:p>
        </p:txBody>
      </p:sp>
      <p:sp>
        <p:nvSpPr>
          <p:cNvPr id="29" name="Title 1"/>
          <p:cNvSpPr txBox="1">
            <a:spLocks/>
          </p:cNvSpPr>
          <p:nvPr/>
        </p:nvSpPr>
        <p:spPr bwMode="gray">
          <a:xfrm>
            <a:off x="1596539" y="2524759"/>
            <a:ext cx="6288891"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3.3  Spring Data JPA</a:t>
            </a:r>
            <a:endParaRPr lang="en-US" sz="2800" b="0" dirty="0">
              <a:ea typeface="Roboto" panose="02000000000000000000" pitchFamily="2" charset="0"/>
            </a:endParaRPr>
          </a:p>
        </p:txBody>
      </p:sp>
      <p:sp>
        <p:nvSpPr>
          <p:cNvPr id="31" name="Title 1"/>
          <p:cNvSpPr txBox="1">
            <a:spLocks/>
          </p:cNvSpPr>
          <p:nvPr/>
        </p:nvSpPr>
        <p:spPr bwMode="gray">
          <a:xfrm>
            <a:off x="1936191" y="2766355"/>
            <a:ext cx="9626451" cy="91270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Clr>
                <a:srgbClr val="92D050"/>
              </a:buClr>
              <a:buFont typeface="Wingdings" panose="05000000000000000000" pitchFamily="2" charset="2"/>
              <a:buChar char="Ø"/>
            </a:pPr>
            <a:r>
              <a:rPr lang="en-US" sz="1700" dirty="0" err="1" smtClean="0">
                <a:ea typeface="Roboto" panose="02000000000000000000" pitchFamily="2" charset="0"/>
              </a:rPr>
              <a:t>CrudRepository</a:t>
            </a:r>
            <a:r>
              <a:rPr lang="en-US" sz="1700" b="0" dirty="0" smtClean="0">
                <a:ea typeface="Roboto" panose="02000000000000000000" pitchFamily="2" charset="0"/>
              </a:rPr>
              <a:t> provides some JPA-related methods such as flushing the persistence context add deleting records in a batch.</a:t>
            </a:r>
            <a:endParaRPr lang="en-US" sz="1700" b="0" dirty="0">
              <a:ea typeface="Roboto" panose="02000000000000000000" pitchFamily="2" charset="0"/>
            </a:endParaRPr>
          </a:p>
        </p:txBody>
      </p:sp>
    </p:spTree>
    <p:extLst>
      <p:ext uri="{BB962C8B-B14F-4D97-AF65-F5344CB8AC3E}">
        <p14:creationId xmlns:p14="http://schemas.microsoft.com/office/powerpoint/2010/main" val="1030057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3.</a:t>
            </a:r>
            <a:r>
              <a:rPr lang="en-US" dirty="0">
                <a:ea typeface="Roboto" panose="02000000000000000000" pitchFamily="2" charset="0"/>
              </a:rPr>
              <a:t>	</a:t>
            </a:r>
            <a:r>
              <a:rPr lang="en-US" dirty="0" smtClean="0">
                <a:ea typeface="Roboto" panose="02000000000000000000" pitchFamily="2" charset="0"/>
              </a:rPr>
              <a:t>Spring Repositories</a:t>
            </a:r>
            <a:endParaRPr lang="en-US" dirty="0">
              <a:ea typeface="Roboto" panose="02000000000000000000" pitchFamily="2" charset="0"/>
            </a:endParaRPr>
          </a:p>
        </p:txBody>
      </p:sp>
      <p:graphicFrame>
        <p:nvGraphicFramePr>
          <p:cNvPr id="3" name="Table 2"/>
          <p:cNvGraphicFramePr>
            <a:graphicFrameLocks noGrp="1"/>
          </p:cNvGraphicFramePr>
          <p:nvPr>
            <p:extLst/>
          </p:nvPr>
        </p:nvGraphicFramePr>
        <p:xfrm>
          <a:off x="1244600" y="1438792"/>
          <a:ext cx="3517900" cy="2460105"/>
        </p:xfrm>
        <a:graphic>
          <a:graphicData uri="http://schemas.openxmlformats.org/drawingml/2006/table">
            <a:tbl>
              <a:tblPr firstRow="1" bandRow="1">
                <a:tableStyleId>{5C22544A-7EE6-4342-B048-85BDC9FD1C3A}</a:tableStyleId>
              </a:tblPr>
              <a:tblGrid>
                <a:gridCol w="1758950"/>
                <a:gridCol w="1758950"/>
              </a:tblGrid>
              <a:tr h="178677">
                <a:tc gridSpan="2">
                  <a:txBody>
                    <a:bodyPr/>
                    <a:lstStyle/>
                    <a:p>
                      <a:pPr algn="ctr"/>
                      <a:r>
                        <a:rPr lang="en-US" sz="800" b="1" dirty="0" smtClean="0"/>
                        <a:t>&lt;Interface&gt; </a:t>
                      </a:r>
                      <a:r>
                        <a:rPr lang="en-US" sz="800" b="1" dirty="0" err="1" smtClean="0"/>
                        <a:t>CrudRepository</a:t>
                      </a:r>
                      <a:endParaRPr lang="en-US" sz="800" b="1" dirty="0"/>
                    </a:p>
                  </a:txBody>
                  <a:tcPr marL="55105" marR="55105" marT="27553" marB="27553"/>
                </a:tc>
                <a:tc hMerge="1">
                  <a:txBody>
                    <a:bodyPr/>
                    <a:lstStyle/>
                    <a:p>
                      <a:endParaRPr lang="en-US" dirty="0"/>
                    </a:p>
                  </a:txBody>
                  <a:tcPr/>
                </a:tc>
              </a:tr>
              <a:tr h="178677">
                <a:tc>
                  <a:txBody>
                    <a:bodyPr/>
                    <a:lstStyle/>
                    <a:p>
                      <a:pPr algn="ctr"/>
                      <a:r>
                        <a:rPr lang="en-US" sz="800" b="1" dirty="0" smtClean="0"/>
                        <a:t>Method</a:t>
                      </a:r>
                      <a:endParaRPr lang="en-US" sz="800" b="1" dirty="0"/>
                    </a:p>
                  </a:txBody>
                  <a:tcPr marL="55105" marR="55105" marT="27553" marB="27553"/>
                </a:tc>
                <a:tc>
                  <a:txBody>
                    <a:bodyPr/>
                    <a:lstStyle/>
                    <a:p>
                      <a:pPr algn="ctr"/>
                      <a:r>
                        <a:rPr lang="en-US" sz="800" b="1" dirty="0" smtClean="0"/>
                        <a:t>Return Value</a:t>
                      </a:r>
                      <a:endParaRPr lang="en-US" sz="800" b="1" dirty="0"/>
                    </a:p>
                  </a:txBody>
                  <a:tcPr marL="55105" marR="55105" marT="27553" marB="27553"/>
                </a:tc>
              </a:tr>
              <a:tr h="178677">
                <a:tc>
                  <a:txBody>
                    <a:bodyPr/>
                    <a:lstStyle/>
                    <a:p>
                      <a:r>
                        <a:rPr lang="en-US" sz="800" b="1" dirty="0" smtClean="0"/>
                        <a:t>Save(s)</a:t>
                      </a:r>
                      <a:endParaRPr lang="en-US" sz="800" b="1" dirty="0"/>
                    </a:p>
                  </a:txBody>
                  <a:tcPr marL="55105" marR="55105" marT="27553" marB="27553"/>
                </a:tc>
                <a:tc>
                  <a:txBody>
                    <a:bodyPr/>
                    <a:lstStyle/>
                    <a:p>
                      <a:r>
                        <a:rPr lang="en-US" sz="800" b="1" dirty="0" smtClean="0"/>
                        <a:t>S</a:t>
                      </a:r>
                      <a:endParaRPr lang="en-US" sz="800" b="1" dirty="0"/>
                    </a:p>
                  </a:txBody>
                  <a:tcPr marL="55105" marR="55105" marT="27553" marB="27553"/>
                </a:tc>
              </a:tr>
              <a:tr h="178677">
                <a:tc>
                  <a:txBody>
                    <a:bodyPr/>
                    <a:lstStyle/>
                    <a:p>
                      <a:r>
                        <a:rPr lang="en-US" sz="800" b="1" dirty="0" smtClean="0"/>
                        <a:t>Save(</a:t>
                      </a:r>
                      <a:r>
                        <a:rPr lang="en-US" sz="800" b="1" dirty="0" err="1" smtClean="0"/>
                        <a:t>Interable</a:t>
                      </a:r>
                      <a:r>
                        <a:rPr lang="en-US" sz="800" b="1" dirty="0" smtClean="0"/>
                        <a:t>&lt;S&gt;)</a:t>
                      </a:r>
                      <a:endParaRPr lang="en-US" sz="800" b="1" dirty="0"/>
                    </a:p>
                  </a:txBody>
                  <a:tcPr marL="55105" marR="55105" marT="27553" marB="27553"/>
                </a:tc>
                <a:tc>
                  <a:txBody>
                    <a:bodyPr/>
                    <a:lstStyle/>
                    <a:p>
                      <a:r>
                        <a:rPr lang="en-US" sz="800" b="1" dirty="0" err="1" smtClean="0"/>
                        <a:t>Iterable,S</a:t>
                      </a:r>
                      <a:r>
                        <a:rPr lang="en-US" sz="800" b="1" dirty="0" smtClean="0"/>
                        <a:t>&gt;</a:t>
                      </a:r>
                      <a:endParaRPr lang="en-US" sz="800" b="1" dirty="0"/>
                    </a:p>
                  </a:txBody>
                  <a:tcPr marL="55105" marR="55105" marT="27553" marB="27553"/>
                </a:tc>
              </a:tr>
              <a:tr h="178677">
                <a:tc>
                  <a:txBody>
                    <a:bodyPr/>
                    <a:lstStyle/>
                    <a:p>
                      <a:r>
                        <a:rPr lang="en-US" sz="800" b="1" dirty="0" err="1" smtClean="0"/>
                        <a:t>findOne</a:t>
                      </a:r>
                      <a:r>
                        <a:rPr lang="en-US" sz="800" b="1" dirty="0" smtClean="0"/>
                        <a:t>(ID)</a:t>
                      </a:r>
                      <a:endParaRPr lang="en-US" sz="800" b="1" dirty="0"/>
                    </a:p>
                  </a:txBody>
                  <a:tcPr marL="55105" marR="55105" marT="27553" marB="27553"/>
                </a:tc>
                <a:tc>
                  <a:txBody>
                    <a:bodyPr/>
                    <a:lstStyle/>
                    <a:p>
                      <a:r>
                        <a:rPr lang="en-US" sz="800" b="1" dirty="0" smtClean="0"/>
                        <a:t>T</a:t>
                      </a:r>
                      <a:endParaRPr lang="en-US" sz="800" b="1" dirty="0"/>
                    </a:p>
                  </a:txBody>
                  <a:tcPr marL="55105" marR="55105" marT="27553" marB="27553"/>
                </a:tc>
              </a:tr>
              <a:tr h="178677">
                <a:tc>
                  <a:txBody>
                    <a:bodyPr/>
                    <a:lstStyle/>
                    <a:p>
                      <a:r>
                        <a:rPr lang="en-US" sz="800" b="1" dirty="0" smtClean="0"/>
                        <a:t>Exists(ID)</a:t>
                      </a:r>
                      <a:endParaRPr lang="en-US" sz="800" b="1" dirty="0"/>
                    </a:p>
                  </a:txBody>
                  <a:tcPr marL="55105" marR="55105" marT="27553" marB="27553"/>
                </a:tc>
                <a:tc>
                  <a:txBody>
                    <a:bodyPr/>
                    <a:lstStyle/>
                    <a:p>
                      <a:r>
                        <a:rPr lang="en-US" sz="800" b="1" dirty="0" err="1" smtClean="0"/>
                        <a:t>booleam</a:t>
                      </a:r>
                      <a:endParaRPr lang="en-US" sz="800" b="1" dirty="0"/>
                    </a:p>
                  </a:txBody>
                  <a:tcPr marL="55105" marR="55105" marT="27553" marB="27553"/>
                </a:tc>
              </a:tr>
              <a:tr h="178677">
                <a:tc>
                  <a:txBody>
                    <a:bodyPr/>
                    <a:lstStyle/>
                    <a:p>
                      <a:r>
                        <a:rPr lang="en-US" sz="800" b="1" dirty="0" err="1" smtClean="0"/>
                        <a:t>findAll</a:t>
                      </a:r>
                      <a:r>
                        <a:rPr lang="en-US" sz="800" b="1" dirty="0" smtClean="0"/>
                        <a:t>()</a:t>
                      </a:r>
                      <a:endParaRPr lang="en-US" sz="800" b="1" dirty="0"/>
                    </a:p>
                  </a:txBody>
                  <a:tcPr marL="55105" marR="55105" marT="27553" marB="27553"/>
                </a:tc>
                <a:tc>
                  <a:txBody>
                    <a:bodyPr/>
                    <a:lstStyle/>
                    <a:p>
                      <a:r>
                        <a:rPr lang="en-US" sz="800" b="1" dirty="0" err="1" smtClean="0"/>
                        <a:t>Iterable</a:t>
                      </a:r>
                      <a:r>
                        <a:rPr lang="en-US" sz="800" b="1" dirty="0" smtClean="0"/>
                        <a:t>&lt;T&gt;</a:t>
                      </a:r>
                      <a:endParaRPr lang="en-US" sz="800" b="1" dirty="0"/>
                    </a:p>
                  </a:txBody>
                  <a:tcPr marL="55105" marR="55105" marT="27553" marB="27553"/>
                </a:tc>
              </a:tr>
              <a:tr h="178677">
                <a:tc>
                  <a:txBody>
                    <a:bodyPr/>
                    <a:lstStyle/>
                    <a:p>
                      <a:r>
                        <a:rPr lang="en-US" sz="800" b="1" dirty="0" err="1" smtClean="0"/>
                        <a:t>findAll</a:t>
                      </a:r>
                      <a:r>
                        <a:rPr lang="en-US" sz="800" b="1" dirty="0" smtClean="0"/>
                        <a:t>(</a:t>
                      </a:r>
                      <a:r>
                        <a:rPr lang="en-US" sz="800" b="1" dirty="0" err="1" smtClean="0"/>
                        <a:t>Iterable</a:t>
                      </a:r>
                      <a:r>
                        <a:rPr lang="en-US" sz="800" b="1" dirty="0" smtClean="0"/>
                        <a:t>&lt;ID&gt;)</a:t>
                      </a:r>
                    </a:p>
                  </a:txBody>
                  <a:tcPr marL="55105" marR="55105" marT="27553" marB="27553"/>
                </a:tc>
                <a:tc>
                  <a:txBody>
                    <a:bodyPr/>
                    <a:lstStyle/>
                    <a:p>
                      <a:r>
                        <a:rPr lang="en-US" sz="800" b="1" dirty="0" err="1" smtClean="0"/>
                        <a:t>Iterable</a:t>
                      </a:r>
                      <a:r>
                        <a:rPr lang="en-US" sz="800" b="1" dirty="0" smtClean="0"/>
                        <a:t>&lt;T&gt;</a:t>
                      </a:r>
                      <a:endParaRPr lang="en-US" sz="800" b="1" dirty="0"/>
                    </a:p>
                  </a:txBody>
                  <a:tcPr marL="55105" marR="55105" marT="27553" marB="27553"/>
                </a:tc>
              </a:tr>
              <a:tr h="178677">
                <a:tc>
                  <a:txBody>
                    <a:bodyPr/>
                    <a:lstStyle/>
                    <a:p>
                      <a:r>
                        <a:rPr lang="en-US" sz="800" b="1" dirty="0" smtClean="0"/>
                        <a:t>Count()</a:t>
                      </a:r>
                      <a:endParaRPr lang="en-US" sz="800" b="1" dirty="0"/>
                    </a:p>
                  </a:txBody>
                  <a:tcPr marL="55105" marR="55105" marT="27553" marB="27553"/>
                </a:tc>
                <a:tc>
                  <a:txBody>
                    <a:bodyPr/>
                    <a:lstStyle/>
                    <a:p>
                      <a:r>
                        <a:rPr lang="en-US" sz="800" b="1" dirty="0" smtClean="0"/>
                        <a:t>Long</a:t>
                      </a:r>
                      <a:endParaRPr lang="en-US" sz="800" b="1" dirty="0"/>
                    </a:p>
                  </a:txBody>
                  <a:tcPr marL="55105" marR="55105" marT="27553" marB="27553"/>
                </a:tc>
              </a:tr>
              <a:tr h="178677">
                <a:tc>
                  <a:txBody>
                    <a:bodyPr/>
                    <a:lstStyle/>
                    <a:p>
                      <a:r>
                        <a:rPr lang="en-US" sz="800" b="1" dirty="0" smtClean="0"/>
                        <a:t>Delete(ID)</a:t>
                      </a:r>
                    </a:p>
                  </a:txBody>
                  <a:tcPr marL="55105" marR="55105" marT="27553" marB="27553"/>
                </a:tc>
                <a:tc>
                  <a:txBody>
                    <a:bodyPr/>
                    <a:lstStyle/>
                    <a:p>
                      <a:r>
                        <a:rPr lang="en-US" sz="800" b="1" dirty="0" smtClean="0"/>
                        <a:t>Void</a:t>
                      </a:r>
                      <a:endParaRPr lang="en-US" sz="800" b="1" dirty="0"/>
                    </a:p>
                  </a:txBody>
                  <a:tcPr marL="55105" marR="55105" marT="27553" marB="27553"/>
                </a:tc>
              </a:tr>
              <a:tr h="178677">
                <a:tc>
                  <a:txBody>
                    <a:bodyPr/>
                    <a:lstStyle/>
                    <a:p>
                      <a:r>
                        <a:rPr lang="en-US" sz="800" b="1" dirty="0" smtClean="0"/>
                        <a:t>Delete(T)</a:t>
                      </a:r>
                      <a:endParaRPr lang="en-US" sz="800" b="1" dirty="0"/>
                    </a:p>
                  </a:txBody>
                  <a:tcPr marL="55105" marR="55105" marT="27553" marB="27553"/>
                </a:tc>
                <a:tc>
                  <a:txBody>
                    <a:bodyPr/>
                    <a:lstStyle/>
                    <a:p>
                      <a:r>
                        <a:rPr lang="en-US" sz="800" b="1" dirty="0" smtClean="0"/>
                        <a:t>Void</a:t>
                      </a:r>
                      <a:endParaRPr lang="en-US" sz="800" b="1" dirty="0"/>
                    </a:p>
                  </a:txBody>
                  <a:tcPr marL="55105" marR="55105" marT="27553" marB="27553"/>
                </a:tc>
              </a:tr>
              <a:tr h="315981">
                <a:tc>
                  <a:txBody>
                    <a:bodyPr/>
                    <a:lstStyle/>
                    <a:p>
                      <a:r>
                        <a:rPr lang="en-US" sz="800" b="1" dirty="0" smtClean="0"/>
                        <a:t>Delete(</a:t>
                      </a:r>
                      <a:r>
                        <a:rPr lang="en-US" sz="800" b="1" dirty="0" err="1" smtClean="0"/>
                        <a:t>Iterable</a:t>
                      </a:r>
                      <a:r>
                        <a:rPr lang="en-US" sz="800" b="1" dirty="0" smtClean="0"/>
                        <a:t>&lt;?</a:t>
                      </a:r>
                      <a:r>
                        <a:rPr lang="en-US" sz="800" b="1" baseline="0" dirty="0" smtClean="0"/>
                        <a:t> </a:t>
                      </a:r>
                      <a:r>
                        <a:rPr lang="en-US" sz="800" b="1" baseline="0" dirty="0" err="1" smtClean="0"/>
                        <a:t>Exteds</a:t>
                      </a:r>
                      <a:r>
                        <a:rPr lang="en-US" sz="800" b="1" baseline="0" dirty="0" smtClean="0"/>
                        <a:t> T&gt;</a:t>
                      </a:r>
                    </a:p>
                  </a:txBody>
                  <a:tcPr marL="55105" marR="55105" marT="27553" marB="27553"/>
                </a:tc>
                <a:tc>
                  <a:txBody>
                    <a:bodyPr/>
                    <a:lstStyle/>
                    <a:p>
                      <a:r>
                        <a:rPr lang="en-US" sz="800" b="1" dirty="0" smtClean="0"/>
                        <a:t>Void</a:t>
                      </a:r>
                      <a:endParaRPr lang="en-US" sz="800" b="1" dirty="0"/>
                    </a:p>
                  </a:txBody>
                  <a:tcPr marL="55105" marR="55105" marT="27553" marB="27553"/>
                </a:tc>
              </a:tr>
              <a:tr h="178677">
                <a:tc>
                  <a:txBody>
                    <a:bodyPr/>
                    <a:lstStyle/>
                    <a:p>
                      <a:r>
                        <a:rPr lang="en-US" sz="800" b="1" dirty="0" err="1" smtClean="0"/>
                        <a:t>DeleteAll</a:t>
                      </a:r>
                      <a:r>
                        <a:rPr lang="en-US" sz="800" b="1" dirty="0" smtClean="0"/>
                        <a:t>()</a:t>
                      </a:r>
                      <a:endParaRPr lang="en-US" sz="800" b="1" dirty="0"/>
                    </a:p>
                  </a:txBody>
                  <a:tcPr marL="55105" marR="55105" marT="27553" marB="27553"/>
                </a:tc>
                <a:tc>
                  <a:txBody>
                    <a:bodyPr/>
                    <a:lstStyle/>
                    <a:p>
                      <a:r>
                        <a:rPr lang="en-US" sz="800" b="1" dirty="0" smtClean="0"/>
                        <a:t>Void</a:t>
                      </a:r>
                      <a:endParaRPr lang="en-US" sz="800" b="1" dirty="0"/>
                    </a:p>
                  </a:txBody>
                  <a:tcPr marL="55105" marR="55105" marT="27553" marB="27553"/>
                </a:tc>
              </a:tr>
            </a:tbl>
          </a:graphicData>
        </a:graphic>
      </p:graphicFrame>
      <p:sp>
        <p:nvSpPr>
          <p:cNvPr id="5" name="Rectangle 4"/>
          <p:cNvSpPr/>
          <p:nvPr/>
        </p:nvSpPr>
        <p:spPr>
          <a:xfrm>
            <a:off x="6375400" y="342900"/>
            <a:ext cx="2806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&lt;Interface&gt; Repository</a:t>
            </a:r>
            <a:endParaRPr lang="en-US" sz="1600" b="1" dirty="0"/>
          </a:p>
        </p:txBody>
      </p:sp>
      <p:cxnSp>
        <p:nvCxnSpPr>
          <p:cNvPr id="7" name="Elbow Connector 6"/>
          <p:cNvCxnSpPr>
            <a:stCxn id="3" idx="0"/>
            <a:endCxn id="5" idx="2"/>
          </p:cNvCxnSpPr>
          <p:nvPr/>
        </p:nvCxnSpPr>
        <p:spPr>
          <a:xfrm rot="5400000" flipH="1" flipV="1">
            <a:off x="4995604" y="-1344354"/>
            <a:ext cx="791092" cy="47752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nvPr>
        </p:nvGraphicFramePr>
        <p:xfrm>
          <a:off x="2196352" y="4368800"/>
          <a:ext cx="3829798" cy="951944"/>
        </p:xfrm>
        <a:graphic>
          <a:graphicData uri="http://schemas.openxmlformats.org/drawingml/2006/table">
            <a:tbl>
              <a:tblPr firstRow="1" bandRow="1">
                <a:tableStyleId>{5C22544A-7EE6-4342-B048-85BDC9FD1C3A}</a:tableStyleId>
              </a:tblPr>
              <a:tblGrid>
                <a:gridCol w="1914899"/>
                <a:gridCol w="1914899"/>
              </a:tblGrid>
              <a:tr h="197768">
                <a:tc gridSpan="2">
                  <a:txBody>
                    <a:bodyPr/>
                    <a:lstStyle/>
                    <a:p>
                      <a:pPr algn="ctr"/>
                      <a:r>
                        <a:rPr lang="en-US" sz="1200" b="1" dirty="0" smtClean="0"/>
                        <a:t>&lt;Interface&gt; </a:t>
                      </a:r>
                      <a:r>
                        <a:rPr lang="en-US" sz="1200" b="1" dirty="0" err="1" smtClean="0"/>
                        <a:t>PagingAndSortingRepository</a:t>
                      </a:r>
                      <a:endParaRPr lang="en-US" sz="1200" b="1" dirty="0"/>
                    </a:p>
                  </a:txBody>
                  <a:tcPr marL="55105" marR="55105" marT="27553" marB="27553"/>
                </a:tc>
                <a:tc hMerge="1">
                  <a:txBody>
                    <a:bodyPr/>
                    <a:lstStyle/>
                    <a:p>
                      <a:endParaRPr lang="en-US" dirty="0"/>
                    </a:p>
                  </a:txBody>
                  <a:tcPr/>
                </a:tc>
              </a:tr>
              <a:tr h="207694">
                <a:tc>
                  <a:txBody>
                    <a:bodyPr/>
                    <a:lstStyle/>
                    <a:p>
                      <a:pPr algn="ctr"/>
                      <a:r>
                        <a:rPr lang="en-US" sz="1200" b="1" dirty="0" smtClean="0"/>
                        <a:t>Method</a:t>
                      </a:r>
                      <a:endParaRPr lang="en-US" sz="1200" b="1" dirty="0"/>
                    </a:p>
                  </a:txBody>
                  <a:tcPr marL="55105" marR="55105" marT="27553" marB="27553"/>
                </a:tc>
                <a:tc>
                  <a:txBody>
                    <a:bodyPr/>
                    <a:lstStyle/>
                    <a:p>
                      <a:pPr algn="ctr"/>
                      <a:r>
                        <a:rPr lang="en-US" sz="1200" b="1" dirty="0" smtClean="0"/>
                        <a:t>Return Value</a:t>
                      </a:r>
                      <a:endParaRPr lang="en-US" sz="1200" b="1" dirty="0"/>
                    </a:p>
                  </a:txBody>
                  <a:tcPr marL="55105" marR="55105" marT="27553" marB="27553"/>
                </a:tc>
              </a:tr>
              <a:tr h="207694">
                <a:tc>
                  <a:txBody>
                    <a:bodyPr/>
                    <a:lstStyle/>
                    <a:p>
                      <a:r>
                        <a:rPr lang="en-US" sz="1200" b="1" dirty="0" err="1" smtClean="0"/>
                        <a:t>FindAll</a:t>
                      </a:r>
                      <a:r>
                        <a:rPr lang="en-US" sz="1200" b="1" dirty="0" smtClean="0"/>
                        <a:t>(Sort&gt;</a:t>
                      </a:r>
                      <a:endParaRPr lang="en-US" sz="1200" b="1" dirty="0"/>
                    </a:p>
                  </a:txBody>
                  <a:tcPr marL="55105" marR="55105" marT="27553" marB="27553"/>
                </a:tc>
                <a:tc>
                  <a:txBody>
                    <a:bodyPr/>
                    <a:lstStyle/>
                    <a:p>
                      <a:r>
                        <a:rPr lang="en-US" sz="1200" b="1" dirty="0" err="1" smtClean="0"/>
                        <a:t>Iterable</a:t>
                      </a:r>
                      <a:r>
                        <a:rPr lang="en-US" sz="1200" b="1" dirty="0" smtClean="0"/>
                        <a:t>&lt;T&gt;</a:t>
                      </a:r>
                      <a:endParaRPr lang="en-US" sz="1200" b="1" dirty="0"/>
                    </a:p>
                  </a:txBody>
                  <a:tcPr marL="55105" marR="55105" marT="27553" marB="27553"/>
                </a:tc>
              </a:tr>
              <a:tr h="207694">
                <a:tc>
                  <a:txBody>
                    <a:bodyPr/>
                    <a:lstStyle/>
                    <a:p>
                      <a:r>
                        <a:rPr lang="en-US" sz="1200" b="1" dirty="0" err="1" smtClean="0"/>
                        <a:t>FindAll</a:t>
                      </a:r>
                      <a:r>
                        <a:rPr lang="en-US" sz="1200" b="1" dirty="0" smtClean="0"/>
                        <a:t>(</a:t>
                      </a:r>
                      <a:r>
                        <a:rPr lang="en-US" sz="1200" b="1" dirty="0" err="1" smtClean="0"/>
                        <a:t>Pageable</a:t>
                      </a:r>
                      <a:r>
                        <a:rPr lang="en-US" sz="1200" b="1" dirty="0" smtClean="0"/>
                        <a:t>)</a:t>
                      </a:r>
                      <a:endParaRPr lang="en-US" sz="1200" b="1" dirty="0"/>
                    </a:p>
                  </a:txBody>
                  <a:tcPr marL="55105" marR="55105" marT="27553" marB="27553"/>
                </a:tc>
                <a:tc>
                  <a:txBody>
                    <a:bodyPr/>
                    <a:lstStyle/>
                    <a:p>
                      <a:r>
                        <a:rPr lang="en-US" sz="1200" b="1" dirty="0" smtClean="0"/>
                        <a:t>Page&lt;T&gt;</a:t>
                      </a:r>
                      <a:endParaRPr lang="en-US" sz="1200" b="1" dirty="0"/>
                    </a:p>
                  </a:txBody>
                  <a:tcPr marL="55105" marR="55105" marT="27553" marB="27553"/>
                </a:tc>
              </a:tr>
            </a:tbl>
          </a:graphicData>
        </a:graphic>
      </p:graphicFrame>
      <p:cxnSp>
        <p:nvCxnSpPr>
          <p:cNvPr id="12" name="Elbow Connector 11"/>
          <p:cNvCxnSpPr>
            <a:stCxn id="10" idx="1"/>
            <a:endCxn id="3" idx="2"/>
          </p:cNvCxnSpPr>
          <p:nvPr/>
        </p:nvCxnSpPr>
        <p:spPr>
          <a:xfrm rot="10800000" flipH="1">
            <a:off x="2196352" y="3898898"/>
            <a:ext cx="807198" cy="945875"/>
          </a:xfrm>
          <a:prstGeom prst="bentConnector4">
            <a:avLst>
              <a:gd name="adj1" fmla="val -28320"/>
              <a:gd name="adj2" fmla="val 7516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6228602" y="1159392"/>
          <a:ext cx="5328398" cy="1747776"/>
        </p:xfrm>
        <a:graphic>
          <a:graphicData uri="http://schemas.openxmlformats.org/drawingml/2006/table">
            <a:tbl>
              <a:tblPr firstRow="1" bandRow="1">
                <a:tableStyleId>{5C22544A-7EE6-4342-B048-85BDC9FD1C3A}</a:tableStyleId>
              </a:tblPr>
              <a:tblGrid>
                <a:gridCol w="2664199"/>
                <a:gridCol w="2664199"/>
              </a:tblGrid>
              <a:tr h="207694">
                <a:tc gridSpan="2">
                  <a:txBody>
                    <a:bodyPr/>
                    <a:lstStyle/>
                    <a:p>
                      <a:pPr algn="ctr"/>
                      <a:r>
                        <a:rPr lang="en-US" sz="1000" b="1" dirty="0" smtClean="0"/>
                        <a:t>&lt;Interface&gt; </a:t>
                      </a:r>
                      <a:r>
                        <a:rPr lang="en-US" sz="1000" b="1" dirty="0" err="1" smtClean="0"/>
                        <a:t>QrueryByExambleExecutor</a:t>
                      </a:r>
                      <a:endParaRPr lang="en-US" sz="1000" b="1" dirty="0"/>
                    </a:p>
                  </a:txBody>
                  <a:tcPr marL="55105" marR="55105" marT="27553" marB="27553"/>
                </a:tc>
                <a:tc hMerge="1">
                  <a:txBody>
                    <a:bodyPr/>
                    <a:lstStyle/>
                    <a:p>
                      <a:endParaRPr lang="en-US" dirty="0"/>
                    </a:p>
                  </a:txBody>
                  <a:tcPr/>
                </a:tc>
              </a:tr>
              <a:tr h="294858">
                <a:tc>
                  <a:txBody>
                    <a:bodyPr/>
                    <a:lstStyle/>
                    <a:p>
                      <a:pPr algn="ctr"/>
                      <a:r>
                        <a:rPr lang="en-US" sz="1000" b="1" dirty="0" smtClean="0"/>
                        <a:t>Method</a:t>
                      </a:r>
                      <a:endParaRPr lang="en-US" sz="1000" b="1" dirty="0"/>
                    </a:p>
                  </a:txBody>
                  <a:tcPr marL="55105" marR="55105" marT="27553" marB="27553"/>
                </a:tc>
                <a:tc>
                  <a:txBody>
                    <a:bodyPr/>
                    <a:lstStyle/>
                    <a:p>
                      <a:pPr algn="ctr"/>
                      <a:r>
                        <a:rPr lang="en-US" sz="1000" b="1" dirty="0" smtClean="0"/>
                        <a:t>Return Value</a:t>
                      </a:r>
                      <a:endParaRPr lang="en-US" sz="1000" b="1" dirty="0"/>
                    </a:p>
                  </a:txBody>
                  <a:tcPr marL="55105" marR="55105" marT="27553" marB="27553"/>
                </a:tc>
              </a:tr>
              <a:tr h="207694">
                <a:tc>
                  <a:txBody>
                    <a:bodyPr/>
                    <a:lstStyle/>
                    <a:p>
                      <a:r>
                        <a:rPr lang="en-US" sz="1000" b="1" dirty="0" err="1" smtClean="0"/>
                        <a:t>FindOne</a:t>
                      </a:r>
                      <a:r>
                        <a:rPr lang="en-US" sz="1000" b="1" dirty="0" smtClean="0"/>
                        <a:t>(Example&lt;S&gt;)</a:t>
                      </a:r>
                      <a:endParaRPr lang="en-US" sz="1000" b="1" dirty="0"/>
                    </a:p>
                  </a:txBody>
                  <a:tcPr marL="55105" marR="55105" marT="27553" marB="27553"/>
                </a:tc>
                <a:tc>
                  <a:txBody>
                    <a:bodyPr/>
                    <a:lstStyle/>
                    <a:p>
                      <a:r>
                        <a:rPr lang="en-US" sz="1000" b="1" dirty="0" smtClean="0"/>
                        <a:t>S</a:t>
                      </a:r>
                      <a:endParaRPr lang="en-US" sz="1000" b="1" dirty="0"/>
                    </a:p>
                  </a:txBody>
                  <a:tcPr marL="55105" marR="55105" marT="27553" marB="27553"/>
                </a:tc>
              </a:tr>
              <a:tr h="177160">
                <a:tc>
                  <a:txBody>
                    <a:bodyPr/>
                    <a:lstStyle/>
                    <a:p>
                      <a:r>
                        <a:rPr lang="en-US" sz="1000" b="1" dirty="0" err="1" smtClean="0"/>
                        <a:t>FindAll</a:t>
                      </a:r>
                      <a:r>
                        <a:rPr lang="en-US" sz="1000" b="1" dirty="0" smtClean="0"/>
                        <a:t>(Example&lt;S&gt;)</a:t>
                      </a:r>
                      <a:endParaRPr lang="en-US" sz="1000" b="1" dirty="0"/>
                    </a:p>
                  </a:txBody>
                  <a:tcPr marL="55105" marR="55105" marT="27553" marB="27553"/>
                </a:tc>
                <a:tc>
                  <a:txBody>
                    <a:bodyPr/>
                    <a:lstStyle/>
                    <a:p>
                      <a:r>
                        <a:rPr lang="en-US" sz="1000" b="1" dirty="0" err="1" smtClean="0"/>
                        <a:t>Iterable</a:t>
                      </a:r>
                      <a:r>
                        <a:rPr lang="en-US" sz="1000" b="1" dirty="0" smtClean="0"/>
                        <a:t>&lt;S&gt;</a:t>
                      </a:r>
                      <a:endParaRPr lang="en-US" sz="1000" b="1" dirty="0"/>
                    </a:p>
                  </a:txBody>
                  <a:tcPr marL="55105" marR="55105" marT="27553" marB="27553"/>
                </a:tc>
              </a:tr>
              <a:tr h="177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FindAll</a:t>
                      </a:r>
                      <a:r>
                        <a:rPr lang="en-US" sz="1000" b="1" dirty="0" smtClean="0"/>
                        <a:t>(Example&lt;S&gt;,sort)</a:t>
                      </a:r>
                    </a:p>
                  </a:txBody>
                  <a:tcPr marL="55105" marR="55105" marT="27553" marB="2755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Iterable</a:t>
                      </a:r>
                      <a:r>
                        <a:rPr lang="en-US" sz="1000" b="1" dirty="0" smtClean="0"/>
                        <a:t>&lt;S&gt;</a:t>
                      </a:r>
                    </a:p>
                  </a:txBody>
                  <a:tcPr marL="55105" marR="55105" marT="27553" marB="27553"/>
                </a:tc>
              </a:tr>
              <a:tr h="177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FindAll</a:t>
                      </a:r>
                      <a:r>
                        <a:rPr lang="en-US" sz="1000" b="1" dirty="0" smtClean="0"/>
                        <a:t>(Example&lt;S&gt;,</a:t>
                      </a:r>
                      <a:r>
                        <a:rPr lang="en-US" sz="1000" b="1" dirty="0" err="1" smtClean="0"/>
                        <a:t>Pageable</a:t>
                      </a:r>
                      <a:r>
                        <a:rPr lang="en-US" sz="1000" b="1" dirty="0" smtClean="0"/>
                        <a:t>)</a:t>
                      </a:r>
                    </a:p>
                  </a:txBody>
                  <a:tcPr marL="55105" marR="55105" marT="27553" marB="27553"/>
                </a:tc>
                <a:tc>
                  <a:txBody>
                    <a:bodyPr/>
                    <a:lstStyle/>
                    <a:p>
                      <a:r>
                        <a:rPr lang="en-US" sz="1000" b="1" dirty="0" smtClean="0"/>
                        <a:t>Page&lt;S&gt;</a:t>
                      </a:r>
                      <a:endParaRPr lang="en-US" sz="1000" b="1" dirty="0"/>
                    </a:p>
                  </a:txBody>
                  <a:tcPr marL="55105" marR="55105" marT="27553" marB="27553"/>
                </a:tc>
              </a:tr>
              <a:tr h="177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Count(Example&lt;S&gt;)</a:t>
                      </a:r>
                    </a:p>
                  </a:txBody>
                  <a:tcPr marL="55105" marR="55105" marT="27553" marB="27553"/>
                </a:tc>
                <a:tc>
                  <a:txBody>
                    <a:bodyPr/>
                    <a:lstStyle/>
                    <a:p>
                      <a:r>
                        <a:rPr lang="en-US" sz="1000" b="1" dirty="0" smtClean="0"/>
                        <a:t>Long</a:t>
                      </a:r>
                      <a:endParaRPr lang="en-US" sz="1000" b="1" dirty="0"/>
                    </a:p>
                  </a:txBody>
                  <a:tcPr marL="55105" marR="55105" marT="27553" marB="27553"/>
                </a:tc>
              </a:tr>
              <a:tr h="177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Exist(Example&lt;S&gt;)</a:t>
                      </a:r>
                    </a:p>
                  </a:txBody>
                  <a:tcPr marL="55105" marR="55105" marT="27553" marB="27553"/>
                </a:tc>
                <a:tc>
                  <a:txBody>
                    <a:bodyPr/>
                    <a:lstStyle/>
                    <a:p>
                      <a:r>
                        <a:rPr lang="en-US" sz="1000" b="1" dirty="0" smtClean="0"/>
                        <a:t>Boolean</a:t>
                      </a:r>
                      <a:endParaRPr lang="en-US" sz="1000" b="1" dirty="0"/>
                    </a:p>
                  </a:txBody>
                  <a:tcPr marL="55105" marR="55105" marT="27553" marB="27553"/>
                </a:tc>
              </a:tr>
            </a:tbl>
          </a:graphicData>
        </a:graphic>
      </p:graphicFrame>
      <p:graphicFrame>
        <p:nvGraphicFramePr>
          <p:cNvPr id="19" name="Table 18"/>
          <p:cNvGraphicFramePr>
            <a:graphicFrameLocks noGrp="1"/>
          </p:cNvGraphicFramePr>
          <p:nvPr>
            <p:extLst/>
          </p:nvPr>
        </p:nvGraphicFramePr>
        <p:xfrm>
          <a:off x="6558802" y="3305692"/>
          <a:ext cx="4325098" cy="2713171"/>
        </p:xfrm>
        <a:graphic>
          <a:graphicData uri="http://schemas.openxmlformats.org/drawingml/2006/table">
            <a:tbl>
              <a:tblPr firstRow="1" bandRow="1">
                <a:tableStyleId>{5C22544A-7EE6-4342-B048-85BDC9FD1C3A}</a:tableStyleId>
              </a:tblPr>
              <a:tblGrid>
                <a:gridCol w="2162549"/>
                <a:gridCol w="2162549"/>
              </a:tblGrid>
              <a:tr h="0">
                <a:tc gridSpan="2">
                  <a:txBody>
                    <a:bodyPr/>
                    <a:lstStyle/>
                    <a:p>
                      <a:pPr algn="ctr"/>
                      <a:r>
                        <a:rPr lang="en-US" sz="1000" b="1" dirty="0" smtClean="0"/>
                        <a:t>&lt;Interface&gt; </a:t>
                      </a:r>
                      <a:r>
                        <a:rPr lang="en-US" sz="1000" b="1" dirty="0" err="1" smtClean="0"/>
                        <a:t>JpaRepository</a:t>
                      </a:r>
                      <a:endParaRPr lang="en-US" sz="1000" b="1" dirty="0"/>
                    </a:p>
                  </a:txBody>
                  <a:tcPr marL="55105" marR="55105" marT="27553" marB="27553"/>
                </a:tc>
                <a:tc hMerge="1">
                  <a:txBody>
                    <a:bodyPr/>
                    <a:lstStyle/>
                    <a:p>
                      <a:endParaRPr lang="en-US" dirty="0"/>
                    </a:p>
                  </a:txBody>
                  <a:tcPr/>
                </a:tc>
              </a:tr>
              <a:tr h="223099">
                <a:tc>
                  <a:txBody>
                    <a:bodyPr/>
                    <a:lstStyle/>
                    <a:p>
                      <a:pPr algn="ctr"/>
                      <a:r>
                        <a:rPr lang="en-US" sz="1000" b="1" dirty="0" smtClean="0"/>
                        <a:t>Method</a:t>
                      </a:r>
                      <a:endParaRPr lang="en-US" sz="1000" b="1" dirty="0"/>
                    </a:p>
                  </a:txBody>
                  <a:tcPr marL="55105" marR="55105" marT="27553" marB="27553"/>
                </a:tc>
                <a:tc>
                  <a:txBody>
                    <a:bodyPr/>
                    <a:lstStyle/>
                    <a:p>
                      <a:pPr algn="ctr"/>
                      <a:r>
                        <a:rPr lang="en-US" sz="1000" b="1" dirty="0" smtClean="0"/>
                        <a:t>Return Value</a:t>
                      </a:r>
                      <a:endParaRPr lang="en-US" sz="1000" b="1" dirty="0"/>
                    </a:p>
                  </a:txBody>
                  <a:tcPr marL="55105" marR="55105" marT="27553" marB="27553"/>
                </a:tc>
              </a:tr>
              <a:tr h="180067">
                <a:tc>
                  <a:txBody>
                    <a:bodyPr/>
                    <a:lstStyle/>
                    <a:p>
                      <a:r>
                        <a:rPr lang="en-US" sz="1000" b="1" dirty="0" err="1" smtClean="0"/>
                        <a:t>findAll</a:t>
                      </a:r>
                      <a:r>
                        <a:rPr lang="en-US" sz="1000" b="1" dirty="0" smtClean="0"/>
                        <a:t>()</a:t>
                      </a:r>
                      <a:endParaRPr lang="en-US" sz="1000" b="1" dirty="0"/>
                    </a:p>
                  </a:txBody>
                  <a:tcPr marL="55105" marR="55105" marT="27553" marB="27553"/>
                </a:tc>
                <a:tc>
                  <a:txBody>
                    <a:bodyPr/>
                    <a:lstStyle/>
                    <a:p>
                      <a:r>
                        <a:rPr lang="en-US" sz="1000" b="1" dirty="0" smtClean="0"/>
                        <a:t>List&lt;T&gt;</a:t>
                      </a:r>
                      <a:endParaRPr lang="en-US" sz="1000" b="1" dirty="0"/>
                    </a:p>
                  </a:txBody>
                  <a:tcPr marL="55105" marR="55105" marT="27553" marB="27553"/>
                </a:tc>
              </a:tr>
              <a:tr h="180067">
                <a:tc>
                  <a:txBody>
                    <a:bodyPr/>
                    <a:lstStyle/>
                    <a:p>
                      <a:r>
                        <a:rPr lang="en-US" sz="1000" b="1" dirty="0" err="1" smtClean="0"/>
                        <a:t>findAll</a:t>
                      </a:r>
                      <a:r>
                        <a:rPr lang="en-US" sz="1000" b="1" dirty="0" smtClean="0"/>
                        <a:t>(Sort)</a:t>
                      </a:r>
                      <a:endParaRPr lang="en-US" sz="1000" b="1" dirty="0"/>
                    </a:p>
                  </a:txBody>
                  <a:tcPr marL="55105" marR="55105" marT="27553" marB="27553"/>
                </a:tc>
                <a:tc>
                  <a:txBody>
                    <a:bodyPr/>
                    <a:lstStyle/>
                    <a:p>
                      <a:r>
                        <a:rPr lang="en-US" sz="1000" b="1" dirty="0" smtClean="0"/>
                        <a:t>List&lt;T&gt;</a:t>
                      </a:r>
                      <a:endParaRPr lang="en-US" sz="1000" b="1" dirty="0"/>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findAll</a:t>
                      </a:r>
                      <a:r>
                        <a:rPr lang="en-US" sz="1000" b="1" dirty="0" smtClean="0"/>
                        <a:t>(</a:t>
                      </a:r>
                      <a:r>
                        <a:rPr lang="en-US" sz="1000" b="1" dirty="0" err="1" smtClean="0"/>
                        <a:t>Iterable</a:t>
                      </a:r>
                      <a:r>
                        <a:rPr lang="en-US" sz="1000" b="1" dirty="0" smtClean="0"/>
                        <a:t>&lt;ID&gt;)</a:t>
                      </a:r>
                    </a:p>
                  </a:txBody>
                  <a:tcPr marL="55105" marR="55105" marT="27553" marB="2755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List&lt;T&gt;</a:t>
                      </a:r>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Save(</a:t>
                      </a:r>
                      <a:r>
                        <a:rPr lang="en-US" sz="1000" b="1" dirty="0" err="1" smtClean="0"/>
                        <a:t>Iterable</a:t>
                      </a:r>
                      <a:r>
                        <a:rPr lang="en-US" sz="1000" b="1" dirty="0" smtClean="0"/>
                        <a:t>&lt;S&gt;)</a:t>
                      </a:r>
                    </a:p>
                  </a:txBody>
                  <a:tcPr marL="55105" marR="55105" marT="27553" marB="2755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List&lt;S&gt;</a:t>
                      </a:r>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flush</a:t>
                      </a:r>
                    </a:p>
                  </a:txBody>
                  <a:tcPr marL="55105" marR="55105" marT="27553" marB="2755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t>Void</a:t>
                      </a:r>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saveAndFlush</a:t>
                      </a:r>
                      <a:r>
                        <a:rPr lang="en-US" sz="1000" b="1" dirty="0" smtClean="0"/>
                        <a:t>(S)</a:t>
                      </a:r>
                    </a:p>
                  </a:txBody>
                  <a:tcPr marL="55105" marR="55105" marT="27553" marB="27553"/>
                </a:tc>
                <a:tc>
                  <a:txBody>
                    <a:bodyPr/>
                    <a:lstStyle/>
                    <a:p>
                      <a:r>
                        <a:rPr lang="en-US" sz="1000" b="1" dirty="0" smtClean="0"/>
                        <a:t>S</a:t>
                      </a:r>
                      <a:endParaRPr lang="en-US" sz="1000" b="1" dirty="0"/>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deleteInBatch</a:t>
                      </a:r>
                      <a:r>
                        <a:rPr lang="en-US" sz="1000" b="1" dirty="0" smtClean="0"/>
                        <a:t>(</a:t>
                      </a:r>
                      <a:r>
                        <a:rPr lang="en-US" sz="1000" b="1" dirty="0" err="1" smtClean="0"/>
                        <a:t>Iterable</a:t>
                      </a:r>
                      <a:r>
                        <a:rPr lang="en-US" sz="1000" b="1" dirty="0" smtClean="0"/>
                        <a:t>&lt;T&gt;)</a:t>
                      </a:r>
                    </a:p>
                  </a:txBody>
                  <a:tcPr marL="55105" marR="55105" marT="27553" marB="27553"/>
                </a:tc>
                <a:tc>
                  <a:txBody>
                    <a:bodyPr/>
                    <a:lstStyle/>
                    <a:p>
                      <a:r>
                        <a:rPr lang="en-US" sz="1000" b="1" dirty="0" smtClean="0"/>
                        <a:t>Void</a:t>
                      </a:r>
                      <a:endParaRPr lang="en-US" sz="1000" b="1" dirty="0"/>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deleteInBatch</a:t>
                      </a:r>
                      <a:r>
                        <a:rPr lang="en-US" sz="1000" b="1" dirty="0" smtClean="0"/>
                        <a:t>()</a:t>
                      </a:r>
                    </a:p>
                  </a:txBody>
                  <a:tcPr marL="55105" marR="55105" marT="27553" marB="27553"/>
                </a:tc>
                <a:tc>
                  <a:txBody>
                    <a:bodyPr/>
                    <a:lstStyle/>
                    <a:p>
                      <a:r>
                        <a:rPr lang="en-US" sz="1000" b="1" dirty="0" smtClean="0"/>
                        <a:t>Void</a:t>
                      </a:r>
                      <a:endParaRPr lang="en-US" sz="1000" b="1" dirty="0"/>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getOne</a:t>
                      </a:r>
                      <a:r>
                        <a:rPr lang="en-US" sz="1000" b="1" dirty="0" smtClean="0"/>
                        <a:t>(ID)</a:t>
                      </a:r>
                    </a:p>
                  </a:txBody>
                  <a:tcPr marL="55105" marR="55105" marT="27553" marB="27553"/>
                </a:tc>
                <a:tc>
                  <a:txBody>
                    <a:bodyPr/>
                    <a:lstStyle/>
                    <a:p>
                      <a:r>
                        <a:rPr lang="en-US" sz="1000" b="1" dirty="0" smtClean="0"/>
                        <a:t>T</a:t>
                      </a:r>
                      <a:endParaRPr lang="en-US" sz="1000" b="1" dirty="0"/>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findAll</a:t>
                      </a:r>
                      <a:r>
                        <a:rPr lang="en-US" sz="1000" b="1" dirty="0" smtClean="0"/>
                        <a:t>(Example&lt;S&gt;)</a:t>
                      </a:r>
                    </a:p>
                  </a:txBody>
                  <a:tcPr marL="55105" marR="55105" marT="27553" marB="27553"/>
                </a:tc>
                <a:tc>
                  <a:txBody>
                    <a:bodyPr/>
                    <a:lstStyle/>
                    <a:p>
                      <a:r>
                        <a:rPr lang="en-US" sz="1000" b="1" dirty="0" smtClean="0"/>
                        <a:t>List&lt;S&gt;</a:t>
                      </a:r>
                      <a:endParaRPr lang="en-US" sz="1000" b="1" dirty="0"/>
                    </a:p>
                  </a:txBody>
                  <a:tcPr marL="55105" marR="55105" marT="27553" marB="27553"/>
                </a:tc>
              </a:tr>
              <a:tr h="1800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err="1" smtClean="0"/>
                        <a:t>findAll</a:t>
                      </a:r>
                      <a:r>
                        <a:rPr lang="en-US" sz="1000" b="1" dirty="0" smtClean="0"/>
                        <a:t>(Example&lt;S&gt;,Sort&gt;</a:t>
                      </a:r>
                    </a:p>
                  </a:txBody>
                  <a:tcPr marL="55105" marR="55105" marT="27553" marB="27553"/>
                </a:tc>
                <a:tc>
                  <a:txBody>
                    <a:bodyPr/>
                    <a:lstStyle/>
                    <a:p>
                      <a:r>
                        <a:rPr lang="en-US" sz="1000" b="1" dirty="0" smtClean="0"/>
                        <a:t>List&lt;S&gt;</a:t>
                      </a:r>
                      <a:endParaRPr lang="en-US" sz="1000" b="1" dirty="0"/>
                    </a:p>
                  </a:txBody>
                  <a:tcPr marL="55105" marR="55105" marT="27553" marB="27553"/>
                </a:tc>
              </a:tr>
            </a:tbl>
          </a:graphicData>
        </a:graphic>
      </p:graphicFrame>
      <p:cxnSp>
        <p:nvCxnSpPr>
          <p:cNvPr id="21" name="Elbow Connector 20"/>
          <p:cNvCxnSpPr>
            <a:endCxn id="16" idx="2"/>
          </p:cNvCxnSpPr>
          <p:nvPr/>
        </p:nvCxnSpPr>
        <p:spPr>
          <a:xfrm rot="5400000" flipH="1" flipV="1">
            <a:off x="8598734" y="3020634"/>
            <a:ext cx="407532" cy="1806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9" idx="1"/>
            <a:endCxn id="10" idx="3"/>
          </p:cNvCxnSpPr>
          <p:nvPr/>
        </p:nvCxnSpPr>
        <p:spPr>
          <a:xfrm rot="10800000" flipV="1">
            <a:off x="6026150" y="4662276"/>
            <a:ext cx="532652" cy="1824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062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4.</a:t>
            </a:r>
            <a:r>
              <a:rPr lang="en-US" dirty="0">
                <a:ea typeface="Roboto" panose="02000000000000000000" pitchFamily="2" charset="0"/>
              </a:rPr>
              <a:t>	</a:t>
            </a:r>
            <a:r>
              <a:rPr lang="en-US" dirty="0" smtClean="0">
                <a:ea typeface="Roboto" panose="02000000000000000000" pitchFamily="2" charset="0"/>
              </a:rPr>
              <a:t>Demo Code</a:t>
            </a:r>
            <a:endParaRPr lang="en-US" dirty="0">
              <a:ea typeface="Roboto" panose="02000000000000000000" pitchFamily="2" charset="0"/>
            </a:endParaRPr>
          </a:p>
        </p:txBody>
      </p:sp>
    </p:spTree>
    <p:extLst>
      <p:ext uri="{BB962C8B-B14F-4D97-AF65-F5344CB8AC3E}">
        <p14:creationId xmlns:p14="http://schemas.microsoft.com/office/powerpoint/2010/main" val="4084701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5.</a:t>
            </a:r>
            <a:r>
              <a:rPr lang="en-US" dirty="0">
                <a:ea typeface="Roboto" panose="02000000000000000000" pitchFamily="2" charset="0"/>
              </a:rPr>
              <a:t>	</a:t>
            </a:r>
            <a:r>
              <a:rPr lang="en-US" dirty="0" smtClean="0">
                <a:ea typeface="Roboto" panose="02000000000000000000" pitchFamily="2" charset="0"/>
              </a:rPr>
              <a:t>Spring </a:t>
            </a:r>
            <a:r>
              <a:rPr lang="en-US" dirty="0" err="1" smtClean="0">
                <a:ea typeface="Roboto" panose="02000000000000000000" pitchFamily="2" charset="0"/>
              </a:rPr>
              <a:t>DataJPA</a:t>
            </a:r>
            <a:r>
              <a:rPr lang="en-US" dirty="0" err="1" smtClean="0">
                <a:ea typeface="Roboto" panose="02000000000000000000" pitchFamily="2" charset="0"/>
              </a:rPr>
              <a:t>Test</a:t>
            </a:r>
            <a:endParaRPr lang="en-US" dirty="0">
              <a:ea typeface="Roboto" panose="02000000000000000000" pitchFamily="2" charset="0"/>
            </a:endParaRPr>
          </a:p>
        </p:txBody>
      </p:sp>
      <p:pic>
        <p:nvPicPr>
          <p:cNvPr id="3" name="Picture 2"/>
          <p:cNvPicPr>
            <a:picLocks noChangeAspect="1"/>
          </p:cNvPicPr>
          <p:nvPr/>
        </p:nvPicPr>
        <p:blipFill>
          <a:blip r:embed="rId2"/>
          <a:stretch>
            <a:fillRect/>
          </a:stretch>
        </p:blipFill>
        <p:spPr>
          <a:xfrm>
            <a:off x="1154953" y="1548649"/>
            <a:ext cx="5020376" cy="1657581"/>
          </a:xfrm>
          <a:prstGeom prst="rect">
            <a:avLst/>
          </a:prstGeom>
        </p:spPr>
      </p:pic>
      <p:sp>
        <p:nvSpPr>
          <p:cNvPr id="4" name="TextBox 3"/>
          <p:cNvSpPr txBox="1"/>
          <p:nvPr/>
        </p:nvSpPr>
        <p:spPr>
          <a:xfrm>
            <a:off x="1772521" y="3238543"/>
            <a:ext cx="8805616" cy="954107"/>
          </a:xfrm>
          <a:prstGeom prst="rect">
            <a:avLst/>
          </a:prstGeom>
          <a:noFill/>
        </p:spPr>
        <p:txBody>
          <a:bodyPr wrap="none" rtlCol="0">
            <a:spAutoFit/>
          </a:bodyPr>
          <a:lstStyle/>
          <a:p>
            <a:r>
              <a:rPr lang="en-US" sz="1400" b="1" dirty="0"/>
              <a:t>@</a:t>
            </a:r>
            <a:r>
              <a:rPr lang="en-US" sz="1400" b="1" dirty="0" err="1"/>
              <a:t>DataJpaTest</a:t>
            </a:r>
            <a:r>
              <a:rPr lang="en-US" sz="1400" b="1" dirty="0"/>
              <a:t> </a:t>
            </a:r>
            <a:r>
              <a:rPr lang="en-US" sz="1400" dirty="0"/>
              <a:t>is used to test JPA repositories. </a:t>
            </a:r>
            <a:endParaRPr lang="en-US" sz="1400" dirty="0" smtClean="0"/>
          </a:p>
          <a:p>
            <a:r>
              <a:rPr lang="en-US" sz="1400" dirty="0" smtClean="0"/>
              <a:t>It </a:t>
            </a:r>
            <a:r>
              <a:rPr lang="en-US" sz="1400" dirty="0"/>
              <a:t>is used in combination with </a:t>
            </a:r>
            <a:r>
              <a:rPr lang="en-US" sz="1400" b="1" dirty="0"/>
              <a:t>@</a:t>
            </a:r>
            <a:r>
              <a:rPr lang="en-US" sz="1400" b="1" dirty="0" err="1"/>
              <a:t>RunWith</a:t>
            </a:r>
            <a:r>
              <a:rPr lang="en-US" sz="1400" b="1" dirty="0"/>
              <a:t>(</a:t>
            </a:r>
            <a:r>
              <a:rPr lang="en-US" sz="1400" b="1" dirty="0" err="1"/>
              <a:t>SpringRunner.class</a:t>
            </a:r>
            <a:r>
              <a:rPr lang="en-US" sz="1400" dirty="0"/>
              <a:t>). </a:t>
            </a:r>
            <a:endParaRPr lang="en-US" sz="1400" dirty="0" smtClean="0"/>
          </a:p>
          <a:p>
            <a:r>
              <a:rPr lang="en-US" sz="1400" dirty="0" smtClean="0"/>
              <a:t>The </a:t>
            </a:r>
            <a:r>
              <a:rPr lang="en-US" sz="1400" dirty="0"/>
              <a:t>annotation disables full auto-configuration and applies only configuration relevant to JPA tests. </a:t>
            </a:r>
            <a:endParaRPr lang="en-US" sz="1400" dirty="0" smtClean="0"/>
          </a:p>
          <a:p>
            <a:r>
              <a:rPr lang="en-US" sz="1400" dirty="0" smtClean="0"/>
              <a:t>By </a:t>
            </a:r>
            <a:r>
              <a:rPr lang="en-US" sz="1400" dirty="0"/>
              <a:t>default, tests annotated with</a:t>
            </a:r>
            <a:r>
              <a:rPr lang="en-US" sz="1400" b="1" dirty="0"/>
              <a:t> @</a:t>
            </a:r>
            <a:r>
              <a:rPr lang="en-US" sz="1400" b="1" dirty="0" err="1"/>
              <a:t>DataJpaTest</a:t>
            </a:r>
            <a:r>
              <a:rPr lang="en-US" sz="1400" b="1" dirty="0"/>
              <a:t> </a:t>
            </a:r>
            <a:r>
              <a:rPr lang="en-US" sz="1400" dirty="0"/>
              <a:t>use an embedded in-memory database.</a:t>
            </a:r>
          </a:p>
        </p:txBody>
      </p:sp>
    </p:spTree>
    <p:extLst>
      <p:ext uri="{BB962C8B-B14F-4D97-AF65-F5344CB8AC3E}">
        <p14:creationId xmlns:p14="http://schemas.microsoft.com/office/powerpoint/2010/main" val="2776564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A. Table Content</a:t>
            </a:r>
            <a:endParaRPr lang="en-US" dirty="0">
              <a:ea typeface="Roboto" panose="02000000000000000000" pitchFamily="2" charset="0"/>
            </a:endParaRPr>
          </a:p>
        </p:txBody>
      </p:sp>
      <p:sp>
        <p:nvSpPr>
          <p:cNvPr id="26" name="Rectangle 25"/>
          <p:cNvSpPr/>
          <p:nvPr/>
        </p:nvSpPr>
        <p:spPr>
          <a:xfrm>
            <a:off x="1377977" y="1438481"/>
            <a:ext cx="8668993" cy="4401205"/>
          </a:xfrm>
          <a:prstGeom prst="rect">
            <a:avLst/>
          </a:prstGeom>
        </p:spPr>
        <p:txBody>
          <a:bodyPr wrap="square">
            <a:spAutoFit/>
          </a:bodyPr>
          <a:lstStyle/>
          <a:p>
            <a:pPr marL="514350" indent="-514350">
              <a:buFont typeface="+mj-lt"/>
              <a:buAutoNum type="arabicPeriod"/>
            </a:pPr>
            <a:r>
              <a:rPr lang="en-US" sz="2400" b="1" dirty="0" smtClean="0">
                <a:solidFill>
                  <a:schemeClr val="tx1">
                    <a:lumMod val="75000"/>
                    <a:lumOff val="25000"/>
                  </a:schemeClr>
                </a:solidFill>
                <a:latin typeface="+mj-lt"/>
                <a:ea typeface="Roboto" panose="02000000000000000000" pitchFamily="2" charset="0"/>
              </a:rPr>
              <a:t>Spring Data</a:t>
            </a:r>
          </a:p>
          <a:p>
            <a:pPr lvl="1">
              <a:tabLst>
                <a:tab pos="1028700" algn="l"/>
              </a:tabLst>
            </a:pPr>
            <a:r>
              <a:rPr lang="en-US" sz="2000" dirty="0" smtClean="0">
                <a:solidFill>
                  <a:schemeClr val="tx1">
                    <a:lumMod val="75000"/>
                    <a:lumOff val="25000"/>
                  </a:schemeClr>
                </a:solidFill>
                <a:latin typeface="+mj-lt"/>
                <a:ea typeface="Roboto" panose="02000000000000000000" pitchFamily="2" charset="0"/>
              </a:rPr>
              <a:t>1.1	Kick-off with </a:t>
            </a:r>
            <a:r>
              <a:rPr lang="en-US" sz="2000" dirty="0">
                <a:solidFill>
                  <a:schemeClr val="tx1">
                    <a:lumMod val="75000"/>
                    <a:lumOff val="25000"/>
                  </a:schemeClr>
                </a:solidFill>
                <a:latin typeface="+mj-lt"/>
                <a:ea typeface="Roboto" panose="02000000000000000000" pitchFamily="2" charset="0"/>
              </a:rPr>
              <a:t>J</a:t>
            </a:r>
            <a:r>
              <a:rPr lang="en-US" sz="2000" dirty="0" smtClean="0">
                <a:solidFill>
                  <a:schemeClr val="tx1">
                    <a:lumMod val="75000"/>
                    <a:lumOff val="25000"/>
                  </a:schemeClr>
                </a:solidFill>
                <a:latin typeface="+mj-lt"/>
                <a:ea typeface="Roboto" panose="02000000000000000000" pitchFamily="2" charset="0"/>
              </a:rPr>
              <a:t>DBC</a:t>
            </a:r>
          </a:p>
          <a:p>
            <a:pPr lvl="1">
              <a:tabLst>
                <a:tab pos="1028700" algn="l"/>
              </a:tabLst>
            </a:pPr>
            <a:r>
              <a:rPr lang="en-US" sz="2000" dirty="0" smtClean="0">
                <a:solidFill>
                  <a:schemeClr val="tx1">
                    <a:lumMod val="75000"/>
                    <a:lumOff val="25000"/>
                  </a:schemeClr>
                </a:solidFill>
                <a:latin typeface="+mj-lt"/>
                <a:ea typeface="Roboto" panose="02000000000000000000" pitchFamily="2" charset="0"/>
              </a:rPr>
              <a:t>1.2</a:t>
            </a:r>
            <a:r>
              <a:rPr lang="en-US" sz="2000" dirty="0">
                <a:solidFill>
                  <a:schemeClr val="tx1">
                    <a:lumMod val="75000"/>
                    <a:lumOff val="25000"/>
                  </a:schemeClr>
                </a:solidFill>
                <a:latin typeface="+mj-lt"/>
                <a:ea typeface="Roboto" panose="02000000000000000000" pitchFamily="2" charset="0"/>
              </a:rPr>
              <a:t>	</a:t>
            </a:r>
            <a:r>
              <a:rPr lang="en-US" sz="2000" dirty="0" smtClean="0">
                <a:solidFill>
                  <a:schemeClr val="tx1">
                    <a:lumMod val="75000"/>
                    <a:lumOff val="25000"/>
                  </a:schemeClr>
                </a:solidFill>
                <a:latin typeface="+mj-lt"/>
                <a:ea typeface="Roboto" panose="02000000000000000000" pitchFamily="2" charset="0"/>
              </a:rPr>
              <a:t>Overview Spring Data</a:t>
            </a:r>
          </a:p>
          <a:p>
            <a:pPr marL="514350" indent="-514350">
              <a:buFont typeface="+mj-lt"/>
              <a:buAutoNum type="arabicPeriod"/>
            </a:pPr>
            <a:r>
              <a:rPr lang="en-US" sz="2400" b="1" dirty="0" smtClean="0">
                <a:solidFill>
                  <a:schemeClr val="tx1">
                    <a:lumMod val="75000"/>
                    <a:lumOff val="25000"/>
                  </a:schemeClr>
                </a:solidFill>
                <a:latin typeface="+mj-lt"/>
                <a:ea typeface="Roboto" panose="02000000000000000000" pitchFamily="2" charset="0"/>
              </a:rPr>
              <a:t>Spring Data JPA</a:t>
            </a:r>
          </a:p>
          <a:p>
            <a:pPr lvl="1"/>
            <a:r>
              <a:rPr lang="en-US" sz="2000" dirty="0" smtClean="0">
                <a:solidFill>
                  <a:schemeClr val="tx1">
                    <a:lumMod val="75000"/>
                    <a:lumOff val="25000"/>
                  </a:schemeClr>
                </a:solidFill>
                <a:latin typeface="+mj-lt"/>
                <a:ea typeface="Roboto" panose="02000000000000000000" pitchFamily="2" charset="0"/>
              </a:rPr>
              <a:t>2.1</a:t>
            </a:r>
            <a:r>
              <a:rPr lang="en-US" sz="2000" dirty="0">
                <a:solidFill>
                  <a:schemeClr val="tx1">
                    <a:lumMod val="75000"/>
                    <a:lumOff val="25000"/>
                  </a:schemeClr>
                </a:solidFill>
                <a:latin typeface="+mj-lt"/>
                <a:ea typeface="Roboto" panose="02000000000000000000" pitchFamily="2" charset="0"/>
              </a:rPr>
              <a:t>	</a:t>
            </a:r>
            <a:r>
              <a:rPr lang="en-US" sz="2000" dirty="0" smtClean="0">
                <a:solidFill>
                  <a:schemeClr val="tx1">
                    <a:lumMod val="75000"/>
                    <a:lumOff val="25000"/>
                  </a:schemeClr>
                </a:solidFill>
                <a:latin typeface="+mj-lt"/>
                <a:ea typeface="Roboto" panose="02000000000000000000" pitchFamily="2" charset="0"/>
              </a:rPr>
              <a:t> Overview Spring Data JPA Flow</a:t>
            </a:r>
          </a:p>
          <a:p>
            <a:pPr lvl="1">
              <a:tabLst>
                <a:tab pos="1028700" algn="l"/>
              </a:tabLst>
            </a:pPr>
            <a:r>
              <a:rPr lang="en-US" sz="2000" dirty="0" smtClean="0">
                <a:solidFill>
                  <a:schemeClr val="tx1">
                    <a:lumMod val="75000"/>
                    <a:lumOff val="25000"/>
                  </a:schemeClr>
                </a:solidFill>
                <a:latin typeface="+mj-lt"/>
                <a:ea typeface="Roboto" panose="02000000000000000000" pitchFamily="2" charset="0"/>
              </a:rPr>
              <a:t>2.2   Behind the screen (Java Persistence API)</a:t>
            </a:r>
          </a:p>
          <a:p>
            <a:pPr marL="514350" indent="-514350">
              <a:buFont typeface="+mj-lt"/>
              <a:buAutoNum type="arabicPeriod"/>
            </a:pPr>
            <a:r>
              <a:rPr lang="en-US" sz="2400" b="1" dirty="0" smtClean="0">
                <a:solidFill>
                  <a:schemeClr val="tx1">
                    <a:lumMod val="75000"/>
                    <a:lumOff val="25000"/>
                  </a:schemeClr>
                </a:solidFill>
                <a:latin typeface="+mj-lt"/>
                <a:ea typeface="Roboto" panose="02000000000000000000" pitchFamily="2" charset="0"/>
              </a:rPr>
              <a:t>Spring Repository</a:t>
            </a:r>
          </a:p>
          <a:p>
            <a:pPr lvl="1"/>
            <a:r>
              <a:rPr lang="en-US" sz="2000" dirty="0" smtClean="0">
                <a:solidFill>
                  <a:schemeClr val="tx1">
                    <a:lumMod val="75000"/>
                    <a:lumOff val="25000"/>
                  </a:schemeClr>
                </a:solidFill>
                <a:latin typeface="+mj-lt"/>
                <a:ea typeface="Roboto" panose="02000000000000000000" pitchFamily="2" charset="0"/>
              </a:rPr>
              <a:t>3.1   Concept</a:t>
            </a:r>
          </a:p>
          <a:p>
            <a:pPr lvl="1"/>
            <a:r>
              <a:rPr lang="en-US" sz="2000" dirty="0" smtClean="0">
                <a:solidFill>
                  <a:schemeClr val="tx1">
                    <a:lumMod val="75000"/>
                    <a:lumOff val="25000"/>
                  </a:schemeClr>
                </a:solidFill>
                <a:latin typeface="+mj-lt"/>
                <a:ea typeface="Roboto" panose="02000000000000000000" pitchFamily="2" charset="0"/>
              </a:rPr>
              <a:t>3.2   </a:t>
            </a:r>
            <a:r>
              <a:rPr lang="en-US" sz="2000" dirty="0" err="1" smtClean="0">
                <a:solidFill>
                  <a:schemeClr val="tx1">
                    <a:lumMod val="75000"/>
                    <a:lumOff val="25000"/>
                  </a:schemeClr>
                </a:solidFill>
                <a:latin typeface="+mj-lt"/>
                <a:ea typeface="Roboto" panose="02000000000000000000" pitchFamily="2" charset="0"/>
              </a:rPr>
              <a:t>CRUDRepository</a:t>
            </a:r>
            <a:endParaRPr lang="en-US" sz="2000" dirty="0" smtClean="0">
              <a:solidFill>
                <a:schemeClr val="tx1">
                  <a:lumMod val="75000"/>
                  <a:lumOff val="25000"/>
                </a:schemeClr>
              </a:solidFill>
              <a:latin typeface="+mj-lt"/>
              <a:ea typeface="Roboto" panose="02000000000000000000" pitchFamily="2" charset="0"/>
            </a:endParaRPr>
          </a:p>
          <a:p>
            <a:pPr lvl="1"/>
            <a:r>
              <a:rPr lang="en-US" sz="2000" dirty="0" smtClean="0">
                <a:solidFill>
                  <a:schemeClr val="tx1">
                    <a:lumMod val="75000"/>
                    <a:lumOff val="25000"/>
                  </a:schemeClr>
                </a:solidFill>
                <a:latin typeface="+mj-lt"/>
                <a:ea typeface="Roboto" panose="02000000000000000000" pitchFamily="2" charset="0"/>
              </a:rPr>
              <a:t>3.3   </a:t>
            </a:r>
            <a:r>
              <a:rPr lang="en-US" sz="2000" dirty="0" err="1" smtClean="0">
                <a:solidFill>
                  <a:schemeClr val="tx1">
                    <a:lumMod val="75000"/>
                    <a:lumOff val="25000"/>
                  </a:schemeClr>
                </a:solidFill>
                <a:latin typeface="+mj-lt"/>
                <a:ea typeface="Roboto" panose="02000000000000000000" pitchFamily="2" charset="0"/>
              </a:rPr>
              <a:t>PagingAndSortingRepository</a:t>
            </a:r>
            <a:endParaRPr lang="en-US" sz="2000" dirty="0" smtClean="0">
              <a:solidFill>
                <a:schemeClr val="tx1">
                  <a:lumMod val="75000"/>
                  <a:lumOff val="25000"/>
                </a:schemeClr>
              </a:solidFill>
              <a:latin typeface="+mj-lt"/>
              <a:ea typeface="Roboto" panose="02000000000000000000" pitchFamily="2" charset="0"/>
            </a:endParaRPr>
          </a:p>
          <a:p>
            <a:pPr lvl="1"/>
            <a:r>
              <a:rPr lang="en-US" sz="2000" dirty="0" smtClean="0">
                <a:solidFill>
                  <a:schemeClr val="tx1">
                    <a:lumMod val="75000"/>
                    <a:lumOff val="25000"/>
                  </a:schemeClr>
                </a:solidFill>
                <a:latin typeface="+mj-lt"/>
                <a:ea typeface="Roboto" panose="02000000000000000000" pitchFamily="2" charset="0"/>
              </a:rPr>
              <a:t>3.4   </a:t>
            </a:r>
            <a:r>
              <a:rPr lang="en-US" sz="2000" dirty="0" err="1" smtClean="0">
                <a:solidFill>
                  <a:schemeClr val="tx1">
                    <a:lumMod val="75000"/>
                    <a:lumOff val="25000"/>
                  </a:schemeClr>
                </a:solidFill>
                <a:latin typeface="+mj-lt"/>
                <a:ea typeface="Roboto" panose="02000000000000000000" pitchFamily="2" charset="0"/>
              </a:rPr>
              <a:t>JPARepository</a:t>
            </a:r>
            <a:endParaRPr lang="en-US" sz="2000" dirty="0" smtClean="0">
              <a:solidFill>
                <a:schemeClr val="tx1">
                  <a:lumMod val="75000"/>
                  <a:lumOff val="25000"/>
                </a:schemeClr>
              </a:solidFill>
              <a:latin typeface="+mj-lt"/>
              <a:ea typeface="Roboto" panose="02000000000000000000" pitchFamily="2" charset="0"/>
            </a:endParaRPr>
          </a:p>
          <a:p>
            <a:pPr marL="457200" indent="-457200">
              <a:buAutoNum type="arabicPeriod" startAt="4"/>
            </a:pPr>
            <a:r>
              <a:rPr lang="en-US" sz="2400" b="1" dirty="0" smtClean="0">
                <a:solidFill>
                  <a:schemeClr val="tx1">
                    <a:lumMod val="75000"/>
                    <a:lumOff val="25000"/>
                  </a:schemeClr>
                </a:solidFill>
                <a:latin typeface="+mj-lt"/>
                <a:ea typeface="Roboto" panose="02000000000000000000" pitchFamily="2" charset="0"/>
              </a:rPr>
              <a:t>Demo Code</a:t>
            </a:r>
          </a:p>
          <a:p>
            <a:pPr marL="457200" indent="-457200">
              <a:buAutoNum type="arabicPeriod" startAt="4"/>
            </a:pPr>
            <a:r>
              <a:rPr lang="en-US" sz="2400" b="1" dirty="0" smtClean="0">
                <a:solidFill>
                  <a:schemeClr val="tx1">
                    <a:lumMod val="75000"/>
                    <a:lumOff val="25000"/>
                  </a:schemeClr>
                </a:solidFill>
                <a:latin typeface="+mj-lt"/>
                <a:ea typeface="Roboto" panose="02000000000000000000" pitchFamily="2" charset="0"/>
              </a:rPr>
              <a:t>Spring </a:t>
            </a:r>
            <a:r>
              <a:rPr lang="en-US" sz="2400" b="1" dirty="0" err="1" smtClean="0">
                <a:solidFill>
                  <a:schemeClr val="tx1">
                    <a:lumMod val="75000"/>
                    <a:lumOff val="25000"/>
                  </a:schemeClr>
                </a:solidFill>
                <a:latin typeface="+mj-lt"/>
                <a:ea typeface="Roboto" panose="02000000000000000000" pitchFamily="2" charset="0"/>
              </a:rPr>
              <a:t>DataJPATest</a:t>
            </a:r>
            <a:endParaRPr lang="en-US" sz="2400" b="1" dirty="0" smtClean="0">
              <a:solidFill>
                <a:schemeClr val="tx1">
                  <a:lumMod val="75000"/>
                  <a:lumOff val="25000"/>
                </a:schemeClr>
              </a:solidFill>
              <a:latin typeface="+mj-lt"/>
              <a:ea typeface="Roboto" panose="02000000000000000000" pitchFamily="2" charset="0"/>
            </a:endParaRPr>
          </a:p>
        </p:txBody>
      </p:sp>
      <p:pic>
        <p:nvPicPr>
          <p:cNvPr id="2054" name="Picture 6" descr="Everything You Must Know About Spring Boot Application From The Scratch |  Official Blog of Azil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859" y="3673890"/>
            <a:ext cx="3864623" cy="231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28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panose="02000000000000000000" pitchFamily="2" charset="0"/>
                <a:ea typeface="Roboto" panose="02000000000000000000" pitchFamily="2" charset="0"/>
              </a:rPr>
              <a:t>1.</a:t>
            </a:r>
            <a:r>
              <a:rPr lang="en-US" dirty="0">
                <a:latin typeface="Roboto" panose="02000000000000000000" pitchFamily="2" charset="0"/>
                <a:ea typeface="Roboto" panose="02000000000000000000" pitchFamily="2" charset="0"/>
              </a:rPr>
              <a:t>	</a:t>
            </a:r>
            <a:r>
              <a:rPr lang="en-US" dirty="0" smtClean="0">
                <a:latin typeface="Roboto" panose="02000000000000000000" pitchFamily="2" charset="0"/>
                <a:ea typeface="Roboto" panose="02000000000000000000" pitchFamily="2" charset="0"/>
              </a:rPr>
              <a:t>Spring Data</a:t>
            </a:r>
            <a:endParaRPr lang="en-US" dirty="0">
              <a:latin typeface="Roboto" panose="02000000000000000000" pitchFamily="2" charset="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latin typeface="Roboto" panose="02000000000000000000" pitchFamily="2" charset="0"/>
                <a:ea typeface="Roboto" panose="02000000000000000000" pitchFamily="2" charset="0"/>
              </a:rPr>
              <a:t>1.1 Kick-Off with JDBC</a:t>
            </a:r>
            <a:endParaRPr lang="en-US" sz="2800" b="0" dirty="0">
              <a:latin typeface="Roboto" panose="02000000000000000000" pitchFamily="2" charset="0"/>
              <a:ea typeface="Roboto" panose="02000000000000000000" pitchFamily="2" charset="0"/>
            </a:endParaRPr>
          </a:p>
        </p:txBody>
      </p:sp>
      <p:sp>
        <p:nvSpPr>
          <p:cNvPr id="8" name="Title 1"/>
          <p:cNvSpPr txBox="1">
            <a:spLocks/>
          </p:cNvSpPr>
          <p:nvPr/>
        </p:nvSpPr>
        <p:spPr bwMode="gray">
          <a:xfrm>
            <a:off x="5239142" y="5055329"/>
            <a:ext cx="2718996"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latin typeface="Roboto" panose="02000000000000000000" pitchFamily="2" charset="0"/>
                <a:ea typeface="Roboto" panose="02000000000000000000" pitchFamily="2" charset="0"/>
              </a:rPr>
              <a:t>1.1.1 Java Database Connectivity</a:t>
            </a:r>
            <a:endParaRPr lang="en-US" sz="1200" dirty="0">
              <a:latin typeface="Roboto" panose="02000000000000000000" pitchFamily="2" charset="0"/>
              <a:ea typeface="Roboto" panose="02000000000000000000" pitchFamily="2" charset="0"/>
            </a:endParaRPr>
          </a:p>
        </p:txBody>
      </p:sp>
      <p:sp>
        <p:nvSpPr>
          <p:cNvPr id="7" name="Rounded Rectangle 6"/>
          <p:cNvSpPr/>
          <p:nvPr/>
        </p:nvSpPr>
        <p:spPr>
          <a:xfrm>
            <a:off x="1657350" y="2333718"/>
            <a:ext cx="4514850" cy="2308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Java Application</a:t>
            </a:r>
            <a:endParaRPr lang="en-US" dirty="0"/>
          </a:p>
        </p:txBody>
      </p:sp>
      <p:sp>
        <p:nvSpPr>
          <p:cNvPr id="9" name="Rounded Rectangle 8"/>
          <p:cNvSpPr/>
          <p:nvPr/>
        </p:nvSpPr>
        <p:spPr>
          <a:xfrm>
            <a:off x="3914775" y="3064814"/>
            <a:ext cx="1994535" cy="101727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JDBC</a:t>
            </a:r>
            <a:endParaRPr lang="en-US" sz="2800" dirty="0"/>
          </a:p>
        </p:txBody>
      </p:sp>
      <p:sp>
        <p:nvSpPr>
          <p:cNvPr id="12" name="Can 11"/>
          <p:cNvSpPr/>
          <p:nvPr/>
        </p:nvSpPr>
        <p:spPr>
          <a:xfrm>
            <a:off x="8973222" y="2448508"/>
            <a:ext cx="1691640" cy="22498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DB</a:t>
            </a:r>
            <a:endParaRPr lang="en-US" sz="2800" b="1" dirty="0"/>
          </a:p>
        </p:txBody>
      </p:sp>
      <p:cxnSp>
        <p:nvCxnSpPr>
          <p:cNvPr id="14" name="Straight Arrow Connector 13"/>
          <p:cNvCxnSpPr>
            <a:stCxn id="9" idx="3"/>
            <a:endCxn id="12" idx="2"/>
          </p:cNvCxnSpPr>
          <p:nvPr/>
        </p:nvCxnSpPr>
        <p:spPr>
          <a:xfrm>
            <a:off x="5909310" y="3573449"/>
            <a:ext cx="306391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79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1.1 Kick-Off with JDBC</a:t>
            </a:r>
            <a:endParaRPr lang="en-US" sz="2800" b="0" dirty="0">
              <a:ea typeface="Roboto" panose="02000000000000000000" pitchFamily="2" charset="0"/>
            </a:endParaRPr>
          </a:p>
        </p:txBody>
      </p:sp>
      <p:sp>
        <p:nvSpPr>
          <p:cNvPr id="8" name="Title 1"/>
          <p:cNvSpPr txBox="1">
            <a:spLocks/>
          </p:cNvSpPr>
          <p:nvPr/>
        </p:nvSpPr>
        <p:spPr bwMode="gray">
          <a:xfrm>
            <a:off x="2898792" y="5937014"/>
            <a:ext cx="301940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ea typeface="Roboto" panose="02000000000000000000" pitchFamily="2" charset="0"/>
              </a:rPr>
              <a:t>1.1.2 JDBC connection steps in java</a:t>
            </a:r>
            <a:endParaRPr lang="en-US" sz="1200" dirty="0">
              <a:ea typeface="Roboto" panose="02000000000000000000" pitchFamily="2" charset="0"/>
            </a:endParaRPr>
          </a:p>
        </p:txBody>
      </p:sp>
      <p:pic>
        <p:nvPicPr>
          <p:cNvPr id="1028" name="Picture 4" descr="JDBC connection steps in java – BytesofGiga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639" y="1943100"/>
            <a:ext cx="5018784" cy="399391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ection 8.1. JDBC Architecture | Java Enterprise in a Nutshell (In a  Nutshell (OReilly))"/>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58024" y="1943100"/>
            <a:ext cx="4406393" cy="398234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bwMode="gray">
          <a:xfrm>
            <a:off x="8304604" y="5937014"/>
            <a:ext cx="2718996"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ea typeface="Roboto" panose="02000000000000000000" pitchFamily="2" charset="0"/>
              </a:rPr>
              <a:t>1.1.2 JDBC Architecture</a:t>
            </a:r>
            <a:endParaRPr lang="en-US" sz="1200" dirty="0">
              <a:ea typeface="Roboto" panose="02000000000000000000" pitchFamily="2" charset="0"/>
            </a:endParaRPr>
          </a:p>
        </p:txBody>
      </p:sp>
    </p:spTree>
    <p:extLst>
      <p:ext uri="{BB962C8B-B14F-4D97-AF65-F5344CB8AC3E}">
        <p14:creationId xmlns:p14="http://schemas.microsoft.com/office/powerpoint/2010/main" val="684272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1.2 Overview Spring Data</a:t>
            </a:r>
            <a:endParaRPr lang="en-US" sz="2800" b="0" dirty="0">
              <a:ea typeface="Roboto" panose="02000000000000000000" pitchFamily="2" charset="0"/>
            </a:endParaRPr>
          </a:p>
        </p:txBody>
      </p:sp>
      <p:sp>
        <p:nvSpPr>
          <p:cNvPr id="3" name="Content Placeholder 2"/>
          <p:cNvSpPr>
            <a:spLocks noGrp="1"/>
          </p:cNvSpPr>
          <p:nvPr>
            <p:ph idx="1"/>
          </p:nvPr>
        </p:nvSpPr>
        <p:spPr>
          <a:xfrm>
            <a:off x="1806465" y="1951354"/>
            <a:ext cx="9406365" cy="1406209"/>
          </a:xfrm>
        </p:spPr>
        <p:txBody>
          <a:bodyPr/>
          <a:lstStyle/>
          <a:p>
            <a:r>
              <a:rPr lang="en-US" dirty="0" smtClean="0">
                <a:latin typeface="+mj-lt"/>
                <a:ea typeface="Roboto" panose="02000000000000000000" pitchFamily="2" charset="0"/>
              </a:rPr>
              <a:t>Purpose: It make easy to use data access technologies, relational and non-relational databases, map-reduce frameworks, and cloud-based data services.</a:t>
            </a:r>
          </a:p>
          <a:p>
            <a:r>
              <a:rPr lang="en-US" dirty="0" smtClean="0">
                <a:latin typeface="+mj-lt"/>
                <a:ea typeface="Roboto" panose="02000000000000000000" pitchFamily="2" charset="0"/>
              </a:rPr>
              <a:t>Mission: </a:t>
            </a:r>
            <a:r>
              <a:rPr lang="en-US" dirty="0">
                <a:latin typeface="+mj-lt"/>
              </a:rPr>
              <a:t>to provide a familiar and consistent, Spring-based programming model for data access while still retaining the special traits of the underlying data store.</a:t>
            </a:r>
            <a:endParaRPr lang="en-US" dirty="0">
              <a:latin typeface="+mj-lt"/>
              <a:ea typeface="Roboto" panose="02000000000000000000" pitchFamily="2" charset="0"/>
            </a:endParaRPr>
          </a:p>
        </p:txBody>
      </p:sp>
      <p:sp>
        <p:nvSpPr>
          <p:cNvPr id="9" name="Title 1"/>
          <p:cNvSpPr txBox="1">
            <a:spLocks/>
          </p:cNvSpPr>
          <p:nvPr/>
        </p:nvSpPr>
        <p:spPr bwMode="gray">
          <a:xfrm>
            <a:off x="5633794" y="5836900"/>
            <a:ext cx="2238936"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ea typeface="Roboto" panose="02000000000000000000" pitchFamily="2" charset="0"/>
              </a:rPr>
              <a:t>1.2.1 Spring Data mission</a:t>
            </a:r>
            <a:endParaRPr lang="en-US" sz="1200" dirty="0">
              <a:ea typeface="Roboto" panose="02000000000000000000" pitchFamily="2" charset="0"/>
            </a:endParaRPr>
          </a:p>
        </p:txBody>
      </p:sp>
      <p:pic>
        <p:nvPicPr>
          <p:cNvPr id="4098" name="Picture 2" descr="Spring Data JPA Projection support for native queries | by Sohan Ganapathy  | The Startup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127" y="3357563"/>
            <a:ext cx="4457039" cy="247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55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089276" y="1024039"/>
            <a:ext cx="5658224" cy="4920305"/>
          </a:xfrm>
          <a:prstGeom prst="roundRect">
            <a:avLst/>
          </a:prstGeom>
          <a:solidFill>
            <a:schemeClr val="bg1"/>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6972300" y="1206500"/>
            <a:ext cx="3898900" cy="2082800"/>
          </a:xfrm>
          <a:prstGeom prst="roundRect">
            <a:avLst/>
          </a:prstGeom>
          <a:solidFill>
            <a:schemeClr val="accent5">
              <a:lumMod val="40000"/>
              <a:lumOff val="60000"/>
              <a:alpha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10" name="Rounded Rectangle 9"/>
          <p:cNvSpPr/>
          <p:nvPr/>
        </p:nvSpPr>
        <p:spPr>
          <a:xfrm>
            <a:off x="7483288" y="249768"/>
            <a:ext cx="2870200" cy="518582"/>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Service</a:t>
            </a:r>
            <a:endParaRPr lang="en-US" dirty="0">
              <a:latin typeface="+mj-lt"/>
            </a:endParaRPr>
          </a:p>
        </p:txBody>
      </p:sp>
      <p:sp>
        <p:nvSpPr>
          <p:cNvPr id="11" name="Rounded Rectangle 10"/>
          <p:cNvSpPr/>
          <p:nvPr/>
        </p:nvSpPr>
        <p:spPr>
          <a:xfrm>
            <a:off x="8175438" y="1297093"/>
            <a:ext cx="1485900" cy="318345"/>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Repository</a:t>
            </a:r>
            <a:endParaRPr lang="en-US" dirty="0">
              <a:latin typeface="+mj-lt"/>
            </a:endParaRPr>
          </a:p>
        </p:txBody>
      </p:sp>
      <p:cxnSp>
        <p:nvCxnSpPr>
          <p:cNvPr id="13" name="Straight Arrow Connector 12"/>
          <p:cNvCxnSpPr>
            <a:stCxn id="10" idx="2"/>
            <a:endCxn id="11" idx="0"/>
          </p:cNvCxnSpPr>
          <p:nvPr/>
        </p:nvCxnSpPr>
        <p:spPr>
          <a:xfrm>
            <a:off x="8918388" y="768350"/>
            <a:ext cx="0" cy="52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a:off x="8091207" y="1706031"/>
            <a:ext cx="1654362" cy="435192"/>
          </a:xfrm>
          <a:prstGeom prst="downArrow">
            <a:avLst/>
          </a:prstGeom>
          <a:solidFill>
            <a:schemeClr val="accent1">
              <a:alpha val="4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Proxy</a:t>
            </a:r>
            <a:endParaRPr lang="en-US" dirty="0">
              <a:latin typeface="+mj-lt"/>
            </a:endParaRPr>
          </a:p>
        </p:txBody>
      </p:sp>
      <p:sp>
        <p:nvSpPr>
          <p:cNvPr id="18" name="Rounded Rectangle 17"/>
          <p:cNvSpPr/>
          <p:nvPr/>
        </p:nvSpPr>
        <p:spPr>
          <a:xfrm>
            <a:off x="7216588" y="2308861"/>
            <a:ext cx="1597212" cy="647700"/>
          </a:xfrm>
          <a:prstGeom prst="roundRect">
            <a:avLst/>
          </a:prstGeom>
          <a:solidFill>
            <a:schemeClr val="accent1">
              <a:alpha val="4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Custom</a:t>
            </a:r>
          </a:p>
          <a:p>
            <a:pPr algn="ctr"/>
            <a:r>
              <a:rPr lang="en-US" sz="1400" dirty="0" err="1" smtClean="0">
                <a:latin typeface="+mj-lt"/>
              </a:rPr>
              <a:t>RepositoryImpl</a:t>
            </a:r>
            <a:endParaRPr lang="en-US" sz="1400" dirty="0">
              <a:latin typeface="+mj-lt"/>
            </a:endParaRPr>
          </a:p>
        </p:txBody>
      </p:sp>
      <p:sp>
        <p:nvSpPr>
          <p:cNvPr id="20" name="Rounded Rectangle 19"/>
          <p:cNvSpPr/>
          <p:nvPr/>
        </p:nvSpPr>
        <p:spPr>
          <a:xfrm>
            <a:off x="9058088" y="2336800"/>
            <a:ext cx="1571812" cy="647700"/>
          </a:xfrm>
          <a:prstGeom prst="roundRect">
            <a:avLst/>
          </a:prstGeom>
          <a:gradFill>
            <a:gsLst>
              <a:gs pos="0">
                <a:schemeClr val="accent1">
                  <a:tint val="98000"/>
                  <a:lumMod val="114000"/>
                  <a:alpha val="85000"/>
                </a:schemeClr>
              </a:gs>
              <a:gs pos="100000">
                <a:schemeClr val="accent1">
                  <a:shade val="90000"/>
                  <a:lumMod val="84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latin typeface="+mj-lt"/>
              </a:rPr>
              <a:t>&lt;Spring Data&gt;</a:t>
            </a:r>
          </a:p>
          <a:p>
            <a:pPr algn="ctr"/>
            <a:r>
              <a:rPr lang="en-US" sz="1400" dirty="0" err="1" smtClean="0">
                <a:latin typeface="+mj-lt"/>
              </a:rPr>
              <a:t>SimpleJpa</a:t>
            </a:r>
            <a:endParaRPr lang="en-US" sz="1400" dirty="0" smtClean="0">
              <a:latin typeface="+mj-lt"/>
            </a:endParaRPr>
          </a:p>
          <a:p>
            <a:pPr algn="ctr"/>
            <a:r>
              <a:rPr lang="en-US" sz="1400" dirty="0" smtClean="0">
                <a:latin typeface="+mj-lt"/>
              </a:rPr>
              <a:t>Repository</a:t>
            </a:r>
            <a:endParaRPr lang="en-US" sz="1400" dirty="0">
              <a:latin typeface="+mj-lt"/>
            </a:endParaRPr>
          </a:p>
        </p:txBody>
      </p:sp>
      <p:cxnSp>
        <p:nvCxnSpPr>
          <p:cNvPr id="21" name="Straight Arrow Connector 20"/>
          <p:cNvCxnSpPr>
            <a:stCxn id="17" idx="2"/>
            <a:endCxn id="18" idx="0"/>
          </p:cNvCxnSpPr>
          <p:nvPr/>
        </p:nvCxnSpPr>
        <p:spPr>
          <a:xfrm flipH="1">
            <a:off x="8015194" y="2141223"/>
            <a:ext cx="903194" cy="16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p:cNvCxnSpPr>
          <p:nvPr/>
        </p:nvCxnSpPr>
        <p:spPr>
          <a:xfrm>
            <a:off x="8918388" y="2141223"/>
            <a:ext cx="827181" cy="16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9745569" y="889000"/>
            <a:ext cx="1125631" cy="317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Entity</a:t>
            </a:r>
            <a:endParaRPr lang="en-US" dirty="0">
              <a:latin typeface="+mj-lt"/>
            </a:endParaRPr>
          </a:p>
        </p:txBody>
      </p:sp>
      <p:sp>
        <p:nvSpPr>
          <p:cNvPr id="25" name="Rounded Rectangle 24"/>
          <p:cNvSpPr/>
          <p:nvPr/>
        </p:nvSpPr>
        <p:spPr>
          <a:xfrm>
            <a:off x="9762284" y="1256242"/>
            <a:ext cx="1735231" cy="234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27" name="Rounded Rectangle 26"/>
          <p:cNvSpPr/>
          <p:nvPr/>
        </p:nvSpPr>
        <p:spPr>
          <a:xfrm>
            <a:off x="10074507" y="1707935"/>
            <a:ext cx="789969" cy="207434"/>
          </a:xfrm>
          <a:prstGeom prst="roundRect">
            <a:avLst/>
          </a:prstGeom>
          <a:solidFill>
            <a:srgbClr val="92D050">
              <a:alpha val="40000"/>
            </a:srgb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latin typeface="+mj-lt"/>
              </a:rPr>
              <a:t>Entity</a:t>
            </a:r>
            <a:endParaRPr lang="en-US" sz="1200" dirty="0">
              <a:latin typeface="+mj-lt"/>
            </a:endParaRPr>
          </a:p>
        </p:txBody>
      </p:sp>
      <p:sp>
        <p:nvSpPr>
          <p:cNvPr id="28" name="Rounded Rectangle 27"/>
          <p:cNvSpPr/>
          <p:nvPr/>
        </p:nvSpPr>
        <p:spPr>
          <a:xfrm>
            <a:off x="9821582" y="1973578"/>
            <a:ext cx="1735231" cy="234951"/>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29" name="Rounded Rectangle 28"/>
          <p:cNvSpPr/>
          <p:nvPr/>
        </p:nvSpPr>
        <p:spPr>
          <a:xfrm>
            <a:off x="9828912" y="3100068"/>
            <a:ext cx="1042288" cy="356450"/>
          </a:xfrm>
          <a:prstGeom prst="roundRect">
            <a:avLst/>
          </a:prstGeom>
          <a:solidFill>
            <a:srgbClr val="92D050">
              <a:alpha val="40000"/>
            </a:srgb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latin typeface="+mj-lt"/>
              </a:rPr>
              <a:t>Entity</a:t>
            </a:r>
            <a:endParaRPr lang="en-US" sz="1400" dirty="0">
              <a:latin typeface="+mj-lt"/>
            </a:endParaRPr>
          </a:p>
        </p:txBody>
      </p:sp>
      <p:sp>
        <p:nvSpPr>
          <p:cNvPr id="30" name="Rounded Rectangle 29"/>
          <p:cNvSpPr/>
          <p:nvPr/>
        </p:nvSpPr>
        <p:spPr>
          <a:xfrm>
            <a:off x="9821582" y="3520648"/>
            <a:ext cx="1735231" cy="234951"/>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4101" name="Curved Left Arrow 4100"/>
          <p:cNvSpPr/>
          <p:nvPr/>
        </p:nvSpPr>
        <p:spPr>
          <a:xfrm>
            <a:off x="10947212" y="1039282"/>
            <a:ext cx="486803" cy="891538"/>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8" name="Curved Left Arrow 37"/>
          <p:cNvSpPr/>
          <p:nvPr/>
        </p:nvSpPr>
        <p:spPr>
          <a:xfrm>
            <a:off x="11010712" y="1811652"/>
            <a:ext cx="486803" cy="1631952"/>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4102" name="Rounded Rectangle 4101"/>
          <p:cNvSpPr/>
          <p:nvPr/>
        </p:nvSpPr>
        <p:spPr>
          <a:xfrm>
            <a:off x="8091207" y="3456518"/>
            <a:ext cx="1570131" cy="5341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mj-lt"/>
              </a:rPr>
              <a:t>JPA APIs </a:t>
            </a:r>
            <a:endParaRPr lang="en-US" dirty="0">
              <a:latin typeface="+mj-lt"/>
            </a:endParaRPr>
          </a:p>
        </p:txBody>
      </p:sp>
      <p:cxnSp>
        <p:nvCxnSpPr>
          <p:cNvPr id="4104" name="Straight Arrow Connector 4103"/>
          <p:cNvCxnSpPr>
            <a:stCxn id="18" idx="2"/>
            <a:endCxn id="4102" idx="0"/>
          </p:cNvCxnSpPr>
          <p:nvPr/>
        </p:nvCxnSpPr>
        <p:spPr>
          <a:xfrm>
            <a:off x="8015194" y="2956561"/>
            <a:ext cx="861079" cy="4999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06" name="Straight Arrow Connector 4105"/>
          <p:cNvCxnSpPr>
            <a:endCxn id="4102" idx="0"/>
          </p:cNvCxnSpPr>
          <p:nvPr/>
        </p:nvCxnSpPr>
        <p:spPr>
          <a:xfrm flipH="1">
            <a:off x="8876273" y="2984500"/>
            <a:ext cx="945309" cy="472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2664858" y="5015931"/>
            <a:ext cx="1550110" cy="261655"/>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JDBC Driver</a:t>
            </a:r>
            <a:endParaRPr lang="en-US" sz="1300" dirty="0">
              <a:latin typeface="+mj-lt"/>
            </a:endParaRPr>
          </a:p>
        </p:txBody>
      </p:sp>
      <p:sp>
        <p:nvSpPr>
          <p:cNvPr id="55" name="Rounded Rectangle 54"/>
          <p:cNvSpPr/>
          <p:nvPr/>
        </p:nvSpPr>
        <p:spPr>
          <a:xfrm>
            <a:off x="9843994" y="4394942"/>
            <a:ext cx="1125631" cy="317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Entity</a:t>
            </a:r>
            <a:endParaRPr lang="en-US" dirty="0">
              <a:latin typeface="+mj-lt"/>
            </a:endParaRPr>
          </a:p>
        </p:txBody>
      </p:sp>
      <p:sp>
        <p:nvSpPr>
          <p:cNvPr id="56" name="Rounded Rectangle 55"/>
          <p:cNvSpPr/>
          <p:nvPr/>
        </p:nvSpPr>
        <p:spPr>
          <a:xfrm>
            <a:off x="9821581" y="4818162"/>
            <a:ext cx="1735231" cy="234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57" name="Rounded Rectangle 56"/>
          <p:cNvSpPr/>
          <p:nvPr/>
        </p:nvSpPr>
        <p:spPr>
          <a:xfrm>
            <a:off x="8234525" y="5337543"/>
            <a:ext cx="1353601" cy="364442"/>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Hibernate Core APIs</a:t>
            </a:r>
            <a:endParaRPr lang="en-US" sz="1300" dirty="0">
              <a:latin typeface="+mj-lt"/>
            </a:endParaRPr>
          </a:p>
        </p:txBody>
      </p:sp>
      <p:cxnSp>
        <p:nvCxnSpPr>
          <p:cNvPr id="4114" name="Straight Arrow Connector 4113"/>
          <p:cNvCxnSpPr>
            <a:stCxn id="84" idx="2"/>
            <a:endCxn id="57" idx="0"/>
          </p:cNvCxnSpPr>
          <p:nvPr/>
        </p:nvCxnSpPr>
        <p:spPr>
          <a:xfrm>
            <a:off x="8873841" y="4682383"/>
            <a:ext cx="37485" cy="655160"/>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2551006" y="5277586"/>
            <a:ext cx="1777815" cy="5341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mj-lt"/>
              </a:rPr>
              <a:t>JDBC Basic APIs</a:t>
            </a:r>
            <a:endParaRPr lang="en-US" dirty="0">
              <a:latin typeface="+mj-lt"/>
            </a:endParaRPr>
          </a:p>
        </p:txBody>
      </p:sp>
      <p:cxnSp>
        <p:nvCxnSpPr>
          <p:cNvPr id="4124" name="Straight Arrow Connector 4123"/>
          <p:cNvCxnSpPr>
            <a:stCxn id="57" idx="1"/>
            <a:endCxn id="63" idx="3"/>
          </p:cNvCxnSpPr>
          <p:nvPr/>
        </p:nvCxnSpPr>
        <p:spPr>
          <a:xfrm flipH="1">
            <a:off x="4328821" y="5519764"/>
            <a:ext cx="3905704" cy="2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urved Left Arrow 72"/>
          <p:cNvSpPr/>
          <p:nvPr/>
        </p:nvSpPr>
        <p:spPr>
          <a:xfrm>
            <a:off x="11099658" y="3271092"/>
            <a:ext cx="486803" cy="1389808"/>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75" name="Rounded Rectangle 74"/>
          <p:cNvSpPr/>
          <p:nvPr/>
        </p:nvSpPr>
        <p:spPr>
          <a:xfrm>
            <a:off x="6636715" y="5285897"/>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SQL</a:t>
            </a:r>
            <a:endParaRPr lang="en-US" sz="1000" dirty="0">
              <a:latin typeface="+mj-lt"/>
            </a:endParaRPr>
          </a:p>
        </p:txBody>
      </p:sp>
      <p:sp>
        <p:nvSpPr>
          <p:cNvPr id="76" name="Rounded Rectangle 75"/>
          <p:cNvSpPr/>
          <p:nvPr/>
        </p:nvSpPr>
        <p:spPr>
          <a:xfrm>
            <a:off x="6996127" y="5577445"/>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Bind values</a:t>
            </a:r>
            <a:endParaRPr lang="en-US" sz="1000" dirty="0">
              <a:latin typeface="+mj-lt"/>
            </a:endParaRPr>
          </a:p>
        </p:txBody>
      </p:sp>
      <p:sp>
        <p:nvSpPr>
          <p:cNvPr id="4127" name="Flowchart: Magnetic Disk 4126"/>
          <p:cNvSpPr/>
          <p:nvPr/>
        </p:nvSpPr>
        <p:spPr>
          <a:xfrm>
            <a:off x="2210804" y="2054507"/>
            <a:ext cx="2458217" cy="222602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mj-lt"/>
              </a:rPr>
              <a:t>DB</a:t>
            </a:r>
            <a:endParaRPr lang="en-US" sz="6000" dirty="0">
              <a:latin typeface="+mj-lt"/>
            </a:endParaRPr>
          </a:p>
        </p:txBody>
      </p:sp>
      <p:cxnSp>
        <p:nvCxnSpPr>
          <p:cNvPr id="33" name="Straight Arrow Connector 32"/>
          <p:cNvCxnSpPr>
            <a:endCxn id="4127" idx="3"/>
          </p:cNvCxnSpPr>
          <p:nvPr/>
        </p:nvCxnSpPr>
        <p:spPr>
          <a:xfrm flipV="1">
            <a:off x="3439912" y="4280536"/>
            <a:ext cx="1" cy="7100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3528859" y="4470718"/>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SQL</a:t>
            </a:r>
            <a:endParaRPr lang="en-US" sz="1000" dirty="0">
              <a:latin typeface="+mj-lt"/>
            </a:endParaRPr>
          </a:p>
        </p:txBody>
      </p:sp>
      <p:sp>
        <p:nvSpPr>
          <p:cNvPr id="81" name="Rounded Rectangle 80"/>
          <p:cNvSpPr/>
          <p:nvPr/>
        </p:nvSpPr>
        <p:spPr>
          <a:xfrm>
            <a:off x="3528859" y="4723591"/>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Bind values</a:t>
            </a:r>
            <a:endParaRPr lang="en-US" sz="1000" dirty="0">
              <a:latin typeface="+mj-lt"/>
            </a:endParaRPr>
          </a:p>
        </p:txBody>
      </p:sp>
      <p:sp>
        <p:nvSpPr>
          <p:cNvPr id="84" name="Rounded Rectangle 83"/>
          <p:cNvSpPr/>
          <p:nvPr/>
        </p:nvSpPr>
        <p:spPr>
          <a:xfrm>
            <a:off x="8079627" y="4011448"/>
            <a:ext cx="1588428" cy="670935"/>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Hibernate </a:t>
            </a:r>
          </a:p>
          <a:p>
            <a:pPr algn="ctr"/>
            <a:r>
              <a:rPr lang="en-US" sz="1300" dirty="0" smtClean="0">
                <a:latin typeface="+mj-lt"/>
              </a:rPr>
              <a:t>JPA reference</a:t>
            </a:r>
          </a:p>
          <a:p>
            <a:pPr algn="ctr"/>
            <a:r>
              <a:rPr lang="en-US" sz="1300" dirty="0" smtClean="0">
                <a:latin typeface="+mj-lt"/>
              </a:rPr>
              <a:t>implementation</a:t>
            </a:r>
            <a:endParaRPr lang="en-US" sz="1300" dirty="0">
              <a:latin typeface="+mj-lt"/>
            </a:endParaRPr>
          </a:p>
        </p:txBody>
      </p:sp>
      <p:sp>
        <p:nvSpPr>
          <p:cNvPr id="88" name="Title 1"/>
          <p:cNvSpPr txBox="1">
            <a:spLocks/>
          </p:cNvSpPr>
          <p:nvPr/>
        </p:nvSpPr>
        <p:spPr bwMode="gray">
          <a:xfrm>
            <a:off x="8582801" y="842058"/>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(1)</a:t>
            </a:r>
            <a:endParaRPr lang="en-US" sz="1400" b="0" dirty="0">
              <a:solidFill>
                <a:srgbClr val="FF0000"/>
              </a:solidFill>
              <a:ea typeface="Roboto" panose="02000000000000000000" pitchFamily="2" charset="0"/>
            </a:endParaRPr>
          </a:p>
        </p:txBody>
      </p:sp>
      <p:sp>
        <p:nvSpPr>
          <p:cNvPr id="89" name="Title 1"/>
          <p:cNvSpPr txBox="1">
            <a:spLocks/>
          </p:cNvSpPr>
          <p:nvPr/>
        </p:nvSpPr>
        <p:spPr bwMode="gray">
          <a:xfrm>
            <a:off x="7516360" y="1729781"/>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(2)</a:t>
            </a:r>
            <a:endParaRPr lang="en-US" sz="1400" b="0" dirty="0">
              <a:solidFill>
                <a:srgbClr val="FF0000"/>
              </a:solidFill>
              <a:ea typeface="Roboto" panose="02000000000000000000" pitchFamily="2" charset="0"/>
            </a:endParaRPr>
          </a:p>
        </p:txBody>
      </p:sp>
      <p:sp>
        <p:nvSpPr>
          <p:cNvPr id="90" name="Title 1"/>
          <p:cNvSpPr txBox="1">
            <a:spLocks/>
          </p:cNvSpPr>
          <p:nvPr/>
        </p:nvSpPr>
        <p:spPr bwMode="gray">
          <a:xfrm>
            <a:off x="8682310" y="2961663"/>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(3)</a:t>
            </a:r>
            <a:endParaRPr lang="en-US" sz="1400" b="0" dirty="0">
              <a:solidFill>
                <a:srgbClr val="FF0000"/>
              </a:solidFill>
              <a:ea typeface="Roboto" panose="02000000000000000000" pitchFamily="2" charset="0"/>
            </a:endParaRPr>
          </a:p>
        </p:txBody>
      </p:sp>
      <p:sp>
        <p:nvSpPr>
          <p:cNvPr id="91" name="Title 1"/>
          <p:cNvSpPr txBox="1">
            <a:spLocks/>
          </p:cNvSpPr>
          <p:nvPr/>
        </p:nvSpPr>
        <p:spPr bwMode="gray">
          <a:xfrm>
            <a:off x="8448909" y="4810738"/>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(4)</a:t>
            </a:r>
            <a:endParaRPr lang="en-US" sz="1400" b="0" dirty="0">
              <a:solidFill>
                <a:srgbClr val="FF0000"/>
              </a:solidFill>
              <a:ea typeface="Roboto" panose="02000000000000000000" pitchFamily="2" charset="0"/>
            </a:endParaRPr>
          </a:p>
        </p:txBody>
      </p:sp>
      <p:sp>
        <p:nvSpPr>
          <p:cNvPr id="92" name="Title 1"/>
          <p:cNvSpPr txBox="1">
            <a:spLocks/>
          </p:cNvSpPr>
          <p:nvPr/>
        </p:nvSpPr>
        <p:spPr bwMode="gray">
          <a:xfrm>
            <a:off x="5656595" y="5564276"/>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(5)</a:t>
            </a:r>
            <a:endParaRPr lang="en-US" sz="1400" b="0" dirty="0">
              <a:solidFill>
                <a:srgbClr val="FF0000"/>
              </a:solidFill>
              <a:ea typeface="Roboto" panose="02000000000000000000" pitchFamily="2" charset="0"/>
            </a:endParaRPr>
          </a:p>
        </p:txBody>
      </p:sp>
    </p:spTree>
    <p:extLst>
      <p:ext uri="{BB962C8B-B14F-4D97-AF65-F5344CB8AC3E}">
        <p14:creationId xmlns:p14="http://schemas.microsoft.com/office/powerpoint/2010/main" val="373767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089276" y="1024039"/>
            <a:ext cx="5658224" cy="4920305"/>
          </a:xfrm>
          <a:prstGeom prst="roundRect">
            <a:avLst/>
          </a:prstGeom>
          <a:solidFill>
            <a:schemeClr val="bg1"/>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6972300" y="1206500"/>
            <a:ext cx="3898900" cy="2082800"/>
          </a:xfrm>
          <a:prstGeom prst="roundRect">
            <a:avLst/>
          </a:prstGeom>
          <a:solidFill>
            <a:schemeClr val="accent5">
              <a:lumMod val="40000"/>
              <a:lumOff val="60000"/>
              <a:alpha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10" name="Rounded Rectangle 9"/>
          <p:cNvSpPr/>
          <p:nvPr/>
        </p:nvSpPr>
        <p:spPr>
          <a:xfrm>
            <a:off x="7483288" y="249768"/>
            <a:ext cx="2870200" cy="518582"/>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Service</a:t>
            </a:r>
            <a:endParaRPr lang="en-US" dirty="0">
              <a:latin typeface="+mj-lt"/>
            </a:endParaRPr>
          </a:p>
        </p:txBody>
      </p:sp>
      <p:sp>
        <p:nvSpPr>
          <p:cNvPr id="11" name="Rounded Rectangle 10"/>
          <p:cNvSpPr/>
          <p:nvPr/>
        </p:nvSpPr>
        <p:spPr>
          <a:xfrm>
            <a:off x="8175438" y="1297093"/>
            <a:ext cx="1485900" cy="318345"/>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err="1" smtClean="0">
                <a:latin typeface="+mj-lt"/>
              </a:rPr>
              <a:t>JPARepository</a:t>
            </a:r>
            <a:endParaRPr lang="en-US" sz="1400" dirty="0">
              <a:latin typeface="+mj-lt"/>
            </a:endParaRPr>
          </a:p>
        </p:txBody>
      </p:sp>
      <p:cxnSp>
        <p:nvCxnSpPr>
          <p:cNvPr id="13" name="Straight Arrow Connector 12"/>
          <p:cNvCxnSpPr>
            <a:stCxn id="10" idx="2"/>
            <a:endCxn id="11" idx="0"/>
          </p:cNvCxnSpPr>
          <p:nvPr/>
        </p:nvCxnSpPr>
        <p:spPr>
          <a:xfrm>
            <a:off x="8918388" y="768350"/>
            <a:ext cx="0" cy="52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a:off x="8091207" y="1706031"/>
            <a:ext cx="1654362" cy="435192"/>
          </a:xfrm>
          <a:prstGeom prst="downArrow">
            <a:avLst/>
          </a:prstGeom>
          <a:solidFill>
            <a:schemeClr val="accent1">
              <a:alpha val="4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Proxy</a:t>
            </a:r>
            <a:endParaRPr lang="en-US" dirty="0">
              <a:latin typeface="+mj-lt"/>
            </a:endParaRPr>
          </a:p>
        </p:txBody>
      </p:sp>
      <p:sp>
        <p:nvSpPr>
          <p:cNvPr id="18" name="Rounded Rectangle 17"/>
          <p:cNvSpPr/>
          <p:nvPr/>
        </p:nvSpPr>
        <p:spPr>
          <a:xfrm>
            <a:off x="7216588" y="2308861"/>
            <a:ext cx="1597212" cy="647700"/>
          </a:xfrm>
          <a:prstGeom prst="roundRect">
            <a:avLst/>
          </a:prstGeom>
          <a:solidFill>
            <a:schemeClr val="accent1">
              <a:alpha val="4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Custom</a:t>
            </a:r>
          </a:p>
          <a:p>
            <a:pPr algn="ctr"/>
            <a:r>
              <a:rPr lang="en-US" sz="1400" dirty="0" err="1" smtClean="0">
                <a:latin typeface="+mj-lt"/>
              </a:rPr>
              <a:t>RepositoryImpl</a:t>
            </a:r>
            <a:endParaRPr lang="en-US" sz="1400" dirty="0">
              <a:latin typeface="+mj-lt"/>
            </a:endParaRPr>
          </a:p>
        </p:txBody>
      </p:sp>
      <p:sp>
        <p:nvSpPr>
          <p:cNvPr id="20" name="Rounded Rectangle 19"/>
          <p:cNvSpPr/>
          <p:nvPr/>
        </p:nvSpPr>
        <p:spPr>
          <a:xfrm>
            <a:off x="9058088" y="2336800"/>
            <a:ext cx="1571812" cy="647700"/>
          </a:xfrm>
          <a:prstGeom prst="roundRect">
            <a:avLst/>
          </a:prstGeom>
          <a:gradFill>
            <a:gsLst>
              <a:gs pos="0">
                <a:schemeClr val="accent1">
                  <a:tint val="98000"/>
                  <a:lumMod val="114000"/>
                  <a:alpha val="85000"/>
                </a:schemeClr>
              </a:gs>
              <a:gs pos="100000">
                <a:schemeClr val="accent1">
                  <a:shade val="90000"/>
                  <a:lumMod val="84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latin typeface="+mj-lt"/>
              </a:rPr>
              <a:t>&lt;Spring Data&gt;</a:t>
            </a:r>
          </a:p>
          <a:p>
            <a:pPr algn="ctr"/>
            <a:r>
              <a:rPr lang="en-US" sz="1400" dirty="0" err="1" smtClean="0">
                <a:latin typeface="+mj-lt"/>
              </a:rPr>
              <a:t>SimpleJpa</a:t>
            </a:r>
            <a:endParaRPr lang="en-US" sz="1400" dirty="0" smtClean="0">
              <a:latin typeface="+mj-lt"/>
            </a:endParaRPr>
          </a:p>
          <a:p>
            <a:pPr algn="ctr"/>
            <a:r>
              <a:rPr lang="en-US" sz="1400" dirty="0" smtClean="0">
                <a:latin typeface="+mj-lt"/>
              </a:rPr>
              <a:t>Repository</a:t>
            </a:r>
            <a:endParaRPr lang="en-US" sz="1400" dirty="0">
              <a:latin typeface="+mj-lt"/>
            </a:endParaRPr>
          </a:p>
        </p:txBody>
      </p:sp>
      <p:cxnSp>
        <p:nvCxnSpPr>
          <p:cNvPr id="21" name="Straight Arrow Connector 20"/>
          <p:cNvCxnSpPr>
            <a:stCxn id="17" idx="2"/>
            <a:endCxn id="18" idx="0"/>
          </p:cNvCxnSpPr>
          <p:nvPr/>
        </p:nvCxnSpPr>
        <p:spPr>
          <a:xfrm flipH="1">
            <a:off x="8015194" y="2141223"/>
            <a:ext cx="903194" cy="16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p:cNvCxnSpPr>
          <p:nvPr/>
        </p:nvCxnSpPr>
        <p:spPr>
          <a:xfrm>
            <a:off x="8918388" y="2141223"/>
            <a:ext cx="827181" cy="16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9745569" y="889000"/>
            <a:ext cx="1125631" cy="317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Entity</a:t>
            </a:r>
            <a:endParaRPr lang="en-US" dirty="0">
              <a:latin typeface="+mj-lt"/>
            </a:endParaRPr>
          </a:p>
        </p:txBody>
      </p:sp>
      <p:sp>
        <p:nvSpPr>
          <p:cNvPr id="25" name="Rounded Rectangle 24"/>
          <p:cNvSpPr/>
          <p:nvPr/>
        </p:nvSpPr>
        <p:spPr>
          <a:xfrm>
            <a:off x="9762284" y="1256242"/>
            <a:ext cx="1735231" cy="234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27" name="Rounded Rectangle 26"/>
          <p:cNvSpPr/>
          <p:nvPr/>
        </p:nvSpPr>
        <p:spPr>
          <a:xfrm>
            <a:off x="10074507" y="1707935"/>
            <a:ext cx="789969" cy="207434"/>
          </a:xfrm>
          <a:prstGeom prst="roundRect">
            <a:avLst/>
          </a:prstGeom>
          <a:solidFill>
            <a:srgbClr val="92D050">
              <a:alpha val="40000"/>
            </a:srgb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latin typeface="+mj-lt"/>
              </a:rPr>
              <a:t>Entity</a:t>
            </a:r>
            <a:endParaRPr lang="en-US" sz="1200" dirty="0">
              <a:latin typeface="+mj-lt"/>
            </a:endParaRPr>
          </a:p>
        </p:txBody>
      </p:sp>
      <p:sp>
        <p:nvSpPr>
          <p:cNvPr id="28" name="Rounded Rectangle 27"/>
          <p:cNvSpPr/>
          <p:nvPr/>
        </p:nvSpPr>
        <p:spPr>
          <a:xfrm>
            <a:off x="9821582" y="1973578"/>
            <a:ext cx="1735231" cy="234951"/>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29" name="Rounded Rectangle 28"/>
          <p:cNvSpPr/>
          <p:nvPr/>
        </p:nvSpPr>
        <p:spPr>
          <a:xfrm>
            <a:off x="9828912" y="3100068"/>
            <a:ext cx="1042288" cy="356450"/>
          </a:xfrm>
          <a:prstGeom prst="roundRect">
            <a:avLst/>
          </a:prstGeom>
          <a:solidFill>
            <a:srgbClr val="92D050">
              <a:alpha val="40000"/>
            </a:srgb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latin typeface="+mj-lt"/>
              </a:rPr>
              <a:t>Entity</a:t>
            </a:r>
            <a:endParaRPr lang="en-US" sz="1400" dirty="0">
              <a:latin typeface="+mj-lt"/>
            </a:endParaRPr>
          </a:p>
        </p:txBody>
      </p:sp>
      <p:sp>
        <p:nvSpPr>
          <p:cNvPr id="30" name="Rounded Rectangle 29"/>
          <p:cNvSpPr/>
          <p:nvPr/>
        </p:nvSpPr>
        <p:spPr>
          <a:xfrm>
            <a:off x="9821582" y="3520648"/>
            <a:ext cx="1735231" cy="234951"/>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4101" name="Curved Left Arrow 4100"/>
          <p:cNvSpPr/>
          <p:nvPr/>
        </p:nvSpPr>
        <p:spPr>
          <a:xfrm>
            <a:off x="10947212" y="1039282"/>
            <a:ext cx="486803" cy="891538"/>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8" name="Curved Left Arrow 37"/>
          <p:cNvSpPr/>
          <p:nvPr/>
        </p:nvSpPr>
        <p:spPr>
          <a:xfrm>
            <a:off x="11010712" y="1811652"/>
            <a:ext cx="486803" cy="1631952"/>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4102" name="Rounded Rectangle 4101"/>
          <p:cNvSpPr/>
          <p:nvPr/>
        </p:nvSpPr>
        <p:spPr>
          <a:xfrm>
            <a:off x="8091207" y="3456518"/>
            <a:ext cx="1570131" cy="5341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mj-lt"/>
              </a:rPr>
              <a:t>JPA APIs </a:t>
            </a:r>
            <a:endParaRPr lang="en-US" dirty="0">
              <a:latin typeface="+mj-lt"/>
            </a:endParaRPr>
          </a:p>
        </p:txBody>
      </p:sp>
      <p:cxnSp>
        <p:nvCxnSpPr>
          <p:cNvPr id="4104" name="Straight Arrow Connector 4103"/>
          <p:cNvCxnSpPr>
            <a:stCxn id="18" idx="2"/>
            <a:endCxn id="4102" idx="0"/>
          </p:cNvCxnSpPr>
          <p:nvPr/>
        </p:nvCxnSpPr>
        <p:spPr>
          <a:xfrm>
            <a:off x="8015194" y="2956561"/>
            <a:ext cx="861079" cy="4999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06" name="Straight Arrow Connector 4105"/>
          <p:cNvCxnSpPr>
            <a:endCxn id="4102" idx="0"/>
          </p:cNvCxnSpPr>
          <p:nvPr/>
        </p:nvCxnSpPr>
        <p:spPr>
          <a:xfrm flipH="1">
            <a:off x="8876273" y="2984500"/>
            <a:ext cx="945309" cy="472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2664858" y="5015931"/>
            <a:ext cx="1550110" cy="261655"/>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JDBC Driver</a:t>
            </a:r>
            <a:endParaRPr lang="en-US" sz="1300" dirty="0">
              <a:latin typeface="+mj-lt"/>
            </a:endParaRPr>
          </a:p>
        </p:txBody>
      </p:sp>
      <p:sp>
        <p:nvSpPr>
          <p:cNvPr id="55" name="Rounded Rectangle 54"/>
          <p:cNvSpPr/>
          <p:nvPr/>
        </p:nvSpPr>
        <p:spPr>
          <a:xfrm>
            <a:off x="9843994" y="4394942"/>
            <a:ext cx="1125631" cy="317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Entity</a:t>
            </a:r>
            <a:endParaRPr lang="en-US" dirty="0">
              <a:latin typeface="+mj-lt"/>
            </a:endParaRPr>
          </a:p>
        </p:txBody>
      </p:sp>
      <p:sp>
        <p:nvSpPr>
          <p:cNvPr id="56" name="Rounded Rectangle 55"/>
          <p:cNvSpPr/>
          <p:nvPr/>
        </p:nvSpPr>
        <p:spPr>
          <a:xfrm>
            <a:off x="9821581" y="4818162"/>
            <a:ext cx="1735231" cy="234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57" name="Rounded Rectangle 56"/>
          <p:cNvSpPr/>
          <p:nvPr/>
        </p:nvSpPr>
        <p:spPr>
          <a:xfrm>
            <a:off x="8234525" y="5337543"/>
            <a:ext cx="1353601" cy="364442"/>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Hibernate Core APIs</a:t>
            </a:r>
            <a:endParaRPr lang="en-US" sz="1300" dirty="0">
              <a:latin typeface="+mj-lt"/>
            </a:endParaRPr>
          </a:p>
        </p:txBody>
      </p:sp>
      <p:cxnSp>
        <p:nvCxnSpPr>
          <p:cNvPr id="4114" name="Straight Arrow Connector 4113"/>
          <p:cNvCxnSpPr>
            <a:stCxn id="84" idx="2"/>
            <a:endCxn id="57" idx="0"/>
          </p:cNvCxnSpPr>
          <p:nvPr/>
        </p:nvCxnSpPr>
        <p:spPr>
          <a:xfrm>
            <a:off x="8873841" y="4682383"/>
            <a:ext cx="37485" cy="655160"/>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2551006" y="5277586"/>
            <a:ext cx="1777815" cy="5341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mj-lt"/>
              </a:rPr>
              <a:t>JDBC Basic APIs</a:t>
            </a:r>
            <a:endParaRPr lang="en-US" dirty="0">
              <a:latin typeface="+mj-lt"/>
            </a:endParaRPr>
          </a:p>
        </p:txBody>
      </p:sp>
      <p:cxnSp>
        <p:nvCxnSpPr>
          <p:cNvPr id="4124" name="Straight Arrow Connector 4123"/>
          <p:cNvCxnSpPr>
            <a:stCxn id="57" idx="1"/>
            <a:endCxn id="63" idx="3"/>
          </p:cNvCxnSpPr>
          <p:nvPr/>
        </p:nvCxnSpPr>
        <p:spPr>
          <a:xfrm flipH="1">
            <a:off x="4328821" y="5519764"/>
            <a:ext cx="3905704" cy="2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urved Left Arrow 72"/>
          <p:cNvSpPr/>
          <p:nvPr/>
        </p:nvSpPr>
        <p:spPr>
          <a:xfrm>
            <a:off x="11099658" y="3271092"/>
            <a:ext cx="486803" cy="1389808"/>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75" name="Rounded Rectangle 74"/>
          <p:cNvSpPr/>
          <p:nvPr/>
        </p:nvSpPr>
        <p:spPr>
          <a:xfrm>
            <a:off x="6636715" y="5285897"/>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SQL</a:t>
            </a:r>
            <a:endParaRPr lang="en-US" sz="1000" dirty="0">
              <a:latin typeface="+mj-lt"/>
            </a:endParaRPr>
          </a:p>
        </p:txBody>
      </p:sp>
      <p:sp>
        <p:nvSpPr>
          <p:cNvPr id="76" name="Rounded Rectangle 75"/>
          <p:cNvSpPr/>
          <p:nvPr/>
        </p:nvSpPr>
        <p:spPr>
          <a:xfrm>
            <a:off x="6996127" y="5577445"/>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Bind values</a:t>
            </a:r>
            <a:endParaRPr lang="en-US" sz="1000" dirty="0">
              <a:latin typeface="+mj-lt"/>
            </a:endParaRPr>
          </a:p>
        </p:txBody>
      </p:sp>
      <p:sp>
        <p:nvSpPr>
          <p:cNvPr id="4127" name="Flowchart: Magnetic Disk 4126"/>
          <p:cNvSpPr/>
          <p:nvPr/>
        </p:nvSpPr>
        <p:spPr>
          <a:xfrm>
            <a:off x="2210804" y="2054507"/>
            <a:ext cx="2458217" cy="222602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mj-lt"/>
              </a:rPr>
              <a:t>DB</a:t>
            </a:r>
            <a:endParaRPr lang="en-US" sz="6000" dirty="0">
              <a:latin typeface="+mj-lt"/>
            </a:endParaRPr>
          </a:p>
        </p:txBody>
      </p:sp>
      <p:cxnSp>
        <p:nvCxnSpPr>
          <p:cNvPr id="33" name="Straight Arrow Connector 32"/>
          <p:cNvCxnSpPr>
            <a:endCxn id="4127" idx="3"/>
          </p:cNvCxnSpPr>
          <p:nvPr/>
        </p:nvCxnSpPr>
        <p:spPr>
          <a:xfrm flipV="1">
            <a:off x="3439912" y="4280536"/>
            <a:ext cx="1" cy="7100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3528859" y="4470718"/>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SQL</a:t>
            </a:r>
            <a:endParaRPr lang="en-US" sz="1000" dirty="0">
              <a:latin typeface="+mj-lt"/>
            </a:endParaRPr>
          </a:p>
        </p:txBody>
      </p:sp>
      <p:sp>
        <p:nvSpPr>
          <p:cNvPr id="81" name="Rounded Rectangle 80"/>
          <p:cNvSpPr/>
          <p:nvPr/>
        </p:nvSpPr>
        <p:spPr>
          <a:xfrm>
            <a:off x="3528859" y="4723591"/>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Bind values</a:t>
            </a:r>
            <a:endParaRPr lang="en-US" sz="1000" dirty="0">
              <a:latin typeface="+mj-lt"/>
            </a:endParaRPr>
          </a:p>
        </p:txBody>
      </p:sp>
      <p:sp>
        <p:nvSpPr>
          <p:cNvPr id="84" name="Rounded Rectangle 83"/>
          <p:cNvSpPr/>
          <p:nvPr/>
        </p:nvSpPr>
        <p:spPr>
          <a:xfrm>
            <a:off x="8079627" y="4011448"/>
            <a:ext cx="1588428" cy="670935"/>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Hibernate </a:t>
            </a:r>
          </a:p>
          <a:p>
            <a:pPr algn="ctr"/>
            <a:r>
              <a:rPr lang="en-US" sz="1300" dirty="0" smtClean="0">
                <a:latin typeface="+mj-lt"/>
              </a:rPr>
              <a:t>JPA reference</a:t>
            </a:r>
          </a:p>
          <a:p>
            <a:pPr algn="ctr"/>
            <a:r>
              <a:rPr lang="en-US" sz="1300" dirty="0" smtClean="0">
                <a:latin typeface="+mj-lt"/>
              </a:rPr>
              <a:t>implementation</a:t>
            </a:r>
            <a:endParaRPr lang="en-US" sz="1300" dirty="0">
              <a:latin typeface="+mj-lt"/>
            </a:endParaRPr>
          </a:p>
        </p:txBody>
      </p:sp>
      <p:sp>
        <p:nvSpPr>
          <p:cNvPr id="41" name="Oval 40"/>
          <p:cNvSpPr/>
          <p:nvPr/>
        </p:nvSpPr>
        <p:spPr>
          <a:xfrm>
            <a:off x="9661338" y="808892"/>
            <a:ext cx="1242995" cy="522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5" name="Oval 94"/>
          <p:cNvSpPr/>
          <p:nvPr/>
        </p:nvSpPr>
        <p:spPr>
          <a:xfrm>
            <a:off x="8216713" y="1154464"/>
            <a:ext cx="1389224" cy="5871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6" name="Oval 95"/>
          <p:cNvSpPr/>
          <p:nvPr/>
        </p:nvSpPr>
        <p:spPr>
          <a:xfrm>
            <a:off x="8101197" y="3323619"/>
            <a:ext cx="1654291" cy="7553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1" name="Title 1"/>
          <p:cNvSpPr txBox="1">
            <a:spLocks/>
          </p:cNvSpPr>
          <p:nvPr/>
        </p:nvSpPr>
        <p:spPr bwMode="gray">
          <a:xfrm>
            <a:off x="9745569" y="3813946"/>
            <a:ext cx="1406494" cy="17428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solidFill>
                  <a:srgbClr val="FF0000"/>
                </a:solidFill>
                <a:ea typeface="Roboto" panose="02000000000000000000" pitchFamily="2" charset="0"/>
              </a:rPr>
              <a:t>(JPA)</a:t>
            </a:r>
            <a:endParaRPr lang="en-US" sz="1600" dirty="0">
              <a:solidFill>
                <a:srgbClr val="FF0000"/>
              </a:solidFill>
              <a:ea typeface="Roboto" panose="02000000000000000000" pitchFamily="2" charset="0"/>
            </a:endParaRPr>
          </a:p>
        </p:txBody>
      </p:sp>
      <p:sp>
        <p:nvSpPr>
          <p:cNvPr id="102" name="Title 1"/>
          <p:cNvSpPr txBox="1">
            <a:spLocks/>
          </p:cNvSpPr>
          <p:nvPr/>
        </p:nvSpPr>
        <p:spPr bwMode="gray">
          <a:xfrm>
            <a:off x="6726065" y="1032212"/>
            <a:ext cx="1406494" cy="66026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solidFill>
                  <a:srgbClr val="FF0000"/>
                </a:solidFill>
                <a:ea typeface="Roboto" panose="02000000000000000000" pitchFamily="2" charset="0"/>
              </a:rPr>
              <a:t>(Repository and JPA Repository)</a:t>
            </a:r>
            <a:endParaRPr lang="en-US" sz="1600" dirty="0">
              <a:solidFill>
                <a:srgbClr val="FF0000"/>
              </a:solidFill>
              <a:ea typeface="Roboto" panose="02000000000000000000" pitchFamily="2" charset="0"/>
            </a:endParaRPr>
          </a:p>
        </p:txBody>
      </p:sp>
      <p:sp>
        <p:nvSpPr>
          <p:cNvPr id="103" name="Title 1"/>
          <p:cNvSpPr txBox="1">
            <a:spLocks/>
          </p:cNvSpPr>
          <p:nvPr/>
        </p:nvSpPr>
        <p:spPr bwMode="gray">
          <a:xfrm>
            <a:off x="10904986" y="916888"/>
            <a:ext cx="1406494" cy="17428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solidFill>
                  <a:srgbClr val="FF0000"/>
                </a:solidFill>
                <a:ea typeface="Roboto" panose="02000000000000000000" pitchFamily="2" charset="0"/>
              </a:rPr>
              <a:t>(Entity)</a:t>
            </a:r>
            <a:endParaRPr lang="en-US" sz="1600" dirty="0">
              <a:solidFill>
                <a:srgbClr val="FF0000"/>
              </a:solidFill>
              <a:ea typeface="Roboto" panose="02000000000000000000" pitchFamily="2" charset="0"/>
            </a:endParaRPr>
          </a:p>
        </p:txBody>
      </p:sp>
      <p:sp>
        <p:nvSpPr>
          <p:cNvPr id="104" name="Oval 103"/>
          <p:cNvSpPr/>
          <p:nvPr/>
        </p:nvSpPr>
        <p:spPr>
          <a:xfrm>
            <a:off x="8252444" y="5233396"/>
            <a:ext cx="1317762" cy="3816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5" name="Title 1"/>
          <p:cNvSpPr txBox="1">
            <a:spLocks/>
          </p:cNvSpPr>
          <p:nvPr/>
        </p:nvSpPr>
        <p:spPr bwMode="gray">
          <a:xfrm>
            <a:off x="9592734" y="5338390"/>
            <a:ext cx="1502204" cy="19382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solidFill>
                  <a:srgbClr val="FF0000"/>
                </a:solidFill>
                <a:ea typeface="Roboto" panose="02000000000000000000" pitchFamily="2" charset="0"/>
              </a:rPr>
              <a:t>(Hibernate)</a:t>
            </a:r>
            <a:endParaRPr lang="en-US" sz="1600" dirty="0">
              <a:solidFill>
                <a:srgbClr val="FF0000"/>
              </a:solidFill>
              <a:ea typeface="Roboto" panose="02000000000000000000" pitchFamily="2" charset="0"/>
            </a:endParaRPr>
          </a:p>
        </p:txBody>
      </p:sp>
    </p:spTree>
    <p:extLst>
      <p:ext uri="{BB962C8B-B14F-4D97-AF65-F5344CB8AC3E}">
        <p14:creationId xmlns:p14="http://schemas.microsoft.com/office/powerpoint/2010/main" val="1040427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59" name="Title 1"/>
          <p:cNvSpPr txBox="1">
            <a:spLocks/>
          </p:cNvSpPr>
          <p:nvPr/>
        </p:nvSpPr>
        <p:spPr bwMode="gray">
          <a:xfrm>
            <a:off x="1990238" y="1770378"/>
            <a:ext cx="9706462" cy="8966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Entity: </a:t>
            </a:r>
            <a:r>
              <a:rPr lang="en-US" sz="1500" b="0" dirty="0" smtClean="0">
                <a:ea typeface="Roboto" panose="02000000000000000000" pitchFamily="2" charset="0"/>
              </a:rPr>
              <a:t>is Object that has some distinct value. In a persistent storage mechanism, an entity is a business object. Each entity has an associated table in relational database. Each instance of the entity represent a row of the table</a:t>
            </a:r>
            <a:endParaRPr lang="en-US" sz="1500" b="0" dirty="0">
              <a:ea typeface="Roboto" panose="02000000000000000000" pitchFamily="2" charset="0"/>
            </a:endParaRPr>
          </a:p>
        </p:txBody>
      </p:sp>
      <p:pic>
        <p:nvPicPr>
          <p:cNvPr id="3" name="Picture 2"/>
          <p:cNvPicPr>
            <a:picLocks noChangeAspect="1"/>
          </p:cNvPicPr>
          <p:nvPr/>
        </p:nvPicPr>
        <p:blipFill>
          <a:blip r:embed="rId2"/>
          <a:stretch>
            <a:fillRect/>
          </a:stretch>
        </p:blipFill>
        <p:spPr>
          <a:xfrm>
            <a:off x="7864994" y="3721100"/>
            <a:ext cx="3158606" cy="2239504"/>
          </a:xfrm>
          <a:prstGeom prst="rect">
            <a:avLst/>
          </a:prstGeom>
        </p:spPr>
      </p:pic>
      <p:pic>
        <p:nvPicPr>
          <p:cNvPr id="5" name="Picture 4"/>
          <p:cNvPicPr>
            <a:picLocks noChangeAspect="1"/>
          </p:cNvPicPr>
          <p:nvPr/>
        </p:nvPicPr>
        <p:blipFill>
          <a:blip r:embed="rId3"/>
          <a:stretch>
            <a:fillRect/>
          </a:stretch>
        </p:blipFill>
        <p:spPr>
          <a:xfrm>
            <a:off x="2180740" y="3721100"/>
            <a:ext cx="2700578" cy="2239504"/>
          </a:xfrm>
          <a:prstGeom prst="rect">
            <a:avLst/>
          </a:prstGeom>
        </p:spPr>
      </p:pic>
      <p:sp>
        <p:nvSpPr>
          <p:cNvPr id="6" name="Right Arrow 5"/>
          <p:cNvSpPr/>
          <p:nvPr/>
        </p:nvSpPr>
        <p:spPr>
          <a:xfrm>
            <a:off x="4972065" y="4146853"/>
            <a:ext cx="2802182" cy="1387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76500" y="2832100"/>
            <a:ext cx="1930400" cy="66040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4990"/>
                </a:solidFill>
              </a:rPr>
              <a:t>Table</a:t>
            </a:r>
          </a:p>
          <a:p>
            <a:pPr algn="ctr"/>
            <a:r>
              <a:rPr lang="en-US" dirty="0" smtClean="0">
                <a:solidFill>
                  <a:srgbClr val="004990"/>
                </a:solidFill>
              </a:rPr>
              <a:t>(Database)</a:t>
            </a:r>
            <a:endParaRPr lang="en-US" dirty="0">
              <a:solidFill>
                <a:srgbClr val="004990"/>
              </a:solidFill>
            </a:endParaRPr>
          </a:p>
        </p:txBody>
      </p:sp>
      <p:sp>
        <p:nvSpPr>
          <p:cNvPr id="65" name="Rectangle 64"/>
          <p:cNvSpPr/>
          <p:nvPr/>
        </p:nvSpPr>
        <p:spPr>
          <a:xfrm>
            <a:off x="8479097" y="2794845"/>
            <a:ext cx="1930400" cy="66040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4990"/>
                </a:solidFill>
              </a:rPr>
              <a:t>Entity</a:t>
            </a:r>
          </a:p>
          <a:p>
            <a:pPr algn="ctr"/>
            <a:r>
              <a:rPr lang="en-US" dirty="0" smtClean="0">
                <a:solidFill>
                  <a:srgbClr val="004990"/>
                </a:solidFill>
              </a:rPr>
              <a:t>(POJO)</a:t>
            </a:r>
            <a:endParaRPr lang="en-US" dirty="0">
              <a:solidFill>
                <a:srgbClr val="004990"/>
              </a:solidFill>
            </a:endParaRPr>
          </a:p>
        </p:txBody>
      </p:sp>
    </p:spTree>
    <p:extLst>
      <p:ext uri="{BB962C8B-B14F-4D97-AF65-F5344CB8AC3E}">
        <p14:creationId xmlns:p14="http://schemas.microsoft.com/office/powerpoint/2010/main" val="234620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59" name="Title 1"/>
          <p:cNvSpPr txBox="1">
            <a:spLocks/>
          </p:cNvSpPr>
          <p:nvPr/>
        </p:nvSpPr>
        <p:spPr bwMode="gray">
          <a:xfrm>
            <a:off x="1964838" y="1770378"/>
            <a:ext cx="9706462" cy="11379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Repository: </a:t>
            </a:r>
            <a:r>
              <a:rPr lang="en-US" sz="1500" b="0" dirty="0" smtClean="0">
                <a:ea typeface="Roboto" panose="02000000000000000000" pitchFamily="2" charset="0"/>
              </a:rPr>
              <a:t>is a mechanism for encapsulation storage, retrieval, and search behavior, which emulates a collection of objects. </a:t>
            </a:r>
            <a:r>
              <a:rPr lang="en-US" sz="1500" b="0" dirty="0" smtClean="0">
                <a:ea typeface="Roboto" panose="02000000000000000000" pitchFamily="2" charset="0"/>
                <a:hlinkClick r:id="rId2"/>
              </a:rPr>
              <a:t>(Base on Eric Evans’s book Domain-Driven Design)</a:t>
            </a:r>
            <a:r>
              <a:rPr lang="en-US" sz="1500" b="0" dirty="0" smtClean="0">
                <a:ea typeface="Roboto" panose="02000000000000000000" pitchFamily="2" charset="0"/>
              </a:rPr>
              <a:t>. In other words, </a:t>
            </a:r>
            <a:r>
              <a:rPr lang="en-US" sz="1500" dirty="0" smtClean="0">
                <a:solidFill>
                  <a:srgbClr val="FF0000"/>
                </a:solidFill>
                <a:ea typeface="Roboto" panose="02000000000000000000" pitchFamily="2" charset="0"/>
              </a:rPr>
              <a:t>a repository also deals with data and hides queries similar to DAO</a:t>
            </a:r>
            <a:r>
              <a:rPr lang="en-US" sz="1500" b="0" dirty="0" smtClean="0">
                <a:ea typeface="Roboto" panose="02000000000000000000" pitchFamily="2" charset="0"/>
              </a:rPr>
              <a:t>. However, it sit at a higher lever, closer to the business logic of an app.</a:t>
            </a:r>
            <a:endParaRPr lang="en-US" sz="1500" b="0" dirty="0">
              <a:ea typeface="Roboto" panose="02000000000000000000" pitchFamily="2" charset="0"/>
            </a:endParaRPr>
          </a:p>
        </p:txBody>
      </p:sp>
      <p:sp>
        <p:nvSpPr>
          <p:cNvPr id="13" name="Rectangle 12"/>
          <p:cNvSpPr/>
          <p:nvPr/>
        </p:nvSpPr>
        <p:spPr>
          <a:xfrm>
            <a:off x="2591957" y="2908300"/>
            <a:ext cx="2195943" cy="3124200"/>
          </a:xfrm>
          <a:prstGeom prst="rect">
            <a:avLst/>
          </a:prstGeom>
          <a:solidFill>
            <a:srgbClr val="92D05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58078" y="3226645"/>
            <a:ext cx="1663700" cy="41910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Action retrieve</a:t>
            </a:r>
            <a:endParaRPr lang="en-US" sz="1600" dirty="0">
              <a:solidFill>
                <a:schemeClr val="tx1"/>
              </a:solidFill>
            </a:endParaRPr>
          </a:p>
        </p:txBody>
      </p:sp>
      <p:sp>
        <p:nvSpPr>
          <p:cNvPr id="17" name="Rectangle 16"/>
          <p:cNvSpPr/>
          <p:nvPr/>
        </p:nvSpPr>
        <p:spPr>
          <a:xfrm>
            <a:off x="2858078" y="3935941"/>
            <a:ext cx="1663700" cy="41910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Action insert</a:t>
            </a:r>
            <a:endParaRPr lang="en-US" sz="1600" dirty="0">
              <a:solidFill>
                <a:schemeClr val="tx1"/>
              </a:solidFill>
            </a:endParaRPr>
          </a:p>
        </p:txBody>
      </p:sp>
      <p:sp>
        <p:nvSpPr>
          <p:cNvPr id="18" name="Rectangle 17"/>
          <p:cNvSpPr/>
          <p:nvPr/>
        </p:nvSpPr>
        <p:spPr>
          <a:xfrm>
            <a:off x="2858078" y="4679844"/>
            <a:ext cx="1663700" cy="41910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Action Update</a:t>
            </a:r>
            <a:endParaRPr lang="en-US" sz="1600" dirty="0">
              <a:solidFill>
                <a:schemeClr val="tx1"/>
              </a:solidFill>
            </a:endParaRPr>
          </a:p>
        </p:txBody>
      </p:sp>
      <p:sp>
        <p:nvSpPr>
          <p:cNvPr id="19" name="Rectangle 18"/>
          <p:cNvSpPr/>
          <p:nvPr/>
        </p:nvSpPr>
        <p:spPr>
          <a:xfrm>
            <a:off x="2858078" y="5423748"/>
            <a:ext cx="1663700" cy="41910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Action Delete</a:t>
            </a:r>
            <a:endParaRPr lang="en-US" sz="1600" dirty="0">
              <a:solidFill>
                <a:schemeClr val="tx1"/>
              </a:solidFill>
            </a:endParaRPr>
          </a:p>
        </p:txBody>
      </p:sp>
      <p:sp>
        <p:nvSpPr>
          <p:cNvPr id="15" name="Rectangle 14"/>
          <p:cNvSpPr/>
          <p:nvPr/>
        </p:nvSpPr>
        <p:spPr>
          <a:xfrm>
            <a:off x="6311900" y="3117850"/>
            <a:ext cx="2311400" cy="27249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16700" y="3226646"/>
            <a:ext cx="1689100" cy="112839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a:t>S</a:t>
            </a:r>
            <a:r>
              <a:rPr lang="en-US" sz="1300" b="1" dirty="0" err="1" smtClean="0"/>
              <a:t>electAll</a:t>
            </a:r>
            <a:r>
              <a:rPr lang="en-US" sz="1300" b="1" dirty="0" smtClean="0"/>
              <a:t>()</a:t>
            </a:r>
          </a:p>
          <a:p>
            <a:pPr algn="ctr"/>
            <a:r>
              <a:rPr lang="en-US" sz="1300" b="1" dirty="0" err="1" smtClean="0"/>
              <a:t>SelectByID</a:t>
            </a:r>
            <a:r>
              <a:rPr lang="en-US" sz="1300" b="1" dirty="0" smtClean="0"/>
              <a:t>()</a:t>
            </a:r>
          </a:p>
          <a:p>
            <a:pPr algn="ctr"/>
            <a:r>
              <a:rPr lang="en-US" sz="1300" b="1" dirty="0" smtClean="0"/>
              <a:t>Insert()</a:t>
            </a:r>
          </a:p>
          <a:p>
            <a:pPr algn="ctr"/>
            <a:r>
              <a:rPr lang="en-US" sz="1300" b="1" dirty="0" smtClean="0"/>
              <a:t>Update()</a:t>
            </a:r>
          </a:p>
          <a:p>
            <a:pPr algn="ctr"/>
            <a:r>
              <a:rPr lang="en-US" sz="1300" b="1" dirty="0" smtClean="0"/>
              <a:t>Delete()</a:t>
            </a:r>
            <a:endParaRPr lang="en-US" sz="1300" b="1" dirty="0"/>
          </a:p>
        </p:txBody>
      </p:sp>
      <p:sp>
        <p:nvSpPr>
          <p:cNvPr id="22" name="Rectangle 21"/>
          <p:cNvSpPr/>
          <p:nvPr/>
        </p:nvSpPr>
        <p:spPr>
          <a:xfrm>
            <a:off x="6623050" y="4564591"/>
            <a:ext cx="1682750" cy="112500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Entities</a:t>
            </a:r>
            <a:endParaRPr lang="en-US" dirty="0"/>
          </a:p>
        </p:txBody>
      </p:sp>
      <p:sp>
        <p:nvSpPr>
          <p:cNvPr id="20" name="Right Arrow 19"/>
          <p:cNvSpPr/>
          <p:nvPr/>
        </p:nvSpPr>
        <p:spPr>
          <a:xfrm>
            <a:off x="4787900" y="4064000"/>
            <a:ext cx="1511300" cy="80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Implement</a:t>
            </a:r>
            <a:endParaRPr lang="en-US" sz="1500" dirty="0"/>
          </a:p>
        </p:txBody>
      </p:sp>
      <p:sp>
        <p:nvSpPr>
          <p:cNvPr id="21" name="Up-Down Arrow 20"/>
          <p:cNvSpPr/>
          <p:nvPr/>
        </p:nvSpPr>
        <p:spPr>
          <a:xfrm>
            <a:off x="6818069" y="4016269"/>
            <a:ext cx="292101" cy="9281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n 22"/>
          <p:cNvSpPr/>
          <p:nvPr/>
        </p:nvSpPr>
        <p:spPr>
          <a:xfrm>
            <a:off x="9867900" y="3568827"/>
            <a:ext cx="1346200" cy="17904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SQL</a:t>
            </a:r>
            <a:endParaRPr lang="en-US" b="1" dirty="0"/>
          </a:p>
        </p:txBody>
      </p:sp>
      <p:sp>
        <p:nvSpPr>
          <p:cNvPr id="24" name="Right Arrow 23"/>
          <p:cNvSpPr/>
          <p:nvPr/>
        </p:nvSpPr>
        <p:spPr>
          <a:xfrm>
            <a:off x="8623300" y="4222273"/>
            <a:ext cx="1244600" cy="534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bwMode="gray">
          <a:xfrm>
            <a:off x="3007974" y="6089807"/>
            <a:ext cx="1514961" cy="23897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User’s Actions</a:t>
            </a:r>
            <a:endParaRPr lang="en-US" sz="1500" b="0" dirty="0">
              <a:ea typeface="Roboto" panose="02000000000000000000" pitchFamily="2" charset="0"/>
            </a:endParaRPr>
          </a:p>
        </p:txBody>
      </p:sp>
      <p:sp>
        <p:nvSpPr>
          <p:cNvPr id="28" name="Title 1"/>
          <p:cNvSpPr txBox="1">
            <a:spLocks/>
          </p:cNvSpPr>
          <p:nvPr/>
        </p:nvSpPr>
        <p:spPr bwMode="gray">
          <a:xfrm>
            <a:off x="6964119" y="5913013"/>
            <a:ext cx="1514961" cy="23897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Repository</a:t>
            </a:r>
            <a:endParaRPr lang="en-US" sz="1500" b="0" dirty="0">
              <a:ea typeface="Roboto" panose="02000000000000000000" pitchFamily="2" charset="0"/>
            </a:endParaRPr>
          </a:p>
        </p:txBody>
      </p:sp>
      <p:sp>
        <p:nvSpPr>
          <p:cNvPr id="29" name="Title 1"/>
          <p:cNvSpPr txBox="1">
            <a:spLocks/>
          </p:cNvSpPr>
          <p:nvPr/>
        </p:nvSpPr>
        <p:spPr bwMode="gray">
          <a:xfrm>
            <a:off x="10007600" y="5913013"/>
            <a:ext cx="1514961" cy="23897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Database</a:t>
            </a:r>
            <a:endParaRPr lang="en-US" sz="1500" b="0" dirty="0">
              <a:ea typeface="Roboto" panose="02000000000000000000" pitchFamily="2" charset="0"/>
            </a:endParaRPr>
          </a:p>
        </p:txBody>
      </p:sp>
    </p:spTree>
    <p:extLst>
      <p:ext uri="{BB962C8B-B14F-4D97-AF65-F5344CB8AC3E}">
        <p14:creationId xmlns:p14="http://schemas.microsoft.com/office/powerpoint/2010/main" val="1646360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6921</TotalTime>
  <Words>1044</Words>
  <Application>Microsoft Office PowerPoint</Application>
  <PresentationFormat>Widescreen</PresentationFormat>
  <Paragraphs>263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Montserrat</vt:lpstr>
      <vt:lpstr>Open Sans</vt:lpstr>
      <vt:lpstr>Roboto</vt:lpstr>
      <vt:lpstr>Wingdings</vt:lpstr>
      <vt:lpstr>Wingdings 3</vt:lpstr>
      <vt:lpstr>Ion Boardroom</vt:lpstr>
      <vt:lpstr>PowerPoint Presentation</vt:lpstr>
      <vt:lpstr>A. Table Content</vt:lpstr>
      <vt:lpstr>1. Spring Data</vt:lpstr>
      <vt:lpstr>1. Spring Data JPA</vt:lpstr>
      <vt:lpstr>1. Spring Data JPA</vt:lpstr>
      <vt:lpstr>1. Spring Data JPA</vt:lpstr>
      <vt:lpstr>1. Spring Data JPA</vt:lpstr>
      <vt:lpstr>1. Spring Data JPA</vt:lpstr>
      <vt:lpstr>1. Spring Data JPA</vt:lpstr>
      <vt:lpstr>1. Spring Data JPA</vt:lpstr>
      <vt:lpstr>2. Spring Data JPA</vt:lpstr>
      <vt:lpstr>2. Spring Data JPA</vt:lpstr>
      <vt:lpstr>2. Spring Data JPA</vt:lpstr>
      <vt:lpstr>3. Spring Repositories</vt:lpstr>
      <vt:lpstr>3. Spring Repositories</vt:lpstr>
      <vt:lpstr>3. Spring Repositories</vt:lpstr>
      <vt:lpstr>4. Demo Code</vt:lpstr>
      <vt:lpstr>5. Spring DataJPATest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Bao Huynh - TBD</cp:lastModifiedBy>
  <cp:revision>604</cp:revision>
  <cp:lastPrinted>2019-01-28T23:51:57Z</cp:lastPrinted>
  <dcterms:created xsi:type="dcterms:W3CDTF">2019-01-11T19:25:59Z</dcterms:created>
  <dcterms:modified xsi:type="dcterms:W3CDTF">2021-05-19T09:22:15Z</dcterms:modified>
</cp:coreProperties>
</file>