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  <p:sldMasterId id="2147483725" r:id="rId5"/>
  </p:sldMasterIdLst>
  <p:notesMasterIdLst>
    <p:notesMasterId r:id="rId22"/>
  </p:notesMasterIdLst>
  <p:sldIdLst>
    <p:sldId id="256" r:id="rId6"/>
    <p:sldId id="273" r:id="rId7"/>
    <p:sldId id="284" r:id="rId8"/>
    <p:sldId id="275" r:id="rId9"/>
    <p:sldId id="274" r:id="rId10"/>
    <p:sldId id="276" r:id="rId11"/>
    <p:sldId id="277" r:id="rId12"/>
    <p:sldId id="282" r:id="rId13"/>
    <p:sldId id="283" r:id="rId14"/>
    <p:sldId id="280" r:id="rId15"/>
    <p:sldId id="278" r:id="rId16"/>
    <p:sldId id="279" r:id="rId17"/>
    <p:sldId id="281" r:id="rId18"/>
    <p:sldId id="286" r:id="rId19"/>
    <p:sldId id="28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Paras" initials="CP" lastIdx="2" clrIdx="0">
    <p:extLst>
      <p:ext uri="{19B8F6BF-5375-455C-9EA6-DF929625EA0E}">
        <p15:presenceInfo xmlns:p15="http://schemas.microsoft.com/office/powerpoint/2012/main" userId="S-1-5-21-1957994488-926492609-682003330-2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90"/>
    <a:srgbClr val="A9E0E9"/>
    <a:srgbClr val="F2F2F2"/>
    <a:srgbClr val="00AEEF"/>
    <a:srgbClr val="92D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1893" autoAdjust="0"/>
  </p:normalViewPr>
  <p:slideViewPr>
    <p:cSldViewPr snapToGrid="0">
      <p:cViewPr varScale="1">
        <p:scale>
          <a:sx n="76" d="100"/>
          <a:sy n="76" d="100"/>
        </p:scale>
        <p:origin x="126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C1745-093B-4D3D-9A89-9CD99C9E4F7D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B7C0D-1632-439B-A752-34A9003D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1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drive a car to your work place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control the car.  You hire a cab, where another person will drive the car -&gt; control invert from you to driver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“Don't call us, we'll call you"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2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9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35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8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33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B7C0D-1632-439B-A752-34A9003D60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2001" y="587228"/>
            <a:ext cx="3602098" cy="3707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700000">
            <a:off x="9812277" y="2509604"/>
            <a:ext cx="1248452" cy="8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7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54518"/>
            <a:ext cx="8761413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412875"/>
            <a:ext cx="8761412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83600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124156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7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5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14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8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54518"/>
            <a:ext cx="8761413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1412875"/>
            <a:ext cx="8761412" cy="34163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8358" y="6383600"/>
            <a:ext cx="3859795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124156"/>
            <a:ext cx="838199" cy="767687"/>
          </a:xfrm>
        </p:spPr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6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/>
          <a:lstStyle/>
          <a:p>
            <a:fld id="{AF88043E-905E-4148-B009-B3CB700EBBEA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999C8-D5EE-40C2-AE43-FAA4980FF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5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2001" y="587228"/>
            <a:ext cx="3602098" cy="3707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1700000">
            <a:off x="9812277" y="2509604"/>
            <a:ext cx="1248452" cy="83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3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10999C8-D5EE-40C2-AE43-FAA4980FFA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Shape 15"/>
          <p:cNvSpPr/>
          <p:nvPr userDrawn="1"/>
        </p:nvSpPr>
        <p:spPr>
          <a:xfrm>
            <a:off x="-8314" y="0"/>
            <a:ext cx="12200313" cy="939567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5" name="Shape 18"/>
          <p:cNvSpPr/>
          <p:nvPr userDrawn="1"/>
        </p:nvSpPr>
        <p:spPr>
          <a:xfrm>
            <a:off x="4063601" y="939566"/>
            <a:ext cx="4073110" cy="102899"/>
          </a:xfrm>
          <a:prstGeom prst="rect">
            <a:avLst/>
          </a:prstGeom>
          <a:solidFill>
            <a:srgbClr val="FBB51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" name="Shape 19"/>
          <p:cNvSpPr/>
          <p:nvPr userDrawn="1"/>
        </p:nvSpPr>
        <p:spPr>
          <a:xfrm>
            <a:off x="8136710" y="931255"/>
            <a:ext cx="4055289" cy="111212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" name="Shape 20"/>
          <p:cNvSpPr/>
          <p:nvPr userDrawn="1"/>
        </p:nvSpPr>
        <p:spPr>
          <a:xfrm>
            <a:off x="1" y="939567"/>
            <a:ext cx="4063600" cy="102899"/>
          </a:xfrm>
          <a:prstGeom prst="rect">
            <a:avLst/>
          </a:prstGeom>
          <a:solidFill>
            <a:srgbClr val="28ACE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0325619" y="6555546"/>
            <a:ext cx="1935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http://www.logigear.com</a:t>
            </a:r>
            <a:endParaRPr lang="en-US" sz="9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4" y="6391837"/>
            <a:ext cx="1464761" cy="33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2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2" r:id="rId3"/>
    <p:sldLayoutId id="2147483713" r:id="rId4"/>
    <p:sldLayoutId id="2147483714" r:id="rId5"/>
    <p:sldLayoutId id="2147483722" r:id="rId6"/>
    <p:sldLayoutId id="2147483723" r:id="rId7"/>
    <p:sldLayoutId id="2147483724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392643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1450975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0325619" y="6555546"/>
            <a:ext cx="1935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smtClean="0">
                <a:solidFill>
                  <a:srgbClr val="1E4C8F"/>
                </a:solidFill>
                <a:latin typeface="Century Gothic" panose="020B0502020202020204" pitchFamily="34" charset="0"/>
              </a:rPr>
              <a:t>http://www.logigear.com</a:t>
            </a:r>
            <a:endParaRPr lang="en-US" sz="900" i="1" dirty="0">
              <a:solidFill>
                <a:srgbClr val="1E4C8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4" y="6391837"/>
            <a:ext cx="1464761" cy="336895"/>
          </a:xfrm>
          <a:prstGeom prst="rect">
            <a:avLst/>
          </a:prstGeom>
        </p:spPr>
      </p:pic>
      <p:sp>
        <p:nvSpPr>
          <p:cNvPr id="22" name="Shape 18"/>
          <p:cNvSpPr/>
          <p:nvPr userDrawn="1"/>
        </p:nvSpPr>
        <p:spPr>
          <a:xfrm>
            <a:off x="6096300" y="3"/>
            <a:ext cx="6095700" cy="123822"/>
          </a:xfrm>
          <a:prstGeom prst="rect">
            <a:avLst/>
          </a:prstGeom>
          <a:solidFill>
            <a:srgbClr val="FBB51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6" name="Shape 19"/>
          <p:cNvSpPr/>
          <p:nvPr userDrawn="1"/>
        </p:nvSpPr>
        <p:spPr>
          <a:xfrm>
            <a:off x="3047701" y="3"/>
            <a:ext cx="6095700" cy="123822"/>
          </a:xfrm>
          <a:prstGeom prst="rect">
            <a:avLst/>
          </a:prstGeom>
          <a:solidFill>
            <a:srgbClr val="1E4C8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29" name="Shape 20"/>
          <p:cNvSpPr/>
          <p:nvPr userDrawn="1"/>
        </p:nvSpPr>
        <p:spPr>
          <a:xfrm>
            <a:off x="1" y="3"/>
            <a:ext cx="6095700" cy="123822"/>
          </a:xfrm>
          <a:prstGeom prst="rect">
            <a:avLst/>
          </a:prstGeom>
          <a:solidFill>
            <a:srgbClr val="28ACE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69522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0070C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2.5.x/reference/aop.html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employee?empId=1&amp;name=tes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sion_of_contro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1428" y="4571823"/>
            <a:ext cx="1543574" cy="695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5922" y="3000375"/>
            <a:ext cx="533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IoC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922" y="1472563"/>
            <a:ext cx="2998315" cy="6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4"/>
            <a:ext cx="9932145" cy="469582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Modular design is a design principle that subdivides a system into smaller parts called modules, which can be independently created, modified, replaced, or exchanged with other modules or between different systems.</a:t>
            </a:r>
          </a:p>
          <a:p>
            <a:pPr lvl="1" algn="just"/>
            <a:r>
              <a:rPr lang="en-US" dirty="0"/>
              <a:t>Easy to customize </a:t>
            </a:r>
            <a:r>
              <a:rPr lang="en-US" dirty="0" smtClean="0"/>
              <a:t>products</a:t>
            </a:r>
          </a:p>
          <a:p>
            <a:pPr lvl="1" algn="just"/>
            <a:r>
              <a:rPr lang="en-US" dirty="0"/>
              <a:t>Faster to </a:t>
            </a:r>
            <a:r>
              <a:rPr lang="en-US" dirty="0" smtClean="0"/>
              <a:t>market</a:t>
            </a:r>
          </a:p>
          <a:p>
            <a:pPr lvl="1" algn="just"/>
            <a:r>
              <a:rPr lang="en-US" dirty="0"/>
              <a:t>Cost </a:t>
            </a:r>
            <a:r>
              <a:rPr lang="en-US" dirty="0" smtClean="0"/>
              <a:t>efficiency</a:t>
            </a:r>
          </a:p>
          <a:p>
            <a:pPr lvl="1" algn="just"/>
            <a:r>
              <a:rPr lang="en-US" dirty="0" smtClean="0"/>
              <a:t>Sustainability</a:t>
            </a:r>
          </a:p>
          <a:p>
            <a:pPr lvl="1" algn="just"/>
            <a:r>
              <a:rPr lang="en-US" dirty="0"/>
              <a:t>Allows incremental upgrades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90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</a:t>
            </a:r>
            <a:r>
              <a:rPr lang="en-US" dirty="0" err="1" smtClean="0"/>
              <a:t>defenition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5"/>
            <a:ext cx="9932145" cy="177482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Aspect-Oriented Programming (AOP) is a programming paradigm which complements Object-Oriented Programming (OOP) by separating concerns of a software application to improve </a:t>
            </a:r>
            <a:r>
              <a:rPr lang="en-US" dirty="0" smtClean="0"/>
              <a:t>modularization (</a:t>
            </a:r>
            <a:r>
              <a:rPr lang="en-US" dirty="0" smtClean="0">
                <a:hlinkClick r:id="rId2"/>
              </a:rPr>
              <a:t>Spring doc</a:t>
            </a:r>
            <a:r>
              <a:rPr lang="en-US" dirty="0" smtClean="0"/>
              <a:t>).</a:t>
            </a:r>
            <a:endParaRPr lang="en-US" dirty="0" smtClean="0"/>
          </a:p>
          <a:p>
            <a:pPr lvl="1" algn="just"/>
            <a:r>
              <a:rPr lang="en-US" dirty="0" smtClean="0"/>
              <a:t>OOP: key modularity is the class</a:t>
            </a:r>
          </a:p>
          <a:p>
            <a:pPr lvl="1" algn="just"/>
            <a:r>
              <a:rPr lang="en-US" dirty="0" smtClean="0"/>
              <a:t>AOP</a:t>
            </a:r>
            <a:r>
              <a:rPr lang="en-US" dirty="0"/>
              <a:t>: key modularity is the </a:t>
            </a:r>
            <a:r>
              <a:rPr lang="en-US" dirty="0" smtClean="0"/>
              <a:t>aspect</a:t>
            </a:r>
            <a:endParaRPr lang="en-US" dirty="0"/>
          </a:p>
          <a:p>
            <a:pPr lvl="1" algn="just"/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282700" y="4025900"/>
            <a:ext cx="1209278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4521" y="402590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Service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857500" y="4025900"/>
            <a:ext cx="1209278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6237" y="4032448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Service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24858" y="465455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Security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Transactions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Logging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2148" y="4654550"/>
            <a:ext cx="10999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Security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Transactions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Logging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89250" y="3847703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61071" y="3847703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 Service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9151599" y="3860403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047220" y="3860403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Admin Service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6695901" y="4746426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48381" y="4746426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Security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8539607" y="4710331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511428" y="4710331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Transactions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10223500" y="4710331"/>
            <a:ext cx="1209278" cy="596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365134" y="4715312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Logging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254521" y="5853893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Cross-cutting concerns (Aspects)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</p:cNvCxnSpPr>
          <p:nvPr/>
        </p:nvCxnSpPr>
        <p:spPr>
          <a:xfrm flipV="1">
            <a:off x="2771123" y="5171875"/>
            <a:ext cx="53516" cy="6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0"/>
          </p:cNvCxnSpPr>
          <p:nvPr/>
        </p:nvCxnSpPr>
        <p:spPr>
          <a:xfrm flipH="1" flipV="1">
            <a:off x="2491978" y="5171875"/>
            <a:ext cx="279145" cy="68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4925886" y="4500661"/>
            <a:ext cx="1295400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004688" y="3418860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Before AOP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138788" y="3333036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AOP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236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4"/>
            <a:ext cx="9932145" cy="469582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Aspect</a:t>
            </a:r>
            <a:r>
              <a:rPr lang="en-US" dirty="0"/>
              <a:t>: a modularization of a concern that cuts across multiple classes.</a:t>
            </a:r>
            <a:endParaRPr lang="en-US" dirty="0" smtClean="0"/>
          </a:p>
          <a:p>
            <a:pPr algn="just"/>
            <a:r>
              <a:rPr lang="en-US" b="1" dirty="0"/>
              <a:t>Joint point</a:t>
            </a:r>
            <a:r>
              <a:rPr lang="en-US" dirty="0"/>
              <a:t>: a point during the execution of a program, such as the execution of a </a:t>
            </a:r>
            <a:r>
              <a:rPr lang="en-US" dirty="0" smtClean="0"/>
              <a:t>method (Spring) </a:t>
            </a:r>
            <a:r>
              <a:rPr lang="en-US" dirty="0"/>
              <a:t>or the handling of an exception.</a:t>
            </a:r>
            <a:endParaRPr lang="en-US" dirty="0" smtClean="0"/>
          </a:p>
          <a:p>
            <a:pPr algn="just"/>
            <a:r>
              <a:rPr lang="en-US" b="1" dirty="0"/>
              <a:t>Advice</a:t>
            </a:r>
            <a:r>
              <a:rPr lang="en-US" dirty="0"/>
              <a:t>: action taken by an aspect at a particular join </a:t>
            </a:r>
            <a:r>
              <a:rPr lang="en-US" dirty="0" smtClean="0"/>
              <a:t>point: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before, after returning, after throwing, after finally, around</a:t>
            </a:r>
          </a:p>
          <a:p>
            <a:pPr algn="just"/>
            <a:r>
              <a:rPr lang="en-US" b="1" dirty="0" err="1" smtClean="0"/>
              <a:t>Pointcut</a:t>
            </a:r>
            <a:r>
              <a:rPr lang="en-US" dirty="0"/>
              <a:t>: a predicate that matches join points.</a:t>
            </a:r>
            <a:endParaRPr lang="en-US" dirty="0" smtClean="0"/>
          </a:p>
          <a:p>
            <a:pPr algn="just"/>
            <a:r>
              <a:rPr lang="en-US" b="1" dirty="0" smtClean="0"/>
              <a:t>Target object</a:t>
            </a:r>
            <a:r>
              <a:rPr lang="en-US" dirty="0" smtClean="0"/>
              <a:t> (</a:t>
            </a:r>
            <a:r>
              <a:rPr lang="en-US" i="1" dirty="0"/>
              <a:t>advised</a:t>
            </a:r>
            <a:r>
              <a:rPr lang="en-US" dirty="0"/>
              <a:t> object</a:t>
            </a:r>
            <a:r>
              <a:rPr lang="en-US" dirty="0" smtClean="0"/>
              <a:t>): </a:t>
            </a:r>
            <a:r>
              <a:rPr lang="en-US" dirty="0"/>
              <a:t>object being advised by one or more aspects.</a:t>
            </a:r>
            <a:endParaRPr lang="en-US" dirty="0" smtClean="0"/>
          </a:p>
          <a:p>
            <a:pPr algn="just"/>
            <a:r>
              <a:rPr lang="en-US" b="1" dirty="0"/>
              <a:t>AOP proxy</a:t>
            </a:r>
            <a:r>
              <a:rPr lang="en-US" dirty="0"/>
              <a:t>: an object created by the AOP framework in order to implement the aspect </a:t>
            </a:r>
            <a:r>
              <a:rPr lang="en-US" dirty="0" smtClean="0"/>
              <a:t>contracts.</a:t>
            </a:r>
          </a:p>
          <a:p>
            <a:pPr algn="just"/>
            <a:r>
              <a:rPr lang="en-US" b="1" dirty="0"/>
              <a:t>Weaving</a:t>
            </a:r>
            <a:r>
              <a:rPr lang="en-US" dirty="0"/>
              <a:t>: </a:t>
            </a:r>
            <a:r>
              <a:rPr lang="en-US" dirty="0" smtClean="0"/>
              <a:t>linking </a:t>
            </a:r>
            <a:r>
              <a:rPr lang="en-US" dirty="0"/>
              <a:t>aspects with other application types or objects to create an advised object. </a:t>
            </a:r>
            <a:r>
              <a:rPr lang="en-US" dirty="0" smtClean="0"/>
              <a:t>This </a:t>
            </a:r>
            <a:r>
              <a:rPr lang="en-US" dirty="0"/>
              <a:t>can be done at compile </a:t>
            </a:r>
            <a:r>
              <a:rPr lang="en-US" dirty="0" smtClean="0"/>
              <a:t>time, </a:t>
            </a:r>
            <a:r>
              <a:rPr lang="en-US" dirty="0"/>
              <a:t>load time, or at </a:t>
            </a:r>
            <a:r>
              <a:rPr lang="en-US" dirty="0" smtClean="0"/>
              <a:t>runtime (Spring).</a:t>
            </a:r>
          </a:p>
        </p:txBody>
      </p:sp>
    </p:spTree>
    <p:extLst>
      <p:ext uri="{BB962C8B-B14F-4D97-AF65-F5344CB8AC3E}">
        <p14:creationId xmlns:p14="http://schemas.microsoft.com/office/powerpoint/2010/main" val="287043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in Spring Sample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4"/>
            <a:ext cx="9932145" cy="4695825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Source</a:t>
            </a:r>
            <a:r>
              <a:rPr lang="en-US" dirty="0"/>
              <a:t>: \doc\material\demo\Chapter 1\</a:t>
            </a:r>
            <a:r>
              <a:rPr lang="en-US" dirty="0" err="1"/>
              <a:t>AOPSample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040938"/>
            <a:ext cx="8807450" cy="39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5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in Spring Sample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4"/>
            <a:ext cx="9932145" cy="4695825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Source</a:t>
            </a:r>
            <a:r>
              <a:rPr lang="en-US" dirty="0"/>
              <a:t>: \doc\material\demo\Chapter </a:t>
            </a:r>
            <a:r>
              <a:rPr lang="en-US" dirty="0" smtClean="0"/>
              <a:t>1\</a:t>
            </a:r>
            <a:r>
              <a:rPr lang="en-US" dirty="0" err="1" smtClean="0"/>
              <a:t>AOPSample</a:t>
            </a:r>
            <a:endParaRPr lang="en-US" dirty="0" smtClean="0"/>
          </a:p>
          <a:p>
            <a:pPr algn="just"/>
            <a:r>
              <a:rPr lang="en-US" dirty="0"/>
              <a:t>Open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localhost:8080/add/employee?empId=1&amp;name=test</a:t>
            </a:r>
            <a:r>
              <a:rPr lang="en-US" dirty="0" smtClean="0"/>
              <a:t> and check the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53" y="2657474"/>
            <a:ext cx="9855114" cy="19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AOP in Spring Sample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4"/>
            <a:ext cx="9932145" cy="4695825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Aspect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4" y="2028825"/>
            <a:ext cx="9521825" cy="32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3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50622" y="2913308"/>
            <a:ext cx="76780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4990"/>
                </a:solidFill>
              </a:rPr>
              <a:t>Thank you!</a:t>
            </a:r>
            <a:endParaRPr lang="en-US" sz="6000" b="1" dirty="0">
              <a:solidFill>
                <a:srgbClr val="004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IoC: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5"/>
            <a:ext cx="9982945" cy="239712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Inversion </a:t>
            </a:r>
            <a:r>
              <a:rPr lang="en-US" b="1" dirty="0"/>
              <a:t>of control</a:t>
            </a:r>
            <a:r>
              <a:rPr lang="en-US" dirty="0"/>
              <a:t> (</a:t>
            </a:r>
            <a:r>
              <a:rPr lang="en-US" b="1" dirty="0"/>
              <a:t>IoC</a:t>
            </a:r>
            <a:r>
              <a:rPr lang="en-US" dirty="0"/>
              <a:t>) is a design principle which inverts the flow of control as compared to traditional control flow to achieve loose coupling between application </a:t>
            </a:r>
            <a:r>
              <a:rPr lang="en-US" dirty="0" smtClean="0"/>
              <a:t>classes (</a:t>
            </a:r>
            <a:r>
              <a:rPr lang="en-US" dirty="0" smtClean="0">
                <a:hlinkClick r:id="rId3"/>
              </a:rPr>
              <a:t>wiki</a:t>
            </a:r>
            <a:r>
              <a:rPr lang="en-US" dirty="0" smtClean="0"/>
              <a:t>).</a:t>
            </a:r>
          </a:p>
          <a:p>
            <a:pPr lvl="1" algn="just"/>
            <a:r>
              <a:rPr lang="en-US" dirty="0" smtClean="0"/>
              <a:t>In traditional </a:t>
            </a:r>
            <a:r>
              <a:rPr lang="en-US" dirty="0"/>
              <a:t>programming:  the custom code that expresses the purpose of the program calls into reusable libraries to take care of generic </a:t>
            </a:r>
            <a:r>
              <a:rPr lang="en-US" dirty="0" smtClean="0"/>
              <a:t>tasks</a:t>
            </a:r>
          </a:p>
          <a:p>
            <a:pPr lvl="1" algn="just"/>
            <a:r>
              <a:rPr lang="en-US" dirty="0" smtClean="0"/>
              <a:t>In IoC: </a:t>
            </a:r>
            <a:r>
              <a:rPr lang="en-US" dirty="0"/>
              <a:t>the framework that calls into the custom, or task-specific, code.</a:t>
            </a:r>
            <a:endParaRPr lang="en-US" dirty="0" smtClean="0"/>
          </a:p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243853" y="4361394"/>
            <a:ext cx="290015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 “enter  your name”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read name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store in DB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3853" y="5715000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MS-DOS: your code control the </a:t>
            </a:r>
          </a:p>
          <a:p>
            <a:r>
              <a:rPr lang="en-US" sz="1400" dirty="0" smtClean="0"/>
              <a:t>flow of user interaction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837" y="4356101"/>
            <a:ext cx="2752725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70100" y="389838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IoC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8000" y="381139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IoC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62837" y="5715000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GUI Application: window control the </a:t>
            </a:r>
          </a:p>
          <a:p>
            <a:r>
              <a:rPr lang="en-US" sz="1400" dirty="0" smtClean="0"/>
              <a:t>flow of user interaction using events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444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IoC: a simple implementation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9301" y="1843921"/>
            <a:ext cx="4406899" cy="31393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public class </a:t>
            </a:r>
            <a:r>
              <a:rPr lang="en-US" dirty="0">
                <a:solidFill>
                  <a:srgbClr val="C00000"/>
                </a:solidFill>
                <a:latin typeface="Century" panose="02040604050505020304" pitchFamily="18" charset="0"/>
              </a:rPr>
              <a:t>TextEditor</a:t>
            </a:r>
            <a:r>
              <a:rPr lang="en-US" dirty="0">
                <a:latin typeface="Century" panose="02040604050505020304" pitchFamily="18" charset="0"/>
              </a:rPr>
              <a:t> {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private</a:t>
            </a:r>
            <a:r>
              <a:rPr lang="en-US" dirty="0">
                <a:latin typeface="Century" panose="02040604050505020304" pitchFamily="18" charset="0"/>
              </a:rPr>
              <a:t> SpellChecker checker;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public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entury" panose="02040604050505020304" pitchFamily="18" charset="0"/>
              </a:rPr>
              <a:t>TextEditor</a:t>
            </a:r>
            <a:r>
              <a:rPr lang="en-US" dirty="0">
                <a:latin typeface="Century" panose="02040604050505020304" pitchFamily="18" charset="0"/>
              </a:rPr>
              <a:t>() {</a:t>
            </a:r>
          </a:p>
          <a:p>
            <a:r>
              <a:rPr lang="en-US" dirty="0">
                <a:latin typeface="Century" panose="02040604050505020304" pitchFamily="18" charset="0"/>
              </a:rPr>
              <a:t>        </a:t>
            </a:r>
            <a:r>
              <a:rPr lang="en-US" dirty="0" err="1">
                <a:solidFill>
                  <a:schemeClr val="accent1"/>
                </a:solidFill>
                <a:latin typeface="Century" panose="02040604050505020304" pitchFamily="18" charset="0"/>
              </a:rPr>
              <a:t>this</a:t>
            </a:r>
            <a:r>
              <a:rPr lang="en-US" dirty="0" err="1">
                <a:latin typeface="Century" panose="02040604050505020304" pitchFamily="18" charset="0"/>
              </a:rPr>
              <a:t>.checker</a:t>
            </a:r>
            <a:r>
              <a:rPr lang="en-US" dirty="0">
                <a:latin typeface="Century" panose="02040604050505020304" pitchFamily="18" charset="0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new</a:t>
            </a:r>
            <a:r>
              <a:rPr lang="en-US" dirty="0">
                <a:latin typeface="Century" panose="02040604050505020304" pitchFamily="18" charset="0"/>
              </a:rPr>
              <a:t> SpellChecker();</a:t>
            </a:r>
          </a:p>
          <a:p>
            <a:r>
              <a:rPr lang="en-US" dirty="0">
                <a:latin typeface="Century" panose="02040604050505020304" pitchFamily="18" charset="0"/>
              </a:rPr>
              <a:t>    }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}</a:t>
            </a:r>
          </a:p>
          <a:p>
            <a:endParaRPr lang="en-US" dirty="0"/>
          </a:p>
          <a:p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TextEditor directly depends on SpellChecker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45125" y="1843921"/>
            <a:ext cx="5104282" cy="258532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public class </a:t>
            </a:r>
            <a:r>
              <a:rPr lang="en-US" dirty="0">
                <a:solidFill>
                  <a:srgbClr val="C00000"/>
                </a:solidFill>
                <a:latin typeface="Century" panose="02040604050505020304" pitchFamily="18" charset="0"/>
              </a:rPr>
              <a:t>TextEditor</a:t>
            </a:r>
            <a:r>
              <a:rPr lang="en-US" dirty="0">
                <a:latin typeface="Century" panose="02040604050505020304" pitchFamily="18" charset="0"/>
              </a:rPr>
              <a:t> {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private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 err="1">
                <a:latin typeface="Century" panose="02040604050505020304" pitchFamily="18" charset="0"/>
              </a:rPr>
              <a:t>ISpellChecker</a:t>
            </a:r>
            <a:r>
              <a:rPr lang="en-US" dirty="0">
                <a:latin typeface="Century" panose="02040604050505020304" pitchFamily="18" charset="0"/>
              </a:rPr>
              <a:t> checker;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public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entury" panose="02040604050505020304" pitchFamily="18" charset="0"/>
              </a:rPr>
              <a:t>TextEditor</a:t>
            </a:r>
            <a:r>
              <a:rPr lang="en-US" dirty="0">
                <a:latin typeface="Century" panose="02040604050505020304" pitchFamily="18" charset="0"/>
              </a:rPr>
              <a:t>(</a:t>
            </a:r>
            <a:r>
              <a:rPr lang="en-US" dirty="0" err="1">
                <a:latin typeface="Century" panose="02040604050505020304" pitchFamily="18" charset="0"/>
              </a:rPr>
              <a:t>ISpellChecker</a:t>
            </a:r>
            <a:r>
              <a:rPr lang="en-US" dirty="0">
                <a:latin typeface="Century" panose="02040604050505020304" pitchFamily="18" charset="0"/>
              </a:rPr>
              <a:t> checker) {</a:t>
            </a:r>
          </a:p>
          <a:p>
            <a:r>
              <a:rPr lang="en-US" dirty="0">
                <a:latin typeface="Century" panose="02040604050505020304" pitchFamily="18" charset="0"/>
              </a:rPr>
              <a:t>        </a:t>
            </a:r>
            <a:r>
              <a:rPr lang="en-US" dirty="0" err="1">
                <a:solidFill>
                  <a:schemeClr val="accent1"/>
                </a:solidFill>
                <a:latin typeface="Century" panose="02040604050505020304" pitchFamily="18" charset="0"/>
              </a:rPr>
              <a:t>this</a:t>
            </a:r>
            <a:r>
              <a:rPr lang="en-US" dirty="0" err="1">
                <a:latin typeface="Century" panose="02040604050505020304" pitchFamily="18" charset="0"/>
              </a:rPr>
              <a:t>.checker</a:t>
            </a:r>
            <a:r>
              <a:rPr lang="en-US" dirty="0">
                <a:latin typeface="Century" panose="02040604050505020304" pitchFamily="18" charset="0"/>
              </a:rPr>
              <a:t> = checker;</a:t>
            </a:r>
          </a:p>
          <a:p>
            <a:r>
              <a:rPr lang="en-US" dirty="0">
                <a:latin typeface="Century" panose="02040604050505020304" pitchFamily="18" charset="0"/>
              </a:rPr>
              <a:t>    }</a:t>
            </a:r>
          </a:p>
          <a:p>
            <a:r>
              <a:rPr lang="en-US" dirty="0" smtClean="0">
                <a:latin typeface="Century" panose="020406040505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45125" y="4705076"/>
            <a:ext cx="5198058" cy="203132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entury" panose="02040604050505020304" pitchFamily="18" charset="0"/>
              </a:rPr>
              <a:t>VNSpellChecker</a:t>
            </a:r>
            <a:r>
              <a:rPr lang="en-US" dirty="0" smtClean="0">
                <a:latin typeface="Century" panose="02040604050505020304" pitchFamily="18" charset="0"/>
              </a:rPr>
              <a:t> sc1 </a:t>
            </a:r>
            <a:r>
              <a:rPr lang="en-US" dirty="0">
                <a:latin typeface="Century" panose="02040604050505020304" pitchFamily="18" charset="0"/>
              </a:rPr>
              <a:t>= </a:t>
            </a:r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new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 err="1" smtClean="0">
                <a:latin typeface="Century" panose="02040604050505020304" pitchFamily="18" charset="0"/>
              </a:rPr>
              <a:t>VNSpellChecker</a:t>
            </a:r>
            <a:r>
              <a:rPr lang="en-US" dirty="0" smtClean="0">
                <a:latin typeface="Century" panose="02040604050505020304" pitchFamily="18" charset="0"/>
              </a:rPr>
              <a:t>();</a:t>
            </a:r>
          </a:p>
          <a:p>
            <a:r>
              <a:rPr lang="en-US" dirty="0" err="1" smtClean="0">
                <a:latin typeface="Century" panose="02040604050505020304" pitchFamily="18" charset="0"/>
              </a:rPr>
              <a:t>ENSpellChecker</a:t>
            </a:r>
            <a:r>
              <a:rPr lang="en-US" dirty="0" smtClean="0">
                <a:latin typeface="Century" panose="02040604050505020304" pitchFamily="18" charset="0"/>
              </a:rPr>
              <a:t> sc2 </a:t>
            </a:r>
            <a:r>
              <a:rPr lang="en-US" dirty="0">
                <a:latin typeface="Century" panose="02040604050505020304" pitchFamily="18" charset="0"/>
              </a:rPr>
              <a:t>= </a:t>
            </a:r>
            <a:r>
              <a:rPr lang="en-US" dirty="0">
                <a:solidFill>
                  <a:schemeClr val="accent1"/>
                </a:solidFill>
                <a:latin typeface="Century" panose="02040604050505020304" pitchFamily="18" charset="0"/>
              </a:rPr>
              <a:t>new</a:t>
            </a:r>
            <a:r>
              <a:rPr lang="en-US" dirty="0">
                <a:latin typeface="Century" panose="02040604050505020304" pitchFamily="18" charset="0"/>
              </a:rPr>
              <a:t> </a:t>
            </a:r>
            <a:r>
              <a:rPr lang="en-US" dirty="0" err="1" smtClean="0">
                <a:latin typeface="Century" panose="02040604050505020304" pitchFamily="18" charset="0"/>
              </a:rPr>
              <a:t>ENSpellChecker</a:t>
            </a:r>
            <a:r>
              <a:rPr lang="en-US" dirty="0" smtClean="0">
                <a:latin typeface="Century" panose="02040604050505020304" pitchFamily="18" charset="0"/>
              </a:rPr>
              <a:t>();</a:t>
            </a:r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TextEditor </a:t>
            </a:r>
            <a:r>
              <a:rPr lang="en-US" dirty="0" smtClean="0">
                <a:latin typeface="Century" panose="02040604050505020304" pitchFamily="18" charset="0"/>
              </a:rPr>
              <a:t>textEditor1 </a:t>
            </a:r>
            <a:r>
              <a:rPr lang="en-US" dirty="0">
                <a:latin typeface="Century" panose="02040604050505020304" pitchFamily="18" charset="0"/>
              </a:rPr>
              <a:t>= new </a:t>
            </a:r>
            <a:r>
              <a:rPr lang="en-US" dirty="0" smtClean="0">
                <a:latin typeface="Century" panose="02040604050505020304" pitchFamily="18" charset="0"/>
              </a:rPr>
              <a:t>TextEditor(sc1);</a:t>
            </a:r>
          </a:p>
          <a:p>
            <a:r>
              <a:rPr lang="en-US" dirty="0">
                <a:latin typeface="Century" panose="02040604050505020304" pitchFamily="18" charset="0"/>
              </a:rPr>
              <a:t>TextEditor textEditor1 = new </a:t>
            </a:r>
            <a:r>
              <a:rPr lang="en-US" dirty="0" smtClean="0">
                <a:latin typeface="Century" panose="02040604050505020304" pitchFamily="18" charset="0"/>
              </a:rPr>
              <a:t>TextEditor(sc2);</a:t>
            </a:r>
          </a:p>
          <a:p>
            <a:endParaRPr lang="en-US" dirty="0" smtClean="0">
              <a:latin typeface="Century" panose="02040604050505020304" pitchFamily="18" charset="0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IoC container control which </a:t>
            </a:r>
            <a:r>
              <a:rPr lang="en-US" dirty="0" smtClean="0">
                <a:latin typeface="Century" panose="02040604050505020304" pitchFamily="18" charset="0"/>
              </a:rPr>
              <a:t>SpellChecker</a:t>
            </a:r>
            <a:r>
              <a:rPr lang="en-US" dirty="0" smtClean="0"/>
              <a:t> implementation to use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35137" y="371729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IoC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86833" y="4165600"/>
            <a:ext cx="100749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03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4"/>
            <a:ext cx="9932145" cy="4695825"/>
          </a:xfrm>
        </p:spPr>
        <p:txBody>
          <a:bodyPr>
            <a:normAutofit/>
          </a:bodyPr>
          <a:lstStyle/>
          <a:p>
            <a:r>
              <a:rPr lang="en-US" dirty="0" smtClean="0"/>
              <a:t>Pros </a:t>
            </a:r>
          </a:p>
          <a:p>
            <a:pPr lvl="1"/>
            <a:r>
              <a:rPr lang="en-US" dirty="0" smtClean="0"/>
              <a:t>Loose coupling, easier to test, maintain and extend.</a:t>
            </a:r>
          </a:p>
          <a:p>
            <a:pPr lvl="1"/>
            <a:r>
              <a:rPr lang="en-US" dirty="0" smtClean="0"/>
              <a:t>Greater </a:t>
            </a:r>
            <a:r>
              <a:rPr lang="en-US" dirty="0"/>
              <a:t>modularity of a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Centralized configuration</a:t>
            </a:r>
          </a:p>
          <a:p>
            <a:pPr lvl="1"/>
            <a:r>
              <a:rPr lang="en-US" dirty="0" smtClean="0"/>
              <a:t>Take care of long nested dependency chains and lifetime of dependencies</a:t>
            </a:r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Need framework</a:t>
            </a:r>
          </a:p>
          <a:p>
            <a:pPr lvl="1"/>
            <a:r>
              <a:rPr lang="en-US" dirty="0" smtClean="0"/>
              <a:t>Hard to figure out the flow of the application</a:t>
            </a:r>
          </a:p>
          <a:p>
            <a:pPr lvl="1"/>
            <a:r>
              <a:rPr lang="en-US" dirty="0" smtClean="0"/>
              <a:t>No build errors</a:t>
            </a:r>
          </a:p>
          <a:p>
            <a:pPr lvl="1"/>
            <a:r>
              <a:rPr lang="en-US" dirty="0" smtClean="0"/>
              <a:t>Require 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360700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IoC vs DI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508500" y="1167341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79500" y="2387600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Locator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54400" y="2387600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03900" y="2387600"/>
            <a:ext cx="1752600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53400" y="2387600"/>
            <a:ext cx="17526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Dependency Injection (DI)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01100" y="3227918"/>
            <a:ext cx="1752600" cy="5312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Constructor Injection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8801100" y="4142318"/>
            <a:ext cx="1752600" cy="5312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Setter Injection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01100" y="4982636"/>
            <a:ext cx="1752600" cy="5799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Injection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43100" y="1993900"/>
            <a:ext cx="708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9029700" y="1993900"/>
            <a:ext cx="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6667500" y="1993900"/>
            <a:ext cx="1270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7" idx="0"/>
          </p:cNvCxnSpPr>
          <p:nvPr/>
        </p:nvCxnSpPr>
        <p:spPr>
          <a:xfrm>
            <a:off x="4330700" y="1993900"/>
            <a:ext cx="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0"/>
          </p:cNvCxnSpPr>
          <p:nvPr/>
        </p:nvCxnSpPr>
        <p:spPr>
          <a:xfrm>
            <a:off x="1943100" y="1993900"/>
            <a:ext cx="12700" cy="39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2"/>
          </p:cNvCxnSpPr>
          <p:nvPr/>
        </p:nvCxnSpPr>
        <p:spPr>
          <a:xfrm>
            <a:off x="5384800" y="1624541"/>
            <a:ext cx="0" cy="369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12" idx="1"/>
          </p:cNvCxnSpPr>
          <p:nvPr/>
        </p:nvCxnSpPr>
        <p:spPr>
          <a:xfrm rot="16200000" flipH="1">
            <a:off x="7352241" y="3823759"/>
            <a:ext cx="2427818" cy="469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1" idx="1"/>
          </p:cNvCxnSpPr>
          <p:nvPr/>
        </p:nvCxnSpPr>
        <p:spPr>
          <a:xfrm>
            <a:off x="8331200" y="4394200"/>
            <a:ext cx="469900" cy="1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0" idx="1"/>
          </p:cNvCxnSpPr>
          <p:nvPr/>
        </p:nvCxnSpPr>
        <p:spPr>
          <a:xfrm>
            <a:off x="8331200" y="3479800"/>
            <a:ext cx="469900" cy="1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36600" y="1765300"/>
            <a:ext cx="10871200" cy="25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95363" y="138714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principal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431053" y="1911879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pattern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865604" y="4142318"/>
            <a:ext cx="493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Dependency Injection (DI) </a:t>
            </a:r>
            <a:r>
              <a:rPr lang="en-US" dirty="0"/>
              <a:t>is a design pattern used to implement IoC.</a:t>
            </a:r>
          </a:p>
        </p:txBody>
      </p:sp>
    </p:spTree>
    <p:extLst>
      <p:ext uri="{BB962C8B-B14F-4D97-AF65-F5344CB8AC3E}">
        <p14:creationId xmlns:p14="http://schemas.microsoft.com/office/powerpoint/2010/main" val="2916124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5" y="1412875"/>
            <a:ext cx="6388845" cy="3416300"/>
          </a:xfrm>
        </p:spPr>
        <p:txBody>
          <a:bodyPr>
            <a:normAutofit/>
          </a:bodyPr>
          <a:lstStyle/>
          <a:p>
            <a:r>
              <a:rPr lang="en-US" b="1" dirty="0" smtClean="0"/>
              <a:t>Client class: </a:t>
            </a:r>
            <a:r>
              <a:rPr lang="en-US" dirty="0"/>
              <a:t>The client class (dependent class) is a class which depends on the service </a:t>
            </a:r>
            <a:r>
              <a:rPr lang="en-US" dirty="0" smtClean="0"/>
              <a:t>class.</a:t>
            </a:r>
          </a:p>
          <a:p>
            <a:r>
              <a:rPr lang="en-US" b="1" dirty="0"/>
              <a:t>Service Class: </a:t>
            </a:r>
            <a:r>
              <a:rPr lang="en-US" dirty="0"/>
              <a:t>The service class (dependency) is a class that provides service to the client </a:t>
            </a:r>
            <a:r>
              <a:rPr lang="en-US" dirty="0" smtClean="0"/>
              <a:t>class.</a:t>
            </a:r>
          </a:p>
          <a:p>
            <a:r>
              <a:rPr lang="en-US" b="1" dirty="0"/>
              <a:t>Injector Class: </a:t>
            </a:r>
            <a:r>
              <a:rPr lang="en-US" dirty="0"/>
              <a:t>The injector class injects the service class object into the client </a:t>
            </a:r>
            <a:r>
              <a:rPr lang="en-US" dirty="0" smtClean="0"/>
              <a:t>class.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The </a:t>
            </a:r>
            <a:r>
              <a:rPr lang="en-US" dirty="0"/>
              <a:t>injector class creates an object of the service class, and injects that object to a client object</a:t>
            </a:r>
            <a:r>
              <a:rPr lang="en-US" dirty="0" smtClean="0"/>
              <a:t>.</a:t>
            </a:r>
          </a:p>
        </p:txBody>
      </p:sp>
      <p:pic>
        <p:nvPicPr>
          <p:cNvPr id="1026" name="Picture 2" descr="Dependency In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1412875"/>
            <a:ext cx="35147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5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953" y="154518"/>
            <a:ext cx="10046447" cy="706964"/>
          </a:xfrm>
        </p:spPr>
        <p:txBody>
          <a:bodyPr/>
          <a:lstStyle/>
          <a:p>
            <a:r>
              <a:rPr lang="en-US" dirty="0" smtClean="0"/>
              <a:t>DI in Spring: Field &amp; Constructor Injection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4" y="921096"/>
            <a:ext cx="8607425" cy="532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in Spring: Setter Injection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60600" y="1651000"/>
            <a:ext cx="74943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@Service</a:t>
            </a:r>
          </a:p>
          <a:p>
            <a:r>
              <a:rPr lang="en-US" dirty="0">
                <a:solidFill>
                  <a:srgbClr val="7030A0"/>
                </a:solidFill>
              </a:rPr>
              <a:t>public class</a:t>
            </a:r>
            <a:r>
              <a:rPr lang="en-US" dirty="0"/>
              <a:t> UserService </a:t>
            </a:r>
            <a:r>
              <a:rPr lang="en-US" dirty="0">
                <a:solidFill>
                  <a:schemeClr val="accent1"/>
                </a:solidFill>
              </a:rPr>
              <a:t>implements</a:t>
            </a:r>
            <a:r>
              <a:rPr lang="en-US" dirty="0"/>
              <a:t> UserService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private</a:t>
            </a:r>
            <a:r>
              <a:rPr lang="en-US" dirty="0"/>
              <a:t> UserRepository userRepository;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private</a:t>
            </a:r>
            <a:r>
              <a:rPr lang="en-US" dirty="0"/>
              <a:t> EmailService emailService;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@Auto wired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public</a:t>
            </a:r>
            <a:r>
              <a:rPr lang="en-US" dirty="0"/>
              <a:t> void setRepository(UserRepository userRepository) 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/>
              <a:t>.userRepository = userRepository;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@Autowired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public</a:t>
            </a:r>
            <a:r>
              <a:rPr lang="en-US" dirty="0"/>
              <a:t> void setEmail(EmailService emailService) {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1"/>
                </a:solidFill>
              </a:rPr>
              <a:t>this</a:t>
            </a:r>
            <a:r>
              <a:rPr lang="en-US" dirty="0"/>
              <a:t>.emailService = emailService;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	…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1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in Spring: Best practice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1412874"/>
            <a:ext cx="9932145" cy="4695825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For mandatory dependencies or when aiming for immutability, use constructor </a:t>
            </a:r>
            <a:r>
              <a:rPr lang="en-US" dirty="0" smtClean="0"/>
              <a:t>injection</a:t>
            </a:r>
          </a:p>
          <a:p>
            <a:pPr fontAlgn="base"/>
            <a:r>
              <a:rPr lang="en-US" dirty="0"/>
              <a:t>For optional or changeable dependencies, use setter </a:t>
            </a:r>
            <a:r>
              <a:rPr lang="en-US" dirty="0" smtClean="0"/>
              <a:t>injection</a:t>
            </a:r>
          </a:p>
          <a:p>
            <a:pPr fontAlgn="base"/>
            <a:r>
              <a:rPr lang="en-US" dirty="0"/>
              <a:t>Avoid field injection in most cases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2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1_Ion Boardro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279c20c3caf3300dae6b438536eb8c56">
  <xsd:schema xmlns:xsd="http://www.w3.org/2001/XMLSchema" xmlns:p="http://schemas.microsoft.com/office/2006/metadata/properties" targetNamespace="http://schemas.microsoft.com/office/2006/metadata/properties" ma:root="true" ma:fieldsID="0d2e1ca116041f9e11471c52c4c9d6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CC996D-F5C2-4B6C-A735-075619BE63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2472154-05A5-4683-AD34-90777D9474EC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24C2180-43BE-43EF-A2B1-A062FA3CC8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3275</TotalTime>
  <Words>784</Words>
  <Application>Microsoft Office PowerPoint</Application>
  <PresentationFormat>Widescreen</PresentationFormat>
  <Paragraphs>148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</vt:lpstr>
      <vt:lpstr>Century Gothic</vt:lpstr>
      <vt:lpstr>Wingdings</vt:lpstr>
      <vt:lpstr>Wingdings 3</vt:lpstr>
      <vt:lpstr>Ion Boardroom</vt:lpstr>
      <vt:lpstr>1_Ion Boardroom</vt:lpstr>
      <vt:lpstr>PowerPoint Presentation</vt:lpstr>
      <vt:lpstr>IoC: Definition</vt:lpstr>
      <vt:lpstr>IoC: a simple implementation</vt:lpstr>
      <vt:lpstr>IoC</vt:lpstr>
      <vt:lpstr>IoC vs DI</vt:lpstr>
      <vt:lpstr>DI</vt:lpstr>
      <vt:lpstr>DI in Spring: Field &amp; Constructor Injection</vt:lpstr>
      <vt:lpstr>DI in Spring: Setter Injection</vt:lpstr>
      <vt:lpstr>DI in Spring: Best practice</vt:lpstr>
      <vt:lpstr>Modular Design</vt:lpstr>
      <vt:lpstr>AOP defenition</vt:lpstr>
      <vt:lpstr>AOP Concepts</vt:lpstr>
      <vt:lpstr>AOP in Spring Sample</vt:lpstr>
      <vt:lpstr>AOP in Spring Sample (cont.)</vt:lpstr>
      <vt:lpstr>AOP in Spring Sample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/ 25 Year Push</dc:title>
  <dc:creator>Christine Paras</dc:creator>
  <cp:lastModifiedBy>Hung Tran - 6045</cp:lastModifiedBy>
  <cp:revision>132</cp:revision>
  <cp:lastPrinted>2019-01-28T23:51:57Z</cp:lastPrinted>
  <dcterms:created xsi:type="dcterms:W3CDTF">2019-01-11T19:25:59Z</dcterms:created>
  <dcterms:modified xsi:type="dcterms:W3CDTF">2021-04-29T06:36:36Z</dcterms:modified>
</cp:coreProperties>
</file>