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88" r:id="rId4"/>
    <p:sldId id="290" r:id="rId5"/>
    <p:sldId id="291" r:id="rId6"/>
    <p:sldId id="292" r:id="rId7"/>
    <p:sldId id="294" r:id="rId8"/>
    <p:sldId id="293" r:id="rId9"/>
    <p:sldId id="295" r:id="rId10"/>
    <p:sldId id="296" r:id="rId11"/>
    <p:sldId id="29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16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Concept</a:t>
            </a: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[By Author]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4302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4.2 Application Context Overview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28168" y="1939822"/>
            <a:ext cx="38820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BeanFactory</a:t>
            </a:r>
            <a:r>
              <a:rPr lang="en-US" sz="1400" dirty="0"/>
              <a:t> and </a:t>
            </a:r>
            <a:r>
              <a:rPr lang="en-US" sz="1400" b="1" dirty="0" err="1"/>
              <a:t>ApplicationContext</a:t>
            </a:r>
            <a:r>
              <a:rPr lang="en-US" sz="1400" dirty="0"/>
              <a:t> both are Java interfaces and </a:t>
            </a:r>
            <a:r>
              <a:rPr lang="en-US" sz="1400" dirty="0" err="1"/>
              <a:t>ApplicationContext</a:t>
            </a:r>
            <a:r>
              <a:rPr lang="en-US" sz="1400" dirty="0"/>
              <a:t> extends </a:t>
            </a:r>
            <a:r>
              <a:rPr lang="en-US" sz="1400" dirty="0" err="1"/>
              <a:t>BeanFactory</a:t>
            </a:r>
            <a:r>
              <a:rPr lang="en-US" sz="1400" dirty="0"/>
              <a:t>. Both of them are configuration using XML configuration files. In short </a:t>
            </a:r>
            <a:r>
              <a:rPr lang="en-US" sz="1400" dirty="0" err="1"/>
              <a:t>BeanFactory</a:t>
            </a:r>
            <a:r>
              <a:rPr lang="en-US" sz="1400" dirty="0"/>
              <a:t> provides basic Inversion of control(</a:t>
            </a:r>
            <a:r>
              <a:rPr lang="en-US" sz="1400" b="1" dirty="0" err="1"/>
              <a:t>IoC</a:t>
            </a:r>
            <a:r>
              <a:rPr lang="en-US" sz="1400" dirty="0"/>
              <a:t>) and Dependency Injection (</a:t>
            </a:r>
            <a:r>
              <a:rPr lang="en-US" sz="1400" b="1" dirty="0"/>
              <a:t>DI</a:t>
            </a:r>
            <a:r>
              <a:rPr lang="en-US" sz="1400" dirty="0"/>
              <a:t>) features while </a:t>
            </a:r>
            <a:r>
              <a:rPr lang="en-US" sz="1400" dirty="0" err="1"/>
              <a:t>ApplicationContext</a:t>
            </a:r>
            <a:r>
              <a:rPr lang="en-US" sz="1400" dirty="0"/>
              <a:t> provides </a:t>
            </a:r>
            <a:r>
              <a:rPr lang="en-US" sz="1400" b="1" dirty="0"/>
              <a:t>advanced</a:t>
            </a:r>
            <a:r>
              <a:rPr lang="en-US" sz="1400" dirty="0"/>
              <a:t> features.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Piotr Kosmowski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76" y="2044271"/>
            <a:ext cx="55530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769243" y="4886965"/>
            <a:ext cx="18678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4.2.1 Application Context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31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3.2 Compare </a:t>
            </a:r>
            <a:r>
              <a:rPr lang="en-US" sz="2000" b="1" dirty="0" err="1" smtClean="0">
                <a:solidFill>
                  <a:srgbClr val="40424E"/>
                </a:solidFill>
                <a:latin typeface="urw-din"/>
              </a:rPr>
              <a:t>BeanFactory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and </a:t>
            </a:r>
            <a:r>
              <a:rPr lang="en-US" sz="2000" b="1" dirty="0" err="1" smtClean="0">
                <a:solidFill>
                  <a:srgbClr val="40424E"/>
                </a:solidFill>
                <a:latin typeface="urw-din"/>
              </a:rPr>
              <a:t>ApplicationContext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62872" y="1868458"/>
            <a:ext cx="38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BeanFactory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89276" y="1977390"/>
            <a:ext cx="1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03602" y="1870391"/>
            <a:ext cx="38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ApplicationContext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2872" y="2267657"/>
            <a:ext cx="38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instantiate bean when you call </a:t>
            </a:r>
            <a:r>
              <a:rPr lang="en-US" sz="1400" b="1" dirty="0" err="1"/>
              <a:t>getBean</a:t>
            </a:r>
            <a:r>
              <a:rPr lang="en-US" sz="1400" b="1" dirty="0"/>
              <a:t>()</a:t>
            </a:r>
            <a:r>
              <a:rPr lang="en-US" sz="1400" dirty="0"/>
              <a:t> </a:t>
            </a:r>
            <a:r>
              <a:rPr lang="en-US" sz="1400" dirty="0" smtClean="0"/>
              <a:t>method.</a:t>
            </a:r>
            <a:r>
              <a:rPr lang="en-US" sz="1400" dirty="0"/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550" y="2237790"/>
            <a:ext cx="504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ApplicationContext</a:t>
            </a:r>
            <a:r>
              <a:rPr lang="en-US" sz="1400" dirty="0"/>
              <a:t> instantiate Singleton bean when container is started, It doesn't wait for </a:t>
            </a:r>
            <a:r>
              <a:rPr lang="en-US" sz="1400" b="1" dirty="0" err="1"/>
              <a:t>getBean</a:t>
            </a:r>
            <a:r>
              <a:rPr lang="en-US" sz="1400" b="1" dirty="0"/>
              <a:t>() </a:t>
            </a:r>
            <a:r>
              <a:rPr lang="en-US" sz="1400" dirty="0"/>
              <a:t>to be called.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2872" y="2976454"/>
            <a:ext cx="38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doesn't provide support for </a:t>
            </a:r>
            <a:r>
              <a:rPr lang="en-US" sz="1400" dirty="0" smtClean="0"/>
              <a:t>internationalization.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4325" y="2976454"/>
            <a:ext cx="5040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ApplicationContext</a:t>
            </a:r>
            <a:r>
              <a:rPr lang="en-US" sz="1400" dirty="0"/>
              <a:t> provides support for it.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8476" y="3499674"/>
            <a:ext cx="38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ability to publish event to beans that are registered as listener.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8476" y="4052761"/>
            <a:ext cx="4453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of the popular implementation of </a:t>
            </a:r>
            <a:r>
              <a:rPr lang="en-US" sz="1400" b="1" dirty="0" err="1"/>
              <a:t>BeanFactory</a:t>
            </a:r>
            <a:r>
              <a:rPr lang="en-US" sz="1400" dirty="0"/>
              <a:t> interface is </a:t>
            </a:r>
            <a:r>
              <a:rPr lang="en-US" sz="1400" b="1" dirty="0" err="1" smtClean="0"/>
              <a:t>XMLBeanFactory</a:t>
            </a:r>
            <a:r>
              <a:rPr lang="en-US" sz="1400" b="1" dirty="0" smtClean="0"/>
              <a:t>.</a:t>
            </a:r>
            <a:r>
              <a:rPr lang="en-US" sz="1400" dirty="0"/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6550" y="4052761"/>
            <a:ext cx="5360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</a:t>
            </a:r>
            <a:r>
              <a:rPr lang="en-US" sz="1400" dirty="0"/>
              <a:t>of the popular </a:t>
            </a:r>
            <a:r>
              <a:rPr lang="en-US" sz="1400" dirty="0" smtClean="0"/>
              <a:t>implementation of</a:t>
            </a:r>
            <a:r>
              <a:rPr lang="en-US" sz="1400" dirty="0"/>
              <a:t> </a:t>
            </a:r>
            <a:r>
              <a:rPr lang="en-US" sz="1400" b="1" dirty="0" err="1"/>
              <a:t>ApplicationContext</a:t>
            </a:r>
            <a:r>
              <a:rPr lang="en-US" sz="1400" dirty="0"/>
              <a:t> interface is </a:t>
            </a:r>
            <a:r>
              <a:rPr lang="en-US" sz="1400" b="1" dirty="0" err="1"/>
              <a:t>ClassPathXmlApplicationContext</a:t>
            </a:r>
            <a:r>
              <a:rPr lang="en-US" sz="1400" dirty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62872" y="4852980"/>
            <a:ext cx="461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by default </a:t>
            </a:r>
            <a:r>
              <a:rPr lang="en-US" sz="1400" dirty="0" smtClean="0"/>
              <a:t>its support</a:t>
            </a:r>
            <a:r>
              <a:rPr lang="en-US" sz="1400" dirty="0"/>
              <a:t> </a:t>
            </a:r>
            <a:r>
              <a:rPr lang="en-US" sz="1400" b="1" dirty="0"/>
              <a:t>Lazy</a:t>
            </a:r>
            <a:r>
              <a:rPr lang="en-US" sz="1400" dirty="0"/>
              <a:t> </a:t>
            </a:r>
            <a:r>
              <a:rPr lang="en-US" sz="1400" dirty="0" smtClean="0"/>
              <a:t>loading.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6550" y="4928220"/>
            <a:ext cx="55054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ApplicationContext</a:t>
            </a:r>
            <a:r>
              <a:rPr lang="en-US" sz="1400" dirty="0"/>
              <a:t> by default support </a:t>
            </a:r>
            <a:r>
              <a:rPr lang="en-US" sz="1400" b="1" dirty="0" err="1"/>
              <a:t>Aggresive</a:t>
            </a:r>
            <a:r>
              <a:rPr lang="en-US" sz="1400" dirty="0"/>
              <a:t> loading.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Annotation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29"/>
          <a:stretch/>
        </p:blipFill>
        <p:spPr>
          <a:xfrm>
            <a:off x="1366827" y="1494670"/>
            <a:ext cx="3907701" cy="226296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653"/>
          <a:stretch/>
        </p:blipFill>
        <p:spPr>
          <a:xfrm>
            <a:off x="6625079" y="1494670"/>
            <a:ext cx="3941723" cy="2262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6604" y="4028356"/>
            <a:ext cx="28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1.1 Annotation in Java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59616" y="1477679"/>
            <a:ext cx="1001100" cy="51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196" y="1371148"/>
            <a:ext cx="1001100" cy="51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0"/>
            <a:endCxn id="12" idx="5"/>
          </p:cNvCxnSpPr>
          <p:nvPr/>
        </p:nvCxnSpPr>
        <p:spPr>
          <a:xfrm flipH="1" flipV="1">
            <a:off x="2301688" y="1813170"/>
            <a:ext cx="3736697" cy="221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1" idx="4"/>
          </p:cNvCxnSpPr>
          <p:nvPr/>
        </p:nvCxnSpPr>
        <p:spPr>
          <a:xfrm flipV="1">
            <a:off x="6038385" y="1995540"/>
            <a:ext cx="1421781" cy="203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3834" y="4397688"/>
            <a:ext cx="8976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Spring Boot Annotations </a:t>
            </a:r>
            <a:r>
              <a:rPr lang="en-US" sz="1400" dirty="0"/>
              <a:t>is a form of metadata that provides data about a program. In other words, annotations are used to provide </a:t>
            </a:r>
            <a:r>
              <a:rPr lang="en-US" sz="1400" b="1" dirty="0"/>
              <a:t>supplemental</a:t>
            </a:r>
            <a:r>
              <a:rPr lang="en-US" sz="1400" dirty="0"/>
              <a:t> information about a program. It is not a part of the application that we develop. It does not have a direct effect on the operation of the code they annotate. It does not change the action of the compiled program.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Annotation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2527" y="1784444"/>
            <a:ext cx="653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Annotations start with ‘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Annotations do not change action of a compiled program.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Annotations help to associate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(information) to the program elements i.e. instance variables, constructors, methods, classes, etc.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Annotations are not pure comments as they can change the way a program is treated by compiler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863" y="1519332"/>
            <a:ext cx="3238500" cy="27908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7977" y="3655080"/>
            <a:ext cx="380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1.2 Categories </a:t>
            </a:r>
            <a:r>
              <a:rPr lang="en-US" sz="2000" b="1" dirty="0">
                <a:solidFill>
                  <a:srgbClr val="40424E"/>
                </a:solidFill>
                <a:latin typeface="urw-din"/>
              </a:rPr>
              <a:t>of Annotations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8268165" y="2172306"/>
            <a:ext cx="618429" cy="267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79316" y="2439935"/>
            <a:ext cx="618429" cy="251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9632" y="2691110"/>
            <a:ext cx="618429" cy="251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42527" y="4055190"/>
            <a:ext cx="773513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Marker Annotations (Ex: @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TestAnnotation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Value Annotation ( Ex: @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TestAnnotation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(“testing”)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Full Annotations (Ex: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TestAnnotation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(owner=“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BanhsBao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”, Value=“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Logigear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Type Annotations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Repeating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 Annotations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1.1 Overview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9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POJO &amp; POJI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253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2.1 POJO Overview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88567" y="1639229"/>
            <a:ext cx="0" cy="456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-4642" b="68799"/>
          <a:stretch/>
        </p:blipFill>
        <p:spPr>
          <a:xfrm>
            <a:off x="1154953" y="2017677"/>
            <a:ext cx="4889008" cy="1238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" t="1" r="26024" b="47293"/>
          <a:stretch/>
        </p:blipFill>
        <p:spPr>
          <a:xfrm>
            <a:off x="6594053" y="959094"/>
            <a:ext cx="3594014" cy="1358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-1" b="3569"/>
          <a:stretch/>
        </p:blipFill>
        <p:spPr>
          <a:xfrm>
            <a:off x="6600374" y="2796589"/>
            <a:ext cx="3587693" cy="1277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053" y="4557787"/>
            <a:ext cx="3555729" cy="14222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26331" y="3435241"/>
            <a:ext cx="15279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2.1.1 This is a POJO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10262040" y="3081298"/>
            <a:ext cx="1749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This is </a:t>
            </a:r>
            <a:r>
              <a:rPr lang="en-US" sz="2000" b="1" dirty="0" smtClean="0">
                <a:solidFill>
                  <a:srgbClr val="FF0000"/>
                </a:solidFill>
                <a:latin typeface="urw-din"/>
              </a:rPr>
              <a:t>NOT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 </a:t>
            </a:r>
          </a:p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a POJO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02529" y="3649775"/>
            <a:ext cx="4570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POJO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stands for Plain Old Java Object.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an ordinary Java object, not bound by any special restriction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those forced by the Java Language Specification and not requiring any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class-path.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96640" y="2423838"/>
            <a:ext cx="36824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2.1.2 Not POJO (</a:t>
            </a:r>
            <a:r>
              <a:rPr lang="en-US" sz="1100" dirty="0"/>
              <a:t>Implement </a:t>
            </a:r>
            <a:r>
              <a:rPr lang="en-US" sz="1100" dirty="0" err="1"/>
              <a:t>prespecified</a:t>
            </a:r>
            <a:r>
              <a:rPr lang="en-US" sz="1100" dirty="0"/>
              <a:t> </a:t>
            </a:r>
            <a:r>
              <a:rPr lang="en-US" sz="1100" dirty="0" smtClean="0"/>
              <a:t>interfaces)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603607" y="6069273"/>
            <a:ext cx="3203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2.1.4 Not POJO (</a:t>
            </a:r>
            <a:r>
              <a:rPr lang="en-US" sz="1100" dirty="0" smtClean="0"/>
              <a:t>Extend </a:t>
            </a:r>
            <a:r>
              <a:rPr lang="en-US" sz="1100" dirty="0" err="1"/>
              <a:t>prespecified</a:t>
            </a:r>
            <a:r>
              <a:rPr lang="en-US" sz="1100" dirty="0"/>
              <a:t> </a:t>
            </a:r>
            <a:r>
              <a:rPr lang="en-US" sz="1100" dirty="0" smtClean="0"/>
              <a:t>classes)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584382" y="4185035"/>
            <a:ext cx="36391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2.1.3 Not POJO (</a:t>
            </a:r>
            <a:r>
              <a:rPr lang="en-US" sz="1100" dirty="0"/>
              <a:t>Contain </a:t>
            </a:r>
            <a:r>
              <a:rPr lang="en-US" sz="1100" dirty="0" err="1"/>
              <a:t>prespecified</a:t>
            </a:r>
            <a:r>
              <a:rPr lang="en-US" sz="1100" dirty="0"/>
              <a:t> annotations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53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POJO &amp; POJI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2.2 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POJI Overview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975"/>
          <a:stretch/>
        </p:blipFill>
        <p:spPr>
          <a:xfrm>
            <a:off x="1377977" y="2178592"/>
            <a:ext cx="5154407" cy="2679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88508" y="3182501"/>
            <a:ext cx="4570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a java interface is not coupled with any technology (or) any frame work then such java interface is called “POJI” (plain old java interface)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508" y="2920891"/>
            <a:ext cx="14574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2.2.1 This is a POJI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85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838591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3.1 Overview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93877" y="2229502"/>
            <a:ext cx="5057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Spring Bean </a:t>
            </a:r>
            <a:r>
              <a:rPr lang="en-US" sz="1400" dirty="0"/>
              <a:t>is nothing special, any object in the Spring framework that we initialize through Spring container is called Spring Bean . Any normal Java POJO class can be a Spring Bean if it’s configured to be initialized via container by providing configuration metadata information.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perfect answer of what is spring bean | devwith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45" y="1838591"/>
            <a:ext cx="4416425" cy="23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97916" y="4281061"/>
            <a:ext cx="13676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3.1.1 Spring Bean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598966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3.2 Bean Scopes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6577" y="1999076"/>
            <a:ext cx="490915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Singleton Scope: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scopes the bean definition to a single instance per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container (default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+mj-lt"/>
              <a:buAutoNum type="alphaLcParenR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single bean definition to have any number of object instances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bean definition to an HTTP request. Only valid in the context of a web-aware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Session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bean definition to an HTTP session. Only valid in the context of a web-aware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 Session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bean definition to a global HTTP session. Only valid in the context of a web-aware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1116" y="5728861"/>
            <a:ext cx="13452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3.2.1 Bean Scope</a:t>
            </a:r>
            <a:endParaRPr lang="en-US" sz="1100" dirty="0"/>
          </a:p>
        </p:txBody>
      </p:sp>
      <p:pic>
        <p:nvPicPr>
          <p:cNvPr id="3074" name="Picture 2" descr="Spring Core – Phần 2: Spring Bean, Các scope trong Spring, Spring Bean 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35" y="1197654"/>
            <a:ext cx="5338444" cy="437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3.3 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Spring Bean life cycle</a:t>
            </a:r>
            <a:endParaRPr lang="en-US" sz="2000" dirty="0"/>
          </a:p>
        </p:txBody>
      </p:sp>
      <p:pic>
        <p:nvPicPr>
          <p:cNvPr id="2050" name="Picture 2" descr="Bean life cycle in Java Spring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2844" r="2633" b="1780"/>
          <a:stretch/>
        </p:blipFill>
        <p:spPr bwMode="auto">
          <a:xfrm>
            <a:off x="2374153" y="1838591"/>
            <a:ext cx="7950200" cy="25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09545" y="4263395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3.3.2 Spring Bean Life-Cycle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587210" y="4525005"/>
            <a:ext cx="9351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Bean life cycle is managed by the spring container.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run the program then, first of all, the spring container gets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started. 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that, the container creates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instance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a bean as per the request and then dependencies are injected.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finally, the bean is destroyed when the spring container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closed.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3445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40424E"/>
                </a:solidFill>
                <a:latin typeface="urw-din"/>
              </a:rPr>
              <a:t>4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.1 </a:t>
            </a:r>
            <a:r>
              <a:rPr lang="en-US" sz="2000" b="1" dirty="0" err="1" smtClean="0">
                <a:solidFill>
                  <a:srgbClr val="40424E"/>
                </a:solidFill>
                <a:latin typeface="urw-din"/>
              </a:rPr>
              <a:t>BeanFactory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Overview </a:t>
            </a:r>
            <a:endParaRPr lang="en-US" sz="2000" dirty="0"/>
          </a:p>
        </p:txBody>
      </p:sp>
      <p:pic>
        <p:nvPicPr>
          <p:cNvPr id="5122" name="Picture 2" descr="Dev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43" y="1094793"/>
            <a:ext cx="6486811" cy="39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28168" y="1894102"/>
            <a:ext cx="38820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BeanFactory</a:t>
            </a:r>
            <a:r>
              <a:rPr lang="en-US" sz="1400" dirty="0"/>
              <a:t> is the actual container which instantiates, configures, and manages a number of bean's. These beans are typically collaborate with one another, and thus have dependencies between themselves. These dependencies are reflected in the configuration data used by the </a:t>
            </a:r>
            <a:r>
              <a:rPr lang="en-US" sz="1400" dirty="0" err="1"/>
              <a:t>BeanFactory</a:t>
            </a:r>
            <a:r>
              <a:rPr lang="en-US" sz="1400" dirty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9243" y="4886965"/>
            <a:ext cx="1968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4.1.1 Spring IOC Container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3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5671</TotalTime>
  <Words>557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Montserrat</vt:lpstr>
      <vt:lpstr>Open Sans</vt:lpstr>
      <vt:lpstr>urw-din</vt:lpstr>
      <vt:lpstr>Wingdings 3</vt:lpstr>
      <vt:lpstr>Ion Boardroom</vt:lpstr>
      <vt:lpstr>PowerPoint Presentation</vt:lpstr>
      <vt:lpstr>1. Annotation</vt:lpstr>
      <vt:lpstr>1. Annotation</vt:lpstr>
      <vt:lpstr>2. POJO &amp; POJI</vt:lpstr>
      <vt:lpstr>2. POJO &amp; POJI</vt:lpstr>
      <vt:lpstr>3. Spring Bean</vt:lpstr>
      <vt:lpstr>3. Spring Bean</vt:lpstr>
      <vt:lpstr>4. Spring Bean</vt:lpstr>
      <vt:lpstr>4. Spring Container</vt:lpstr>
      <vt:lpstr>4. Spring Container</vt:lpstr>
      <vt:lpstr>4. Spring Container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Bao Huynh - TBD</cp:lastModifiedBy>
  <cp:revision>564</cp:revision>
  <cp:lastPrinted>2019-01-28T23:51:57Z</cp:lastPrinted>
  <dcterms:created xsi:type="dcterms:W3CDTF">2019-01-11T19:25:59Z</dcterms:created>
  <dcterms:modified xsi:type="dcterms:W3CDTF">2021-04-27T02:21:50Z</dcterms:modified>
</cp:coreProperties>
</file>