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25" r:id="rId22"/>
    <p:sldId id="307" r:id="rId23"/>
    <p:sldId id="308" r:id="rId24"/>
    <p:sldId id="313" r:id="rId25"/>
    <p:sldId id="315" r:id="rId26"/>
    <p:sldId id="316" r:id="rId27"/>
    <p:sldId id="317" r:id="rId28"/>
    <p:sldId id="318" r:id="rId29"/>
    <p:sldId id="319" r:id="rId30"/>
    <p:sldId id="323" r:id="rId31"/>
    <p:sldId id="320" r:id="rId32"/>
    <p:sldId id="321" r:id="rId33"/>
    <p:sldId id="322" r:id="rId34"/>
    <p:sldId id="324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8284" autoAdjust="0"/>
  </p:normalViewPr>
  <p:slideViewPr>
    <p:cSldViewPr snapToGrid="0">
      <p:cViewPr varScale="1">
        <p:scale>
          <a:sx n="76" d="100"/>
          <a:sy n="76" d="100"/>
        </p:scale>
        <p:origin x="126" y="114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InversionOfControl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0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IoC</a:t>
            </a:r>
            <a:r>
              <a:rPr lang="en-US" dirty="0" smtClean="0"/>
              <a:t> is a key part of what makes </a:t>
            </a:r>
            <a:r>
              <a:rPr lang="en-US" b="1" i="1" dirty="0" smtClean="0"/>
              <a:t>a framework different to a library</a:t>
            </a:r>
            <a:r>
              <a:rPr lang="en-US" dirty="0" smtClean="0"/>
              <a:t>. A library is essentially a set of functions that you can call, these days usually organized into classes. Each call does some work and returns control to the client.</a:t>
            </a:r>
          </a:p>
          <a:p>
            <a:pPr marL="0" indent="0">
              <a:buNone/>
            </a:pPr>
            <a:r>
              <a:rPr lang="en-US" dirty="0" smtClean="0"/>
              <a:t>A framework embodies some abstract design, with more behavior built in. In order to use it you need to </a:t>
            </a:r>
            <a:r>
              <a:rPr lang="en-US" b="1" i="1" dirty="0" smtClean="0"/>
              <a:t>insert your behavior into various places in the framework</a:t>
            </a:r>
            <a:r>
              <a:rPr lang="en-US" dirty="0" smtClean="0"/>
              <a:t> either by </a:t>
            </a:r>
            <a:r>
              <a:rPr lang="en-US" dirty="0" err="1" smtClean="0"/>
              <a:t>subclassing</a:t>
            </a:r>
            <a:r>
              <a:rPr lang="en-US" dirty="0" smtClean="0"/>
              <a:t> or by plugging in your own classes. The framework's code then calls your code at these points. (</a:t>
            </a:r>
            <a:r>
              <a:rPr lang="en-US" dirty="0" smtClean="0">
                <a:hlinkClick r:id="rId3"/>
              </a:rPr>
              <a:t>martin fowler</a:t>
            </a:r>
            <a:r>
              <a:rPr lang="en-US" dirty="0" smtClean="0"/>
              <a:t>)</a:t>
            </a:r>
            <a:endParaRPr lang="en-US" sz="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2.5.x/reference/aop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annotation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3.0.0.M3/reference/html/ch04s04.html#beans-factory-scopes-singlet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framework/docs/3.0.0.M3/reference/html/ch04s04.html#beans-factory-scopes-global-session" TargetMode="External"/><Relationship Id="rId5" Type="http://schemas.openxmlformats.org/officeDocument/2006/relationships/hyperlink" Target="https://docs.spring.io/spring-framework/docs/3.0.0.M3/reference/html/ch04s04.html#beans-factory-scopes-request" TargetMode="External"/><Relationship Id="rId4" Type="http://schemas.openxmlformats.org/officeDocument/2006/relationships/hyperlink" Target="https://docs.spring.io/spring-framework/docs/3.0.0.M3/reference/html/ch04s04.html#beans-factory-scopes-prototyp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reference/html/images/container-magic.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hyperlink" Target="https://spring.io/why-sp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ion_of_contro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Fundamentals</a:t>
            </a: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MWD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- DI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7050" y="1472151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8050" y="2692410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Locator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2950" y="2692410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2450" y="2692410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91950" y="2692410"/>
            <a:ext cx="1752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39650" y="3532728"/>
            <a:ext cx="1752600" cy="5312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Constructor Injection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939650" y="4447128"/>
            <a:ext cx="1752600" cy="5312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 Injection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9650" y="5287446"/>
            <a:ext cx="1752600" cy="5799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Injection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81650" y="229871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9168250" y="2298710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6806050" y="2298710"/>
            <a:ext cx="127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4469250" y="2298710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2081650" y="2298710"/>
            <a:ext cx="127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>
            <a:off x="5523350" y="1929351"/>
            <a:ext cx="0" cy="36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1"/>
          </p:cNvCxnSpPr>
          <p:nvPr/>
        </p:nvCxnSpPr>
        <p:spPr>
          <a:xfrm rot="16200000" flipH="1">
            <a:off x="7490791" y="4128569"/>
            <a:ext cx="2427818" cy="469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8469750" y="4699010"/>
            <a:ext cx="469900" cy="1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8469750" y="3784610"/>
            <a:ext cx="469900" cy="1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75150" y="2070110"/>
            <a:ext cx="10871200" cy="2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13" y="169195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principal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603" y="221668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pattern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0549" y="3746510"/>
            <a:ext cx="6934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</a:t>
            </a:r>
            <a:r>
              <a:rPr lang="en-US" b="1" dirty="0"/>
              <a:t>Injection (DI)</a:t>
            </a:r>
            <a:r>
              <a:rPr lang="en-US" dirty="0"/>
              <a:t> is a design pattern used to </a:t>
            </a:r>
            <a:r>
              <a:rPr lang="en-US" b="1" i="1" dirty="0"/>
              <a:t>implement </a:t>
            </a:r>
            <a:r>
              <a:rPr lang="en-US" b="1" i="1" dirty="0" err="1"/>
              <a:t>IoC</a:t>
            </a:r>
            <a:r>
              <a:rPr lang="en-US" dirty="0"/>
              <a:t>. It allows the creation of dependent objects outside of a class and provides those objects to a class through different ways. Using DI, we </a:t>
            </a:r>
            <a:r>
              <a:rPr lang="en-US" b="1" i="1" dirty="0"/>
              <a:t>move the creation and binding of the dependent objects outside of the class that depends on them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7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154953" y="1897784"/>
            <a:ext cx="6388845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Client class: </a:t>
            </a:r>
            <a:r>
              <a:rPr lang="en-US" dirty="0"/>
              <a:t>The client class (dependent class) is a class which depends on the service </a:t>
            </a:r>
            <a:r>
              <a:rPr lang="en-US" dirty="0" smtClean="0"/>
              <a:t>class.</a:t>
            </a:r>
          </a:p>
          <a:p>
            <a:r>
              <a:rPr lang="en-US" b="1" dirty="0"/>
              <a:t>Service Class: </a:t>
            </a:r>
            <a:r>
              <a:rPr lang="en-US" dirty="0"/>
              <a:t>The service class (dependency) is a class that provides service to the client </a:t>
            </a:r>
            <a:r>
              <a:rPr lang="en-US" dirty="0" smtClean="0"/>
              <a:t>class.</a:t>
            </a:r>
          </a:p>
          <a:p>
            <a:r>
              <a:rPr lang="en-US" b="1" dirty="0"/>
              <a:t>Injector Class: </a:t>
            </a:r>
            <a:r>
              <a:rPr lang="en-US" dirty="0"/>
              <a:t>The injector class injects the service class object into the client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The </a:t>
            </a:r>
            <a:r>
              <a:rPr lang="en-US" dirty="0"/>
              <a:t>injector class creates an object of the service class, and injects that object to a client object</a:t>
            </a:r>
            <a:r>
              <a:rPr lang="en-US" dirty="0" smtClean="0"/>
              <a:t>.</a:t>
            </a:r>
          </a:p>
        </p:txBody>
      </p:sp>
      <p:pic>
        <p:nvPicPr>
          <p:cNvPr id="7" name="Picture 2" descr="Dependency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3" y="1897784"/>
            <a:ext cx="35147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6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Modular design is a design principle that subdivides a system into smaller parts called modules, which can be independently created, modified, replaced, or exchanged with other modules or between different systems.</a:t>
            </a:r>
          </a:p>
          <a:p>
            <a:pPr lvl="1" algn="just"/>
            <a:r>
              <a:rPr lang="en-US" dirty="0"/>
              <a:t>Easy to customize products</a:t>
            </a:r>
          </a:p>
          <a:p>
            <a:pPr lvl="1" algn="just"/>
            <a:r>
              <a:rPr lang="en-US" dirty="0"/>
              <a:t>Faster to market</a:t>
            </a:r>
          </a:p>
          <a:p>
            <a:pPr lvl="1" algn="just"/>
            <a:r>
              <a:rPr lang="en-US" dirty="0"/>
              <a:t>Cost efficiency</a:t>
            </a:r>
          </a:p>
          <a:p>
            <a:pPr lvl="1" algn="just"/>
            <a:r>
              <a:rPr lang="en-US" dirty="0"/>
              <a:t>Sustainability</a:t>
            </a:r>
          </a:p>
          <a:p>
            <a:pPr lvl="1" algn="just"/>
            <a:r>
              <a:rPr lang="en-US" dirty="0"/>
              <a:t>Allows incremental upgrades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795607"/>
          </a:xfrm>
        </p:spPr>
        <p:txBody>
          <a:bodyPr/>
          <a:lstStyle/>
          <a:p>
            <a:pPr algn="just"/>
            <a:r>
              <a:rPr lang="en-US" dirty="0"/>
              <a:t>Aspect-Oriented Programming (AOP) is a programming paradigm which complements Object-Oriented Programming (OOP) by separating concerns of a software application to improve modularization (</a:t>
            </a:r>
            <a:r>
              <a:rPr lang="en-US" dirty="0">
                <a:hlinkClick r:id="rId2"/>
              </a:rPr>
              <a:t>Spring doc</a:t>
            </a:r>
            <a:r>
              <a:rPr lang="en-US" dirty="0"/>
              <a:t>).</a:t>
            </a:r>
          </a:p>
          <a:p>
            <a:pPr lvl="1" algn="just"/>
            <a:r>
              <a:rPr lang="en-US" dirty="0"/>
              <a:t>OOP: key modularity is the class</a:t>
            </a:r>
          </a:p>
          <a:p>
            <a:pPr lvl="1" algn="just"/>
            <a:r>
              <a:rPr lang="en-US" dirty="0"/>
              <a:t>AOP: key modularity is the aspect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2700" y="4025900"/>
            <a:ext cx="1209278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4521" y="402590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Service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857500" y="4025900"/>
            <a:ext cx="1209278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6237" y="4032448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Service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24858" y="465455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Security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Transactions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Logging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2148" y="465455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Security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Transactions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Logging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9250" y="3847703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61071" y="384770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Service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151599" y="3860403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47220" y="3860403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Service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695901" y="4746426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8381" y="474642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Security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539607" y="4710331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11428" y="4710331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0223500" y="4710331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65134" y="4715312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Logging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4521" y="5853893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Cross-cutting concerns (Aspects)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2771123" y="5171875"/>
            <a:ext cx="53516" cy="6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2491978" y="5171875"/>
            <a:ext cx="279145" cy="6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4925886" y="4500661"/>
            <a:ext cx="1295400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04688" y="341886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 AOP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138788" y="333303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AOP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875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42062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Aspect</a:t>
            </a:r>
            <a:r>
              <a:rPr lang="en-US" dirty="0"/>
              <a:t>: a modularization of a concern that cuts across multiple classes.</a:t>
            </a:r>
          </a:p>
          <a:p>
            <a:pPr algn="just"/>
            <a:r>
              <a:rPr lang="en-US" b="1" dirty="0"/>
              <a:t>Joint point</a:t>
            </a:r>
            <a:r>
              <a:rPr lang="en-US" dirty="0"/>
              <a:t>: a point during the execution of a program, such as the execution of a method (Spring) or the handling of an exception.</a:t>
            </a:r>
          </a:p>
          <a:p>
            <a:pPr algn="just"/>
            <a:r>
              <a:rPr lang="en-US" b="1" dirty="0"/>
              <a:t>Advice</a:t>
            </a:r>
            <a:r>
              <a:rPr lang="en-US" dirty="0"/>
              <a:t>: action taken by an aspect at a particular join point: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before, after returning, after throwing, after finally, around</a:t>
            </a:r>
          </a:p>
          <a:p>
            <a:pPr algn="just"/>
            <a:r>
              <a:rPr lang="en-US" b="1" dirty="0" err="1"/>
              <a:t>Pointcut</a:t>
            </a:r>
            <a:r>
              <a:rPr lang="en-US" dirty="0"/>
              <a:t>: a predicate that matches join points.</a:t>
            </a:r>
          </a:p>
          <a:p>
            <a:pPr algn="just"/>
            <a:r>
              <a:rPr lang="en-US" b="1" dirty="0"/>
              <a:t>Target object</a:t>
            </a:r>
            <a:r>
              <a:rPr lang="en-US" dirty="0"/>
              <a:t> (</a:t>
            </a:r>
            <a:r>
              <a:rPr lang="en-US" i="1" dirty="0"/>
              <a:t>advised</a:t>
            </a:r>
            <a:r>
              <a:rPr lang="en-US" dirty="0"/>
              <a:t> object): object being advised by one or more aspects.</a:t>
            </a:r>
          </a:p>
          <a:p>
            <a:pPr algn="just"/>
            <a:r>
              <a:rPr lang="en-US" b="1" dirty="0"/>
              <a:t>AOP proxy</a:t>
            </a:r>
            <a:r>
              <a:rPr lang="en-US" dirty="0"/>
              <a:t>: an object created by the AOP framework in order to implement the aspect contracts.</a:t>
            </a:r>
          </a:p>
          <a:p>
            <a:pPr algn="just"/>
            <a:r>
              <a:rPr lang="en-US" b="1" dirty="0"/>
              <a:t>Weaving</a:t>
            </a:r>
            <a:r>
              <a:rPr lang="en-US" dirty="0"/>
              <a:t>: linking aspects with other application types or objects to create an advised object. This can be done at compile time, load time, or at runtime (Spring).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4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in Spring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548698"/>
          </a:xfrm>
        </p:spPr>
        <p:txBody>
          <a:bodyPr/>
          <a:lstStyle/>
          <a:p>
            <a:r>
              <a:rPr lang="en-US" b="1" dirty="0"/>
              <a:t>Source</a:t>
            </a:r>
            <a:r>
              <a:rPr lang="en-US" dirty="0"/>
              <a:t>: \doc\material\demo\Chapter 1\</a:t>
            </a:r>
            <a:r>
              <a:rPr lang="en-US" dirty="0" err="1"/>
              <a:t>AOPSample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472170"/>
            <a:ext cx="9521825" cy="32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Annotation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POJO </a:t>
            </a:r>
            <a:r>
              <a:rPr lang="en-US" dirty="0" smtClean="0"/>
              <a:t>&amp; POJI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Spring Bean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Spring </a:t>
            </a:r>
            <a:r>
              <a:rPr lang="en-US" dirty="0" smtClean="0"/>
              <a:t>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4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29"/>
          <a:stretch/>
        </p:blipFill>
        <p:spPr>
          <a:xfrm>
            <a:off x="1366827" y="1494670"/>
            <a:ext cx="3802073" cy="22017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653"/>
          <a:stretch/>
        </p:blipFill>
        <p:spPr>
          <a:xfrm>
            <a:off x="6625079" y="1494670"/>
            <a:ext cx="3835175" cy="2201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4953" y="3765144"/>
            <a:ext cx="28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1.1 Annotation in Java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59616" y="1477679"/>
            <a:ext cx="1001100" cy="51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196" y="1371148"/>
            <a:ext cx="1001100" cy="51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8" idx="0"/>
            <a:endCxn id="12" idx="5"/>
          </p:cNvCxnSpPr>
          <p:nvPr/>
        </p:nvCxnSpPr>
        <p:spPr>
          <a:xfrm flipH="1" flipV="1">
            <a:off x="2301688" y="1813170"/>
            <a:ext cx="275046" cy="1951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1" idx="4"/>
          </p:cNvCxnSpPr>
          <p:nvPr/>
        </p:nvCxnSpPr>
        <p:spPr>
          <a:xfrm flipV="1">
            <a:off x="2576734" y="1995540"/>
            <a:ext cx="4883432" cy="1769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4600" y="4169088"/>
            <a:ext cx="932220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Annotations</a:t>
            </a:r>
            <a:r>
              <a:rPr lang="en-US" sz="1600" dirty="0"/>
              <a:t>, a form of metadata, provide data about a program that is not part of the program itself. Annotations have no direct effect on the operation of the code they </a:t>
            </a:r>
            <a:r>
              <a:rPr lang="en-US" sz="1600" dirty="0" smtClean="0"/>
              <a:t>annotate (</a:t>
            </a:r>
            <a:r>
              <a:rPr lang="en-US" sz="1600" dirty="0" smtClean="0">
                <a:hlinkClick r:id="rId4"/>
              </a:rPr>
              <a:t>oracle</a:t>
            </a:r>
            <a:r>
              <a:rPr lang="en-US" sz="1600" dirty="0" smtClean="0"/>
              <a:t>).</a:t>
            </a:r>
          </a:p>
          <a:p>
            <a:r>
              <a:rPr lang="en-US" sz="1600" dirty="0"/>
              <a:t>Annotations have a number of uses, among them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Information for the </a:t>
            </a:r>
            <a:r>
              <a:rPr lang="en-US" sz="1400" b="1" dirty="0" smtClean="0"/>
              <a:t>compiler</a:t>
            </a:r>
            <a:r>
              <a:rPr lang="en-US" sz="1400" dirty="0" smtClean="0"/>
              <a:t>: Annotations </a:t>
            </a:r>
            <a:r>
              <a:rPr lang="en-US" sz="1400" dirty="0"/>
              <a:t>can be used by the compiler to detect errors or suppress warnings.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Compile-time and deployment-time </a:t>
            </a:r>
            <a:r>
              <a:rPr lang="en-US" sz="1400" b="1" dirty="0" smtClean="0"/>
              <a:t>processing: </a:t>
            </a:r>
            <a:r>
              <a:rPr lang="en-US" sz="1400" dirty="0" smtClean="0"/>
              <a:t> </a:t>
            </a:r>
            <a:r>
              <a:rPr lang="en-US" sz="1400" dirty="0"/>
              <a:t>Software tools can process annotation information to generate code, XML files, and so forth.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Runtime </a:t>
            </a:r>
            <a:r>
              <a:rPr lang="en-US" sz="1400" b="1" dirty="0" smtClean="0"/>
              <a:t>processing:</a:t>
            </a:r>
            <a:r>
              <a:rPr lang="en-US" sz="1400" dirty="0" smtClean="0"/>
              <a:t> </a:t>
            </a:r>
            <a:r>
              <a:rPr lang="en-US" sz="1400" dirty="0"/>
              <a:t>Some annotations are available to be examined at runtime</a:t>
            </a:r>
            <a:r>
              <a:rPr lang="en-US" sz="1400" dirty="0" smtClean="0"/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&amp; POJI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2768" y="1515586"/>
            <a:ext cx="2531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2.1 POJO Overview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88567" y="1639229"/>
            <a:ext cx="0" cy="456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-4642" b="68799"/>
          <a:stretch/>
        </p:blipFill>
        <p:spPr>
          <a:xfrm>
            <a:off x="912768" y="4097658"/>
            <a:ext cx="5042293" cy="1277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" t="1" r="26024" b="47293"/>
          <a:stretch/>
        </p:blipFill>
        <p:spPr>
          <a:xfrm>
            <a:off x="6574910" y="1055328"/>
            <a:ext cx="4156590" cy="1571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-1" b="3569"/>
          <a:stretch/>
        </p:blipFill>
        <p:spPr>
          <a:xfrm>
            <a:off x="6587642" y="2816253"/>
            <a:ext cx="4131126" cy="14707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785" y="4550025"/>
            <a:ext cx="4124715" cy="16498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86415" y="4534178"/>
            <a:ext cx="1176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urw-din"/>
              </a:rPr>
              <a:t>This </a:t>
            </a:r>
            <a:r>
              <a:rPr lang="en-US" sz="1100" b="1" dirty="0" smtClean="0">
                <a:solidFill>
                  <a:schemeClr val="bg1"/>
                </a:solidFill>
                <a:latin typeface="urw-din"/>
              </a:rPr>
              <a:t>is a POJO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2768" y="2281078"/>
            <a:ext cx="4570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POJO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stands for Plain Old Java Object.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an ordinary Java object, not bound by any special restriction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other than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those forced by the Java Language Specification and not requiring any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class-path.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89367" y="1753152"/>
            <a:ext cx="18405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urw-din"/>
              </a:rPr>
              <a:t>Not </a:t>
            </a:r>
            <a:r>
              <a:rPr lang="en-US" sz="1100" b="1" dirty="0" smtClean="0">
                <a:solidFill>
                  <a:schemeClr val="bg1"/>
                </a:solidFill>
                <a:latin typeface="urw-din"/>
              </a:rPr>
              <a:t>POJO (</a:t>
            </a:r>
            <a:r>
              <a:rPr lang="en-US" sz="1100" dirty="0" smtClean="0">
                <a:solidFill>
                  <a:schemeClr val="bg1"/>
                </a:solidFill>
              </a:rPr>
              <a:t>Implement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prespecified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interfaces)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10393" y="5159524"/>
            <a:ext cx="15985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urw-din"/>
              </a:rPr>
              <a:t>Not </a:t>
            </a:r>
            <a:r>
              <a:rPr lang="en-US" sz="1100" b="1" dirty="0" smtClean="0">
                <a:solidFill>
                  <a:schemeClr val="bg1"/>
                </a:solidFill>
                <a:latin typeface="urw-din"/>
              </a:rPr>
              <a:t>POJO (</a:t>
            </a:r>
            <a:r>
              <a:rPr lang="en-US" sz="1100" dirty="0" smtClean="0">
                <a:solidFill>
                  <a:schemeClr val="bg1"/>
                </a:solidFill>
              </a:rPr>
              <a:t>Extend 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prespecified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classes)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6700" y="3294986"/>
            <a:ext cx="19832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urw-din"/>
              </a:rPr>
              <a:t>Not </a:t>
            </a:r>
            <a:r>
              <a:rPr lang="en-US" sz="1100" b="1" dirty="0" smtClean="0">
                <a:solidFill>
                  <a:schemeClr val="bg1"/>
                </a:solidFill>
                <a:latin typeface="urw-din"/>
              </a:rPr>
              <a:t>POJO (</a:t>
            </a:r>
            <a:r>
              <a:rPr lang="en-US" sz="1100" dirty="0" smtClean="0">
                <a:solidFill>
                  <a:schemeClr val="bg1"/>
                </a:solidFill>
              </a:rPr>
              <a:t>Contain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prespecified</a:t>
            </a:r>
            <a:r>
              <a:rPr lang="en-US" sz="1100" dirty="0">
                <a:solidFill>
                  <a:schemeClr val="bg1"/>
                </a:solidFill>
              </a:rPr>
              <a:t> annotations</a:t>
            </a:r>
            <a:r>
              <a:rPr lang="en-US" sz="1100" dirty="0" smtClean="0">
                <a:solidFill>
                  <a:schemeClr val="bg1"/>
                </a:solidFill>
              </a:rPr>
              <a:t>)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POJO &amp; POJI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4953" y="1434282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2.2 POJI Overview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975"/>
          <a:stretch/>
        </p:blipFill>
        <p:spPr>
          <a:xfrm>
            <a:off x="1154953" y="3090774"/>
            <a:ext cx="4743423" cy="2466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4953" y="2066489"/>
            <a:ext cx="9728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If a java interface is not coupled with any technology (or) any frame work then such java interface is called “POJI” (plain old java interface)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Spring</a:t>
            </a:r>
          </a:p>
          <a:p>
            <a:r>
              <a:rPr lang="en-US" dirty="0" smtClean="0"/>
              <a:t>Some design concepts </a:t>
            </a:r>
          </a:p>
          <a:p>
            <a:r>
              <a:rPr lang="en-US" dirty="0" smtClean="0"/>
              <a:t>Basic core concepts</a:t>
            </a:r>
          </a:p>
          <a:p>
            <a:r>
              <a:rPr lang="en-US" dirty="0" smtClean="0"/>
              <a:t>Some spring core annotation</a:t>
            </a:r>
          </a:p>
          <a:p>
            <a:r>
              <a:rPr lang="en-US" dirty="0" smtClean="0"/>
              <a:t>Spring unit test</a:t>
            </a:r>
          </a:p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Spring Bean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598966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3.1 Overview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54952" y="2164176"/>
            <a:ext cx="9754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Spring Bean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nothing special, any object in the Spring framework that we initialize through Spring container is called 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Bean.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normal Java POJO class can be a Spring Bean if it’s configured to be initialized via container by providing configuration metadata information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Spring Bean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4951" y="1471966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3.2 Bean Scopes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08417"/>
              </p:ext>
            </p:extLst>
          </p:nvPr>
        </p:nvGraphicFramePr>
        <p:xfrm>
          <a:off x="1154951" y="1910176"/>
          <a:ext cx="10008348" cy="42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649">
                  <a:extLst>
                    <a:ext uri="{9D8B030D-6E8A-4147-A177-3AD203B41FA5}">
                      <a16:colId xmlns:a16="http://schemas.microsoft.com/office/drawing/2014/main" val="69046748"/>
                    </a:ext>
                  </a:extLst>
                </a:gridCol>
                <a:gridCol w="8267699">
                  <a:extLst>
                    <a:ext uri="{9D8B030D-6E8A-4147-A177-3AD203B41FA5}">
                      <a16:colId xmlns:a16="http://schemas.microsoft.com/office/drawing/2014/main" val="3066745979"/>
                    </a:ext>
                  </a:extLst>
                </a:gridCol>
              </a:tblGrid>
              <a:tr h="5933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881945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singleton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Scopes a single bean definition to a single object instance per Spring </a:t>
                      </a:r>
                      <a:r>
                        <a:rPr lang="en-US" sz="1600" dirty="0" err="1" smtClean="0"/>
                        <a:t>IoC</a:t>
                      </a:r>
                      <a:r>
                        <a:rPr lang="en-US" sz="1600" dirty="0" smtClean="0"/>
                        <a:t> container.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7079424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prototype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Scopes a single bean definition to any number of object instances.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913499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request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Scopes a single bean definition to the lifecycle of a single HTTP request; that is each and every HTTP request will have its own instance of a bean created off the back of a single bean definition. Only valid in the context of a web-aware Spring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ApplicationContext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147824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session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Scopes a single bean definition to the lifecycle of a HTTP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Session</a:t>
                      </a:r>
                      <a:r>
                        <a:rPr lang="en-US" sz="1600" dirty="0" smtClean="0"/>
                        <a:t>. Only valid in the context of a web-aware Spring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ApplicationContext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1287331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global session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Scopes a single bean definition to the lifecycle of a global HTTP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Session</a:t>
                      </a:r>
                      <a:r>
                        <a:rPr lang="en-US" sz="1600" dirty="0" smtClean="0"/>
                        <a:t>. Typically only valid when used in a portlet context. Only valid in the context of a web-aware Spring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ApplicationContext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57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Spring Bean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3.3 Spring Bean life cycle</a:t>
            </a:r>
            <a:endParaRPr lang="en-US" sz="2000" dirty="0"/>
          </a:p>
        </p:txBody>
      </p:sp>
      <p:pic>
        <p:nvPicPr>
          <p:cNvPr id="2050" name="Picture 2" descr="Bean life cycle in Java Spring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2844" r="2633" b="1780"/>
          <a:stretch/>
        </p:blipFill>
        <p:spPr bwMode="auto">
          <a:xfrm>
            <a:off x="2374153" y="1838591"/>
            <a:ext cx="7950200" cy="25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09545" y="4263395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3.3.2 Spring Bean Life-Cycle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587210" y="4525005"/>
            <a:ext cx="9351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Bean life cycle is managed by the spring container.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run the program then, first of all, the spring container gets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started. After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that, the container creates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instance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a bean as per the request and then dependencies are injected.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finally, the bean is destroyed when the spring container 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closed.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Spring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5" y="2419001"/>
            <a:ext cx="4142542" cy="2462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8400" y="5092700"/>
            <a:ext cx="3204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Spring </a:t>
            </a:r>
            <a:r>
              <a:rPr lang="en-US" sz="1400" dirty="0" err="1"/>
              <a:t>IoC</a:t>
            </a:r>
            <a:r>
              <a:rPr lang="en-US" sz="1400" dirty="0"/>
              <a:t> </a:t>
            </a:r>
            <a:r>
              <a:rPr lang="en-US" sz="1400" dirty="0" smtClean="0"/>
              <a:t>container (</a:t>
            </a:r>
            <a:r>
              <a:rPr lang="en-US" sz="1400" dirty="0" smtClean="0">
                <a:hlinkClick r:id="rId3"/>
              </a:rPr>
              <a:t>spring.io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154953" y="1523161"/>
            <a:ext cx="9528922" cy="1219549"/>
          </a:xfrm>
        </p:spPr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org.springframework.context.ApplicationContext</a:t>
            </a:r>
            <a:r>
              <a:rPr lang="en-US" sz="1600" dirty="0"/>
              <a:t> interface represents </a:t>
            </a:r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Spring </a:t>
            </a:r>
            <a:r>
              <a:rPr lang="en-US" sz="1600" dirty="0" err="1"/>
              <a:t>IoC</a:t>
            </a:r>
            <a:r>
              <a:rPr lang="en-US" sz="1600" dirty="0"/>
              <a:t> container and is responsible for instantiating, configuring, </a:t>
            </a:r>
            <a:r>
              <a:rPr lang="en-US" sz="1600" dirty="0" smtClean="0"/>
              <a:t>and assembling </a:t>
            </a:r>
            <a:r>
              <a:rPr lang="en-US" sz="1600" dirty="0"/>
              <a:t>the beans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154953" y="2634901"/>
            <a:ext cx="6109447" cy="30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Arial" panose="020B0604020202020204" pitchFamily="34" charset="0"/>
              </a:rPr>
              <a:t>The container gets its instructions on what objects to instantiate, configure, and assemble by reading configuration metadata.</a:t>
            </a:r>
          </a:p>
          <a:p>
            <a:r>
              <a:rPr lang="en-US" sz="1600" dirty="0">
                <a:cs typeface="Arial" panose="020B0604020202020204" pitchFamily="34" charset="0"/>
              </a:rPr>
              <a:t>The configuration metadata is represented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Java annotations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Java code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/>
              <a:t>Angular CLI</a:t>
            </a:r>
          </a:p>
          <a:p>
            <a:pPr lvl="1"/>
            <a:r>
              <a:rPr lang="en-US" dirty="0" smtClean="0"/>
              <a:t>NPM</a:t>
            </a:r>
          </a:p>
          <a:p>
            <a:r>
              <a:rPr lang="en-US" dirty="0" smtClean="0"/>
              <a:t>Backend</a:t>
            </a:r>
            <a:endParaRPr lang="en-US" dirty="0"/>
          </a:p>
          <a:p>
            <a:pPr lvl="1"/>
            <a:r>
              <a:rPr lang="en-US" dirty="0" smtClean="0"/>
              <a:t>Eclipse/</a:t>
            </a:r>
            <a:r>
              <a:rPr lang="en-US" dirty="0" err="1" smtClean="0"/>
              <a:t>SpringToolSuite</a:t>
            </a:r>
            <a:endParaRPr lang="en-US" dirty="0" smtClean="0"/>
          </a:p>
          <a:p>
            <a:pPr lvl="1"/>
            <a:r>
              <a:rPr lang="en-US" dirty="0" smtClean="0"/>
              <a:t>MVN</a:t>
            </a:r>
          </a:p>
          <a:p>
            <a:pPr lvl="1"/>
            <a:r>
              <a:rPr lang="en-US" dirty="0" err="1" smtClean="0"/>
              <a:t>OpenJDK</a:t>
            </a:r>
            <a:r>
              <a:rPr lang="en-US" dirty="0" smtClean="0"/>
              <a:t>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that generates Java code based on annotations. It keeps the code samples concise, reducing the boilerplate so the reader can focus on what it matters. </a:t>
            </a:r>
            <a:endParaRPr lang="en-US" dirty="0" smtClean="0"/>
          </a:p>
          <a:p>
            <a:r>
              <a:rPr lang="en-US" dirty="0"/>
              <a:t>Homepage: </a:t>
            </a:r>
            <a:r>
              <a:rPr lang="en-US" dirty="0">
                <a:hlinkClick r:id="rId2"/>
              </a:rPr>
              <a:t>https://projectlombok.org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346173"/>
            <a:ext cx="9868647" cy="706964"/>
          </a:xfrm>
        </p:spPr>
        <p:txBody>
          <a:bodyPr/>
          <a:lstStyle/>
          <a:p>
            <a:r>
              <a:rPr lang="en-US" dirty="0" smtClean="0"/>
              <a:t>Install 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1586175"/>
            <a:ext cx="4218372" cy="6786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Install via eclipse plugin installer: Help/Install New Software…</a:t>
            </a:r>
          </a:p>
          <a:p>
            <a:endParaRPr lang="en-US" dirty="0"/>
          </a:p>
        </p:txBody>
      </p:sp>
      <p:pic>
        <p:nvPicPr>
          <p:cNvPr id="1026" name="Picture 2" descr="https://projectlombok.org/img/eclipse-p2-step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3" y="2367589"/>
            <a:ext cx="3610581" cy="330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rojectlombok.org/img/eclipse-p2-ste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24" y="2297349"/>
            <a:ext cx="6195653" cy="228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0472" y="4785317"/>
            <a:ext cx="5527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Use </a:t>
            </a:r>
            <a:r>
              <a:rPr lang="en-US" dirty="0"/>
              <a:t>update site https://projectlombok.org/p2</a:t>
            </a:r>
          </a:p>
        </p:txBody>
      </p:sp>
      <p:sp>
        <p:nvSpPr>
          <p:cNvPr id="6" name="Curved Up Arrow 5"/>
          <p:cNvSpPr/>
          <p:nvPr/>
        </p:nvSpPr>
        <p:spPr>
          <a:xfrm rot="19997334">
            <a:off x="4741309" y="4749563"/>
            <a:ext cx="1264030" cy="4408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4362623"/>
            <a:ext cx="9868647" cy="1949277"/>
          </a:xfrm>
        </p:spPr>
        <p:txBody>
          <a:bodyPr>
            <a:normAutofit/>
          </a:bodyPr>
          <a:lstStyle/>
          <a:p>
            <a:r>
              <a:rPr lang="en-US" dirty="0"/>
              <a:t>By adding the </a:t>
            </a:r>
            <a:r>
              <a:rPr lang="en-US" i="1" dirty="0"/>
              <a:t>@</a:t>
            </a:r>
            <a:r>
              <a:rPr lang="en-US" i="1" dirty="0" smtClean="0"/>
              <a:t>Getter</a:t>
            </a:r>
            <a:r>
              <a:rPr lang="en-US" dirty="0"/>
              <a:t>, </a:t>
            </a:r>
            <a:r>
              <a:rPr lang="en-US" i="1" dirty="0"/>
              <a:t>@</a:t>
            </a:r>
            <a:r>
              <a:rPr lang="en-US" i="1" dirty="0" smtClean="0"/>
              <a:t>Setter, @</a:t>
            </a:r>
            <a:r>
              <a:rPr lang="en-US" i="1" dirty="0" err="1" smtClean="0"/>
              <a:t>ToString</a:t>
            </a:r>
            <a:r>
              <a:rPr lang="en-US" dirty="0"/>
              <a:t> annotations we told Lombok to, well, generate these for all the fields of the class. </a:t>
            </a:r>
            <a:endParaRPr lang="en-US" dirty="0" smtClean="0"/>
          </a:p>
          <a:p>
            <a:r>
              <a:rPr lang="en-US" i="1" dirty="0" smtClean="0"/>
              <a:t>@</a:t>
            </a:r>
            <a:r>
              <a:rPr lang="en-US" i="1" dirty="0" err="1"/>
              <a:t>NoArgsConstructor</a:t>
            </a:r>
            <a:r>
              <a:rPr lang="en-US" dirty="0"/>
              <a:t>  will generate a constructor with no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@</a:t>
            </a:r>
            <a:r>
              <a:rPr lang="en-US" i="1" dirty="0" err="1" smtClean="0"/>
              <a:t>AllArgsConstructor</a:t>
            </a:r>
            <a:r>
              <a:rPr lang="en-US" dirty="0"/>
              <a:t> generates a constructor with 1 parameter for each field in your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38" y="1269334"/>
            <a:ext cx="5775662" cy="30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Important Spring Annotations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@Configuration</a:t>
            </a:r>
          </a:p>
          <a:p>
            <a:r>
              <a:rPr lang="en-US" b="1" dirty="0"/>
              <a:t>@</a:t>
            </a:r>
            <a:r>
              <a:rPr lang="en-US" b="1" dirty="0" err="1" smtClean="0"/>
              <a:t>ComponentScan</a:t>
            </a:r>
            <a:endParaRPr lang="en-US" b="1" dirty="0" smtClean="0"/>
          </a:p>
          <a:p>
            <a:r>
              <a:rPr lang="en-US" b="1" dirty="0"/>
              <a:t>@Component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@</a:t>
            </a:r>
            <a:r>
              <a:rPr lang="en-US" b="1" dirty="0" smtClean="0"/>
              <a:t>Service</a:t>
            </a:r>
          </a:p>
          <a:p>
            <a:r>
              <a:rPr lang="en-US" b="1" dirty="0"/>
              <a:t>@</a:t>
            </a:r>
            <a:r>
              <a:rPr lang="en-US" b="1" dirty="0" err="1" smtClean="0"/>
              <a:t>Autowired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@Bean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9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373" y="5388071"/>
            <a:ext cx="10552136" cy="5970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b="1" dirty="0"/>
              <a:t>@Bean </a:t>
            </a:r>
            <a:r>
              <a:rPr lang="en-US" dirty="0"/>
              <a:t>- indicates that a method produces a bean to be managed by the Spring container.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73" y="3027119"/>
            <a:ext cx="6484782" cy="2197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07355" y="1806575"/>
            <a:ext cx="9868645" cy="146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Mark a class as a source of the bean definition.</a:t>
            </a:r>
          </a:p>
          <a:p>
            <a:r>
              <a:rPr lang="en-US" smtClean="0"/>
              <a:t>Is a component of the system that you want to wire together.</a:t>
            </a:r>
          </a:p>
          <a:p>
            <a:r>
              <a:rPr lang="en-US" smtClean="0"/>
              <a:t>Methods must have the @Bean annotation to mark it as a bean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2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Business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Leverage a normal Java class to a Spring bean.</a:t>
            </a:r>
          </a:p>
          <a:p>
            <a:r>
              <a:rPr lang="en-US" dirty="0" smtClean="0"/>
              <a:t>Can be auto-scanned by the Spring Boot Application during the start-up time.</a:t>
            </a:r>
          </a:p>
          <a:p>
            <a:r>
              <a:rPr lang="en-US" dirty="0" smtClean="0"/>
              <a:t>Can be used to inject wherever Spring </a:t>
            </a:r>
            <a:r>
              <a:rPr lang="en-US" smtClean="0"/>
              <a:t>framework need.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224098"/>
            <a:ext cx="6770343" cy="27830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694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Leverage a normal Java class to a Spring bean.</a:t>
            </a:r>
          </a:p>
          <a:p>
            <a:r>
              <a:rPr lang="en-US" dirty="0" smtClean="0"/>
              <a:t>Can be auto-scanned by the Spring Boot Application during the start-up time.</a:t>
            </a:r>
          </a:p>
          <a:p>
            <a:r>
              <a:rPr lang="en-US" dirty="0" smtClean="0"/>
              <a:t>Can be used to inject wherever Spring framework need.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3224098"/>
            <a:ext cx="4636247" cy="11970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661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Act as a normal @Component annotation and has the same functions.</a:t>
            </a:r>
          </a:p>
          <a:p>
            <a:r>
              <a:rPr lang="en-US" dirty="0"/>
              <a:t> It tells Spring that it's safe to manage them with more freedom than regular components</a:t>
            </a:r>
            <a:endParaRPr lang="en-US" dirty="0" smtClean="0"/>
          </a:p>
          <a:p>
            <a:r>
              <a:rPr lang="en-US" dirty="0" smtClean="0"/>
              <a:t>Holding business logic, no encapsulated 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224098"/>
            <a:ext cx="6642847" cy="27169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785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Autowired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885825"/>
          </a:xfrm>
        </p:spPr>
        <p:txBody>
          <a:bodyPr/>
          <a:lstStyle/>
          <a:p>
            <a:r>
              <a:rPr lang="en-US" dirty="0" smtClean="0"/>
              <a:t>Can be used to inject appropriate Spring bean into the application parts.</a:t>
            </a:r>
          </a:p>
          <a:p>
            <a:r>
              <a:rPr lang="en-US" dirty="0" smtClean="0"/>
              <a:t>Three ways to use the annotation: Field-level, Method-level, Setter-level.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45" y="2640455"/>
            <a:ext cx="3616653" cy="514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45" y="3342110"/>
            <a:ext cx="5181454" cy="9912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45" y="4520562"/>
            <a:ext cx="5941371" cy="14732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6934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Spring ecosystem</a:t>
            </a:r>
          </a:p>
          <a:p>
            <a:r>
              <a:rPr lang="en-US" dirty="0" smtClean="0"/>
              <a:t>Basic concepts of spring</a:t>
            </a:r>
          </a:p>
          <a:p>
            <a:r>
              <a:rPr lang="en-US" dirty="0" smtClean="0"/>
              <a:t>Basic Spring annotations</a:t>
            </a:r>
          </a:p>
          <a:p>
            <a:r>
              <a:rPr lang="en-US" dirty="0" smtClean="0"/>
              <a:t>Tools and IDE 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76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makes programming Java </a:t>
            </a:r>
            <a:r>
              <a:rPr lang="en-US" b="1" i="1" dirty="0"/>
              <a:t>quicker, easier, and safer</a:t>
            </a:r>
            <a:r>
              <a:rPr lang="en-US" dirty="0"/>
              <a:t> for everybody. Spring’s focus on </a:t>
            </a:r>
            <a:r>
              <a:rPr lang="en-US" b="1" i="1" dirty="0"/>
              <a:t>speed, simplicity, and productivity</a:t>
            </a:r>
            <a:r>
              <a:rPr lang="en-US" dirty="0"/>
              <a:t> has made it the world's most popular Java </a:t>
            </a:r>
            <a:r>
              <a:rPr lang="en-US" dirty="0" smtClean="0"/>
              <a:t>framework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https://spring.io/why-spring</a:t>
            </a:r>
            <a:r>
              <a:rPr lang="en-US" sz="110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configuration to security, web apps to big data—whatever the infrastructure needs of your application may be, there is a Spring Project to help you build it. Start small and use just what you need—Spring is </a:t>
            </a:r>
            <a:r>
              <a:rPr lang="en-US" b="1" i="1" dirty="0"/>
              <a:t>modular</a:t>
            </a:r>
            <a:r>
              <a:rPr lang="en-US" dirty="0"/>
              <a:t> by design (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spring.io/projects</a:t>
            </a:r>
            <a:r>
              <a:rPr lang="en-US" sz="1100" dirty="0" smtClean="0"/>
              <a:t> </a:t>
            </a:r>
            <a:r>
              <a:rPr lang="en-US" dirty="0" smtClean="0"/>
              <a:t>)</a:t>
            </a:r>
            <a:endParaRPr lang="en-US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2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Projects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21" y="1609569"/>
            <a:ext cx="8122593" cy="4419957"/>
          </a:xfrm>
        </p:spPr>
      </p:pic>
    </p:spTree>
    <p:extLst>
      <p:ext uri="{BB962C8B-B14F-4D97-AF65-F5344CB8AC3E}">
        <p14:creationId xmlns:p14="http://schemas.microsoft.com/office/powerpoint/2010/main" val="12988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6208" t="12619" r="5903" b="25469"/>
          <a:stretch/>
        </p:blipFill>
        <p:spPr>
          <a:xfrm>
            <a:off x="4352744" y="1705538"/>
            <a:ext cx="3395377" cy="1398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l="5560" t="12831" r="5590" b="20252"/>
          <a:stretch/>
        </p:blipFill>
        <p:spPr>
          <a:xfrm>
            <a:off x="734192" y="1697349"/>
            <a:ext cx="3532690" cy="15291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l="5201" t="13912" r="7045" b="29739"/>
          <a:stretch/>
        </p:blipFill>
        <p:spPr>
          <a:xfrm>
            <a:off x="8086957" y="1697349"/>
            <a:ext cx="3420344" cy="129823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/>
          <a:srcRect l="5305" t="13673" r="8682" b="18695"/>
          <a:stretch/>
        </p:blipFill>
        <p:spPr>
          <a:xfrm>
            <a:off x="8086957" y="4054077"/>
            <a:ext cx="3339203" cy="149796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/>
          <a:srcRect l="4579" t="13098" r="12144" b="21242"/>
          <a:stretch/>
        </p:blipFill>
        <p:spPr>
          <a:xfrm>
            <a:off x="734192" y="4021102"/>
            <a:ext cx="3226857" cy="14854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/>
          <a:srcRect l="5841" t="13269" r="4193" b="30002"/>
          <a:stretch/>
        </p:blipFill>
        <p:spPr>
          <a:xfrm>
            <a:off x="4299690" y="4054077"/>
            <a:ext cx="3501483" cy="12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</a:t>
            </a:r>
            <a:r>
              <a:rPr lang="en-US" dirty="0" smtClean="0"/>
              <a:t>Control 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Aspect </a:t>
            </a:r>
            <a:r>
              <a:rPr lang="en-US" dirty="0"/>
              <a:t>Oriented </a:t>
            </a:r>
            <a:r>
              <a:rPr lang="en-US" dirty="0" smtClean="0"/>
              <a:t>Programming</a:t>
            </a:r>
          </a:p>
          <a:p>
            <a:r>
              <a:rPr lang="en-US" dirty="0"/>
              <a:t>Modular Design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2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31388" y="1584154"/>
            <a:ext cx="9360645" cy="2349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11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31387" y="1584154"/>
            <a:ext cx="9360645" cy="2349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 err="1"/>
              <a:t>IoC</a:t>
            </a:r>
            <a:r>
              <a:rPr lang="en-US" sz="1600" dirty="0"/>
              <a:t> inverts the flow of control as compared to traditional control flow. In </a:t>
            </a:r>
            <a:r>
              <a:rPr lang="en-US" sz="1600" dirty="0" err="1"/>
              <a:t>IoC</a:t>
            </a:r>
            <a:r>
              <a:rPr lang="en-US" sz="1600" dirty="0"/>
              <a:t>, </a:t>
            </a:r>
            <a:r>
              <a:rPr lang="en-US" sz="1600" b="1" i="1" dirty="0" smtClean="0"/>
              <a:t>custom-written portions of a computer program receive the flow of control from a generic framework.</a:t>
            </a:r>
            <a:r>
              <a:rPr lang="en-US" sz="1600" dirty="0" smtClean="0"/>
              <a:t> </a:t>
            </a:r>
            <a:r>
              <a:rPr lang="en-US" sz="1600" dirty="0"/>
              <a:t>A software architecture with this design inverts control as compared to traditional procedural programming: in traditional programming, the custom code that expresses the purpose of the program calls into reusable libraries to take care of generic tasks, </a:t>
            </a:r>
            <a:r>
              <a:rPr lang="en-US" sz="1600" b="1" i="1" dirty="0"/>
              <a:t>but with inversion of control, it is the framework that calls into the custom, or task-specific, code</a:t>
            </a:r>
            <a:r>
              <a:rPr lang="en-US" sz="1600" dirty="0" smtClean="0"/>
              <a:t>. (</a:t>
            </a:r>
            <a:r>
              <a:rPr lang="en-US" sz="1600" dirty="0" smtClean="0">
                <a:hlinkClick r:id="rId3"/>
              </a:rPr>
              <a:t>wiki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05638" y="4151325"/>
            <a:ext cx="290015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 “enter  your name”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read name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store in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5638" y="5504931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MS-DOS: your code control the </a:t>
            </a:r>
          </a:p>
          <a:p>
            <a:r>
              <a:rPr lang="en-US" sz="1400" dirty="0" smtClean="0"/>
              <a:t>flow of user interaction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644" y="4146032"/>
            <a:ext cx="3629425" cy="1205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350327" y="4558581"/>
            <a:ext cx="22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No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IoC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9644" y="5504931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GUI Application: window control the </a:t>
            </a:r>
          </a:p>
          <a:p>
            <a:r>
              <a:rPr lang="en-US" sz="1400" dirty="0" smtClean="0"/>
              <a:t>flow of user interaction using events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094868" y="340997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9525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9868645" cy="3984625"/>
          </a:xfrm>
        </p:spPr>
        <p:txBody>
          <a:bodyPr>
            <a:normAutofit/>
          </a:bodyPr>
          <a:lstStyle/>
          <a:p>
            <a:r>
              <a:rPr lang="en-US" dirty="0" smtClean="0"/>
              <a:t>Benefits </a:t>
            </a:r>
            <a:endParaRPr lang="en-US" dirty="0"/>
          </a:p>
          <a:p>
            <a:pPr lvl="1"/>
            <a:r>
              <a:rPr lang="en-US" dirty="0"/>
              <a:t>Loose </a:t>
            </a:r>
            <a:r>
              <a:rPr lang="en-US" dirty="0" smtClean="0"/>
              <a:t>coupling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easier to </a:t>
            </a:r>
            <a:r>
              <a:rPr lang="en-US" dirty="0" smtClean="0"/>
              <a:t>reuse, </a:t>
            </a:r>
            <a:r>
              <a:rPr lang="en-US" dirty="0" smtClean="0"/>
              <a:t>test</a:t>
            </a:r>
            <a:r>
              <a:rPr lang="en-US" dirty="0"/>
              <a:t>, maintain and extend.</a:t>
            </a:r>
          </a:p>
          <a:p>
            <a:pPr lvl="1"/>
            <a:r>
              <a:rPr lang="en-US" dirty="0"/>
              <a:t>Greater modularity of a </a:t>
            </a:r>
            <a:r>
              <a:rPr lang="en-US" dirty="0" smtClean="0"/>
              <a:t>program</a:t>
            </a:r>
            <a:endParaRPr lang="en-US" dirty="0"/>
          </a:p>
          <a:p>
            <a:pPr lvl="1"/>
            <a:r>
              <a:rPr lang="en-US" dirty="0"/>
              <a:t>Centralized configuration</a:t>
            </a:r>
          </a:p>
          <a:p>
            <a:pPr lvl="1"/>
            <a:r>
              <a:rPr lang="en-US" dirty="0"/>
              <a:t>Take care of long nested dependency chains and lifetime of dependencies</a:t>
            </a:r>
          </a:p>
          <a:p>
            <a:r>
              <a:rPr lang="en-US" dirty="0" smtClean="0"/>
              <a:t>Disadvantages</a:t>
            </a:r>
            <a:endParaRPr lang="en-US" dirty="0"/>
          </a:p>
          <a:p>
            <a:pPr lvl="1"/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debug and figure </a:t>
            </a:r>
            <a:r>
              <a:rPr lang="en-US" dirty="0"/>
              <a:t>out the flow of the application</a:t>
            </a:r>
          </a:p>
          <a:p>
            <a:pPr lvl="1"/>
            <a:r>
              <a:rPr lang="en-US" dirty="0" smtClean="0"/>
              <a:t>Performance issues, especially in environments that do not support multi-thread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1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5344</TotalTime>
  <Words>1721</Words>
  <Application>Microsoft Office PowerPoint</Application>
  <PresentationFormat>Widescreen</PresentationFormat>
  <Paragraphs>220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Century Gothic</vt:lpstr>
      <vt:lpstr>Courier New</vt:lpstr>
      <vt:lpstr>Montserrat</vt:lpstr>
      <vt:lpstr>Open Sans</vt:lpstr>
      <vt:lpstr>urw-din</vt:lpstr>
      <vt:lpstr>Wingdings</vt:lpstr>
      <vt:lpstr>Wingdings 3</vt:lpstr>
      <vt:lpstr>Ion Boardroom</vt:lpstr>
      <vt:lpstr>PowerPoint Presentation</vt:lpstr>
      <vt:lpstr>Agenda</vt:lpstr>
      <vt:lpstr>Problems</vt:lpstr>
      <vt:lpstr>Why Spring?</vt:lpstr>
      <vt:lpstr>Spring Projects</vt:lpstr>
      <vt:lpstr>Spring Projects</vt:lpstr>
      <vt:lpstr>Principle of Spring</vt:lpstr>
      <vt:lpstr>Inversion of Control (IoC)</vt:lpstr>
      <vt:lpstr>Inversion of Control (IoC)</vt:lpstr>
      <vt:lpstr>IoC - DI</vt:lpstr>
      <vt:lpstr>DI</vt:lpstr>
      <vt:lpstr>Modular Design</vt:lpstr>
      <vt:lpstr>Aspect-Oriented Programming</vt:lpstr>
      <vt:lpstr>AOP Concepts</vt:lpstr>
      <vt:lpstr>AOP in Spring Sample</vt:lpstr>
      <vt:lpstr>Basic concepts</vt:lpstr>
      <vt:lpstr>Annotation</vt:lpstr>
      <vt:lpstr>POJO &amp; POJI</vt:lpstr>
      <vt:lpstr>2. POJO &amp; POJI</vt:lpstr>
      <vt:lpstr>3. Spring Bean</vt:lpstr>
      <vt:lpstr>3. Spring Bean</vt:lpstr>
      <vt:lpstr>3. Spring Bean</vt:lpstr>
      <vt:lpstr>4. Spring Container</vt:lpstr>
      <vt:lpstr>Development Tools</vt:lpstr>
      <vt:lpstr>Lombok</vt:lpstr>
      <vt:lpstr>Install Lombok</vt:lpstr>
      <vt:lpstr>Use Lombok</vt:lpstr>
      <vt:lpstr>Important Spring Annotations</vt:lpstr>
      <vt:lpstr>@Configuration</vt:lpstr>
      <vt:lpstr>@ComponentScan</vt:lpstr>
      <vt:lpstr>@Component</vt:lpstr>
      <vt:lpstr>@Service</vt:lpstr>
      <vt:lpstr>@Autowired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Hung Tran - 6045</cp:lastModifiedBy>
  <cp:revision>581</cp:revision>
  <cp:lastPrinted>2019-01-28T23:51:57Z</cp:lastPrinted>
  <dcterms:created xsi:type="dcterms:W3CDTF">2019-01-11T19:25:59Z</dcterms:created>
  <dcterms:modified xsi:type="dcterms:W3CDTF">2021-05-10T08:36:44Z</dcterms:modified>
</cp:coreProperties>
</file>