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3" r:id="rId26"/>
    <p:sldId id="315" r:id="rId27"/>
    <p:sldId id="316" r:id="rId28"/>
    <p:sldId id="317" r:id="rId29"/>
    <p:sldId id="318" r:id="rId30"/>
    <p:sldId id="319" r:id="rId31"/>
    <p:sldId id="323" r:id="rId32"/>
    <p:sldId id="320" r:id="rId33"/>
    <p:sldId id="321" r:id="rId34"/>
    <p:sldId id="322" r:id="rId35"/>
    <p:sldId id="324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72"/>
    <a:srgbClr val="A7C8C5"/>
    <a:srgbClr val="525455"/>
    <a:srgbClr val="A1C8C5"/>
    <a:srgbClr val="00AEEF"/>
    <a:srgbClr val="164D90"/>
    <a:srgbClr val="004990"/>
    <a:srgbClr val="134B8D"/>
    <a:srgbClr val="FFFF66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337" autoAdjust="0"/>
  </p:normalViewPr>
  <p:slideViewPr>
    <p:cSldViewPr snapToGrid="0">
      <p:cViewPr varScale="1">
        <p:scale>
          <a:sx n="76" d="100"/>
          <a:sy n="76" d="100"/>
        </p:scale>
        <p:origin x="432" y="90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InversionOfControl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0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IoC</a:t>
            </a:r>
            <a:r>
              <a:rPr lang="en-US" dirty="0" smtClean="0"/>
              <a:t> is a key part of what makes </a:t>
            </a:r>
            <a:r>
              <a:rPr lang="en-US" b="1" i="1" dirty="0" smtClean="0"/>
              <a:t>a framework different to a library</a:t>
            </a:r>
            <a:r>
              <a:rPr lang="en-US" dirty="0" smtClean="0"/>
              <a:t>. A library is essentially a set of functions that you can call, these days usually organized into classes. Each call does some work and returns control to the client.</a:t>
            </a:r>
          </a:p>
          <a:p>
            <a:pPr marL="0" indent="0">
              <a:buNone/>
            </a:pPr>
            <a:r>
              <a:rPr lang="en-US" dirty="0" smtClean="0"/>
              <a:t>A framework embodies some abstract design, with more behavior built in. In order to use it you need to </a:t>
            </a:r>
            <a:r>
              <a:rPr lang="en-US" b="1" i="1" dirty="0" smtClean="0"/>
              <a:t>insert your behavior into various places in the framework</a:t>
            </a:r>
            <a:r>
              <a:rPr lang="en-US" dirty="0" smtClean="0"/>
              <a:t> either by </a:t>
            </a:r>
            <a:r>
              <a:rPr lang="en-US" dirty="0" err="1" smtClean="0"/>
              <a:t>subclassing</a:t>
            </a:r>
            <a:r>
              <a:rPr lang="en-US" dirty="0" smtClean="0"/>
              <a:t> or by plugging in your own classes. The framework's code then calls your code at these points. (</a:t>
            </a:r>
            <a:r>
              <a:rPr lang="en-US" dirty="0" smtClean="0">
                <a:hlinkClick r:id="rId3"/>
              </a:rPr>
              <a:t>martin fowler</a:t>
            </a:r>
            <a:r>
              <a:rPr lang="en-US" dirty="0" smtClean="0"/>
              <a:t>)</a:t>
            </a:r>
            <a:endParaRPr lang="en-US" sz="9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2.5.x/reference/aop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hyperlink" Target="https://spring.io/why-sp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sion_of_contro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 Fundamentals</a:t>
            </a:r>
          </a:p>
          <a:p>
            <a:pPr algn="ctr"/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MWD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- DI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7050" y="1472151"/>
            <a:ext cx="17526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8050" y="2692410"/>
            <a:ext cx="17526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Locator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92950" y="2692410"/>
            <a:ext cx="17526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2450" y="2692410"/>
            <a:ext cx="17526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91950" y="2692410"/>
            <a:ext cx="1752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39650" y="3532728"/>
            <a:ext cx="1752600" cy="5312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Constructor Injection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939650" y="4447128"/>
            <a:ext cx="1752600" cy="5312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Setter Injection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9650" y="5287446"/>
            <a:ext cx="1752600" cy="5799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Injection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81650" y="229871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9168250" y="2298710"/>
            <a:ext cx="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6806050" y="2298710"/>
            <a:ext cx="1270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4469250" y="2298710"/>
            <a:ext cx="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>
            <a:off x="2081650" y="2298710"/>
            <a:ext cx="1270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</p:cNvCxnSpPr>
          <p:nvPr/>
        </p:nvCxnSpPr>
        <p:spPr>
          <a:xfrm>
            <a:off x="5523350" y="1929351"/>
            <a:ext cx="0" cy="369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2" idx="1"/>
          </p:cNvCxnSpPr>
          <p:nvPr/>
        </p:nvCxnSpPr>
        <p:spPr>
          <a:xfrm rot="16200000" flipH="1">
            <a:off x="7490791" y="4128569"/>
            <a:ext cx="2427818" cy="469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1"/>
          </p:cNvCxnSpPr>
          <p:nvPr/>
        </p:nvCxnSpPr>
        <p:spPr>
          <a:xfrm>
            <a:off x="8469750" y="4699010"/>
            <a:ext cx="469900" cy="1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1"/>
          </p:cNvCxnSpPr>
          <p:nvPr/>
        </p:nvCxnSpPr>
        <p:spPr>
          <a:xfrm>
            <a:off x="8469750" y="3784610"/>
            <a:ext cx="469900" cy="1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75150" y="2070110"/>
            <a:ext cx="10871200" cy="2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13" y="169195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principal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9603" y="221668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pattern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60549" y="3746510"/>
            <a:ext cx="6934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Dependency </a:t>
            </a:r>
            <a:r>
              <a:rPr lang="en-US" b="1" dirty="0"/>
              <a:t>Injection (DI)</a:t>
            </a:r>
            <a:r>
              <a:rPr lang="en-US" dirty="0"/>
              <a:t> is a design pattern used to </a:t>
            </a:r>
            <a:r>
              <a:rPr lang="en-US" b="1" i="1" dirty="0"/>
              <a:t>implement </a:t>
            </a:r>
            <a:r>
              <a:rPr lang="en-US" b="1" i="1" dirty="0" err="1"/>
              <a:t>IoC</a:t>
            </a:r>
            <a:r>
              <a:rPr lang="en-US" dirty="0"/>
              <a:t>. It allows the creation of dependent objects outside of a class and provides those objects to a class through different ways. Using DI, we </a:t>
            </a:r>
            <a:r>
              <a:rPr lang="en-US" b="1" i="1" dirty="0"/>
              <a:t>move the creation and binding of the dependent objects outside of the class that depends on them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7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154953" y="1897784"/>
            <a:ext cx="6388845" cy="3416300"/>
          </a:xfrm>
        </p:spPr>
        <p:txBody>
          <a:bodyPr>
            <a:normAutofit/>
          </a:bodyPr>
          <a:lstStyle/>
          <a:p>
            <a:r>
              <a:rPr lang="en-US" b="1" dirty="0" smtClean="0"/>
              <a:t>Client class: </a:t>
            </a:r>
            <a:r>
              <a:rPr lang="en-US" dirty="0"/>
              <a:t>The client class (dependent class) is a class which depends on the service </a:t>
            </a:r>
            <a:r>
              <a:rPr lang="en-US" dirty="0" smtClean="0"/>
              <a:t>class.</a:t>
            </a:r>
          </a:p>
          <a:p>
            <a:r>
              <a:rPr lang="en-US" b="1" dirty="0"/>
              <a:t>Service Class: </a:t>
            </a:r>
            <a:r>
              <a:rPr lang="en-US" dirty="0"/>
              <a:t>The service class (dependency) is a class that provides service to the client </a:t>
            </a:r>
            <a:r>
              <a:rPr lang="en-US" dirty="0" smtClean="0"/>
              <a:t>class.</a:t>
            </a:r>
          </a:p>
          <a:p>
            <a:r>
              <a:rPr lang="en-US" b="1" dirty="0"/>
              <a:t>Injector Class: </a:t>
            </a:r>
            <a:r>
              <a:rPr lang="en-US" dirty="0"/>
              <a:t>The injector class injects the service class object into the client </a:t>
            </a:r>
            <a:r>
              <a:rPr lang="en-US" dirty="0" smtClean="0"/>
              <a:t>class.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The </a:t>
            </a:r>
            <a:r>
              <a:rPr lang="en-US" dirty="0"/>
              <a:t>injector class creates an object of the service class, and injects that object to a client object</a:t>
            </a:r>
            <a:r>
              <a:rPr lang="en-US" dirty="0" smtClean="0"/>
              <a:t>.</a:t>
            </a:r>
          </a:p>
        </p:txBody>
      </p:sp>
      <p:pic>
        <p:nvPicPr>
          <p:cNvPr id="7" name="Picture 2" descr="Dependency In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3" y="1897784"/>
            <a:ext cx="35147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6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Modular design is a design principle that subdivides a system into smaller parts called modules, which can be independently created, modified, replaced, or exchanged with other modules or between different systems.</a:t>
            </a:r>
          </a:p>
          <a:p>
            <a:pPr lvl="1" algn="just"/>
            <a:r>
              <a:rPr lang="en-US" dirty="0"/>
              <a:t>Easy to customize products</a:t>
            </a:r>
          </a:p>
          <a:p>
            <a:pPr lvl="1" algn="just"/>
            <a:r>
              <a:rPr lang="en-US" dirty="0"/>
              <a:t>Faster to market</a:t>
            </a:r>
          </a:p>
          <a:p>
            <a:pPr lvl="1" algn="just"/>
            <a:r>
              <a:rPr lang="en-US" dirty="0"/>
              <a:t>Cost efficiency</a:t>
            </a:r>
          </a:p>
          <a:p>
            <a:pPr lvl="1" algn="just"/>
            <a:r>
              <a:rPr lang="en-US" dirty="0"/>
              <a:t>Sustainability</a:t>
            </a:r>
          </a:p>
          <a:p>
            <a:pPr lvl="1" algn="just"/>
            <a:r>
              <a:rPr lang="en-US" dirty="0"/>
              <a:t>Allows incremental upgrades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2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795607"/>
          </a:xfrm>
        </p:spPr>
        <p:txBody>
          <a:bodyPr/>
          <a:lstStyle/>
          <a:p>
            <a:pPr algn="just"/>
            <a:r>
              <a:rPr lang="en-US" dirty="0"/>
              <a:t>Aspect-Oriented Programming (AOP) is a programming paradigm which complements Object-Oriented Programming (OOP) by separating concerns of a software application to improve modularization (</a:t>
            </a:r>
            <a:r>
              <a:rPr lang="en-US" dirty="0">
                <a:hlinkClick r:id="rId2"/>
              </a:rPr>
              <a:t>Spring doc</a:t>
            </a:r>
            <a:r>
              <a:rPr lang="en-US" dirty="0"/>
              <a:t>).</a:t>
            </a:r>
          </a:p>
          <a:p>
            <a:pPr lvl="1" algn="just"/>
            <a:r>
              <a:rPr lang="en-US" dirty="0"/>
              <a:t>OOP: key modularity is the class</a:t>
            </a:r>
          </a:p>
          <a:p>
            <a:pPr lvl="1" algn="just"/>
            <a:r>
              <a:rPr lang="en-US" dirty="0"/>
              <a:t>AOP: key modularity is the aspect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2700" y="4025900"/>
            <a:ext cx="1209278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4521" y="402590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Service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857500" y="4025900"/>
            <a:ext cx="1209278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6237" y="4032448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Service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24858" y="4654550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Security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Transactions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Logging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2148" y="4654550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Security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Transactions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Logging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9250" y="3847703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61071" y="384770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Service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9151599" y="3860403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47220" y="3860403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Service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695901" y="4746426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8381" y="474642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Security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539607" y="4710331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11428" y="4710331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Transactions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0223500" y="4710331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365134" y="4715312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Logging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54521" y="5853893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Cross-cutting concerns (Aspects)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2771123" y="5171875"/>
            <a:ext cx="53516" cy="6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0"/>
          </p:cNvCxnSpPr>
          <p:nvPr/>
        </p:nvCxnSpPr>
        <p:spPr>
          <a:xfrm flipH="1" flipV="1">
            <a:off x="2491978" y="5171875"/>
            <a:ext cx="279145" cy="6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4925886" y="4500661"/>
            <a:ext cx="1295400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004688" y="341886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 AOP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138788" y="333303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AOP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875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420629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Aspect</a:t>
            </a:r>
            <a:r>
              <a:rPr lang="en-US" dirty="0"/>
              <a:t>: a modularization of a concern that cuts across multiple classes.</a:t>
            </a:r>
          </a:p>
          <a:p>
            <a:pPr algn="just"/>
            <a:r>
              <a:rPr lang="en-US" b="1" dirty="0"/>
              <a:t>Joint point</a:t>
            </a:r>
            <a:r>
              <a:rPr lang="en-US" dirty="0"/>
              <a:t>: a point during the execution of a program, such as the execution of a method (Spring) or the handling of an exception.</a:t>
            </a:r>
          </a:p>
          <a:p>
            <a:pPr algn="just"/>
            <a:r>
              <a:rPr lang="en-US" b="1" dirty="0"/>
              <a:t>Advice</a:t>
            </a:r>
            <a:r>
              <a:rPr lang="en-US" dirty="0"/>
              <a:t>: action taken by an aspect at a particular join point: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before, after returning, after throwing, after finally, around</a:t>
            </a:r>
          </a:p>
          <a:p>
            <a:pPr algn="just"/>
            <a:r>
              <a:rPr lang="en-US" b="1" dirty="0" err="1"/>
              <a:t>Pointcut</a:t>
            </a:r>
            <a:r>
              <a:rPr lang="en-US" dirty="0"/>
              <a:t>: a predicate that matches join points.</a:t>
            </a:r>
          </a:p>
          <a:p>
            <a:pPr algn="just"/>
            <a:r>
              <a:rPr lang="en-US" b="1" dirty="0"/>
              <a:t>Target object</a:t>
            </a:r>
            <a:r>
              <a:rPr lang="en-US" dirty="0"/>
              <a:t> (</a:t>
            </a:r>
            <a:r>
              <a:rPr lang="en-US" i="1" dirty="0"/>
              <a:t>advised</a:t>
            </a:r>
            <a:r>
              <a:rPr lang="en-US" dirty="0"/>
              <a:t> object): object being advised by one or more aspects.</a:t>
            </a:r>
          </a:p>
          <a:p>
            <a:pPr algn="just"/>
            <a:r>
              <a:rPr lang="en-US" b="1" dirty="0"/>
              <a:t>AOP proxy</a:t>
            </a:r>
            <a:r>
              <a:rPr lang="en-US" dirty="0"/>
              <a:t>: an object created by the AOP framework in order to implement the aspect contracts.</a:t>
            </a:r>
          </a:p>
          <a:p>
            <a:pPr algn="just"/>
            <a:r>
              <a:rPr lang="en-US" b="1" dirty="0"/>
              <a:t>Weaving</a:t>
            </a:r>
            <a:r>
              <a:rPr lang="en-US" dirty="0"/>
              <a:t>: linking aspects with other application types or objects to create an advised object. This can be done at compile time, load time, or at runtime (Spring).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4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in Spring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548698"/>
          </a:xfrm>
        </p:spPr>
        <p:txBody>
          <a:bodyPr/>
          <a:lstStyle/>
          <a:p>
            <a:r>
              <a:rPr lang="en-US" b="1" dirty="0"/>
              <a:t>Source</a:t>
            </a:r>
            <a:r>
              <a:rPr lang="en-US" dirty="0"/>
              <a:t>: \doc\material\demo\Chapter 1\</a:t>
            </a:r>
            <a:r>
              <a:rPr lang="en-US" dirty="0" err="1"/>
              <a:t>AOPSample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472170"/>
            <a:ext cx="9521825" cy="32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</a:p>
          <a:p>
            <a:r>
              <a:rPr lang="en-US" dirty="0" smtClean="0"/>
              <a:t>POJO &amp; POJI</a:t>
            </a:r>
          </a:p>
          <a:p>
            <a:r>
              <a:rPr lang="en-US" dirty="0"/>
              <a:t>Spring </a:t>
            </a:r>
            <a:r>
              <a:rPr lang="en-US" dirty="0" smtClean="0"/>
              <a:t>Bean</a:t>
            </a:r>
          </a:p>
          <a:p>
            <a:r>
              <a:rPr lang="en-US" dirty="0"/>
              <a:t>Spring </a:t>
            </a:r>
            <a:r>
              <a:rPr lang="en-US" dirty="0" smtClean="0"/>
              <a:t>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4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29"/>
          <a:stretch/>
        </p:blipFill>
        <p:spPr>
          <a:xfrm>
            <a:off x="1366827" y="1494670"/>
            <a:ext cx="3907701" cy="226296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1653"/>
          <a:stretch/>
        </p:blipFill>
        <p:spPr>
          <a:xfrm>
            <a:off x="6625079" y="1494670"/>
            <a:ext cx="3941723" cy="2262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6604" y="4028356"/>
            <a:ext cx="284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1.1 Annotation in Java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59616" y="1477679"/>
            <a:ext cx="1001100" cy="517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47196" y="1371148"/>
            <a:ext cx="1001100" cy="517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8" idx="0"/>
            <a:endCxn id="12" idx="5"/>
          </p:cNvCxnSpPr>
          <p:nvPr/>
        </p:nvCxnSpPr>
        <p:spPr>
          <a:xfrm flipH="1" flipV="1">
            <a:off x="2301688" y="1813170"/>
            <a:ext cx="3736697" cy="2215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1" idx="4"/>
          </p:cNvCxnSpPr>
          <p:nvPr/>
        </p:nvCxnSpPr>
        <p:spPr>
          <a:xfrm flipV="1">
            <a:off x="6038385" y="1995540"/>
            <a:ext cx="1421781" cy="2032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83834" y="4397688"/>
            <a:ext cx="8976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Spring Boot Annotations </a:t>
            </a:r>
            <a:r>
              <a:rPr lang="en-US" sz="1400" dirty="0"/>
              <a:t>is a form of metadata that provides data about a program. In other words, annotations are used to provide </a:t>
            </a:r>
            <a:r>
              <a:rPr lang="en-US" sz="1400" b="1" dirty="0"/>
              <a:t>supplemental</a:t>
            </a:r>
            <a:r>
              <a:rPr lang="en-US" sz="1400" dirty="0"/>
              <a:t> information about a program. It is not a part of the application that we develop. It does not have a direct effect on the operation of the code they annotate. It does not change the action of the compiled program.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 &amp; POJI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2531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2.1 POJO Overview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88567" y="1639229"/>
            <a:ext cx="0" cy="456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-4642" b="68799"/>
          <a:stretch/>
        </p:blipFill>
        <p:spPr>
          <a:xfrm>
            <a:off x="1154953" y="2017677"/>
            <a:ext cx="4889008" cy="1238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" t="1" r="26024" b="47293"/>
          <a:stretch/>
        </p:blipFill>
        <p:spPr>
          <a:xfrm>
            <a:off x="6594053" y="959094"/>
            <a:ext cx="3594014" cy="13588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-1" b="3569"/>
          <a:stretch/>
        </p:blipFill>
        <p:spPr>
          <a:xfrm>
            <a:off x="6600374" y="2796589"/>
            <a:ext cx="3587693" cy="12773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053" y="4557787"/>
            <a:ext cx="3555729" cy="142229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26331" y="3435241"/>
            <a:ext cx="15279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2.1.1 This is a POJO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10262040" y="3081298"/>
            <a:ext cx="1749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This is </a:t>
            </a:r>
            <a:r>
              <a:rPr lang="en-US" sz="2000" b="1" dirty="0" smtClean="0">
                <a:solidFill>
                  <a:srgbClr val="FF0000"/>
                </a:solidFill>
                <a:latin typeface="urw-din"/>
              </a:rPr>
              <a:t>NOT</a:t>
            </a:r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  </a:t>
            </a:r>
          </a:p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 a POJO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02529" y="3649775"/>
            <a:ext cx="45709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POJO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stands for Plain Old Java Object.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an ordinary Java object, not bound by any special restriction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those forced by the Java Language Specification and not requiring any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class-path.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96640" y="2423838"/>
            <a:ext cx="36824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2.1.2 Not POJO (</a:t>
            </a:r>
            <a:r>
              <a:rPr lang="en-US" sz="1100" dirty="0"/>
              <a:t>Implement </a:t>
            </a:r>
            <a:r>
              <a:rPr lang="en-US" sz="1100" dirty="0" err="1"/>
              <a:t>prespecified</a:t>
            </a:r>
            <a:r>
              <a:rPr lang="en-US" sz="1100" dirty="0"/>
              <a:t> </a:t>
            </a:r>
            <a:r>
              <a:rPr lang="en-US" sz="1100" dirty="0" smtClean="0"/>
              <a:t>interfaces)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6603607" y="6069273"/>
            <a:ext cx="3203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2.1.4 Not POJO (</a:t>
            </a:r>
            <a:r>
              <a:rPr lang="en-US" sz="1100" dirty="0" smtClean="0"/>
              <a:t>Extend </a:t>
            </a:r>
            <a:r>
              <a:rPr lang="en-US" sz="1100" dirty="0" err="1"/>
              <a:t>prespecified</a:t>
            </a:r>
            <a:r>
              <a:rPr lang="en-US" sz="1100" dirty="0"/>
              <a:t> </a:t>
            </a:r>
            <a:r>
              <a:rPr lang="en-US" sz="1100" dirty="0" smtClean="0"/>
              <a:t>classes)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6584382" y="4185035"/>
            <a:ext cx="36391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2.1.3 Not POJO (</a:t>
            </a:r>
            <a:r>
              <a:rPr lang="en-US" sz="1100" dirty="0"/>
              <a:t>Contain </a:t>
            </a:r>
            <a:r>
              <a:rPr lang="en-US" sz="1100" dirty="0" err="1"/>
              <a:t>prespecified</a:t>
            </a:r>
            <a:r>
              <a:rPr lang="en-US" sz="1100" dirty="0"/>
              <a:t> annotations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24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POJO &amp; POJI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2.2 POJI Overview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975"/>
          <a:stretch/>
        </p:blipFill>
        <p:spPr>
          <a:xfrm>
            <a:off x="1377977" y="2178592"/>
            <a:ext cx="5154407" cy="26799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88508" y="3182501"/>
            <a:ext cx="4570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If a java interface is not coupled with any technology (or) any frame work then such java interface is called “POJI” (plain old java interface)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508" y="2920891"/>
            <a:ext cx="14574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2.2.1 This is a POJI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64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Spring</a:t>
            </a:r>
          </a:p>
          <a:p>
            <a:r>
              <a:rPr lang="en-US" dirty="0" smtClean="0"/>
              <a:t>Some design concepts </a:t>
            </a:r>
          </a:p>
          <a:p>
            <a:r>
              <a:rPr lang="en-US" dirty="0" smtClean="0"/>
              <a:t>Basic core concepts</a:t>
            </a:r>
          </a:p>
          <a:p>
            <a:r>
              <a:rPr lang="en-US" dirty="0" smtClean="0"/>
              <a:t>Some spring core annotation</a:t>
            </a:r>
          </a:p>
          <a:p>
            <a:r>
              <a:rPr lang="en-US" dirty="0" smtClean="0"/>
              <a:t>Spring unit test</a:t>
            </a:r>
          </a:p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2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Spring Bean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598966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3.2 Bean Scopes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06577" y="1999076"/>
            <a:ext cx="490915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Singleton Scope: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scopes the bean definition to a single instance per Spring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container (default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+mj-lt"/>
              <a:buAutoNum type="alphaLcParenR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 Scope: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scopes a single bean definition to have any number of object instances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Request Scope: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scopes a bean definition to an HTTP request. Only valid in the context of a web-aware Spring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Session Scope: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scopes a bean definition to an HTTP session. Only valid in the context of a web-aware Spring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Global Session Scope: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scopes a bean definition to a global HTTP session. Only valid in the context of a web-aware Spring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1116" y="5728861"/>
            <a:ext cx="13452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3.2.1 Bean Scope</a:t>
            </a:r>
            <a:endParaRPr lang="en-US" sz="1100" dirty="0"/>
          </a:p>
        </p:txBody>
      </p:sp>
      <p:pic>
        <p:nvPicPr>
          <p:cNvPr id="3074" name="Picture 2" descr="Spring Core – Phần 2: Spring Bean, Các scope trong Spring, Spring Bean Sc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35" y="1197654"/>
            <a:ext cx="5338444" cy="437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8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Spring Bean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3273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3.3 Spring Bean life cycle</a:t>
            </a:r>
            <a:endParaRPr lang="en-US" sz="2000" dirty="0"/>
          </a:p>
        </p:txBody>
      </p:sp>
      <p:pic>
        <p:nvPicPr>
          <p:cNvPr id="2050" name="Picture 2" descr="Bean life cycle in Java Spring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" t="2844" r="2633" b="1780"/>
          <a:stretch/>
        </p:blipFill>
        <p:spPr bwMode="auto">
          <a:xfrm>
            <a:off x="2374153" y="1838591"/>
            <a:ext cx="7950200" cy="255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09545" y="4263395"/>
            <a:ext cx="2079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3.3.2 Spring Bean Life-Cycle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587210" y="4525005"/>
            <a:ext cx="9351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Bean life cycle is managed by the spring container.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run the program then, first of all, the spring container gets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started. After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that, the container creates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instance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a bean as per the request and then dependencies are injected.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finally, the bean is destroyed when the spring container 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closed.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Spring Container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3445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40424E"/>
                </a:solidFill>
                <a:latin typeface="urw-din"/>
              </a:rPr>
              <a:t>4</a:t>
            </a:r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.1 </a:t>
            </a:r>
            <a:r>
              <a:rPr lang="en-US" sz="2000" b="1" dirty="0" err="1" smtClean="0">
                <a:solidFill>
                  <a:srgbClr val="40424E"/>
                </a:solidFill>
                <a:latin typeface="urw-din"/>
              </a:rPr>
              <a:t>BeanFactory</a:t>
            </a:r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 Overview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628168" y="1894102"/>
            <a:ext cx="38820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BeanFactory</a:t>
            </a:r>
            <a:r>
              <a:rPr lang="en-US" sz="1400" dirty="0"/>
              <a:t> is the actual container which instantiates, configures, and manages a number of bean's. These beans are typically collaborate with one another, and thus have dependencies between themselves. These dependencies are reflected in the configuration data used by the </a:t>
            </a:r>
            <a:r>
              <a:rPr lang="en-US" sz="1400" dirty="0" err="1"/>
              <a:t>BeanFactory</a:t>
            </a:r>
            <a:r>
              <a:rPr lang="en-US" sz="1400" dirty="0"/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9243" y="4886965"/>
            <a:ext cx="19688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4.1.1 Spring IOC Container</a:t>
            </a:r>
            <a:endParaRPr lang="en-US" sz="1100" dirty="0"/>
          </a:p>
        </p:txBody>
      </p:sp>
      <p:pic>
        <p:nvPicPr>
          <p:cNvPr id="7" name="Picture 2" descr="Javarevisited: Difference between BeanFactory and ApplicationContext in  Spring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074" y="1438481"/>
            <a:ext cx="5255145" cy="335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Spring Container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4302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4.2 Application Context Overview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628168" y="1939822"/>
            <a:ext cx="38820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BeanFactory</a:t>
            </a:r>
            <a:r>
              <a:rPr lang="en-US" sz="1400" dirty="0"/>
              <a:t> and </a:t>
            </a:r>
            <a:r>
              <a:rPr lang="en-US" sz="1400" b="1" dirty="0" err="1"/>
              <a:t>ApplicationContext</a:t>
            </a:r>
            <a:r>
              <a:rPr lang="en-US" sz="1400" dirty="0"/>
              <a:t> both are Java interfaces and </a:t>
            </a:r>
            <a:r>
              <a:rPr lang="en-US" sz="1400" dirty="0" err="1"/>
              <a:t>ApplicationContext</a:t>
            </a:r>
            <a:r>
              <a:rPr lang="en-US" sz="1400" dirty="0"/>
              <a:t> extends </a:t>
            </a:r>
            <a:r>
              <a:rPr lang="en-US" sz="1400" dirty="0" err="1"/>
              <a:t>BeanFactory</a:t>
            </a:r>
            <a:r>
              <a:rPr lang="en-US" sz="1400" dirty="0"/>
              <a:t>. Both of them are configuration using XML configuration files. In short </a:t>
            </a:r>
            <a:r>
              <a:rPr lang="en-US" sz="1400" dirty="0" err="1"/>
              <a:t>BeanFactory</a:t>
            </a:r>
            <a:r>
              <a:rPr lang="en-US" sz="1400" dirty="0"/>
              <a:t> provides basic Inversion of control(</a:t>
            </a:r>
            <a:r>
              <a:rPr lang="en-US" sz="1400" b="1" dirty="0" err="1"/>
              <a:t>IoC</a:t>
            </a:r>
            <a:r>
              <a:rPr lang="en-US" sz="1400" dirty="0"/>
              <a:t>) and Dependency Injection (</a:t>
            </a:r>
            <a:r>
              <a:rPr lang="en-US" sz="1400" b="1" dirty="0"/>
              <a:t>DI</a:t>
            </a:r>
            <a:r>
              <a:rPr lang="en-US" sz="1400" dirty="0"/>
              <a:t>) features while </a:t>
            </a:r>
            <a:r>
              <a:rPr lang="en-US" sz="1400" dirty="0" err="1"/>
              <a:t>ApplicationContext</a:t>
            </a:r>
            <a:r>
              <a:rPr lang="en-US" sz="1400" dirty="0"/>
              <a:t> provides </a:t>
            </a:r>
            <a:r>
              <a:rPr lang="en-US" sz="1400" b="1" dirty="0"/>
              <a:t>advanced</a:t>
            </a:r>
            <a:r>
              <a:rPr lang="en-US" sz="1400" dirty="0"/>
              <a:t> features.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Piotr Kosmowski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76" y="2044271"/>
            <a:ext cx="55530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769243" y="4886965"/>
            <a:ext cx="18678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40424E"/>
                </a:solidFill>
                <a:latin typeface="urw-din"/>
              </a:rPr>
              <a:t>4.2.1 Application Context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66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Spring Container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77977" y="1438481"/>
            <a:ext cx="6289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3.2 Compare </a:t>
            </a:r>
            <a:r>
              <a:rPr lang="en-US" sz="2000" b="1" dirty="0" err="1" smtClean="0">
                <a:solidFill>
                  <a:srgbClr val="40424E"/>
                </a:solidFill>
                <a:latin typeface="urw-din"/>
              </a:rPr>
              <a:t>BeanFactory</a:t>
            </a:r>
            <a:r>
              <a:rPr lang="en-US" sz="2000" b="1" dirty="0" smtClean="0">
                <a:solidFill>
                  <a:srgbClr val="40424E"/>
                </a:solidFill>
                <a:latin typeface="urw-din"/>
              </a:rPr>
              <a:t> and </a:t>
            </a:r>
            <a:r>
              <a:rPr lang="en-US" sz="2000" b="1" dirty="0" err="1" smtClean="0">
                <a:solidFill>
                  <a:srgbClr val="40424E"/>
                </a:solidFill>
                <a:latin typeface="urw-din"/>
              </a:rPr>
              <a:t>ApplicationContext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62872" y="1868458"/>
            <a:ext cx="3882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BeanFactory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89276" y="1977390"/>
            <a:ext cx="1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03602" y="1870391"/>
            <a:ext cx="3882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ApplicationContext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2872" y="2267657"/>
            <a:ext cx="388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BeanFactory</a:t>
            </a:r>
            <a:r>
              <a:rPr lang="en-US" sz="1400" dirty="0"/>
              <a:t> instantiate bean when you call </a:t>
            </a:r>
            <a:r>
              <a:rPr lang="en-US" sz="1400" b="1" dirty="0" err="1"/>
              <a:t>getBean</a:t>
            </a:r>
            <a:r>
              <a:rPr lang="en-US" sz="1400" b="1" dirty="0"/>
              <a:t>()</a:t>
            </a:r>
            <a:r>
              <a:rPr lang="en-US" sz="1400" dirty="0"/>
              <a:t> </a:t>
            </a:r>
            <a:r>
              <a:rPr lang="en-US" sz="1400" dirty="0" smtClean="0"/>
              <a:t>method.</a:t>
            </a:r>
            <a:r>
              <a:rPr lang="en-US" sz="1400" dirty="0"/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6550" y="2237790"/>
            <a:ext cx="504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ApplicationContext</a:t>
            </a:r>
            <a:r>
              <a:rPr lang="en-US" sz="1400" dirty="0"/>
              <a:t> instantiate Singleton bean when container is started, It doesn't wait for </a:t>
            </a:r>
            <a:r>
              <a:rPr lang="en-US" sz="1400" b="1" dirty="0" err="1"/>
              <a:t>getBean</a:t>
            </a:r>
            <a:r>
              <a:rPr lang="en-US" sz="1400" b="1" dirty="0"/>
              <a:t>() </a:t>
            </a:r>
            <a:r>
              <a:rPr lang="en-US" sz="1400" dirty="0"/>
              <a:t>to be called.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2872" y="2976454"/>
            <a:ext cx="388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BeanFactory</a:t>
            </a:r>
            <a:r>
              <a:rPr lang="en-US" sz="1400" dirty="0"/>
              <a:t> doesn't provide support for </a:t>
            </a:r>
            <a:r>
              <a:rPr lang="en-US" sz="1400" dirty="0" smtClean="0"/>
              <a:t>internationalization.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24325" y="2976454"/>
            <a:ext cx="50406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ApplicationContext</a:t>
            </a:r>
            <a:r>
              <a:rPr lang="en-US" sz="1400" dirty="0"/>
              <a:t> provides support for it.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78476" y="3499674"/>
            <a:ext cx="3882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BeanFactory</a:t>
            </a:r>
            <a:r>
              <a:rPr lang="en-US" sz="1400" dirty="0"/>
              <a:t> ability to publish event to beans that are registered as listener.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8476" y="4052761"/>
            <a:ext cx="44536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of the popular implementation of </a:t>
            </a:r>
            <a:r>
              <a:rPr lang="en-US" sz="1400" b="1" dirty="0" err="1"/>
              <a:t>BeanFactory</a:t>
            </a:r>
            <a:r>
              <a:rPr lang="en-US" sz="1400" dirty="0"/>
              <a:t> interface is </a:t>
            </a:r>
            <a:r>
              <a:rPr lang="en-US" sz="1400" b="1" dirty="0" err="1" smtClean="0"/>
              <a:t>XMLBeanFactory</a:t>
            </a:r>
            <a:r>
              <a:rPr lang="en-US" sz="1400" b="1" dirty="0" smtClean="0"/>
              <a:t>.</a:t>
            </a:r>
            <a:r>
              <a:rPr lang="en-US" sz="1400" dirty="0"/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86550" y="4052761"/>
            <a:ext cx="5360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One </a:t>
            </a:r>
            <a:r>
              <a:rPr lang="en-US" sz="1400" dirty="0"/>
              <a:t>of the popular </a:t>
            </a:r>
            <a:r>
              <a:rPr lang="en-US" sz="1400" dirty="0" smtClean="0"/>
              <a:t>implementation of</a:t>
            </a:r>
            <a:r>
              <a:rPr lang="en-US" sz="1400" dirty="0"/>
              <a:t> </a:t>
            </a:r>
            <a:r>
              <a:rPr lang="en-US" sz="1400" b="1" dirty="0" err="1"/>
              <a:t>ApplicationContext</a:t>
            </a:r>
            <a:r>
              <a:rPr lang="en-US" sz="1400" dirty="0"/>
              <a:t> interface is </a:t>
            </a:r>
            <a:r>
              <a:rPr lang="en-US" sz="1400" b="1" dirty="0" err="1"/>
              <a:t>ClassPathXmlApplicationContext</a:t>
            </a:r>
            <a:r>
              <a:rPr lang="en-US" sz="1400" dirty="0"/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62872" y="4852980"/>
            <a:ext cx="461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BeanFactory</a:t>
            </a:r>
            <a:r>
              <a:rPr lang="en-US" sz="1400" dirty="0"/>
              <a:t> by default </a:t>
            </a:r>
            <a:r>
              <a:rPr lang="en-US" sz="1400" dirty="0" smtClean="0"/>
              <a:t>its support</a:t>
            </a:r>
            <a:r>
              <a:rPr lang="en-US" sz="1400" dirty="0"/>
              <a:t> </a:t>
            </a:r>
            <a:r>
              <a:rPr lang="en-US" sz="1400" b="1" dirty="0"/>
              <a:t>Lazy</a:t>
            </a:r>
            <a:r>
              <a:rPr lang="en-US" sz="1400" dirty="0"/>
              <a:t> </a:t>
            </a:r>
            <a:r>
              <a:rPr lang="en-US" sz="1400" dirty="0" smtClean="0"/>
              <a:t>loading.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6550" y="4928220"/>
            <a:ext cx="55054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ApplicationContext</a:t>
            </a:r>
            <a:r>
              <a:rPr lang="en-US" sz="1400" dirty="0"/>
              <a:t> by default support </a:t>
            </a:r>
            <a:r>
              <a:rPr lang="en-US" sz="1400" b="1" dirty="0" err="1"/>
              <a:t>Aggresive</a:t>
            </a:r>
            <a:r>
              <a:rPr lang="en-US" sz="1400" dirty="0"/>
              <a:t> loading.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</a:p>
          <a:p>
            <a:pPr lvl="1"/>
            <a:r>
              <a:rPr lang="en-US" dirty="0" err="1" smtClean="0"/>
              <a:t>VSCode</a:t>
            </a:r>
            <a:endParaRPr lang="en-US" dirty="0" smtClean="0"/>
          </a:p>
          <a:p>
            <a:pPr lvl="1"/>
            <a:r>
              <a:rPr lang="en-US" dirty="0" smtClean="0"/>
              <a:t>Angular CLI</a:t>
            </a:r>
          </a:p>
          <a:p>
            <a:pPr lvl="1"/>
            <a:r>
              <a:rPr lang="en-US" dirty="0" smtClean="0"/>
              <a:t>NPM</a:t>
            </a:r>
          </a:p>
          <a:p>
            <a:r>
              <a:rPr lang="en-US" dirty="0" smtClean="0"/>
              <a:t>Backend</a:t>
            </a:r>
            <a:endParaRPr lang="en-US" dirty="0"/>
          </a:p>
          <a:p>
            <a:pPr lvl="1"/>
            <a:r>
              <a:rPr lang="en-US" dirty="0" smtClean="0"/>
              <a:t>Eclipse/</a:t>
            </a:r>
            <a:r>
              <a:rPr lang="en-US" dirty="0" err="1" smtClean="0"/>
              <a:t>SpringToolSuite</a:t>
            </a:r>
            <a:endParaRPr lang="en-US" dirty="0" smtClean="0"/>
          </a:p>
          <a:p>
            <a:pPr lvl="1"/>
            <a:r>
              <a:rPr lang="en-US" dirty="0" smtClean="0"/>
              <a:t>MVN</a:t>
            </a:r>
          </a:p>
          <a:p>
            <a:pPr lvl="1"/>
            <a:r>
              <a:rPr lang="en-US" dirty="0" err="1" smtClean="0"/>
              <a:t>OpenJDK</a:t>
            </a:r>
            <a:r>
              <a:rPr lang="en-US" dirty="0" smtClean="0"/>
              <a:t>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Lombok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library that generates Java code based on annotations. It keeps the code samples concise, reducing the boilerplate so the reader can focus on what it matters. </a:t>
            </a:r>
            <a:endParaRPr lang="en-US" dirty="0" smtClean="0"/>
          </a:p>
          <a:p>
            <a:r>
              <a:rPr lang="en-US" dirty="0"/>
              <a:t>Homepage: </a:t>
            </a:r>
            <a:r>
              <a:rPr lang="en-US" dirty="0">
                <a:hlinkClick r:id="rId2"/>
              </a:rPr>
              <a:t>https://projectlombok.org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2" y="346173"/>
            <a:ext cx="9868647" cy="706964"/>
          </a:xfrm>
        </p:spPr>
        <p:txBody>
          <a:bodyPr/>
          <a:lstStyle/>
          <a:p>
            <a:r>
              <a:rPr lang="en-US" dirty="0" smtClean="0"/>
              <a:t>Install Lombok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1586175"/>
            <a:ext cx="4218372" cy="6786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Install via eclipse plugin installer: Help/Install New Software…</a:t>
            </a:r>
          </a:p>
          <a:p>
            <a:endParaRPr lang="en-US" dirty="0"/>
          </a:p>
        </p:txBody>
      </p:sp>
      <p:pic>
        <p:nvPicPr>
          <p:cNvPr id="1026" name="Picture 2" descr="https://projectlombok.org/img/eclipse-p2-step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73" y="2367589"/>
            <a:ext cx="3610581" cy="330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projectlombok.org/img/eclipse-p2-ste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324" y="2297349"/>
            <a:ext cx="6195653" cy="228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0472" y="4785317"/>
            <a:ext cx="5527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Use </a:t>
            </a:r>
            <a:r>
              <a:rPr lang="en-US" dirty="0"/>
              <a:t>update site https://projectlombok.org/p2</a:t>
            </a:r>
          </a:p>
        </p:txBody>
      </p:sp>
      <p:sp>
        <p:nvSpPr>
          <p:cNvPr id="6" name="Curved Up Arrow 5"/>
          <p:cNvSpPr/>
          <p:nvPr/>
        </p:nvSpPr>
        <p:spPr>
          <a:xfrm rot="19997334">
            <a:off x="4741309" y="4749563"/>
            <a:ext cx="1264030" cy="4408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Lombok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4362623"/>
            <a:ext cx="9868647" cy="1949277"/>
          </a:xfrm>
        </p:spPr>
        <p:txBody>
          <a:bodyPr>
            <a:normAutofit/>
          </a:bodyPr>
          <a:lstStyle/>
          <a:p>
            <a:r>
              <a:rPr lang="en-US" dirty="0"/>
              <a:t>By adding the </a:t>
            </a:r>
            <a:r>
              <a:rPr lang="en-US" i="1" dirty="0"/>
              <a:t>@</a:t>
            </a:r>
            <a:r>
              <a:rPr lang="en-US" i="1" dirty="0" smtClean="0"/>
              <a:t>Getter</a:t>
            </a:r>
            <a:r>
              <a:rPr lang="en-US" dirty="0"/>
              <a:t>, </a:t>
            </a:r>
            <a:r>
              <a:rPr lang="en-US" i="1" dirty="0"/>
              <a:t>@</a:t>
            </a:r>
            <a:r>
              <a:rPr lang="en-US" i="1" dirty="0" smtClean="0"/>
              <a:t>Setter, @</a:t>
            </a:r>
            <a:r>
              <a:rPr lang="en-US" i="1" dirty="0" err="1" smtClean="0"/>
              <a:t>ToString</a:t>
            </a:r>
            <a:r>
              <a:rPr lang="en-US" dirty="0"/>
              <a:t> annotations we told Lombok to, well, generate these for all the fields of the class. </a:t>
            </a:r>
            <a:endParaRPr lang="en-US" dirty="0" smtClean="0"/>
          </a:p>
          <a:p>
            <a:r>
              <a:rPr lang="en-US" i="1" dirty="0" smtClean="0"/>
              <a:t>@</a:t>
            </a:r>
            <a:r>
              <a:rPr lang="en-US" i="1" dirty="0" err="1"/>
              <a:t>NoArgsConstructor</a:t>
            </a:r>
            <a:r>
              <a:rPr lang="en-US" dirty="0"/>
              <a:t>  will generate a constructor with no 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@</a:t>
            </a:r>
            <a:r>
              <a:rPr lang="en-US" i="1" dirty="0" err="1" smtClean="0"/>
              <a:t>AllArgsConstructor</a:t>
            </a:r>
            <a:r>
              <a:rPr lang="en-US" dirty="0"/>
              <a:t> generates a constructor with 1 parameter for each field in your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38" y="1269334"/>
            <a:ext cx="5775662" cy="30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Important Spring Annotations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@Configuration</a:t>
            </a:r>
          </a:p>
          <a:p>
            <a:r>
              <a:rPr lang="en-US" b="1" dirty="0"/>
              <a:t>@</a:t>
            </a:r>
            <a:r>
              <a:rPr lang="en-US" b="1" dirty="0" err="1" smtClean="0"/>
              <a:t>ComponentScan</a:t>
            </a:r>
            <a:endParaRPr lang="en-US" b="1" dirty="0" smtClean="0"/>
          </a:p>
          <a:p>
            <a:r>
              <a:rPr lang="en-US" b="1" dirty="0"/>
              <a:t>@Component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@</a:t>
            </a:r>
            <a:r>
              <a:rPr lang="en-US" b="1" dirty="0" smtClean="0"/>
              <a:t>Service</a:t>
            </a:r>
          </a:p>
          <a:p>
            <a:r>
              <a:rPr lang="en-US" b="1" dirty="0"/>
              <a:t>@</a:t>
            </a:r>
            <a:r>
              <a:rPr lang="en-US" b="1" dirty="0" err="1" smtClean="0"/>
              <a:t>Autowired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@Bean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9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Complexity</a:t>
            </a:r>
          </a:p>
          <a:p>
            <a:r>
              <a:rPr lang="en-US" dirty="0" smtClean="0"/>
              <a:t>Business Focus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373" y="5388071"/>
            <a:ext cx="10552136" cy="5970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b="1" dirty="0"/>
              <a:t>@Bean </a:t>
            </a:r>
            <a:r>
              <a:rPr lang="en-US" dirty="0"/>
              <a:t>- indicates that a method produces a bean to be managed by the Spring container.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73" y="3027119"/>
            <a:ext cx="6484782" cy="21971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07355" y="1806575"/>
            <a:ext cx="9868645" cy="146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Mark a class as a source of the bean definition.</a:t>
            </a:r>
          </a:p>
          <a:p>
            <a:r>
              <a:rPr lang="en-US" smtClean="0"/>
              <a:t>Is a component of the system that you want to wire together.</a:t>
            </a:r>
          </a:p>
          <a:p>
            <a:r>
              <a:rPr lang="en-US" smtClean="0"/>
              <a:t>Methods must have the @Bean annotation to mark it as a bean producer.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20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569923"/>
          </a:xfrm>
        </p:spPr>
        <p:txBody>
          <a:bodyPr/>
          <a:lstStyle/>
          <a:p>
            <a:r>
              <a:rPr lang="en-US" dirty="0" smtClean="0"/>
              <a:t>Leverage a normal Java class to a Spring bean.</a:t>
            </a:r>
          </a:p>
          <a:p>
            <a:r>
              <a:rPr lang="en-US" dirty="0" smtClean="0"/>
              <a:t>Can be auto-scanned by the Spring Boot Application during the start-up time.</a:t>
            </a:r>
          </a:p>
          <a:p>
            <a:r>
              <a:rPr lang="en-US" dirty="0" smtClean="0"/>
              <a:t>Can be used to inject wherever Spring </a:t>
            </a:r>
            <a:r>
              <a:rPr lang="en-US" smtClean="0"/>
              <a:t>framework need.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224098"/>
            <a:ext cx="6770343" cy="27830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96945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569923"/>
          </a:xfrm>
        </p:spPr>
        <p:txBody>
          <a:bodyPr/>
          <a:lstStyle/>
          <a:p>
            <a:r>
              <a:rPr lang="en-US" dirty="0" smtClean="0"/>
              <a:t>Leverage a normal Java class to a Spring bean.</a:t>
            </a:r>
          </a:p>
          <a:p>
            <a:r>
              <a:rPr lang="en-US" dirty="0" smtClean="0"/>
              <a:t>Can be auto-scanned by the Spring Boot Application during the start-up time.</a:t>
            </a:r>
          </a:p>
          <a:p>
            <a:r>
              <a:rPr lang="en-US" dirty="0" smtClean="0"/>
              <a:t>Can be used to inject wherever Spring framework need.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3224098"/>
            <a:ext cx="4636247" cy="11970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26615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569923"/>
          </a:xfrm>
        </p:spPr>
        <p:txBody>
          <a:bodyPr/>
          <a:lstStyle/>
          <a:p>
            <a:r>
              <a:rPr lang="en-US" dirty="0" smtClean="0"/>
              <a:t>Act as a normal @Component annotation and has the same functions.</a:t>
            </a:r>
          </a:p>
          <a:p>
            <a:r>
              <a:rPr lang="en-US" dirty="0"/>
              <a:t> It tells Spring that it's safe to manage them with more freedom than regular components</a:t>
            </a:r>
            <a:endParaRPr lang="en-US" dirty="0" smtClean="0"/>
          </a:p>
          <a:p>
            <a:r>
              <a:rPr lang="en-US" dirty="0" smtClean="0"/>
              <a:t>Holding business logic, no encapsulated state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224098"/>
            <a:ext cx="6642847" cy="27169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7852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Autowired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885825"/>
          </a:xfrm>
        </p:spPr>
        <p:txBody>
          <a:bodyPr/>
          <a:lstStyle/>
          <a:p>
            <a:r>
              <a:rPr lang="en-US" dirty="0" smtClean="0"/>
              <a:t>Can be used to inject appropriate Spring bean into the application parts.</a:t>
            </a:r>
          </a:p>
          <a:p>
            <a:r>
              <a:rPr lang="en-US" dirty="0" smtClean="0"/>
              <a:t>Three ways to use the annotation: Field-level, Method-level, Setter-level.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45" y="2640455"/>
            <a:ext cx="3616653" cy="514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545" y="3342110"/>
            <a:ext cx="5181454" cy="9912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45" y="4520562"/>
            <a:ext cx="5941371" cy="14732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6934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Spring ecosystem</a:t>
            </a:r>
          </a:p>
          <a:p>
            <a:r>
              <a:rPr lang="en-US" dirty="0" smtClean="0"/>
              <a:t>Basic concepts of spring</a:t>
            </a:r>
          </a:p>
          <a:p>
            <a:r>
              <a:rPr lang="en-US" dirty="0" smtClean="0"/>
              <a:t>Basic Spring annotations</a:t>
            </a:r>
          </a:p>
          <a:p>
            <a:r>
              <a:rPr lang="en-US" dirty="0" smtClean="0"/>
              <a:t>Tools and IDE </a:t>
            </a:r>
          </a:p>
          <a:p>
            <a:r>
              <a:rPr lang="en-US" dirty="0" smtClean="0"/>
              <a:t>Sample</a:t>
            </a:r>
          </a:p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76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makes programming Java </a:t>
            </a:r>
            <a:r>
              <a:rPr lang="en-US" b="1" i="1" dirty="0"/>
              <a:t>quicker, easier, and safer</a:t>
            </a:r>
            <a:r>
              <a:rPr lang="en-US" dirty="0"/>
              <a:t> for everybody. Spring’s focus on </a:t>
            </a:r>
            <a:r>
              <a:rPr lang="en-US" b="1" i="1" dirty="0"/>
              <a:t>speed, simplicity, and productivity</a:t>
            </a:r>
            <a:r>
              <a:rPr lang="en-US" dirty="0"/>
              <a:t> has made it the world's most popular Java </a:t>
            </a:r>
            <a:r>
              <a:rPr lang="en-US" dirty="0" smtClean="0"/>
              <a:t>framework </a:t>
            </a:r>
            <a:r>
              <a:rPr lang="en-US" sz="1100" dirty="0"/>
              <a:t>(</a:t>
            </a:r>
            <a:r>
              <a:rPr lang="en-US" sz="1100" dirty="0">
                <a:hlinkClick r:id="rId2"/>
              </a:rPr>
              <a:t>https://spring.io/why-spring</a:t>
            </a:r>
            <a:r>
              <a:rPr lang="en-US" sz="110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configuration to security, web apps to big data—whatever the infrastructure needs of your application may be, there is a Spring Project to help you build it. Start small and use just what you need—Spring is </a:t>
            </a:r>
            <a:r>
              <a:rPr lang="en-US" b="1" i="1" dirty="0"/>
              <a:t>modular</a:t>
            </a:r>
            <a:r>
              <a:rPr lang="en-US" dirty="0"/>
              <a:t> by design (</a:t>
            </a:r>
            <a:r>
              <a:rPr lang="en-US" sz="1100" dirty="0">
                <a:hlinkClick r:id="rId3"/>
              </a:rPr>
              <a:t>https://</a:t>
            </a:r>
            <a:r>
              <a:rPr lang="en-US" sz="1100" dirty="0" smtClean="0">
                <a:hlinkClick r:id="rId3"/>
              </a:rPr>
              <a:t>spring.io/projects</a:t>
            </a:r>
            <a:r>
              <a:rPr lang="en-US" sz="1100" dirty="0" smtClean="0"/>
              <a:t> </a:t>
            </a:r>
            <a:r>
              <a:rPr lang="en-US" dirty="0" smtClean="0"/>
              <a:t>)</a:t>
            </a:r>
            <a:endParaRPr lang="en-US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12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Projects</a:t>
            </a:r>
            <a:endParaRPr lang="en-US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21" y="1609569"/>
            <a:ext cx="8122593" cy="4419957"/>
          </a:xfrm>
        </p:spPr>
      </p:pic>
    </p:spTree>
    <p:extLst>
      <p:ext uri="{BB962C8B-B14F-4D97-AF65-F5344CB8AC3E}">
        <p14:creationId xmlns:p14="http://schemas.microsoft.com/office/powerpoint/2010/main" val="12988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l="6208" t="12619" r="5903" b="25469"/>
          <a:stretch/>
        </p:blipFill>
        <p:spPr>
          <a:xfrm>
            <a:off x="4352744" y="1705538"/>
            <a:ext cx="3395377" cy="1398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l="5560" t="12831" r="5590" b="20252"/>
          <a:stretch/>
        </p:blipFill>
        <p:spPr>
          <a:xfrm>
            <a:off x="734192" y="1697349"/>
            <a:ext cx="3532690" cy="15291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l="5201" t="13912" r="7045" b="29739"/>
          <a:stretch/>
        </p:blipFill>
        <p:spPr>
          <a:xfrm>
            <a:off x="8086957" y="1697349"/>
            <a:ext cx="3420344" cy="129823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/>
          <a:srcRect l="5305" t="13673" r="8682" b="18695"/>
          <a:stretch/>
        </p:blipFill>
        <p:spPr>
          <a:xfrm>
            <a:off x="8086957" y="4054077"/>
            <a:ext cx="3339203" cy="149796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/>
          <a:srcRect l="4579" t="13098" r="12144" b="21242"/>
          <a:stretch/>
        </p:blipFill>
        <p:spPr>
          <a:xfrm>
            <a:off x="734192" y="4021102"/>
            <a:ext cx="3226857" cy="148547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/>
          <a:srcRect l="5841" t="13269" r="4193" b="30002"/>
          <a:stretch/>
        </p:blipFill>
        <p:spPr>
          <a:xfrm>
            <a:off x="4299690" y="4054077"/>
            <a:ext cx="3501483" cy="12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</a:t>
            </a:r>
            <a:r>
              <a:rPr lang="en-US" dirty="0" smtClean="0"/>
              <a:t>Control 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Aspect </a:t>
            </a:r>
            <a:r>
              <a:rPr lang="en-US" dirty="0"/>
              <a:t>Oriented </a:t>
            </a:r>
            <a:r>
              <a:rPr lang="en-US" dirty="0" smtClean="0"/>
              <a:t>Programming</a:t>
            </a:r>
          </a:p>
          <a:p>
            <a:r>
              <a:rPr lang="en-US" dirty="0"/>
              <a:t>Modular Design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2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31388" y="1584154"/>
            <a:ext cx="9360645" cy="2349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11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31387" y="1584154"/>
            <a:ext cx="9360645" cy="2349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b="1" dirty="0" err="1"/>
              <a:t>IoC</a:t>
            </a:r>
            <a:r>
              <a:rPr lang="en-US" sz="1600" dirty="0"/>
              <a:t> inverts the flow of control as compared to traditional control flow. In </a:t>
            </a:r>
            <a:r>
              <a:rPr lang="en-US" sz="1600" dirty="0" err="1"/>
              <a:t>IoC</a:t>
            </a:r>
            <a:r>
              <a:rPr lang="en-US" sz="1600" dirty="0"/>
              <a:t>, </a:t>
            </a:r>
            <a:r>
              <a:rPr lang="en-US" sz="1600" b="1" i="1" dirty="0" smtClean="0"/>
              <a:t>custom-written portions of a computer program receive the flow of control from a generic framework.</a:t>
            </a:r>
            <a:r>
              <a:rPr lang="en-US" sz="1600" dirty="0" smtClean="0"/>
              <a:t> </a:t>
            </a:r>
            <a:r>
              <a:rPr lang="en-US" sz="1600" dirty="0"/>
              <a:t>A software architecture with this design inverts control as compared to traditional procedural programming: in traditional programming, the custom code that expresses the purpose of the program calls into reusable libraries to take care of generic tasks, </a:t>
            </a:r>
            <a:r>
              <a:rPr lang="en-US" sz="1600" b="1" i="1" dirty="0"/>
              <a:t>but with inversion of control, it is the framework that calls into the custom, or task-specific, code</a:t>
            </a:r>
            <a:r>
              <a:rPr lang="en-US" sz="1600" dirty="0" smtClean="0"/>
              <a:t>. (</a:t>
            </a:r>
            <a:r>
              <a:rPr lang="en-US" sz="1600" dirty="0" smtClean="0">
                <a:hlinkClick r:id="rId3"/>
              </a:rPr>
              <a:t>wiki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305638" y="4151325"/>
            <a:ext cx="290015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 “enter  your name”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read name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store in 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5638" y="5504931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MS-DOS: your code control the </a:t>
            </a:r>
          </a:p>
          <a:p>
            <a:r>
              <a:rPr lang="en-US" sz="1400" dirty="0" smtClean="0"/>
              <a:t>flow of user interaction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644" y="4146032"/>
            <a:ext cx="3629425" cy="1205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350327" y="4558581"/>
            <a:ext cx="22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No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IoC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9644" y="5504931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GUI Application: window control the </a:t>
            </a:r>
          </a:p>
          <a:p>
            <a:r>
              <a:rPr lang="en-US" sz="1400" dirty="0" smtClean="0"/>
              <a:t>flow of user interaction using events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094868" y="340997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9525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4"/>
            <a:ext cx="9868645" cy="3984625"/>
          </a:xfrm>
        </p:spPr>
        <p:txBody>
          <a:bodyPr>
            <a:normAutofit/>
          </a:bodyPr>
          <a:lstStyle/>
          <a:p>
            <a:r>
              <a:rPr lang="en-US" dirty="0"/>
              <a:t>Pros </a:t>
            </a:r>
          </a:p>
          <a:p>
            <a:pPr lvl="1"/>
            <a:r>
              <a:rPr lang="en-US" dirty="0"/>
              <a:t>Loose coupling, easier to test, maintain and extend.</a:t>
            </a:r>
          </a:p>
          <a:p>
            <a:pPr lvl="1"/>
            <a:r>
              <a:rPr lang="en-US" dirty="0"/>
              <a:t>Greater modularity of a program</a:t>
            </a:r>
          </a:p>
          <a:p>
            <a:pPr lvl="1"/>
            <a:r>
              <a:rPr lang="en-US" dirty="0"/>
              <a:t>Centralized configuration</a:t>
            </a:r>
          </a:p>
          <a:p>
            <a:pPr lvl="1"/>
            <a:r>
              <a:rPr lang="en-US" dirty="0"/>
              <a:t>Take care of long nested dependency chains and lifetime of dependencies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Need framework</a:t>
            </a:r>
          </a:p>
          <a:p>
            <a:pPr lvl="1"/>
            <a:r>
              <a:rPr lang="en-US" dirty="0"/>
              <a:t>Hard to figure out the flow of the application</a:t>
            </a:r>
          </a:p>
          <a:p>
            <a:pPr lvl="1"/>
            <a:r>
              <a:rPr lang="en-US" dirty="0"/>
              <a:t>No build errors</a:t>
            </a:r>
          </a:p>
          <a:p>
            <a:pPr lvl="1"/>
            <a:r>
              <a:rPr lang="en-US" dirty="0"/>
              <a:t>Require dependency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1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5010</TotalTime>
  <Words>1572</Words>
  <Application>Microsoft Office PowerPoint</Application>
  <PresentationFormat>Widescreen</PresentationFormat>
  <Paragraphs>226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Century Gothic</vt:lpstr>
      <vt:lpstr>Montserrat</vt:lpstr>
      <vt:lpstr>Open Sans</vt:lpstr>
      <vt:lpstr>urw-din</vt:lpstr>
      <vt:lpstr>Wingdings</vt:lpstr>
      <vt:lpstr>Wingdings 3</vt:lpstr>
      <vt:lpstr>Ion Boardroom</vt:lpstr>
      <vt:lpstr>PowerPoint Presentation</vt:lpstr>
      <vt:lpstr>Agenda</vt:lpstr>
      <vt:lpstr>Problem</vt:lpstr>
      <vt:lpstr>Why Spring?</vt:lpstr>
      <vt:lpstr>Spring Projects</vt:lpstr>
      <vt:lpstr>Spring Projects</vt:lpstr>
      <vt:lpstr>Principle of Spring</vt:lpstr>
      <vt:lpstr>Inversion of Control (IoC)</vt:lpstr>
      <vt:lpstr>Inversion of Control (IoC)</vt:lpstr>
      <vt:lpstr>IoC - DI</vt:lpstr>
      <vt:lpstr>DI</vt:lpstr>
      <vt:lpstr>Modular Design</vt:lpstr>
      <vt:lpstr>Aspect-Oriented Programming</vt:lpstr>
      <vt:lpstr>AOP Concepts</vt:lpstr>
      <vt:lpstr>AOP in Spring Sample</vt:lpstr>
      <vt:lpstr>Basic concepts</vt:lpstr>
      <vt:lpstr>Annotation</vt:lpstr>
      <vt:lpstr>POJO &amp; POJI</vt:lpstr>
      <vt:lpstr>2. POJO &amp; POJI</vt:lpstr>
      <vt:lpstr>3. Spring Bean</vt:lpstr>
      <vt:lpstr>4. Spring Bean</vt:lpstr>
      <vt:lpstr>4. Spring Container</vt:lpstr>
      <vt:lpstr>4. Spring Container</vt:lpstr>
      <vt:lpstr>4. Spring Container</vt:lpstr>
      <vt:lpstr>Tools</vt:lpstr>
      <vt:lpstr>Lombok</vt:lpstr>
      <vt:lpstr>Install Lombok</vt:lpstr>
      <vt:lpstr>Use Lombok</vt:lpstr>
      <vt:lpstr>Important Spring Annotations</vt:lpstr>
      <vt:lpstr>@Configuration</vt:lpstr>
      <vt:lpstr>@ComponentScan</vt:lpstr>
      <vt:lpstr>@Component</vt:lpstr>
      <vt:lpstr>@Service</vt:lpstr>
      <vt:lpstr>@Autowired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Bao Huynh - TBD</cp:lastModifiedBy>
  <cp:revision>565</cp:revision>
  <cp:lastPrinted>2019-01-28T23:51:57Z</cp:lastPrinted>
  <dcterms:created xsi:type="dcterms:W3CDTF">2019-01-11T19:25:59Z</dcterms:created>
  <dcterms:modified xsi:type="dcterms:W3CDTF">2021-05-04T10:27:11Z</dcterms:modified>
</cp:coreProperties>
</file>