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7" r:id="rId3"/>
    <p:sldId id="298" r:id="rId4"/>
    <p:sldId id="299" r:id="rId5"/>
    <p:sldId id="300" r:id="rId6"/>
    <p:sldId id="307" r:id="rId7"/>
    <p:sldId id="305" r:id="rId8"/>
    <p:sldId id="306" r:id="rId9"/>
    <p:sldId id="304" r:id="rId10"/>
    <p:sldId id="30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72"/>
    <a:srgbClr val="A7C8C5"/>
    <a:srgbClr val="525455"/>
    <a:srgbClr val="A1C8C5"/>
    <a:srgbClr val="00AEEF"/>
    <a:srgbClr val="164D90"/>
    <a:srgbClr val="004990"/>
    <a:srgbClr val="134B8D"/>
    <a:srgbClr val="FFFF66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7" autoAdjust="0"/>
    <p:restoredTop sz="94660"/>
  </p:normalViewPr>
  <p:slideViewPr>
    <p:cSldViewPr snapToGrid="0">
      <p:cViewPr>
        <p:scale>
          <a:sx n="50" d="100"/>
          <a:sy n="50" d="100"/>
        </p:scale>
        <p:origin x="1626" y="936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 Boot</a:t>
            </a:r>
            <a:endParaRPr lang="en-US" sz="44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[By </a:t>
            </a:r>
            <a:r>
              <a:rPr lang="en-US" sz="2000" b="1" dirty="0" err="1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BaoHuynh</a:t>
            </a:r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  <a:endParaRPr lang="en-US" dirty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53" y="400898"/>
            <a:ext cx="9868647" cy="706964"/>
          </a:xfrm>
        </p:spPr>
        <p:txBody>
          <a:bodyPr/>
          <a:lstStyle/>
          <a:p>
            <a:r>
              <a:rPr lang="en-US" dirty="0" smtClean="0"/>
              <a:t>2. Spring Boot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17607" y="1455011"/>
            <a:ext cx="8697705" cy="368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2.2 Embedded Server</a:t>
            </a:r>
            <a:endParaRPr lang="en-US" sz="20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26408" y="4976721"/>
            <a:ext cx="3540051" cy="368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2.2.1 Embedded </a:t>
            </a:r>
            <a:r>
              <a:rPr lang="en-US" sz="1600" b="1" dirty="0" smtClean="0">
                <a:solidFill>
                  <a:srgbClr val="92D050"/>
                </a:solidFill>
              </a:rPr>
              <a:t>Jetty </a:t>
            </a:r>
            <a:r>
              <a:rPr lang="en-US" sz="1600" dirty="0" smtClean="0"/>
              <a:t>Configuration</a:t>
            </a:r>
            <a:endParaRPr lang="en-US" sz="16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712149" y="2258164"/>
            <a:ext cx="3540051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2.2.2 Embedded </a:t>
            </a:r>
            <a:r>
              <a:rPr lang="en-US" sz="1600" b="1" dirty="0" smtClean="0">
                <a:solidFill>
                  <a:srgbClr val="92D050"/>
                </a:solidFill>
              </a:rPr>
              <a:t>Jetty </a:t>
            </a:r>
            <a:r>
              <a:rPr lang="en-US" sz="1600" dirty="0" smtClean="0"/>
              <a:t>Log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13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Spring </a:t>
            </a:r>
            <a:r>
              <a:rPr lang="en-US" dirty="0" err="1" smtClean="0"/>
              <a:t>Initializr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8697705" cy="368935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https://start.spring.io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to build Demo Spring Boot Project.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023110"/>
            <a:ext cx="7763744" cy="425196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728715" y="5780405"/>
            <a:ext cx="3341365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1.1.1 </a:t>
            </a:r>
            <a:r>
              <a:rPr lang="en-US" sz="1600" b="1" dirty="0" smtClean="0">
                <a:solidFill>
                  <a:srgbClr val="92D050"/>
                </a:solidFill>
              </a:rPr>
              <a:t>Spring </a:t>
            </a:r>
            <a:r>
              <a:rPr lang="en-US" sz="1600" b="1" dirty="0" err="1" smtClean="0">
                <a:solidFill>
                  <a:srgbClr val="92D050"/>
                </a:solidFill>
              </a:rPr>
              <a:t>initializr</a:t>
            </a:r>
            <a:r>
              <a:rPr lang="en-US" sz="1600" b="1" dirty="0" smtClean="0">
                <a:solidFill>
                  <a:srgbClr val="92D050"/>
                </a:solidFill>
              </a:rPr>
              <a:t> </a:t>
            </a:r>
            <a:r>
              <a:rPr lang="en-US" sz="1600" dirty="0" smtClean="0"/>
              <a:t>home page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Spring </a:t>
            </a:r>
            <a:r>
              <a:rPr lang="en-US" dirty="0" err="1" smtClean="0"/>
              <a:t>Initializr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8697705" cy="368935"/>
          </a:xfrm>
        </p:spPr>
        <p:txBody>
          <a:bodyPr/>
          <a:lstStyle/>
          <a:p>
            <a:r>
              <a:rPr lang="en-US" dirty="0" smtClean="0"/>
              <a:t>Create new Spring Boot project with the following configuration.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934205" y="5780404"/>
            <a:ext cx="3878575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1.1.2 </a:t>
            </a:r>
            <a:r>
              <a:rPr lang="en-US" sz="1600" b="1" dirty="0" smtClean="0">
                <a:solidFill>
                  <a:srgbClr val="92D050"/>
                </a:solidFill>
              </a:rPr>
              <a:t>Spring </a:t>
            </a:r>
            <a:r>
              <a:rPr lang="en-US" sz="1600" b="1" dirty="0" err="1" smtClean="0">
                <a:solidFill>
                  <a:srgbClr val="92D050"/>
                </a:solidFill>
              </a:rPr>
              <a:t>initializr</a:t>
            </a:r>
            <a:r>
              <a:rPr lang="en-US" sz="1600" b="1" dirty="0" smtClean="0">
                <a:solidFill>
                  <a:srgbClr val="92D050"/>
                </a:solidFill>
              </a:rPr>
              <a:t> </a:t>
            </a:r>
            <a:r>
              <a:rPr lang="en-US" sz="1600" dirty="0" smtClean="0"/>
              <a:t>configuration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215" r="50059" b="17045"/>
          <a:stretch/>
        </p:blipFill>
        <p:spPr>
          <a:xfrm>
            <a:off x="1154953" y="2098678"/>
            <a:ext cx="5005817" cy="38661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59050" y="3632200"/>
            <a:ext cx="7556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71750" y="3952400"/>
            <a:ext cx="90170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71750" y="4269268"/>
            <a:ext cx="90170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0800" y="4579786"/>
            <a:ext cx="13398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90800" y="4894820"/>
            <a:ext cx="140970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5221346"/>
            <a:ext cx="3619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16250" y="5538214"/>
            <a:ext cx="2984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76800" y="2958681"/>
            <a:ext cx="50800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9" idx="1"/>
            <a:endCxn id="16" idx="3"/>
          </p:cNvCxnSpPr>
          <p:nvPr/>
        </p:nvCxnSpPr>
        <p:spPr>
          <a:xfrm flipH="1">
            <a:off x="5384800" y="2638639"/>
            <a:ext cx="1004570" cy="42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6389370" y="2098678"/>
            <a:ext cx="2717277" cy="1079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rgbClr val="92D050"/>
                </a:solidFill>
              </a:rPr>
              <a:t>Spring Version</a:t>
            </a:r>
          </a:p>
          <a:p>
            <a:pPr marL="0" indent="0">
              <a:buNone/>
            </a:pPr>
            <a:r>
              <a:rPr lang="en-US" sz="1100" dirty="0"/>
              <a:t>L</a:t>
            </a:r>
            <a:r>
              <a:rPr lang="en-US" sz="1100" dirty="0" smtClean="0"/>
              <a:t>atest </a:t>
            </a:r>
            <a:r>
              <a:rPr lang="en-US" sz="1100" dirty="0"/>
              <a:t>stable version (at the time of this tutorial, the </a:t>
            </a:r>
            <a:r>
              <a:rPr lang="en-US" sz="1100" dirty="0" err="1"/>
              <a:t>lastest</a:t>
            </a:r>
            <a:r>
              <a:rPr lang="en-US" sz="1100" dirty="0"/>
              <a:t> one is </a:t>
            </a:r>
            <a:r>
              <a:rPr lang="en-US" sz="1100" dirty="0" smtClean="0">
                <a:solidFill>
                  <a:srgbClr val="FF0000"/>
                </a:solidFill>
              </a:rPr>
              <a:t>2.4.5</a:t>
            </a:r>
            <a:r>
              <a:rPr lang="en-US" sz="1100" dirty="0" smtClean="0"/>
              <a:t>)</a:t>
            </a:r>
            <a:endParaRPr lang="en-US" sz="1100" b="1" dirty="0">
              <a:solidFill>
                <a:srgbClr val="92D050"/>
              </a:solidFill>
            </a:endParaRPr>
          </a:p>
        </p:txBody>
      </p:sp>
      <p:cxnSp>
        <p:nvCxnSpPr>
          <p:cNvPr id="26" name="Straight Arrow Connector 25"/>
          <p:cNvCxnSpPr>
            <a:stCxn id="28" idx="1"/>
            <a:endCxn id="7" idx="3"/>
          </p:cNvCxnSpPr>
          <p:nvPr/>
        </p:nvCxnSpPr>
        <p:spPr>
          <a:xfrm flipH="1">
            <a:off x="3314700" y="3113656"/>
            <a:ext cx="3074670" cy="62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6389370" y="2776896"/>
            <a:ext cx="2950210" cy="673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rgbClr val="92D050"/>
                </a:solidFill>
              </a:rPr>
              <a:t>Group</a:t>
            </a:r>
          </a:p>
          <a:p>
            <a:pPr marL="0" indent="0">
              <a:buNone/>
            </a:pPr>
            <a:r>
              <a:rPr lang="en-US" sz="1100" dirty="0" smtClean="0"/>
              <a:t>Your </a:t>
            </a:r>
            <a:r>
              <a:rPr lang="en-US" sz="1100" dirty="0"/>
              <a:t>own group name - usual practice is com.[</a:t>
            </a:r>
            <a:r>
              <a:rPr lang="en-US" sz="1100" dirty="0" smtClean="0">
                <a:solidFill>
                  <a:srgbClr val="FF0000"/>
                </a:solidFill>
              </a:rPr>
              <a:t>your name</a:t>
            </a:r>
            <a:r>
              <a:rPr lang="en-US" sz="1100" dirty="0"/>
              <a:t>]</a:t>
            </a:r>
            <a:endParaRPr lang="en-US" sz="1100" b="1" dirty="0">
              <a:solidFill>
                <a:srgbClr val="92D050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389370" y="3488272"/>
            <a:ext cx="2950210" cy="489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rgbClr val="92D050"/>
                </a:solidFill>
              </a:rPr>
              <a:t>Artifact</a:t>
            </a:r>
          </a:p>
          <a:p>
            <a:pPr marL="0" indent="0">
              <a:buNone/>
            </a:pPr>
            <a:r>
              <a:rPr lang="en-US" sz="1100" dirty="0" smtClean="0"/>
              <a:t>Your </a:t>
            </a:r>
            <a:r>
              <a:rPr lang="en-US" sz="1100" dirty="0"/>
              <a:t>project name</a:t>
            </a:r>
            <a:endParaRPr lang="en-US" sz="1100" b="1" dirty="0">
              <a:solidFill>
                <a:srgbClr val="92D050"/>
              </a:solidFill>
            </a:endParaRPr>
          </a:p>
        </p:txBody>
      </p:sp>
      <p:cxnSp>
        <p:nvCxnSpPr>
          <p:cNvPr id="36" name="Straight Arrow Connector 35"/>
          <p:cNvCxnSpPr>
            <a:stCxn id="34" idx="1"/>
            <a:endCxn id="9" idx="3"/>
          </p:cNvCxnSpPr>
          <p:nvPr/>
        </p:nvCxnSpPr>
        <p:spPr>
          <a:xfrm flipH="1">
            <a:off x="3473450" y="3733218"/>
            <a:ext cx="2915920" cy="32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6410437" y="4030020"/>
            <a:ext cx="2950210" cy="489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rgbClr val="92D050"/>
                </a:solidFill>
              </a:rPr>
              <a:t>Name</a:t>
            </a:r>
          </a:p>
          <a:p>
            <a:pPr marL="0" indent="0">
              <a:buNone/>
            </a:pPr>
            <a:r>
              <a:rPr lang="en-US" sz="1100" dirty="0" smtClean="0"/>
              <a:t>Use </a:t>
            </a:r>
            <a:r>
              <a:rPr lang="en-US" sz="1100" dirty="0"/>
              <a:t>the generated default name</a:t>
            </a:r>
            <a:endParaRPr lang="en-US" sz="1100" b="1" dirty="0">
              <a:solidFill>
                <a:srgbClr val="92D050"/>
              </a:solidFill>
            </a:endParaRPr>
          </a:p>
        </p:txBody>
      </p:sp>
      <p:cxnSp>
        <p:nvCxnSpPr>
          <p:cNvPr id="45" name="Straight Arrow Connector 44"/>
          <p:cNvCxnSpPr>
            <a:stCxn id="43" idx="1"/>
            <a:endCxn id="10" idx="3"/>
          </p:cNvCxnSpPr>
          <p:nvPr/>
        </p:nvCxnSpPr>
        <p:spPr>
          <a:xfrm flipH="1">
            <a:off x="3473450" y="4274966"/>
            <a:ext cx="2936987" cy="9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6410437" y="4571768"/>
            <a:ext cx="2950210" cy="489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rgbClr val="92D050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US" sz="1100" dirty="0" smtClean="0"/>
              <a:t>Use </a:t>
            </a:r>
            <a:r>
              <a:rPr lang="en-US" sz="1100" dirty="0"/>
              <a:t>the generated default name</a:t>
            </a:r>
            <a:endParaRPr lang="en-US" sz="1100" b="1" dirty="0">
              <a:solidFill>
                <a:srgbClr val="92D050"/>
              </a:solidFill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410437" y="5099516"/>
            <a:ext cx="2950210" cy="489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>
                <a:solidFill>
                  <a:srgbClr val="92D050"/>
                </a:solidFill>
              </a:rPr>
              <a:t>Package name</a:t>
            </a:r>
          </a:p>
          <a:p>
            <a:pPr marL="0" indent="0">
              <a:buNone/>
            </a:pPr>
            <a:r>
              <a:rPr lang="en-US" sz="1100" dirty="0" smtClean="0"/>
              <a:t>Use </a:t>
            </a:r>
            <a:r>
              <a:rPr lang="en-US" sz="1100" dirty="0"/>
              <a:t>the generated default name</a:t>
            </a:r>
            <a:endParaRPr lang="en-US" sz="1100" b="1" dirty="0">
              <a:solidFill>
                <a:srgbClr val="92D050"/>
              </a:solidFill>
            </a:endParaRPr>
          </a:p>
        </p:txBody>
      </p:sp>
      <p:cxnSp>
        <p:nvCxnSpPr>
          <p:cNvPr id="50" name="Straight Arrow Connector 49"/>
          <p:cNvCxnSpPr>
            <a:stCxn id="47" idx="1"/>
            <a:endCxn id="11" idx="3"/>
          </p:cNvCxnSpPr>
          <p:nvPr/>
        </p:nvCxnSpPr>
        <p:spPr>
          <a:xfrm flipH="1" flipV="1">
            <a:off x="3930650" y="4684561"/>
            <a:ext cx="2479787" cy="13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1"/>
            <a:endCxn id="12" idx="3"/>
          </p:cNvCxnSpPr>
          <p:nvPr/>
        </p:nvCxnSpPr>
        <p:spPr>
          <a:xfrm flipH="1" flipV="1">
            <a:off x="4000500" y="4999595"/>
            <a:ext cx="2409937" cy="34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Spring </a:t>
            </a:r>
            <a:r>
              <a:rPr lang="en-US" dirty="0" err="1" smtClean="0"/>
              <a:t>Initializr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8697705" cy="368935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>
                <a:solidFill>
                  <a:srgbClr val="92D050"/>
                </a:solidFill>
              </a:rPr>
              <a:t>Dependencies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857500" y="5758240"/>
            <a:ext cx="3151132" cy="368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1.1.3 Dependencies Configuration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276" y="1039282"/>
            <a:ext cx="5343525" cy="50878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34125" y="1654175"/>
            <a:ext cx="1390650" cy="250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15074" y="2413530"/>
            <a:ext cx="600075" cy="250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15073" y="2975427"/>
            <a:ext cx="1981201" cy="250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15072" y="3721447"/>
            <a:ext cx="828677" cy="250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34125" y="4467467"/>
            <a:ext cx="1085850" cy="250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34125" y="5048666"/>
            <a:ext cx="862014" cy="237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97617" y="2033852"/>
            <a:ext cx="2319765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1.1 Spring boot </a:t>
            </a:r>
            <a:r>
              <a:rPr lang="en-US" sz="1400" dirty="0" err="1" smtClean="0"/>
              <a:t>DevTools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4017382" y="1779587"/>
            <a:ext cx="2297690" cy="43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1697617" y="2416481"/>
            <a:ext cx="2319765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1.2 Lombok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6" idx="3"/>
            <a:endCxn id="8" idx="1"/>
          </p:cNvCxnSpPr>
          <p:nvPr/>
        </p:nvCxnSpPr>
        <p:spPr>
          <a:xfrm flipV="1">
            <a:off x="4017382" y="2538943"/>
            <a:ext cx="2297692" cy="6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1697616" y="2793342"/>
            <a:ext cx="3285864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1.3 Spring Configuration Processor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3" idx="3"/>
            <a:endCxn id="9" idx="1"/>
          </p:cNvCxnSpPr>
          <p:nvPr/>
        </p:nvCxnSpPr>
        <p:spPr>
          <a:xfrm>
            <a:off x="4983480" y="2977810"/>
            <a:ext cx="1331593" cy="12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1697616" y="3178369"/>
            <a:ext cx="1480930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1.4 Spring Web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7" idx="3"/>
            <a:endCxn id="10" idx="1"/>
          </p:cNvCxnSpPr>
          <p:nvPr/>
        </p:nvCxnSpPr>
        <p:spPr>
          <a:xfrm>
            <a:off x="3178546" y="3362837"/>
            <a:ext cx="3136526" cy="48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1707402" y="3565083"/>
            <a:ext cx="2087358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1.5 Spring Data JPA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31" idx="3"/>
            <a:endCxn id="11" idx="1"/>
          </p:cNvCxnSpPr>
          <p:nvPr/>
        </p:nvCxnSpPr>
        <p:spPr>
          <a:xfrm>
            <a:off x="3794760" y="3749551"/>
            <a:ext cx="2539365" cy="84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1697616" y="3934934"/>
            <a:ext cx="1788534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1.6 H2 Database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37" idx="3"/>
            <a:endCxn id="12" idx="1"/>
          </p:cNvCxnSpPr>
          <p:nvPr/>
        </p:nvCxnSpPr>
        <p:spPr>
          <a:xfrm>
            <a:off x="3486150" y="4119402"/>
            <a:ext cx="2847975" cy="104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53" y="400898"/>
            <a:ext cx="9868647" cy="706964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Spring </a:t>
            </a:r>
            <a:r>
              <a:rPr lang="en-US" dirty="0" err="1" smtClean="0"/>
              <a:t>Initializr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81640"/>
            <a:ext cx="8515350" cy="4731421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5966460" y="5986839"/>
            <a:ext cx="3151132" cy="368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1.1.4 Spring Boot Configuration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605463" y="5524500"/>
            <a:ext cx="1309687" cy="364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00575" y="3362882"/>
            <a:ext cx="2731245" cy="3689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</a:rPr>
              <a:t>Generate</a:t>
            </a:r>
            <a:r>
              <a:rPr lang="en-US" dirty="0" smtClean="0"/>
              <a:t> Configuration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53" y="400898"/>
            <a:ext cx="9868647" cy="706964"/>
          </a:xfrm>
        </p:spPr>
        <p:txBody>
          <a:bodyPr/>
          <a:lstStyle/>
          <a:p>
            <a:r>
              <a:rPr lang="en-US" dirty="0" smtClean="0"/>
              <a:t>2. Spring Boot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553" y="1923445"/>
            <a:ext cx="4695019" cy="2813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08" b="19031"/>
          <a:stretch/>
        </p:blipFill>
        <p:spPr>
          <a:xfrm>
            <a:off x="6153150" y="1923445"/>
            <a:ext cx="5221322" cy="1429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617607" y="1455011"/>
            <a:ext cx="8697705" cy="368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2.1 Auto-Configuration</a:t>
            </a:r>
            <a:endParaRPr lang="en-US" sz="20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85975" y="4736495"/>
            <a:ext cx="3151132" cy="368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2.1.1 </a:t>
            </a:r>
            <a:r>
              <a:rPr lang="en-US" sz="1600" b="1" dirty="0" smtClean="0"/>
              <a:t>Spring-MVC</a:t>
            </a:r>
            <a:r>
              <a:rPr lang="en-US" sz="1600" dirty="0" smtClean="0"/>
              <a:t> Configuration</a:t>
            </a:r>
            <a:endParaRPr lang="en-US" sz="16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381875" y="3419309"/>
            <a:ext cx="3151132" cy="368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2.1.2 </a:t>
            </a:r>
            <a:r>
              <a:rPr lang="en-US" sz="1600" b="1" dirty="0" smtClean="0">
                <a:solidFill>
                  <a:srgbClr val="92D050"/>
                </a:solidFill>
              </a:rPr>
              <a:t>Spring-Boot</a:t>
            </a:r>
            <a:r>
              <a:rPr lang="en-US" sz="1600" dirty="0" smtClean="0"/>
              <a:t> Configuration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317876" y="3788244"/>
            <a:ext cx="4565650" cy="149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rgbClr val="92D050"/>
                </a:solidFill>
              </a:rPr>
              <a:t>Auto-Configuration</a:t>
            </a:r>
            <a:r>
              <a:rPr lang="en-US" sz="1600" b="1" dirty="0" smtClean="0"/>
              <a:t> </a:t>
            </a:r>
            <a:r>
              <a:rPr lang="en-US" sz="1600" dirty="0" smtClean="0"/>
              <a:t>help you configure your spring application automatically. More precisely create beans for you. “Save your time when you create beans”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0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53" y="400898"/>
            <a:ext cx="9868647" cy="706964"/>
          </a:xfrm>
        </p:spPr>
        <p:txBody>
          <a:bodyPr/>
          <a:lstStyle/>
          <a:p>
            <a:r>
              <a:rPr lang="en-US" dirty="0" smtClean="0"/>
              <a:t>2. Spring Boot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17607" y="1455011"/>
            <a:ext cx="8697705" cy="368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2.2.1 What is Embedded Server?</a:t>
            </a:r>
            <a:endParaRPr lang="en-US" sz="2000" b="1" dirty="0"/>
          </a:p>
        </p:txBody>
      </p:sp>
      <p:pic>
        <p:nvPicPr>
          <p:cNvPr id="6146" name="Picture 2" descr="How to Deploy a Spring Boot WAR to Tomcat - Code by Amir | Amir Boroum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171095"/>
            <a:ext cx="46101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1789057" y="1981131"/>
            <a:ext cx="5014968" cy="576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92D050"/>
                </a:solidFill>
              </a:rPr>
              <a:t>An embedded server </a:t>
            </a:r>
            <a:r>
              <a:rPr lang="en-US" sz="1600" dirty="0" smtClean="0"/>
              <a:t>is embedded part of the deployable application.</a:t>
            </a:r>
            <a:endParaRPr lang="en-US" sz="16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89057" y="2678164"/>
            <a:ext cx="5014968" cy="8196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With </a:t>
            </a:r>
            <a:r>
              <a:rPr lang="en-US" sz="1600" b="1" dirty="0" smtClean="0">
                <a:solidFill>
                  <a:srgbClr val="92D050"/>
                </a:solidFill>
              </a:rPr>
              <a:t>Spring Boot</a:t>
            </a:r>
            <a:r>
              <a:rPr lang="en-US" sz="1600" dirty="0" smtClean="0"/>
              <a:t>, the default embedded server is </a:t>
            </a:r>
            <a:r>
              <a:rPr lang="en-US" sz="1600" b="1" dirty="0" smtClean="0">
                <a:solidFill>
                  <a:srgbClr val="92D050"/>
                </a:solidFill>
              </a:rPr>
              <a:t>Tomcat</a:t>
            </a:r>
            <a:r>
              <a:rPr lang="en-US" sz="1600" dirty="0" smtClean="0"/>
              <a:t>. Other options available are </a:t>
            </a:r>
            <a:r>
              <a:rPr lang="en-US" sz="1600" b="1" dirty="0" smtClean="0">
                <a:solidFill>
                  <a:srgbClr val="92D050"/>
                </a:solidFill>
              </a:rPr>
              <a:t>jetty</a:t>
            </a:r>
            <a:r>
              <a:rPr lang="en-US" sz="1600" dirty="0" smtClean="0">
                <a:solidFill>
                  <a:srgbClr val="92D05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err="1" smtClean="0">
                <a:solidFill>
                  <a:srgbClr val="92D050"/>
                </a:solidFill>
              </a:rPr>
              <a:t>UnderTow</a:t>
            </a:r>
            <a:r>
              <a:rPr lang="en-US" sz="1600" b="1" dirty="0" smtClean="0">
                <a:solidFill>
                  <a:srgbClr val="92D050"/>
                </a:solidFill>
              </a:rPr>
              <a:t>.</a:t>
            </a:r>
            <a:endParaRPr lang="en-US" sz="1600" b="1" dirty="0">
              <a:solidFill>
                <a:srgbClr val="92D05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172450" y="4791226"/>
            <a:ext cx="2765425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2.2.1 </a:t>
            </a:r>
            <a:r>
              <a:rPr lang="en-US" sz="1600" b="1" dirty="0" smtClean="0">
                <a:solidFill>
                  <a:srgbClr val="92D050"/>
                </a:solidFill>
              </a:rPr>
              <a:t>Tomcat Server</a:t>
            </a:r>
            <a:endParaRPr lang="en-US" sz="1600" b="1" dirty="0">
              <a:solidFill>
                <a:srgbClr val="92D05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789057" y="3775663"/>
            <a:ext cx="5014968" cy="1509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92D050"/>
                </a:solidFill>
              </a:rPr>
              <a:t>Embedded servers </a:t>
            </a:r>
            <a:r>
              <a:rPr lang="en-US" sz="1600" dirty="0" smtClean="0"/>
              <a:t>are quite scalable, and can host applications that support millions of users. These are no less scalable than conventional fat servers.</a:t>
            </a:r>
            <a:endParaRPr lang="en-US" sz="1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53" y="400898"/>
            <a:ext cx="9868647" cy="706964"/>
          </a:xfrm>
        </p:spPr>
        <p:txBody>
          <a:bodyPr/>
          <a:lstStyle/>
          <a:p>
            <a:r>
              <a:rPr lang="en-US" dirty="0" smtClean="0"/>
              <a:t>2. Spring Boot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17607" y="1455011"/>
            <a:ext cx="8697705" cy="368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2.2.2 Embedded Server</a:t>
            </a:r>
            <a:endParaRPr lang="en-US" sz="20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24434" y="4862421"/>
            <a:ext cx="3993442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2.2.3 Embedded </a:t>
            </a:r>
            <a:r>
              <a:rPr lang="en-US" sz="1600" b="1" dirty="0" err="1" smtClean="0">
                <a:solidFill>
                  <a:srgbClr val="92D050"/>
                </a:solidFill>
              </a:rPr>
              <a:t>Tomcat</a:t>
            </a:r>
            <a:r>
              <a:rPr lang="en-US" sz="1600" dirty="0" err="1" smtClean="0"/>
              <a:t>Configuration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53" y="1823946"/>
            <a:ext cx="5419725" cy="3038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3572"/>
          <a:stretch/>
        </p:blipFill>
        <p:spPr>
          <a:xfrm>
            <a:off x="7037332" y="1823946"/>
            <a:ext cx="4387475" cy="371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712149" y="2258164"/>
            <a:ext cx="3540051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2.2.2 Embedded </a:t>
            </a:r>
            <a:r>
              <a:rPr lang="en-US" sz="1600" b="1" dirty="0" smtClean="0">
                <a:solidFill>
                  <a:srgbClr val="92D050"/>
                </a:solidFill>
              </a:rPr>
              <a:t>Tomcat</a:t>
            </a:r>
            <a:r>
              <a:rPr lang="en-US" sz="1600" dirty="0" smtClean="0"/>
              <a:t> Log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69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53" y="400898"/>
            <a:ext cx="9868647" cy="706964"/>
          </a:xfrm>
        </p:spPr>
        <p:txBody>
          <a:bodyPr/>
          <a:lstStyle/>
          <a:p>
            <a:r>
              <a:rPr lang="en-US" dirty="0" smtClean="0"/>
              <a:t>2. Spring Boot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17607" y="1455011"/>
            <a:ext cx="8697705" cy="368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2.2.2 Embedded Server</a:t>
            </a:r>
            <a:endParaRPr lang="en-US" sz="20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24434" y="4786221"/>
            <a:ext cx="3993442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2.2.3 Embedded </a:t>
            </a:r>
            <a:r>
              <a:rPr lang="en-US" sz="1600" b="1" dirty="0" smtClean="0">
                <a:solidFill>
                  <a:srgbClr val="92D050"/>
                </a:solidFill>
              </a:rPr>
              <a:t>Jetty</a:t>
            </a:r>
            <a:r>
              <a:rPr lang="en-US" sz="1600" dirty="0" smtClean="0"/>
              <a:t> Configuration</a:t>
            </a:r>
            <a:endParaRPr lang="en-US" sz="16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712149" y="2226360"/>
            <a:ext cx="3540051" cy="3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2.2.4 Embedded </a:t>
            </a:r>
            <a:r>
              <a:rPr lang="en-US" sz="1600" b="1" dirty="0" smtClean="0">
                <a:solidFill>
                  <a:srgbClr val="92D050"/>
                </a:solidFill>
              </a:rPr>
              <a:t>Jetty </a:t>
            </a:r>
            <a:r>
              <a:rPr lang="en-US" sz="1600" dirty="0" smtClean="0"/>
              <a:t>Log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1609"/>
          <a:stretch/>
        </p:blipFill>
        <p:spPr>
          <a:xfrm>
            <a:off x="1617607" y="1879295"/>
            <a:ext cx="5212229" cy="20100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693" y="3944700"/>
            <a:ext cx="3315163" cy="714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6997" t="4306"/>
          <a:stretch/>
        </p:blipFill>
        <p:spPr>
          <a:xfrm>
            <a:off x="6998690" y="1879295"/>
            <a:ext cx="4539260" cy="2917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998689" y="2595295"/>
            <a:ext cx="5107585" cy="197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92D050"/>
                </a:solidFill>
              </a:rPr>
              <a:t>####Jetty specific properties</a:t>
            </a:r>
            <a:r>
              <a:rPr lang="en-US" sz="1200" dirty="0" smtClean="0">
                <a:solidFill>
                  <a:srgbClr val="92D050"/>
                </a:solidFill>
              </a:rPr>
              <a:t>########</a:t>
            </a:r>
            <a:endParaRPr lang="en-US" sz="12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200" dirty="0" err="1"/>
              <a:t>server.jetty.acceptors</a:t>
            </a:r>
            <a:r>
              <a:rPr lang="en-US" sz="1200" dirty="0"/>
              <a:t>= # Number of acceptor threads to use.</a:t>
            </a:r>
          </a:p>
          <a:p>
            <a:pPr marL="0" indent="0">
              <a:buNone/>
            </a:pPr>
            <a:r>
              <a:rPr lang="en-US" sz="1200" dirty="0" err="1"/>
              <a:t>server.jetty.max</a:t>
            </a:r>
            <a:r>
              <a:rPr lang="en-US" sz="1200" dirty="0"/>
              <a:t>-http-post-size=0 # Maximum size in bytes of the HTTP post or put content.</a:t>
            </a:r>
          </a:p>
          <a:p>
            <a:pPr marL="0" indent="0">
              <a:buNone/>
            </a:pPr>
            <a:r>
              <a:rPr lang="en-US" sz="1200" dirty="0" err="1"/>
              <a:t>server.jetty.selectors</a:t>
            </a:r>
            <a:r>
              <a:rPr lang="en-US" sz="1200" dirty="0"/>
              <a:t>= # Number of selector threads to use.</a:t>
            </a:r>
          </a:p>
        </p:txBody>
      </p:sp>
    </p:spTree>
    <p:extLst>
      <p:ext uri="{BB962C8B-B14F-4D97-AF65-F5344CB8AC3E}">
        <p14:creationId xmlns:p14="http://schemas.microsoft.com/office/powerpoint/2010/main" val="37467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6089</TotalTime>
  <Words>333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Montserrat</vt:lpstr>
      <vt:lpstr>Open Sans</vt:lpstr>
      <vt:lpstr>Wingdings 3</vt:lpstr>
      <vt:lpstr>Ion Boardroom</vt:lpstr>
      <vt:lpstr>PowerPoint Presentation</vt:lpstr>
      <vt:lpstr>1. Spring Initializr</vt:lpstr>
      <vt:lpstr>1. Spring Initializr</vt:lpstr>
      <vt:lpstr>1. Spring Initializr</vt:lpstr>
      <vt:lpstr>1. Spring Initializr</vt:lpstr>
      <vt:lpstr>2. Spring Boot</vt:lpstr>
      <vt:lpstr>2. Spring Boot</vt:lpstr>
      <vt:lpstr>2. Spring Boot</vt:lpstr>
      <vt:lpstr>2. Spring Boot</vt:lpstr>
      <vt:lpstr>2. Spring Boot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Bao Huynh - TBD</cp:lastModifiedBy>
  <cp:revision>581</cp:revision>
  <cp:lastPrinted>2019-01-28T23:51:57Z</cp:lastPrinted>
  <dcterms:created xsi:type="dcterms:W3CDTF">2019-01-11T19:25:59Z</dcterms:created>
  <dcterms:modified xsi:type="dcterms:W3CDTF">2021-04-27T10:23:00Z</dcterms:modified>
</cp:coreProperties>
</file>