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25" r:id="rId5"/>
  </p:sldMasterIdLst>
  <p:notesMasterIdLst>
    <p:notesMasterId r:id="rId22"/>
  </p:notesMasterIdLst>
  <p:sldIdLst>
    <p:sldId id="256" r:id="rId6"/>
    <p:sldId id="273" r:id="rId7"/>
    <p:sldId id="275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98" r:id="rId16"/>
    <p:sldId id="282" r:id="rId17"/>
    <p:sldId id="283" r:id="rId18"/>
    <p:sldId id="296" r:id="rId19"/>
    <p:sldId id="28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0"/>
    <a:srgbClr val="A9E0E9"/>
    <a:srgbClr val="F2F2F2"/>
    <a:srgbClr val="00AEEF"/>
    <a:srgbClr val="92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893" autoAdjust="0"/>
  </p:normalViewPr>
  <p:slideViewPr>
    <p:cSldViewPr snapToGrid="0">
      <p:cViewPr varScale="1">
        <p:scale>
          <a:sx n="76" d="100"/>
          <a:sy n="76" d="100"/>
        </p:scale>
        <p:origin x="12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6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4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0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9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2001" y="587228"/>
            <a:ext cx="3602098" cy="3707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700000">
            <a:off x="9812277" y="2509604"/>
            <a:ext cx="1248452" cy="8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518"/>
            <a:ext cx="8761413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83600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124156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518"/>
            <a:ext cx="8761413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83600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124156"/>
            <a:ext cx="838199" cy="767687"/>
          </a:xfr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2001" y="587228"/>
            <a:ext cx="3602098" cy="3707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700000">
            <a:off x="9812277" y="2509604"/>
            <a:ext cx="1248452" cy="8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3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10999C8-D5EE-40C2-AE43-FAA4980FFA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Shape 15"/>
          <p:cNvSpPr/>
          <p:nvPr userDrawn="1"/>
        </p:nvSpPr>
        <p:spPr>
          <a:xfrm>
            <a:off x="-8314" y="0"/>
            <a:ext cx="12200313" cy="939567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18"/>
          <p:cNvSpPr/>
          <p:nvPr userDrawn="1"/>
        </p:nvSpPr>
        <p:spPr>
          <a:xfrm>
            <a:off x="4063601" y="939566"/>
            <a:ext cx="4073110" cy="102899"/>
          </a:xfrm>
          <a:prstGeom prst="rect">
            <a:avLst/>
          </a:prstGeom>
          <a:solidFill>
            <a:srgbClr val="FBB5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19"/>
          <p:cNvSpPr/>
          <p:nvPr userDrawn="1"/>
        </p:nvSpPr>
        <p:spPr>
          <a:xfrm>
            <a:off x="8136710" y="931255"/>
            <a:ext cx="4055289" cy="111212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20"/>
          <p:cNvSpPr/>
          <p:nvPr userDrawn="1"/>
        </p:nvSpPr>
        <p:spPr>
          <a:xfrm>
            <a:off x="1" y="939567"/>
            <a:ext cx="4063600" cy="102899"/>
          </a:xfrm>
          <a:prstGeom prst="rect">
            <a:avLst/>
          </a:prstGeom>
          <a:solidFill>
            <a:srgbClr val="28ACE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0325619" y="6555546"/>
            <a:ext cx="1935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http://www.logigear.com</a:t>
            </a:r>
            <a:endParaRPr lang="en-US" sz="9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4" y="6391837"/>
            <a:ext cx="1464761" cy="3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39264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1450975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0325619" y="6555546"/>
            <a:ext cx="1935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http://www.logigear.com</a:t>
            </a:r>
            <a:endParaRPr lang="en-US" sz="9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4" y="6391837"/>
            <a:ext cx="1464761" cy="336895"/>
          </a:xfrm>
          <a:prstGeom prst="rect">
            <a:avLst/>
          </a:prstGeom>
        </p:spPr>
      </p:pic>
      <p:sp>
        <p:nvSpPr>
          <p:cNvPr id="22" name="Shape 18"/>
          <p:cNvSpPr/>
          <p:nvPr userDrawn="1"/>
        </p:nvSpPr>
        <p:spPr>
          <a:xfrm>
            <a:off x="6096300" y="3"/>
            <a:ext cx="6095700" cy="123822"/>
          </a:xfrm>
          <a:prstGeom prst="rect">
            <a:avLst/>
          </a:prstGeom>
          <a:solidFill>
            <a:srgbClr val="FBB5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6" name="Shape 19"/>
          <p:cNvSpPr/>
          <p:nvPr userDrawn="1"/>
        </p:nvSpPr>
        <p:spPr>
          <a:xfrm>
            <a:off x="3047701" y="3"/>
            <a:ext cx="6095700" cy="123822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9" name="Shape 20"/>
          <p:cNvSpPr/>
          <p:nvPr userDrawn="1"/>
        </p:nvSpPr>
        <p:spPr>
          <a:xfrm>
            <a:off x="1" y="3"/>
            <a:ext cx="6095700" cy="123822"/>
          </a:xfrm>
          <a:prstGeom prst="rect">
            <a:avLst/>
          </a:prstGeom>
          <a:solidFill>
            <a:srgbClr val="28ACE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952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2-0/what-is-swagg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-do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ocalhost:8080/swagger-ui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1428" y="4571823"/>
            <a:ext cx="1543574" cy="6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5922" y="3000375"/>
            <a:ext cx="5333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REST APIs with Spring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22" y="1472563"/>
            <a:ext cx="2998315" cy="6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Swagger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2359025"/>
          </a:xfrm>
        </p:spPr>
        <p:txBody>
          <a:bodyPr>
            <a:normAutofit/>
          </a:bodyPr>
          <a:lstStyle/>
          <a:p>
            <a:r>
              <a:rPr lang="en-US" dirty="0"/>
              <a:t>What Is Swagger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Swagger allows you to describe the structure of your APIs so that machines can read </a:t>
            </a:r>
            <a:r>
              <a:rPr lang="en-US" dirty="0" smtClean="0"/>
              <a:t>them (</a:t>
            </a:r>
            <a:r>
              <a:rPr lang="en-US" dirty="0" smtClean="0">
                <a:hlinkClick r:id="rId3"/>
              </a:rPr>
              <a:t>swagger.io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dirty="0"/>
              <a:t>\doc\material\demo\Section 2\</a:t>
            </a:r>
            <a:r>
              <a:rPr lang="en-US" dirty="0" err="1"/>
              <a:t>RESTFul</a:t>
            </a:r>
            <a:r>
              <a:rPr lang="en-US" dirty="0"/>
              <a:t> Service with Swagger</a:t>
            </a:r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67537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Swagger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779745" cy="4670425"/>
          </a:xfrm>
        </p:spPr>
        <p:txBody>
          <a:bodyPr>
            <a:normAutofit/>
          </a:bodyPr>
          <a:lstStyle/>
          <a:p>
            <a:r>
              <a:rPr lang="en-US" dirty="0" smtClean="0"/>
              <a:t>Add dependency to project (maven)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org.springdoc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springdoc-openapi-ui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&gt;1.5.2&lt;/</a:t>
            </a:r>
            <a:r>
              <a:rPr lang="en-US" dirty="0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49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Configure swagger </a:t>
            </a:r>
            <a:r>
              <a:rPr lang="en-US" dirty="0" err="1" smtClean="0"/>
              <a:t>uri</a:t>
            </a:r>
            <a:r>
              <a:rPr lang="en-US" dirty="0" smtClean="0"/>
              <a:t> in </a:t>
            </a:r>
            <a:r>
              <a:rPr lang="en-US" dirty="0" err="1" smtClean="0"/>
              <a:t>application.properties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springdoc.api-docs.path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-docs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springdoc.swagger-ui.path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swagger-ui.html</a:t>
            </a:r>
          </a:p>
          <a:p>
            <a:r>
              <a:rPr lang="en-US" dirty="0" smtClean="0"/>
              <a:t> Access swagger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http://localhost:8080/api-docs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endParaRPr lang="en-US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localhost:8080/swagger-ui.html</a:t>
            </a:r>
            <a:endParaRPr lang="en-US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8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exception with Spring boot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Spring 3.2</a:t>
            </a:r>
          </a:p>
          <a:p>
            <a:pPr lvl="1"/>
            <a:r>
              <a:rPr lang="en-US" b="1" dirty="0" err="1" smtClean="0"/>
              <a:t>HandlerExceptionResolver</a:t>
            </a:r>
            <a:endParaRPr lang="en-US" b="1" dirty="0" smtClean="0"/>
          </a:p>
          <a:p>
            <a:pPr lvl="1"/>
            <a:r>
              <a:rPr lang="en-US" b="1" dirty="0"/>
              <a:t>@</a:t>
            </a:r>
            <a:r>
              <a:rPr lang="en-US" b="1" dirty="0" err="1"/>
              <a:t>ExceptionHandler</a:t>
            </a:r>
            <a:r>
              <a:rPr lang="en-US" dirty="0"/>
              <a:t> annotation</a:t>
            </a:r>
            <a:endParaRPr lang="en-US" dirty="0" smtClean="0"/>
          </a:p>
          <a:p>
            <a:r>
              <a:rPr lang="en-US" dirty="0" smtClean="0"/>
              <a:t>Since 3.2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ControllerAdvice</a:t>
            </a:r>
            <a:r>
              <a:rPr lang="en-US" b="1" dirty="0" smtClean="0"/>
              <a:t> </a:t>
            </a:r>
            <a:r>
              <a:rPr lang="en-US" dirty="0" smtClean="0"/>
              <a:t>annotation</a:t>
            </a:r>
          </a:p>
          <a:p>
            <a:r>
              <a:rPr lang="en-US" dirty="0" smtClean="0"/>
              <a:t>Spring 5</a:t>
            </a:r>
          </a:p>
          <a:p>
            <a:pPr lvl="1"/>
            <a:r>
              <a:rPr lang="en-US" b="1" dirty="0" err="1"/>
              <a:t>ResponseStatusException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3077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exception with Spring boot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4518025"/>
          </a:xfrm>
        </p:spPr>
        <p:txBody>
          <a:bodyPr>
            <a:normAutofit/>
          </a:bodyPr>
          <a:lstStyle/>
          <a:p>
            <a:r>
              <a:rPr lang="en-US" dirty="0"/>
              <a:t>Solution 1: </a:t>
            </a:r>
            <a:r>
              <a:rPr lang="en-US" dirty="0" smtClean="0"/>
              <a:t>the Controller-Level</a:t>
            </a:r>
            <a:r>
              <a:rPr lang="en-US" b="1" dirty="0" smtClean="0"/>
              <a:t> </a:t>
            </a:r>
            <a:r>
              <a:rPr lang="en-US" b="1" i="1" dirty="0" smtClean="0"/>
              <a:t>@</a:t>
            </a:r>
            <a:r>
              <a:rPr lang="en-US" b="1" i="1" dirty="0" err="1" smtClean="0"/>
              <a:t>ExceptionHandler</a:t>
            </a:r>
            <a:endParaRPr lang="en-US" b="1" i="1" dirty="0" smtClean="0"/>
          </a:p>
          <a:p>
            <a:pPr lvl="1"/>
            <a:r>
              <a:rPr lang="en-US" i="1" dirty="0" smtClean="0"/>
              <a:t>Only active for that particular Controller (not globally</a:t>
            </a:r>
            <a:r>
              <a:rPr lang="en-US" i="1" dirty="0" smtClean="0"/>
              <a:t>)</a:t>
            </a:r>
          </a:p>
          <a:p>
            <a:r>
              <a:rPr lang="en-US" dirty="0"/>
              <a:t>Solution 2: the </a:t>
            </a:r>
            <a:r>
              <a:rPr lang="en-US" b="1" i="1" dirty="0" err="1" smtClean="0"/>
              <a:t>HandlerExceptionResolver</a:t>
            </a:r>
            <a:endParaRPr lang="en-US" b="1" i="1" dirty="0" smtClean="0"/>
          </a:p>
          <a:p>
            <a:r>
              <a:rPr lang="en-US" dirty="0"/>
              <a:t>Solution 3: the </a:t>
            </a:r>
            <a:r>
              <a:rPr lang="en-US" b="1" i="1" dirty="0"/>
              <a:t>@</a:t>
            </a:r>
            <a:r>
              <a:rPr lang="en-US" b="1" i="1" dirty="0" err="1"/>
              <a:t>ControllerAdvice</a:t>
            </a:r>
            <a:endParaRPr lang="en-US" b="1" i="1" dirty="0"/>
          </a:p>
          <a:p>
            <a:pPr lvl="1"/>
            <a:r>
              <a:rPr lang="en-US" i="1" dirty="0"/>
              <a:t>Support </a:t>
            </a:r>
            <a:r>
              <a:rPr lang="en-US" dirty="0"/>
              <a:t>global</a:t>
            </a:r>
            <a:r>
              <a:rPr lang="en-US" b="1" dirty="0"/>
              <a:t> </a:t>
            </a:r>
            <a:r>
              <a:rPr lang="en-US" b="1" i="1" dirty="0"/>
              <a:t>@</a:t>
            </a:r>
            <a:r>
              <a:rPr lang="en-US" b="1" i="1" dirty="0" err="1"/>
              <a:t>ExceptionHandler</a:t>
            </a:r>
            <a:endParaRPr lang="en-US" b="1" dirty="0"/>
          </a:p>
          <a:p>
            <a:r>
              <a:rPr lang="en-US" dirty="0"/>
              <a:t>Solution 4:</a:t>
            </a:r>
            <a:r>
              <a:rPr lang="en-US" b="1" dirty="0"/>
              <a:t> </a:t>
            </a:r>
            <a:r>
              <a:rPr lang="en-US" b="1" i="1" dirty="0" err="1"/>
              <a:t>ResponseStatusException</a:t>
            </a:r>
            <a:endParaRPr lang="en-US" b="1" i="1" dirty="0"/>
          </a:p>
          <a:p>
            <a:pPr lvl="1"/>
            <a:r>
              <a:rPr lang="en-US" dirty="0"/>
              <a:t>One exception type can lead to multiple different responses</a:t>
            </a:r>
            <a:endParaRPr lang="en-US" b="1" dirty="0"/>
          </a:p>
          <a:p>
            <a:endParaRPr lang="en-US" b="1" i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9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exception with Spring boot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2359025"/>
          </a:xfrm>
        </p:spPr>
        <p:txBody>
          <a:bodyPr>
            <a:normAutofit/>
          </a:bodyPr>
          <a:lstStyle/>
          <a:p>
            <a:r>
              <a:rPr lang="en-US" dirty="0" smtClean="0"/>
              <a:t>Best practice: </a:t>
            </a:r>
            <a:r>
              <a:rPr lang="en-US" b="1" i="1" dirty="0"/>
              <a:t>@</a:t>
            </a:r>
            <a:r>
              <a:rPr lang="en-US" b="1" i="1" dirty="0" err="1" smtClean="0"/>
              <a:t>ControllerAdvice</a:t>
            </a:r>
            <a:r>
              <a:rPr lang="en-US" b="1" i="1" dirty="0" smtClean="0"/>
              <a:t> &amp;</a:t>
            </a:r>
            <a:r>
              <a:rPr lang="en-US" b="1" dirty="0" smtClean="0"/>
              <a:t> </a:t>
            </a:r>
            <a:r>
              <a:rPr lang="en-US" b="1" i="1" dirty="0"/>
              <a:t>@</a:t>
            </a:r>
            <a:r>
              <a:rPr lang="en-US" b="1" i="1" dirty="0" err="1" smtClean="0"/>
              <a:t>ExceptionHandler</a:t>
            </a:r>
            <a:endParaRPr lang="en-US" b="1" i="1" dirty="0" smtClean="0"/>
          </a:p>
          <a:p>
            <a:r>
              <a:rPr lang="en-US" dirty="0" smtClean="0"/>
              <a:t>Source code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\doc\material\demo\Section 2\</a:t>
            </a:r>
            <a:r>
              <a:rPr lang="en-US" dirty="0" err="1"/>
              <a:t>RESTFul</a:t>
            </a:r>
            <a:r>
              <a:rPr lang="en-US" dirty="0"/>
              <a:t> Service with Swagger and Exception</a:t>
            </a:r>
          </a:p>
          <a:p>
            <a:endParaRPr lang="en-US" b="1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339043"/>
            <a:ext cx="81629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RestTemplate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919445" cy="4606925"/>
          </a:xfrm>
        </p:spPr>
        <p:txBody>
          <a:bodyPr>
            <a:normAutofit/>
          </a:bodyPr>
          <a:lstStyle/>
          <a:p>
            <a:r>
              <a:rPr lang="en-US" dirty="0"/>
              <a:t>Synchronous client to perform HTTP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GET</a:t>
            </a:r>
          </a:p>
          <a:p>
            <a:pPr lvl="2"/>
            <a:r>
              <a:rPr lang="en-US" dirty="0" smtClean="0"/>
              <a:t>Plain JSON/POJO/Headers</a:t>
            </a:r>
          </a:p>
          <a:p>
            <a:pPr lvl="1"/>
            <a:r>
              <a:rPr lang="en-US" dirty="0" smtClean="0"/>
              <a:t>POST</a:t>
            </a:r>
          </a:p>
          <a:p>
            <a:pPr lvl="2"/>
            <a:r>
              <a:rPr lang="en-US" dirty="0" smtClean="0"/>
              <a:t>Object/Location/Submit Form Data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Support 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3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0622" y="2913308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4990"/>
                </a:solidFill>
              </a:rPr>
              <a:t>Thank you!</a:t>
            </a:r>
            <a:endParaRPr lang="en-US" sz="6000" b="1" dirty="0">
              <a:solidFill>
                <a:srgbClr val="004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 (REST) is a software architectural style which uses a subset of HTTP that defines a set of rules in order to create Web Services.</a:t>
            </a:r>
            <a:endParaRPr lang="en-US" dirty="0" smtClean="0"/>
          </a:p>
          <a:p>
            <a:r>
              <a:rPr lang="en-US" dirty="0"/>
              <a:t>A REST API (also known as RESTful API) is an application programming interface </a:t>
            </a:r>
            <a:r>
              <a:rPr lang="en-US" dirty="0" smtClean="0"/>
              <a:t>that </a:t>
            </a:r>
            <a:r>
              <a:rPr lang="en-US" dirty="0"/>
              <a:t>conforms to the constraints of REST architectural style and allows for interaction with RESTful web services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 API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92667"/>
              </p:ext>
            </p:extLst>
          </p:nvPr>
        </p:nvGraphicFramePr>
        <p:xfrm>
          <a:off x="1154953" y="1291166"/>
          <a:ext cx="9817100" cy="50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983">
                  <a:extLst>
                    <a:ext uri="{9D8B030D-6E8A-4147-A177-3AD203B41FA5}">
                      <a16:colId xmlns:a16="http://schemas.microsoft.com/office/drawing/2014/main" val="3699627028"/>
                    </a:ext>
                  </a:extLst>
                </a:gridCol>
                <a:gridCol w="2015905">
                  <a:extLst>
                    <a:ext uri="{9D8B030D-6E8A-4147-A177-3AD203B41FA5}">
                      <a16:colId xmlns:a16="http://schemas.microsoft.com/office/drawing/2014/main" val="487508575"/>
                    </a:ext>
                  </a:extLst>
                </a:gridCol>
                <a:gridCol w="3125249">
                  <a:extLst>
                    <a:ext uri="{9D8B030D-6E8A-4147-A177-3AD203B41FA5}">
                      <a16:colId xmlns:a16="http://schemas.microsoft.com/office/drawing/2014/main" val="2263632272"/>
                    </a:ext>
                  </a:extLst>
                </a:gridCol>
                <a:gridCol w="3172963">
                  <a:extLst>
                    <a:ext uri="{9D8B030D-6E8A-4147-A177-3AD203B41FA5}">
                      <a16:colId xmlns:a16="http://schemas.microsoft.com/office/drawing/2014/main" val="3954781281"/>
                    </a:ext>
                  </a:extLst>
                </a:gridCol>
              </a:tblGrid>
              <a:tr h="524934">
                <a:tc>
                  <a:txBody>
                    <a:bodyPr/>
                    <a:lstStyle/>
                    <a:p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87672"/>
                  </a:ext>
                </a:extLst>
              </a:tr>
              <a:tr h="779639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 (Created)</a:t>
                      </a:r>
                    </a:p>
                    <a:p>
                      <a:r>
                        <a:rPr lang="en-US" sz="1400" dirty="0" smtClean="0"/>
                        <a:t>404 (NOT FOUND)</a:t>
                      </a:r>
                    </a:p>
                    <a:p>
                      <a:r>
                        <a:rPr lang="en-US" sz="1400" dirty="0" smtClean="0"/>
                        <a:t>409 (Conflict)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80475"/>
                  </a:ext>
                </a:extLst>
              </a:tr>
              <a:tr h="779639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(or retrieve)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 (OK)</a:t>
                      </a:r>
                    </a:p>
                    <a:p>
                      <a:r>
                        <a:rPr lang="en-US" sz="1400" dirty="0" smtClean="0"/>
                        <a:t>404 (NOT FOUND)</a:t>
                      </a:r>
                    </a:p>
                    <a:p>
                      <a:r>
                        <a:rPr lang="en-US" sz="1400" dirty="0" smtClean="0"/>
                        <a:t>400 (BAD REQUEST)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78842"/>
                  </a:ext>
                </a:extLst>
              </a:tr>
              <a:tr h="779639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Update/Replace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 (OK)</a:t>
                      </a:r>
                    </a:p>
                    <a:p>
                      <a:r>
                        <a:rPr lang="en-US" sz="1400" dirty="0" smtClean="0"/>
                        <a:t>204 (No Content)</a:t>
                      </a:r>
                    </a:p>
                    <a:p>
                      <a:r>
                        <a:rPr lang="en-US" sz="1400" dirty="0" smtClean="0"/>
                        <a:t>404 (Not Found)</a:t>
                      </a:r>
                    </a:p>
                    <a:p>
                      <a:r>
                        <a:rPr lang="en-US" sz="1400" dirty="0" smtClean="0"/>
                        <a:t>405 (Method Not Allowed)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801"/>
                  </a:ext>
                </a:extLst>
              </a:tr>
              <a:tr h="779639"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Update/Modify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Modify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 (OK)</a:t>
                      </a:r>
                    </a:p>
                    <a:p>
                      <a:r>
                        <a:rPr lang="en-US" sz="1400" dirty="0" smtClean="0"/>
                        <a:t>204 (No Content)</a:t>
                      </a:r>
                    </a:p>
                    <a:p>
                      <a:r>
                        <a:rPr lang="en-US" sz="1400" dirty="0" smtClean="0"/>
                        <a:t>404 (Not Found)</a:t>
                      </a:r>
                    </a:p>
                    <a:p>
                      <a:r>
                        <a:rPr lang="en-US" sz="1400" dirty="0" smtClean="0"/>
                        <a:t>405 (Method Not Allowed)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19154"/>
                  </a:ext>
                </a:extLst>
              </a:tr>
              <a:tr h="779639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 (OK)</a:t>
                      </a:r>
                    </a:p>
                    <a:p>
                      <a:r>
                        <a:rPr lang="en-US" sz="1400" dirty="0" smtClean="0"/>
                        <a:t>204 (No Content)</a:t>
                      </a:r>
                    </a:p>
                    <a:p>
                      <a:r>
                        <a:rPr lang="en-US" sz="1400" dirty="0" smtClean="0"/>
                        <a:t>404 (Not Found)</a:t>
                      </a:r>
                    </a:p>
                    <a:p>
                      <a:r>
                        <a:rPr lang="en-US" sz="1400" dirty="0" smtClean="0"/>
                        <a:t>405 (Method Not Allowed)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75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0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54518"/>
            <a:ext cx="9335247" cy="706964"/>
          </a:xfrm>
        </p:spPr>
        <p:txBody>
          <a:bodyPr/>
          <a:lstStyle/>
          <a:p>
            <a:r>
              <a:rPr lang="en-US" dirty="0"/>
              <a:t>Build REST service with Spring </a:t>
            </a:r>
            <a:r>
              <a:rPr lang="en-US" dirty="0" smtClean="0"/>
              <a:t>boot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741645" cy="3416300"/>
          </a:xfrm>
        </p:spPr>
        <p:txBody>
          <a:bodyPr/>
          <a:lstStyle/>
          <a:p>
            <a:r>
              <a:rPr lang="en-US" dirty="0"/>
              <a:t>Code: </a:t>
            </a:r>
            <a:endParaRPr lang="en-US" dirty="0" smtClean="0"/>
          </a:p>
          <a:p>
            <a:pPr lvl="1"/>
            <a:r>
              <a:rPr lang="en-US" dirty="0" smtClean="0"/>
              <a:t>\</a:t>
            </a:r>
            <a:r>
              <a:rPr lang="en-US" dirty="0"/>
              <a:t>doc\material\demo\Section </a:t>
            </a:r>
            <a:r>
              <a:rPr lang="en-US" dirty="0" smtClean="0"/>
              <a:t>2\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64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54518"/>
            <a:ext cx="9335247" cy="706964"/>
          </a:xfrm>
        </p:spPr>
        <p:txBody>
          <a:bodyPr/>
          <a:lstStyle/>
          <a:p>
            <a:r>
              <a:rPr lang="en-US" dirty="0"/>
              <a:t>Build REST service with Spring </a:t>
            </a:r>
            <a:r>
              <a:rPr lang="en-US" dirty="0" smtClean="0"/>
              <a:t>boot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741645" cy="3416300"/>
          </a:xfrm>
        </p:spPr>
        <p:txBody>
          <a:bodyPr/>
          <a:lstStyle/>
          <a:p>
            <a:r>
              <a:rPr lang="en-US" dirty="0" smtClean="0"/>
              <a:t>Create project: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Initializr </a:t>
            </a:r>
            <a:endParaRPr lang="en-US" dirty="0" smtClean="0"/>
          </a:p>
          <a:p>
            <a:pPr lvl="1"/>
            <a:r>
              <a:rPr lang="en-US" dirty="0"/>
              <a:t>Use </a:t>
            </a:r>
            <a:r>
              <a:rPr lang="en-US" dirty="0" smtClean="0"/>
              <a:t>SpringToolSuite</a:t>
            </a:r>
            <a:endParaRPr lang="en-US" dirty="0"/>
          </a:p>
          <a:p>
            <a:pPr lvl="1"/>
            <a:r>
              <a:rPr lang="en-US" dirty="0" smtClean="0"/>
              <a:t>Add Spring Web dependency</a:t>
            </a:r>
          </a:p>
        </p:txBody>
      </p:sp>
    </p:spTree>
    <p:extLst>
      <p:ext uri="{BB962C8B-B14F-4D97-AF65-F5344CB8AC3E}">
        <p14:creationId xmlns:p14="http://schemas.microsoft.com/office/powerpoint/2010/main" val="12132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54518"/>
            <a:ext cx="9335247" cy="706964"/>
          </a:xfrm>
        </p:spPr>
        <p:txBody>
          <a:bodyPr/>
          <a:lstStyle/>
          <a:p>
            <a:r>
              <a:rPr lang="en-US" dirty="0"/>
              <a:t>Build REST service with Spring </a:t>
            </a:r>
            <a:r>
              <a:rPr lang="en-US" dirty="0" smtClean="0"/>
              <a:t>boot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741645" cy="3416300"/>
          </a:xfrm>
        </p:spPr>
        <p:txBody>
          <a:bodyPr/>
          <a:lstStyle/>
          <a:p>
            <a:r>
              <a:rPr lang="en-US" dirty="0"/>
              <a:t>Create Controller</a:t>
            </a:r>
            <a:endParaRPr lang="en-US" dirty="0" smtClean="0"/>
          </a:p>
          <a:p>
            <a:pPr lvl="1"/>
            <a:r>
              <a:rPr lang="en-US" b="1" dirty="0"/>
              <a:t>@</a:t>
            </a:r>
            <a:r>
              <a:rPr lang="en-US" b="1" dirty="0" err="1"/>
              <a:t>RestController</a:t>
            </a:r>
            <a:r>
              <a:rPr lang="en-US" dirty="0"/>
              <a:t>: support JSON, XML, custom response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314575"/>
            <a:ext cx="9039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67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54518"/>
            <a:ext cx="9335247" cy="706964"/>
          </a:xfrm>
        </p:spPr>
        <p:txBody>
          <a:bodyPr/>
          <a:lstStyle/>
          <a:p>
            <a:r>
              <a:rPr lang="en-US" dirty="0"/>
              <a:t>Build REST service with Spring </a:t>
            </a:r>
            <a:r>
              <a:rPr lang="en-US" dirty="0" smtClean="0"/>
              <a:t>boot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741645" cy="3416300"/>
          </a:xfrm>
        </p:spPr>
        <p:txBody>
          <a:bodyPr/>
          <a:lstStyle/>
          <a:p>
            <a:r>
              <a:rPr lang="en-US" dirty="0" smtClean="0"/>
              <a:t>Mapping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RequestMapping</a:t>
            </a:r>
            <a:r>
              <a:rPr lang="en-US" dirty="0"/>
              <a:t>: define the Request URI to access the REST Endpoints (default is GET)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271712"/>
            <a:ext cx="9039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54518"/>
            <a:ext cx="9335247" cy="706964"/>
          </a:xfrm>
        </p:spPr>
        <p:txBody>
          <a:bodyPr/>
          <a:lstStyle/>
          <a:p>
            <a:r>
              <a:rPr lang="en-US" dirty="0"/>
              <a:t>Build REST service with Spring </a:t>
            </a:r>
            <a:r>
              <a:rPr lang="en-US" dirty="0" smtClean="0"/>
              <a:t>boot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741645" cy="3416300"/>
          </a:xfrm>
        </p:spPr>
        <p:txBody>
          <a:bodyPr/>
          <a:lstStyle/>
          <a:p>
            <a:r>
              <a:rPr lang="en-US" dirty="0" smtClean="0"/>
              <a:t>Body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RequestBody</a:t>
            </a:r>
            <a:r>
              <a:rPr lang="en-US" dirty="0"/>
              <a:t>: define the request body content type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6" y="2352676"/>
            <a:ext cx="90297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9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54518"/>
            <a:ext cx="9335247" cy="706964"/>
          </a:xfrm>
        </p:spPr>
        <p:txBody>
          <a:bodyPr/>
          <a:lstStyle/>
          <a:p>
            <a:r>
              <a:rPr lang="en-US" dirty="0"/>
              <a:t>Build REST service with Spring </a:t>
            </a:r>
            <a:r>
              <a:rPr lang="en-US" dirty="0" smtClean="0"/>
              <a:t>boot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713" y="3627438"/>
            <a:ext cx="9741645" cy="1016000"/>
          </a:xfrm>
        </p:spPr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1"/>
            <a:r>
              <a:rPr lang="en-US" b="1" dirty="0"/>
              <a:t>@</a:t>
            </a:r>
            <a:r>
              <a:rPr lang="en-US" b="1" dirty="0" err="1"/>
              <a:t>RequestParam</a:t>
            </a:r>
            <a:r>
              <a:rPr lang="en-US" dirty="0"/>
              <a:t>: read the request parameters from the Request URL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8713" y="1943101"/>
            <a:ext cx="9986962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=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/employee/{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id}" })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getEmployeesById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(required = false)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id)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28713" y="1065212"/>
            <a:ext cx="9741645" cy="1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Path Variable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PathVariable</a:t>
            </a:r>
            <a:r>
              <a:rPr lang="en-US" dirty="0" smtClean="0"/>
              <a:t>: define the custom or dynamic request URI, default = true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8713" y="4595814"/>
            <a:ext cx="9986962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 =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/employee"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getEmployeesById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RequetParam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(name = "id")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localhost:8080/api/employee?id=abc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922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1_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ACC996D-F5C2-4B6C-A735-075619BE6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4C2180-43BE-43EF-A2B1-A062FA3CC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472154-05A5-4683-AD34-90777D9474EC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8366</TotalTime>
  <Words>591</Words>
  <Application>Microsoft Office PowerPoint</Application>
  <PresentationFormat>Widescreen</PresentationFormat>
  <Paragraphs>136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Ion Boardroom</vt:lpstr>
      <vt:lpstr>1_Ion Boardroom</vt:lpstr>
      <vt:lpstr>PowerPoint Presentation</vt:lpstr>
      <vt:lpstr>REST</vt:lpstr>
      <vt:lpstr>REST API</vt:lpstr>
      <vt:lpstr>Build REST service with Spring boot (cont.)</vt:lpstr>
      <vt:lpstr>Build REST service with Spring boot (cont.)</vt:lpstr>
      <vt:lpstr>Build REST service with Spring boot (cont.)</vt:lpstr>
      <vt:lpstr>Build REST service with Spring boot (cont.)</vt:lpstr>
      <vt:lpstr>Build REST service with Spring boot (cont.)</vt:lpstr>
      <vt:lpstr>Build REST service with Spring boot (cont.)</vt:lpstr>
      <vt:lpstr>Support Swagger</vt:lpstr>
      <vt:lpstr>Support Swagger</vt:lpstr>
      <vt:lpstr>Handle exception with Spring boot</vt:lpstr>
      <vt:lpstr>Handle exception with Spring boot</vt:lpstr>
      <vt:lpstr>Handle exception with Spring boot</vt:lpstr>
      <vt:lpstr>Class RestTemplate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Hung Tran - 6045</cp:lastModifiedBy>
  <cp:revision>153</cp:revision>
  <cp:lastPrinted>2019-01-28T23:51:57Z</cp:lastPrinted>
  <dcterms:created xsi:type="dcterms:W3CDTF">2019-01-11T19:25:59Z</dcterms:created>
  <dcterms:modified xsi:type="dcterms:W3CDTF">2021-05-06T06:55:43Z</dcterms:modified>
</cp:coreProperties>
</file>