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320" r:id="rId4"/>
    <p:sldId id="321" r:id="rId5"/>
    <p:sldId id="322" r:id="rId6"/>
    <p:sldId id="323" r:id="rId7"/>
    <p:sldId id="324" r:id="rId8"/>
    <p:sldId id="288" r:id="rId9"/>
    <p:sldId id="325" r:id="rId10"/>
    <p:sldId id="326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64D72"/>
    <a:srgbClr val="A7C8C5"/>
    <a:srgbClr val="525455"/>
    <a:srgbClr val="A1C8C5"/>
    <a:srgbClr val="00AEEF"/>
    <a:srgbClr val="164D90"/>
    <a:srgbClr val="004990"/>
    <a:srgbClr val="134B8D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Swagger API Documentation</a:t>
            </a:r>
            <a:endParaRPr lang="en-US" sz="36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[BANG NGO]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Swagger into Spring Boot app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82" y="1039282"/>
            <a:ext cx="7390855" cy="52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developing a </a:t>
            </a:r>
            <a:r>
              <a:rPr lang="en-US" dirty="0" err="1" smtClean="0"/>
              <a:t>RESTful</a:t>
            </a:r>
            <a:r>
              <a:rPr lang="en-US" dirty="0" smtClean="0"/>
              <a:t> API application, the number of endpoints increasing dramatical</a:t>
            </a:r>
            <a:r>
              <a:rPr lang="en-US" dirty="0" smtClean="0"/>
              <a:t>ly when the application is large enough.</a:t>
            </a:r>
          </a:p>
          <a:p>
            <a:r>
              <a:rPr lang="en-US" dirty="0" smtClean="0"/>
              <a:t>We need a technical content deliverable that containing instructions about how to effectively use and integrate with an API.</a:t>
            </a:r>
          </a:p>
          <a:p>
            <a:r>
              <a:rPr lang="en-US" dirty="0" smtClean="0"/>
              <a:t>API Documentation is a concise </a:t>
            </a:r>
            <a:r>
              <a:rPr lang="en-US" dirty="0"/>
              <a:t>reference manual containing all the information required to work with the API, with details about the functions, classes, return types, arguments and more, supported by tutorials and </a:t>
            </a:r>
            <a:r>
              <a:rPr lang="en-US" dirty="0" smtClean="0"/>
              <a:t>examples.</a:t>
            </a:r>
          </a:p>
          <a:p>
            <a:r>
              <a:rPr lang="en-US" dirty="0"/>
              <a:t>API Documentation has traditionally been done using regular content creation and maintenance tools and text editors</a:t>
            </a:r>
            <a:r>
              <a:rPr lang="en-US" dirty="0" smtClean="0"/>
              <a:t>.</a:t>
            </a:r>
          </a:p>
          <a:p>
            <a:pPr lvl="8"/>
            <a:r>
              <a:rPr lang="en-US" dirty="0" smtClean="0"/>
              <a:t>Swagger.io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API Documentation - Agiliya: Best Custom eLearning Company | Content  Solution Prov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386" y="4436433"/>
            <a:ext cx="1604214" cy="16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API Documentation?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User Adoption.</a:t>
            </a:r>
          </a:p>
          <a:p>
            <a:r>
              <a:rPr lang="en-US" dirty="0" smtClean="0"/>
              <a:t>Increased Awareness.</a:t>
            </a:r>
          </a:p>
          <a:p>
            <a:r>
              <a:rPr lang="en-US" dirty="0" smtClean="0"/>
              <a:t>Saves Support Time and Costs.</a:t>
            </a:r>
          </a:p>
          <a:p>
            <a:r>
              <a:rPr lang="en-US" dirty="0" smtClean="0"/>
              <a:t>Easier Maintenance.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8" name="Picture 4" descr="Api, document, file, format icon -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598" y="3640347"/>
            <a:ext cx="2538412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9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332318"/>
            <a:ext cx="10042134" cy="706964"/>
          </a:xfrm>
        </p:spPr>
        <p:txBody>
          <a:bodyPr/>
          <a:lstStyle/>
          <a:p>
            <a:r>
              <a:rPr lang="en-US" dirty="0" smtClean="0"/>
              <a:t>Introduction to Swagger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is an Interface Description Language for describing </a:t>
            </a:r>
            <a:r>
              <a:rPr lang="en-US" dirty="0" err="1"/>
              <a:t>RESTful</a:t>
            </a:r>
            <a:r>
              <a:rPr lang="en-US" dirty="0"/>
              <a:t> APIs expressed using </a:t>
            </a:r>
            <a:r>
              <a:rPr lang="en-US" dirty="0" smtClean="0"/>
              <a:t>JSON.</a:t>
            </a:r>
          </a:p>
          <a:p>
            <a:r>
              <a:rPr lang="en-US" dirty="0"/>
              <a:t>Swagger is used together with a set of open-source software tools to design, build, document, and use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Swagger là gì? Tạo document cho API RESTful Web Serv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b="28434"/>
          <a:stretch/>
        </p:blipFill>
        <p:spPr bwMode="auto">
          <a:xfrm>
            <a:off x="2956570" y="3036498"/>
            <a:ext cx="6438900" cy="31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8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332318"/>
            <a:ext cx="10042134" cy="706964"/>
          </a:xfrm>
        </p:spPr>
        <p:txBody>
          <a:bodyPr/>
          <a:lstStyle/>
          <a:p>
            <a:r>
              <a:rPr lang="en-US" dirty="0" smtClean="0"/>
              <a:t>Introduction to Swagger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Postman, Swagger provides exactly the same way that we can interact to produce/consume the API endpoints.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The problems with Swagger | Novate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8" b="18344"/>
          <a:stretch/>
        </p:blipFill>
        <p:spPr bwMode="auto">
          <a:xfrm>
            <a:off x="1959927" y="2318527"/>
            <a:ext cx="8432185" cy="381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5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332318"/>
            <a:ext cx="10042134" cy="706964"/>
          </a:xfrm>
        </p:spPr>
        <p:txBody>
          <a:bodyPr/>
          <a:lstStyle/>
          <a:p>
            <a:r>
              <a:rPr lang="en-US" dirty="0" smtClean="0"/>
              <a:t>Integrating Swagger into Spring Boot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i="1" dirty="0" smtClean="0"/>
              <a:t>pom.xml</a:t>
            </a:r>
            <a:r>
              <a:rPr lang="en-US" b="1" i="1" dirty="0" smtClean="0"/>
              <a:t> </a:t>
            </a:r>
            <a:r>
              <a:rPr lang="en-US" dirty="0" smtClean="0"/>
              <a:t>file. Add the following dependencies.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346" y="1906858"/>
            <a:ext cx="6915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&lt;dependencies</a:t>
            </a:r>
            <a:r>
              <a:rPr lang="en-US" sz="16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&lt;!-- Add below the existed dependencies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&lt;dependency&gt;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</a:t>
            </a:r>
            <a:r>
              <a:rPr lang="en-US" sz="1600" dirty="0" err="1">
                <a:solidFill>
                  <a:srgbClr val="7030A0"/>
                </a:solidFill>
              </a:rPr>
              <a:t>groupId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  <a:r>
              <a:rPr lang="en-US" sz="1600" dirty="0" err="1"/>
              <a:t>io.springfox</a:t>
            </a:r>
            <a:r>
              <a:rPr lang="en-US" sz="1600" dirty="0">
                <a:solidFill>
                  <a:srgbClr val="7030A0"/>
                </a:solidFill>
              </a:rPr>
              <a:t>&lt;/</a:t>
            </a:r>
            <a:r>
              <a:rPr lang="en-US" sz="1600" dirty="0" err="1">
                <a:solidFill>
                  <a:srgbClr val="7030A0"/>
                </a:solidFill>
              </a:rPr>
              <a:t>groupId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</a:t>
            </a:r>
            <a:r>
              <a:rPr lang="en-US" sz="1600" dirty="0" err="1">
                <a:solidFill>
                  <a:srgbClr val="7030A0"/>
                </a:solidFill>
              </a:rPr>
              <a:t>artifactId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  <a:r>
              <a:rPr lang="en-US" sz="1600" dirty="0" err="1"/>
              <a:t>springfox</a:t>
            </a:r>
            <a:r>
              <a:rPr lang="en-US" sz="1600" dirty="0"/>
              <a:t>-boot-starter</a:t>
            </a:r>
            <a:r>
              <a:rPr lang="en-US" sz="1600" dirty="0">
                <a:solidFill>
                  <a:srgbClr val="7030A0"/>
                </a:solidFill>
              </a:rPr>
              <a:t>&lt;/</a:t>
            </a:r>
            <a:r>
              <a:rPr lang="en-US" sz="1600" dirty="0" err="1">
                <a:solidFill>
                  <a:srgbClr val="7030A0"/>
                </a:solidFill>
              </a:rPr>
              <a:t>artifactId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&lt;version&gt;</a:t>
            </a:r>
            <a:r>
              <a:rPr lang="en-US" sz="1600" dirty="0"/>
              <a:t>3.0.0</a:t>
            </a:r>
            <a:r>
              <a:rPr lang="en-US" sz="1600" dirty="0">
                <a:solidFill>
                  <a:srgbClr val="7030A0"/>
                </a:solidFill>
              </a:rPr>
              <a:t>&lt;/version&gt;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&lt;/dependency&gt;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&lt;dependency&gt;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</a:t>
            </a:r>
            <a:r>
              <a:rPr lang="en-US" sz="1600" dirty="0" err="1">
                <a:solidFill>
                  <a:srgbClr val="7030A0"/>
                </a:solidFill>
              </a:rPr>
              <a:t>groupId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  <a:r>
              <a:rPr lang="en-US" sz="1600" dirty="0" err="1"/>
              <a:t>io.springfox</a:t>
            </a:r>
            <a:r>
              <a:rPr lang="en-US" sz="1600" dirty="0">
                <a:solidFill>
                  <a:srgbClr val="7030A0"/>
                </a:solidFill>
              </a:rPr>
              <a:t>&lt;/</a:t>
            </a:r>
            <a:r>
              <a:rPr lang="en-US" sz="1600" dirty="0" err="1">
                <a:solidFill>
                  <a:srgbClr val="7030A0"/>
                </a:solidFill>
              </a:rPr>
              <a:t>groupId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</a:t>
            </a:r>
            <a:r>
              <a:rPr lang="en-US" sz="1600" dirty="0" err="1">
                <a:solidFill>
                  <a:srgbClr val="7030A0"/>
                </a:solidFill>
              </a:rPr>
              <a:t>artifactId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  <a:r>
              <a:rPr lang="en-US" sz="1600" dirty="0"/>
              <a:t>springfox-swagger2</a:t>
            </a:r>
            <a:r>
              <a:rPr lang="en-US" sz="1600" dirty="0">
                <a:solidFill>
                  <a:srgbClr val="7030A0"/>
                </a:solidFill>
              </a:rPr>
              <a:t>&lt;/</a:t>
            </a:r>
            <a:r>
              <a:rPr lang="en-US" sz="1600" dirty="0" err="1">
                <a:solidFill>
                  <a:srgbClr val="7030A0"/>
                </a:solidFill>
              </a:rPr>
              <a:t>artifactId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&lt;version&gt;</a:t>
            </a:r>
            <a:r>
              <a:rPr lang="en-US" sz="1600" dirty="0"/>
              <a:t>3.0.0</a:t>
            </a:r>
            <a:r>
              <a:rPr lang="en-US" sz="1600" dirty="0">
                <a:solidFill>
                  <a:srgbClr val="7030A0"/>
                </a:solidFill>
              </a:rPr>
              <a:t>&lt;/version&gt;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&lt;/dependency&gt;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&lt;dependency&gt;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</a:t>
            </a:r>
            <a:r>
              <a:rPr lang="en-US" sz="1600" dirty="0" err="1">
                <a:solidFill>
                  <a:srgbClr val="7030A0"/>
                </a:solidFill>
              </a:rPr>
              <a:t>groupId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  <a:r>
              <a:rPr lang="en-US" sz="1600" dirty="0" err="1"/>
              <a:t>io.springfox</a:t>
            </a:r>
            <a:r>
              <a:rPr lang="en-US" sz="1600" dirty="0">
                <a:solidFill>
                  <a:srgbClr val="7030A0"/>
                </a:solidFill>
              </a:rPr>
              <a:t>&lt;/</a:t>
            </a:r>
            <a:r>
              <a:rPr lang="en-US" sz="1600" dirty="0" err="1">
                <a:solidFill>
                  <a:srgbClr val="7030A0"/>
                </a:solidFill>
              </a:rPr>
              <a:t>groupId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</a:t>
            </a:r>
            <a:r>
              <a:rPr lang="en-US" sz="1600" dirty="0" err="1">
                <a:solidFill>
                  <a:srgbClr val="7030A0"/>
                </a:solidFill>
              </a:rPr>
              <a:t>artifactId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  <a:r>
              <a:rPr lang="en-US" sz="1600" dirty="0" err="1"/>
              <a:t>springfox</a:t>
            </a:r>
            <a:r>
              <a:rPr lang="en-US" sz="1600" dirty="0"/>
              <a:t>-swagger-</a:t>
            </a:r>
            <a:r>
              <a:rPr lang="en-US" sz="1600" dirty="0" err="1"/>
              <a:t>ui</a:t>
            </a:r>
            <a:r>
              <a:rPr lang="en-US" sz="1600" dirty="0">
                <a:solidFill>
                  <a:srgbClr val="7030A0"/>
                </a:solidFill>
              </a:rPr>
              <a:t>&lt;/</a:t>
            </a:r>
            <a:r>
              <a:rPr lang="en-US" sz="1600" dirty="0" err="1">
                <a:solidFill>
                  <a:srgbClr val="7030A0"/>
                </a:solidFill>
              </a:rPr>
              <a:t>artifactId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&lt;version&gt;</a:t>
            </a:r>
            <a:r>
              <a:rPr lang="en-US" sz="1600" dirty="0"/>
              <a:t>3.0.0</a:t>
            </a:r>
            <a:r>
              <a:rPr lang="en-US" sz="1600" dirty="0">
                <a:solidFill>
                  <a:srgbClr val="7030A0"/>
                </a:solidFill>
              </a:rPr>
              <a:t>&lt;/version&gt;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&lt;/dependency&gt;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&lt;/dependencies&gt;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Documenting REST API's - Knoldus Blogs tech-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35" y="4003289"/>
            <a:ext cx="433400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0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332318"/>
            <a:ext cx="10042134" cy="706964"/>
          </a:xfrm>
        </p:spPr>
        <p:txBody>
          <a:bodyPr/>
          <a:lstStyle/>
          <a:p>
            <a:r>
              <a:rPr lang="en-US" dirty="0" smtClean="0"/>
              <a:t>Integrating Swagger into Spring Boot 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113" y="1349297"/>
            <a:ext cx="115638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@</a:t>
            </a:r>
            <a:r>
              <a:rPr lang="en-US" sz="1400" i="1" dirty="0" smtClean="0">
                <a:solidFill>
                  <a:srgbClr val="7030A0"/>
                </a:solidFill>
              </a:rPr>
              <a:t>Configuration 		//Create a new class with name </a:t>
            </a:r>
            <a:r>
              <a:rPr lang="en-US" sz="1400" b="1" i="1" dirty="0" err="1" smtClean="0">
                <a:solidFill>
                  <a:srgbClr val="7030A0"/>
                </a:solidFill>
              </a:rPr>
              <a:t>SwaggerConfiguration</a:t>
            </a:r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public </a:t>
            </a:r>
            <a:r>
              <a:rPr lang="en-US" sz="1400" dirty="0">
                <a:solidFill>
                  <a:srgbClr val="FF0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/>
              <a:t>SwaggerConfiguration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static </a:t>
            </a:r>
            <a:r>
              <a:rPr lang="en-US" sz="1400" dirty="0">
                <a:solidFill>
                  <a:srgbClr val="FFC000"/>
                </a:solidFill>
              </a:rPr>
              <a:t>final </a:t>
            </a:r>
            <a:r>
              <a:rPr lang="en-US" sz="1400" b="1" dirty="0">
                <a:solidFill>
                  <a:srgbClr val="7030A0"/>
                </a:solidFill>
              </a:rPr>
              <a:t>String</a:t>
            </a:r>
            <a:r>
              <a:rPr lang="en-US" sz="1400" dirty="0"/>
              <a:t> </a:t>
            </a:r>
            <a:r>
              <a:rPr lang="en-US" sz="1400" b="1" i="1" dirty="0"/>
              <a:t>API_NAME = </a:t>
            </a:r>
            <a:r>
              <a:rPr lang="en-US" sz="1400" dirty="0"/>
              <a:t>"CDO_SPRING API DOCUMENTATION";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static </a:t>
            </a:r>
            <a:r>
              <a:rPr lang="en-US" sz="1400" dirty="0">
                <a:solidFill>
                  <a:srgbClr val="FFC000"/>
                </a:solidFill>
              </a:rPr>
              <a:t>final </a:t>
            </a:r>
            <a:r>
              <a:rPr lang="en-US" sz="1400" b="1" dirty="0">
                <a:solidFill>
                  <a:srgbClr val="7030A0"/>
                </a:solidFill>
              </a:rPr>
              <a:t>String</a:t>
            </a:r>
            <a:r>
              <a:rPr lang="en-US" sz="1400" dirty="0"/>
              <a:t> </a:t>
            </a:r>
            <a:r>
              <a:rPr lang="en-US" sz="1400" b="1" i="1" dirty="0"/>
              <a:t>API_VERSION = </a:t>
            </a:r>
            <a:r>
              <a:rPr lang="en-US" sz="1400" dirty="0"/>
              <a:t>"v1.0.0";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static </a:t>
            </a:r>
            <a:r>
              <a:rPr lang="en-US" sz="1400" dirty="0">
                <a:solidFill>
                  <a:srgbClr val="FFC000"/>
                </a:solidFill>
              </a:rPr>
              <a:t>final </a:t>
            </a:r>
            <a:r>
              <a:rPr lang="en-US" sz="1400" b="1" dirty="0">
                <a:solidFill>
                  <a:srgbClr val="7030A0"/>
                </a:solidFill>
              </a:rPr>
              <a:t>String</a:t>
            </a:r>
            <a:r>
              <a:rPr lang="en-US" sz="1400" dirty="0"/>
              <a:t> </a:t>
            </a:r>
            <a:r>
              <a:rPr lang="en-US" sz="1400" b="1" i="1" dirty="0"/>
              <a:t>API_DESCRIPTION = </a:t>
            </a:r>
            <a:r>
              <a:rPr lang="en-US" sz="1400" dirty="0"/>
              <a:t>"API Documentation for Employees CRUD";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static </a:t>
            </a:r>
            <a:r>
              <a:rPr lang="en-US" sz="1400" dirty="0">
                <a:solidFill>
                  <a:srgbClr val="FFC000"/>
                </a:solidFill>
              </a:rPr>
              <a:t>final </a:t>
            </a:r>
            <a:r>
              <a:rPr lang="en-US" sz="1400" b="1" dirty="0">
                <a:solidFill>
                  <a:srgbClr val="7030A0"/>
                </a:solidFill>
              </a:rPr>
              <a:t>String</a:t>
            </a:r>
            <a:r>
              <a:rPr lang="en-US" sz="1400" dirty="0"/>
              <a:t> </a:t>
            </a:r>
            <a:r>
              <a:rPr lang="en-US" sz="1400" b="1" i="1" dirty="0"/>
              <a:t>API_TOS = </a:t>
            </a:r>
            <a:r>
              <a:rPr lang="en-US" sz="1400" dirty="0"/>
              <a:t>"Terms of service";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static </a:t>
            </a:r>
            <a:r>
              <a:rPr lang="en-US" sz="1400" dirty="0">
                <a:solidFill>
                  <a:srgbClr val="FFC000"/>
                </a:solidFill>
              </a:rPr>
              <a:t>final </a:t>
            </a:r>
            <a:r>
              <a:rPr lang="en-US" sz="1400" b="1" dirty="0">
                <a:solidFill>
                  <a:srgbClr val="7030A0"/>
                </a:solidFill>
              </a:rPr>
              <a:t>String</a:t>
            </a:r>
            <a:r>
              <a:rPr lang="en-US" sz="1400" dirty="0"/>
              <a:t> </a:t>
            </a:r>
            <a:r>
              <a:rPr lang="en-US" sz="1400" b="1" i="1" dirty="0"/>
              <a:t>API_LICENSE_OF = </a:t>
            </a:r>
            <a:r>
              <a:rPr lang="en-US" sz="1400" dirty="0"/>
              <a:t>"CDO_SPRING API DOCUMENTATION";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static </a:t>
            </a:r>
            <a:r>
              <a:rPr lang="en-US" sz="1400" dirty="0">
                <a:solidFill>
                  <a:srgbClr val="FFC000"/>
                </a:solidFill>
              </a:rPr>
              <a:t>final </a:t>
            </a:r>
            <a:r>
              <a:rPr lang="en-US" sz="1400" b="1" dirty="0">
                <a:solidFill>
                  <a:srgbClr val="7030A0"/>
                </a:solidFill>
              </a:rPr>
              <a:t>String</a:t>
            </a:r>
            <a:r>
              <a:rPr lang="en-US" sz="1400" dirty="0"/>
              <a:t> </a:t>
            </a:r>
            <a:r>
              <a:rPr lang="en-US" sz="1400" b="1" i="1" dirty="0"/>
              <a:t>API_LICENSE_URL = </a:t>
            </a:r>
            <a:r>
              <a:rPr lang="en-US" sz="1400" dirty="0"/>
              <a:t>"CDO_SPRING API DOCUMENTATION";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static </a:t>
            </a:r>
            <a:r>
              <a:rPr lang="en-US" sz="1400" dirty="0">
                <a:solidFill>
                  <a:srgbClr val="FFC000"/>
                </a:solidFill>
              </a:rPr>
              <a:t>final </a:t>
            </a:r>
            <a:r>
              <a:rPr lang="en-US" sz="1400" b="1" dirty="0">
                <a:solidFill>
                  <a:srgbClr val="7030A0"/>
                </a:solidFill>
              </a:rPr>
              <a:t>Contact</a:t>
            </a:r>
            <a:r>
              <a:rPr lang="en-US" sz="1400" dirty="0"/>
              <a:t> </a:t>
            </a:r>
            <a:r>
              <a:rPr lang="en-US" sz="1400" b="1" i="1" dirty="0"/>
              <a:t>API_AUTHOR_CONTACT = </a:t>
            </a:r>
            <a:r>
              <a:rPr lang="en-US" sz="1400" dirty="0">
                <a:solidFill>
                  <a:srgbClr val="FF0000"/>
                </a:solidFill>
              </a:rPr>
              <a:t>new</a:t>
            </a:r>
            <a:r>
              <a:rPr lang="en-US" sz="1400" b="1" i="1" dirty="0"/>
              <a:t> </a:t>
            </a:r>
            <a:r>
              <a:rPr lang="en-US" sz="1400" b="1" i="1" dirty="0">
                <a:solidFill>
                  <a:srgbClr val="7030A0"/>
                </a:solidFill>
              </a:rPr>
              <a:t>Contact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/>
              <a:t>"Bang Ngo", </a:t>
            </a:r>
            <a:r>
              <a:rPr lang="en-US" sz="1400" dirty="0" smtClean="0"/>
              <a:t>"logigear.com</a:t>
            </a:r>
            <a:r>
              <a:rPr lang="en-US" sz="1400" i="1" dirty="0" smtClean="0"/>
              <a:t>", </a:t>
            </a:r>
            <a:r>
              <a:rPr lang="en-US" sz="1400" dirty="0" smtClean="0"/>
              <a:t>"</a:t>
            </a:r>
            <a:r>
              <a:rPr lang="en-US" sz="1400" dirty="0"/>
              <a:t>bang.ngo@logigear.com"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/>
              <a:t>;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</a:rPr>
              <a:t>final </a:t>
            </a:r>
            <a:r>
              <a:rPr lang="en-US" sz="1400" b="1" dirty="0">
                <a:solidFill>
                  <a:srgbClr val="7030A0"/>
                </a:solidFill>
              </a:rPr>
              <a:t>String</a:t>
            </a:r>
            <a:r>
              <a:rPr lang="en-US" sz="1400" dirty="0"/>
              <a:t> </a:t>
            </a:r>
            <a:r>
              <a:rPr lang="en-US" sz="1400" b="1" i="1" dirty="0"/>
              <a:t>BASE_API_PACKAGE </a:t>
            </a:r>
            <a:r>
              <a:rPr lang="en-US" sz="1400" dirty="0"/>
              <a:t>= "</a:t>
            </a:r>
            <a:r>
              <a:rPr lang="en-US" sz="1400" dirty="0" err="1"/>
              <a:t>com.logigear.training.controller</a:t>
            </a:r>
            <a:r>
              <a:rPr lang="en-US" sz="1400" dirty="0"/>
              <a:t>";</a:t>
            </a:r>
          </a:p>
          <a:p>
            <a:pPr lvl="1"/>
            <a:endParaRPr lang="en-US" sz="1400" dirty="0"/>
          </a:p>
          <a:p>
            <a:pPr lvl="1"/>
            <a:r>
              <a:rPr lang="en-US" sz="1400" i="1" dirty="0">
                <a:solidFill>
                  <a:srgbClr val="7030A0"/>
                </a:solidFill>
              </a:rPr>
              <a:t>@Bean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Docket</a:t>
            </a:r>
            <a:r>
              <a:rPr lang="en-US" sz="1400" dirty="0"/>
              <a:t> </a:t>
            </a:r>
            <a:r>
              <a:rPr lang="en-US" sz="1400" dirty="0" err="1"/>
              <a:t>api</a:t>
            </a:r>
            <a:r>
              <a:rPr lang="en-US" sz="1400" dirty="0">
                <a:solidFill>
                  <a:srgbClr val="FF0000"/>
                </a:solidFill>
              </a:rPr>
              <a:t>()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lvl="2"/>
            <a:r>
              <a:rPr lang="en-US" sz="1400" dirty="0">
                <a:solidFill>
                  <a:srgbClr val="FFC000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Docket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7030A0"/>
                </a:solidFill>
              </a:rPr>
              <a:t>DocumentationType</a:t>
            </a:r>
            <a:r>
              <a:rPr lang="en-US" sz="1400" dirty="0" smtClean="0"/>
              <a:t>.</a:t>
            </a:r>
            <a:r>
              <a:rPr lang="en-US" sz="1400" b="1" i="1" dirty="0" smtClean="0"/>
              <a:t>SWAGGER_2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.</a:t>
            </a:r>
            <a:r>
              <a:rPr lang="en-US" sz="1400" dirty="0"/>
              <a:t>select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</a:p>
          <a:p>
            <a:pPr lvl="3"/>
            <a:r>
              <a:rPr lang="en-US" sz="1400" dirty="0" smtClean="0"/>
              <a:t>.</a:t>
            </a:r>
            <a:r>
              <a:rPr lang="en-US" sz="1400" dirty="0" err="1"/>
              <a:t>apis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RequestHandlerSelectors</a:t>
            </a:r>
            <a:r>
              <a:rPr lang="en-US" sz="1400" dirty="0" err="1"/>
              <a:t>.basePackage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b="1" dirty="0"/>
              <a:t>BASE_API_PACKAGE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sz="1400" dirty="0"/>
              <a:t>.paths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PathSelectors</a:t>
            </a:r>
            <a:r>
              <a:rPr lang="en-US" sz="1400" dirty="0" err="1"/>
              <a:t>.</a:t>
            </a:r>
            <a:r>
              <a:rPr lang="en-US" sz="1400" i="1" dirty="0" err="1"/>
              <a:t>any</a:t>
            </a:r>
            <a:r>
              <a:rPr lang="en-US" sz="1400" i="1" dirty="0" smtClean="0"/>
              <a:t>()</a:t>
            </a:r>
            <a:r>
              <a:rPr lang="en-US" sz="1400" i="1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.</a:t>
            </a:r>
            <a:r>
              <a:rPr lang="en-US" sz="1400" dirty="0"/>
              <a:t>build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r>
              <a:rPr lang="en-US" sz="1400" dirty="0" smtClean="0"/>
              <a:t>.</a:t>
            </a:r>
            <a:r>
              <a:rPr lang="en-US" sz="1400" dirty="0" err="1"/>
              <a:t>apiInfo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/>
              <a:t>apiInfo</a:t>
            </a:r>
            <a:r>
              <a:rPr lang="en-US" sz="1400" dirty="0" smtClean="0"/>
              <a:t>()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.</a:t>
            </a:r>
            <a:r>
              <a:rPr lang="en-US" sz="1400" dirty="0" err="1"/>
              <a:t>useDefaultResponseMessages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/>
              <a:t>false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/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ApiInfo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/>
              <a:t>apiInfo</a:t>
            </a:r>
            <a:r>
              <a:rPr lang="en-US" sz="1400" dirty="0"/>
              <a:t>()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lvl="2"/>
            <a:r>
              <a:rPr lang="en-US" sz="1400" dirty="0">
                <a:solidFill>
                  <a:srgbClr val="FFC000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new </a:t>
            </a:r>
            <a:r>
              <a:rPr lang="en-US" sz="1400" b="1" dirty="0" err="1">
                <a:solidFill>
                  <a:srgbClr val="7030A0"/>
                </a:solidFill>
              </a:rPr>
              <a:t>ApiInfo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b="1" dirty="0"/>
              <a:t>API_NAME</a:t>
            </a:r>
            <a:r>
              <a:rPr lang="en-US" sz="1400" dirty="0"/>
              <a:t>, </a:t>
            </a:r>
            <a:r>
              <a:rPr lang="en-US" sz="1400" b="1" dirty="0"/>
              <a:t>API_DESCRIPTION</a:t>
            </a:r>
            <a:r>
              <a:rPr lang="en-US" sz="1400" dirty="0"/>
              <a:t>, </a:t>
            </a:r>
            <a:r>
              <a:rPr lang="en-US" sz="1400" b="1" dirty="0"/>
              <a:t>API_VERSION</a:t>
            </a:r>
            <a:r>
              <a:rPr lang="en-US" sz="1400" dirty="0"/>
              <a:t>, </a:t>
            </a:r>
            <a:r>
              <a:rPr lang="en-US" sz="1400" b="1" dirty="0"/>
              <a:t>API_TOS</a:t>
            </a:r>
            <a:r>
              <a:rPr lang="en-US" sz="1400" dirty="0"/>
              <a:t>, </a:t>
            </a:r>
            <a:r>
              <a:rPr lang="en-US" sz="1400" b="1" dirty="0"/>
              <a:t>API_AUTHOR_CONTACT</a:t>
            </a:r>
            <a:r>
              <a:rPr lang="en-US" sz="1400" dirty="0"/>
              <a:t>, </a:t>
            </a:r>
            <a:r>
              <a:rPr lang="en-US" sz="1400" b="1" dirty="0"/>
              <a:t>API_LICENSE_OF</a:t>
            </a:r>
            <a:r>
              <a:rPr lang="en-US" sz="1400" dirty="0"/>
              <a:t>,</a:t>
            </a:r>
          </a:p>
          <a:p>
            <a:pPr lvl="2"/>
            <a:r>
              <a:rPr lang="en-US" sz="1400" dirty="0" smtClean="0">
                <a:solidFill>
                  <a:srgbClr val="7030A0"/>
                </a:solidFill>
              </a:rPr>
              <a:t>	</a:t>
            </a:r>
            <a:r>
              <a:rPr lang="en-US" sz="1400" b="1" dirty="0" smtClean="0"/>
              <a:t>API_LICENSE_URL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7030A0"/>
                </a:solidFill>
              </a:rPr>
              <a:t>Collections</a:t>
            </a:r>
            <a:r>
              <a:rPr lang="en-US" sz="1400" dirty="0" err="1"/>
              <a:t>.emptyList</a:t>
            </a:r>
            <a:r>
              <a:rPr lang="en-US" sz="1400" dirty="0">
                <a:solidFill>
                  <a:srgbClr val="FF0000"/>
                </a:solidFill>
              </a:rPr>
              <a:t>())</a:t>
            </a:r>
            <a:r>
              <a:rPr lang="en-US" sz="1400" dirty="0"/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2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Swagger into Spring Boot app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8215" y="1654174"/>
            <a:ext cx="10905892" cy="4034641"/>
          </a:xfrm>
        </p:spPr>
        <p:txBody>
          <a:bodyPr>
            <a:normAutofit/>
          </a:bodyPr>
          <a:lstStyle/>
          <a:p>
            <a:r>
              <a:rPr lang="en-US" dirty="0" smtClean="0"/>
              <a:t>After having finished setting up the Swagger API Documentation. When you start the application, a new endpoint exposes via URL (which contains UI):</a:t>
            </a:r>
          </a:p>
          <a:p>
            <a:pPr lvl="2"/>
            <a:r>
              <a:rPr lang="en-US" sz="1800" b="1" dirty="0" smtClean="0"/>
              <a:t>http://localhost:8080/swagger-ui/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7608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Swagger into Spring Boot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45" y="1390701"/>
            <a:ext cx="8281332" cy="48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4905</TotalTime>
  <Words>278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Montserrat</vt:lpstr>
      <vt:lpstr>Open Sans</vt:lpstr>
      <vt:lpstr>Wingdings</vt:lpstr>
      <vt:lpstr>Wingdings 3</vt:lpstr>
      <vt:lpstr>Ion Boardroom</vt:lpstr>
      <vt:lpstr>PowerPoint Presentation</vt:lpstr>
      <vt:lpstr>The use of API Documentation</vt:lpstr>
      <vt:lpstr>Why do we need API Documentation?</vt:lpstr>
      <vt:lpstr>Introduction to Swagger API Documentation</vt:lpstr>
      <vt:lpstr>Introduction to Swagger API Documentation</vt:lpstr>
      <vt:lpstr>Integrating Swagger into Spring Boot app</vt:lpstr>
      <vt:lpstr>Integrating Swagger into Spring Boot app</vt:lpstr>
      <vt:lpstr>Integrating Swagger into Spring Boot app</vt:lpstr>
      <vt:lpstr>Integrating Swagger into Spring Boot app</vt:lpstr>
      <vt:lpstr>Integrating Swagger into Spring Boot app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Bang Ngo</cp:lastModifiedBy>
  <cp:revision>584</cp:revision>
  <cp:lastPrinted>2019-01-28T23:51:57Z</cp:lastPrinted>
  <dcterms:created xsi:type="dcterms:W3CDTF">2019-01-11T19:25:59Z</dcterms:created>
  <dcterms:modified xsi:type="dcterms:W3CDTF">2021-05-07T08:57:29Z</dcterms:modified>
</cp:coreProperties>
</file>