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handoutMasterIdLst>
    <p:handoutMasterId r:id="rId16"/>
  </p:handoutMasterIdLst>
  <p:sldIdLst>
    <p:sldId id="256" r:id="rId2"/>
    <p:sldId id="287" r:id="rId3"/>
    <p:sldId id="289" r:id="rId4"/>
    <p:sldId id="290" r:id="rId5"/>
    <p:sldId id="288" r:id="rId6"/>
    <p:sldId id="291" r:id="rId7"/>
    <p:sldId id="292" r:id="rId8"/>
    <p:sldId id="293" r:id="rId9"/>
    <p:sldId id="294" r:id="rId10"/>
    <p:sldId id="295" r:id="rId11"/>
    <p:sldId id="296" r:id="rId12"/>
    <p:sldId id="29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72"/>
    <a:srgbClr val="A7C8C5"/>
    <a:srgbClr val="525455"/>
    <a:srgbClr val="A1C8C5"/>
    <a:srgbClr val="00AEEF"/>
    <a:srgbClr val="164D90"/>
    <a:srgbClr val="004990"/>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521" autoAdjust="0"/>
  </p:normalViewPr>
  <p:slideViewPr>
    <p:cSldViewPr snapToGrid="0">
      <p:cViewPr varScale="1">
        <p:scale>
          <a:sx n="76" d="100"/>
          <a:sy n="76" d="100"/>
        </p:scale>
        <p:origin x="126" y="330"/>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4/29/2021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Deployed inside Servlet</a:t>
            </a:r>
            <a:r>
              <a:rPr lang="en-US" baseline="0" dirty="0" smtClean="0"/>
              <a:t> container</a:t>
            </a:r>
          </a:p>
          <a:p>
            <a:r>
              <a:rPr lang="en-US" baseline="0" dirty="0" smtClean="0"/>
              <a:t>Act as a middle layer between Web browser and DB or applications on Web server</a:t>
            </a:r>
            <a:endParaRPr lang="en-US" dirty="0"/>
          </a:p>
        </p:txBody>
      </p:sp>
      <p:sp>
        <p:nvSpPr>
          <p:cNvPr id="4" name="Slide Number Placeholder 3"/>
          <p:cNvSpPr>
            <a:spLocks noGrp="1"/>
          </p:cNvSpPr>
          <p:nvPr>
            <p:ph type="sldNum" sz="quarter" idx="10"/>
          </p:nvPr>
        </p:nvSpPr>
        <p:spPr/>
        <p:txBody>
          <a:bodyPr/>
          <a:lstStyle/>
          <a:p>
            <a:fld id="{FC7B7C0D-1632-439B-A752-34A9003D6088}" type="slidenum">
              <a:rPr lang="en-US" smtClean="0"/>
              <a:t>3</a:t>
            </a:fld>
            <a:endParaRPr lang="en-US"/>
          </a:p>
        </p:txBody>
      </p:sp>
    </p:spTree>
    <p:extLst>
      <p:ext uri="{BB962C8B-B14F-4D97-AF65-F5344CB8AC3E}">
        <p14:creationId xmlns:p14="http://schemas.microsoft.com/office/powerpoint/2010/main" val="225890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Deployed inside Servlet</a:t>
            </a:r>
            <a:r>
              <a:rPr lang="en-US" baseline="0" dirty="0" smtClean="0"/>
              <a:t> container</a:t>
            </a:r>
          </a:p>
          <a:p>
            <a:r>
              <a:rPr lang="en-US" baseline="0" dirty="0" smtClean="0"/>
              <a:t>Act as a middle layer between Web browser and DB or applications on Web server</a:t>
            </a:r>
            <a:endParaRPr lang="en-US" dirty="0"/>
          </a:p>
        </p:txBody>
      </p:sp>
      <p:sp>
        <p:nvSpPr>
          <p:cNvPr id="4" name="Slide Number Placeholder 3"/>
          <p:cNvSpPr>
            <a:spLocks noGrp="1"/>
          </p:cNvSpPr>
          <p:nvPr>
            <p:ph type="sldNum" sz="quarter" idx="10"/>
          </p:nvPr>
        </p:nvSpPr>
        <p:spPr/>
        <p:txBody>
          <a:bodyPr/>
          <a:lstStyle/>
          <a:p>
            <a:fld id="{FC7B7C0D-1632-439B-A752-34A9003D6088}" type="slidenum">
              <a:rPr lang="en-US" smtClean="0"/>
              <a:t>4</a:t>
            </a:fld>
            <a:endParaRPr lang="en-US"/>
          </a:p>
        </p:txBody>
      </p:sp>
    </p:spTree>
    <p:extLst>
      <p:ext uri="{BB962C8B-B14F-4D97-AF65-F5344CB8AC3E}">
        <p14:creationId xmlns:p14="http://schemas.microsoft.com/office/powerpoint/2010/main" val="342224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Deployed inside Servlet</a:t>
            </a:r>
            <a:r>
              <a:rPr lang="en-US" baseline="0" dirty="0" smtClean="0"/>
              <a:t> container</a:t>
            </a:r>
          </a:p>
          <a:p>
            <a:r>
              <a:rPr lang="en-US" baseline="0" dirty="0" smtClean="0"/>
              <a:t>Act as a middle layer between Web browser and DB or applications on Web server</a:t>
            </a:r>
            <a:endParaRPr lang="en-US" dirty="0"/>
          </a:p>
        </p:txBody>
      </p:sp>
      <p:sp>
        <p:nvSpPr>
          <p:cNvPr id="4" name="Slide Number Placeholder 3"/>
          <p:cNvSpPr>
            <a:spLocks noGrp="1"/>
          </p:cNvSpPr>
          <p:nvPr>
            <p:ph type="sldNum" sz="quarter" idx="10"/>
          </p:nvPr>
        </p:nvSpPr>
        <p:spPr/>
        <p:txBody>
          <a:bodyPr/>
          <a:lstStyle/>
          <a:p>
            <a:fld id="{FC7B7C0D-1632-439B-A752-34A9003D6088}" type="slidenum">
              <a:rPr lang="en-US" smtClean="0"/>
              <a:t>6</a:t>
            </a:fld>
            <a:endParaRPr lang="en-US"/>
          </a:p>
        </p:txBody>
      </p:sp>
    </p:spTree>
    <p:extLst>
      <p:ext uri="{BB962C8B-B14F-4D97-AF65-F5344CB8AC3E}">
        <p14:creationId xmlns:p14="http://schemas.microsoft.com/office/powerpoint/2010/main" val="76842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4/29/2021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261884"/>
          </a:xfrm>
          <a:prstGeom prst="rect">
            <a:avLst/>
          </a:prstGeom>
          <a:noFill/>
        </p:spPr>
        <p:txBody>
          <a:bodyPr wrap="square" rtlCol="0">
            <a:spAutoFit/>
          </a:bodyPr>
          <a:lstStyle/>
          <a:p>
            <a:pPr algn="ctr"/>
            <a:r>
              <a:rPr lang="en-US" sz="36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Spring MVC</a:t>
            </a:r>
          </a:p>
          <a:p>
            <a:pPr algn="ct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[PHONG HA]</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175" y="1489075"/>
            <a:ext cx="5146349" cy="3416300"/>
          </a:xfrm>
        </p:spPr>
      </p:pic>
      <p:sp>
        <p:nvSpPr>
          <p:cNvPr id="5" name="Content Placeholder 2"/>
          <p:cNvSpPr txBox="1">
            <a:spLocks/>
          </p:cNvSpPr>
          <p:nvPr/>
        </p:nvSpPr>
        <p:spPr>
          <a:xfrm>
            <a:off x="1072029" y="1501775"/>
            <a:ext cx="5017247" cy="4454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The </a:t>
            </a:r>
            <a:r>
              <a:rPr lang="en-US" i="1" dirty="0" err="1"/>
              <a:t>DispatcherServlet</a:t>
            </a:r>
            <a:r>
              <a:rPr lang="en-US" dirty="0"/>
              <a:t> will take help from </a:t>
            </a:r>
            <a:r>
              <a:rPr lang="en-US" i="1" dirty="0" err="1"/>
              <a:t>ViewResolver</a:t>
            </a:r>
            <a:r>
              <a:rPr lang="en-US" dirty="0"/>
              <a:t> to pickup the defined view for the request.</a:t>
            </a:r>
          </a:p>
          <a:p>
            <a:r>
              <a:rPr lang="en-US" dirty="0"/>
              <a:t>Once view is finalized, The </a:t>
            </a:r>
            <a:r>
              <a:rPr lang="en-US" i="1" dirty="0" err="1"/>
              <a:t>DispatcherServlet</a:t>
            </a:r>
            <a:r>
              <a:rPr lang="en-US" dirty="0"/>
              <a:t> passes the model data to the view which is finally rendered on the browser</a:t>
            </a:r>
            <a:r>
              <a:rPr lang="en-US" dirty="0" smtClean="0"/>
              <a:t>.</a:t>
            </a:r>
            <a:endParaRPr lang="en-US" dirty="0"/>
          </a:p>
        </p:txBody>
      </p:sp>
    </p:spTree>
    <p:extLst>
      <p:ext uri="{BB962C8B-B14F-4D97-AF65-F5344CB8AC3E}">
        <p14:creationId xmlns:p14="http://schemas.microsoft.com/office/powerpoint/2010/main" val="11677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Web </a:t>
            </a:r>
            <a:r>
              <a:rPr lang="en-US" dirty="0"/>
              <a:t>Application Context</a:t>
            </a:r>
          </a:p>
        </p:txBody>
      </p:sp>
      <p:pic>
        <p:nvPicPr>
          <p:cNvPr id="5123" name="Picture 3" descr="mvc context hierarch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9700" y="1577611"/>
            <a:ext cx="4533900" cy="417555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072029" y="1577611"/>
            <a:ext cx="5017247" cy="44542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a:t>DispatcherServlet</a:t>
            </a:r>
            <a:r>
              <a:rPr lang="en-US" dirty="0"/>
              <a:t> expects a </a:t>
            </a:r>
            <a:r>
              <a:rPr lang="en-US" dirty="0" err="1"/>
              <a:t>WebApplicationContext</a:t>
            </a:r>
            <a:r>
              <a:rPr lang="en-US" dirty="0"/>
              <a:t> (an extension of a plain </a:t>
            </a:r>
            <a:r>
              <a:rPr lang="en-US" dirty="0" err="1"/>
              <a:t>ApplicationContext</a:t>
            </a:r>
            <a:r>
              <a:rPr lang="en-US" dirty="0"/>
              <a:t>) for its own configuration</a:t>
            </a:r>
            <a:r>
              <a:rPr lang="en-US" dirty="0" smtClean="0"/>
              <a:t>.</a:t>
            </a:r>
          </a:p>
          <a:p>
            <a:r>
              <a:rPr lang="en-US" dirty="0" err="1"/>
              <a:t>WebApplicationContext</a:t>
            </a:r>
            <a:r>
              <a:rPr lang="en-US" dirty="0"/>
              <a:t> has a link to the </a:t>
            </a:r>
            <a:r>
              <a:rPr lang="en-US" dirty="0" err="1"/>
              <a:t>ServletContext</a:t>
            </a:r>
            <a:r>
              <a:rPr lang="en-US" dirty="0"/>
              <a:t> and the Servlet with which it is associated</a:t>
            </a:r>
            <a:r>
              <a:rPr lang="en-US" dirty="0" smtClean="0"/>
              <a:t>.</a:t>
            </a:r>
          </a:p>
          <a:p>
            <a:r>
              <a:rPr lang="en-US" dirty="0"/>
              <a:t>The root </a:t>
            </a:r>
            <a:r>
              <a:rPr lang="en-US" dirty="0" err="1"/>
              <a:t>WebApplicationContext</a:t>
            </a:r>
            <a:r>
              <a:rPr lang="en-US" dirty="0"/>
              <a:t> typically contains infrastructure beans, such as data repositories and business services that need to be shared across multiple Servlet instances. Those beans are effectively inherited and can be overridden (that is, re-declared) in the Servlet-specific child </a:t>
            </a:r>
            <a:r>
              <a:rPr lang="en-US" dirty="0" err="1" smtClean="0"/>
              <a:t>WebApplicationContext</a:t>
            </a:r>
            <a:r>
              <a:rPr lang="en-US" dirty="0"/>
              <a:t>, which typically contains beans local to the given Servlet. </a:t>
            </a:r>
            <a:endParaRPr lang="en-US" dirty="0"/>
          </a:p>
        </p:txBody>
      </p:sp>
    </p:spTree>
    <p:extLst>
      <p:ext uri="{BB962C8B-B14F-4D97-AF65-F5344CB8AC3E}">
        <p14:creationId xmlns:p14="http://schemas.microsoft.com/office/powerpoint/2010/main" val="259015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Important Annotations</a:t>
            </a:r>
            <a:endParaRPr lang="en-US" dirty="0"/>
          </a:p>
        </p:txBody>
      </p:sp>
      <p:sp>
        <p:nvSpPr>
          <p:cNvPr id="3" name="Content Placeholder 2"/>
          <p:cNvSpPr>
            <a:spLocks noGrp="1"/>
          </p:cNvSpPr>
          <p:nvPr>
            <p:ph idx="1"/>
          </p:nvPr>
        </p:nvSpPr>
        <p:spPr/>
        <p:txBody>
          <a:bodyPr/>
          <a:lstStyle/>
          <a:p>
            <a:r>
              <a:rPr lang="en-US" dirty="0" smtClean="0"/>
              <a:t>@Controller and @</a:t>
            </a:r>
            <a:r>
              <a:rPr lang="en-US" dirty="0" err="1" smtClean="0"/>
              <a:t>RestController</a:t>
            </a:r>
            <a:endParaRPr lang="en-US" dirty="0" smtClean="0"/>
          </a:p>
          <a:p>
            <a:r>
              <a:rPr lang="en-US" dirty="0" smtClean="0"/>
              <a:t>@</a:t>
            </a:r>
            <a:r>
              <a:rPr lang="en-US" dirty="0" err="1" smtClean="0"/>
              <a:t>Requestmapping</a:t>
            </a:r>
            <a:endParaRPr lang="en-US" dirty="0" smtClean="0"/>
          </a:p>
          <a:p>
            <a:pPr lvl="1"/>
            <a:r>
              <a:rPr lang="en-US" dirty="0" smtClean="0"/>
              <a:t>@</a:t>
            </a:r>
            <a:r>
              <a:rPr lang="en-US" dirty="0" err="1" smtClean="0"/>
              <a:t>GetMapping</a:t>
            </a:r>
            <a:r>
              <a:rPr lang="en-US" dirty="0" smtClean="0"/>
              <a:t>, @</a:t>
            </a:r>
            <a:r>
              <a:rPr lang="en-US" dirty="0" err="1" smtClean="0"/>
              <a:t>PostMapping</a:t>
            </a:r>
            <a:r>
              <a:rPr lang="en-US" dirty="0" smtClean="0"/>
              <a:t>, @</a:t>
            </a:r>
            <a:r>
              <a:rPr lang="en-US" dirty="0" err="1" smtClean="0"/>
              <a:t>PutMapping</a:t>
            </a:r>
            <a:r>
              <a:rPr lang="en-US" dirty="0" smtClean="0"/>
              <a:t> and @</a:t>
            </a:r>
            <a:r>
              <a:rPr lang="en-US" dirty="0" err="1" smtClean="0"/>
              <a:t>DeleteMapping</a:t>
            </a:r>
            <a:endParaRPr lang="en-US" dirty="0" smtClean="0"/>
          </a:p>
          <a:p>
            <a:r>
              <a:rPr lang="en-US" dirty="0" smtClean="0"/>
              <a:t>@</a:t>
            </a:r>
            <a:r>
              <a:rPr lang="en-US" dirty="0" err="1" smtClean="0"/>
              <a:t>RequestParam</a:t>
            </a:r>
            <a:r>
              <a:rPr lang="en-US" dirty="0" smtClean="0"/>
              <a:t>, @</a:t>
            </a:r>
            <a:r>
              <a:rPr lang="en-US" dirty="0" err="1" smtClean="0"/>
              <a:t>PathVariable</a:t>
            </a:r>
            <a:endParaRPr lang="en-US" dirty="0" smtClean="0"/>
          </a:p>
          <a:p>
            <a:r>
              <a:rPr lang="en-US" dirty="0" smtClean="0"/>
              <a:t>@</a:t>
            </a:r>
            <a:r>
              <a:rPr lang="en-US" dirty="0" err="1" smtClean="0"/>
              <a:t>RequestBody</a:t>
            </a:r>
            <a:endParaRPr lang="en-US" dirty="0" smtClean="0"/>
          </a:p>
          <a:p>
            <a:r>
              <a:rPr lang="en-US" dirty="0" smtClean="0"/>
              <a:t>@</a:t>
            </a:r>
            <a:r>
              <a:rPr lang="en-US" dirty="0" err="1" smtClean="0"/>
              <a:t>ResponseBody</a:t>
            </a:r>
            <a:endParaRPr lang="en-US" dirty="0"/>
          </a:p>
        </p:txBody>
      </p:sp>
    </p:spTree>
    <p:extLst>
      <p:ext uri="{BB962C8B-B14F-4D97-AF65-F5344CB8AC3E}">
        <p14:creationId xmlns:p14="http://schemas.microsoft.com/office/powerpoint/2010/main" val="66745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en-US" sz="2200" dirty="0" smtClean="0"/>
              <a:t>HTTP </a:t>
            </a:r>
            <a:r>
              <a:rPr lang="en-US" sz="2200" dirty="0" smtClean="0"/>
              <a:t>Servlet</a:t>
            </a:r>
            <a:endParaRPr lang="en-US" sz="2200" dirty="0" smtClean="0"/>
          </a:p>
          <a:p>
            <a:pPr>
              <a:buFont typeface="+mj-lt"/>
              <a:buAutoNum type="arabicPeriod"/>
            </a:pPr>
            <a:r>
              <a:rPr lang="en-US" sz="2200" dirty="0" smtClean="0"/>
              <a:t>What is Spring MVC</a:t>
            </a:r>
          </a:p>
          <a:p>
            <a:pPr>
              <a:buFont typeface="+mj-lt"/>
              <a:buAutoNum type="arabicPeriod"/>
            </a:pPr>
            <a:r>
              <a:rPr lang="en-US" sz="2200" dirty="0" smtClean="0"/>
              <a:t>Request Processing Workflow</a:t>
            </a:r>
            <a:r>
              <a:rPr lang="en-US" sz="2200" dirty="0"/>
              <a:t>  </a:t>
            </a:r>
            <a:endParaRPr lang="en-US" sz="2200" dirty="0" smtClean="0"/>
          </a:p>
          <a:p>
            <a:pPr>
              <a:buFont typeface="+mj-lt"/>
              <a:buAutoNum type="arabicPeriod"/>
            </a:pPr>
            <a:r>
              <a:rPr lang="en-US" sz="2200" dirty="0" smtClean="0"/>
              <a:t>Web </a:t>
            </a:r>
            <a:r>
              <a:rPr lang="en-US" sz="2200" dirty="0" smtClean="0"/>
              <a:t>Application Context</a:t>
            </a:r>
          </a:p>
          <a:p>
            <a:pPr>
              <a:buFont typeface="+mj-lt"/>
              <a:buAutoNum type="arabicPeriod"/>
            </a:pPr>
            <a:r>
              <a:rPr lang="en-US" sz="2200" dirty="0" smtClean="0"/>
              <a:t>Important </a:t>
            </a:r>
            <a:r>
              <a:rPr lang="en-US" sz="2200" dirty="0" smtClean="0"/>
              <a:t>Annotations</a:t>
            </a:r>
            <a:endParaRPr lang="en-US" sz="2200" dirty="0"/>
          </a:p>
        </p:txBody>
      </p:sp>
    </p:spTree>
    <p:extLst>
      <p:ext uri="{BB962C8B-B14F-4D97-AF65-F5344CB8AC3E}">
        <p14:creationId xmlns:p14="http://schemas.microsoft.com/office/powerpoint/2010/main" val="945324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HTTP Servlet</a:t>
            </a:r>
            <a:endParaRPr lang="en-US" dirty="0"/>
          </a:p>
        </p:txBody>
      </p:sp>
      <p:sp>
        <p:nvSpPr>
          <p:cNvPr id="3" name="Content Placeholder 2"/>
          <p:cNvSpPr>
            <a:spLocks noGrp="1"/>
          </p:cNvSpPr>
          <p:nvPr>
            <p:ph idx="1"/>
          </p:nvPr>
        </p:nvSpPr>
        <p:spPr>
          <a:xfrm>
            <a:off x="1154953" y="2190504"/>
            <a:ext cx="4426037" cy="2343642"/>
          </a:xfrm>
        </p:spPr>
        <p:txBody>
          <a:bodyPr/>
          <a:lstStyle/>
          <a:p>
            <a:r>
              <a:rPr lang="en-US" dirty="0"/>
              <a:t>Java Servlets are software component that runs on a web server or an application server and be responsible to receive the request from the web server, process the request, and respond back to the server</a:t>
            </a:r>
            <a:endParaRPr lang="en-US" dirty="0"/>
          </a:p>
        </p:txBody>
      </p:sp>
      <p:pic>
        <p:nvPicPr>
          <p:cNvPr id="8" name="Content Placeholder 3"/>
          <p:cNvPicPr>
            <a:picLocks noChangeAspect="1"/>
          </p:cNvPicPr>
          <p:nvPr/>
        </p:nvPicPr>
        <p:blipFill>
          <a:blip r:embed="rId3"/>
          <a:stretch>
            <a:fillRect/>
          </a:stretch>
        </p:blipFill>
        <p:spPr>
          <a:xfrm>
            <a:off x="5722884" y="2190504"/>
            <a:ext cx="5300716" cy="2343642"/>
          </a:xfrm>
          <a:prstGeom prst="rect">
            <a:avLst/>
          </a:prstGeom>
        </p:spPr>
      </p:pic>
    </p:spTree>
    <p:extLst>
      <p:ext uri="{BB962C8B-B14F-4D97-AF65-F5344CB8AC3E}">
        <p14:creationId xmlns:p14="http://schemas.microsoft.com/office/powerpoint/2010/main" val="370078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container</a:t>
            </a:r>
            <a:endParaRPr lang="en-US" dirty="0"/>
          </a:p>
        </p:txBody>
      </p:sp>
      <p:sp>
        <p:nvSpPr>
          <p:cNvPr id="3" name="Content Placeholder 2"/>
          <p:cNvSpPr>
            <a:spLocks noGrp="1"/>
          </p:cNvSpPr>
          <p:nvPr>
            <p:ph idx="1"/>
          </p:nvPr>
        </p:nvSpPr>
        <p:spPr>
          <a:xfrm>
            <a:off x="1154953" y="1654476"/>
            <a:ext cx="9868647" cy="2343642"/>
          </a:xfrm>
        </p:spPr>
        <p:txBody>
          <a:bodyPr/>
          <a:lstStyle/>
          <a:p>
            <a:r>
              <a:rPr lang="en-US" dirty="0" smtClean="0"/>
              <a:t>Also known as servlet container or servlet engine.</a:t>
            </a:r>
          </a:p>
          <a:p>
            <a:r>
              <a:rPr lang="en-US" dirty="0" smtClean="0"/>
              <a:t>Web container initiates the Servlet that matches the request URL by invoking the service() method of Servlet class.</a:t>
            </a:r>
            <a:endParaRPr lang="en-US" dirty="0"/>
          </a:p>
        </p:txBody>
      </p:sp>
      <p:pic>
        <p:nvPicPr>
          <p:cNvPr id="2052" name="Picture 4" descr="https://miro.medium.com/max/821/1*Q4tv8s-_NYuHuE3tYbWc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173" y="3074531"/>
            <a:ext cx="8592206" cy="269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562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a:t>
            </a:r>
            <a:endParaRPr lang="en-US" dirty="0"/>
          </a:p>
        </p:txBody>
      </p:sp>
      <p:sp>
        <p:nvSpPr>
          <p:cNvPr id="5" name="Content Placeholder 4"/>
          <p:cNvSpPr>
            <a:spLocks noGrp="1"/>
          </p:cNvSpPr>
          <p:nvPr>
            <p:ph idx="1"/>
          </p:nvPr>
        </p:nvSpPr>
        <p:spPr>
          <a:xfrm>
            <a:off x="1154955" y="1654174"/>
            <a:ext cx="9868645" cy="4415549"/>
          </a:xfrm>
        </p:spPr>
        <p:txBody>
          <a:bodyPr>
            <a:normAutofit/>
          </a:bodyPr>
          <a:lstStyle/>
          <a:p>
            <a:r>
              <a:rPr lang="en-US" dirty="0"/>
              <a:t>Servlet life cycle consists methods that covers entire process from its creation till the destruction. Following are the lifecycle </a:t>
            </a:r>
            <a:r>
              <a:rPr lang="en-US" dirty="0" smtClean="0"/>
              <a:t>steps:</a:t>
            </a:r>
          </a:p>
          <a:p>
            <a:pPr lvl="1"/>
            <a:r>
              <a:rPr lang="en-US" dirty="0" err="1"/>
              <a:t>i</a:t>
            </a:r>
            <a:r>
              <a:rPr lang="en-US" dirty="0" err="1" smtClean="0"/>
              <a:t>nit</a:t>
            </a:r>
            <a:r>
              <a:rPr lang="en-US" dirty="0" smtClean="0"/>
              <a:t>() is called only once. </a:t>
            </a:r>
            <a:r>
              <a:rPr lang="en-US" dirty="0"/>
              <a:t>The servlet is normally created when a user first invokes a URL corresponding to the servlet, but you can also specify that the servlet be loaded when the server is first started</a:t>
            </a:r>
            <a:r>
              <a:rPr lang="en-US" dirty="0" smtClean="0"/>
              <a:t>.</a:t>
            </a:r>
          </a:p>
          <a:p>
            <a:pPr lvl="1"/>
            <a:r>
              <a:rPr lang="en-US" dirty="0" smtClean="0"/>
              <a:t>service() is the main method to perform the actual </a:t>
            </a:r>
            <a:r>
              <a:rPr lang="en-US" dirty="0" err="1" smtClean="0"/>
              <a:t>tak</a:t>
            </a:r>
            <a:r>
              <a:rPr lang="en-US" dirty="0" smtClean="0"/>
              <a:t>. </a:t>
            </a:r>
            <a:r>
              <a:rPr lang="en-US" dirty="0"/>
              <a:t>The web container (servlet container) calls the service() method to handle requests coming from the client. Each time the server receives a request for a servlet, the web container spawns a new thread and calls </a:t>
            </a:r>
            <a:r>
              <a:rPr lang="en-US" b="1" dirty="0"/>
              <a:t>service()</a:t>
            </a:r>
            <a:r>
              <a:rPr lang="en-US" dirty="0"/>
              <a:t>. This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r>
              <a:rPr lang="en-US" dirty="0" smtClean="0"/>
              <a:t>.</a:t>
            </a:r>
          </a:p>
          <a:p>
            <a:pPr lvl="1"/>
            <a:r>
              <a:rPr lang="en-US" dirty="0"/>
              <a:t>destroy() method is called only once at the end of the life cycle of a servlet. This method gives your servlet a chance to close database connections, halt background threads, write cookie lists or hit counts to disk, and perform other such cleanup activities</a:t>
            </a:r>
            <a:r>
              <a:rPr lang="en-US" dirty="0" smtClean="0"/>
              <a:t>. After </a:t>
            </a:r>
            <a:r>
              <a:rPr lang="en-US" dirty="0"/>
              <a:t>the destroy() method is called, the servlet object is marked for garbage collection</a:t>
            </a:r>
            <a:r>
              <a:rPr lang="en-US" dirty="0" smtClean="0"/>
              <a:t>.</a:t>
            </a:r>
          </a:p>
        </p:txBody>
      </p:sp>
    </p:spTree>
    <p:extLst>
      <p:ext uri="{BB962C8B-B14F-4D97-AF65-F5344CB8AC3E}">
        <p14:creationId xmlns:p14="http://schemas.microsoft.com/office/powerpoint/2010/main" val="1037406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is Spring MVC</a:t>
            </a:r>
            <a:endParaRPr lang="en-US" dirty="0"/>
          </a:p>
        </p:txBody>
      </p:sp>
      <p:sp>
        <p:nvSpPr>
          <p:cNvPr id="3" name="Content Placeholder 2"/>
          <p:cNvSpPr>
            <a:spLocks noGrp="1"/>
          </p:cNvSpPr>
          <p:nvPr>
            <p:ph idx="1"/>
          </p:nvPr>
        </p:nvSpPr>
        <p:spPr>
          <a:xfrm>
            <a:off x="1154953" y="1654476"/>
            <a:ext cx="9868647" cy="4454224"/>
          </a:xfrm>
        </p:spPr>
        <p:txBody>
          <a:bodyPr>
            <a:normAutofit/>
          </a:bodyPr>
          <a:lstStyle/>
          <a:p>
            <a:r>
              <a:rPr lang="en-US" dirty="0"/>
              <a:t>Spring Web MVC is the original web framework built on the Servlet </a:t>
            </a:r>
            <a:r>
              <a:rPr lang="en-US" dirty="0" smtClean="0"/>
              <a:t>API. </a:t>
            </a:r>
          </a:p>
          <a:p>
            <a:r>
              <a:rPr lang="en-US" dirty="0"/>
              <a:t>The Spring Web MVC framework provides Model-View-Controller (MVC) architecture and ready components that can be used to develop flexible and loosely coupled web </a:t>
            </a:r>
            <a:r>
              <a:rPr lang="en-US" dirty="0" smtClean="0"/>
              <a:t>applications.</a:t>
            </a:r>
          </a:p>
          <a:p>
            <a:pPr lvl="1"/>
            <a:r>
              <a:rPr lang="en-US" dirty="0"/>
              <a:t>The </a:t>
            </a:r>
            <a:r>
              <a:rPr lang="en-US" b="1" dirty="0"/>
              <a:t>Model</a:t>
            </a:r>
            <a:r>
              <a:rPr lang="en-US" dirty="0"/>
              <a:t> encapsulates the application data and in general they will consist of POJO.</a:t>
            </a:r>
          </a:p>
          <a:p>
            <a:pPr lvl="1"/>
            <a:r>
              <a:rPr lang="en-US" dirty="0"/>
              <a:t>The </a:t>
            </a:r>
            <a:r>
              <a:rPr lang="en-US" b="1" dirty="0"/>
              <a:t>View</a:t>
            </a:r>
            <a:r>
              <a:rPr lang="en-US" dirty="0"/>
              <a:t> is responsible for rendering the model data and in general it generates HTML output that the client's browser can interpret.</a:t>
            </a:r>
          </a:p>
          <a:p>
            <a:pPr lvl="1"/>
            <a:r>
              <a:rPr lang="en-US" dirty="0"/>
              <a:t>The </a:t>
            </a:r>
            <a:r>
              <a:rPr lang="en-US" b="1" dirty="0"/>
              <a:t>Controller</a:t>
            </a:r>
            <a:r>
              <a:rPr lang="en-US" dirty="0"/>
              <a:t> is responsible for processing user requests and building an appropriate model and passes it to the view for rendering</a:t>
            </a:r>
            <a:r>
              <a:rPr lang="en-US" dirty="0" smtClean="0"/>
              <a:t>.</a:t>
            </a:r>
          </a:p>
          <a:p>
            <a:r>
              <a:rPr lang="en-US" dirty="0" smtClean="0"/>
              <a:t>Request-driven</a:t>
            </a:r>
            <a:r>
              <a:rPr lang="en-US" dirty="0"/>
              <a:t>, designed around a central servlet that dispatches requests to controllers and offers other functionality that facilitates the development of web applications</a:t>
            </a:r>
            <a:endParaRPr lang="en-US" dirty="0"/>
          </a:p>
        </p:txBody>
      </p:sp>
    </p:spTree>
    <p:extLst>
      <p:ext uri="{BB962C8B-B14F-4D97-AF65-F5344CB8AC3E}">
        <p14:creationId xmlns:p14="http://schemas.microsoft.com/office/powerpoint/2010/main" val="3059345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Request </a:t>
            </a:r>
            <a:r>
              <a:rPr lang="en-US" dirty="0"/>
              <a:t>Processing </a:t>
            </a:r>
            <a:r>
              <a:rPr lang="en-US" dirty="0" smtClean="0"/>
              <a:t>Workflow</a:t>
            </a:r>
            <a:endParaRPr lang="en-US" dirty="0"/>
          </a:p>
        </p:txBody>
      </p:sp>
      <p:pic>
        <p:nvPicPr>
          <p:cNvPr id="4098" name="Picture 2" descr="https://docs.spring.io/spring-framework/docs/3.0.0.M4/spring-framework-reference/html/images/mv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6173" y="1768475"/>
            <a:ext cx="6366206" cy="408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5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DispatcherServlet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0" y="1831975"/>
            <a:ext cx="5211177" cy="3416300"/>
          </a:xfrm>
        </p:spPr>
      </p:pic>
      <p:sp>
        <p:nvSpPr>
          <p:cNvPr id="8" name="Content Placeholder 2"/>
          <p:cNvSpPr txBox="1">
            <a:spLocks/>
          </p:cNvSpPr>
          <p:nvPr/>
        </p:nvSpPr>
        <p:spPr>
          <a:xfrm>
            <a:off x="1154953" y="1831975"/>
            <a:ext cx="5017247" cy="4454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t>DispatcherServlet</a:t>
            </a:r>
            <a:r>
              <a:rPr lang="en-US" dirty="0" smtClean="0"/>
              <a:t> acts as a central entry point to the Spring MVC application.</a:t>
            </a:r>
          </a:p>
          <a:p>
            <a:r>
              <a:rPr lang="en-US" dirty="0" smtClean="0"/>
              <a:t>Every request is handled by </a:t>
            </a:r>
            <a:r>
              <a:rPr lang="en-US" dirty="0" err="1" smtClean="0"/>
              <a:t>DispatcherServlet</a:t>
            </a:r>
            <a:r>
              <a:rPr lang="en-US" dirty="0" smtClean="0"/>
              <a:t>.</a:t>
            </a:r>
          </a:p>
          <a:p>
            <a:r>
              <a:rPr lang="en-US" dirty="0" err="1" smtClean="0"/>
              <a:t>DispatcherServlet</a:t>
            </a:r>
            <a:r>
              <a:rPr lang="en-US" dirty="0" smtClean="0"/>
              <a:t> is an expression of the Front Controller pattern.</a:t>
            </a:r>
          </a:p>
          <a:p>
            <a:endParaRPr lang="en-US" dirty="0" smtClean="0"/>
          </a:p>
        </p:txBody>
      </p:sp>
    </p:spTree>
    <p:extLst>
      <p:ext uri="{BB962C8B-B14F-4D97-AF65-F5344CB8AC3E}">
        <p14:creationId xmlns:p14="http://schemas.microsoft.com/office/powerpoint/2010/main" val="165462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7876" y="1501775"/>
            <a:ext cx="5146349" cy="3416300"/>
          </a:xfrm>
        </p:spPr>
      </p:pic>
      <p:sp>
        <p:nvSpPr>
          <p:cNvPr id="5" name="Content Placeholder 2"/>
          <p:cNvSpPr txBox="1">
            <a:spLocks/>
          </p:cNvSpPr>
          <p:nvPr/>
        </p:nvSpPr>
        <p:spPr>
          <a:xfrm>
            <a:off x="1072029" y="1501775"/>
            <a:ext cx="5017247" cy="44542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After receiving an HTTP request, </a:t>
            </a:r>
            <a:r>
              <a:rPr lang="en-US" i="1" dirty="0" err="1"/>
              <a:t>DispatcherServlet</a:t>
            </a:r>
            <a:r>
              <a:rPr lang="en-US" dirty="0"/>
              <a:t> consults the </a:t>
            </a:r>
            <a:r>
              <a:rPr lang="en-US" i="1" dirty="0" err="1"/>
              <a:t>HandlerMapping</a:t>
            </a:r>
            <a:r>
              <a:rPr lang="en-US" dirty="0"/>
              <a:t> to call the appropriate </a:t>
            </a:r>
            <a:r>
              <a:rPr lang="en-US" i="1" dirty="0"/>
              <a:t>Controller</a:t>
            </a:r>
            <a:r>
              <a:rPr lang="en-US" dirty="0" smtClean="0"/>
              <a:t>.</a:t>
            </a:r>
          </a:p>
          <a:p>
            <a:r>
              <a:rPr lang="en-US" dirty="0"/>
              <a:t>The </a:t>
            </a:r>
            <a:r>
              <a:rPr lang="en-US" i="1" dirty="0"/>
              <a:t>Controller</a:t>
            </a:r>
            <a:r>
              <a:rPr lang="en-US" dirty="0"/>
              <a:t> takes the request and calls the appropriate service methods based on used GET or POST method. The service method will set model data based on defined business logic and returns view name to the </a:t>
            </a:r>
            <a:r>
              <a:rPr lang="en-US" i="1" dirty="0" err="1"/>
              <a:t>DispatcherServlet</a:t>
            </a:r>
            <a:r>
              <a:rPr lang="en-US" dirty="0"/>
              <a:t>.</a:t>
            </a:r>
          </a:p>
          <a:p>
            <a:r>
              <a:rPr lang="en-US" dirty="0" smtClean="0"/>
              <a:t>When the controller has finished processing, the </a:t>
            </a:r>
            <a:r>
              <a:rPr lang="en-US" dirty="0" err="1" smtClean="0"/>
              <a:t>DispatcherServlet</a:t>
            </a:r>
            <a:r>
              <a:rPr lang="en-US" dirty="0" smtClean="0"/>
              <a:t> determines which view to render.</a:t>
            </a:r>
          </a:p>
          <a:p>
            <a:endParaRPr lang="en-US" dirty="0" smtClean="0"/>
          </a:p>
        </p:txBody>
      </p:sp>
    </p:spTree>
    <p:extLst>
      <p:ext uri="{BB962C8B-B14F-4D97-AF65-F5344CB8AC3E}">
        <p14:creationId xmlns:p14="http://schemas.microsoft.com/office/powerpoint/2010/main" val="2986180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5321</TotalTime>
  <Words>485</Words>
  <Application>Microsoft Office PowerPoint</Application>
  <PresentationFormat>Widescreen</PresentationFormat>
  <Paragraphs>59</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Montserrat</vt:lpstr>
      <vt:lpstr>Open Sans</vt:lpstr>
      <vt:lpstr>Wingdings 3</vt:lpstr>
      <vt:lpstr>Ion Boardroom</vt:lpstr>
      <vt:lpstr>PowerPoint Presentation</vt:lpstr>
      <vt:lpstr>Content</vt:lpstr>
      <vt:lpstr>1. HTTP Servlet</vt:lpstr>
      <vt:lpstr>Web container</vt:lpstr>
      <vt:lpstr>Lifecycle</vt:lpstr>
      <vt:lpstr>2. What is Spring MVC</vt:lpstr>
      <vt:lpstr>3. Request Processing Workflow</vt:lpstr>
      <vt:lpstr>DispatcherServlet</vt:lpstr>
      <vt:lpstr>Controllers</vt:lpstr>
      <vt:lpstr>View</vt:lpstr>
      <vt:lpstr>4. Web Application Context</vt:lpstr>
      <vt:lpstr>5. Important Annotations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Phong Ha</cp:lastModifiedBy>
  <cp:revision>582</cp:revision>
  <cp:lastPrinted>2019-01-28T23:51:57Z</cp:lastPrinted>
  <dcterms:created xsi:type="dcterms:W3CDTF">2019-01-11T19:25:59Z</dcterms:created>
  <dcterms:modified xsi:type="dcterms:W3CDTF">2021-04-29T07:36:05Z</dcterms:modified>
</cp:coreProperties>
</file>