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handoutMasterIdLst>
    <p:handoutMasterId r:id="rId32"/>
  </p:handoutMasterIdLst>
  <p:sldIdLst>
    <p:sldId id="256" r:id="rId2"/>
    <p:sldId id="287" r:id="rId3"/>
    <p:sldId id="288" r:id="rId4"/>
    <p:sldId id="289" r:id="rId5"/>
    <p:sldId id="292" r:id="rId6"/>
    <p:sldId id="290" r:id="rId7"/>
    <p:sldId id="291" r:id="rId8"/>
    <p:sldId id="301" r:id="rId9"/>
    <p:sldId id="293" r:id="rId10"/>
    <p:sldId id="302" r:id="rId11"/>
    <p:sldId id="294" r:id="rId12"/>
    <p:sldId id="303" r:id="rId13"/>
    <p:sldId id="296" r:id="rId14"/>
    <p:sldId id="298" r:id="rId15"/>
    <p:sldId id="299" r:id="rId16"/>
    <p:sldId id="300" r:id="rId17"/>
    <p:sldId id="297" r:id="rId18"/>
    <p:sldId id="304" r:id="rId19"/>
    <p:sldId id="305" r:id="rId20"/>
    <p:sldId id="306" r:id="rId21"/>
    <p:sldId id="307" r:id="rId22"/>
    <p:sldId id="308" r:id="rId23"/>
    <p:sldId id="309" r:id="rId24"/>
    <p:sldId id="310" r:id="rId25"/>
    <p:sldId id="311" r:id="rId26"/>
    <p:sldId id="313" r:id="rId27"/>
    <p:sldId id="314" r:id="rId28"/>
    <p:sldId id="315"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D72"/>
    <a:srgbClr val="A7C8C5"/>
    <a:srgbClr val="525455"/>
    <a:srgbClr val="A1C8C5"/>
    <a:srgbClr val="00AEEF"/>
    <a:srgbClr val="164D90"/>
    <a:srgbClr val="004990"/>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3" d="100"/>
          <a:sy n="73" d="100"/>
        </p:scale>
        <p:origin x="210" y="846"/>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5/13/2021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smtClean="0">
                <a:ln w="0"/>
                <a:solidFill>
                  <a:srgbClr val="164D90"/>
                </a:solidFill>
                <a:latin typeface="Montserrat" panose="00000500000000000000" pitchFamily="2" charset="0"/>
              </a:rPr>
              <a:t>Self-Healing</a:t>
            </a:r>
            <a:endParaRPr lang="en-US" sz="2400" b="1" cap="none" spc="0" dirty="0">
              <a:ln w="0"/>
              <a:solidFill>
                <a:srgbClr val="164D90"/>
              </a:solidFill>
              <a:latin typeface="Montserrat" panose="00000500000000000000" pitchFamily="2" charset="0"/>
            </a:endParaRP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5/13/2021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5/13/2021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5/13/2021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5/13/2021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5/13/2021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5/13/2021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smtClean="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smtClean="0">
                <a:solidFill>
                  <a:srgbClr val="1E4C8F"/>
                </a:solidFill>
                <a:latin typeface="Century Gothic" panose="020B0502020202020204" pitchFamily="34" charset="0"/>
              </a:rPr>
              <a:t>Silicon Valley Testing</a:t>
            </a:r>
            <a:r>
              <a:rPr lang="en-US" sz="1000" i="0" baseline="0" dirty="0" smtClean="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guide/template-synta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077218"/>
          </a:xfrm>
          <a:prstGeom prst="rect">
            <a:avLst/>
          </a:prstGeom>
          <a:noFill/>
        </p:spPr>
        <p:txBody>
          <a:bodyPr wrap="square" rtlCol="0">
            <a:spAutoFit/>
          </a:bodyPr>
          <a:lstStyle/>
          <a:p>
            <a:pPr algn="ctr"/>
            <a:r>
              <a:rPr lang="en-US" sz="4400" b="1" dirty="0">
                <a:solidFill>
                  <a:srgbClr val="164D90"/>
                </a:solidFill>
                <a:latin typeface="Open Sans" panose="020B0606030504020204" pitchFamily="34" charset="0"/>
                <a:ea typeface="Open Sans" panose="020B0606030504020204" pitchFamily="34" charset="0"/>
                <a:cs typeface="Open Sans" panose="020B0606030504020204" pitchFamily="34" charset="0"/>
              </a:rPr>
              <a:t>Angular </a:t>
            </a:r>
            <a:r>
              <a:rPr lang="en-US" sz="44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Concepts</a:t>
            </a:r>
            <a:endPar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[Phong Ha]</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Component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688" y="1654175"/>
            <a:ext cx="9353176" cy="4570570"/>
          </a:xfrm>
        </p:spPr>
      </p:pic>
    </p:spTree>
    <p:extLst>
      <p:ext uri="{BB962C8B-B14F-4D97-AF65-F5344CB8AC3E}">
        <p14:creationId xmlns:p14="http://schemas.microsoft.com/office/powerpoint/2010/main" val="31452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metadata</a:t>
            </a:r>
          </a:p>
        </p:txBody>
      </p:sp>
      <p:sp>
        <p:nvSpPr>
          <p:cNvPr id="3" name="Content Placeholder 2"/>
          <p:cNvSpPr>
            <a:spLocks noGrp="1"/>
          </p:cNvSpPr>
          <p:nvPr>
            <p:ph idx="1"/>
          </p:nvPr>
        </p:nvSpPr>
        <p:spPr>
          <a:xfrm>
            <a:off x="1154955" y="1654174"/>
            <a:ext cx="9868645" cy="3756025"/>
          </a:xfrm>
        </p:spPr>
        <p:txBody>
          <a:bodyPr>
            <a:normAutofit/>
          </a:bodyPr>
          <a:lstStyle/>
          <a:p>
            <a:r>
              <a:rPr lang="en-US" dirty="0"/>
              <a:t>The @Component decorator identifies the class immediately below it as a component class, and specifies its metadata. In the example code below, you can see that </a:t>
            </a:r>
            <a:r>
              <a:rPr lang="en-US" dirty="0" err="1" smtClean="0"/>
              <a:t>EmployeesComponent</a:t>
            </a:r>
            <a:r>
              <a:rPr lang="en-US" dirty="0" smtClean="0"/>
              <a:t> </a:t>
            </a:r>
            <a:r>
              <a:rPr lang="en-US" dirty="0"/>
              <a:t>is just a class, with no special Angular notation or syntax at all. It's not a component until you mark it as one with the @Component decorator</a:t>
            </a:r>
            <a:r>
              <a:rPr lang="en-US" dirty="0" smtClean="0"/>
              <a:t>.</a:t>
            </a:r>
          </a:p>
          <a:p>
            <a:r>
              <a:rPr lang="en-US" dirty="0"/>
              <a:t>The metadata for a component tells Angular where to get the major building blocks that it needs to create and present the component and its view. In particular, it associates a </a:t>
            </a:r>
            <a:r>
              <a:rPr lang="en-US" i="1" dirty="0"/>
              <a:t>template</a:t>
            </a:r>
            <a:r>
              <a:rPr lang="en-US" dirty="0"/>
              <a:t> with the component, either directly with inline code, or by reference. Together, the component and its template describe a </a:t>
            </a:r>
            <a:r>
              <a:rPr lang="en-US" i="1" dirty="0"/>
              <a:t>view</a:t>
            </a:r>
            <a:r>
              <a:rPr lang="en-US" dirty="0" smtClean="0"/>
              <a:t>.</a:t>
            </a:r>
          </a:p>
          <a:p>
            <a:r>
              <a:rPr lang="en-US" dirty="0"/>
              <a:t>In addition to containing or pointing to the template, the @Component metadata configures, for example, how the component can be referenced in HTML and what services it requires.</a:t>
            </a:r>
          </a:p>
        </p:txBody>
      </p:sp>
    </p:spTree>
    <p:extLst>
      <p:ext uri="{BB962C8B-B14F-4D97-AF65-F5344CB8AC3E}">
        <p14:creationId xmlns:p14="http://schemas.microsoft.com/office/powerpoint/2010/main" val="3568015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Component metadata</a:t>
            </a:r>
            <a:endParaRPr lang="en-US" dirty="0"/>
          </a:p>
        </p:txBody>
      </p:sp>
      <p:sp>
        <p:nvSpPr>
          <p:cNvPr id="8" name="Content Placeholder 7"/>
          <p:cNvSpPr>
            <a:spLocks noGrp="1"/>
          </p:cNvSpPr>
          <p:nvPr>
            <p:ph idx="1"/>
          </p:nvPr>
        </p:nvSpPr>
        <p:spPr>
          <a:xfrm>
            <a:off x="1154955" y="2924949"/>
            <a:ext cx="9868645" cy="3416300"/>
          </a:xfrm>
        </p:spPr>
        <p:txBody>
          <a:bodyPr>
            <a:normAutofit/>
          </a:bodyPr>
          <a:lstStyle/>
          <a:p>
            <a:r>
              <a:rPr lang="en-US" b="1" i="1" dirty="0"/>
              <a:t>selector</a:t>
            </a:r>
            <a:r>
              <a:rPr lang="en-US" dirty="0"/>
              <a:t>: A CSS selector that tells Angular to create and insert an instance of this component wherever it finds the corresponding tag in template HTML. For example, if an app's HTML contains &lt;</a:t>
            </a:r>
            <a:r>
              <a:rPr lang="en-US" dirty="0" smtClean="0"/>
              <a:t>app-employees&gt;&lt;/app-employees&gt;, </a:t>
            </a:r>
            <a:r>
              <a:rPr lang="en-US" dirty="0"/>
              <a:t>then Angular inserts an instance of the </a:t>
            </a:r>
            <a:r>
              <a:rPr lang="en-US" dirty="0" err="1" smtClean="0"/>
              <a:t>EmployeesComponent</a:t>
            </a:r>
            <a:r>
              <a:rPr lang="en-US" dirty="0" smtClean="0"/>
              <a:t> </a:t>
            </a:r>
            <a:r>
              <a:rPr lang="en-US" dirty="0"/>
              <a:t>view between those tags</a:t>
            </a:r>
            <a:r>
              <a:rPr lang="en-US" dirty="0" smtClean="0"/>
              <a:t>.</a:t>
            </a:r>
            <a:endParaRPr lang="en-US" dirty="0"/>
          </a:p>
          <a:p>
            <a:r>
              <a:rPr lang="en-US" b="1" i="1" dirty="0" err="1"/>
              <a:t>templateUrl</a:t>
            </a:r>
            <a:r>
              <a:rPr lang="en-US" dirty="0"/>
              <a:t>: The module-relative address of this component's HTML template. </a:t>
            </a:r>
            <a:r>
              <a:rPr lang="en-US" dirty="0" smtClean="0"/>
              <a:t>This </a:t>
            </a:r>
            <a:r>
              <a:rPr lang="en-US" dirty="0"/>
              <a:t>template defines the component's host view</a:t>
            </a:r>
            <a:r>
              <a:rPr lang="en-US" dirty="0" smtClean="0"/>
              <a:t>.</a:t>
            </a:r>
            <a:endParaRPr lang="en-US" dirty="0"/>
          </a:p>
          <a:p>
            <a:r>
              <a:rPr lang="en-US" b="1" i="1" dirty="0"/>
              <a:t>providers</a:t>
            </a:r>
            <a:r>
              <a:rPr lang="en-US" dirty="0"/>
              <a:t>: An array of providers for services that the component requires. In the example, this tells Angular how to provide the </a:t>
            </a:r>
            <a:r>
              <a:rPr lang="en-US" dirty="0" err="1" smtClean="0"/>
              <a:t>EmployeeService</a:t>
            </a:r>
            <a:r>
              <a:rPr lang="en-US" dirty="0" smtClean="0"/>
              <a:t> </a:t>
            </a:r>
            <a:r>
              <a:rPr lang="en-US" dirty="0"/>
              <a:t>instance that the component's constructor uses to get the list of heroes to display</a:t>
            </a:r>
            <a:r>
              <a:rPr lang="en-US" dirty="0" smtClean="0"/>
              <a:t>.</a:t>
            </a:r>
          </a:p>
          <a:p>
            <a:r>
              <a:rPr lang="en-US" b="1" i="1" dirty="0" err="1" smtClean="0"/>
              <a:t>styleUrls</a:t>
            </a:r>
            <a:r>
              <a:rPr lang="en-US" dirty="0" smtClean="0"/>
              <a:t>: Gives </a:t>
            </a:r>
            <a:r>
              <a:rPr lang="en-US" dirty="0"/>
              <a:t>the path of the CSS style sheet.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319" y="1236908"/>
            <a:ext cx="5173913" cy="1688041"/>
          </a:xfrm>
          <a:prstGeom prst="rect">
            <a:avLst/>
          </a:prstGeom>
        </p:spPr>
      </p:pic>
    </p:spTree>
    <p:extLst>
      <p:ext uri="{BB962C8B-B14F-4D97-AF65-F5344CB8AC3E}">
        <p14:creationId xmlns:p14="http://schemas.microsoft.com/office/powerpoint/2010/main" val="140671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syntax</a:t>
            </a:r>
            <a:endParaRPr lang="en-US" dirty="0"/>
          </a:p>
        </p:txBody>
      </p:sp>
      <p:sp>
        <p:nvSpPr>
          <p:cNvPr id="3" name="Content Placeholder 2"/>
          <p:cNvSpPr>
            <a:spLocks noGrp="1"/>
          </p:cNvSpPr>
          <p:nvPr>
            <p:ph idx="1"/>
          </p:nvPr>
        </p:nvSpPr>
        <p:spPr/>
        <p:txBody>
          <a:bodyPr/>
          <a:lstStyle/>
          <a:p>
            <a:r>
              <a:rPr lang="en-US" dirty="0"/>
              <a:t>A template looks like regular HTML, except that it also contains Angular </a:t>
            </a:r>
            <a:r>
              <a:rPr lang="en-US" dirty="0">
                <a:hlinkClick r:id="rId2"/>
              </a:rPr>
              <a:t>template syntax</a:t>
            </a:r>
            <a:r>
              <a:rPr lang="en-US" dirty="0"/>
              <a:t>, which alters the HTML based on your app's logic and the state of app and DOM data. Your template can use </a:t>
            </a:r>
            <a:r>
              <a:rPr lang="en-US" i="1" dirty="0"/>
              <a:t>data binding</a:t>
            </a:r>
            <a:r>
              <a:rPr lang="en-US" dirty="0"/>
              <a:t> to coordinate the app and DOM data, </a:t>
            </a:r>
            <a:r>
              <a:rPr lang="en-US" i="1" dirty="0"/>
              <a:t>pipes</a:t>
            </a:r>
            <a:r>
              <a:rPr lang="en-US" dirty="0"/>
              <a:t> to transform data before it is displayed, and </a:t>
            </a:r>
            <a:r>
              <a:rPr lang="en-US" i="1" dirty="0"/>
              <a:t>directives</a:t>
            </a:r>
            <a:r>
              <a:rPr lang="en-US" dirty="0"/>
              <a:t> to apply app logic to what gets displayed.</a:t>
            </a:r>
          </a:p>
        </p:txBody>
      </p:sp>
    </p:spTree>
    <p:extLst>
      <p:ext uri="{BB962C8B-B14F-4D97-AF65-F5344CB8AC3E}">
        <p14:creationId xmlns:p14="http://schemas.microsoft.com/office/powerpoint/2010/main" val="104194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Template</a:t>
            </a:r>
            <a:endParaRPr lang="en-US" dirty="0"/>
          </a:p>
        </p:txBody>
      </p:sp>
      <p:sp>
        <p:nvSpPr>
          <p:cNvPr id="3" name="Content Placeholder 2"/>
          <p:cNvSpPr>
            <a:spLocks noGrp="1"/>
          </p:cNvSpPr>
          <p:nvPr>
            <p:ph idx="1"/>
          </p:nvPr>
        </p:nvSpPr>
        <p:spPr>
          <a:xfrm>
            <a:off x="1154955" y="4203699"/>
            <a:ext cx="9868645" cy="1603375"/>
          </a:xfrm>
        </p:spPr>
        <p:txBody>
          <a:bodyPr/>
          <a:lstStyle/>
          <a:p>
            <a:r>
              <a:rPr lang="en-US" dirty="0"/>
              <a:t>This template uses typical HTML elements like &lt;</a:t>
            </a:r>
            <a:r>
              <a:rPr lang="en-US" dirty="0" smtClean="0"/>
              <a:t>h2&gt; and </a:t>
            </a:r>
            <a:r>
              <a:rPr lang="en-US" dirty="0"/>
              <a:t>also includes Angular template-syntax elements, *</a:t>
            </a:r>
            <a:r>
              <a:rPr lang="en-US" dirty="0" err="1"/>
              <a:t>ngFor</a:t>
            </a:r>
            <a:r>
              <a:rPr lang="en-US" dirty="0"/>
              <a:t>, </a:t>
            </a:r>
            <a:r>
              <a:rPr lang="en-US" dirty="0" smtClean="0"/>
              <a:t>{{</a:t>
            </a:r>
            <a:r>
              <a:rPr lang="en-US" dirty="0" err="1" smtClean="0"/>
              <a:t>employee.username</a:t>
            </a:r>
            <a:r>
              <a:rPr lang="en-US" dirty="0"/>
              <a:t>}}, </a:t>
            </a:r>
            <a:r>
              <a:rPr lang="en-US" dirty="0" smtClean="0"/>
              <a:t>[employee], </a:t>
            </a:r>
            <a:r>
              <a:rPr lang="en-US" dirty="0"/>
              <a:t>and &lt;</a:t>
            </a:r>
            <a:r>
              <a:rPr lang="en-US" dirty="0" smtClean="0"/>
              <a:t>app-employee-detail</a:t>
            </a:r>
            <a:r>
              <a:rPr lang="en-US" dirty="0"/>
              <a:t>&gt;. The template-syntax elements tell Angular how to render the HTML to the screen, using program logic and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922" y="1468366"/>
            <a:ext cx="7040707" cy="2306248"/>
          </a:xfrm>
          <a:prstGeom prst="rect">
            <a:avLst/>
          </a:prstGeom>
        </p:spPr>
      </p:pic>
    </p:spTree>
    <p:extLst>
      <p:ext uri="{BB962C8B-B14F-4D97-AF65-F5344CB8AC3E}">
        <p14:creationId xmlns:p14="http://schemas.microsoft.com/office/powerpoint/2010/main" val="3052963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Template</a:t>
            </a:r>
          </a:p>
        </p:txBody>
      </p:sp>
      <p:sp>
        <p:nvSpPr>
          <p:cNvPr id="3" name="Content Placeholder 2"/>
          <p:cNvSpPr>
            <a:spLocks noGrp="1"/>
          </p:cNvSpPr>
          <p:nvPr>
            <p:ph idx="1"/>
          </p:nvPr>
        </p:nvSpPr>
        <p:spPr/>
        <p:txBody>
          <a:bodyPr>
            <a:normAutofit/>
          </a:bodyPr>
          <a:lstStyle/>
          <a:p>
            <a:pPr lvl="1"/>
            <a:r>
              <a:rPr lang="en-US" dirty="0" smtClean="0"/>
              <a:t>The </a:t>
            </a:r>
            <a:r>
              <a:rPr lang="en-US" dirty="0"/>
              <a:t>*</a:t>
            </a:r>
            <a:r>
              <a:rPr lang="en-US" dirty="0" err="1"/>
              <a:t>ngFor</a:t>
            </a:r>
            <a:r>
              <a:rPr lang="en-US" dirty="0"/>
              <a:t> directive tells Angular to iterate over a list.</a:t>
            </a:r>
          </a:p>
          <a:p>
            <a:pPr lvl="1"/>
            <a:r>
              <a:rPr lang="en-US" dirty="0" smtClean="0"/>
              <a:t>{{</a:t>
            </a:r>
            <a:r>
              <a:rPr lang="en-US" dirty="0" err="1" smtClean="0"/>
              <a:t>employee.username</a:t>
            </a:r>
            <a:r>
              <a:rPr lang="en-US" dirty="0"/>
              <a:t>}}, </a:t>
            </a:r>
            <a:r>
              <a:rPr lang="en-US" dirty="0" smtClean="0"/>
              <a:t>and [employee] </a:t>
            </a:r>
            <a:r>
              <a:rPr lang="en-US" dirty="0"/>
              <a:t>bind program data to and from the DOM, responding to user input. See more about data binding below.</a:t>
            </a:r>
          </a:p>
          <a:p>
            <a:pPr lvl="1"/>
            <a:r>
              <a:rPr lang="en-US" dirty="0"/>
              <a:t>The &lt;app-hero-detail&gt; tag in the example is an element that represents a new component, </a:t>
            </a:r>
            <a:r>
              <a:rPr lang="en-US" dirty="0" err="1"/>
              <a:t>HeroDetailComponent</a:t>
            </a:r>
            <a:r>
              <a:rPr lang="en-US" dirty="0"/>
              <a:t>. </a:t>
            </a:r>
            <a:r>
              <a:rPr lang="en-US" dirty="0" err="1"/>
              <a:t>HeroDetailComponent</a:t>
            </a:r>
            <a:r>
              <a:rPr lang="en-US" dirty="0"/>
              <a:t> (code not shown) defines the hero-detail child view of </a:t>
            </a:r>
            <a:r>
              <a:rPr lang="en-US" dirty="0" err="1"/>
              <a:t>HeroListComponent</a:t>
            </a:r>
            <a:r>
              <a:rPr lang="en-US" dirty="0"/>
              <a:t>. Notice how custom components like this mix seamlessly with native HTML in the same layouts.</a:t>
            </a:r>
          </a:p>
        </p:txBody>
      </p:sp>
    </p:spTree>
    <p:extLst>
      <p:ext uri="{BB962C8B-B14F-4D97-AF65-F5344CB8AC3E}">
        <p14:creationId xmlns:p14="http://schemas.microsoft.com/office/powerpoint/2010/main" val="614115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binding</a:t>
            </a:r>
            <a:endParaRPr lang="en-US" dirty="0"/>
          </a:p>
        </p:txBody>
      </p:sp>
      <p:sp>
        <p:nvSpPr>
          <p:cNvPr id="3" name="Content Placeholder 2"/>
          <p:cNvSpPr>
            <a:spLocks noGrp="1"/>
          </p:cNvSpPr>
          <p:nvPr>
            <p:ph idx="1"/>
          </p:nvPr>
        </p:nvSpPr>
        <p:spPr>
          <a:xfrm>
            <a:off x="1154955" y="1654174"/>
            <a:ext cx="7074645" cy="4594226"/>
          </a:xfrm>
        </p:spPr>
        <p:txBody>
          <a:bodyPr>
            <a:normAutofit/>
          </a:bodyPr>
          <a:lstStyle/>
          <a:p>
            <a:r>
              <a:rPr lang="en-US" dirty="0" smtClean="0"/>
              <a:t>The </a:t>
            </a:r>
            <a:r>
              <a:rPr lang="en-US" dirty="0"/>
              <a:t>following diagram shows the four forms of data binding markup. Each form has a direction: to the DOM, from the DOM, or both</a:t>
            </a:r>
            <a:r>
              <a:rPr lang="en-US" dirty="0" smtClean="0"/>
              <a:t>.</a:t>
            </a:r>
          </a:p>
          <a:p>
            <a:pPr lvl="1"/>
            <a:r>
              <a:rPr lang="en-US" b="1" i="1" dirty="0"/>
              <a:t>interpolation</a:t>
            </a:r>
            <a:r>
              <a:rPr lang="en-US" dirty="0"/>
              <a:t> </a:t>
            </a:r>
            <a:r>
              <a:rPr lang="en-US" dirty="0" smtClean="0"/>
              <a:t>{{value}} displays </a:t>
            </a:r>
            <a:r>
              <a:rPr lang="en-US" dirty="0"/>
              <a:t>the component's </a:t>
            </a:r>
            <a:r>
              <a:rPr lang="en-US" dirty="0" smtClean="0"/>
              <a:t>property </a:t>
            </a:r>
            <a:r>
              <a:rPr lang="en-US" dirty="0"/>
              <a:t>value within the </a:t>
            </a:r>
            <a:r>
              <a:rPr lang="en-US" dirty="0" smtClean="0"/>
              <a:t>tag </a:t>
            </a:r>
            <a:r>
              <a:rPr lang="en-US" dirty="0"/>
              <a:t>element</a:t>
            </a:r>
            <a:r>
              <a:rPr lang="en-US" dirty="0" smtClean="0"/>
              <a:t>.</a:t>
            </a:r>
          </a:p>
          <a:p>
            <a:pPr lvl="1"/>
            <a:r>
              <a:rPr lang="en-US" b="1" i="1" dirty="0"/>
              <a:t>p</a:t>
            </a:r>
            <a:r>
              <a:rPr lang="en-US" b="1" i="1" dirty="0" smtClean="0"/>
              <a:t>roperty binding </a:t>
            </a:r>
            <a:r>
              <a:rPr lang="en-US" dirty="0" smtClean="0"/>
              <a:t>[property] passes the value from the parent to the child</a:t>
            </a:r>
            <a:endParaRPr lang="en-US" b="1" i="1" dirty="0" smtClean="0"/>
          </a:p>
          <a:p>
            <a:pPr lvl="1"/>
            <a:r>
              <a:rPr lang="en-US" b="1" i="1" dirty="0" smtClean="0"/>
              <a:t>event binding </a:t>
            </a:r>
            <a:r>
              <a:rPr lang="en-US" dirty="0" smtClean="0"/>
              <a:t>(click) calls the </a:t>
            </a:r>
            <a:r>
              <a:rPr lang="en-US" dirty="0" err="1" smtClean="0"/>
              <a:t>compnenet’s</a:t>
            </a:r>
            <a:r>
              <a:rPr lang="en-US" dirty="0" smtClean="0"/>
              <a:t> method when user click on HTML</a:t>
            </a:r>
          </a:p>
          <a:p>
            <a:pPr lvl="1"/>
            <a:r>
              <a:rPr lang="en-US" b="1" dirty="0"/>
              <a:t>Two-way data binding</a:t>
            </a:r>
            <a:r>
              <a:rPr lang="en-US" dirty="0"/>
              <a:t> is an important part as it combines property and event binding in a single notation, using the </a:t>
            </a:r>
            <a:r>
              <a:rPr lang="en-US" dirty="0" err="1"/>
              <a:t>ngModel</a:t>
            </a:r>
            <a:r>
              <a:rPr lang="en-US" dirty="0"/>
              <a:t> directive.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946" y="1654174"/>
            <a:ext cx="3517747" cy="3286126"/>
          </a:xfrm>
          <a:prstGeom prst="rect">
            <a:avLst/>
          </a:prstGeom>
        </p:spPr>
      </p:pic>
    </p:spTree>
    <p:extLst>
      <p:ext uri="{BB962C8B-B14F-4D97-AF65-F5344CB8AC3E}">
        <p14:creationId xmlns:p14="http://schemas.microsoft.com/office/powerpoint/2010/main" val="3389977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Data binding</a:t>
            </a:r>
            <a:endParaRPr lang="en-US" dirty="0"/>
          </a:p>
        </p:txBody>
      </p:sp>
      <p:pic>
        <p:nvPicPr>
          <p:cNvPr id="4" name="Content Placeholder 3"/>
          <p:cNvPicPr>
            <a:picLocks noGrp="1" noChangeAspect="1"/>
          </p:cNvPicPr>
          <p:nvPr>
            <p:ph idx="1"/>
          </p:nvPr>
        </p:nvPicPr>
        <p:blipFill>
          <a:blip r:embed="rId2"/>
          <a:stretch>
            <a:fillRect/>
          </a:stretch>
        </p:blipFill>
        <p:spPr>
          <a:xfrm>
            <a:off x="1154953" y="3956050"/>
            <a:ext cx="9579873" cy="1949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922" y="1519166"/>
            <a:ext cx="7040707" cy="2306248"/>
          </a:xfrm>
          <a:prstGeom prst="rect">
            <a:avLst/>
          </a:prstGeom>
        </p:spPr>
      </p:pic>
    </p:spTree>
    <p:extLst>
      <p:ext uri="{BB962C8B-B14F-4D97-AF65-F5344CB8AC3E}">
        <p14:creationId xmlns:p14="http://schemas.microsoft.com/office/powerpoint/2010/main" val="3092398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data binding</a:t>
            </a:r>
          </a:p>
        </p:txBody>
      </p:sp>
      <p:sp>
        <p:nvSpPr>
          <p:cNvPr id="3" name="Content Placeholder 2"/>
          <p:cNvSpPr>
            <a:spLocks noGrp="1"/>
          </p:cNvSpPr>
          <p:nvPr>
            <p:ph idx="1"/>
          </p:nvPr>
        </p:nvSpPr>
        <p:spPr/>
        <p:txBody>
          <a:bodyPr/>
          <a:lstStyle/>
          <a:p>
            <a:r>
              <a:rPr lang="en-US" dirty="0"/>
              <a:t>In two-way binding, a data property value flows to the input box from the component as with property binding. The user's changes also flow back to the component, resetting the property to the latest value, as with event binding.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333" y="2870200"/>
            <a:ext cx="5293209" cy="3348197"/>
          </a:xfrm>
          <a:prstGeom prst="rect">
            <a:avLst/>
          </a:prstGeom>
        </p:spPr>
      </p:pic>
    </p:spTree>
    <p:extLst>
      <p:ext uri="{BB962C8B-B14F-4D97-AF65-F5344CB8AC3E}">
        <p14:creationId xmlns:p14="http://schemas.microsoft.com/office/powerpoint/2010/main" val="180285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a:t>Angular templates are </a:t>
            </a:r>
            <a:r>
              <a:rPr lang="en-US" i="1" dirty="0"/>
              <a:t>dynamic</a:t>
            </a:r>
            <a:r>
              <a:rPr lang="en-US" dirty="0"/>
              <a:t>. When Angular renders them, it transforms the DOM according to the instructions given by </a:t>
            </a:r>
            <a:r>
              <a:rPr lang="en-US" b="1" dirty="0"/>
              <a:t>directives</a:t>
            </a:r>
            <a:r>
              <a:rPr lang="en-US" dirty="0"/>
              <a:t>. A directive is a class with a @Directive decorator. </a:t>
            </a:r>
            <a:endParaRPr lang="en-US" dirty="0" smtClean="0"/>
          </a:p>
          <a:p>
            <a:r>
              <a:rPr lang="en-US" dirty="0" smtClean="0"/>
              <a:t>A </a:t>
            </a:r>
            <a:r>
              <a:rPr lang="en-US" dirty="0"/>
              <a:t>component is a </a:t>
            </a:r>
            <a:r>
              <a:rPr lang="en-US" i="1" dirty="0"/>
              <a:t>directive-with-a-template</a:t>
            </a:r>
            <a:r>
              <a:rPr lang="en-US" dirty="0"/>
              <a:t>; a @Component decorator is actually a @Directive decorator extended with template-oriented features</a:t>
            </a:r>
            <a:r>
              <a:rPr lang="en-US" dirty="0" smtClean="0"/>
              <a:t>.</a:t>
            </a:r>
          </a:p>
          <a:p>
            <a:r>
              <a:rPr lang="en-US" dirty="0"/>
              <a:t>Just as for components, the metadata for a directive associates the decorated class with a selector element that you use to insert it into HTML. In templates, directives typically appear within an element tag as attributes, either by name or as the target of an assignment or a binding.</a:t>
            </a:r>
          </a:p>
        </p:txBody>
      </p:sp>
    </p:spTree>
    <p:extLst>
      <p:ext uri="{BB962C8B-B14F-4D97-AF65-F5344CB8AC3E}">
        <p14:creationId xmlns:p14="http://schemas.microsoft.com/office/powerpoint/2010/main" val="50784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smtClean="0"/>
              <a:t>What is Angular</a:t>
            </a:r>
          </a:p>
          <a:p>
            <a:r>
              <a:rPr lang="en-US" dirty="0" smtClean="0"/>
              <a:t>Modules</a:t>
            </a:r>
          </a:p>
          <a:p>
            <a:r>
              <a:rPr lang="en-US" dirty="0" smtClean="0"/>
              <a:t>Components</a:t>
            </a:r>
          </a:p>
          <a:p>
            <a:r>
              <a:rPr lang="en-US" dirty="0" smtClean="0"/>
              <a:t>Services and DI</a:t>
            </a:r>
          </a:p>
          <a:p>
            <a:r>
              <a:rPr lang="en-US" dirty="0" smtClean="0"/>
              <a:t>Routing</a:t>
            </a:r>
          </a:p>
          <a:p>
            <a:r>
              <a:rPr lang="en-US" dirty="0" smtClean="0"/>
              <a:t>Hook</a:t>
            </a:r>
          </a:p>
          <a:p>
            <a:pPr marL="0" indent="0">
              <a:buNone/>
            </a:pPr>
            <a:endParaRPr lang="en-US" dirty="0"/>
          </a:p>
        </p:txBody>
      </p:sp>
    </p:spTree>
    <p:extLst>
      <p:ext uri="{BB962C8B-B14F-4D97-AF65-F5344CB8AC3E}">
        <p14:creationId xmlns:p14="http://schemas.microsoft.com/office/powerpoint/2010/main" val="94532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directives</a:t>
            </a:r>
            <a:endParaRPr lang="en-US" dirty="0"/>
          </a:p>
        </p:txBody>
      </p:sp>
      <p:sp>
        <p:nvSpPr>
          <p:cNvPr id="3" name="Content Placeholder 2"/>
          <p:cNvSpPr>
            <a:spLocks noGrp="1"/>
          </p:cNvSpPr>
          <p:nvPr>
            <p:ph idx="1"/>
          </p:nvPr>
        </p:nvSpPr>
        <p:spPr/>
        <p:txBody>
          <a:bodyPr/>
          <a:lstStyle/>
          <a:p>
            <a:r>
              <a:rPr lang="en-US" i="1" dirty="0"/>
              <a:t>Structural directives</a:t>
            </a:r>
            <a:r>
              <a:rPr lang="en-US" dirty="0"/>
              <a:t> alter layout by adding, removing, and replacing elements in the DOM</a:t>
            </a:r>
            <a:r>
              <a:rPr lang="en-US" dirty="0" smtClean="0"/>
              <a:t>.</a:t>
            </a:r>
          </a:p>
          <a:p>
            <a:pPr lvl="1"/>
            <a:r>
              <a:rPr lang="en-US" dirty="0"/>
              <a:t>*</a:t>
            </a:r>
            <a:r>
              <a:rPr lang="en-US" dirty="0" err="1"/>
              <a:t>ngFor</a:t>
            </a:r>
            <a:r>
              <a:rPr lang="en-US" dirty="0"/>
              <a:t> is an iterative; it tells Angular to stamp out one &lt;li&gt; per </a:t>
            </a:r>
            <a:r>
              <a:rPr lang="en-US" dirty="0" smtClean="0"/>
              <a:t>employee </a:t>
            </a:r>
            <a:r>
              <a:rPr lang="en-US" dirty="0"/>
              <a:t>in the </a:t>
            </a:r>
            <a:r>
              <a:rPr lang="en-US" dirty="0" smtClean="0"/>
              <a:t>employees </a:t>
            </a:r>
            <a:r>
              <a:rPr lang="en-US" dirty="0"/>
              <a:t>list</a:t>
            </a:r>
            <a:r>
              <a:rPr lang="en-US" dirty="0" smtClean="0"/>
              <a:t>.</a:t>
            </a:r>
          </a:p>
          <a:p>
            <a:pPr lvl="1"/>
            <a:endParaRPr lang="en-US" dirty="0"/>
          </a:p>
          <a:p>
            <a:pPr lvl="1"/>
            <a:endParaRPr lang="en-US" dirty="0" smtClean="0"/>
          </a:p>
          <a:p>
            <a:pPr lvl="1"/>
            <a:endParaRPr lang="en-US" dirty="0"/>
          </a:p>
          <a:p>
            <a:pPr lvl="1"/>
            <a:r>
              <a:rPr lang="en-US" dirty="0"/>
              <a:t>*</a:t>
            </a:r>
            <a:r>
              <a:rPr lang="en-US" dirty="0" err="1"/>
              <a:t>ngIf</a:t>
            </a:r>
            <a:r>
              <a:rPr lang="en-US" dirty="0"/>
              <a:t> is a conditional; it includes the </a:t>
            </a:r>
            <a:r>
              <a:rPr lang="en-US" dirty="0" smtClean="0"/>
              <a:t>Employee Detail </a:t>
            </a:r>
            <a:r>
              <a:rPr lang="en-US" dirty="0"/>
              <a:t>component only if a selected </a:t>
            </a:r>
            <a:r>
              <a:rPr lang="en-US" dirty="0" smtClean="0"/>
              <a:t>employee </a:t>
            </a:r>
            <a:r>
              <a:rPr lang="en-US" dirty="0"/>
              <a:t>exists</a:t>
            </a:r>
            <a:r>
              <a:rPr lang="en-US" dirty="0" smtClean="0"/>
              <a:t>.</a:t>
            </a:r>
          </a:p>
          <a:p>
            <a:pPr lvl="1"/>
            <a:endParaRPr lang="en-US"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87" y="2914587"/>
            <a:ext cx="5744377" cy="8954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982" y="4578235"/>
            <a:ext cx="4372585" cy="1638529"/>
          </a:xfrm>
          <a:prstGeom prst="rect">
            <a:avLst/>
          </a:prstGeom>
        </p:spPr>
      </p:pic>
    </p:spTree>
    <p:extLst>
      <p:ext uri="{BB962C8B-B14F-4D97-AF65-F5344CB8AC3E}">
        <p14:creationId xmlns:p14="http://schemas.microsoft.com/office/powerpoint/2010/main" val="150406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r>
              <a:rPr lang="en-US" b="0" dirty="0"/>
              <a:t> </a:t>
            </a:r>
            <a:r>
              <a:rPr lang="en-US" dirty="0"/>
              <a:t>directives</a:t>
            </a:r>
          </a:p>
        </p:txBody>
      </p:sp>
      <p:sp>
        <p:nvSpPr>
          <p:cNvPr id="3" name="Content Placeholder 2"/>
          <p:cNvSpPr>
            <a:spLocks noGrp="1"/>
          </p:cNvSpPr>
          <p:nvPr>
            <p:ph idx="1"/>
          </p:nvPr>
        </p:nvSpPr>
        <p:spPr/>
        <p:txBody>
          <a:bodyPr/>
          <a:lstStyle/>
          <a:p>
            <a:r>
              <a:rPr lang="en-US" i="1" dirty="0"/>
              <a:t>Attribute directives</a:t>
            </a:r>
            <a:r>
              <a:rPr lang="en-US" dirty="0"/>
              <a:t> alter the appearance or behavior of an existing element. In templates they look like regular HTML attributes, hence the name</a:t>
            </a:r>
            <a:r>
              <a:rPr lang="en-US" dirty="0" smtClean="0"/>
              <a:t>.</a:t>
            </a:r>
          </a:p>
          <a:p>
            <a:r>
              <a:rPr lang="en-US" dirty="0"/>
              <a:t>The </a:t>
            </a:r>
            <a:r>
              <a:rPr lang="en-US" dirty="0" err="1"/>
              <a:t>ngModel</a:t>
            </a:r>
            <a:r>
              <a:rPr lang="en-US" dirty="0"/>
              <a:t> directive, which implements two-way data binding, is an example of an attribute directive. </a:t>
            </a:r>
            <a:r>
              <a:rPr lang="en-US" dirty="0" err="1"/>
              <a:t>ngModel</a:t>
            </a:r>
            <a:r>
              <a:rPr lang="en-US" dirty="0"/>
              <a:t> modifies the behavior of an existing element (typically &lt;input&gt;) by setting its display value property and responding to change events.</a:t>
            </a:r>
          </a:p>
        </p:txBody>
      </p:sp>
    </p:spTree>
    <p:extLst>
      <p:ext uri="{BB962C8B-B14F-4D97-AF65-F5344CB8AC3E}">
        <p14:creationId xmlns:p14="http://schemas.microsoft.com/office/powerpoint/2010/main" val="409962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services and dependency </a:t>
            </a:r>
            <a:r>
              <a:rPr lang="en-US" dirty="0" smtClean="0"/>
              <a:t>injection</a:t>
            </a:r>
            <a:endParaRPr lang="en-US" dirty="0"/>
          </a:p>
        </p:txBody>
      </p:sp>
      <p:sp>
        <p:nvSpPr>
          <p:cNvPr id="3" name="Content Placeholder 2"/>
          <p:cNvSpPr>
            <a:spLocks noGrp="1"/>
          </p:cNvSpPr>
          <p:nvPr>
            <p:ph idx="1"/>
          </p:nvPr>
        </p:nvSpPr>
        <p:spPr>
          <a:xfrm>
            <a:off x="1154955" y="1654174"/>
            <a:ext cx="9868645" cy="4441825"/>
          </a:xfrm>
        </p:spPr>
        <p:txBody>
          <a:bodyPr>
            <a:normAutofit/>
          </a:bodyPr>
          <a:lstStyle/>
          <a:p>
            <a:r>
              <a:rPr lang="en-US" i="1" dirty="0"/>
              <a:t>Service</a:t>
            </a:r>
            <a:r>
              <a:rPr lang="en-US" dirty="0"/>
              <a:t> is a broad category encompassing any value, function, or feature that an app needs. A service is typically a class with a narrow, well-defined purpose. It should do something specific and do it </a:t>
            </a:r>
            <a:r>
              <a:rPr lang="en-US" dirty="0" smtClean="0"/>
              <a:t>well. </a:t>
            </a:r>
            <a:endParaRPr lang="en-US" dirty="0" smtClean="0"/>
          </a:p>
          <a:p>
            <a:r>
              <a:rPr lang="en-US" dirty="0"/>
              <a:t> A good component presents properties and methods for data binding</a:t>
            </a:r>
            <a:r>
              <a:rPr lang="en-US" dirty="0" smtClean="0"/>
              <a:t>.</a:t>
            </a:r>
            <a:endParaRPr lang="en-US" dirty="0" smtClean="0"/>
          </a:p>
          <a:p>
            <a:r>
              <a:rPr lang="en-US" dirty="0"/>
              <a:t>A component can delegate certain tasks to services, such </a:t>
            </a:r>
            <a:r>
              <a:rPr lang="en-US" dirty="0" smtClean="0"/>
              <a:t>as: logging, fetching data from the server or validating user input… By </a:t>
            </a:r>
            <a:r>
              <a:rPr lang="en-US" dirty="0"/>
              <a:t>defining such processing tasks in an </a:t>
            </a:r>
            <a:r>
              <a:rPr lang="en-US" i="1" dirty="0"/>
              <a:t>injectable service class</a:t>
            </a:r>
            <a:r>
              <a:rPr lang="en-US" dirty="0"/>
              <a:t>, you make those tasks available to any component</a:t>
            </a:r>
            <a:r>
              <a:rPr lang="en-US" dirty="0" smtClean="0"/>
              <a:t>.</a:t>
            </a:r>
          </a:p>
          <a:p>
            <a:r>
              <a:rPr lang="en-US" dirty="0" smtClean="0"/>
              <a:t>Angular </a:t>
            </a:r>
            <a:r>
              <a:rPr lang="en-US" dirty="0"/>
              <a:t>doesn't </a:t>
            </a:r>
            <a:r>
              <a:rPr lang="en-US" i="1" dirty="0"/>
              <a:t>enforce</a:t>
            </a:r>
            <a:r>
              <a:rPr lang="en-US" dirty="0"/>
              <a:t> these principles. Angular does help you </a:t>
            </a:r>
            <a:r>
              <a:rPr lang="en-US" i="1" dirty="0"/>
              <a:t>follow</a:t>
            </a:r>
            <a:r>
              <a:rPr lang="en-US" dirty="0"/>
              <a:t> these principles by making it easy to factor your application logic into services and make those services available to components through </a:t>
            </a:r>
            <a:r>
              <a:rPr lang="en-US" i="1" dirty="0"/>
              <a:t>dependency injection</a:t>
            </a:r>
            <a:r>
              <a:rPr lang="en-US" dirty="0"/>
              <a:t>.</a:t>
            </a:r>
          </a:p>
        </p:txBody>
      </p:sp>
    </p:spTree>
    <p:extLst>
      <p:ext uri="{BB962C8B-B14F-4D97-AF65-F5344CB8AC3E}">
        <p14:creationId xmlns:p14="http://schemas.microsoft.com/office/powerpoint/2010/main" val="171879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t>
            </a:r>
            <a:r>
              <a:rPr lang="en-US" dirty="0" smtClean="0"/>
              <a:t>examples</a:t>
            </a:r>
            <a:endParaRPr lang="en-US" dirty="0"/>
          </a:p>
        </p:txBody>
      </p:sp>
      <p:sp>
        <p:nvSpPr>
          <p:cNvPr id="7" name="Content Placeholder 6"/>
          <p:cNvSpPr>
            <a:spLocks noGrp="1"/>
          </p:cNvSpPr>
          <p:nvPr>
            <p:ph idx="1"/>
          </p:nvPr>
        </p:nvSpPr>
        <p:spPr>
          <a:xfrm>
            <a:off x="1154955" y="4963717"/>
            <a:ext cx="9868645" cy="751284"/>
          </a:xfrm>
        </p:spPr>
        <p:txBody>
          <a:bodyPr/>
          <a:lstStyle/>
          <a:p>
            <a:r>
              <a:rPr lang="en-US" dirty="0"/>
              <a:t>Services can depend on other services. For example, here's a </a:t>
            </a:r>
            <a:r>
              <a:rPr lang="en-US" dirty="0" err="1" smtClean="0"/>
              <a:t>EmployeeService</a:t>
            </a:r>
            <a:r>
              <a:rPr lang="en-US" dirty="0" smtClean="0"/>
              <a:t> </a:t>
            </a:r>
            <a:r>
              <a:rPr lang="en-US" dirty="0"/>
              <a:t>that depends on the </a:t>
            </a:r>
            <a:r>
              <a:rPr lang="en-US" dirty="0" err="1" smtClean="0"/>
              <a:t>ApiService</a:t>
            </a:r>
            <a:r>
              <a:rPr lang="en-US" dirty="0" smtClean="0"/>
              <a:t> get employees... </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316" y="1458341"/>
            <a:ext cx="5581918" cy="3302175"/>
          </a:xfrm>
          <a:prstGeom prst="rect">
            <a:avLst/>
          </a:prstGeom>
        </p:spPr>
      </p:pic>
    </p:spTree>
    <p:extLst>
      <p:ext uri="{BB962C8B-B14F-4D97-AF65-F5344CB8AC3E}">
        <p14:creationId xmlns:p14="http://schemas.microsoft.com/office/powerpoint/2010/main" val="10769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(DI</a:t>
            </a:r>
            <a:r>
              <a:rPr lang="en-US" dirty="0" smtClean="0"/>
              <a:t>)</a:t>
            </a:r>
            <a:endParaRPr lang="en-US" dirty="0"/>
          </a:p>
        </p:txBody>
      </p:sp>
      <p:sp>
        <p:nvSpPr>
          <p:cNvPr id="3" name="Content Placeholder 2"/>
          <p:cNvSpPr>
            <a:spLocks noGrp="1"/>
          </p:cNvSpPr>
          <p:nvPr>
            <p:ph idx="1"/>
          </p:nvPr>
        </p:nvSpPr>
        <p:spPr>
          <a:xfrm>
            <a:off x="4185539" y="1628049"/>
            <a:ext cx="7649410" cy="1708150"/>
          </a:xfrm>
        </p:spPr>
        <p:txBody>
          <a:bodyPr/>
          <a:lstStyle/>
          <a:p>
            <a:r>
              <a:rPr lang="en-US" dirty="0"/>
              <a:t>DI is wired into the Angular framework and used everywhere to provide new components with the services or other things they need. Components consume services; that is, you can </a:t>
            </a:r>
            <a:r>
              <a:rPr lang="en-US" i="1" dirty="0"/>
              <a:t>inject</a:t>
            </a:r>
            <a:r>
              <a:rPr lang="en-US" dirty="0"/>
              <a:t> a service into a component, giving the component access to that service class</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1628049"/>
            <a:ext cx="2539682" cy="1142857"/>
          </a:xfrm>
          <a:prstGeom prst="rect">
            <a:avLst/>
          </a:prstGeom>
        </p:spPr>
      </p:pic>
      <p:sp>
        <p:nvSpPr>
          <p:cNvPr id="6" name="Content Placeholder 2"/>
          <p:cNvSpPr txBox="1">
            <a:spLocks/>
          </p:cNvSpPr>
          <p:nvPr/>
        </p:nvSpPr>
        <p:spPr>
          <a:xfrm>
            <a:off x="1046099" y="3336199"/>
            <a:ext cx="1067128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To define a class as a service in Angular, use the @Injectable() decorator to provide the metadata that allows Angular to inject it into a component as a dependency. Similarly, use the @Injectable() decorator to indicate that a component or other class (such as another service, a pipe, or an </a:t>
            </a:r>
            <a:r>
              <a:rPr lang="en-US" dirty="0" err="1"/>
              <a:t>NgModule</a:t>
            </a:r>
            <a:r>
              <a:rPr lang="en-US" dirty="0"/>
              <a:t>) has a dependency</a:t>
            </a:r>
            <a:r>
              <a:rPr lang="en-US" dirty="0" smtClean="0"/>
              <a:t>.</a:t>
            </a:r>
          </a:p>
          <a:p>
            <a:pPr lvl="1"/>
            <a:r>
              <a:rPr lang="en-US" dirty="0" smtClean="0"/>
              <a:t>The </a:t>
            </a:r>
            <a:r>
              <a:rPr lang="en-US" i="1" dirty="0" smtClean="0"/>
              <a:t>injector</a:t>
            </a:r>
            <a:r>
              <a:rPr lang="en-US" dirty="0" smtClean="0"/>
              <a:t> is the main mechanism. Angular creates an application-wide injector for you during the bootstrap process, and additional injectors as needed. You don't have to create injectors.</a:t>
            </a:r>
          </a:p>
          <a:p>
            <a:pPr lvl="1"/>
            <a:r>
              <a:rPr lang="en-US" dirty="0" smtClean="0"/>
              <a:t>An injector creates dependencies, and maintains a </a:t>
            </a:r>
            <a:r>
              <a:rPr lang="en-US" i="1" dirty="0" smtClean="0"/>
              <a:t>container</a:t>
            </a:r>
            <a:r>
              <a:rPr lang="en-US" dirty="0" smtClean="0"/>
              <a:t> of dependency instances that it reuses if possible.</a:t>
            </a:r>
          </a:p>
          <a:p>
            <a:pPr lvl="1"/>
            <a:r>
              <a:rPr lang="en-US" dirty="0" smtClean="0"/>
              <a:t>A </a:t>
            </a:r>
            <a:r>
              <a:rPr lang="en-US" i="1" dirty="0" smtClean="0"/>
              <a:t>provider</a:t>
            </a:r>
            <a:r>
              <a:rPr lang="en-US" dirty="0" smtClean="0"/>
              <a:t> is an object that tells an injector how to obtain or create a dependency.</a:t>
            </a:r>
          </a:p>
          <a:p>
            <a:pPr lvl="1"/>
            <a:endParaRPr lang="en-US" dirty="0"/>
          </a:p>
        </p:txBody>
      </p:sp>
    </p:spTree>
    <p:extLst>
      <p:ext uri="{BB962C8B-B14F-4D97-AF65-F5344CB8AC3E}">
        <p14:creationId xmlns:p14="http://schemas.microsoft.com/office/powerpoint/2010/main" val="1143343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t>
            </a:r>
            <a:r>
              <a:rPr lang="en-US" dirty="0" smtClean="0"/>
              <a:t>services</a:t>
            </a:r>
            <a:endParaRPr lang="en-US" dirty="0"/>
          </a:p>
        </p:txBody>
      </p:sp>
      <p:sp>
        <p:nvSpPr>
          <p:cNvPr id="3" name="Content Placeholder 2"/>
          <p:cNvSpPr>
            <a:spLocks noGrp="1"/>
          </p:cNvSpPr>
          <p:nvPr>
            <p:ph idx="1"/>
          </p:nvPr>
        </p:nvSpPr>
        <p:spPr>
          <a:xfrm>
            <a:off x="1154955" y="1654174"/>
            <a:ext cx="9868645" cy="4354739"/>
          </a:xfrm>
        </p:spPr>
        <p:txBody>
          <a:bodyPr/>
          <a:lstStyle/>
          <a:p>
            <a:r>
              <a:rPr lang="en-US" dirty="0"/>
              <a:t>You must register at least one </a:t>
            </a:r>
            <a:r>
              <a:rPr lang="en-US" i="1" dirty="0"/>
              <a:t>provider</a:t>
            </a:r>
            <a:r>
              <a:rPr lang="en-US" dirty="0"/>
              <a:t> of any service you are going to use</a:t>
            </a:r>
            <a:r>
              <a:rPr lang="en-US" dirty="0"/>
              <a:t>. You register providers in the metadata of the service (in the @Injectable() decorator), or in the @</a:t>
            </a:r>
            <a:r>
              <a:rPr lang="en-US" dirty="0" err="1"/>
              <a:t>NgModule</a:t>
            </a:r>
            <a:r>
              <a:rPr lang="en-US" dirty="0"/>
              <a:t>() or @Component() </a:t>
            </a:r>
            <a:r>
              <a:rPr lang="en-US" dirty="0" smtClean="0"/>
              <a:t>metadata</a:t>
            </a:r>
          </a:p>
          <a:p>
            <a:pPr lvl="1"/>
            <a:r>
              <a:rPr lang="en-US" dirty="0"/>
              <a:t>By default, the Angular CLI command </a:t>
            </a:r>
            <a:r>
              <a:rPr lang="en-US" i="1" dirty="0"/>
              <a:t>ng generate service</a:t>
            </a:r>
            <a:r>
              <a:rPr lang="en-US" dirty="0"/>
              <a:t> registers a provider with the root injector for your </a:t>
            </a:r>
            <a:r>
              <a:rPr lang="en-US" dirty="0" smtClean="0"/>
              <a:t>service</a:t>
            </a:r>
          </a:p>
          <a:p>
            <a:pPr lvl="1"/>
            <a:endParaRPr lang="en-US" dirty="0" smtClean="0"/>
          </a:p>
          <a:p>
            <a:pPr lvl="1"/>
            <a:endParaRPr lang="en-US" dirty="0"/>
          </a:p>
          <a:p>
            <a:pPr lvl="1"/>
            <a:endParaRPr lang="en-US" dirty="0" smtClean="0"/>
          </a:p>
          <a:p>
            <a:pPr lvl="1"/>
            <a:endParaRPr lang="en-US" dirty="0"/>
          </a:p>
          <a:p>
            <a:pPr lvl="1"/>
            <a:r>
              <a:rPr lang="en-US" dirty="0"/>
              <a:t>When you provide the service at the root level, </a:t>
            </a:r>
            <a:r>
              <a:rPr lang="en-US" dirty="0" smtClean="0"/>
              <a:t>Angular </a:t>
            </a:r>
            <a:r>
              <a:rPr lang="en-US" dirty="0"/>
              <a:t>creates a single, shared instance of </a:t>
            </a:r>
            <a:r>
              <a:rPr lang="en-US" dirty="0" smtClean="0"/>
              <a:t>service </a:t>
            </a:r>
            <a:r>
              <a:rPr lang="en-US" dirty="0"/>
              <a:t>and injects it into any class that asks for it. Registering the provider in the @Injectable() metadata also allows Angular to optimize an app by removing the service from the compiled app if it isn't used, a process known as tree-shaking.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567" y="3310574"/>
            <a:ext cx="2804144" cy="1022506"/>
          </a:xfrm>
          <a:prstGeom prst="rect">
            <a:avLst/>
          </a:prstGeom>
        </p:spPr>
      </p:pic>
    </p:spTree>
    <p:extLst>
      <p:ext uri="{BB962C8B-B14F-4D97-AF65-F5344CB8AC3E}">
        <p14:creationId xmlns:p14="http://schemas.microsoft.com/office/powerpoint/2010/main" val="309288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t>
            </a:r>
            <a:r>
              <a:rPr lang="en-US" dirty="0" smtClean="0"/>
              <a:t>services</a:t>
            </a:r>
            <a:endParaRPr lang="en-US" dirty="0"/>
          </a:p>
        </p:txBody>
      </p:sp>
      <p:sp>
        <p:nvSpPr>
          <p:cNvPr id="3" name="Content Placeholder 2"/>
          <p:cNvSpPr>
            <a:spLocks noGrp="1"/>
          </p:cNvSpPr>
          <p:nvPr>
            <p:ph idx="1"/>
          </p:nvPr>
        </p:nvSpPr>
        <p:spPr>
          <a:xfrm>
            <a:off x="1154955" y="1593669"/>
            <a:ext cx="9868645" cy="4741817"/>
          </a:xfrm>
        </p:spPr>
        <p:txBody>
          <a:bodyPr/>
          <a:lstStyle/>
          <a:p>
            <a:pPr lvl="1"/>
            <a:r>
              <a:rPr lang="en-US" dirty="0" smtClean="0"/>
              <a:t>When </a:t>
            </a:r>
            <a:r>
              <a:rPr lang="en-US" dirty="0"/>
              <a:t>you register a provider with a specific </a:t>
            </a:r>
            <a:r>
              <a:rPr lang="en-US" dirty="0" err="1"/>
              <a:t>NgModule</a:t>
            </a:r>
            <a:r>
              <a:rPr lang="en-US" dirty="0"/>
              <a:t>, the same instance of a service is available to all components in that </a:t>
            </a:r>
            <a:r>
              <a:rPr lang="en-US" dirty="0" err="1"/>
              <a:t>NgModule</a:t>
            </a:r>
            <a:r>
              <a:rPr lang="en-US" dirty="0"/>
              <a:t>. To register at this level, use the providers property of the @</a:t>
            </a:r>
            <a:r>
              <a:rPr lang="en-US" dirty="0" err="1"/>
              <a:t>NgModule</a:t>
            </a:r>
            <a:r>
              <a:rPr lang="en-US" dirty="0"/>
              <a:t>() decorator</a:t>
            </a:r>
            <a:r>
              <a:rPr lang="en-US" dirty="0" smtClean="0"/>
              <a:t>.</a:t>
            </a:r>
          </a:p>
          <a:p>
            <a:pPr lvl="1"/>
            <a:endParaRPr lang="en-US" dirty="0" smtClean="0"/>
          </a:p>
          <a:p>
            <a:pPr lvl="1"/>
            <a:endParaRPr lang="en-US" dirty="0"/>
          </a:p>
          <a:p>
            <a:pPr lvl="1"/>
            <a:endParaRPr lang="en-US" dirty="0" smtClean="0"/>
          </a:p>
          <a:p>
            <a:pPr lvl="1"/>
            <a:endParaRPr lang="en-US" dirty="0"/>
          </a:p>
          <a:p>
            <a:pPr lvl="1"/>
            <a:r>
              <a:rPr lang="en-US" dirty="0" smtClean="0"/>
              <a:t>When </a:t>
            </a:r>
            <a:r>
              <a:rPr lang="en-US" dirty="0"/>
              <a:t>you register a provider at the component level, you get a new instance of the service with each new instance of that component. At the component level, register a service provider in the providers property of the @Component() metadata.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75" y="2435763"/>
            <a:ext cx="2570801" cy="14853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593" y="4763208"/>
            <a:ext cx="4515341" cy="1480837"/>
          </a:xfrm>
          <a:prstGeom prst="rect">
            <a:avLst/>
          </a:prstGeom>
        </p:spPr>
      </p:pic>
    </p:spTree>
    <p:extLst>
      <p:ext uri="{BB962C8B-B14F-4D97-AF65-F5344CB8AC3E}">
        <p14:creationId xmlns:p14="http://schemas.microsoft.com/office/powerpoint/2010/main" val="3182748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a:t>In a single-page app, you change what the user sees by showing or hiding portions of the display that correspond to particular components, rather than going out to the server to get a new page. As users perform application tasks, they need to move between the different </a:t>
            </a:r>
            <a:r>
              <a:rPr lang="en-US" dirty="0">
                <a:hlinkClick r:id="rId2" tooltip="Definition of view"/>
              </a:rPr>
              <a:t>views</a:t>
            </a:r>
            <a:r>
              <a:rPr lang="en-US" dirty="0"/>
              <a:t> that you have defined</a:t>
            </a:r>
            <a:r>
              <a:rPr lang="en-US" dirty="0" smtClean="0"/>
              <a:t>.</a:t>
            </a:r>
          </a:p>
          <a:p>
            <a:r>
              <a:rPr lang="en-US" dirty="0"/>
              <a:t>To handle the navigation from one view to the next, you use the Angular Router. The Router enables navigation by interpreting a browser URL as an instruction to change the view.</a:t>
            </a:r>
          </a:p>
        </p:txBody>
      </p:sp>
    </p:spTree>
    <p:extLst>
      <p:ext uri="{BB962C8B-B14F-4D97-AF65-F5344CB8AC3E}">
        <p14:creationId xmlns:p14="http://schemas.microsoft.com/office/powerpoint/2010/main" val="1710896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a:t>
            </a:r>
            <a:r>
              <a:rPr lang="en-US" dirty="0" smtClean="0"/>
              <a:t>hooks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2464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a:t>
            </a:r>
            <a:endParaRPr lang="en-US" dirty="0"/>
          </a:p>
        </p:txBody>
      </p:sp>
      <p:sp>
        <p:nvSpPr>
          <p:cNvPr id="3" name="Content Placeholder 2"/>
          <p:cNvSpPr>
            <a:spLocks noGrp="1"/>
          </p:cNvSpPr>
          <p:nvPr>
            <p:ph idx="1"/>
          </p:nvPr>
        </p:nvSpPr>
        <p:spPr/>
        <p:txBody>
          <a:bodyPr/>
          <a:lstStyle/>
          <a:p>
            <a:r>
              <a:rPr lang="en-US" dirty="0"/>
              <a:t>Angular is a platform and framework for building single-page client applications using HTML and </a:t>
            </a:r>
            <a:r>
              <a:rPr lang="en-US" dirty="0" err="1"/>
              <a:t>TypeScript</a:t>
            </a:r>
            <a:r>
              <a:rPr lang="en-US" dirty="0"/>
              <a:t>. Angular is written in </a:t>
            </a:r>
            <a:r>
              <a:rPr lang="en-US" dirty="0" err="1"/>
              <a:t>TypeScript</a:t>
            </a:r>
            <a:r>
              <a:rPr lang="en-US" dirty="0"/>
              <a:t>. It implements core and optional functionality as a set of </a:t>
            </a:r>
            <a:r>
              <a:rPr lang="en-US" dirty="0" err="1"/>
              <a:t>TypeScript</a:t>
            </a:r>
            <a:r>
              <a:rPr lang="en-US" dirty="0"/>
              <a:t> libraries that you import into your apps</a:t>
            </a:r>
            <a:r>
              <a:rPr lang="en-US" dirty="0" smtClean="0"/>
              <a:t>.</a:t>
            </a:r>
          </a:p>
          <a:p>
            <a:r>
              <a:rPr lang="en-US" dirty="0"/>
              <a:t>Angular 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a:t>
            </a:r>
          </a:p>
        </p:txBody>
      </p:sp>
    </p:spTree>
    <p:extLst>
      <p:ext uri="{BB962C8B-B14F-4D97-AF65-F5344CB8AC3E}">
        <p14:creationId xmlns:p14="http://schemas.microsoft.com/office/powerpoint/2010/main" val="1103541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Single-Page Applications</a:t>
            </a:r>
          </a:p>
        </p:txBody>
      </p:sp>
      <p:sp>
        <p:nvSpPr>
          <p:cNvPr id="3" name="Content Placeholder 2"/>
          <p:cNvSpPr>
            <a:spLocks noGrp="1"/>
          </p:cNvSpPr>
          <p:nvPr>
            <p:ph idx="1"/>
          </p:nvPr>
        </p:nvSpPr>
        <p:spPr/>
        <p:txBody>
          <a:bodyPr/>
          <a:lstStyle/>
          <a:p>
            <a:r>
              <a:rPr lang="en-US" b="1" i="1" dirty="0"/>
              <a:t>Single-Page Applications</a:t>
            </a:r>
            <a:r>
              <a:rPr lang="en-US" dirty="0"/>
              <a:t> (or </a:t>
            </a:r>
            <a:r>
              <a:rPr lang="en-US" b="1" i="1" dirty="0"/>
              <a:t>SPA’s</a:t>
            </a:r>
            <a:r>
              <a:rPr lang="en-US" dirty="0"/>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276" y="3613997"/>
            <a:ext cx="5702432" cy="2665771"/>
          </a:xfrm>
          <a:prstGeom prst="rect">
            <a:avLst/>
          </a:prstGeom>
        </p:spPr>
      </p:pic>
    </p:spTree>
    <p:extLst>
      <p:ext uri="{BB962C8B-B14F-4D97-AF65-F5344CB8AC3E}">
        <p14:creationId xmlns:p14="http://schemas.microsoft.com/office/powerpoint/2010/main" val="2542737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424" y="1666874"/>
            <a:ext cx="7173703" cy="4358825"/>
          </a:xfrm>
        </p:spPr>
      </p:pic>
    </p:spTree>
    <p:extLst>
      <p:ext uri="{BB962C8B-B14F-4D97-AF65-F5344CB8AC3E}">
        <p14:creationId xmlns:p14="http://schemas.microsoft.com/office/powerpoint/2010/main" val="138353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modules</a:t>
            </a:r>
            <a:endParaRPr lang="en-US" dirty="0"/>
          </a:p>
        </p:txBody>
      </p:sp>
      <p:sp>
        <p:nvSpPr>
          <p:cNvPr id="3" name="Content Placeholder 2"/>
          <p:cNvSpPr>
            <a:spLocks noGrp="1"/>
          </p:cNvSpPr>
          <p:nvPr>
            <p:ph idx="1"/>
          </p:nvPr>
        </p:nvSpPr>
        <p:spPr>
          <a:xfrm>
            <a:off x="1154955" y="1654174"/>
            <a:ext cx="9868645" cy="4149725"/>
          </a:xfrm>
        </p:spPr>
        <p:txBody>
          <a:bodyPr/>
          <a:lstStyle/>
          <a:p>
            <a:r>
              <a:rPr lang="en-US" dirty="0"/>
              <a:t>Angular apps are modular and Angular has its own modularity system called </a:t>
            </a:r>
            <a:r>
              <a:rPr lang="en-US" i="1" dirty="0" err="1"/>
              <a:t>NgModules</a:t>
            </a:r>
            <a:r>
              <a:rPr lang="en-US" dirty="0"/>
              <a:t>. </a:t>
            </a:r>
            <a:r>
              <a:rPr lang="en-US" dirty="0" err="1"/>
              <a:t>NgModules</a:t>
            </a:r>
            <a:r>
              <a:rPr lang="en-US" dirty="0"/>
              <a:t> are containers for a cohesive block of code dedicated to an application domain, a workflow, or a closely related set of capabilities. They can contain components, service providers, and other code files whose scope is defined by the containing </a:t>
            </a:r>
            <a:r>
              <a:rPr lang="en-US" dirty="0" err="1"/>
              <a:t>NgModule</a:t>
            </a:r>
            <a:r>
              <a:rPr lang="en-US" dirty="0"/>
              <a:t>. They can import functionality that is exported from other </a:t>
            </a:r>
            <a:r>
              <a:rPr lang="en-US" dirty="0" err="1"/>
              <a:t>NgModules</a:t>
            </a:r>
            <a:r>
              <a:rPr lang="en-US" dirty="0"/>
              <a:t>, and export selected functionality for use by other </a:t>
            </a:r>
            <a:r>
              <a:rPr lang="en-US" dirty="0" err="1"/>
              <a:t>NgModules</a:t>
            </a:r>
            <a:r>
              <a:rPr lang="en-US" dirty="0" smtClean="0"/>
              <a:t>.</a:t>
            </a:r>
          </a:p>
          <a:p>
            <a:r>
              <a:rPr lang="en-US" dirty="0"/>
              <a:t>Every Angular app has at least one </a:t>
            </a:r>
            <a:r>
              <a:rPr lang="en-US" dirty="0" err="1"/>
              <a:t>NgModule</a:t>
            </a:r>
            <a:r>
              <a:rPr lang="en-US" dirty="0"/>
              <a:t> class, the root module, which is conventionally named </a:t>
            </a:r>
            <a:r>
              <a:rPr lang="en-US" dirty="0" err="1"/>
              <a:t>AppModule</a:t>
            </a:r>
            <a:r>
              <a:rPr lang="en-US" dirty="0"/>
              <a:t> and resides in a file named </a:t>
            </a:r>
            <a:r>
              <a:rPr lang="en-US" dirty="0" err="1"/>
              <a:t>app.module.ts</a:t>
            </a:r>
            <a:r>
              <a:rPr lang="en-US" dirty="0"/>
              <a:t>. You launch your app by bootstrapping the root </a:t>
            </a:r>
            <a:r>
              <a:rPr lang="en-US" dirty="0" err="1"/>
              <a:t>NgModule</a:t>
            </a:r>
            <a:r>
              <a:rPr lang="en-US" dirty="0" smtClean="0"/>
              <a:t>.</a:t>
            </a:r>
          </a:p>
          <a:p>
            <a:r>
              <a:rPr lang="en-US" dirty="0"/>
              <a:t>While a small application might have only one </a:t>
            </a:r>
            <a:r>
              <a:rPr lang="en-US" dirty="0" err="1"/>
              <a:t>NgModule</a:t>
            </a:r>
            <a:r>
              <a:rPr lang="en-US" dirty="0"/>
              <a:t>, most apps have many more </a:t>
            </a:r>
            <a:r>
              <a:rPr lang="en-US" i="1" dirty="0"/>
              <a:t>feature modules</a:t>
            </a:r>
            <a:r>
              <a:rPr lang="en-US" dirty="0"/>
              <a:t>. The </a:t>
            </a:r>
            <a:r>
              <a:rPr lang="en-US" i="1" dirty="0"/>
              <a:t>root</a:t>
            </a:r>
            <a:r>
              <a:rPr lang="en-US" dirty="0"/>
              <a:t> </a:t>
            </a:r>
            <a:r>
              <a:rPr lang="en-US" dirty="0" err="1"/>
              <a:t>NgModule</a:t>
            </a:r>
            <a:r>
              <a:rPr lang="en-US" dirty="0"/>
              <a:t> for an app is so named because it can include child </a:t>
            </a:r>
            <a:r>
              <a:rPr lang="en-US" dirty="0" err="1"/>
              <a:t>NgModules</a:t>
            </a:r>
            <a:r>
              <a:rPr lang="en-US" dirty="0"/>
              <a:t> in a hierarchy of any depth</a:t>
            </a:r>
          </a:p>
        </p:txBody>
      </p:sp>
    </p:spTree>
    <p:extLst>
      <p:ext uri="{BB962C8B-B14F-4D97-AF65-F5344CB8AC3E}">
        <p14:creationId xmlns:p14="http://schemas.microsoft.com/office/powerpoint/2010/main" val="18971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a:t>
            </a:r>
            <a:r>
              <a:rPr lang="en-US" dirty="0"/>
              <a:t> </a:t>
            </a:r>
            <a:r>
              <a:rPr lang="en-US" dirty="0" smtClean="0"/>
              <a:t>metadata</a:t>
            </a:r>
            <a:endParaRPr lang="en-US" dirty="0"/>
          </a:p>
        </p:txBody>
      </p:sp>
      <p:sp>
        <p:nvSpPr>
          <p:cNvPr id="3" name="Content Placeholder 2"/>
          <p:cNvSpPr>
            <a:spLocks noGrp="1"/>
          </p:cNvSpPr>
          <p:nvPr>
            <p:ph idx="1"/>
          </p:nvPr>
        </p:nvSpPr>
        <p:spPr>
          <a:xfrm>
            <a:off x="1154955" y="1654174"/>
            <a:ext cx="9868645" cy="4606926"/>
          </a:xfrm>
        </p:spPr>
        <p:txBody>
          <a:bodyPr>
            <a:normAutofit/>
          </a:bodyPr>
          <a:lstStyle/>
          <a:p>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i="1" dirty="0" err="1"/>
              <a:t>NgModule</a:t>
            </a:r>
            <a:r>
              <a:rPr lang="en-US" i="1" dirty="0"/>
              <a:t> </a:t>
            </a:r>
            <a:r>
              <a:rPr lang="en-US" dirty="0"/>
              <a:t>is a decorator function that takes metadata objects whose properties describe the module. The properties are</a:t>
            </a:r>
            <a:r>
              <a:rPr lang="en-US" dirty="0" smtClean="0"/>
              <a:t>:</a:t>
            </a:r>
          </a:p>
          <a:p>
            <a:pPr lvl="1"/>
            <a:r>
              <a:rPr lang="en-US" b="1" i="1" dirty="0"/>
              <a:t>declarations:</a:t>
            </a:r>
            <a:r>
              <a:rPr lang="en-US" dirty="0"/>
              <a:t> The classes that are related to views and they belong to this module. There are three classes of Angular that can contain view: components, directives, and </a:t>
            </a:r>
            <a:r>
              <a:rPr lang="en-US" dirty="0" smtClean="0"/>
              <a:t>pipes.</a:t>
            </a:r>
          </a:p>
          <a:p>
            <a:pPr lvl="1"/>
            <a:r>
              <a:rPr lang="en-US" b="1" i="1" dirty="0"/>
              <a:t>exports</a:t>
            </a:r>
            <a:r>
              <a:rPr lang="en-US" dirty="0"/>
              <a:t>: The subset of declarations that should be visible and usable in the component templates of other </a:t>
            </a:r>
            <a:r>
              <a:rPr lang="en-US" dirty="0" err="1"/>
              <a:t>NgModules</a:t>
            </a:r>
            <a:r>
              <a:rPr lang="en-US" dirty="0" smtClean="0"/>
              <a:t>.</a:t>
            </a:r>
          </a:p>
          <a:p>
            <a:pPr lvl="1"/>
            <a:r>
              <a:rPr lang="en-US" b="1" i="1" dirty="0"/>
              <a:t>imports</a:t>
            </a:r>
            <a:r>
              <a:rPr lang="en-US" dirty="0"/>
              <a:t>: Other modules whose exported classes are needed by component templates declared in this </a:t>
            </a:r>
            <a:r>
              <a:rPr lang="en-US" dirty="0" err="1"/>
              <a:t>NgModule</a:t>
            </a:r>
            <a:r>
              <a:rPr lang="en-US" dirty="0" smtClean="0"/>
              <a:t>.</a:t>
            </a:r>
          </a:p>
          <a:p>
            <a:pPr lvl="1"/>
            <a:r>
              <a:rPr lang="en-US" b="1" i="1" dirty="0"/>
              <a:t>providers</a:t>
            </a:r>
            <a:r>
              <a:rPr lang="en-US" dirty="0"/>
              <a:t>: Creators of services that this </a:t>
            </a:r>
            <a:r>
              <a:rPr lang="en-US" dirty="0" err="1"/>
              <a:t>NgModule</a:t>
            </a:r>
            <a:r>
              <a:rPr lang="en-US" dirty="0"/>
              <a:t> contributes to the global collection of services; they become accessible in all parts of the app. (You can also specify providers at the component level</a:t>
            </a:r>
            <a:r>
              <a:rPr lang="en-US" dirty="0" smtClean="0"/>
              <a:t>.)</a:t>
            </a:r>
          </a:p>
          <a:p>
            <a:pPr lvl="1"/>
            <a:r>
              <a:rPr lang="en-US" b="1" i="1" dirty="0"/>
              <a:t>bootstrap</a:t>
            </a:r>
            <a:r>
              <a:rPr lang="en-US" dirty="0"/>
              <a:t>: The main application view, called the root component, which hosts all other app views. Only the root </a:t>
            </a:r>
            <a:r>
              <a:rPr lang="en-US" dirty="0" err="1"/>
              <a:t>NgModule</a:t>
            </a:r>
            <a:r>
              <a:rPr lang="en-US" dirty="0"/>
              <a:t> should set the bootstrap property.</a:t>
            </a:r>
          </a:p>
        </p:txBody>
      </p:sp>
    </p:spTree>
    <p:extLst>
      <p:ext uri="{BB962C8B-B14F-4D97-AF65-F5344CB8AC3E}">
        <p14:creationId xmlns:p14="http://schemas.microsoft.com/office/powerpoint/2010/main" val="3149852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look at how the root module looks like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187" y="1436611"/>
            <a:ext cx="5184178" cy="4744480"/>
          </a:xfrm>
        </p:spPr>
      </p:pic>
    </p:spTree>
    <p:extLst>
      <p:ext uri="{BB962C8B-B14F-4D97-AF65-F5344CB8AC3E}">
        <p14:creationId xmlns:p14="http://schemas.microsoft.com/office/powerpoint/2010/main" val="89118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components and templates</a:t>
            </a:r>
          </a:p>
        </p:txBody>
      </p:sp>
      <p:sp>
        <p:nvSpPr>
          <p:cNvPr id="3" name="Content Placeholder 2"/>
          <p:cNvSpPr>
            <a:spLocks noGrp="1"/>
          </p:cNvSpPr>
          <p:nvPr>
            <p:ph idx="1"/>
          </p:nvPr>
        </p:nvSpPr>
        <p:spPr/>
        <p:txBody>
          <a:bodyPr/>
          <a:lstStyle/>
          <a:p>
            <a:r>
              <a:rPr lang="en-US" dirty="0"/>
              <a:t>A </a:t>
            </a:r>
            <a:r>
              <a:rPr lang="en-US" i="1" dirty="0"/>
              <a:t>component</a:t>
            </a:r>
            <a:r>
              <a:rPr lang="en-US" dirty="0"/>
              <a:t> controls a patch of screen called a </a:t>
            </a:r>
            <a:r>
              <a:rPr lang="en-US" i="1" dirty="0">
                <a:hlinkClick r:id="rId2" tooltip="Definition of view"/>
              </a:rPr>
              <a:t>view</a:t>
            </a:r>
            <a:r>
              <a:rPr lang="en-US" dirty="0"/>
              <a:t>. For example, individual components define and control each of the following views from </a:t>
            </a:r>
            <a:r>
              <a:rPr lang="en-US" dirty="0" smtClean="0"/>
              <a:t>the Employee Demo:</a:t>
            </a:r>
            <a:endParaRPr lang="en-US" dirty="0"/>
          </a:p>
          <a:p>
            <a:pPr lvl="1"/>
            <a:r>
              <a:rPr lang="en-US" dirty="0"/>
              <a:t>The app root with the navigation links.</a:t>
            </a:r>
          </a:p>
          <a:p>
            <a:pPr lvl="1"/>
            <a:r>
              <a:rPr lang="en-US" dirty="0"/>
              <a:t>The list of </a:t>
            </a:r>
            <a:r>
              <a:rPr lang="en-US" dirty="0" smtClean="0"/>
              <a:t>employees.</a:t>
            </a:r>
            <a:endParaRPr lang="en-US" dirty="0"/>
          </a:p>
          <a:p>
            <a:pPr lvl="1"/>
            <a:r>
              <a:rPr lang="en-US" dirty="0"/>
              <a:t>The </a:t>
            </a:r>
            <a:r>
              <a:rPr lang="en-US" dirty="0" smtClean="0"/>
              <a:t>employee </a:t>
            </a:r>
            <a:r>
              <a:rPr lang="en-US" dirty="0"/>
              <a:t>editor</a:t>
            </a:r>
            <a:r>
              <a:rPr lang="en-US" dirty="0" smtClean="0"/>
              <a:t>.</a:t>
            </a:r>
          </a:p>
          <a:p>
            <a:pPr lvl="1"/>
            <a:r>
              <a:rPr lang="en-US" dirty="0" err="1" smtClean="0"/>
              <a:t>etc</a:t>
            </a:r>
            <a:endParaRPr lang="en-US" dirty="0"/>
          </a:p>
          <a:p>
            <a:r>
              <a:rPr lang="en-US" dirty="0"/>
              <a:t>You define a component's application logic—what it does to support the view—inside a class. The class interacts with the view through an API of properties and methods.</a:t>
            </a:r>
          </a:p>
          <a:p>
            <a:endParaRPr lang="en-US" dirty="0"/>
          </a:p>
        </p:txBody>
      </p:sp>
    </p:spTree>
    <p:extLst>
      <p:ext uri="{BB962C8B-B14F-4D97-AF65-F5344CB8AC3E}">
        <p14:creationId xmlns:p14="http://schemas.microsoft.com/office/powerpoint/2010/main" val="4264684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5710</TotalTime>
  <Words>964</Words>
  <Application>Microsoft Office PowerPoint</Application>
  <PresentationFormat>Widescreen</PresentationFormat>
  <Paragraphs>108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Montserrat</vt:lpstr>
      <vt:lpstr>Open Sans</vt:lpstr>
      <vt:lpstr>Wingdings 3</vt:lpstr>
      <vt:lpstr>Ion Boardroom</vt:lpstr>
      <vt:lpstr>PowerPoint Presentation</vt:lpstr>
      <vt:lpstr>Content</vt:lpstr>
      <vt:lpstr>What is Angular</vt:lpstr>
      <vt:lpstr>Single-Page Applications</vt:lpstr>
      <vt:lpstr>Architecture</vt:lpstr>
      <vt:lpstr>Introduction to modules</vt:lpstr>
      <vt:lpstr>NgModule metadata</vt:lpstr>
      <vt:lpstr>Take a look at how the root module looks like</vt:lpstr>
      <vt:lpstr>Introduction to components and templates</vt:lpstr>
      <vt:lpstr>Example of Component</vt:lpstr>
      <vt:lpstr>Component metadata</vt:lpstr>
      <vt:lpstr>Example of Component metadata</vt:lpstr>
      <vt:lpstr>Template syntax</vt:lpstr>
      <vt:lpstr>Example of Template</vt:lpstr>
      <vt:lpstr>Example of Template</vt:lpstr>
      <vt:lpstr>Data binding</vt:lpstr>
      <vt:lpstr>Example of Data binding</vt:lpstr>
      <vt:lpstr>Two-way data binding</vt:lpstr>
      <vt:lpstr>Directives</vt:lpstr>
      <vt:lpstr>Structural directives</vt:lpstr>
      <vt:lpstr>Attribute directives</vt:lpstr>
      <vt:lpstr>Introduction to services and dependency injection</vt:lpstr>
      <vt:lpstr>Service examples</vt:lpstr>
      <vt:lpstr>Dependency injection (DI)</vt:lpstr>
      <vt:lpstr>Providing services</vt:lpstr>
      <vt:lpstr>Providing services</vt:lpstr>
      <vt:lpstr>Routing</vt:lpstr>
      <vt:lpstr>Lifecycle hooks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Phong Ha</cp:lastModifiedBy>
  <cp:revision>590</cp:revision>
  <cp:lastPrinted>2019-01-28T23:51:57Z</cp:lastPrinted>
  <dcterms:created xsi:type="dcterms:W3CDTF">2019-01-11T19:25:59Z</dcterms:created>
  <dcterms:modified xsi:type="dcterms:W3CDTF">2021-05-13T10:52:16Z</dcterms:modified>
</cp:coreProperties>
</file>