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4"/>
  </p:notesMasterIdLst>
  <p:sldIdLst>
    <p:sldId id="765" r:id="rId2"/>
    <p:sldId id="766" r:id="rId3"/>
    <p:sldId id="744" r:id="rId4"/>
    <p:sldId id="752" r:id="rId5"/>
    <p:sldId id="759" r:id="rId6"/>
    <p:sldId id="760" r:id="rId7"/>
    <p:sldId id="761" r:id="rId8"/>
    <p:sldId id="762" r:id="rId9"/>
    <p:sldId id="763" r:id="rId10"/>
    <p:sldId id="764" r:id="rId11"/>
    <p:sldId id="767" r:id="rId12"/>
    <p:sldId id="745" r:id="rId13"/>
    <p:sldId id="769" r:id="rId14"/>
    <p:sldId id="770" r:id="rId15"/>
    <p:sldId id="772" r:id="rId16"/>
    <p:sldId id="774" r:id="rId17"/>
    <p:sldId id="771" r:id="rId18"/>
    <p:sldId id="773" r:id="rId19"/>
    <p:sldId id="768" r:id="rId20"/>
    <p:sldId id="753" r:id="rId21"/>
    <p:sldId id="784" r:id="rId22"/>
    <p:sldId id="746" r:id="rId23"/>
    <p:sldId id="757" r:id="rId24"/>
    <p:sldId id="778" r:id="rId25"/>
    <p:sldId id="783" r:id="rId26"/>
    <p:sldId id="785" r:id="rId27"/>
    <p:sldId id="776" r:id="rId28"/>
    <p:sldId id="775" r:id="rId29"/>
    <p:sldId id="786" r:id="rId30"/>
    <p:sldId id="787" r:id="rId31"/>
    <p:sldId id="777" r:id="rId32"/>
    <p:sldId id="788" r:id="rId33"/>
    <p:sldId id="789" r:id="rId34"/>
    <p:sldId id="756" r:id="rId35"/>
    <p:sldId id="780" r:id="rId36"/>
    <p:sldId id="790" r:id="rId37"/>
    <p:sldId id="758" r:id="rId38"/>
    <p:sldId id="779" r:id="rId39"/>
    <p:sldId id="781" r:id="rId40"/>
    <p:sldId id="782" r:id="rId41"/>
    <p:sldId id="725" r:id="rId42"/>
    <p:sldId id="72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FF"/>
    <a:srgbClr val="F9F9F9"/>
    <a:srgbClr val="FF5A33"/>
    <a:srgbClr val="5C0000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82206" autoAdjust="0"/>
  </p:normalViewPr>
  <p:slideViewPr>
    <p:cSldViewPr>
      <p:cViewPr varScale="1">
        <p:scale>
          <a:sx n="84" d="100"/>
          <a:sy n="84" d="100"/>
        </p:scale>
        <p:origin x="509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5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Chi tiết phiếu bán hàng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62100"/>
            <a:ext cx="6858000" cy="4762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CREATE TABLE </a:t>
            </a:r>
            <a:r>
              <a:rPr lang="en-US" sz="2400" b="1" i="1" dirty="0" err="1">
                <a:latin typeface="Cormorant Infant" panose="00000500000000000000" pitchFamily="2" charset="0"/>
              </a:rPr>
              <a:t>BillDetails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 BIGINT NOT NULL IDENTITY(100000, 1),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BillId</a:t>
            </a:r>
            <a:r>
              <a:rPr lang="en-US" sz="2400" dirty="0">
                <a:latin typeface="Cormorant Infant" panose="00000500000000000000" pitchFamily="2" charset="0"/>
              </a:rPr>
              <a:t> BIGINT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DrinkId</a:t>
            </a:r>
            <a:r>
              <a:rPr lang="en-US" sz="2400" dirty="0">
                <a:latin typeface="Cormorant Infant" panose="00000500000000000000" pitchFamily="2" charset="0"/>
              </a:rPr>
              <a:t> NVARCHAR(20)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UnitPrice</a:t>
            </a:r>
            <a:r>
              <a:rPr lang="en-US" sz="2400" dirty="0">
                <a:latin typeface="Cormorant Infant" panose="00000500000000000000" pitchFamily="2" charset="0"/>
              </a:rPr>
              <a:t> FLOAT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Discount</a:t>
            </a:r>
            <a:r>
              <a:rPr lang="en-US" sz="2400" dirty="0">
                <a:latin typeface="Cormorant Infant" panose="00000500000000000000" pitchFamily="2" charset="0"/>
              </a:rPr>
              <a:t> FLOAT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Quantity</a:t>
            </a:r>
            <a:r>
              <a:rPr lang="en-US" sz="2400" dirty="0">
                <a:latin typeface="Cormorant Infant" panose="00000500000000000000" pitchFamily="2" charset="0"/>
              </a:rPr>
              <a:t> INT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PRIMARY KEY(Id),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FOREIGN KEY(</a:t>
            </a:r>
            <a:r>
              <a:rPr lang="en-US" sz="2400" dirty="0" err="1">
                <a:latin typeface="Cormorant Infant" panose="00000500000000000000" pitchFamily="2" charset="0"/>
              </a:rPr>
              <a:t>BillId</a:t>
            </a:r>
            <a:r>
              <a:rPr lang="en-US" sz="2400" dirty="0">
                <a:latin typeface="Cormorant Infant" panose="00000500000000000000" pitchFamily="2" charset="0"/>
              </a:rPr>
              <a:t>) REFERENCES Bills(Id) 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ON DELETE CASCADE,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FOREIGN KEY(</a:t>
            </a:r>
            <a:r>
              <a:rPr lang="en-US" sz="2400" dirty="0" err="1">
                <a:latin typeface="Cormorant Infant" panose="00000500000000000000" pitchFamily="2" charset="0"/>
              </a:rPr>
              <a:t>DrinkId</a:t>
            </a:r>
            <a:r>
              <a:rPr lang="en-US" sz="2400" dirty="0">
                <a:latin typeface="Cormorant Infant" panose="00000500000000000000" pitchFamily="2" charset="0"/>
              </a:rPr>
              <a:t>) REFERENCES Drinks(Id) 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ON UPDATE CASCADE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)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68580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 smtClean="0">
                <a:latin typeface="Cormorant Infant" panose="00000500000000000000" pitchFamily="2" charset="0"/>
              </a:rPr>
              <a:t>BillDetails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0" y="1257300"/>
            <a:ext cx="4724400" cy="38481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 err="1" smtClean="0">
                <a:latin typeface="Cormorant Infant" panose="00000500000000000000" pitchFamily="2" charset="0"/>
              </a:rPr>
              <a:t>Bảng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BillDetails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lưu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trữ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các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mặt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hàng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của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mỗi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phiếu</a:t>
            </a:r>
            <a:r>
              <a:rPr lang="en-US" dirty="0" smtClean="0">
                <a:latin typeface="Cormorant Infant" panose="00000500000000000000" pitchFamily="2" charset="0"/>
              </a:rPr>
              <a:t>, </a:t>
            </a:r>
            <a:r>
              <a:rPr lang="en-US" dirty="0" err="1" smtClean="0">
                <a:latin typeface="Cormorant Infant" panose="00000500000000000000" pitchFamily="2" charset="0"/>
              </a:rPr>
              <a:t>bao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gồm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các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thuộc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tính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(Id)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phiếu</a:t>
            </a:r>
            <a:r>
              <a:rPr lang="en-US" dirty="0" smtClean="0">
                <a:latin typeface="Cormorant Infant" panose="00000500000000000000" pitchFamily="2" charset="0"/>
              </a:rPr>
              <a:t> (</a:t>
            </a:r>
            <a:r>
              <a:rPr lang="en-US" dirty="0" err="1" smtClean="0">
                <a:latin typeface="Cormorant Infant" panose="00000500000000000000" pitchFamily="2" charset="0"/>
              </a:rPr>
              <a:t>BillId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đồ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uống</a:t>
            </a:r>
            <a:r>
              <a:rPr lang="en-US" dirty="0" smtClean="0">
                <a:latin typeface="Cormorant Infant" panose="00000500000000000000" pitchFamily="2" charset="0"/>
              </a:rPr>
              <a:t> (</a:t>
            </a:r>
            <a:r>
              <a:rPr lang="en-US" dirty="0" err="1" smtClean="0">
                <a:latin typeface="Cormorant Infant" panose="00000500000000000000" pitchFamily="2" charset="0"/>
              </a:rPr>
              <a:t>DrinkId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Đơn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giá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bán</a:t>
            </a:r>
            <a:r>
              <a:rPr lang="en-US" dirty="0" smtClean="0">
                <a:latin typeface="Cormorant Infant" panose="00000500000000000000" pitchFamily="2" charset="0"/>
              </a:rPr>
              <a:t> (</a:t>
            </a:r>
            <a:r>
              <a:rPr lang="en-US" dirty="0" err="1" smtClean="0">
                <a:latin typeface="Cormorant Infant" panose="00000500000000000000" pitchFamily="2" charset="0"/>
              </a:rPr>
              <a:t>UnitPrice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Giảm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giá</a:t>
            </a:r>
            <a:r>
              <a:rPr lang="en-US" dirty="0" smtClean="0">
                <a:latin typeface="Cormorant Infant" panose="00000500000000000000" pitchFamily="2" charset="0"/>
              </a:rPr>
              <a:t> (Discount)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Số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lượng</a:t>
            </a:r>
            <a:r>
              <a:rPr lang="en-US" dirty="0" smtClean="0">
                <a:latin typeface="Cormorant Infant" panose="00000500000000000000" pitchFamily="2" charset="0"/>
              </a:rPr>
              <a:t> (Quantity)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40152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Entity Classes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060220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Entity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CSDL.</a:t>
            </a:r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(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)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đại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endParaRPr lang="en-US" dirty="0" smtClean="0"/>
          </a:p>
          <a:p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gói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24200"/>
            <a:ext cx="11065086" cy="344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Category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Category là lớp mô tả cấu trúc dữ liệu thực thể loại đồ uống</a:t>
            </a:r>
          </a:p>
          <a:p>
            <a:r>
              <a:rPr lang="en-US" smtClean="0"/>
              <a:t>Mỗi đối tượng của nó nắm giữ dữ liệu một bản ghi loại đồ uống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6600" y="2971800"/>
            <a:ext cx="5486400" cy="300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NoArgsConstructor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AllArgsConstructor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>
                <a:latin typeface="Cormorant Infant" panose="00000500000000000000" pitchFamily="2" charset="0"/>
              </a:rPr>
              <a:t>Category</a:t>
            </a:r>
            <a:r>
              <a:rPr lang="en-US" sz="2400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name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6600" y="2476500"/>
            <a:ext cx="54864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Category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2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Drink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638800" cy="5257800"/>
          </a:xfrm>
        </p:spPr>
        <p:txBody>
          <a:bodyPr/>
          <a:lstStyle/>
          <a:p>
            <a:r>
              <a:rPr lang="en-US" dirty="0" smtClean="0"/>
              <a:t>Drink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1468538"/>
            <a:ext cx="5334000" cy="483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NoArgsConstructor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AllArgsConstructor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>
                <a:latin typeface="Cormorant Infant" panose="00000500000000000000" pitchFamily="2" charset="0"/>
              </a:rPr>
              <a:t>Drink</a:t>
            </a:r>
            <a:r>
              <a:rPr lang="en-US" sz="2400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name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image</a:t>
            </a:r>
            <a:r>
              <a:rPr lang="en-US" sz="2400" dirty="0" smtClean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    </a:t>
            </a:r>
            <a:r>
              <a:rPr lang="en-US" sz="2400" dirty="0">
                <a:latin typeface="Cormorant Infant" panose="00000500000000000000" pitchFamily="2" charset="0"/>
              </a:rPr>
              <a:t>private double </a:t>
            </a:r>
            <a:r>
              <a:rPr lang="en-US" sz="2400" b="1" i="1" dirty="0" err="1">
                <a:latin typeface="Cormorant Infant" panose="00000500000000000000" pitchFamily="2" charset="0"/>
              </a:rPr>
              <a:t>unitPrice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double </a:t>
            </a:r>
            <a:r>
              <a:rPr lang="en-US" sz="2400" b="1" i="1" dirty="0">
                <a:latin typeface="Cormorant Infant" panose="00000500000000000000" pitchFamily="2" charset="0"/>
              </a:rPr>
              <a:t>discount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</a:t>
            </a:r>
            <a:r>
              <a:rPr lang="en-US" sz="2400" dirty="0" err="1">
                <a:latin typeface="Cormorant Infant" panose="00000500000000000000" pitchFamily="2" charset="0"/>
              </a:rPr>
              <a:t>boolean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latin typeface="Cormorant Infant" panose="00000500000000000000" pitchFamily="2" charset="0"/>
              </a:rPr>
              <a:t>available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 err="1">
                <a:latin typeface="Cormorant Infant" panose="00000500000000000000" pitchFamily="2" charset="0"/>
              </a:rPr>
              <a:t>categoryId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248400" y="973238"/>
            <a:ext cx="53340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Drink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66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Card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Card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2933700"/>
            <a:ext cx="5943600" cy="3009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NoArgsConstructor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AllArgsConstructor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>
                <a:latin typeface="Cormorant Infant" panose="00000500000000000000" pitchFamily="2" charset="0"/>
              </a:rPr>
              <a:t>Card</a:t>
            </a:r>
            <a:r>
              <a:rPr lang="en-US" sz="2400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Integer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</a:t>
            </a:r>
            <a:r>
              <a:rPr lang="en-US" sz="2400" dirty="0" err="1">
                <a:latin typeface="Cormorant Infant" panose="00000500000000000000" pitchFamily="2" charset="0"/>
              </a:rPr>
              <a:t>int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latin typeface="Cormorant Infant" panose="00000500000000000000" pitchFamily="2" charset="0"/>
              </a:rPr>
              <a:t>status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67000" y="2438400"/>
            <a:ext cx="59436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Card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73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715000" cy="5257800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r>
              <a:rPr lang="en-US" dirty="0" smtClean="0"/>
              <a:t> </a:t>
            </a:r>
            <a:r>
              <a:rPr lang="en-US" dirty="0" err="1" smtClean="0"/>
              <a:t>khoản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người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562100"/>
            <a:ext cx="4876800" cy="4914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NoArgsConstructor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AllArgsConstructor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>
                <a:latin typeface="Cormorant Infant" panose="00000500000000000000" pitchFamily="2" charset="0"/>
              </a:rPr>
              <a:t>User</a:t>
            </a:r>
            <a:r>
              <a:rPr lang="en-US" sz="2400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username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password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</a:t>
            </a:r>
            <a:r>
              <a:rPr lang="en-US" sz="2400" dirty="0" err="1">
                <a:latin typeface="Cormorant Infant" panose="00000500000000000000" pitchFamily="2" charset="0"/>
              </a:rPr>
              <a:t>boolean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latin typeface="Cormorant Infant" panose="00000500000000000000" pitchFamily="2" charset="0"/>
              </a:rPr>
              <a:t>enabled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 err="1">
                <a:latin typeface="Cormorant Infant" panose="00000500000000000000" pitchFamily="2" charset="0"/>
              </a:rPr>
              <a:t>fullname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@</a:t>
            </a:r>
            <a:r>
              <a:rPr lang="en-US" sz="2400" dirty="0" err="1">
                <a:latin typeface="Cormorant Infant" panose="00000500000000000000" pitchFamily="2" charset="0"/>
              </a:rPr>
              <a:t>Builder.Default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photo</a:t>
            </a:r>
            <a:r>
              <a:rPr lang="en-US" sz="2400" dirty="0">
                <a:latin typeface="Cormorant Infant" panose="00000500000000000000" pitchFamily="2" charset="0"/>
              </a:rPr>
              <a:t> = "photo.png";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</a:t>
            </a:r>
            <a:r>
              <a:rPr lang="en-US" sz="2400" dirty="0" err="1">
                <a:latin typeface="Cormorant Infant" panose="00000500000000000000" pitchFamily="2" charset="0"/>
              </a:rPr>
              <a:t>boolean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latin typeface="Cormorant Infant" panose="00000500000000000000" pitchFamily="2" charset="0"/>
              </a:rPr>
              <a:t>manager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066800"/>
            <a:ext cx="48768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User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6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Bill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791200" cy="5257800"/>
          </a:xfrm>
        </p:spPr>
        <p:txBody>
          <a:bodyPr/>
          <a:lstStyle/>
          <a:p>
            <a:r>
              <a:rPr lang="en-US" dirty="0" smtClean="0"/>
              <a:t>Bill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0" y="1582356"/>
            <a:ext cx="4724400" cy="48387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NoArgsConstructor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AllArgsConstructor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>
                <a:latin typeface="Cormorant Infant" panose="00000500000000000000" pitchFamily="2" charset="0"/>
              </a:rPr>
              <a:t>Bill</a:t>
            </a:r>
            <a:r>
              <a:rPr lang="en-US" sz="2400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Long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>
                <a:latin typeface="Cormorant Infant" panose="00000500000000000000" pitchFamily="2" charset="0"/>
              </a:rPr>
              <a:t>username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Integer </a:t>
            </a:r>
            <a:r>
              <a:rPr lang="en-US" sz="2400" b="1" i="1" dirty="0" err="1">
                <a:latin typeface="Cormorant Infant" panose="00000500000000000000" pitchFamily="2" charset="0"/>
              </a:rPr>
              <a:t>cardId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@</a:t>
            </a:r>
            <a:r>
              <a:rPr lang="en-US" sz="2400" dirty="0" err="1">
                <a:latin typeface="Cormorant Infant" panose="00000500000000000000" pitchFamily="2" charset="0"/>
              </a:rPr>
              <a:t>Builder.Default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    private Date </a:t>
            </a:r>
            <a:r>
              <a:rPr lang="en-US" sz="2400" b="1" i="1" dirty="0" err="1">
                <a:latin typeface="Cormorant Infant" panose="00000500000000000000" pitchFamily="2" charset="0"/>
              </a:rPr>
              <a:t>checkin</a:t>
            </a:r>
            <a:r>
              <a:rPr lang="en-US" sz="2400" dirty="0">
                <a:latin typeface="Cormorant Infant" panose="00000500000000000000" pitchFamily="2" charset="0"/>
              </a:rPr>
              <a:t> = new Date();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Date </a:t>
            </a:r>
            <a:r>
              <a:rPr lang="en-US" sz="2400" b="1" i="1" dirty="0">
                <a:latin typeface="Cormorant Infant" panose="00000500000000000000" pitchFamily="2" charset="0"/>
              </a:rPr>
              <a:t>checkout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</a:t>
            </a:r>
            <a:r>
              <a:rPr lang="en-US" sz="2400" dirty="0" err="1">
                <a:latin typeface="Cormorant Infant" panose="00000500000000000000" pitchFamily="2" charset="0"/>
              </a:rPr>
              <a:t>int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latin typeface="Cormorant Infant" panose="00000500000000000000" pitchFamily="2" charset="0"/>
              </a:rPr>
              <a:t>status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1087056"/>
            <a:ext cx="47244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Bill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6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BillDetail</a:t>
            </a:r>
            <a:r>
              <a:rPr lang="en-US" dirty="0" smtClean="0"/>
              <a:t> Entity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5410200" cy="5257800"/>
          </a:xfrm>
        </p:spPr>
        <p:txBody>
          <a:bodyPr/>
          <a:lstStyle/>
          <a:p>
            <a:r>
              <a:rPr lang="en-US" dirty="0" err="1" smtClean="0"/>
              <a:t>BillDetail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  <a:p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nó</a:t>
            </a:r>
            <a:r>
              <a:rPr lang="en-US" dirty="0" smtClean="0"/>
              <a:t> </a:t>
            </a:r>
            <a:r>
              <a:rPr lang="en-US" dirty="0" err="1" smtClean="0"/>
              <a:t>nắm</a:t>
            </a:r>
            <a:r>
              <a:rPr lang="en-US" dirty="0" smtClean="0"/>
              <a:t> </a:t>
            </a:r>
            <a:r>
              <a:rPr lang="en-US" dirty="0" err="1" smtClean="0"/>
              <a:t>giữ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ghi</a:t>
            </a:r>
            <a:r>
              <a:rPr lang="en-US" dirty="0" smtClean="0"/>
              <a:t> chi </a:t>
            </a:r>
            <a:r>
              <a:rPr lang="en-US" dirty="0" err="1" smtClean="0"/>
              <a:t>tiết</a:t>
            </a:r>
            <a:r>
              <a:rPr lang="en-US" dirty="0" smtClean="0"/>
              <a:t> </a:t>
            </a:r>
            <a:r>
              <a:rPr lang="en-US" dirty="0" err="1" smtClean="0"/>
              <a:t>phiếu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324600" y="1562100"/>
            <a:ext cx="5257800" cy="441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NoArgsConstructor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</a:t>
            </a:r>
            <a:r>
              <a:rPr lang="en-US" sz="2400" dirty="0" err="1">
                <a:latin typeface="Cormorant Infant" panose="00000500000000000000" pitchFamily="2" charset="0"/>
              </a:rPr>
              <a:t>AllArgsConstructor</a:t>
            </a:r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>
                <a:latin typeface="Cormorant Infant" panose="00000500000000000000" pitchFamily="2" charset="0"/>
              </a:rPr>
              <a:t>@Builder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@Data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 err="1">
                <a:latin typeface="Cormorant Infant" panose="00000500000000000000" pitchFamily="2" charset="0"/>
              </a:rPr>
              <a:t>BillDetail</a:t>
            </a:r>
            <a:r>
              <a:rPr lang="en-US" sz="2400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Long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Long </a:t>
            </a:r>
            <a:r>
              <a:rPr lang="en-US" sz="2400" b="1" i="1" dirty="0" err="1">
                <a:latin typeface="Cormorant Infant" panose="00000500000000000000" pitchFamily="2" charset="0"/>
              </a:rPr>
              <a:t>billId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String </a:t>
            </a:r>
            <a:r>
              <a:rPr lang="en-US" sz="2400" b="1" i="1" dirty="0" err="1">
                <a:latin typeface="Cormorant Infant" panose="00000500000000000000" pitchFamily="2" charset="0"/>
              </a:rPr>
              <a:t>drinkId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double </a:t>
            </a:r>
            <a:r>
              <a:rPr lang="en-US" sz="2400" b="1" i="1" dirty="0" err="1">
                <a:latin typeface="Cormorant Infant" panose="00000500000000000000" pitchFamily="2" charset="0"/>
              </a:rPr>
              <a:t>unitPrice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double </a:t>
            </a:r>
            <a:r>
              <a:rPr lang="en-US" sz="2400" b="1" i="1" dirty="0">
                <a:latin typeface="Cormorant Infant" panose="00000500000000000000" pitchFamily="2" charset="0"/>
              </a:rPr>
              <a:t>discount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private </a:t>
            </a:r>
            <a:r>
              <a:rPr lang="en-US" sz="2400" dirty="0" err="1">
                <a:latin typeface="Cormorant Infant" panose="00000500000000000000" pitchFamily="2" charset="0"/>
              </a:rPr>
              <a:t>int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latin typeface="Cormorant Infant" panose="00000500000000000000" pitchFamily="2" charset="0"/>
              </a:rPr>
              <a:t>quantity</a:t>
            </a:r>
            <a:r>
              <a:rPr lang="en-US" sz="2400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324600" y="1066800"/>
            <a:ext cx="52578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err="1" smtClean="0">
                <a:latin typeface="Cormorant Infant" panose="00000500000000000000" pitchFamily="2" charset="0"/>
              </a:rPr>
              <a:t>BillDetail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16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6521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DAO Class Diagram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0443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2964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(ERD)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CSDL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(Entity Class)</a:t>
            </a:r>
          </a:p>
          <a:p>
            <a:pPr>
              <a:buFont typeface="Wingdings" pitchFamily="2" charset="2"/>
              <a:buChar char="&amp;"/>
            </a:pP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(DAO)</a:t>
            </a:r>
          </a:p>
          <a:p>
            <a:pPr marL="800100" lvl="3" indent="-342900">
              <a:buFont typeface="Wingdings" pitchFamily="2" charset="2"/>
              <a:buChar char="&amp;"/>
            </a:pPr>
            <a:r>
              <a:rPr lang="en-US" sz="2600" dirty="0" err="1"/>
              <a:t>CrudDAO</a:t>
            </a:r>
            <a:r>
              <a:rPr lang="en-US" sz="2600" dirty="0"/>
              <a:t>: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quát</a:t>
            </a:r>
            <a:endParaRPr lang="en-US" sz="2600" dirty="0"/>
          </a:p>
          <a:p>
            <a:pPr marL="800100" lvl="3" indent="-342900">
              <a:buFont typeface="Wingdings" pitchFamily="2" charset="2"/>
              <a:buChar char="&amp;"/>
            </a:pPr>
            <a:r>
              <a:rPr lang="en-US" sz="2600" dirty="0"/>
              <a:t>&lt;Entity&gt;DAO: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kế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r>
              <a:rPr lang="en-US" sz="2600" dirty="0"/>
              <a:t> </a:t>
            </a:r>
            <a:r>
              <a:rPr lang="en-US" sz="2600" dirty="0" err="1"/>
              <a:t>cụ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endParaRPr lang="en-US" sz="2600" dirty="0"/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/>
              <a:t>DAOImpl</a:t>
            </a:r>
            <a:r>
              <a:rPr lang="en-US" dirty="0"/>
              <a:t>)</a:t>
            </a:r>
          </a:p>
          <a:p>
            <a:pPr marL="800100" lvl="3" indent="-342900">
              <a:buFont typeface="Wingdings" pitchFamily="2" charset="2"/>
              <a:buChar char="&amp;"/>
            </a:pPr>
            <a:r>
              <a:rPr lang="en-US" sz="2600" dirty="0" err="1"/>
              <a:t>Giới</a:t>
            </a:r>
            <a:r>
              <a:rPr lang="en-US" sz="2600" dirty="0"/>
              <a:t> </a:t>
            </a:r>
            <a:r>
              <a:rPr lang="en-US" sz="2600" dirty="0" err="1"/>
              <a:t>thiệu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lớp</a:t>
            </a:r>
            <a:r>
              <a:rPr lang="en-US" sz="2600" dirty="0"/>
              <a:t> </a:t>
            </a:r>
            <a:r>
              <a:rPr lang="en-US" sz="2600" dirty="0" err="1"/>
              <a:t>tiện</a:t>
            </a:r>
            <a:r>
              <a:rPr lang="en-US" sz="2600" dirty="0"/>
              <a:t> </a:t>
            </a:r>
            <a:r>
              <a:rPr lang="en-US" sz="2600" dirty="0" err="1"/>
              <a:t>ích</a:t>
            </a:r>
            <a:r>
              <a:rPr lang="en-US" sz="2600" dirty="0"/>
              <a:t> </a:t>
            </a:r>
            <a:r>
              <a:rPr lang="en-US" sz="2600" dirty="0" err="1"/>
              <a:t>hỗ</a:t>
            </a:r>
            <a:r>
              <a:rPr lang="en-US" sz="2600" dirty="0"/>
              <a:t> </a:t>
            </a:r>
            <a:r>
              <a:rPr lang="en-US" sz="2600" dirty="0" err="1"/>
              <a:t>trợ</a:t>
            </a:r>
            <a:r>
              <a:rPr lang="en-US" sz="2600" dirty="0"/>
              <a:t> </a:t>
            </a:r>
            <a:r>
              <a:rPr lang="en-US" sz="2600" dirty="0" err="1"/>
              <a:t>truy</a:t>
            </a:r>
            <a:r>
              <a:rPr lang="en-US" sz="2600" dirty="0"/>
              <a:t> </a:t>
            </a:r>
            <a:r>
              <a:rPr lang="en-US" sz="2600" dirty="0" err="1"/>
              <a:t>xuất</a:t>
            </a:r>
            <a:r>
              <a:rPr lang="en-US" sz="2600" dirty="0"/>
              <a:t> </a:t>
            </a:r>
            <a:r>
              <a:rPr lang="en-US" sz="2600" dirty="0" err="1"/>
              <a:t>dữ</a:t>
            </a:r>
            <a:r>
              <a:rPr lang="en-US" sz="2600" dirty="0"/>
              <a:t> </a:t>
            </a:r>
            <a:r>
              <a:rPr lang="en-US" sz="2600" dirty="0" err="1"/>
              <a:t>liệu</a:t>
            </a:r>
            <a:endParaRPr lang="en-US" sz="2600" dirty="0"/>
          </a:p>
          <a:p>
            <a:pPr marL="800100" lvl="3" indent="-342900">
              <a:buFont typeface="Wingdings" pitchFamily="2" charset="2"/>
              <a:buChar char="&amp;"/>
            </a:pPr>
            <a:r>
              <a:rPr lang="en-US" sz="2600" dirty="0" err="1"/>
              <a:t>Cài</a:t>
            </a:r>
            <a:r>
              <a:rPr lang="en-US" sz="2600" dirty="0"/>
              <a:t> </a:t>
            </a:r>
            <a:r>
              <a:rPr lang="en-US" sz="2600" dirty="0" err="1"/>
              <a:t>đặt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&lt;Entity&gt;DAO</a:t>
            </a: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15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 Class Diagram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914400"/>
            <a:ext cx="12161520" cy="562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14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2874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CrudDAO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05186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CrudDAO</a:t>
            </a:r>
            <a:r>
              <a:rPr lang="en-US" dirty="0" smtClean="0"/>
              <a:t> –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tượng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600200"/>
          </a:xfrm>
        </p:spPr>
        <p:txBody>
          <a:bodyPr/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CSDL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nhiều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qua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lệnh</a:t>
            </a:r>
            <a:r>
              <a:rPr lang="en-US" dirty="0" smtClean="0"/>
              <a:t> SQL.</a:t>
            </a:r>
          </a:p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930070"/>
              </p:ext>
            </p:extLst>
          </p:nvPr>
        </p:nvGraphicFramePr>
        <p:xfrm>
          <a:off x="1143000" y="2667000"/>
          <a:ext cx="104394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3505200"/>
                <a:gridCol w="54864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SQL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CrudDAO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Mô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tả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SELECT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findAll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(): List&lt;Entity&gt;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Truy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vấn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tất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cả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SELECT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findById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(ID)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Truy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vấn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một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bản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ghi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khóa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chính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INSERT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(Entity): Entity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Thêm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mới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UPDATE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(Entity)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Cập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nhật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DELETE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deleteById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(ID)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Xóa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khóa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chính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314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CrudDAO</a:t>
            </a:r>
            <a:r>
              <a:rPr lang="en-US" dirty="0" smtClean="0"/>
              <a:t> –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4572000"/>
            <a:ext cx="10972800" cy="2057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CrudDAO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interface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.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:</a:t>
            </a:r>
            <a:endParaRPr lang="en-US" dirty="0" smtClean="0"/>
          </a:p>
          <a:p>
            <a:pPr lvl="1"/>
            <a:r>
              <a:rPr lang="en-US" b="1" i="1" dirty="0" smtClean="0">
                <a:solidFill>
                  <a:srgbClr val="FF3300"/>
                </a:solidFill>
              </a:rPr>
              <a:t>Entity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(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b="1" i="1" dirty="0">
                <a:solidFill>
                  <a:srgbClr val="FF3300"/>
                </a:solidFill>
              </a:rPr>
              <a:t>ID</a:t>
            </a:r>
            <a:r>
              <a:rPr lang="en-US" dirty="0" smtClean="0"/>
              <a:t>: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endParaRPr lang="en-US" dirty="0" smtClean="0"/>
          </a:p>
          <a:p>
            <a:pPr marL="457200" lvl="1" indent="0">
              <a:buNone/>
            </a:pP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Entity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và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ID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sẽ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được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cụ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thể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hóa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ở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các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interface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cụ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thể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sau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này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.</a:t>
            </a:r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</p:txBody>
      </p:sp>
      <p:sp>
        <p:nvSpPr>
          <p:cNvPr id="4" name="Flowchart: Document 3"/>
          <p:cNvSpPr/>
          <p:nvPr/>
        </p:nvSpPr>
        <p:spPr>
          <a:xfrm>
            <a:off x="685801" y="990600"/>
            <a:ext cx="10891520" cy="3445397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dirty="0" err="1" smtClean="0">
                <a:latin typeface="Cormorant Infant" panose="00000500000000000000" pitchFamily="2" charset="0"/>
              </a:rPr>
              <a:t>CrudDAO</a:t>
            </a:r>
            <a:r>
              <a:rPr lang="en-US" sz="2400" dirty="0" smtClean="0">
                <a:latin typeface="Cormorant Infant" panose="00000500000000000000" pitchFamily="2" charset="0"/>
              </a:rPr>
              <a:t>&lt;</a:t>
            </a:r>
            <a:r>
              <a:rPr lang="en-US" sz="2400" b="1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 smtClean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&gt; 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smtClean="0">
                <a:latin typeface="Cormorant Infant" panose="00000500000000000000" pitchFamily="2" charset="0"/>
              </a:rPr>
              <a:t>Entity 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create</a:t>
            </a:r>
            <a:r>
              <a:rPr lang="en-US" sz="2400" dirty="0" smtClean="0">
                <a:latin typeface="Cormorant Infant" panose="00000500000000000000" pitchFamily="2" charset="0"/>
              </a:rPr>
              <a:t>(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entity);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void 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update</a:t>
            </a:r>
            <a:r>
              <a:rPr lang="en-US" sz="2400" dirty="0" smtClean="0">
                <a:latin typeface="Cormorant Infant" panose="00000500000000000000" pitchFamily="2" charset="0"/>
              </a:rPr>
              <a:t>(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entity);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deleteById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 id);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dirty="0" smtClean="0">
                <a:latin typeface="Cormorant Infant" panose="00000500000000000000" pitchFamily="2" charset="0"/>
              </a:rPr>
              <a:t>List&lt;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 smtClean="0">
                <a:latin typeface="Cormorant Infant" panose="00000500000000000000" pitchFamily="2" charset="0"/>
              </a:rPr>
              <a:t>&gt;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findAll</a:t>
            </a:r>
            <a:r>
              <a:rPr lang="en-US" sz="24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Entity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findById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 id);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850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&lt;Entity&gt;DAO – Hoạt động truy xuất dữ liệu cụ thể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4724400"/>
            <a:ext cx="109728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&lt;Entity&gt;DAO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interface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Entity </a:t>
            </a:r>
            <a:r>
              <a:rPr lang="en-US" dirty="0" err="1" smtClean="0"/>
              <a:t>và</a:t>
            </a:r>
            <a:r>
              <a:rPr lang="en-US" dirty="0" smtClean="0"/>
              <a:t> ID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8458200" cy="3505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interface </a:t>
            </a:r>
            <a:r>
              <a:rPr lang="en-US" sz="2400" b="1" dirty="0" err="1">
                <a:latin typeface="Cormorant Infant" panose="00000500000000000000" pitchFamily="2" charset="0"/>
              </a:rPr>
              <a:t>CategoryDAO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String</a:t>
            </a:r>
            <a:r>
              <a:rPr lang="en-US" sz="2400" dirty="0" smtClean="0">
                <a:latin typeface="Cormorant Infant" panose="00000500000000000000" pitchFamily="2" charset="0"/>
              </a:rPr>
              <a:t>&gt;{}</a:t>
            </a:r>
          </a:p>
          <a:p>
            <a:endParaRPr lang="en-US" sz="1000" dirty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DrinkDAO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Drink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String</a:t>
            </a:r>
            <a:r>
              <a:rPr lang="en-US" sz="2400" dirty="0" smtClean="0">
                <a:latin typeface="Cormorant Infant" panose="00000500000000000000" pitchFamily="2" charset="0"/>
              </a:rPr>
              <a:t>&gt;{}</a:t>
            </a:r>
          </a:p>
          <a:p>
            <a:endParaRPr lang="en-US" sz="1000" dirty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CardDAO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Card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Integer</a:t>
            </a:r>
            <a:r>
              <a:rPr lang="en-US" sz="2400" dirty="0" smtClean="0">
                <a:latin typeface="Cormorant Infant" panose="00000500000000000000" pitchFamily="2" charset="0"/>
              </a:rPr>
              <a:t>&gt;{}</a:t>
            </a:r>
          </a:p>
          <a:p>
            <a:endParaRPr lang="en-US" sz="1000" dirty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UserDAO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User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String</a:t>
            </a:r>
            <a:r>
              <a:rPr lang="en-US" sz="2400" dirty="0" smtClean="0">
                <a:latin typeface="Cormorant Infant" panose="00000500000000000000" pitchFamily="2" charset="0"/>
              </a:rPr>
              <a:t>&gt;{}</a:t>
            </a:r>
          </a:p>
          <a:p>
            <a:endParaRPr lang="en-US" sz="1000" dirty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BillDAO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Bill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Long</a:t>
            </a:r>
            <a:r>
              <a:rPr lang="en-US" sz="2400" dirty="0" smtClean="0">
                <a:latin typeface="Cormorant Infant" panose="00000500000000000000" pitchFamily="2" charset="0"/>
              </a:rPr>
              <a:t>&gt;{}</a:t>
            </a:r>
          </a:p>
          <a:p>
            <a:endParaRPr lang="en-US" sz="1000" dirty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BillDetailDAO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BillDetail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Long</a:t>
            </a:r>
            <a:r>
              <a:rPr lang="en-US" sz="2400" dirty="0" smtClean="0">
                <a:latin typeface="Cormorant Infant" panose="00000500000000000000" pitchFamily="2" charset="0"/>
              </a:rPr>
              <a:t>&gt;{}</a:t>
            </a:r>
            <a:endParaRPr lang="en-US" sz="2400" dirty="0">
              <a:latin typeface="Cormorant Infant" panose="00000500000000000000" pitchFamily="2" charset="0"/>
            </a:endParaRPr>
          </a:p>
          <a:p>
            <a:pPr algn="ctr"/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9220200" y="1352550"/>
            <a:ext cx="21640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CrudDAO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226296" y="3143250"/>
            <a:ext cx="216408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smtClean="0"/>
              <a:t>&lt;Entity&gt;DAO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0"/>
            <a:endCxn id="6" idx="2"/>
          </p:cNvCxnSpPr>
          <p:nvPr/>
        </p:nvCxnSpPr>
        <p:spPr>
          <a:xfrm flipH="1" flipV="1">
            <a:off x="10302240" y="2266950"/>
            <a:ext cx="6096" cy="8763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10" name="TextBox 9"/>
          <p:cNvSpPr txBox="1"/>
          <p:nvPr/>
        </p:nvSpPr>
        <p:spPr>
          <a:xfrm rot="16200000">
            <a:off x="11111930" y="164413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Generic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11119145" y="3415967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Specific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7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CategoryDAO</a:t>
            </a:r>
            <a:r>
              <a:rPr lang="en-US" dirty="0" smtClean="0"/>
              <a:t>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447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thừa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kiểu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quát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CategoryDAO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: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251601"/>
              </p:ext>
            </p:extLst>
          </p:nvPr>
        </p:nvGraphicFramePr>
        <p:xfrm>
          <a:off x="1060101" y="2514600"/>
          <a:ext cx="10515600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7239000"/>
              </a:tblGrid>
              <a:tr h="647700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CrudDAO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CategoryDAO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 = </a:t>
                      </a: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CrudDAO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&lt;Category, String&gt;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findAll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(): 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List&lt;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&gt;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findAll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(): List&lt;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Category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&gt;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findById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findById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String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Category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Category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Category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deleteById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deleteById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String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37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7300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Truy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vấn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theo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khóa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ngoại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1857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CrudDAO</a:t>
            </a:r>
            <a:r>
              <a:rPr lang="en-US" dirty="0" smtClean="0"/>
              <a:t> –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715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bảng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DAO </a:t>
            </a:r>
            <a:r>
              <a:rPr lang="en-US" dirty="0" err="1" smtClean="0"/>
              <a:t>cụ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.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thường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findBy</a:t>
            </a:r>
            <a:r>
              <a:rPr lang="en-US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&lt;FK&gt;</a:t>
            </a:r>
            <a:r>
              <a:rPr lang="en-US" dirty="0" smtClean="0"/>
              <a:t>(FKID)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DrinkDAO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findByCategoryId</a:t>
            </a:r>
            <a:r>
              <a:rPr lang="en-US" dirty="0" smtClean="0"/>
              <a:t>(String </a:t>
            </a:r>
            <a:r>
              <a:rPr lang="en-US" dirty="0" err="1" smtClean="0"/>
              <a:t>categoryId</a:t>
            </a:r>
            <a:r>
              <a:rPr lang="en-US" dirty="0" smtClean="0"/>
              <a:t>)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đồ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uống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loại</a:t>
            </a:r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  <a:p>
            <a:r>
              <a:rPr lang="en-US" dirty="0" err="1" smtClean="0"/>
              <a:t>BillDAO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findByUsername</a:t>
            </a:r>
            <a:r>
              <a:rPr lang="en-US" dirty="0" smtClean="0"/>
              <a:t>(String username)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bill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nhân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viên</a:t>
            </a:r>
            <a:r>
              <a:rPr lang="en-US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findByCardId</a:t>
            </a:r>
            <a:r>
              <a:rPr lang="en-US" dirty="0" smtClean="0"/>
              <a:t>(Integer </a:t>
            </a:r>
            <a:r>
              <a:rPr lang="en-US" dirty="0" err="1" smtClean="0"/>
              <a:t>cardId</a:t>
            </a:r>
            <a:r>
              <a:rPr lang="en-US" dirty="0"/>
              <a:t>)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bill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thẻ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định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danh</a:t>
            </a:r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  <a:p>
            <a:r>
              <a:rPr lang="en-US" dirty="0" err="1" smtClean="0"/>
              <a:t>BillDetailDAO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findByBillId</a:t>
            </a:r>
            <a:r>
              <a:rPr lang="en-US" dirty="0" smtClean="0"/>
              <a:t>(Long </a:t>
            </a:r>
            <a:r>
              <a:rPr lang="en-US" dirty="0" err="1" smtClean="0"/>
              <a:t>billId</a:t>
            </a:r>
            <a:r>
              <a:rPr lang="en-US" dirty="0"/>
              <a:t>)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chi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tiết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phiếu</a:t>
            </a:r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findByDrinkId</a:t>
            </a:r>
            <a:r>
              <a:rPr lang="en-US" dirty="0" smtClean="0"/>
              <a:t>(String </a:t>
            </a:r>
            <a:r>
              <a:rPr lang="en-US" dirty="0" err="1" smtClean="0"/>
              <a:t>drinkId</a:t>
            </a:r>
            <a:r>
              <a:rPr lang="en-US" dirty="0"/>
              <a:t>)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chi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tiết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đồ</a:t>
            </a:r>
            <a:r>
              <a:rPr lang="en-US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uống</a:t>
            </a:r>
            <a:endParaRPr lang="en-US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8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&lt;Entity&gt;DAO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990600"/>
            <a:ext cx="10972800" cy="5638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DrinkDAO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Drink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String</a:t>
            </a:r>
            <a:r>
              <a:rPr lang="en-US" sz="2400" dirty="0">
                <a:latin typeface="Cormorant Infant" panose="00000500000000000000" pitchFamily="2" charset="0"/>
              </a:rPr>
              <a:t>&gt;{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List&lt;Drink&gt;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findByCategoryId</a:t>
            </a:r>
            <a:r>
              <a:rPr lang="en-US" sz="2400" dirty="0">
                <a:latin typeface="Cormorant Infant" panose="00000500000000000000" pitchFamily="2" charset="0"/>
              </a:rPr>
              <a:t>(String </a:t>
            </a:r>
            <a:r>
              <a:rPr lang="en-US" sz="2400" dirty="0" err="1">
                <a:latin typeface="Cormorant Infant" panose="00000500000000000000" pitchFamily="2" charset="0"/>
              </a:rPr>
              <a:t>categoryId</a:t>
            </a:r>
            <a:r>
              <a:rPr lang="en-US" sz="2400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BillDAO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Bill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Long</a:t>
            </a:r>
            <a:r>
              <a:rPr lang="en-US" sz="2400" dirty="0">
                <a:latin typeface="Cormorant Infant" panose="00000500000000000000" pitchFamily="2" charset="0"/>
              </a:rPr>
              <a:t>&gt;{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List&lt;Bill&gt;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findByUsername</a:t>
            </a:r>
            <a:r>
              <a:rPr lang="en-US" sz="2400" dirty="0">
                <a:latin typeface="Cormorant Infant" panose="00000500000000000000" pitchFamily="2" charset="0"/>
              </a:rPr>
              <a:t>(String username);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List&lt;Bill&gt;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findByCardId</a:t>
            </a:r>
            <a:r>
              <a:rPr lang="en-US" sz="2400" dirty="0">
                <a:latin typeface="Cormorant Infant" panose="00000500000000000000" pitchFamily="2" charset="0"/>
              </a:rPr>
              <a:t>(Integer </a:t>
            </a:r>
            <a:r>
              <a:rPr lang="en-US" sz="2400" dirty="0" err="1">
                <a:latin typeface="Cormorant Infant" panose="00000500000000000000" pitchFamily="2" charset="0"/>
              </a:rPr>
              <a:t>cardId</a:t>
            </a:r>
            <a:r>
              <a:rPr lang="en-US" sz="2400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sz="2400" dirty="0"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public </a:t>
            </a:r>
            <a:r>
              <a:rPr lang="en-US" sz="2400" dirty="0">
                <a:latin typeface="Cormorant Infant" panose="00000500000000000000" pitchFamily="2" charset="0"/>
              </a:rPr>
              <a:t>interface </a:t>
            </a:r>
            <a:r>
              <a:rPr lang="en-US" sz="2400" b="1" dirty="0" err="1">
                <a:latin typeface="Cormorant Infant" panose="00000500000000000000" pitchFamily="2" charset="0"/>
              </a:rPr>
              <a:t>BillDetailDAO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extends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CrudDAO</a:t>
            </a:r>
            <a:r>
              <a:rPr lang="en-US" sz="2400" dirty="0">
                <a:latin typeface="Cormorant Infant" panose="00000500000000000000" pitchFamily="2" charset="0"/>
              </a:rPr>
              <a:t>&lt;</a:t>
            </a:r>
            <a:r>
              <a:rPr lang="en-US" sz="2400" b="1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BillDetail</a:t>
            </a:r>
            <a:r>
              <a:rPr lang="en-US" sz="2400" dirty="0">
                <a:latin typeface="Cormorant Infant" panose="00000500000000000000" pitchFamily="2" charset="0"/>
              </a:rPr>
              <a:t>, </a:t>
            </a:r>
            <a:r>
              <a:rPr lang="en-US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Long</a:t>
            </a:r>
            <a:r>
              <a:rPr lang="en-US" sz="2400" dirty="0">
                <a:latin typeface="Cormorant Infant" panose="00000500000000000000" pitchFamily="2" charset="0"/>
              </a:rPr>
              <a:t>&gt;{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List&lt;</a:t>
            </a:r>
            <a:r>
              <a:rPr lang="en-US" sz="2400" dirty="0" err="1">
                <a:latin typeface="Cormorant Infant" panose="00000500000000000000" pitchFamily="2" charset="0"/>
              </a:rPr>
              <a:t>BillDetail</a:t>
            </a:r>
            <a:r>
              <a:rPr lang="en-US" sz="2400" dirty="0">
                <a:latin typeface="Cormorant Infant" panose="00000500000000000000" pitchFamily="2" charset="0"/>
              </a:rPr>
              <a:t>&gt;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findByBillId</a:t>
            </a:r>
            <a:r>
              <a:rPr lang="en-US" sz="2400" dirty="0">
                <a:latin typeface="Cormorant Infant" panose="00000500000000000000" pitchFamily="2" charset="0"/>
              </a:rPr>
              <a:t>(Long </a:t>
            </a:r>
            <a:r>
              <a:rPr lang="en-US" sz="2400" dirty="0" err="1">
                <a:latin typeface="Cormorant Infant" panose="00000500000000000000" pitchFamily="2" charset="0"/>
              </a:rPr>
              <a:t>billId</a:t>
            </a:r>
            <a:r>
              <a:rPr lang="en-US" sz="2400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List&lt;</a:t>
            </a:r>
            <a:r>
              <a:rPr lang="en-US" sz="2400" dirty="0" err="1">
                <a:latin typeface="Cormorant Infant" panose="00000500000000000000" pitchFamily="2" charset="0"/>
              </a:rPr>
              <a:t>BillDetail</a:t>
            </a:r>
            <a:r>
              <a:rPr lang="en-US" sz="2400" dirty="0">
                <a:latin typeface="Cormorant Infant" panose="00000500000000000000" pitchFamily="2" charset="0"/>
              </a:rPr>
              <a:t>&gt;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findByDrinkId</a:t>
            </a:r>
            <a:r>
              <a:rPr lang="en-US" sz="2400" dirty="0">
                <a:latin typeface="Cormorant Infant" panose="00000500000000000000" pitchFamily="2" charset="0"/>
              </a:rPr>
              <a:t>(String </a:t>
            </a:r>
            <a:r>
              <a:rPr lang="en-US" sz="2400" dirty="0" err="1">
                <a:latin typeface="Cormorant Infant" panose="00000500000000000000" pitchFamily="2" charset="0"/>
              </a:rPr>
              <a:t>drinkId</a:t>
            </a:r>
            <a:r>
              <a:rPr lang="en-US" sz="2400" dirty="0">
                <a:latin typeface="Cormorant Infant" panose="00000500000000000000" pitchFamily="2" charset="0"/>
              </a:rPr>
              <a:t>);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9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BillDAO API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khóa</a:t>
            </a:r>
            <a:r>
              <a:rPr lang="en-US" dirty="0" smtClean="0"/>
              <a:t> </a:t>
            </a:r>
            <a:r>
              <a:rPr lang="en-US" dirty="0" err="1" smtClean="0"/>
              <a:t>ngoại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BillDAO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11109"/>
              </p:ext>
            </p:extLst>
          </p:nvPr>
        </p:nvGraphicFramePr>
        <p:xfrm>
          <a:off x="1066800" y="2133600"/>
          <a:ext cx="1051560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/>
                <a:gridCol w="7239000"/>
              </a:tblGrid>
              <a:tr h="523875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CrudDAO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BillDAO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 = </a:t>
                      </a: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CrudDAO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&lt;Bill, Long&gt;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sz="24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findAll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(): 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List&lt;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&gt;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</a:rPr>
                        <a:t>findAll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(): 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List&lt;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Bill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&gt;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findById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findById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Long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create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Bill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):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Bill</a:t>
                      </a:r>
                      <a:endParaRPr lang="en-US" sz="2400" dirty="0">
                        <a:solidFill>
                          <a:srgbClr val="FF0000"/>
                        </a:solidFill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Entity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Bill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deleteById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deleteById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Bill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findByUsername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String 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  <a:latin typeface="Cormorant Infant" panose="00000500000000000000" pitchFamily="2" charset="0"/>
                        </a:rPr>
                        <a:t>username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): List&lt;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Bill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&gt;</a:t>
                      </a:r>
                    </a:p>
                  </a:txBody>
                  <a:tcPr/>
                </a:tc>
              </a:tr>
              <a:tr h="523875">
                <a:tc>
                  <a:txBody>
                    <a:bodyPr/>
                    <a:lstStyle/>
                    <a:p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 err="1" smtClean="0">
                          <a:solidFill>
                            <a:srgbClr val="0000FF"/>
                          </a:solidFill>
                          <a:latin typeface="Cormorant Infant" panose="00000500000000000000" pitchFamily="2" charset="0"/>
                          <a:ea typeface="+mn-ea"/>
                          <a:cs typeface="+mn-cs"/>
                        </a:rPr>
                        <a:t>findByCardId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(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Integer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  <a:latin typeface="Cormorant Infant" panose="00000500000000000000" pitchFamily="2" charset="0"/>
                        </a:rPr>
                        <a:t>cardId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): List&lt;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ormorant Infant" panose="00000500000000000000" pitchFamily="2" charset="0"/>
                        </a:rPr>
                        <a:t>Bill</a:t>
                      </a:r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&gt;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758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 - </a:t>
            </a:r>
            <a:r>
              <a:rPr lang="en-US" dirty="0" err="1"/>
              <a:t>Sơ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 smtClean="0"/>
              <a:t>thể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95400"/>
            <a:ext cx="11582400" cy="475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127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Truy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vấn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tùy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biến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741502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&lt;Entity&gt;DAO </a:t>
            </a:r>
            <a:r>
              <a:rPr lang="en-US" dirty="0" smtClean="0"/>
              <a:t>–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tùy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13538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findBy</a:t>
            </a:r>
            <a:r>
              <a:rPr lang="en-US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&lt;…&gt;(…)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endParaRPr lang="en-US" dirty="0" smtClean="0"/>
          </a:p>
          <a:p>
            <a:r>
              <a:rPr lang="en-US" dirty="0" err="1" smtClean="0"/>
              <a:t>BillDAO</a:t>
            </a:r>
            <a:endParaRPr lang="en-US" dirty="0" smtClean="0"/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findServicingByCardId</a:t>
            </a:r>
            <a:r>
              <a:rPr lang="en-US" dirty="0" smtClean="0"/>
              <a:t>(Integer </a:t>
            </a:r>
            <a:r>
              <a:rPr lang="en-US" dirty="0" err="1" smtClean="0"/>
              <a:t>cardId</a:t>
            </a:r>
            <a:r>
              <a:rPr lang="en-US" dirty="0" smtClean="0"/>
              <a:t>): Bill</a:t>
            </a:r>
          </a:p>
          <a:p>
            <a:pPr lvl="2"/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bán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hàng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chưa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thanh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toán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thẻ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định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danh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endParaRPr lang="en-US" sz="2400" i="1" dirty="0">
              <a:solidFill>
                <a:srgbClr val="FF000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findByTimeRange</a:t>
            </a:r>
            <a:r>
              <a:rPr lang="en-US" dirty="0" smtClean="0"/>
              <a:t>(Date begin, Date end</a:t>
            </a:r>
            <a:r>
              <a:rPr lang="en-US" dirty="0" smtClean="0"/>
              <a:t>): List&lt;Bill&gt;</a:t>
            </a:r>
          </a:p>
          <a:p>
            <a:pPr lvl="2"/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bán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hàng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khoảng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thời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gian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</a:p>
          <a:p>
            <a:pPr lvl="1"/>
            <a:r>
              <a:rPr lang="en-US" i="1" dirty="0" err="1" smtClean="0">
                <a:solidFill>
                  <a:srgbClr val="0000FF"/>
                </a:solidFill>
              </a:rPr>
              <a:t>findByUserAndTimeRange</a:t>
            </a:r>
            <a:r>
              <a:rPr lang="en-US" dirty="0" smtClean="0"/>
              <a:t>(String username, Date </a:t>
            </a:r>
            <a:r>
              <a:rPr lang="en-US" dirty="0"/>
              <a:t>begin, Date end</a:t>
            </a:r>
            <a:r>
              <a:rPr lang="en-US" dirty="0"/>
              <a:t>) : List&lt;Bill&gt;</a:t>
            </a:r>
            <a:endParaRPr lang="en-US" dirty="0" smtClean="0"/>
          </a:p>
          <a:p>
            <a:pPr lvl="2"/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Truy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vấn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phiếu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bán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hàng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theo</a:t>
            </a:r>
            <a:r>
              <a:rPr lang="en-US" sz="2400" i="1" dirty="0" smtClean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nhân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viên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và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khoảng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thời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Cormorant Infant" panose="00000500000000000000" pitchFamily="2" charset="0"/>
              </a:rPr>
              <a:t>gian</a:t>
            </a:r>
            <a:r>
              <a:rPr lang="en-US" sz="2400" i="1" dirty="0">
                <a:solidFill>
                  <a:srgbClr val="FF0000"/>
                </a:solidFill>
                <a:latin typeface="Cormorant Infant" panose="000005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46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29645" y="2962870"/>
            <a:ext cx="45301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Cài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đặt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mã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DAO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742337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dự</a:t>
            </a:r>
            <a:r>
              <a:rPr lang="en-US" dirty="0" smtClean="0"/>
              <a:t> 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ta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dàng</a:t>
            </a:r>
            <a:r>
              <a:rPr lang="en-US" dirty="0" smtClean="0"/>
              <a:t> </a:t>
            </a:r>
            <a:r>
              <a:rPr lang="en-US" dirty="0" err="1" smtClean="0"/>
              <a:t>tái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pPr lvl="1"/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pPr lvl="1"/>
            <a:r>
              <a:rPr lang="en-US" dirty="0" err="1" smtClean="0"/>
              <a:t>Dễ</a:t>
            </a:r>
            <a:r>
              <a:rPr lang="en-US" dirty="0" smtClean="0"/>
              <a:t> </a:t>
            </a:r>
            <a:r>
              <a:rPr lang="en-US" dirty="0" err="1" smtClean="0"/>
              <a:t>nâng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,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endParaRPr lang="en-US" dirty="0" smtClean="0"/>
          </a:p>
          <a:p>
            <a:r>
              <a:rPr lang="en-US" dirty="0" err="1" smtClean="0"/>
              <a:t>XJdbc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XQuery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cung</a:t>
            </a:r>
            <a:r>
              <a:rPr lang="en-US" dirty="0" smtClean="0"/>
              <a:t> </a:t>
            </a:r>
            <a:r>
              <a:rPr lang="en-US" dirty="0" err="1" smtClean="0"/>
              <a:t>cấp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hỗ</a:t>
            </a:r>
            <a:r>
              <a:rPr lang="en-US" dirty="0" smtClean="0"/>
              <a:t> </a:t>
            </a:r>
            <a:r>
              <a:rPr lang="en-US" dirty="0" err="1" smtClean="0"/>
              <a:t>trợ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35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</a:t>
            </a:r>
            <a:r>
              <a:rPr lang="en-US" dirty="0" err="1" smtClean="0"/>
              <a:t>XJdbc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2971800"/>
            <a:ext cx="10972800" cy="3352800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Truy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vấn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đồ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uống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có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giá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từ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1.5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đến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5.0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"SELECT * FROM Drinks WHERE </a:t>
            </a:r>
            <a:r>
              <a:rPr lang="en-US" dirty="0" err="1"/>
              <a:t>UnitPrice</a:t>
            </a:r>
            <a:r>
              <a:rPr lang="en-US" dirty="0"/>
              <a:t> BETWEEN ? AND ?";</a:t>
            </a:r>
          </a:p>
          <a:p>
            <a:pPr lvl="1"/>
            <a:r>
              <a:rPr lang="en-US" dirty="0" err="1" smtClean="0"/>
              <a:t>ResultSet</a:t>
            </a:r>
            <a:r>
              <a:rPr lang="en-US" dirty="0" smtClean="0"/>
              <a:t> </a:t>
            </a:r>
            <a:r>
              <a:rPr lang="en-US" dirty="0" err="1" smtClean="0"/>
              <a:t>rs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XJdbc.</a:t>
            </a:r>
            <a:r>
              <a:rPr lang="en-US" sz="26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executeQuery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1.5, 5.0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Truy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vấn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giá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đồ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uống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cao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nhất</a:t>
            </a:r>
            <a:endParaRPr lang="en-US" sz="3000" i="1" dirty="0">
              <a:solidFill>
                <a:srgbClr val="FF330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"SELECT max(</a:t>
            </a:r>
            <a:r>
              <a:rPr lang="en-US" dirty="0" err="1"/>
              <a:t>UnitPrice</a:t>
            </a:r>
            <a:r>
              <a:rPr lang="en-US" dirty="0"/>
              <a:t>) FROM </a:t>
            </a:r>
            <a:r>
              <a:rPr lang="en-US" dirty="0" smtClean="0"/>
              <a:t>Drinks";</a:t>
            </a:r>
            <a:endParaRPr lang="en-US" dirty="0"/>
          </a:p>
          <a:p>
            <a:pPr lvl="1"/>
            <a:r>
              <a:rPr lang="en-US" dirty="0" smtClean="0"/>
              <a:t>double </a:t>
            </a:r>
            <a:r>
              <a:rPr lang="en-US" dirty="0" err="1" smtClean="0"/>
              <a:t>maxPrice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 smtClean="0"/>
              <a:t>XJdbc.</a:t>
            </a:r>
            <a:r>
              <a:rPr lang="en-US" sz="26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getValue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);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3: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Xóa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đồ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uống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có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giá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nhỏ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3000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hơn</a:t>
            </a:r>
            <a:r>
              <a:rPr lang="en-US" sz="3000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0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"DELETE FROM Drinks WHERE </a:t>
            </a:r>
            <a:r>
              <a:rPr lang="en-US" dirty="0" err="1"/>
              <a:t>UnitPrice</a:t>
            </a:r>
            <a:r>
              <a:rPr lang="en-US" dirty="0"/>
              <a:t> </a:t>
            </a:r>
            <a:r>
              <a:rPr lang="en-US" dirty="0" smtClean="0"/>
              <a:t>&lt; </a:t>
            </a:r>
            <a:r>
              <a:rPr lang="en-US" dirty="0"/>
              <a:t>?";</a:t>
            </a:r>
          </a:p>
          <a:p>
            <a:pPr lvl="1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count </a:t>
            </a:r>
            <a:r>
              <a:rPr lang="en-US" dirty="0"/>
              <a:t>= </a:t>
            </a:r>
            <a:r>
              <a:rPr lang="en-US" dirty="0" err="1"/>
              <a:t>XJdbc.</a:t>
            </a:r>
            <a:r>
              <a:rPr lang="en-US" sz="28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executeUpdate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0.0);</a:t>
            </a:r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33126"/>
              </p:ext>
            </p:extLst>
          </p:nvPr>
        </p:nvGraphicFramePr>
        <p:xfrm>
          <a:off x="609600" y="1066801"/>
          <a:ext cx="10972800" cy="1752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2600"/>
                <a:gridCol w="5410200"/>
              </a:tblGrid>
              <a:tr h="416502">
                <a:tc>
                  <a:txBody>
                    <a:bodyPr/>
                    <a:lstStyle/>
                    <a:p>
                      <a:r>
                        <a:rPr lang="en-US" sz="2000" cap="small" dirty="0" err="1" smtClean="0"/>
                        <a:t>Phương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thức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tiện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ích</a:t>
                      </a:r>
                      <a:endParaRPr lang="en-US" sz="2000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cap="small" dirty="0" err="1" smtClean="0"/>
                        <a:t>Công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dụng</a:t>
                      </a:r>
                      <a:endParaRPr lang="en-US" sz="2000" cap="small" dirty="0"/>
                    </a:p>
                  </a:txBody>
                  <a:tcPr/>
                </a:tc>
              </a:tr>
              <a:tr h="50309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executeQuery</a:t>
                      </a:r>
                      <a:r>
                        <a:rPr lang="en-US" sz="2000" dirty="0" smtClean="0"/>
                        <a:t>(String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sql</a:t>
                      </a:r>
                      <a:r>
                        <a:rPr lang="en-US" sz="2000" baseline="0" dirty="0" smtClean="0"/>
                        <a:t>, Object…values): </a:t>
                      </a:r>
                      <a:r>
                        <a:rPr lang="en-US" sz="2000" baseline="0" dirty="0" err="1" smtClean="0"/>
                        <a:t>ResultSet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Thực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câu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lệnh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truy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vấn</a:t>
                      </a:r>
                      <a:r>
                        <a:rPr lang="en-US" sz="2000" baseline="0" dirty="0" smtClean="0"/>
                        <a:t> SELECT</a:t>
                      </a:r>
                      <a:endParaRPr lang="en-US" sz="2000" dirty="0"/>
                    </a:p>
                  </a:txBody>
                  <a:tcPr/>
                </a:tc>
              </a:tr>
              <a:tr h="41650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executeUpdate</a:t>
                      </a:r>
                      <a:r>
                        <a:rPr lang="en-US" sz="2000" dirty="0" smtClean="0"/>
                        <a:t>(String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sql</a:t>
                      </a:r>
                      <a:r>
                        <a:rPr lang="en-US" sz="2000" baseline="0" dirty="0" smtClean="0"/>
                        <a:t>, Object… values): </a:t>
                      </a:r>
                      <a:r>
                        <a:rPr lang="en-US" sz="2000" baseline="0" dirty="0" err="1" smtClean="0"/>
                        <a:t>int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Thực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câu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lệnh</a:t>
                      </a:r>
                      <a:r>
                        <a:rPr lang="en-US" sz="2000" baseline="0" dirty="0" smtClean="0"/>
                        <a:t> INSERT, UPDATE, DELETE</a:t>
                      </a:r>
                      <a:endParaRPr lang="en-US" sz="2000" dirty="0"/>
                    </a:p>
                  </a:txBody>
                  <a:tcPr/>
                </a:tc>
              </a:tr>
              <a:tr h="41650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getValue</a:t>
                      </a:r>
                      <a:r>
                        <a:rPr lang="en-US" sz="2000" dirty="0" smtClean="0"/>
                        <a:t>(String </a:t>
                      </a:r>
                      <a:r>
                        <a:rPr lang="en-US" sz="2000" dirty="0" err="1" smtClean="0"/>
                        <a:t>sql</a:t>
                      </a:r>
                      <a:r>
                        <a:rPr lang="en-US" sz="2000" dirty="0" smtClean="0"/>
                        <a:t>, Object…values): 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Thực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thi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câu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lệnh</a:t>
                      </a:r>
                      <a:r>
                        <a:rPr lang="en-US" sz="2000" baseline="0" dirty="0" smtClean="0"/>
                        <a:t> SELECT </a:t>
                      </a:r>
                      <a:r>
                        <a:rPr lang="en-US" sz="2000" baseline="0" dirty="0" err="1" smtClean="0"/>
                        <a:t>cho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kết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quả</a:t>
                      </a:r>
                      <a:r>
                        <a:rPr lang="en-US" sz="2000" baseline="0" dirty="0" smtClean="0"/>
                        <a:t> 1 </a:t>
                      </a:r>
                      <a:r>
                        <a:rPr lang="en-US" sz="2000" baseline="0" dirty="0" err="1" smtClean="0"/>
                        <a:t>giá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trị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26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lớp</a:t>
            </a:r>
            <a:r>
              <a:rPr lang="en-US" dirty="0" smtClean="0"/>
              <a:t> </a:t>
            </a:r>
            <a:r>
              <a:rPr lang="en-US" dirty="0" err="1" smtClean="0"/>
              <a:t>tiện</a:t>
            </a:r>
            <a:r>
              <a:rPr lang="en-US" dirty="0" smtClean="0"/>
              <a:t> </a:t>
            </a:r>
            <a:r>
              <a:rPr lang="en-US" dirty="0" err="1" smtClean="0"/>
              <a:t>ích</a:t>
            </a:r>
            <a:r>
              <a:rPr lang="en-US" dirty="0" smtClean="0"/>
              <a:t> XQuery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" y="2590800"/>
            <a:ext cx="10972800" cy="3733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1: </a:t>
            </a:r>
            <a:r>
              <a:rPr lang="en-US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vấn</a:t>
            </a:r>
            <a:r>
              <a:rPr lang="en-US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thực</a:t>
            </a:r>
            <a:r>
              <a:rPr lang="en-US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thể</a:t>
            </a:r>
            <a:r>
              <a:rPr lang="en-US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có</a:t>
            </a:r>
            <a:r>
              <a:rPr lang="en-US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Username </a:t>
            </a:r>
            <a:r>
              <a:rPr lang="en-US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là</a:t>
            </a:r>
            <a:r>
              <a:rPr lang="en-US" i="1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>
                <a:solidFill>
                  <a:srgbClr val="FF3300"/>
                </a:solidFill>
                <a:latin typeface="Cormorant Infant" panose="00000500000000000000" pitchFamily="2" charset="0"/>
              </a:rPr>
              <a:t>NghiemN</a:t>
            </a:r>
            <a:endParaRPr lang="en-US" i="1" dirty="0">
              <a:solidFill>
                <a:srgbClr val="FF3300"/>
              </a:solidFill>
              <a:latin typeface="Cormorant Infant" panose="00000500000000000000" pitchFamily="2" charset="0"/>
            </a:endParaRP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"SELECT * FROM Users WHERE Username</a:t>
            </a:r>
            <a:r>
              <a:rPr lang="en-US" dirty="0" smtClean="0"/>
              <a:t>=?";</a:t>
            </a:r>
            <a:endParaRPr lang="en-US" dirty="0"/>
          </a:p>
          <a:p>
            <a:pPr lvl="1"/>
            <a:r>
              <a:rPr lang="en-US" dirty="0" smtClean="0"/>
              <a:t>User </a:t>
            </a:r>
            <a:r>
              <a:rPr lang="en-US" dirty="0"/>
              <a:t>user = </a:t>
            </a:r>
            <a:r>
              <a:rPr lang="en-US" dirty="0" err="1"/>
              <a:t>XQuery.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getSingleBean</a:t>
            </a:r>
            <a:r>
              <a:rPr lang="en-US" dirty="0"/>
              <a:t>(</a:t>
            </a:r>
            <a:r>
              <a:rPr lang="en-US" dirty="0" err="1"/>
              <a:t>User.class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, "</a:t>
            </a:r>
            <a:r>
              <a:rPr lang="en-US" dirty="0" err="1"/>
              <a:t>NghiemN</a:t>
            </a:r>
            <a:r>
              <a:rPr lang="en-US" dirty="0" smtClean="0"/>
              <a:t>");</a:t>
            </a:r>
          </a:p>
          <a:p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2: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Truy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vấn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đồ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uống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có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mã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loại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i="1" dirty="0" err="1" smtClean="0">
                <a:solidFill>
                  <a:srgbClr val="FF3300"/>
                </a:solidFill>
                <a:latin typeface="Cormorant Infant" panose="00000500000000000000" pitchFamily="2" charset="0"/>
              </a:rPr>
              <a:t>là</a:t>
            </a:r>
            <a:r>
              <a:rPr lang="en-US" i="1" dirty="0" smtClean="0">
                <a:solidFill>
                  <a:srgbClr val="FF3300"/>
                </a:solidFill>
                <a:latin typeface="Cormorant Infant" panose="00000500000000000000" pitchFamily="2" charset="0"/>
              </a:rPr>
              <a:t> CAT01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"SELECT * FROM </a:t>
            </a:r>
            <a:r>
              <a:rPr lang="en-US" dirty="0" smtClean="0"/>
              <a:t>Drinks WHERE </a:t>
            </a:r>
            <a:r>
              <a:rPr lang="en-US" dirty="0" err="1" smtClean="0"/>
              <a:t>CategoryId</a:t>
            </a:r>
            <a:r>
              <a:rPr lang="en-US" dirty="0" smtClean="0"/>
              <a:t>=?";</a:t>
            </a:r>
            <a:endParaRPr lang="en-US" dirty="0"/>
          </a:p>
          <a:p>
            <a:pPr lvl="1"/>
            <a:r>
              <a:rPr lang="en-US" dirty="0" smtClean="0"/>
              <a:t>List&lt;Drink&gt; </a:t>
            </a:r>
            <a:r>
              <a:rPr lang="en-US" dirty="0"/>
              <a:t>list = </a:t>
            </a:r>
            <a:r>
              <a:rPr lang="en-US" dirty="0" err="1" smtClean="0"/>
              <a:t>XQuery.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getBeanList</a:t>
            </a:r>
            <a:r>
              <a:rPr lang="en-US" dirty="0" smtClean="0"/>
              <a:t>(</a:t>
            </a:r>
            <a:r>
              <a:rPr lang="en-US" dirty="0" err="1" smtClean="0"/>
              <a:t>Drink.class</a:t>
            </a:r>
            <a:r>
              <a:rPr lang="en-US" dirty="0"/>
              <a:t>,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smtClean="0"/>
              <a:t>“CAT01");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812941"/>
              </p:ext>
            </p:extLst>
          </p:nvPr>
        </p:nvGraphicFramePr>
        <p:xfrm>
          <a:off x="609600" y="1066801"/>
          <a:ext cx="10972800" cy="133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0"/>
                <a:gridCol w="3810000"/>
              </a:tblGrid>
              <a:tr h="416502">
                <a:tc>
                  <a:txBody>
                    <a:bodyPr/>
                    <a:lstStyle/>
                    <a:p>
                      <a:r>
                        <a:rPr lang="en-US" sz="2000" cap="small" dirty="0" err="1" smtClean="0"/>
                        <a:t>Phương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thức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tiện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ích</a:t>
                      </a:r>
                      <a:endParaRPr lang="en-US" sz="2000" cap="smal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cap="small" dirty="0" err="1" smtClean="0"/>
                        <a:t>Công</a:t>
                      </a:r>
                      <a:r>
                        <a:rPr lang="en-US" sz="2000" cap="small" baseline="0" dirty="0" smtClean="0"/>
                        <a:t> </a:t>
                      </a:r>
                      <a:r>
                        <a:rPr lang="en-US" sz="2000" cap="small" baseline="0" dirty="0" err="1" smtClean="0"/>
                        <a:t>dụng</a:t>
                      </a:r>
                      <a:endParaRPr lang="en-US" sz="2000" cap="small" dirty="0"/>
                    </a:p>
                  </a:txBody>
                  <a:tcPr/>
                </a:tc>
              </a:tr>
              <a:tr h="503093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getSingleBean</a:t>
                      </a:r>
                      <a:r>
                        <a:rPr lang="en-US" sz="2000" dirty="0" smtClean="0"/>
                        <a:t>(Class&lt;T&gt; </a:t>
                      </a:r>
                      <a:r>
                        <a:rPr lang="en-US" sz="2000" dirty="0" err="1" smtClean="0"/>
                        <a:t>beanClass</a:t>
                      </a:r>
                      <a:r>
                        <a:rPr lang="en-US" sz="2000" dirty="0" smtClean="0"/>
                        <a:t>, String </a:t>
                      </a:r>
                      <a:r>
                        <a:rPr lang="en-US" sz="2000" dirty="0" err="1" smtClean="0"/>
                        <a:t>sql</a:t>
                      </a:r>
                      <a:r>
                        <a:rPr lang="en-US" sz="2000" dirty="0" smtClean="0"/>
                        <a:t>, Object... values)</a:t>
                      </a:r>
                      <a:r>
                        <a:rPr lang="en-US" sz="2000" baseline="0" dirty="0" smtClean="0"/>
                        <a:t>: 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Truy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vấn</a:t>
                      </a:r>
                      <a:r>
                        <a:rPr lang="en-US" sz="2000" baseline="0" dirty="0" smtClean="0"/>
                        <a:t> 1 bean</a:t>
                      </a:r>
                      <a:endParaRPr lang="en-US" sz="2000" dirty="0"/>
                    </a:p>
                  </a:txBody>
                  <a:tcPr/>
                </a:tc>
              </a:tr>
              <a:tr h="416502"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getBeanList</a:t>
                      </a:r>
                      <a:r>
                        <a:rPr lang="en-US" sz="2000" dirty="0" smtClean="0"/>
                        <a:t>(Class&lt;T&gt; </a:t>
                      </a:r>
                      <a:r>
                        <a:rPr lang="en-US" sz="2000" dirty="0" err="1" smtClean="0"/>
                        <a:t>beanClass</a:t>
                      </a:r>
                      <a:r>
                        <a:rPr lang="en-US" sz="2000" dirty="0" smtClean="0"/>
                        <a:t>, String </a:t>
                      </a:r>
                      <a:r>
                        <a:rPr lang="en-US" sz="2000" dirty="0" err="1" smtClean="0"/>
                        <a:t>sql</a:t>
                      </a:r>
                      <a:r>
                        <a:rPr lang="en-US" sz="2000" dirty="0" smtClean="0"/>
                        <a:t>, Object... values)</a:t>
                      </a:r>
                      <a:r>
                        <a:rPr lang="en-US" sz="2000" baseline="0" dirty="0" smtClean="0"/>
                        <a:t>: List&lt;T&gt;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/>
                        <a:t>Truy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err="1" smtClean="0"/>
                        <a:t>vấn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nhiều</a:t>
                      </a:r>
                      <a:r>
                        <a:rPr lang="en-US" sz="2000" baseline="0" dirty="0" smtClean="0"/>
                        <a:t> bean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07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CategoryDAO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848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Interface </a:t>
            </a:r>
            <a:r>
              <a:rPr lang="en-US" dirty="0" err="1" smtClean="0"/>
              <a:t>đóng</a:t>
            </a:r>
            <a:r>
              <a:rPr lang="en-US" dirty="0" smtClean="0"/>
              <a:t> </a:t>
            </a:r>
            <a:r>
              <a:rPr lang="en-US" dirty="0" err="1" smtClean="0"/>
              <a:t>vai</a:t>
            </a:r>
            <a:r>
              <a:rPr lang="en-US" dirty="0" smtClean="0"/>
              <a:t> </a:t>
            </a:r>
            <a:r>
              <a:rPr lang="en-US" dirty="0" err="1" smtClean="0"/>
              <a:t>trò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.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(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)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xuất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interface</a:t>
            </a:r>
          </a:p>
          <a:p>
            <a:r>
              <a:rPr lang="en-US" dirty="0" smtClean="0"/>
              <a:t>Theo </a:t>
            </a: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CategoryDAOImpl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endParaRPr lang="en-US" dirty="0" smtClean="0"/>
          </a:p>
          <a:p>
            <a:pPr lvl="1"/>
            <a:r>
              <a:rPr lang="en-US" dirty="0"/>
              <a:t>c</a:t>
            </a:r>
            <a:r>
              <a:rPr lang="en-US" dirty="0" smtClean="0"/>
              <a:t>reate()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pdate()</a:t>
            </a:r>
          </a:p>
          <a:p>
            <a:pPr lvl="1"/>
            <a:r>
              <a:rPr lang="en-US" dirty="0" err="1" smtClean="0"/>
              <a:t>deleteById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findAll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findById</a:t>
            </a:r>
            <a:r>
              <a:rPr lang="en-US" dirty="0" smtClean="0"/>
              <a:t>()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01" y="779584"/>
            <a:ext cx="3037999" cy="5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26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CategoryDAOImpl</a:t>
            </a:r>
            <a:endParaRPr lang="en-US" dirty="0"/>
          </a:p>
        </p:txBody>
      </p:sp>
      <p:sp>
        <p:nvSpPr>
          <p:cNvPr id="9" name="Flowchart: Document 8"/>
          <p:cNvSpPr/>
          <p:nvPr/>
        </p:nvSpPr>
        <p:spPr>
          <a:xfrm>
            <a:off x="609600" y="990600"/>
            <a:ext cx="10972800" cy="5650376"/>
          </a:xfrm>
          <a:prstGeom prst="flowChartDocumen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dirty="0" err="1">
                <a:latin typeface="Cormorant Infant" panose="00000500000000000000" pitchFamily="2" charset="0"/>
              </a:rPr>
              <a:t>CategoryDAOImpl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CategoryDAO</a:t>
            </a:r>
            <a:r>
              <a:rPr lang="en-US" sz="2400" dirty="0"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    </a:t>
            </a:r>
            <a:r>
              <a:rPr lang="en-US" sz="24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public 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create</a:t>
            </a:r>
            <a:r>
              <a:rPr lang="en-US" sz="2400" dirty="0">
                <a:latin typeface="Cormorant Infant" panose="00000500000000000000" pitchFamily="2" charset="0"/>
              </a:rPr>
              <a:t> (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>
                <a:latin typeface="Cormorant Infant" panose="00000500000000000000" pitchFamily="2" charset="0"/>
              </a:rPr>
              <a:t> entity) {...}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public void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update</a:t>
            </a:r>
            <a:r>
              <a:rPr lang="en-US" sz="2400" dirty="0">
                <a:latin typeface="Cormorant Infant" panose="00000500000000000000" pitchFamily="2" charset="0"/>
              </a:rPr>
              <a:t> (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>
                <a:latin typeface="Cormorant Infant" panose="00000500000000000000" pitchFamily="2" charset="0"/>
              </a:rPr>
              <a:t> entity) {...}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public void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deleteById</a:t>
            </a:r>
            <a:r>
              <a:rPr lang="en-US" sz="2400" dirty="0">
                <a:latin typeface="Cormorant Infant" panose="00000500000000000000" pitchFamily="2" charset="0"/>
              </a:rPr>
              <a:t> (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String</a:t>
            </a:r>
            <a:r>
              <a:rPr lang="en-US" sz="2400" dirty="0">
                <a:latin typeface="Cormorant Infant" panose="00000500000000000000" pitchFamily="2" charset="0"/>
              </a:rPr>
              <a:t> id) {...}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public List&lt;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>
                <a:latin typeface="Cormorant Infant" panose="00000500000000000000" pitchFamily="2" charset="0"/>
              </a:rPr>
              <a:t>&gt;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findAll</a:t>
            </a:r>
            <a:r>
              <a:rPr lang="en-US" sz="2400" dirty="0">
                <a:latin typeface="Cormorant Infant" panose="00000500000000000000" pitchFamily="2" charset="0"/>
              </a:rPr>
              <a:t> () {...}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@Override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public 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Category</a:t>
            </a:r>
            <a:r>
              <a:rPr lang="en-US" sz="2400" dirty="0">
                <a:solidFill>
                  <a:srgbClr val="FF330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findById</a:t>
            </a:r>
            <a:r>
              <a:rPr lang="en-US" sz="2400" dirty="0">
                <a:latin typeface="Cormorant Infant" panose="00000500000000000000" pitchFamily="2" charset="0"/>
              </a:rPr>
              <a:t> (</a:t>
            </a:r>
            <a:r>
              <a:rPr lang="en-US" sz="2400" b="1" i="1" dirty="0">
                <a:solidFill>
                  <a:srgbClr val="FF3300"/>
                </a:solidFill>
                <a:latin typeface="Cormorant Infant" panose="00000500000000000000" pitchFamily="2" charset="0"/>
              </a:rPr>
              <a:t>String</a:t>
            </a:r>
            <a:r>
              <a:rPr lang="en-US" sz="2400" dirty="0">
                <a:latin typeface="Cormorant Infant" panose="00000500000000000000" pitchFamily="2" charset="0"/>
              </a:rPr>
              <a:t> id) {...}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3057" y="1809690"/>
            <a:ext cx="4923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INSERT </a:t>
            </a:r>
            <a:r>
              <a:rPr lang="en-US" sz="2000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INTO Categories(Id, Name) VALUES(?, </a:t>
            </a:r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?)</a:t>
            </a:r>
            <a:endParaRPr lang="en-US" sz="2000" i="1" dirty="0">
              <a:solidFill>
                <a:srgbClr val="0000FF"/>
              </a:solidFill>
              <a:latin typeface="Cormorant Infant" panose="000005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3056" y="2571690"/>
            <a:ext cx="4642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UPDATE </a:t>
            </a:r>
            <a:r>
              <a:rPr lang="en-US" sz="2000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Categories SET Name=? WHERE Id</a:t>
            </a:r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endParaRPr lang="en-US" sz="2000" i="1" dirty="0">
              <a:solidFill>
                <a:srgbClr val="0000FF"/>
              </a:solidFill>
              <a:latin typeface="Cormorant Infant" panose="000005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83056" y="3333690"/>
            <a:ext cx="4020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DELETE </a:t>
            </a:r>
            <a:r>
              <a:rPr lang="en-US" sz="2000" i="1" dirty="0">
                <a:solidFill>
                  <a:srgbClr val="0000FF"/>
                </a:solidFill>
                <a:latin typeface="Cormorant Infant" panose="00000500000000000000" pitchFamily="2" charset="0"/>
              </a:rPr>
              <a:t>FROM Categories WHERE Id</a:t>
            </a:r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endParaRPr lang="en-US" sz="2000" i="1" dirty="0">
              <a:solidFill>
                <a:srgbClr val="0000FF"/>
              </a:solidFill>
              <a:latin typeface="Cormorant Infant" panose="00000500000000000000" pitchFamily="2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77976" y="4023375"/>
            <a:ext cx="2860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SELECT </a:t>
            </a:r>
            <a:r>
              <a:rPr lang="en-US" sz="2000" i="1" dirty="0">
                <a:solidFill>
                  <a:srgbClr val="0000FF"/>
                </a:solidFill>
                <a:latin typeface="Cormorant Infant" panose="00000500000000000000" pitchFamily="2" charset="0"/>
              </a:rPr>
              <a:t>* FROM </a:t>
            </a:r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Categories</a:t>
            </a:r>
            <a:endParaRPr lang="en-US" sz="2000" i="1" dirty="0">
              <a:solidFill>
                <a:srgbClr val="0000FF"/>
              </a:solidFill>
              <a:latin typeface="Cormorant Infant" panose="00000500000000000000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47730" y="4747579"/>
            <a:ext cx="4176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SELECT </a:t>
            </a:r>
            <a:r>
              <a:rPr lang="en-US" sz="2000" i="1" dirty="0">
                <a:solidFill>
                  <a:srgbClr val="0000FF"/>
                </a:solidFill>
                <a:latin typeface="Cormorant Infant" panose="00000500000000000000" pitchFamily="2" charset="0"/>
              </a:rPr>
              <a:t>* FROM </a:t>
            </a:r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Categories WHERE </a:t>
            </a:r>
            <a:r>
              <a:rPr lang="en-US" sz="2000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Id</a:t>
            </a:r>
            <a:r>
              <a:rPr lang="en-US" sz="2000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endParaRPr lang="en-US" sz="2000" i="1" dirty="0">
              <a:solidFill>
                <a:srgbClr val="0000FF"/>
              </a:solidFill>
              <a:latin typeface="Cormorant Infant" panose="00000500000000000000" pitchFamily="2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120776" y="1895445"/>
            <a:ext cx="4572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6114570" y="2644848"/>
            <a:ext cx="4572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6125856" y="3402186"/>
            <a:ext cx="4572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6114570" y="4833334"/>
            <a:ext cx="4572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6114570" y="4123463"/>
            <a:ext cx="4572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CategoryDAOImpl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create(Category entity): Category</a:t>
            </a:r>
          </a:p>
          <a:p>
            <a:pPr lvl="1"/>
            <a:r>
              <a:rPr lang="en-US" dirty="0" smtClean="0"/>
              <a:t>String </a:t>
            </a:r>
            <a:r>
              <a:rPr lang="en-US" dirty="0" err="1" smtClean="0"/>
              <a:t>sql</a:t>
            </a:r>
            <a:r>
              <a:rPr lang="en-US" dirty="0" smtClean="0"/>
              <a:t> = “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INSERT INTO Categories(Id, Name) VALUES(?,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?)</a:t>
            </a:r>
            <a:r>
              <a:rPr lang="en-US" dirty="0" smtClean="0"/>
              <a:t>”;</a:t>
            </a:r>
          </a:p>
          <a:p>
            <a:pPr lvl="1"/>
            <a:r>
              <a:rPr lang="en-US" dirty="0" err="1" smtClean="0"/>
              <a:t>XJdbc.executeUpdate</a:t>
            </a:r>
            <a:r>
              <a:rPr lang="en-US" dirty="0" smtClean="0"/>
              <a:t>(</a:t>
            </a:r>
            <a:r>
              <a:rPr lang="en-US" dirty="0" err="1" smtClean="0"/>
              <a:t>sql</a:t>
            </a:r>
            <a:r>
              <a:rPr lang="en-US" dirty="0" smtClean="0"/>
              <a:t>, </a:t>
            </a:r>
            <a:r>
              <a:rPr lang="en-US" dirty="0" err="1" smtClean="0"/>
              <a:t>entity.getId</a:t>
            </a:r>
            <a:r>
              <a:rPr lang="en-US" dirty="0" smtClean="0"/>
              <a:t>(), </a:t>
            </a:r>
            <a:r>
              <a:rPr lang="en-US" dirty="0" err="1" smtClean="0"/>
              <a:t>entity.getName</a:t>
            </a:r>
            <a:r>
              <a:rPr lang="en-US" dirty="0" smtClean="0"/>
              <a:t>())</a:t>
            </a:r>
          </a:p>
          <a:p>
            <a:r>
              <a:rPr lang="en-US" dirty="0" smtClean="0"/>
              <a:t>update(</a:t>
            </a:r>
            <a:r>
              <a:rPr lang="en-US" dirty="0"/>
              <a:t>Category entity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UPDATE Categories SET Name=? WHERE Id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r>
              <a:rPr lang="en-US" dirty="0" smtClean="0"/>
              <a:t>”;</a:t>
            </a:r>
            <a:endParaRPr lang="en-US" dirty="0"/>
          </a:p>
          <a:p>
            <a:pPr lvl="1"/>
            <a:r>
              <a:rPr lang="en-US" dirty="0" err="1"/>
              <a:t>XJdbc.executeUpdate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entity.getId</a:t>
            </a:r>
            <a:r>
              <a:rPr lang="en-US" dirty="0"/>
              <a:t>(), </a:t>
            </a:r>
            <a:r>
              <a:rPr lang="en-US" dirty="0" err="1"/>
              <a:t>entity.getName</a:t>
            </a:r>
            <a:r>
              <a:rPr lang="en-US" dirty="0" smtClean="0"/>
              <a:t>())</a:t>
            </a:r>
            <a:endParaRPr lang="en-US" dirty="0"/>
          </a:p>
          <a:p>
            <a:r>
              <a:rPr lang="en-US" dirty="0" err="1" smtClean="0"/>
              <a:t>deleteById</a:t>
            </a:r>
            <a:r>
              <a:rPr lang="en-US" dirty="0" smtClean="0"/>
              <a:t>(String id)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DELETE FROM Categories WHERE Id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r>
              <a:rPr lang="en-US" dirty="0" smtClean="0"/>
              <a:t>”;</a:t>
            </a:r>
            <a:endParaRPr lang="en-US" dirty="0"/>
          </a:p>
          <a:p>
            <a:pPr lvl="1"/>
            <a:r>
              <a:rPr lang="en-US" dirty="0" err="1"/>
              <a:t>XJdbc.executeUpdate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smtClean="0"/>
              <a:t>id)</a:t>
            </a:r>
            <a:endParaRPr lang="en-US" dirty="0"/>
          </a:p>
          <a:p>
            <a:r>
              <a:rPr lang="en-US" dirty="0" err="1" smtClean="0"/>
              <a:t>findAll</a:t>
            </a:r>
            <a:r>
              <a:rPr lang="en-US" dirty="0" smtClean="0"/>
              <a:t>(): List&lt;Category&gt;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SELECT * FROM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Categories</a:t>
            </a:r>
            <a:r>
              <a:rPr lang="en-US" dirty="0" smtClean="0"/>
              <a:t>”;</a:t>
            </a:r>
            <a:endParaRPr lang="en-US" dirty="0"/>
          </a:p>
          <a:p>
            <a:pPr lvl="1"/>
            <a:r>
              <a:rPr lang="en-US" dirty="0" smtClean="0"/>
              <a:t>List&lt;Category&gt; list = </a:t>
            </a:r>
            <a:r>
              <a:rPr lang="en-US" dirty="0" err="1" smtClean="0"/>
              <a:t>XQuery.getBeanList</a:t>
            </a:r>
            <a:r>
              <a:rPr lang="en-US" dirty="0" smtClean="0"/>
              <a:t>(</a:t>
            </a:r>
            <a:r>
              <a:rPr lang="en-US" dirty="0" err="1" smtClean="0"/>
              <a:t>Category.class</a:t>
            </a:r>
            <a:r>
              <a:rPr lang="en-US" dirty="0" smtClean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 smtClean="0"/>
              <a:t>findById</a:t>
            </a:r>
            <a:r>
              <a:rPr lang="en-US" dirty="0" smtClean="0"/>
              <a:t>(String id): Category</a:t>
            </a:r>
          </a:p>
          <a:p>
            <a:pPr lvl="1"/>
            <a:r>
              <a:rPr lang="en-US" dirty="0"/>
              <a:t>String </a:t>
            </a:r>
            <a:r>
              <a:rPr lang="en-US" dirty="0" err="1"/>
              <a:t>sql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SELECT * FROM Categories WHERE Id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r>
              <a:rPr lang="en-US" dirty="0" smtClean="0"/>
              <a:t>”;</a:t>
            </a:r>
            <a:endParaRPr lang="en-US" dirty="0"/>
          </a:p>
          <a:p>
            <a:pPr lvl="1"/>
            <a:r>
              <a:rPr lang="en-US" dirty="0" smtClean="0"/>
              <a:t>Category entity = </a:t>
            </a:r>
            <a:r>
              <a:rPr lang="en-US" dirty="0" err="1" smtClean="0"/>
              <a:t>XQuery.getSingleBean</a:t>
            </a:r>
            <a:r>
              <a:rPr lang="en-US" dirty="0" smtClean="0"/>
              <a:t>(</a:t>
            </a:r>
            <a:r>
              <a:rPr lang="en-US" dirty="0" err="1" smtClean="0"/>
              <a:t>Category.class</a:t>
            </a:r>
            <a:r>
              <a:rPr lang="en-US" dirty="0"/>
              <a:t>, </a:t>
            </a:r>
            <a:r>
              <a:rPr lang="en-US" dirty="0" err="1" smtClean="0"/>
              <a:t>sql</a:t>
            </a:r>
            <a:r>
              <a:rPr lang="en-US" dirty="0" smtClean="0"/>
              <a:t>, id)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801" y="779584"/>
            <a:ext cx="3037999" cy="577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591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DrinkDAOImpl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create(Drink </a:t>
            </a:r>
            <a:r>
              <a:rPr lang="en-US" dirty="0"/>
              <a:t>entity</a:t>
            </a:r>
            <a:r>
              <a:rPr lang="en-US" dirty="0" smtClean="0"/>
              <a:t>): Drink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INSERT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INTO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Drinks(Id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,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Name,…)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VALUES(?,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?,…)</a:t>
            </a:r>
            <a:endParaRPr lang="en-US" dirty="0"/>
          </a:p>
          <a:p>
            <a:r>
              <a:rPr lang="en-US" dirty="0" smtClean="0"/>
              <a:t>update(Drink </a:t>
            </a:r>
            <a:r>
              <a:rPr lang="en-US" dirty="0"/>
              <a:t>entity)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UPDATE Drinks SET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Name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=?,…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WHERE Id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endParaRPr lang="en-US" dirty="0"/>
          </a:p>
          <a:p>
            <a:r>
              <a:rPr lang="en-US" dirty="0" err="1" smtClean="0"/>
              <a:t>deleteById</a:t>
            </a:r>
            <a:r>
              <a:rPr lang="en-US" dirty="0" smtClean="0"/>
              <a:t>(String </a:t>
            </a:r>
            <a:r>
              <a:rPr lang="en-US" dirty="0"/>
              <a:t>id)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DELETE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FROM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Drinks WHERE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Id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endParaRPr lang="en-US" dirty="0"/>
          </a:p>
          <a:p>
            <a:r>
              <a:rPr lang="en-US" dirty="0" err="1" smtClean="0"/>
              <a:t>findAll</a:t>
            </a:r>
            <a:r>
              <a:rPr lang="en-US" dirty="0" smtClean="0"/>
              <a:t>(): List&lt;Drink&gt;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SELECT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* FROM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Drinks</a:t>
            </a:r>
            <a:endParaRPr lang="en-US" dirty="0"/>
          </a:p>
          <a:p>
            <a:r>
              <a:rPr lang="en-US" dirty="0" err="1" smtClean="0"/>
              <a:t>findById</a:t>
            </a:r>
            <a:r>
              <a:rPr lang="en-US" dirty="0" smtClean="0"/>
              <a:t>(String </a:t>
            </a:r>
            <a:r>
              <a:rPr lang="en-US" dirty="0"/>
              <a:t>id</a:t>
            </a:r>
            <a:r>
              <a:rPr lang="en-US" dirty="0" smtClean="0"/>
              <a:t>): Drink</a:t>
            </a:r>
            <a:endParaRPr lang="en-US" dirty="0"/>
          </a:p>
          <a:p>
            <a:pPr lvl="1"/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SELECT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* FROM 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Drinks WHERE </a:t>
            </a:r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Id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endParaRPr lang="en-US" dirty="0"/>
          </a:p>
          <a:p>
            <a:r>
              <a:rPr lang="en-US" dirty="0" err="1" smtClean="0"/>
              <a:t>findByCategoryId</a:t>
            </a:r>
            <a:r>
              <a:rPr lang="en-US" dirty="0" smtClean="0"/>
              <a:t>(): List&lt;Drink&gt;</a:t>
            </a:r>
          </a:p>
          <a:p>
            <a:pPr lvl="1"/>
            <a:r>
              <a:rPr lang="en-US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SELECT * FROM Drinks WHERE </a:t>
            </a:r>
            <a:r>
              <a:rPr lang="en-US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CategoryId</a:t>
            </a:r>
            <a:r>
              <a:rPr lang="en-US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=?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821" y="777240"/>
            <a:ext cx="3443779" cy="614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9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23049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Databse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47159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914400"/>
            <a:ext cx="12161520" cy="56298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smtClean="0"/>
              <a:t>&lt;Entity&gt;</a:t>
            </a:r>
            <a:r>
              <a:rPr lang="en-US" dirty="0" err="1" smtClean="0"/>
              <a:t>DAOImpl</a:t>
            </a:r>
            <a:r>
              <a:rPr lang="en-US" dirty="0" smtClean="0"/>
              <a:t> </a:t>
            </a:r>
            <a:r>
              <a:rPr lang="en-US" dirty="0" err="1" smtClean="0"/>
              <a:t>còn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4520" y="990600"/>
            <a:ext cx="33528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CardDAOImpl</a:t>
            </a:r>
            <a:endParaRPr lang="en-US" dirty="0" smtClean="0"/>
          </a:p>
          <a:p>
            <a:r>
              <a:rPr lang="en-US" dirty="0" err="1" smtClean="0"/>
              <a:t>UserDAOImpl</a:t>
            </a:r>
            <a:endParaRPr lang="en-US" dirty="0" smtClean="0"/>
          </a:p>
          <a:p>
            <a:r>
              <a:rPr lang="en-US" dirty="0" err="1"/>
              <a:t>BillDAOImpl</a:t>
            </a:r>
            <a:endParaRPr lang="en-US" dirty="0"/>
          </a:p>
          <a:p>
            <a:r>
              <a:rPr lang="en-US" dirty="0" err="1" smtClean="0"/>
              <a:t>BillDetailDAOImpl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7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686800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92964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(ERD)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CSDL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(Entity Class)</a:t>
            </a:r>
          </a:p>
          <a:p>
            <a:pPr>
              <a:buFont typeface="Wingdings" pitchFamily="2" charset="2"/>
              <a:buChar char="þ"/>
            </a:pP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(DAO</a:t>
            </a:r>
            <a:r>
              <a:rPr lang="en-US" dirty="0" smtClean="0"/>
              <a:t>)</a:t>
            </a:r>
          </a:p>
          <a:p>
            <a:pPr marL="742950" lvl="2" indent="-342900">
              <a:buFont typeface="Wingdings" pitchFamily="2" charset="2"/>
              <a:buChar char="þ"/>
            </a:pPr>
            <a:r>
              <a:rPr lang="en-US" dirty="0" err="1"/>
              <a:t>CrudDAO</a:t>
            </a:r>
            <a:r>
              <a:rPr lang="en-US" dirty="0"/>
              <a:t>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endParaRPr lang="en-US" dirty="0"/>
          </a:p>
          <a:p>
            <a:pPr marL="742950" lvl="2" indent="-342900">
              <a:buFont typeface="Wingdings" pitchFamily="2" charset="2"/>
              <a:buChar char="þ"/>
            </a:pPr>
            <a:r>
              <a:rPr lang="en-US" dirty="0"/>
              <a:t>&lt;Entity&gt;DAO: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(</a:t>
            </a:r>
            <a:r>
              <a:rPr lang="en-US" dirty="0" err="1" smtClean="0"/>
              <a:t>DAOImpl</a:t>
            </a:r>
            <a:r>
              <a:rPr lang="en-US" dirty="0" smtClean="0"/>
              <a:t>)</a:t>
            </a:r>
            <a:endParaRPr lang="en-US" dirty="0"/>
          </a:p>
          <a:p>
            <a:pPr marL="742950" lvl="2" indent="-342900">
              <a:buFont typeface="Wingdings" pitchFamily="2" charset="2"/>
              <a:buChar char="þ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742950" lvl="2" indent="-342900">
              <a:buFont typeface="Wingdings" pitchFamily="2" charset="2"/>
              <a:buChar char="þ"/>
            </a:pP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&lt;Entity&gt;DAO</a:t>
            </a:r>
          </a:p>
        </p:txBody>
      </p:sp>
    </p:spTree>
    <p:extLst>
      <p:ext uri="{BB962C8B-B14F-4D97-AF65-F5344CB8AC3E}">
        <p14:creationId xmlns:p14="http://schemas.microsoft.com/office/powerpoint/2010/main" val="839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96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9246" y="1714500"/>
            <a:ext cx="64770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CREATE TABLE </a:t>
            </a:r>
            <a:r>
              <a:rPr lang="en-US" sz="2400" b="1" i="1" dirty="0">
                <a:latin typeface="Cormorant Infant" panose="00000500000000000000" pitchFamily="2" charset="0"/>
              </a:rPr>
              <a:t>Categories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 NVARCHAR(20)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Name</a:t>
            </a:r>
            <a:r>
              <a:rPr lang="en-US" sz="2400" dirty="0">
                <a:latin typeface="Cormorant Infant" panose="00000500000000000000" pitchFamily="2" charset="0"/>
              </a:rPr>
              <a:t> NVARCHAR(50)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PRIMARY KEY(Id)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)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9246" y="1219200"/>
            <a:ext cx="64770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Categories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0" y="2895600"/>
            <a:ext cx="5774803" cy="21336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>
                <a:latin typeface="Cormorant Infant" panose="00000500000000000000" pitchFamily="2" charset="0"/>
              </a:rPr>
              <a:t>Bảng</a:t>
            </a:r>
            <a:r>
              <a:rPr lang="en-US" dirty="0" smtClean="0">
                <a:latin typeface="Cormorant Infant" panose="00000500000000000000" pitchFamily="2" charset="0"/>
              </a:rPr>
              <a:t> Categories </a:t>
            </a:r>
            <a:r>
              <a:rPr lang="en-US" dirty="0" err="1" smtClean="0">
                <a:latin typeface="Cormorant Infant" panose="00000500000000000000" pitchFamily="2" charset="0"/>
              </a:rPr>
              <a:t>lưu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trữ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loại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đồ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uống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bao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gồm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các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thuộc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tính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(Id)</a:t>
            </a:r>
          </a:p>
          <a:p>
            <a:pPr lvl="1"/>
            <a:r>
              <a:rPr lang="en-US" dirty="0" err="1">
                <a:latin typeface="Cormorant Infant" panose="00000500000000000000" pitchFamily="2" charset="0"/>
              </a:rPr>
              <a:t>T</a:t>
            </a:r>
            <a:r>
              <a:rPr lang="en-US" dirty="0" err="1" smtClean="0">
                <a:latin typeface="Cormorant Infant" panose="00000500000000000000" pitchFamily="2" charset="0"/>
              </a:rPr>
              <a:t>ên</a:t>
            </a:r>
            <a:r>
              <a:rPr lang="en-US" dirty="0" smtClean="0">
                <a:latin typeface="Cormorant Infant" panose="00000500000000000000" pitchFamily="2" charset="0"/>
              </a:rPr>
              <a:t> (Name)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0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562100"/>
            <a:ext cx="7772400" cy="4610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CREATE TABLE </a:t>
            </a:r>
            <a:r>
              <a:rPr lang="en-US" sz="2400" b="1" i="1" dirty="0">
                <a:latin typeface="Cormorant Infant" panose="00000500000000000000" pitchFamily="2" charset="0"/>
              </a:rPr>
              <a:t>Drinks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 NVARCHAR(20)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Name</a:t>
            </a:r>
            <a:r>
              <a:rPr lang="en-US" sz="2400" dirty="0">
                <a:latin typeface="Cormorant Infant" panose="00000500000000000000" pitchFamily="2" charset="0"/>
              </a:rPr>
              <a:t> NVARCHAR(50)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UnitPrice</a:t>
            </a:r>
            <a:r>
              <a:rPr lang="en-US" sz="2400" dirty="0">
                <a:latin typeface="Cormorant Infant" panose="00000500000000000000" pitchFamily="2" charset="0"/>
              </a:rPr>
              <a:t> FLOAT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Discount</a:t>
            </a:r>
            <a:r>
              <a:rPr lang="en-US" sz="2400" dirty="0">
                <a:latin typeface="Cormorant Infant" panose="00000500000000000000" pitchFamily="2" charset="0"/>
              </a:rPr>
              <a:t> FLOAT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Image</a:t>
            </a:r>
            <a:r>
              <a:rPr lang="en-US" sz="2400" dirty="0">
                <a:latin typeface="Cormorant Infant" panose="00000500000000000000" pitchFamily="2" charset="0"/>
              </a:rPr>
              <a:t> NVARCHAR(50)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Available</a:t>
            </a:r>
            <a:r>
              <a:rPr lang="en-US" sz="2400" dirty="0">
                <a:latin typeface="Cormorant Infant" panose="00000500000000000000" pitchFamily="2" charset="0"/>
              </a:rPr>
              <a:t> BIT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CategoryId</a:t>
            </a:r>
            <a:r>
              <a:rPr lang="en-US" sz="2400" dirty="0">
                <a:latin typeface="Cormorant Infant" panose="00000500000000000000" pitchFamily="2" charset="0"/>
              </a:rPr>
              <a:t> NVARCHAR(20)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PRIMARY KEY(Id),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FOREIGN KEY(</a:t>
            </a:r>
            <a:r>
              <a:rPr lang="en-US" sz="2400" dirty="0" err="1">
                <a:latin typeface="Cormorant Infant" panose="00000500000000000000" pitchFamily="2" charset="0"/>
              </a:rPr>
              <a:t>CategoryId</a:t>
            </a:r>
            <a:r>
              <a:rPr lang="en-US" sz="2400" dirty="0">
                <a:latin typeface="Cormorant Infant" panose="00000500000000000000" pitchFamily="2" charset="0"/>
              </a:rPr>
              <a:t>) REFERENCES Categories(Id) 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ON DELETE CASCADE </a:t>
            </a:r>
            <a:r>
              <a:rPr lang="en-US" sz="2400" dirty="0" smtClean="0">
                <a:latin typeface="Cormorant Infant" panose="00000500000000000000" pitchFamily="2" charset="0"/>
              </a:rPr>
              <a:t>ON </a:t>
            </a:r>
            <a:r>
              <a:rPr lang="en-US" sz="2400" dirty="0">
                <a:latin typeface="Cormorant Infant" panose="00000500000000000000" pitchFamily="2" charset="0"/>
              </a:rPr>
              <a:t>UPDATE CASCADE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)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1066800"/>
            <a:ext cx="77724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Drinks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Đồ uống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643" y="1066800"/>
            <a:ext cx="5257800" cy="3505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err="1" smtClean="0">
                <a:latin typeface="Cormorant Infant" panose="00000500000000000000" pitchFamily="2" charset="0"/>
              </a:rPr>
              <a:t>Bảng</a:t>
            </a:r>
            <a:r>
              <a:rPr lang="en-US" dirty="0" smtClean="0">
                <a:latin typeface="Cormorant Infant" panose="00000500000000000000" pitchFamily="2" charset="0"/>
              </a:rPr>
              <a:t> Drinks </a:t>
            </a:r>
            <a:r>
              <a:rPr lang="en-US" dirty="0" err="1" smtClean="0">
                <a:latin typeface="Cormorant Infant" panose="00000500000000000000" pitchFamily="2" charset="0"/>
              </a:rPr>
              <a:t>lưu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trữ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đồ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uống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bao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gồm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các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thuộc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tính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(Id)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Tên</a:t>
            </a:r>
            <a:r>
              <a:rPr lang="en-US" dirty="0" smtClean="0">
                <a:latin typeface="Cormorant Infant" panose="00000500000000000000" pitchFamily="2" charset="0"/>
              </a:rPr>
              <a:t> (Name)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Đơn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giá</a:t>
            </a:r>
            <a:r>
              <a:rPr lang="en-US" dirty="0" smtClean="0">
                <a:latin typeface="Cormorant Infant" panose="00000500000000000000" pitchFamily="2" charset="0"/>
              </a:rPr>
              <a:t> (</a:t>
            </a:r>
            <a:r>
              <a:rPr lang="en-US" dirty="0" err="1" smtClean="0">
                <a:latin typeface="Cormorant Infant" panose="00000500000000000000" pitchFamily="2" charset="0"/>
              </a:rPr>
              <a:t>UnitPrice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Giảm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giá</a:t>
            </a:r>
            <a:r>
              <a:rPr lang="en-US" dirty="0" smtClean="0">
                <a:latin typeface="Cormorant Infant" panose="00000500000000000000" pitchFamily="2" charset="0"/>
              </a:rPr>
              <a:t> (Discount)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Hình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ảnh</a:t>
            </a:r>
            <a:r>
              <a:rPr lang="en-US" dirty="0" smtClean="0">
                <a:latin typeface="Cormorant Infant" panose="00000500000000000000" pitchFamily="2" charset="0"/>
              </a:rPr>
              <a:t> (Image)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Trạng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thái</a:t>
            </a:r>
            <a:r>
              <a:rPr lang="en-US" dirty="0" smtClean="0">
                <a:latin typeface="Cormorant Infant" panose="00000500000000000000" pitchFamily="2" charset="0"/>
              </a:rPr>
              <a:t> (Available)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loại</a:t>
            </a:r>
            <a:r>
              <a:rPr lang="en-US" dirty="0" smtClean="0">
                <a:latin typeface="Cormorant Infant" panose="00000500000000000000" pitchFamily="2" charset="0"/>
              </a:rPr>
              <a:t> (</a:t>
            </a:r>
            <a:r>
              <a:rPr lang="en-US" dirty="0" err="1" smtClean="0">
                <a:latin typeface="Cormorant Infant" panose="00000500000000000000" pitchFamily="2" charset="0"/>
              </a:rPr>
              <a:t>CategoryId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34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Thẻ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danh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562100"/>
            <a:ext cx="6477000" cy="2057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CREATE TABLE </a:t>
            </a:r>
            <a:r>
              <a:rPr lang="en-US" sz="2400" b="1" i="1" dirty="0">
                <a:latin typeface="Cormorant Infant" panose="00000500000000000000" pitchFamily="2" charset="0"/>
              </a:rPr>
              <a:t>Cards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 INT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Status</a:t>
            </a:r>
            <a:r>
              <a:rPr lang="en-US" sz="2400" dirty="0">
                <a:latin typeface="Cormorant Infant" panose="00000500000000000000" pitchFamily="2" charset="0"/>
              </a:rPr>
              <a:t> INT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PRIMARY KEY(Id)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)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066800"/>
            <a:ext cx="64770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Cards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0" y="1866900"/>
            <a:ext cx="7391400" cy="31623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 err="1" smtClean="0">
                <a:latin typeface="Cormorant Infant" panose="00000500000000000000" pitchFamily="2" charset="0"/>
              </a:rPr>
              <a:t>Bảng</a:t>
            </a:r>
            <a:r>
              <a:rPr lang="en-US" dirty="0" smtClean="0">
                <a:latin typeface="Cormorant Infant" panose="00000500000000000000" pitchFamily="2" charset="0"/>
              </a:rPr>
              <a:t> Cards </a:t>
            </a:r>
            <a:r>
              <a:rPr lang="en-US" dirty="0" err="1" smtClean="0">
                <a:latin typeface="Cormorant Infant" panose="00000500000000000000" pitchFamily="2" charset="0"/>
              </a:rPr>
              <a:t>lưu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trữ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thông</a:t>
            </a:r>
            <a:r>
              <a:rPr lang="en-US" dirty="0" smtClean="0">
                <a:latin typeface="Cormorant Infant" panose="00000500000000000000" pitchFamily="2" charset="0"/>
              </a:rPr>
              <a:t> tin </a:t>
            </a:r>
            <a:r>
              <a:rPr lang="en-US" dirty="0" err="1" smtClean="0">
                <a:latin typeface="Cormorant Infant" panose="00000500000000000000" pitchFamily="2" charset="0"/>
              </a:rPr>
              <a:t>thẻ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định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danh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bán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hàng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bao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gồm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các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thuộc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tính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(Id)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Trạng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thái</a:t>
            </a:r>
            <a:r>
              <a:rPr lang="en-US" dirty="0" smtClean="0">
                <a:latin typeface="Cormorant Infant" panose="00000500000000000000" pitchFamily="2" charset="0"/>
              </a:rPr>
              <a:t> (Status)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0: Operating (</a:t>
            </a:r>
            <a:r>
              <a:rPr lang="en-US" dirty="0" err="1" smtClean="0">
                <a:latin typeface="Cormorant Infant" panose="00000500000000000000" pitchFamily="2" charset="0"/>
              </a:rPr>
              <a:t>Đang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hoạt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động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1: Error (</a:t>
            </a:r>
            <a:r>
              <a:rPr lang="en-US" dirty="0" err="1" smtClean="0">
                <a:latin typeface="Cormorant Infant" panose="00000500000000000000" pitchFamily="2" charset="0"/>
              </a:rPr>
              <a:t>Thẻ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lỗi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2: Lose (</a:t>
            </a:r>
            <a:r>
              <a:rPr lang="en-US" dirty="0" err="1" smtClean="0">
                <a:latin typeface="Cormorant Infant" panose="00000500000000000000" pitchFamily="2" charset="0"/>
              </a:rPr>
              <a:t>Thất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lạc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3203" y="1562100"/>
            <a:ext cx="6477000" cy="3505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CREATE TABLE </a:t>
            </a:r>
            <a:r>
              <a:rPr lang="en-US" sz="2400" b="1" i="1" dirty="0">
                <a:latin typeface="Cormorant Infant" panose="00000500000000000000" pitchFamily="2" charset="0"/>
              </a:rPr>
              <a:t>Users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Username</a:t>
            </a:r>
            <a:r>
              <a:rPr lang="en-US" sz="2400" dirty="0">
                <a:latin typeface="Cormorant Infant" panose="00000500000000000000" pitchFamily="2" charset="0"/>
              </a:rPr>
              <a:t> NVARCHAR(20)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Password</a:t>
            </a:r>
            <a:r>
              <a:rPr lang="en-US" sz="2400" dirty="0">
                <a:latin typeface="Cormorant Infant" panose="00000500000000000000" pitchFamily="2" charset="0"/>
              </a:rPr>
              <a:t> NVARCHAR(50)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Enabled</a:t>
            </a:r>
            <a:r>
              <a:rPr lang="en-US" sz="2400" dirty="0">
                <a:latin typeface="Cormorant Infant" panose="00000500000000000000" pitchFamily="2" charset="0"/>
              </a:rPr>
              <a:t> BIT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Fullname</a:t>
            </a:r>
            <a:r>
              <a:rPr lang="en-US" sz="2400" dirty="0">
                <a:latin typeface="Cormorant Infant" panose="00000500000000000000" pitchFamily="2" charset="0"/>
              </a:rPr>
              <a:t> NVARCHAR(50)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Photo</a:t>
            </a:r>
            <a:r>
              <a:rPr lang="en-US" sz="2400" dirty="0">
                <a:latin typeface="Cormorant Infant" panose="00000500000000000000" pitchFamily="2" charset="0"/>
              </a:rPr>
              <a:t> NVARCHAR(50)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Manager</a:t>
            </a:r>
            <a:r>
              <a:rPr lang="en-US" sz="2400" dirty="0">
                <a:latin typeface="Cormorant Infant" panose="00000500000000000000" pitchFamily="2" charset="0"/>
              </a:rPr>
              <a:t> BIT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PRIMARY KEY(Username)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)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203" y="1066800"/>
            <a:ext cx="64770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Users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0" y="1219200"/>
            <a:ext cx="5486400" cy="54102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dirty="0" err="1" smtClean="0">
                <a:latin typeface="Cormorant Infant" panose="00000500000000000000" pitchFamily="2" charset="0"/>
              </a:rPr>
              <a:t>Bảng</a:t>
            </a:r>
            <a:r>
              <a:rPr lang="en-US" dirty="0" smtClean="0">
                <a:latin typeface="Cormorant Infant" panose="00000500000000000000" pitchFamily="2" charset="0"/>
              </a:rPr>
              <a:t> Users </a:t>
            </a:r>
            <a:r>
              <a:rPr lang="en-US" dirty="0" err="1" smtClean="0">
                <a:latin typeface="Cormorant Infant" panose="00000500000000000000" pitchFamily="2" charset="0"/>
              </a:rPr>
              <a:t>lưu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trữ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thông</a:t>
            </a:r>
            <a:r>
              <a:rPr lang="en-US" dirty="0" smtClean="0">
                <a:latin typeface="Cormorant Infant" panose="00000500000000000000" pitchFamily="2" charset="0"/>
              </a:rPr>
              <a:t> tin </a:t>
            </a:r>
            <a:r>
              <a:rPr lang="en-US" dirty="0" err="1" smtClean="0">
                <a:latin typeface="Cormorant Infant" panose="00000500000000000000" pitchFamily="2" charset="0"/>
              </a:rPr>
              <a:t>tài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khoản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nhân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viên</a:t>
            </a:r>
            <a:r>
              <a:rPr lang="en-US" dirty="0" smtClean="0">
                <a:latin typeface="Cormorant Infant" panose="00000500000000000000" pitchFamily="2" charset="0"/>
              </a:rPr>
              <a:t>, </a:t>
            </a:r>
            <a:r>
              <a:rPr lang="en-US" dirty="0" err="1" smtClean="0">
                <a:latin typeface="Cormorant Infant" panose="00000500000000000000" pitchFamily="2" charset="0"/>
              </a:rPr>
              <a:t>bao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gồm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Tên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đăng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nhập</a:t>
            </a:r>
            <a:r>
              <a:rPr lang="en-US" dirty="0" smtClean="0">
                <a:latin typeface="Cormorant Infant" panose="00000500000000000000" pitchFamily="2" charset="0"/>
              </a:rPr>
              <a:t> (Username)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Mật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khẩu</a:t>
            </a:r>
            <a:r>
              <a:rPr lang="en-US" dirty="0" smtClean="0">
                <a:latin typeface="Cormorant Infant" panose="00000500000000000000" pitchFamily="2" charset="0"/>
              </a:rPr>
              <a:t> (Password)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Trạng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thái</a:t>
            </a:r>
            <a:r>
              <a:rPr lang="en-US" dirty="0" smtClean="0">
                <a:latin typeface="Cormorant Infant" panose="00000500000000000000" pitchFamily="2" charset="0"/>
              </a:rPr>
              <a:t> (Enabled)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True: </a:t>
            </a:r>
            <a:r>
              <a:rPr lang="en-US" dirty="0" err="1" smtClean="0">
                <a:latin typeface="Cormorant Infant" panose="00000500000000000000" pitchFamily="2" charset="0"/>
              </a:rPr>
              <a:t>đang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hoạt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động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False: </a:t>
            </a:r>
            <a:r>
              <a:rPr lang="en-US" dirty="0" err="1" smtClean="0">
                <a:latin typeface="Cormorant Infant" panose="00000500000000000000" pitchFamily="2" charset="0"/>
              </a:rPr>
              <a:t>tạm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dừng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Họ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và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tên</a:t>
            </a:r>
            <a:r>
              <a:rPr lang="en-US" dirty="0" smtClean="0">
                <a:latin typeface="Cormorant Infant" panose="00000500000000000000" pitchFamily="2" charset="0"/>
              </a:rPr>
              <a:t> (</a:t>
            </a:r>
            <a:r>
              <a:rPr lang="en-US" dirty="0" err="1" smtClean="0">
                <a:latin typeface="Cormorant Infant" panose="00000500000000000000" pitchFamily="2" charset="0"/>
              </a:rPr>
              <a:t>Fullname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Hình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ảnh</a:t>
            </a:r>
            <a:r>
              <a:rPr lang="en-US" dirty="0" smtClean="0">
                <a:latin typeface="Cormorant Infant" panose="00000500000000000000" pitchFamily="2" charset="0"/>
              </a:rPr>
              <a:t> (Photo)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Vai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trò</a:t>
            </a:r>
            <a:r>
              <a:rPr lang="en-US" dirty="0" smtClean="0">
                <a:latin typeface="Cormorant Infant" panose="00000500000000000000" pitchFamily="2" charset="0"/>
              </a:rPr>
              <a:t> (Manager)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True: </a:t>
            </a:r>
            <a:r>
              <a:rPr lang="en-US" dirty="0" err="1" smtClean="0">
                <a:latin typeface="Cormorant Infant" panose="00000500000000000000" pitchFamily="2" charset="0"/>
              </a:rPr>
              <a:t>Nhân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viên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quản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lý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False: </a:t>
            </a:r>
            <a:r>
              <a:rPr lang="en-US" dirty="0" err="1" smtClean="0">
                <a:latin typeface="Cormorant Infant" panose="00000500000000000000" pitchFamily="2" charset="0"/>
              </a:rPr>
              <a:t>Nhân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viên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bán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hàng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6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Phiếu bán hàng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1866900"/>
            <a:ext cx="7924800" cy="48599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CREATE TABLE </a:t>
            </a:r>
            <a:r>
              <a:rPr lang="en-US" sz="2400" b="1" i="1" dirty="0">
                <a:latin typeface="Cormorant Infant" panose="00000500000000000000" pitchFamily="2" charset="0"/>
              </a:rPr>
              <a:t>Bills</a:t>
            </a:r>
            <a:r>
              <a:rPr lang="en-US" sz="2400" dirty="0">
                <a:latin typeface="Cormorant Infant" panose="00000500000000000000" pitchFamily="2" charset="0"/>
              </a:rPr>
              <a:t>(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Id</a:t>
            </a:r>
            <a:r>
              <a:rPr lang="en-US" sz="2400" dirty="0">
                <a:latin typeface="Cormorant Infant" panose="00000500000000000000" pitchFamily="2" charset="0"/>
              </a:rPr>
              <a:t> BIGINT NOT NULL IDENTITY(10000, 1),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Username</a:t>
            </a:r>
            <a:r>
              <a:rPr lang="en-US" sz="2400" dirty="0">
                <a:latin typeface="Cormorant Infant" panose="00000500000000000000" pitchFamily="2" charset="0"/>
              </a:rPr>
              <a:t> NVARCHAR(20)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CardId</a:t>
            </a:r>
            <a:r>
              <a:rPr lang="en-US" sz="2400" dirty="0">
                <a:latin typeface="Cormorant Infant" panose="00000500000000000000" pitchFamily="2" charset="0"/>
              </a:rPr>
              <a:t> INT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 err="1">
                <a:latin typeface="Cormorant Infant" panose="00000500000000000000" pitchFamily="2" charset="0"/>
              </a:rPr>
              <a:t>Checkin</a:t>
            </a:r>
            <a:r>
              <a:rPr lang="en-US" sz="2400" dirty="0">
                <a:latin typeface="Cormorant Infant" panose="00000500000000000000" pitchFamily="2" charset="0"/>
              </a:rPr>
              <a:t> DATETIME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Checkout</a:t>
            </a:r>
            <a:r>
              <a:rPr lang="en-US" sz="2400" dirty="0">
                <a:latin typeface="Cormorant Infant" panose="00000500000000000000" pitchFamily="2" charset="0"/>
              </a:rPr>
              <a:t> DATETIME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</a:t>
            </a:r>
            <a:r>
              <a:rPr lang="en-US" sz="2400" b="1" i="1" dirty="0">
                <a:latin typeface="Cormorant Infant" panose="00000500000000000000" pitchFamily="2" charset="0"/>
              </a:rPr>
              <a:t>Status</a:t>
            </a:r>
            <a:r>
              <a:rPr lang="en-US" sz="2400" dirty="0">
                <a:latin typeface="Cormorant Infant" panose="00000500000000000000" pitchFamily="2" charset="0"/>
              </a:rPr>
              <a:t> INT NOT NULL,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PRIMARY KEY(Id),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FOREIGN KEY(Username) REFERENCES Users(Username) 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ON UPDATE CASCADE,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FOREIGN KEY(</a:t>
            </a:r>
            <a:r>
              <a:rPr lang="en-US" sz="2400" dirty="0" err="1">
                <a:latin typeface="Cormorant Infant" panose="00000500000000000000" pitchFamily="2" charset="0"/>
              </a:rPr>
              <a:t>CardId</a:t>
            </a:r>
            <a:r>
              <a:rPr lang="en-US" sz="2400" dirty="0">
                <a:latin typeface="Cormorant Infant" panose="00000500000000000000" pitchFamily="2" charset="0"/>
              </a:rPr>
              <a:t>) REFERENCES Cards(Id) </a:t>
            </a:r>
          </a:p>
          <a:p>
            <a:r>
              <a:rPr lang="en-US" sz="2400" dirty="0">
                <a:latin typeface="Cormorant Infant" panose="00000500000000000000" pitchFamily="2" charset="0"/>
              </a:rPr>
              <a:t>        ON UPDATE CASCADE</a:t>
            </a:r>
          </a:p>
          <a:p>
            <a:r>
              <a:rPr lang="en-US" sz="2400" dirty="0" smtClean="0">
                <a:latin typeface="Cormorant Infant" panose="00000500000000000000" pitchFamily="2" charset="0"/>
              </a:rPr>
              <a:t>)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7924800" cy="4953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latin typeface="Cormorant Infant" panose="00000500000000000000" pitchFamily="2" charset="0"/>
              </a:rPr>
              <a:t>Bills</a:t>
            </a:r>
            <a:endParaRPr lang="en-US" sz="2400" b="1" dirty="0">
              <a:latin typeface="Cormorant Infant" panose="00000500000000000000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29400" y="990600"/>
            <a:ext cx="4953000" cy="38100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dirty="0" err="1" smtClean="0">
                <a:latin typeface="Cormorant Infant" panose="00000500000000000000" pitchFamily="2" charset="0"/>
              </a:rPr>
              <a:t>Bảng</a:t>
            </a:r>
            <a:r>
              <a:rPr lang="en-US" dirty="0" smtClean="0">
                <a:latin typeface="Cormorant Infant" panose="00000500000000000000" pitchFamily="2" charset="0"/>
              </a:rPr>
              <a:t> Bills </a:t>
            </a:r>
            <a:r>
              <a:rPr lang="en-US" dirty="0" err="1" smtClean="0">
                <a:latin typeface="Cormorant Infant" panose="00000500000000000000" pitchFamily="2" charset="0"/>
              </a:rPr>
              <a:t>lưu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trữ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phiếu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bán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hàng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bao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gồm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các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thuộc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tính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(Id)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Người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bán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hàng</a:t>
            </a:r>
            <a:r>
              <a:rPr lang="en-US" dirty="0" smtClean="0">
                <a:latin typeface="Cormorant Infant" panose="00000500000000000000" pitchFamily="2" charset="0"/>
              </a:rPr>
              <a:t> (Username)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Mã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thẻ</a:t>
            </a:r>
            <a:r>
              <a:rPr lang="en-US" dirty="0" smtClean="0">
                <a:latin typeface="Cormorant Infant" panose="00000500000000000000" pitchFamily="2" charset="0"/>
              </a:rPr>
              <a:t> (</a:t>
            </a:r>
            <a:r>
              <a:rPr lang="en-US" dirty="0" err="1" smtClean="0">
                <a:latin typeface="Cormorant Infant" panose="00000500000000000000" pitchFamily="2" charset="0"/>
              </a:rPr>
              <a:t>CardId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Thời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điểm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tạo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phiếu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smtClean="0">
                <a:latin typeface="Cormorant Infant" panose="00000500000000000000" pitchFamily="2" charset="0"/>
              </a:rPr>
              <a:t>(</a:t>
            </a:r>
            <a:r>
              <a:rPr lang="en-US" dirty="0" err="1" smtClean="0">
                <a:latin typeface="Cormorant Infant" panose="00000500000000000000" pitchFamily="2" charset="0"/>
              </a:rPr>
              <a:t>Checkin</a:t>
            </a:r>
            <a:r>
              <a:rPr lang="en-US" dirty="0" smtClean="0">
                <a:latin typeface="Cormorant Infant" panose="00000500000000000000" pitchFamily="2" charset="0"/>
              </a:rPr>
              <a:t>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Thời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điểm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thanh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toán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dirty="0" smtClean="0">
                <a:latin typeface="Cormorant Infant" panose="00000500000000000000" pitchFamily="2" charset="0"/>
              </a:rPr>
              <a:t>(Checkout)</a:t>
            </a:r>
          </a:p>
          <a:p>
            <a:pPr lvl="1"/>
            <a:r>
              <a:rPr lang="en-US" dirty="0" err="1" smtClean="0">
                <a:latin typeface="Cormorant Infant" panose="00000500000000000000" pitchFamily="2" charset="0"/>
              </a:rPr>
              <a:t>Trạng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thái</a:t>
            </a:r>
            <a:r>
              <a:rPr lang="en-US" dirty="0" smtClean="0">
                <a:latin typeface="Cormorant Infant" panose="00000500000000000000" pitchFamily="2" charset="0"/>
              </a:rPr>
              <a:t> (Status)</a:t>
            </a: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0: Servicing - </a:t>
            </a:r>
            <a:r>
              <a:rPr lang="en-US" dirty="0" err="1" smtClean="0">
                <a:latin typeface="Cormorant Infant" panose="00000500000000000000" pitchFamily="2" charset="0"/>
              </a:rPr>
              <a:t>Chưa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thanh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toán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1: Completed – </a:t>
            </a:r>
            <a:r>
              <a:rPr lang="en-US" dirty="0" err="1" smtClean="0">
                <a:latin typeface="Cormorant Infant" panose="00000500000000000000" pitchFamily="2" charset="0"/>
              </a:rPr>
              <a:t>Đã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thanh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toán</a:t>
            </a:r>
            <a:endParaRPr lang="en-US" dirty="0" smtClean="0">
              <a:latin typeface="Cormorant Infant" panose="00000500000000000000" pitchFamily="2" charset="0"/>
            </a:endParaRPr>
          </a:p>
          <a:p>
            <a:pPr lvl="2"/>
            <a:r>
              <a:rPr lang="en-US" dirty="0" smtClean="0">
                <a:latin typeface="Cormorant Infant" panose="00000500000000000000" pitchFamily="2" charset="0"/>
              </a:rPr>
              <a:t>2: Canceled – </a:t>
            </a:r>
            <a:r>
              <a:rPr lang="en-US" dirty="0" err="1" smtClean="0">
                <a:latin typeface="Cormorant Infant" panose="00000500000000000000" pitchFamily="2" charset="0"/>
              </a:rPr>
              <a:t>Đã</a:t>
            </a:r>
            <a:r>
              <a:rPr lang="en-US" dirty="0" smtClean="0">
                <a:latin typeface="Cormorant Infant" panose="00000500000000000000" pitchFamily="2" charset="0"/>
              </a:rPr>
              <a:t> </a:t>
            </a:r>
            <a:r>
              <a:rPr lang="en-US" dirty="0" err="1" smtClean="0">
                <a:latin typeface="Cormorant Infant" panose="00000500000000000000" pitchFamily="2" charset="0"/>
              </a:rPr>
              <a:t>hủy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69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17370</TotalTime>
  <Words>2707</Words>
  <Application>Microsoft Office PowerPoint</Application>
  <PresentationFormat>Widescreen</PresentationFormat>
  <Paragraphs>456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Wingdings</vt:lpstr>
      <vt:lpstr>Custom Design</vt:lpstr>
      <vt:lpstr>Lập trình truy xuất dữ liệu</vt:lpstr>
      <vt:lpstr>Nội dung</vt:lpstr>
      <vt:lpstr>ERD - Sơ đồ quan hệ thực thể</vt:lpstr>
      <vt:lpstr>PowerPoint Presentation</vt:lpstr>
      <vt:lpstr>Loại đồ uống</vt:lpstr>
      <vt:lpstr>Đồ uống</vt:lpstr>
      <vt:lpstr>Thẻ định danh</vt:lpstr>
      <vt:lpstr>Nhân viên</vt:lpstr>
      <vt:lpstr>Phiếu bán hàng</vt:lpstr>
      <vt:lpstr>Chi tiết phiếu bán hàng</vt:lpstr>
      <vt:lpstr>PowerPoint Presentation</vt:lpstr>
      <vt:lpstr>Entity Class</vt:lpstr>
      <vt:lpstr>Category Entity Class</vt:lpstr>
      <vt:lpstr>Drink Entity Class</vt:lpstr>
      <vt:lpstr>Card Entity Class</vt:lpstr>
      <vt:lpstr>User Entity Class</vt:lpstr>
      <vt:lpstr>Bill Entity Class</vt:lpstr>
      <vt:lpstr>BillDetail Entity Class</vt:lpstr>
      <vt:lpstr>PowerPoint Presentation</vt:lpstr>
      <vt:lpstr>DAO Class Diagram</vt:lpstr>
      <vt:lpstr>PowerPoint Presentation</vt:lpstr>
      <vt:lpstr>CrudDAO – Đối tượng truy xuất cơ bản</vt:lpstr>
      <vt:lpstr>CrudDAO – Hoạt động truy xuất dữ liệu tổng quát</vt:lpstr>
      <vt:lpstr>&lt;Entity&gt;DAO – Hoạt động truy xuất dữ liệu cụ thể</vt:lpstr>
      <vt:lpstr>CategoryDAO API</vt:lpstr>
      <vt:lpstr>PowerPoint Presentation</vt:lpstr>
      <vt:lpstr>CrudDAO – Truy vấn theo khóa ngoại</vt:lpstr>
      <vt:lpstr>&lt;Entity&gt;DAO</vt:lpstr>
      <vt:lpstr>BillDAO API</vt:lpstr>
      <vt:lpstr>PowerPoint Presentation</vt:lpstr>
      <vt:lpstr>&lt;Entity&gt;DAO – Truy vấn tùy biến</vt:lpstr>
      <vt:lpstr>PowerPoint Presentation</vt:lpstr>
      <vt:lpstr>Giới thiệu lớp tiện ích truy xuất dữ liệu</vt:lpstr>
      <vt:lpstr>Giới thiệu lớp tiện ích XJdbc</vt:lpstr>
      <vt:lpstr>Giới thiệu lớp tiện ích XQuery</vt:lpstr>
      <vt:lpstr>Cài đặt mã nguồn cho CategoryDAO</vt:lpstr>
      <vt:lpstr>CategoryDAOImpl</vt:lpstr>
      <vt:lpstr>Cài đặt mã cho CategoryDAOImpl</vt:lpstr>
      <vt:lpstr>Cài đặt mã cho DrinkDAOImpl</vt:lpstr>
      <vt:lpstr>Cài đặt mã cho các &lt;Entity&gt;DAOImpl còn lại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1624</cp:revision>
  <dcterms:created xsi:type="dcterms:W3CDTF">2013-04-23T08:05:33Z</dcterms:created>
  <dcterms:modified xsi:type="dcterms:W3CDTF">2025-04-07T08:38:00Z</dcterms:modified>
</cp:coreProperties>
</file>