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3"/>
  </p:notesMasterIdLst>
  <p:sldIdLst>
    <p:sldId id="541" r:id="rId2"/>
    <p:sldId id="784" r:id="rId3"/>
    <p:sldId id="808" r:id="rId4"/>
    <p:sldId id="818" r:id="rId5"/>
    <p:sldId id="737" r:id="rId6"/>
    <p:sldId id="807" r:id="rId7"/>
    <p:sldId id="809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819" r:id="rId17"/>
    <p:sldId id="795" r:id="rId18"/>
    <p:sldId id="794" r:id="rId19"/>
    <p:sldId id="810" r:id="rId20"/>
    <p:sldId id="811" r:id="rId21"/>
    <p:sldId id="799" r:id="rId22"/>
    <p:sldId id="798" r:id="rId23"/>
    <p:sldId id="800" r:id="rId24"/>
    <p:sldId id="801" r:id="rId25"/>
    <p:sldId id="802" r:id="rId26"/>
    <p:sldId id="824" r:id="rId27"/>
    <p:sldId id="825" r:id="rId28"/>
    <p:sldId id="821" r:id="rId29"/>
    <p:sldId id="820" r:id="rId30"/>
    <p:sldId id="822" r:id="rId31"/>
    <p:sldId id="803" r:id="rId32"/>
    <p:sldId id="813" r:id="rId33"/>
    <p:sldId id="804" r:id="rId34"/>
    <p:sldId id="805" r:id="rId35"/>
    <p:sldId id="823" r:id="rId36"/>
    <p:sldId id="815" r:id="rId37"/>
    <p:sldId id="814" r:id="rId38"/>
    <p:sldId id="816" r:id="rId39"/>
    <p:sldId id="817" r:id="rId40"/>
    <p:sldId id="725" r:id="rId41"/>
    <p:sldId id="72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2206" autoAdjust="0"/>
  </p:normalViewPr>
  <p:slideViewPr>
    <p:cSldViewPr>
      <p:cViewPr varScale="1">
        <p:scale>
          <a:sx n="84" d="100"/>
          <a:sy n="84" d="100"/>
        </p:scale>
        <p:origin x="509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55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9050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control.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control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chữa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 Theo 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control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98457"/>
              </p:ext>
            </p:extLst>
          </p:nvPr>
        </p:nvGraphicFramePr>
        <p:xfrm>
          <a:off x="1066800" y="3124200"/>
          <a:ext cx="1036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098800"/>
                <a:gridCol w="345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JTextField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JTextArea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JPasswordField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txt</a:t>
                      </a:r>
                      <a:endParaRPr lang="en-US" b="1" i="1" dirty="0">
                        <a:solidFill>
                          <a:srgbClr val="0000FF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Ô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nhập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btn</a:t>
                      </a:r>
                      <a:endParaRPr lang="en-US" b="1" i="1" dirty="0">
                        <a:solidFill>
                          <a:srgbClr val="0000FF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Nút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bấm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lbl</a:t>
                      </a:r>
                      <a:endParaRPr lang="en-US" b="1" i="1" dirty="0">
                        <a:solidFill>
                          <a:srgbClr val="0000FF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Nhãn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JRadioButton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rdo</a:t>
                      </a:r>
                      <a:endParaRPr lang="en-US" b="1" i="1" dirty="0">
                        <a:solidFill>
                          <a:srgbClr val="0000FF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Nút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chọn</a:t>
                      </a:r>
                      <a:r>
                        <a:rPr lang="en-US" baseline="0" dirty="0" smtClean="0"/>
                        <a:t> radio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JCheckBox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chk</a:t>
                      </a:r>
                      <a:endParaRPr lang="en-US" b="1" i="1" dirty="0">
                        <a:solidFill>
                          <a:srgbClr val="0000FF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Hộp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kiểm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JComboBox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cbo</a:t>
                      </a:r>
                      <a:endParaRPr lang="en-US" b="1" i="1" dirty="0">
                        <a:solidFill>
                          <a:srgbClr val="0000FF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Hộp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xuống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tbl</a:t>
                      </a:r>
                      <a:endParaRPr lang="en-US" b="1" i="1" dirty="0">
                        <a:solidFill>
                          <a:srgbClr val="0000FF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Bảng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…</a:t>
                      </a:r>
                      <a:endParaRPr lang="en-US" b="1" i="1" dirty="0">
                        <a:solidFill>
                          <a:srgbClr val="0000FF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8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295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4827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8032"/>
            <a:ext cx="7924800" cy="5257800"/>
          </a:xfrm>
        </p:spPr>
        <p:txBody>
          <a:bodyPr/>
          <a:lstStyle/>
          <a:p>
            <a:r>
              <a:rPr lang="en-US" dirty="0" smtClean="0"/>
              <a:t>Controller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dung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 err="1"/>
              <a:t>V</a:t>
            </a:r>
            <a:r>
              <a:rPr lang="en-US" dirty="0" err="1" smtClean="0"/>
              <a:t>ới</a:t>
            </a:r>
            <a:r>
              <a:rPr lang="en-US" dirty="0" smtClean="0"/>
              <a:t> Swing </a:t>
            </a:r>
            <a:r>
              <a:rPr lang="en-US" dirty="0" err="1" smtClean="0"/>
              <a:t>thì</a:t>
            </a:r>
            <a:r>
              <a:rPr lang="en-US" dirty="0" smtClean="0"/>
              <a:t> Event Handler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form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interface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event handler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ở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830056" y="1002792"/>
            <a:ext cx="2743200" cy="673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CategoryController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30056" y="6019800"/>
            <a:ext cx="2743200" cy="637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CategoryManagerJDialog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0"/>
            <a:endCxn id="12" idx="2"/>
          </p:cNvCxnSpPr>
          <p:nvPr/>
        </p:nvCxnSpPr>
        <p:spPr>
          <a:xfrm flipV="1">
            <a:off x="10201656" y="5562600"/>
            <a:ext cx="0" cy="4572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830056" y="1676400"/>
            <a:ext cx="2743200" cy="388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rmorant Infant" panose="00000500000000000000" pitchFamily="2" charset="0"/>
              </a:rPr>
              <a:t>o</a:t>
            </a:r>
            <a:r>
              <a:rPr lang="en-US" dirty="0" smtClean="0">
                <a:latin typeface="Cormorant Infant" panose="00000500000000000000" pitchFamily="2" charset="0"/>
              </a:rPr>
              <a:t>pen()</a:t>
            </a:r>
          </a:p>
          <a:p>
            <a:r>
              <a:rPr lang="en-US" dirty="0">
                <a:latin typeface="Cormorant Infant" panose="00000500000000000000" pitchFamily="2" charset="0"/>
              </a:rPr>
              <a:t>c</a:t>
            </a:r>
            <a:r>
              <a:rPr lang="en-US" dirty="0" smtClean="0">
                <a:latin typeface="Cormorant Infant" panose="00000500000000000000" pitchFamily="2" charset="0"/>
              </a:rPr>
              <a:t>reate()</a:t>
            </a:r>
          </a:p>
          <a:p>
            <a:r>
              <a:rPr lang="en-US" dirty="0">
                <a:latin typeface="Cormorant Infant" panose="00000500000000000000" pitchFamily="2" charset="0"/>
              </a:rPr>
              <a:t>u</a:t>
            </a:r>
            <a:r>
              <a:rPr lang="en-US" dirty="0" smtClean="0">
                <a:latin typeface="Cormorant Infant" panose="00000500000000000000" pitchFamily="2" charset="0"/>
              </a:rPr>
              <a:t>pdate()</a:t>
            </a:r>
          </a:p>
          <a:p>
            <a:r>
              <a:rPr lang="en-US" dirty="0">
                <a:latin typeface="Cormorant Infant" panose="00000500000000000000" pitchFamily="2" charset="0"/>
              </a:rPr>
              <a:t>d</a:t>
            </a:r>
            <a:r>
              <a:rPr lang="en-US" dirty="0" smtClean="0">
                <a:latin typeface="Cormorant Infant" panose="00000500000000000000" pitchFamily="2" charset="0"/>
              </a:rPr>
              <a:t>elete()</a:t>
            </a:r>
          </a:p>
          <a:p>
            <a:r>
              <a:rPr lang="en-US" dirty="0">
                <a:latin typeface="Cormorant Infant" panose="00000500000000000000" pitchFamily="2" charset="0"/>
              </a:rPr>
              <a:t>c</a:t>
            </a:r>
            <a:r>
              <a:rPr lang="en-US" dirty="0" smtClean="0">
                <a:latin typeface="Cormorant Infant" panose="00000500000000000000" pitchFamily="2" charset="0"/>
              </a:rPr>
              <a:t>lear()</a:t>
            </a:r>
          </a:p>
          <a:p>
            <a:r>
              <a:rPr lang="en-US" dirty="0">
                <a:latin typeface="Cormorant Infant" panose="00000500000000000000" pitchFamily="2" charset="0"/>
              </a:rPr>
              <a:t>e</a:t>
            </a:r>
            <a:r>
              <a:rPr lang="en-US" dirty="0" smtClean="0">
                <a:latin typeface="Cormorant Infant" panose="00000500000000000000" pitchFamily="2" charset="0"/>
              </a:rPr>
              <a:t>dit()</a:t>
            </a:r>
          </a:p>
          <a:p>
            <a:r>
              <a:rPr lang="en-US" dirty="0" err="1" smtClean="0">
                <a:latin typeface="Cormorant Infant" panose="00000500000000000000" pitchFamily="2" charset="0"/>
              </a:rPr>
              <a:t>moveFirst</a:t>
            </a:r>
            <a:r>
              <a:rPr lang="en-US" dirty="0" smtClean="0">
                <a:latin typeface="Cormorant Infant" panose="00000500000000000000" pitchFamily="2" charset="0"/>
              </a:rPr>
              <a:t>()</a:t>
            </a:r>
          </a:p>
          <a:p>
            <a:r>
              <a:rPr lang="en-US" dirty="0" err="1" smtClean="0">
                <a:latin typeface="Cormorant Infant" panose="00000500000000000000" pitchFamily="2" charset="0"/>
              </a:rPr>
              <a:t>movePrevious</a:t>
            </a:r>
            <a:r>
              <a:rPr lang="en-US" dirty="0" smtClean="0">
                <a:latin typeface="Cormorant Infant" panose="00000500000000000000" pitchFamily="2" charset="0"/>
              </a:rPr>
              <a:t>()</a:t>
            </a:r>
          </a:p>
          <a:p>
            <a:r>
              <a:rPr lang="en-US" dirty="0" err="1" smtClean="0">
                <a:latin typeface="Cormorant Infant" panose="00000500000000000000" pitchFamily="2" charset="0"/>
              </a:rPr>
              <a:t>moveNext</a:t>
            </a:r>
            <a:r>
              <a:rPr lang="en-US" dirty="0" smtClean="0">
                <a:latin typeface="Cormorant Infant" panose="00000500000000000000" pitchFamily="2" charset="0"/>
              </a:rPr>
              <a:t>()</a:t>
            </a:r>
          </a:p>
          <a:p>
            <a:r>
              <a:rPr lang="en-US" dirty="0" err="1" smtClean="0">
                <a:latin typeface="Cormorant Infant" panose="00000500000000000000" pitchFamily="2" charset="0"/>
              </a:rPr>
              <a:t>moveLast</a:t>
            </a:r>
            <a:r>
              <a:rPr lang="en-US" dirty="0" smtClean="0">
                <a:latin typeface="Cormorant Infant" panose="00000500000000000000" pitchFamily="2" charset="0"/>
              </a:rPr>
              <a:t>()</a:t>
            </a:r>
          </a:p>
          <a:p>
            <a:r>
              <a:rPr lang="en-US" dirty="0" err="1" smtClean="0">
                <a:latin typeface="Cormorant Infant" panose="00000500000000000000" pitchFamily="2" charset="0"/>
              </a:rPr>
              <a:t>checkAll</a:t>
            </a:r>
            <a:r>
              <a:rPr lang="en-US" dirty="0" smtClean="0">
                <a:latin typeface="Cormorant Infant" panose="00000500000000000000" pitchFamily="2" charset="0"/>
              </a:rPr>
              <a:t>()</a:t>
            </a:r>
          </a:p>
          <a:p>
            <a:r>
              <a:rPr lang="en-US" dirty="0" err="1" smtClean="0">
                <a:latin typeface="Cormorant Infant" panose="00000500000000000000" pitchFamily="2" charset="0"/>
              </a:rPr>
              <a:t>uncheckAll</a:t>
            </a:r>
            <a:r>
              <a:rPr lang="en-US" dirty="0" smtClean="0">
                <a:latin typeface="Cormorant Infant" panose="00000500000000000000" pitchFamily="2" charset="0"/>
              </a:rPr>
              <a:t>()</a:t>
            </a:r>
          </a:p>
          <a:p>
            <a:r>
              <a:rPr lang="en-US" dirty="0" err="1" smtClean="0">
                <a:latin typeface="Cormorant Infant" panose="00000500000000000000" pitchFamily="2" charset="0"/>
              </a:rPr>
              <a:t>deleteCheckedItems</a:t>
            </a:r>
            <a:r>
              <a:rPr lang="en-US" dirty="0" smtClean="0">
                <a:latin typeface="Cormorant Infant" panose="00000500000000000000" pitchFamily="2" charset="0"/>
              </a:rPr>
              <a:t>()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…</a:t>
            </a:r>
          </a:p>
          <a:p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1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Controller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4238" y="2600178"/>
            <a:ext cx="2743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CrudController</a:t>
            </a:r>
            <a:r>
              <a:rPr lang="en-US" dirty="0" smtClean="0"/>
              <a:t>&lt;Entity&gt;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7286" y="4124529"/>
            <a:ext cx="2743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UserController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H="1" flipV="1">
            <a:off x="5975838" y="3514578"/>
            <a:ext cx="3048" cy="60995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9938" y="5445369"/>
            <a:ext cx="274320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CategoryManagerJDialog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04238" y="5445369"/>
            <a:ext cx="274320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UserManagerJDialog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534400" y="5445369"/>
            <a:ext cx="274320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&lt;…&gt;</a:t>
            </a:r>
            <a:r>
              <a:rPr lang="en-US" dirty="0" err="1" smtClean="0"/>
              <a:t>ManagerJDialog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0"/>
            <a:endCxn id="5" idx="2"/>
          </p:cNvCxnSpPr>
          <p:nvPr/>
        </p:nvCxnSpPr>
        <p:spPr>
          <a:xfrm flipV="1">
            <a:off x="5975838" y="5038929"/>
            <a:ext cx="3048" cy="40644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88848" y="4109288"/>
            <a:ext cx="2743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CategoryController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37448" y="4109288"/>
            <a:ext cx="2743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&lt;…&gt;Controller</a:t>
            </a:r>
            <a:endParaRPr lang="en-US" dirty="0"/>
          </a:p>
        </p:txBody>
      </p:sp>
      <p:cxnSp>
        <p:nvCxnSpPr>
          <p:cNvPr id="13" name="Elbow Connector 12"/>
          <p:cNvCxnSpPr>
            <a:stCxn id="20" idx="0"/>
            <a:endCxn id="4" idx="2"/>
          </p:cNvCxnSpPr>
          <p:nvPr/>
        </p:nvCxnSpPr>
        <p:spPr>
          <a:xfrm rot="16200000" flipV="1">
            <a:off x="7645088" y="1845328"/>
            <a:ext cx="594710" cy="393321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8" idx="0"/>
            <a:endCxn id="4" idx="2"/>
          </p:cNvCxnSpPr>
          <p:nvPr/>
        </p:nvCxnSpPr>
        <p:spPr>
          <a:xfrm rot="5400000" flipH="1" flipV="1">
            <a:off x="3720788" y="1854238"/>
            <a:ext cx="594710" cy="3915390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8" idx="2"/>
          </p:cNvCxnSpPr>
          <p:nvPr/>
        </p:nvCxnSpPr>
        <p:spPr>
          <a:xfrm flipV="1">
            <a:off x="2051538" y="5023688"/>
            <a:ext cx="8910" cy="421681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0" idx="2"/>
          </p:cNvCxnSpPr>
          <p:nvPr/>
        </p:nvCxnSpPr>
        <p:spPr>
          <a:xfrm flipV="1">
            <a:off x="9906000" y="5023688"/>
            <a:ext cx="3048" cy="421681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3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10972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interface </a:t>
            </a:r>
            <a:r>
              <a:rPr lang="en-US" sz="2400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Crud</a:t>
            </a:r>
            <a:r>
              <a:rPr lang="en-US" sz="2400" dirty="0" err="1">
                <a:latin typeface="Cormorant Infant" panose="00000500000000000000" pitchFamily="2" charset="0"/>
              </a:rPr>
              <a:t>Controller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Entity</a:t>
            </a:r>
            <a:r>
              <a:rPr lang="en-US" sz="2400" dirty="0">
                <a:latin typeface="Cormorant Infant" panose="00000500000000000000" pitchFamily="2" charset="0"/>
              </a:rPr>
              <a:t>&gt;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Khai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báo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xử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lý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bảng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048000"/>
            <a:ext cx="10972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interface </a:t>
            </a:r>
            <a:r>
              <a:rPr lang="en-US" sz="2400" b="1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Category</a:t>
            </a:r>
            <a:r>
              <a:rPr lang="en-US" sz="2400" dirty="0" err="1" smtClean="0">
                <a:latin typeface="Cormorant Infant" panose="00000500000000000000" pitchFamily="2" charset="0"/>
              </a:rPr>
              <a:t>Controller</a:t>
            </a:r>
            <a:r>
              <a:rPr lang="en-US" sz="2400" dirty="0" smtClean="0">
                <a:latin typeface="Cormorant Infant" panose="00000500000000000000" pitchFamily="2" charset="0"/>
              </a:rPr>
              <a:t> 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CrudController</a:t>
            </a:r>
            <a:r>
              <a:rPr lang="en-US" sz="2400" dirty="0" smtClean="0">
                <a:latin typeface="Cormorant Infant" panose="00000500000000000000" pitchFamily="2" charset="0"/>
              </a:rPr>
              <a:t>&lt;</a:t>
            </a:r>
            <a:r>
              <a:rPr lang="en-US" sz="2400" b="1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Category</a:t>
            </a:r>
            <a:r>
              <a:rPr lang="en-US" sz="2400" dirty="0" smtClean="0">
                <a:latin typeface="Cormorant Infant" panose="00000500000000000000" pitchFamily="2" charset="0"/>
              </a:rPr>
              <a:t>&gt; </a:t>
            </a:r>
            <a:r>
              <a:rPr lang="en-US" sz="2400" dirty="0">
                <a:latin typeface="Cormorant Infant" panose="00000500000000000000" pitchFamily="2" charset="0"/>
              </a:rPr>
              <a:t>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Khai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báo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bổ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sung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xử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lý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(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nếu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có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)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876800"/>
            <a:ext cx="109728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dirty="0" err="1">
                <a:latin typeface="Cormorant Infant" panose="00000500000000000000" pitchFamily="2" charset="0"/>
              </a:rPr>
              <a:t>CategoryManagerJDialog</a:t>
            </a:r>
            <a:r>
              <a:rPr lang="en-US" sz="2400" dirty="0">
                <a:latin typeface="Cormorant Infant" panose="00000500000000000000" pitchFamily="2" charset="0"/>
              </a:rPr>
              <a:t> 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4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CategoryController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   ….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gắn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kết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với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event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handler</a:t>
            </a:r>
          </a:p>
          <a:p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   ….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cài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đặt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mã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CategoryController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….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6096000" y="2438400"/>
            <a:ext cx="0" cy="6096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>
          <a:xfrm flipV="1">
            <a:off x="6096000" y="4267200"/>
            <a:ext cx="0" cy="6096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CrudController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914400"/>
            <a:ext cx="6172200" cy="579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Xử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lý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mở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cửa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sổ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setForm</a:t>
            </a:r>
            <a:r>
              <a:rPr lang="en-US" sz="2000" dirty="0">
                <a:latin typeface="Cormorant Infant" panose="00000500000000000000" pitchFamily="2" charset="0"/>
              </a:rPr>
              <a:t>(Entity entity);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Entity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getForm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Tạo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dữ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liệu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fillToTable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dữ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liệu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đổ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bảng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edit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dữ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liệu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của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được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create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Tạo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mới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update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Cập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nhật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xem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delete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Xóa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xem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clear</a:t>
            </a:r>
            <a:r>
              <a:rPr lang="en-US" sz="2000" dirty="0">
                <a:latin typeface="Cormorant Infant" panose="00000500000000000000" pitchFamily="2" charset="0"/>
              </a:rPr>
              <a:t>(); 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Xóa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trắng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setEditable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boolean</a:t>
            </a:r>
            <a:r>
              <a:rPr lang="en-US" sz="2000" dirty="0">
                <a:latin typeface="Cormorant Infant" panose="00000500000000000000" pitchFamily="2" charset="0"/>
              </a:rPr>
              <a:t> editable);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Thay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đổi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trạng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thái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checkAll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Tích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tất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cả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trên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bảng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uncheckAll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Bỏ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tích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tất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cả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trên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bảng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deleteCheckedItems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Xóa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được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tích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moveFirst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đầu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tiên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movePrevious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kế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trước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moveNext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kế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sau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moveLast</a:t>
            </a:r>
            <a:r>
              <a:rPr lang="en-US" sz="2000" dirty="0">
                <a:latin typeface="Cormorant Infant" panose="00000500000000000000" pitchFamily="2" charset="0"/>
              </a:rPr>
              <a:t>();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cuối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cùng</a:t>
            </a:r>
            <a:endParaRPr lang="en-US" sz="20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moveTo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int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rowIndex</a:t>
            </a:r>
            <a:r>
              <a:rPr lang="en-US" sz="2000" dirty="0">
                <a:latin typeface="Cormorant Infant" panose="00000500000000000000" pitchFamily="2" charset="0"/>
              </a:rPr>
              <a:t>); 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thực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thể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tại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vị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trí</a:t>
            </a:r>
            <a:endParaRPr lang="en-US" sz="2000" dirty="0"/>
          </a:p>
        </p:txBody>
      </p:sp>
      <p:sp>
        <p:nvSpPr>
          <p:cNvPr id="7" name="Left Brace 6"/>
          <p:cNvSpPr/>
          <p:nvPr/>
        </p:nvSpPr>
        <p:spPr>
          <a:xfrm>
            <a:off x="4953000" y="2667000"/>
            <a:ext cx="4572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876800" y="4191000"/>
            <a:ext cx="457200" cy="83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4888992" y="5105400"/>
            <a:ext cx="4572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18744" y="2968752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mới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685544" y="2968752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2747772" y="2968752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Xóa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0000" y="29718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Nhập</a:t>
            </a:r>
            <a:r>
              <a:rPr lang="en-US" sz="1400" dirty="0" smtClean="0"/>
              <a:t> </a:t>
            </a:r>
            <a:r>
              <a:rPr lang="en-US" sz="1400" dirty="0" err="1" smtClean="0"/>
              <a:t>mới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2432304" y="5562600"/>
            <a:ext cx="533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|&lt;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041904" y="5562600"/>
            <a:ext cx="533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3654552" y="5562600"/>
            <a:ext cx="533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&gt;&gt;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4264152" y="5562600"/>
            <a:ext cx="533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&gt;|</a:t>
            </a:r>
            <a:endParaRPr lang="en-US" sz="1400" dirty="0"/>
          </a:p>
        </p:txBody>
      </p:sp>
      <p:sp>
        <p:nvSpPr>
          <p:cNvPr id="18" name="Rounded Rectangle 17"/>
          <p:cNvSpPr/>
          <p:nvPr/>
        </p:nvSpPr>
        <p:spPr>
          <a:xfrm>
            <a:off x="615696" y="4416552"/>
            <a:ext cx="1210056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tất</a:t>
            </a:r>
            <a:r>
              <a:rPr lang="en-US" sz="1400" dirty="0" smtClean="0"/>
              <a:t> </a:t>
            </a:r>
            <a:r>
              <a:rPr lang="en-US" sz="1400" dirty="0" err="1" smtClean="0"/>
              <a:t>cả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1905000" y="4416552"/>
            <a:ext cx="1296924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Bỏ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tất</a:t>
            </a:r>
            <a:r>
              <a:rPr lang="en-US" sz="1400" dirty="0" smtClean="0"/>
              <a:t> </a:t>
            </a:r>
            <a:r>
              <a:rPr lang="en-US" sz="1400" dirty="0" err="1" smtClean="0"/>
              <a:t>cả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3278124" y="4416552"/>
            <a:ext cx="1519428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Xóa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endParaRPr lang="en-US" sz="1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55931"/>
              </p:ext>
            </p:extLst>
          </p:nvPr>
        </p:nvGraphicFramePr>
        <p:xfrm>
          <a:off x="615696" y="1343828"/>
          <a:ext cx="4181855" cy="9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71"/>
                <a:gridCol w="836371"/>
                <a:gridCol w="836371"/>
                <a:gridCol w="836371"/>
                <a:gridCol w="836371"/>
              </a:tblGrid>
              <a:tr h="24096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4096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4096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24096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 flipV="1">
            <a:off x="3278124" y="1953428"/>
            <a:ext cx="2208276" cy="4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1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smtClean="0"/>
              <a:t>event </a:t>
            </a:r>
            <a:r>
              <a:rPr lang="en-US" dirty="0"/>
              <a:t>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rmorant Infant" panose="00000500000000000000" pitchFamily="2" charset="0"/>
              </a:rPr>
              <a:t>public class </a:t>
            </a:r>
            <a:r>
              <a:rPr lang="en-US" sz="2200" dirty="0" err="1">
                <a:latin typeface="Cormorant Infant" panose="00000500000000000000" pitchFamily="2" charset="0"/>
              </a:rPr>
              <a:t>CategoryManagerJDialog</a:t>
            </a:r>
            <a:r>
              <a:rPr lang="en-US" sz="2200" dirty="0">
                <a:latin typeface="Cormorant Infant" panose="00000500000000000000" pitchFamily="2" charset="0"/>
              </a:rPr>
              <a:t> extends </a:t>
            </a:r>
            <a:r>
              <a:rPr lang="en-US" sz="22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200" dirty="0" smtClean="0">
                <a:latin typeface="Cormorant Infant" panose="00000500000000000000" pitchFamily="2" charset="0"/>
              </a:rPr>
              <a:t> </a:t>
            </a:r>
            <a:r>
              <a:rPr lang="en-US" sz="22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2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CategoryController</a:t>
            </a:r>
            <a:r>
              <a:rPr lang="en-US" sz="22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200" dirty="0" smtClean="0">
                <a:latin typeface="Cormorant Infant" panose="00000500000000000000" pitchFamily="2" charset="0"/>
              </a:rPr>
              <a:t>{</a:t>
            </a:r>
          </a:p>
          <a:p>
            <a:pPr marL="400050" lvl="1" indent="0">
              <a:buNone/>
            </a:pPr>
            <a:r>
              <a:rPr lang="en-US" sz="1200" dirty="0" smtClean="0">
                <a:latin typeface="Cormorant Infant" panose="00000500000000000000" pitchFamily="2" charset="0"/>
              </a:rPr>
              <a:t>…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rmorant Infant" panose="00000500000000000000" pitchFamily="2" charset="0"/>
              </a:rPr>
              <a:t>private </a:t>
            </a:r>
            <a:r>
              <a:rPr lang="en-US" sz="2200" dirty="0">
                <a:latin typeface="Cormorant Infant" panose="00000500000000000000" pitchFamily="2" charset="0"/>
              </a:rPr>
              <a:t>void </a:t>
            </a:r>
            <a:r>
              <a:rPr lang="en-US" sz="2200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formWindowOpened</a:t>
            </a:r>
            <a:r>
              <a:rPr lang="en-US" sz="2200" dirty="0">
                <a:latin typeface="Cormorant Infant" panose="00000500000000000000" pitchFamily="2" charset="0"/>
              </a:rPr>
              <a:t>(</a:t>
            </a:r>
            <a:r>
              <a:rPr lang="en-US" sz="2200" dirty="0" err="1">
                <a:latin typeface="Cormorant Infant" panose="00000500000000000000" pitchFamily="2" charset="0"/>
              </a:rPr>
              <a:t>java.awt.event.WindowEvent</a:t>
            </a:r>
            <a:r>
              <a:rPr lang="en-US" sz="2200" dirty="0">
                <a:latin typeface="Cormorant Infant" panose="00000500000000000000" pitchFamily="2" charset="0"/>
              </a:rPr>
              <a:t> </a:t>
            </a:r>
            <a:r>
              <a:rPr lang="en-US" sz="2200" dirty="0" err="1">
                <a:latin typeface="Cormorant Infant" panose="00000500000000000000" pitchFamily="2" charset="0"/>
              </a:rPr>
              <a:t>evt</a:t>
            </a:r>
            <a:r>
              <a:rPr lang="en-US" sz="2200" dirty="0">
                <a:latin typeface="Cormorant Infant" panose="00000500000000000000" pitchFamily="2" charset="0"/>
              </a:rPr>
              <a:t>) {                                  </a:t>
            </a:r>
          </a:p>
          <a:p>
            <a:pPr marL="800100" lvl="2" indent="0">
              <a:buNone/>
            </a:pPr>
            <a:r>
              <a:rPr lang="en-US" sz="2200" dirty="0" err="1" smtClean="0">
                <a:latin typeface="Cormorant Infant" panose="00000500000000000000" pitchFamily="2" charset="0"/>
              </a:rPr>
              <a:t>this.</a:t>
            </a:r>
            <a:r>
              <a:rPr lang="en-US" sz="2200" b="1" i="1" dirty="0" err="1" smtClean="0">
                <a:solidFill>
                  <a:srgbClr val="C00000"/>
                </a:solidFill>
                <a:latin typeface="Cormorant Infant" panose="00000500000000000000" pitchFamily="2" charset="0"/>
              </a:rPr>
              <a:t>open</a:t>
            </a:r>
            <a:r>
              <a:rPr lang="en-US" sz="2200" dirty="0">
                <a:latin typeface="Cormorant Infant" panose="00000500000000000000" pitchFamily="2" charset="0"/>
              </a:rPr>
              <a:t>();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rmorant Infant" panose="00000500000000000000" pitchFamily="2" charset="0"/>
              </a:rPr>
              <a:t>} 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rmorant Infant" panose="00000500000000000000" pitchFamily="2" charset="0"/>
              </a:rPr>
              <a:t>private </a:t>
            </a:r>
            <a:r>
              <a:rPr lang="en-US" sz="2200" dirty="0">
                <a:latin typeface="Cormorant Infant" panose="00000500000000000000" pitchFamily="2" charset="0"/>
              </a:rPr>
              <a:t>void </a:t>
            </a:r>
            <a:r>
              <a:rPr lang="en-US" sz="2200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btnCreateActionPerformed</a:t>
            </a:r>
            <a:r>
              <a:rPr lang="en-US" sz="2200" dirty="0">
                <a:latin typeface="Cormorant Infant" panose="00000500000000000000" pitchFamily="2" charset="0"/>
              </a:rPr>
              <a:t>(</a:t>
            </a:r>
            <a:r>
              <a:rPr lang="en-US" sz="2200" dirty="0" err="1">
                <a:latin typeface="Cormorant Infant" panose="00000500000000000000" pitchFamily="2" charset="0"/>
              </a:rPr>
              <a:t>java.awt.event.ActionEvent</a:t>
            </a:r>
            <a:r>
              <a:rPr lang="en-US" sz="2200" dirty="0">
                <a:latin typeface="Cormorant Infant" panose="00000500000000000000" pitchFamily="2" charset="0"/>
              </a:rPr>
              <a:t> </a:t>
            </a:r>
            <a:r>
              <a:rPr lang="en-US" sz="2200" dirty="0" err="1">
                <a:latin typeface="Cormorant Infant" panose="00000500000000000000" pitchFamily="2" charset="0"/>
              </a:rPr>
              <a:t>evt</a:t>
            </a:r>
            <a:r>
              <a:rPr lang="en-US" sz="2200" dirty="0">
                <a:latin typeface="Cormorant Infant" panose="00000500000000000000" pitchFamily="2" charset="0"/>
              </a:rPr>
              <a:t>) {                                          </a:t>
            </a:r>
          </a:p>
          <a:p>
            <a:pPr marL="800100" lvl="2" indent="0">
              <a:buNone/>
            </a:pPr>
            <a:r>
              <a:rPr lang="en-US" sz="2200" dirty="0" err="1" smtClean="0">
                <a:latin typeface="Cormorant Infant" panose="00000500000000000000" pitchFamily="2" charset="0"/>
              </a:rPr>
              <a:t>this.</a:t>
            </a:r>
            <a:r>
              <a:rPr lang="en-US" sz="2200" b="1" i="1" dirty="0" err="1" smtClean="0">
                <a:solidFill>
                  <a:srgbClr val="C00000"/>
                </a:solidFill>
                <a:latin typeface="Cormorant Infant" panose="00000500000000000000" pitchFamily="2" charset="0"/>
              </a:rPr>
              <a:t>create</a:t>
            </a:r>
            <a:r>
              <a:rPr lang="en-US" sz="2200" dirty="0">
                <a:latin typeface="Cormorant Infant" panose="00000500000000000000" pitchFamily="2" charset="0"/>
              </a:rPr>
              <a:t>();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rmorant Infant" panose="00000500000000000000" pitchFamily="2" charset="0"/>
              </a:rPr>
              <a:t>} </a:t>
            </a:r>
          </a:p>
          <a:p>
            <a:pPr marL="400050" lvl="1" indent="0">
              <a:buNone/>
            </a:pPr>
            <a:r>
              <a:rPr lang="en-US" sz="1200" dirty="0">
                <a:latin typeface="Cormorant Infant" panose="00000500000000000000" pitchFamily="2" charset="0"/>
              </a:rPr>
              <a:t>…</a:t>
            </a:r>
          </a:p>
          <a:p>
            <a:pPr marL="400050" lvl="1" indent="0">
              <a:buNone/>
            </a:pPr>
            <a:r>
              <a:rPr lang="en-US" sz="2200" dirty="0">
                <a:latin typeface="Cormorant Infant" panose="00000500000000000000" pitchFamily="2" charset="0"/>
              </a:rPr>
              <a:t>@Override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rmorant Infant" panose="00000500000000000000" pitchFamily="2" charset="0"/>
              </a:rPr>
              <a:t>public </a:t>
            </a:r>
            <a:r>
              <a:rPr lang="en-US" sz="2200" dirty="0">
                <a:latin typeface="Cormorant Infant" panose="00000500000000000000" pitchFamily="2" charset="0"/>
              </a:rPr>
              <a:t>void </a:t>
            </a:r>
            <a:r>
              <a:rPr lang="en-US" sz="22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200" dirty="0">
                <a:latin typeface="Cormorant Infant" panose="00000500000000000000" pitchFamily="2" charset="0"/>
              </a:rPr>
              <a:t>() </a:t>
            </a:r>
            <a:r>
              <a:rPr lang="en-US" sz="2200" dirty="0" smtClean="0">
                <a:latin typeface="Cormorant Infant" panose="00000500000000000000" pitchFamily="2" charset="0"/>
              </a:rPr>
              <a:t>{…}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rmorant Infant" panose="00000500000000000000" pitchFamily="2" charset="0"/>
              </a:rPr>
              <a:t>@</a:t>
            </a:r>
            <a:r>
              <a:rPr lang="en-US" sz="2200" dirty="0">
                <a:latin typeface="Cormorant Infant" panose="00000500000000000000" pitchFamily="2" charset="0"/>
              </a:rPr>
              <a:t>Override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rmorant Infant" panose="00000500000000000000" pitchFamily="2" charset="0"/>
              </a:rPr>
              <a:t>public </a:t>
            </a:r>
            <a:r>
              <a:rPr lang="en-US" sz="2200" dirty="0">
                <a:latin typeface="Cormorant Infant" panose="00000500000000000000" pitchFamily="2" charset="0"/>
              </a:rPr>
              <a:t>void </a:t>
            </a:r>
            <a:r>
              <a:rPr lang="en-US" sz="22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create</a:t>
            </a:r>
            <a:r>
              <a:rPr lang="en-US" sz="2200" dirty="0">
                <a:latin typeface="Cormorant Infant" panose="00000500000000000000" pitchFamily="2" charset="0"/>
              </a:rPr>
              <a:t>() </a:t>
            </a:r>
            <a:r>
              <a:rPr lang="en-US" sz="2200" dirty="0" smtClean="0">
                <a:latin typeface="Cormorant Infant" panose="00000500000000000000" pitchFamily="2" charset="0"/>
              </a:rPr>
              <a:t>{…}</a:t>
            </a:r>
          </a:p>
          <a:p>
            <a:pPr marL="400050" lvl="1" indent="0">
              <a:buNone/>
            </a:pPr>
            <a:r>
              <a:rPr lang="en-US" sz="1200" dirty="0">
                <a:latin typeface="Cormorant Infant" panose="00000500000000000000" pitchFamily="2" charset="0"/>
              </a:rPr>
              <a:t>…</a:t>
            </a:r>
          </a:p>
          <a:p>
            <a:pPr marL="0" indent="0">
              <a:buNone/>
            </a:pPr>
            <a:r>
              <a:rPr lang="en-US" sz="2200" dirty="0" smtClean="0">
                <a:latin typeface="Cormorant Infant" panose="00000500000000000000" pitchFamily="2" charset="0"/>
              </a:rPr>
              <a:t>}</a:t>
            </a:r>
            <a:endParaRPr lang="en-US" sz="2200" dirty="0">
              <a:latin typeface="Cormorant Infant" panose="00000500000000000000" pitchFamily="2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114800" y="4419600"/>
            <a:ext cx="6096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5073134"/>
            <a:ext cx="468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CategoryController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9296400" y="1676400"/>
            <a:ext cx="6096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0" y="2329934"/>
            <a:ext cx="14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Gắn kết các sự kiện với các phương thức điều khiển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306706"/>
              </p:ext>
            </p:extLst>
          </p:nvPr>
        </p:nvGraphicFramePr>
        <p:xfrm>
          <a:off x="609600" y="990600"/>
          <a:ext cx="10972800" cy="571499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257800"/>
                <a:gridCol w="5715000"/>
              </a:tblGrid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cap="small" dirty="0" err="1" smtClean="0">
                          <a:effectLst/>
                          <a:latin typeface="Cormorant Infant" panose="00000500000000000000" pitchFamily="2" charset="0"/>
                        </a:rPr>
                        <a:t>Điều</a:t>
                      </a:r>
                      <a:r>
                        <a:rPr lang="en-US" sz="2200" b="1" cap="small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200" b="1" cap="small" baseline="0" dirty="0" err="1" smtClean="0">
                          <a:effectLst/>
                          <a:latin typeface="Cormorant Infant" panose="00000500000000000000" pitchFamily="2" charset="0"/>
                        </a:rPr>
                        <a:t>khiển</a:t>
                      </a:r>
                      <a:r>
                        <a:rPr lang="en-US" sz="2200" b="1" cap="small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200" b="1" cap="small" baseline="0" dirty="0" err="1" smtClean="0">
                          <a:effectLst/>
                          <a:latin typeface="Cormorant Infant" panose="00000500000000000000" pitchFamily="2" charset="0"/>
                        </a:rPr>
                        <a:t>s</a:t>
                      </a:r>
                      <a:r>
                        <a:rPr lang="en-US" sz="2200" b="1" cap="small" dirty="0" err="1" smtClean="0">
                          <a:effectLst/>
                          <a:latin typeface="Cormorant Infant" panose="00000500000000000000" pitchFamily="2" charset="0"/>
                        </a:rPr>
                        <a:t>ự</a:t>
                      </a:r>
                      <a:r>
                        <a:rPr lang="en-US" sz="2200" b="1" cap="small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200" b="1" cap="small" dirty="0" err="1" smtClean="0">
                          <a:effectLst/>
                          <a:latin typeface="Cormorant Infant" panose="00000500000000000000" pitchFamily="2" charset="0"/>
                        </a:rPr>
                        <a:t>kiện</a:t>
                      </a:r>
                      <a:r>
                        <a:rPr lang="en-US" sz="2200" b="1" cap="small" dirty="0" smtClean="0">
                          <a:effectLst/>
                          <a:latin typeface="Cormorant Infant" panose="00000500000000000000" pitchFamily="2" charset="0"/>
                        </a:rPr>
                        <a:t> (Event Handler)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1" cap="small" dirty="0" err="1" smtClean="0">
                          <a:effectLst/>
                          <a:latin typeface="Cormorant Infant" panose="00000500000000000000" pitchFamily="2" charset="0"/>
                        </a:rPr>
                        <a:t>Gọi</a:t>
                      </a:r>
                      <a:r>
                        <a:rPr lang="en-US" sz="2200" b="1" cap="small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200" b="1" cap="small" baseline="0" dirty="0" err="1" smtClean="0">
                          <a:effectLst/>
                          <a:latin typeface="Cormorant Infant" panose="00000500000000000000" pitchFamily="2" charset="0"/>
                        </a:rPr>
                        <a:t>p</a:t>
                      </a:r>
                      <a:r>
                        <a:rPr lang="en-US" sz="2200" b="1" cap="small" dirty="0" err="1" smtClean="0">
                          <a:effectLst/>
                          <a:latin typeface="Cormorant Infant" panose="00000500000000000000" pitchFamily="2" charset="0"/>
                        </a:rPr>
                        <a:t>hương</a:t>
                      </a:r>
                      <a:r>
                        <a:rPr lang="en-US" sz="2200" b="1" cap="small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200" b="1" cap="small" dirty="0" err="1">
                          <a:effectLst/>
                          <a:latin typeface="Cormorant Infant" panose="00000500000000000000" pitchFamily="2" charset="0"/>
                        </a:rPr>
                        <a:t>thức</a:t>
                      </a:r>
                      <a:r>
                        <a:rPr lang="en-US" sz="2200" b="1" cap="small" dirty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200" b="1" cap="small" dirty="0" err="1">
                          <a:effectLst/>
                          <a:latin typeface="Cormorant Infant" panose="00000500000000000000" pitchFamily="2" charset="0"/>
                        </a:rPr>
                        <a:t>điều</a:t>
                      </a:r>
                      <a:r>
                        <a:rPr lang="en-US" sz="2200" b="1" cap="small" dirty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200" b="1" cap="small" dirty="0" err="1" smtClean="0">
                          <a:effectLst/>
                          <a:latin typeface="Cormorant Infant" panose="00000500000000000000" pitchFamily="2" charset="0"/>
                        </a:rPr>
                        <a:t>khiển</a:t>
                      </a:r>
                      <a:r>
                        <a:rPr lang="en-US" sz="2200" b="1" cap="small" dirty="0" smtClean="0">
                          <a:effectLst/>
                          <a:latin typeface="Cormorant Infant" panose="00000500000000000000" pitchFamily="2" charset="0"/>
                        </a:rPr>
                        <a:t> (Controller)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CategoryManagerJDialog.windowOpened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dirty="0">
                          <a:effectLst/>
                          <a:latin typeface="Cormorant Infant" panose="00000500000000000000" pitchFamily="2" charset="0"/>
                        </a:rPr>
                        <a:t>open()</a:t>
                      </a:r>
                      <a:endParaRPr lang="en-US" sz="2200" b="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tblCategories.mouseClicked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dirty="0">
                          <a:effectLst/>
                          <a:latin typeface="Cormorant Infant" panose="00000500000000000000" pitchFamily="2" charset="0"/>
                        </a:rPr>
                        <a:t>edit()</a:t>
                      </a:r>
                      <a:endParaRPr lang="en-US" sz="2200" b="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btnCreate.actionPerformed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create()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btnUpdate.actionPerformed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update()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btnDelete.actionPerformed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delete()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btnClear.actionPerformed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clear()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btnMoveFirst.actionPerformed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moveFirst()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btnMovePrevious.actionPerformed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movePrevious()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btnMoveNext.actionPerformed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moveNext()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btnMoveLast.actionPerformed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moveLast()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btnCheckAll.actionPerformed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checkAll()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btnUncheckAll.actionPerformed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uncheckAll()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2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>
                          <a:effectLst/>
                          <a:latin typeface="Cormorant Infant" panose="00000500000000000000" pitchFamily="2" charset="0"/>
                        </a:rPr>
                        <a:t>btnDeleteCheckedItems.actionPerformed</a:t>
                      </a:r>
                      <a:endParaRPr lang="en-US" sz="2200" b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dirty="0" err="1">
                          <a:effectLst/>
                          <a:latin typeface="Cormorant Infant" panose="00000500000000000000" pitchFamily="2" charset="0"/>
                        </a:rPr>
                        <a:t>deleteCheckedItems</a:t>
                      </a:r>
                      <a:r>
                        <a:rPr lang="en-US" sz="2200" dirty="0">
                          <a:effectLst/>
                          <a:latin typeface="Cormorant Infant" panose="00000500000000000000" pitchFamily="2" charset="0"/>
                        </a:rPr>
                        <a:t>()</a:t>
                      </a:r>
                      <a:endParaRPr lang="en-US" sz="2200" b="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89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CategoryController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112" y="990600"/>
            <a:ext cx="10972800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dirty="0" err="1">
                <a:latin typeface="Cormorant Infant" panose="00000500000000000000" pitchFamily="2" charset="0"/>
              </a:rPr>
              <a:t>CategoryManagerJDialog</a:t>
            </a:r>
            <a:r>
              <a:rPr lang="en-US" sz="2400" dirty="0">
                <a:latin typeface="Cormorant Infant" panose="00000500000000000000" pitchFamily="2" charset="0"/>
              </a:rPr>
              <a:t> 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4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CategoryController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{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Gọi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Event Handler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endParaRPr lang="en-US" sz="2400" dirty="0" smtClean="0">
              <a:latin typeface="Cormorant Infant" panose="00000500000000000000" pitchFamily="2" charset="0"/>
            </a:endParaRPr>
          </a:p>
          <a:p>
            <a:pPr lvl="1"/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Khai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báo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bổ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sung</a:t>
            </a:r>
          </a:p>
          <a:p>
            <a:pPr lvl="1"/>
            <a:r>
              <a:rPr lang="en-US" sz="2400" dirty="0" err="1" smtClean="0">
                <a:latin typeface="Cormorant Infant" panose="00000500000000000000" pitchFamily="2" charset="0"/>
              </a:rPr>
              <a:t>CategoryDAO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 err="1">
                <a:latin typeface="Cormorant Infant" panose="00000500000000000000" pitchFamily="2" charset="0"/>
              </a:rPr>
              <a:t>dao</a:t>
            </a:r>
            <a:r>
              <a:rPr lang="en-US" sz="2400" dirty="0">
                <a:latin typeface="Cormorant Infant" panose="00000500000000000000" pitchFamily="2" charset="0"/>
              </a:rPr>
              <a:t> = new </a:t>
            </a:r>
            <a:r>
              <a:rPr lang="en-US" sz="2400" dirty="0" err="1">
                <a:latin typeface="Cormorant Infant" panose="00000500000000000000" pitchFamily="2" charset="0"/>
              </a:rPr>
              <a:t>CategoryDAOImpl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pPr lvl="1"/>
            <a:r>
              <a:rPr lang="en-US" sz="2400" dirty="0">
                <a:latin typeface="Cormorant Infant" panose="00000500000000000000" pitchFamily="2" charset="0"/>
              </a:rPr>
              <a:t>List&lt;Category&gt; items = </a:t>
            </a:r>
            <a:r>
              <a:rPr lang="en-US" sz="2400" dirty="0" err="1">
                <a:latin typeface="Cormorant Infant" panose="00000500000000000000" pitchFamily="2" charset="0"/>
              </a:rPr>
              <a:t>List.of</a:t>
            </a:r>
            <a:r>
              <a:rPr lang="en-US" sz="2400" dirty="0" smtClean="0">
                <a:latin typeface="Cormorant Infant" panose="00000500000000000000" pitchFamily="2" charset="0"/>
              </a:rPr>
              <a:t>();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cài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đặt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mã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CategoryController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theo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hướng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dẫn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slide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sau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CategoryController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990600"/>
            <a:ext cx="9220200" cy="472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@Override 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dữ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liệu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bảng</a:t>
            </a:r>
            <a:endParaRPr lang="en-US" sz="2000" b="1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   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fillToTable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 model = (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) </a:t>
            </a:r>
            <a:r>
              <a:rPr lang="en-US" sz="2000" dirty="0" err="1">
                <a:latin typeface="Cormorant Infant" panose="00000500000000000000" pitchFamily="2" charset="0"/>
              </a:rPr>
              <a:t>tblCategories.getModel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model.setRowCount</a:t>
            </a:r>
            <a:r>
              <a:rPr lang="en-US" sz="2000" dirty="0">
                <a:latin typeface="Cormorant Infant" panose="00000500000000000000" pitchFamily="2" charset="0"/>
              </a:rPr>
              <a:t>(0);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items = </a:t>
            </a:r>
            <a:r>
              <a:rPr lang="en-US" sz="2000" dirty="0" err="1">
                <a:latin typeface="Cormorant Infant" panose="00000500000000000000" pitchFamily="2" charset="0"/>
              </a:rPr>
              <a:t>dao.findAll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items.forEach</a:t>
            </a:r>
            <a:r>
              <a:rPr lang="en-US" sz="2000" dirty="0">
                <a:latin typeface="Cormorant Infant" panose="00000500000000000000" pitchFamily="2" charset="0"/>
              </a:rPr>
              <a:t>(item -&gt;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Object[] </a:t>
            </a:r>
            <a:r>
              <a:rPr lang="en-US" sz="2000" dirty="0" err="1">
                <a:latin typeface="Cormorant Infant" panose="00000500000000000000" pitchFamily="2" charset="0"/>
              </a:rPr>
              <a:t>rowData</a:t>
            </a:r>
            <a:r>
              <a:rPr lang="en-US" sz="2000" dirty="0">
                <a:latin typeface="Cormorant Infant" panose="00000500000000000000" pitchFamily="2" charset="0"/>
              </a:rPr>
              <a:t> =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    </a:t>
            </a:r>
            <a:r>
              <a:rPr lang="en-US" sz="2000" dirty="0" err="1">
                <a:latin typeface="Cormorant Infant" panose="00000500000000000000" pitchFamily="2" charset="0"/>
              </a:rPr>
              <a:t>item.getId</a:t>
            </a:r>
            <a:r>
              <a:rPr lang="en-US" sz="2000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    </a:t>
            </a:r>
            <a:r>
              <a:rPr lang="en-US" sz="2000" dirty="0" err="1">
                <a:latin typeface="Cormorant Infant" panose="00000500000000000000" pitchFamily="2" charset="0"/>
              </a:rPr>
              <a:t>item.getName</a:t>
            </a:r>
            <a:r>
              <a:rPr lang="en-US" sz="2000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    false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};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model.addRow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rowData</a:t>
            </a:r>
            <a:r>
              <a:rPr lang="en-US" sz="2000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});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2667000"/>
            <a:ext cx="65532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Cormorant Infant" panose="00000500000000000000" pitchFamily="2" charset="0"/>
              </a:rPr>
              <a:t>    @Override 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đọc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dữ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liệu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public Category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getForm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Category entity = new Category();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entity.setId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txtId.getText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entity.setName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txtName.getText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return entity;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@</a:t>
            </a:r>
            <a:r>
              <a:rPr lang="en-US" sz="2000" dirty="0">
                <a:latin typeface="Cormorant Infant" panose="00000500000000000000" pitchFamily="2" charset="0"/>
              </a:rPr>
              <a:t>Override 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dữ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liệu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setForm</a:t>
            </a:r>
            <a:r>
              <a:rPr lang="en-US" sz="2000" dirty="0">
                <a:latin typeface="Cormorant Infant" panose="00000500000000000000" pitchFamily="2" charset="0"/>
              </a:rPr>
              <a:t>(Category entity)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txtId.setText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entity.getId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txtName.setText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entity.getName</a:t>
            </a:r>
            <a:r>
              <a:rPr lang="en-US" sz="2000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052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10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XDialog</a:t>
            </a:r>
            <a:r>
              <a:rPr lang="en-US" dirty="0" smtClean="0"/>
              <a:t>: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XAuth</a:t>
            </a:r>
            <a:r>
              <a:rPr lang="en-US" dirty="0" smtClean="0"/>
              <a:t>: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user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CategoryController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066800"/>
            <a:ext cx="6019800" cy="472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sz="2000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fillToTable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clear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@Override 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đang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edit</a:t>
            </a:r>
            <a:r>
              <a:rPr lang="en-US" sz="2000" dirty="0">
                <a:latin typeface="Cormorant Infant" panose="00000500000000000000" pitchFamily="2" charset="0"/>
              </a:rPr>
              <a:t>() 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    </a:t>
            </a:r>
            <a:r>
              <a:rPr lang="en-US" sz="2000" dirty="0" err="1" smtClean="0">
                <a:latin typeface="Cormorant Infant" panose="00000500000000000000" pitchFamily="2" charset="0"/>
              </a:rPr>
              <a:t>int</a:t>
            </a:r>
            <a:r>
              <a:rPr lang="en-US" sz="2000" dirty="0" smtClean="0">
                <a:latin typeface="Cormorant Infant" panose="00000500000000000000" pitchFamily="2" charset="0"/>
              </a:rPr>
              <a:t> index = </a:t>
            </a:r>
            <a:r>
              <a:rPr lang="en-US" sz="2000" dirty="0" err="1">
                <a:latin typeface="Cormorant Infant" panose="00000500000000000000" pitchFamily="2" charset="0"/>
              </a:rPr>
              <a:t>tblCategories.getSelectedRow</a:t>
            </a:r>
            <a:r>
              <a:rPr lang="en-US" sz="2000" dirty="0" smtClean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    Category </a:t>
            </a:r>
            <a:r>
              <a:rPr lang="en-US" sz="2000" dirty="0">
                <a:latin typeface="Cormorant Infant" panose="00000500000000000000" pitchFamily="2" charset="0"/>
              </a:rPr>
              <a:t>entity = </a:t>
            </a:r>
            <a:r>
              <a:rPr lang="en-US" sz="2000" dirty="0" err="1" smtClean="0">
                <a:latin typeface="Cormorant Infant" panose="00000500000000000000" pitchFamily="2" charset="0"/>
              </a:rPr>
              <a:t>items.get</a:t>
            </a:r>
            <a:r>
              <a:rPr lang="en-US" sz="2000" dirty="0" smtClean="0">
                <a:latin typeface="Cormorant Infant" panose="00000500000000000000" pitchFamily="2" charset="0"/>
              </a:rPr>
              <a:t>(index);</a:t>
            </a:r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setForm</a:t>
            </a:r>
            <a:r>
              <a:rPr lang="en-US" sz="2000" dirty="0">
                <a:latin typeface="Cormorant Infant" panose="00000500000000000000" pitchFamily="2" charset="0"/>
              </a:rPr>
              <a:t>(entity);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setEditable</a:t>
            </a:r>
            <a:r>
              <a:rPr lang="en-US" sz="2000" dirty="0">
                <a:latin typeface="Cormorant Infant" panose="00000500000000000000" pitchFamily="2" charset="0"/>
              </a:rPr>
              <a:t>(true);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tabs.setSelectedIndex</a:t>
            </a:r>
            <a:r>
              <a:rPr lang="en-US" sz="2000" dirty="0">
                <a:latin typeface="Cormorant Infant" panose="00000500000000000000" pitchFamily="2" charset="0"/>
              </a:rPr>
              <a:t>(1);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2362200"/>
            <a:ext cx="6477000" cy="4216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  </a:t>
            </a:r>
            <a:r>
              <a:rPr lang="en-US" sz="2000" dirty="0" smtClean="0">
                <a:latin typeface="Cormorant Infant" panose="00000500000000000000" pitchFamily="2" charset="0"/>
              </a:rPr>
              <a:t>  @Override 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thay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đổi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trạng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thái</a:t>
            </a:r>
            <a:r>
              <a:rPr lang="en-US" sz="2000" b="1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  <a:endParaRPr lang="en-US" sz="2000" b="1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   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setEditable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boolean</a:t>
            </a:r>
            <a:r>
              <a:rPr lang="en-US" sz="2000" dirty="0">
                <a:latin typeface="Cormorant Infant" panose="00000500000000000000" pitchFamily="2" charset="0"/>
              </a:rPr>
              <a:t> editable)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txtId.setEnabled</a:t>
            </a:r>
            <a:r>
              <a:rPr lang="en-US" sz="2000" dirty="0">
                <a:latin typeface="Cormorant Infant" panose="00000500000000000000" pitchFamily="2" charset="0"/>
              </a:rPr>
              <a:t>(!editable);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btnCreate.setEnabled</a:t>
            </a:r>
            <a:r>
              <a:rPr lang="en-US" sz="2000" dirty="0">
                <a:latin typeface="Cormorant Infant" panose="00000500000000000000" pitchFamily="2" charset="0"/>
              </a:rPr>
              <a:t>(!editable);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btnUpdate.setEnabled</a:t>
            </a:r>
            <a:r>
              <a:rPr lang="en-US" sz="2000" dirty="0">
                <a:latin typeface="Cormorant Infant" panose="00000500000000000000" pitchFamily="2" charset="0"/>
              </a:rPr>
              <a:t>(editable);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btnDelete.setEnabled</a:t>
            </a:r>
            <a:r>
              <a:rPr lang="en-US" sz="2000" dirty="0">
                <a:latin typeface="Cormorant Infant" panose="00000500000000000000" pitchFamily="2" charset="0"/>
              </a:rPr>
              <a:t>(editable);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int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rowCount</a:t>
            </a:r>
            <a:r>
              <a:rPr lang="en-US" sz="2000" dirty="0">
                <a:latin typeface="Cormorant Infant" panose="00000500000000000000" pitchFamily="2" charset="0"/>
              </a:rPr>
              <a:t> = </a:t>
            </a:r>
            <a:r>
              <a:rPr lang="en-US" sz="2000" dirty="0" err="1">
                <a:latin typeface="Cormorant Infant" panose="00000500000000000000" pitchFamily="2" charset="0"/>
              </a:rPr>
              <a:t>tblCategories.getRowCount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btnMoveFirst.setEnabled</a:t>
            </a:r>
            <a:r>
              <a:rPr lang="en-US" sz="2000" dirty="0">
                <a:latin typeface="Cormorant Infant" panose="00000500000000000000" pitchFamily="2" charset="0"/>
              </a:rPr>
              <a:t>(editable &amp;&amp; </a:t>
            </a:r>
            <a:r>
              <a:rPr lang="en-US" sz="2000" dirty="0" err="1">
                <a:latin typeface="Cormorant Infant" panose="00000500000000000000" pitchFamily="2" charset="0"/>
              </a:rPr>
              <a:t>rowCount</a:t>
            </a:r>
            <a:r>
              <a:rPr lang="en-US" sz="2000" dirty="0">
                <a:latin typeface="Cormorant Infant" panose="00000500000000000000" pitchFamily="2" charset="0"/>
              </a:rPr>
              <a:t> &gt; 0);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btnMovePrevious.setEnabled</a:t>
            </a:r>
            <a:r>
              <a:rPr lang="en-US" sz="2000" dirty="0">
                <a:latin typeface="Cormorant Infant" panose="00000500000000000000" pitchFamily="2" charset="0"/>
              </a:rPr>
              <a:t>(editable &amp;&amp; </a:t>
            </a:r>
            <a:r>
              <a:rPr lang="en-US" sz="2000" dirty="0" err="1">
                <a:latin typeface="Cormorant Infant" panose="00000500000000000000" pitchFamily="2" charset="0"/>
              </a:rPr>
              <a:t>rowCount</a:t>
            </a:r>
            <a:r>
              <a:rPr lang="en-US" sz="2000" dirty="0">
                <a:latin typeface="Cormorant Infant" panose="00000500000000000000" pitchFamily="2" charset="0"/>
              </a:rPr>
              <a:t> &gt; 0);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btnMoveNext.setEnabled</a:t>
            </a:r>
            <a:r>
              <a:rPr lang="en-US" sz="2000" dirty="0">
                <a:latin typeface="Cormorant Infant" panose="00000500000000000000" pitchFamily="2" charset="0"/>
              </a:rPr>
              <a:t>(editable &amp;&amp; </a:t>
            </a:r>
            <a:r>
              <a:rPr lang="en-US" sz="2000" dirty="0" err="1">
                <a:latin typeface="Cormorant Infant" panose="00000500000000000000" pitchFamily="2" charset="0"/>
              </a:rPr>
              <a:t>rowCount</a:t>
            </a:r>
            <a:r>
              <a:rPr lang="en-US" sz="2000" dirty="0">
                <a:latin typeface="Cormorant Infant" panose="00000500000000000000" pitchFamily="2" charset="0"/>
              </a:rPr>
              <a:t> &gt; 0);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btnMoveLast.setEnabled</a:t>
            </a:r>
            <a:r>
              <a:rPr lang="en-US" sz="2000" dirty="0">
                <a:latin typeface="Cormorant Infant" panose="00000500000000000000" pitchFamily="2" charset="0"/>
              </a:rPr>
              <a:t>(editable &amp;&amp; </a:t>
            </a:r>
            <a:r>
              <a:rPr lang="en-US" sz="2000" dirty="0" err="1">
                <a:latin typeface="Cormorant Infant" panose="00000500000000000000" pitchFamily="2" charset="0"/>
              </a:rPr>
              <a:t>rowCount</a:t>
            </a:r>
            <a:r>
              <a:rPr lang="en-US" sz="2000" dirty="0">
                <a:latin typeface="Cormorant Infant" panose="00000500000000000000" pitchFamily="2" charset="0"/>
              </a:rPr>
              <a:t> &gt; 0);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016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mã CategoryController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990600"/>
            <a:ext cx="4953000" cy="502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Cormorant Infant" panose="00000500000000000000" pitchFamily="2" charset="0"/>
              </a:rPr>
              <a:t>    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create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Category entity =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getForm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dao.create</a:t>
            </a:r>
            <a:r>
              <a:rPr lang="en-US" sz="2000" dirty="0">
                <a:latin typeface="Cormorant Infant" panose="00000500000000000000" pitchFamily="2" charset="0"/>
              </a:rPr>
              <a:t>(entity);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fillToTable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this.clear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update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Category entity =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getForm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dao.update</a:t>
            </a:r>
            <a:r>
              <a:rPr lang="en-US" sz="2000" dirty="0">
                <a:latin typeface="Cormorant Infant" panose="00000500000000000000" pitchFamily="2" charset="0"/>
              </a:rPr>
              <a:t>(entity);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fillToTable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5000" y="990600"/>
            <a:ext cx="5867400" cy="502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 </a:t>
            </a:r>
            <a:r>
              <a:rPr lang="en-US" sz="2000" dirty="0" smtClean="0">
                <a:latin typeface="Cormorant Infant" panose="00000500000000000000" pitchFamily="2" charset="0"/>
              </a:rPr>
              <a:t>   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delete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if (</a:t>
            </a:r>
            <a:r>
              <a:rPr lang="en-US" sz="2000" dirty="0" err="1">
                <a:latin typeface="Cormorant Infant" panose="00000500000000000000" pitchFamily="2" charset="0"/>
              </a:rPr>
              <a:t>XDialog.confirm</a:t>
            </a:r>
            <a:r>
              <a:rPr lang="en-US" sz="2000" dirty="0">
                <a:latin typeface="Cormorant Infant" panose="00000500000000000000" pitchFamily="2" charset="0"/>
              </a:rPr>
              <a:t>("</a:t>
            </a:r>
            <a:r>
              <a:rPr lang="en-US" sz="2000" dirty="0" err="1">
                <a:latin typeface="Cormorant Infant" panose="00000500000000000000" pitchFamily="2" charset="0"/>
              </a:rPr>
              <a:t>Bạn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thực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sự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muốn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xóa</a:t>
            </a:r>
            <a:r>
              <a:rPr lang="en-US" sz="2000" dirty="0">
                <a:latin typeface="Cormorant Infant" panose="00000500000000000000" pitchFamily="2" charset="0"/>
              </a:rPr>
              <a:t>?"))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String id = </a:t>
            </a:r>
            <a:r>
              <a:rPr lang="en-US" sz="2000" dirty="0" err="1">
                <a:latin typeface="Cormorant Infant" panose="00000500000000000000" pitchFamily="2" charset="0"/>
              </a:rPr>
              <a:t>txtId.getText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dao.deleteById</a:t>
            </a:r>
            <a:r>
              <a:rPr lang="en-US" sz="2000" dirty="0">
                <a:latin typeface="Cormorant Infant" panose="00000500000000000000" pitchFamily="2" charset="0"/>
              </a:rPr>
              <a:t>(id);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fillToTable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clear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}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@</a:t>
            </a:r>
            <a:r>
              <a:rPr lang="en-US" sz="2000" dirty="0">
                <a:latin typeface="Cormorant Infant" panose="00000500000000000000" pitchFamily="2" charset="0"/>
              </a:rPr>
              <a:t>Override 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xóa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trắng</a:t>
            </a:r>
            <a:r>
              <a:rPr lang="en-US" sz="2000" b="1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clear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setForm</a:t>
            </a:r>
            <a:r>
              <a:rPr lang="en-US" sz="2000" dirty="0">
                <a:latin typeface="Cormorant Infant" panose="00000500000000000000" pitchFamily="2" charset="0"/>
              </a:rPr>
              <a:t>(new Category());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setEditable</a:t>
            </a:r>
            <a:r>
              <a:rPr lang="en-US" sz="2000" dirty="0">
                <a:latin typeface="Cormorant Infant" panose="00000500000000000000" pitchFamily="2" charset="0"/>
              </a:rPr>
              <a:t>(false);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14344" y="6169152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Tạo</a:t>
            </a:r>
            <a:r>
              <a:rPr lang="en-US" sz="1400" dirty="0" smtClean="0"/>
              <a:t> </a:t>
            </a:r>
            <a:r>
              <a:rPr lang="en-US" sz="1400" dirty="0" err="1" smtClean="0"/>
              <a:t>mới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581144" y="6169152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Cập</a:t>
            </a:r>
            <a:r>
              <a:rPr lang="en-US" sz="1400" dirty="0" smtClean="0"/>
              <a:t> </a:t>
            </a:r>
            <a:r>
              <a:rPr lang="en-US" sz="1400" dirty="0" err="1" smtClean="0"/>
              <a:t>nhật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643372" y="6169152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Xóa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6705600" y="6172200"/>
            <a:ext cx="990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Nhập</a:t>
            </a:r>
            <a:r>
              <a:rPr lang="en-US" sz="1400" dirty="0" smtClean="0"/>
              <a:t> </a:t>
            </a:r>
            <a:r>
              <a:rPr lang="en-US" sz="1400" dirty="0" err="1" smtClean="0"/>
              <a:t>mới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4706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CategoryController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990600"/>
            <a:ext cx="6568440" cy="533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 </a:t>
            </a:r>
            <a:r>
              <a:rPr lang="en-US" dirty="0" smtClean="0">
                <a:latin typeface="Cormorant Infant" panose="00000500000000000000" pitchFamily="2" charset="0"/>
              </a:rPr>
              <a:t>    </a:t>
            </a:r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moveFirst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moveTo</a:t>
            </a:r>
            <a:r>
              <a:rPr lang="en-US" dirty="0">
                <a:latin typeface="Cormorant Infant" panose="00000500000000000000" pitchFamily="2" charset="0"/>
              </a:rPr>
              <a:t>(0);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movePrevious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moveTo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tblCategories.getSelectedRow</a:t>
            </a:r>
            <a:r>
              <a:rPr lang="en-US" dirty="0">
                <a:latin typeface="Cormorant Infant" panose="00000500000000000000" pitchFamily="2" charset="0"/>
              </a:rPr>
              <a:t>() - 1);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moveNext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moveTo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tblCategories.getSelectedRow</a:t>
            </a:r>
            <a:r>
              <a:rPr lang="en-US" dirty="0">
                <a:latin typeface="Cormorant Infant" panose="00000500000000000000" pitchFamily="2" charset="0"/>
              </a:rPr>
              <a:t>() + 1);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moveLast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moveTo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tblCategories.getRowCount</a:t>
            </a:r>
            <a:r>
              <a:rPr lang="en-US" dirty="0">
                <a:latin typeface="Cormorant Infant" panose="00000500000000000000" pitchFamily="2" charset="0"/>
              </a:rPr>
              <a:t>() - 1);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smtClean="0">
                <a:latin typeface="Cormorant Infant" panose="00000500000000000000" pitchFamily="2" charset="0"/>
              </a:rPr>
              <a:t>}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06440" y="2590800"/>
            <a:ext cx="5687568" cy="350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 </a:t>
            </a:r>
            <a:r>
              <a:rPr lang="en-US" dirty="0" smtClean="0">
                <a:latin typeface="Cormorant Infant" panose="00000500000000000000" pitchFamily="2" charset="0"/>
              </a:rPr>
              <a:t>   @</a:t>
            </a:r>
            <a:r>
              <a:rPr lang="en-US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moveTo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(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int</a:t>
            </a:r>
            <a:r>
              <a:rPr lang="en-US" dirty="0">
                <a:latin typeface="Cormorant Infant" panose="00000500000000000000" pitchFamily="2" charset="0"/>
              </a:rPr>
              <a:t> index)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if (index &lt; 0)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moveLast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} else if (index &gt;= </a:t>
            </a:r>
            <a:r>
              <a:rPr lang="en-US" dirty="0" err="1">
                <a:latin typeface="Cormorant Infant" panose="00000500000000000000" pitchFamily="2" charset="0"/>
              </a:rPr>
              <a:t>tblCategories.getRowCount</a:t>
            </a:r>
            <a:r>
              <a:rPr lang="en-US" dirty="0">
                <a:latin typeface="Cormorant Infant" panose="00000500000000000000" pitchFamily="2" charset="0"/>
              </a:rPr>
              <a:t>())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moveFirst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} else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tblCategories.clearSelection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tblCategories.setRowSelectionInterval</a:t>
            </a:r>
            <a:r>
              <a:rPr lang="en-US" dirty="0">
                <a:latin typeface="Cormorant Infant" panose="00000500000000000000" pitchFamily="2" charset="0"/>
              </a:rPr>
              <a:t>(index, index);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edit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683752" y="1295400"/>
            <a:ext cx="533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|&lt;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9293352" y="1295400"/>
            <a:ext cx="533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&lt;&lt;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0" y="1295400"/>
            <a:ext cx="533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&gt;&gt;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515600" y="1295400"/>
            <a:ext cx="5334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&gt;|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5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CategoryController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990600"/>
            <a:ext cx="6568440" cy="32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rmorant Infant" panose="00000500000000000000" pitchFamily="2" charset="0"/>
              </a:rPr>
              <a:t>    @</a:t>
            </a:r>
            <a:r>
              <a:rPr lang="en-US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deleteCheckedItems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if (</a:t>
            </a:r>
            <a:r>
              <a:rPr lang="en-US" dirty="0" err="1">
                <a:latin typeface="Cormorant Infant" panose="00000500000000000000" pitchFamily="2" charset="0"/>
              </a:rPr>
              <a:t>XDialog.confirm</a:t>
            </a:r>
            <a:r>
              <a:rPr lang="en-US" dirty="0">
                <a:latin typeface="Cormorant Infant" panose="00000500000000000000" pitchFamily="2" charset="0"/>
              </a:rPr>
              <a:t>("</a:t>
            </a:r>
            <a:r>
              <a:rPr lang="en-US" dirty="0" err="1">
                <a:latin typeface="Cormorant Infant" panose="00000500000000000000" pitchFamily="2" charset="0"/>
              </a:rPr>
              <a:t>Bạn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thực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sự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muốn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xóa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các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mục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chọn</a:t>
            </a:r>
            <a:r>
              <a:rPr lang="en-US" dirty="0">
                <a:latin typeface="Cormorant Infant" panose="00000500000000000000" pitchFamily="2" charset="0"/>
              </a:rPr>
              <a:t>?"))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for (</a:t>
            </a:r>
            <a:r>
              <a:rPr lang="en-US" dirty="0" err="1">
                <a:latin typeface="Cormorant Infant" panose="00000500000000000000" pitchFamily="2" charset="0"/>
              </a:rPr>
              <a:t>int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i</a:t>
            </a:r>
            <a:r>
              <a:rPr lang="en-US" dirty="0">
                <a:latin typeface="Cormorant Infant" panose="00000500000000000000" pitchFamily="2" charset="0"/>
              </a:rPr>
              <a:t> = 0; </a:t>
            </a:r>
            <a:r>
              <a:rPr lang="en-US" dirty="0" err="1">
                <a:latin typeface="Cormorant Infant" panose="00000500000000000000" pitchFamily="2" charset="0"/>
              </a:rPr>
              <a:t>i</a:t>
            </a:r>
            <a:r>
              <a:rPr lang="en-US" dirty="0">
                <a:latin typeface="Cormorant Infant" panose="00000500000000000000" pitchFamily="2" charset="0"/>
              </a:rPr>
              <a:t> &lt; </a:t>
            </a:r>
            <a:r>
              <a:rPr lang="en-US" dirty="0" err="1">
                <a:latin typeface="Cormorant Infant" panose="00000500000000000000" pitchFamily="2" charset="0"/>
              </a:rPr>
              <a:t>tblCategories.getRowCount</a:t>
            </a:r>
            <a:r>
              <a:rPr lang="en-US" dirty="0">
                <a:latin typeface="Cormorant Infant" panose="00000500000000000000" pitchFamily="2" charset="0"/>
              </a:rPr>
              <a:t>(); </a:t>
            </a:r>
            <a:r>
              <a:rPr lang="en-US" dirty="0" err="1">
                <a:latin typeface="Cormorant Infant" panose="00000500000000000000" pitchFamily="2" charset="0"/>
              </a:rPr>
              <a:t>i</a:t>
            </a:r>
            <a:r>
              <a:rPr lang="en-US" dirty="0">
                <a:latin typeface="Cormorant Infant" panose="00000500000000000000" pitchFamily="2" charset="0"/>
              </a:rPr>
              <a:t>++)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    if ((Boolean) </a:t>
            </a:r>
            <a:r>
              <a:rPr lang="en-US" dirty="0" err="1">
                <a:latin typeface="Cormorant Infant" panose="00000500000000000000" pitchFamily="2" charset="0"/>
              </a:rPr>
              <a:t>tblCategories.getValueAt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i</a:t>
            </a:r>
            <a:r>
              <a:rPr lang="en-US" dirty="0">
                <a:latin typeface="Cormorant Infant" panose="00000500000000000000" pitchFamily="2" charset="0"/>
              </a:rPr>
              <a:t>, 2))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        </a:t>
            </a:r>
            <a:r>
              <a:rPr lang="en-US" dirty="0" err="1">
                <a:latin typeface="Cormorant Infant" panose="00000500000000000000" pitchFamily="2" charset="0"/>
              </a:rPr>
              <a:t>dao.deleteById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items.get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i</a:t>
            </a:r>
            <a:r>
              <a:rPr lang="en-US" dirty="0">
                <a:latin typeface="Cormorant Infant" panose="00000500000000000000" pitchFamily="2" charset="0"/>
              </a:rPr>
              <a:t>).</a:t>
            </a:r>
            <a:r>
              <a:rPr lang="en-US" dirty="0" err="1">
                <a:latin typeface="Cormorant Infant" panose="00000500000000000000" pitchFamily="2" charset="0"/>
              </a:rPr>
              <a:t>getId</a:t>
            </a:r>
            <a:r>
              <a:rPr lang="en-US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fillToTable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2590800"/>
            <a:ext cx="5931408" cy="403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 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checkAll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setCheckedAll</a:t>
            </a:r>
            <a:r>
              <a:rPr lang="en-US" dirty="0">
                <a:latin typeface="Cormorant Infant" panose="00000500000000000000" pitchFamily="2" charset="0"/>
              </a:rPr>
              <a:t>(true);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uncheckAll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setCheckedAll</a:t>
            </a:r>
            <a:r>
              <a:rPr lang="en-US" dirty="0">
                <a:latin typeface="Cormorant Infant" panose="00000500000000000000" pitchFamily="2" charset="0"/>
              </a:rPr>
              <a:t>(false);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smtClean="0">
                <a:latin typeface="Cormorant Infant" panose="00000500000000000000" pitchFamily="2" charset="0"/>
              </a:rPr>
              <a:t>}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</a:t>
            </a:r>
            <a:r>
              <a:rPr lang="en-US" dirty="0">
                <a:latin typeface="Cormorant Infant" panose="00000500000000000000" pitchFamily="2" charset="0"/>
              </a:rPr>
              <a:t>private void 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setCheckedAll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boolean</a:t>
            </a:r>
            <a:r>
              <a:rPr lang="en-US" dirty="0">
                <a:latin typeface="Cormorant Infant" panose="00000500000000000000" pitchFamily="2" charset="0"/>
              </a:rPr>
              <a:t> checked)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for (</a:t>
            </a:r>
            <a:r>
              <a:rPr lang="en-US" dirty="0" err="1">
                <a:latin typeface="Cormorant Infant" panose="00000500000000000000" pitchFamily="2" charset="0"/>
              </a:rPr>
              <a:t>int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i</a:t>
            </a:r>
            <a:r>
              <a:rPr lang="en-US" dirty="0">
                <a:latin typeface="Cormorant Infant" panose="00000500000000000000" pitchFamily="2" charset="0"/>
              </a:rPr>
              <a:t> = 0; </a:t>
            </a:r>
            <a:r>
              <a:rPr lang="en-US" dirty="0" err="1">
                <a:latin typeface="Cormorant Infant" panose="00000500000000000000" pitchFamily="2" charset="0"/>
              </a:rPr>
              <a:t>i</a:t>
            </a:r>
            <a:r>
              <a:rPr lang="en-US" dirty="0">
                <a:latin typeface="Cormorant Infant" panose="00000500000000000000" pitchFamily="2" charset="0"/>
              </a:rPr>
              <a:t> &lt; </a:t>
            </a:r>
            <a:r>
              <a:rPr lang="en-US" dirty="0" err="1">
                <a:latin typeface="Cormorant Infant" panose="00000500000000000000" pitchFamily="2" charset="0"/>
              </a:rPr>
              <a:t>tblCategories.getRowCount</a:t>
            </a:r>
            <a:r>
              <a:rPr lang="en-US" dirty="0">
                <a:latin typeface="Cormorant Infant" panose="00000500000000000000" pitchFamily="2" charset="0"/>
              </a:rPr>
              <a:t>(); </a:t>
            </a:r>
            <a:r>
              <a:rPr lang="en-US" dirty="0" err="1">
                <a:latin typeface="Cormorant Infant" panose="00000500000000000000" pitchFamily="2" charset="0"/>
              </a:rPr>
              <a:t>i</a:t>
            </a:r>
            <a:r>
              <a:rPr lang="en-US" dirty="0">
                <a:latin typeface="Cormorant Infant" panose="00000500000000000000" pitchFamily="2" charset="0"/>
              </a:rPr>
              <a:t>++)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tblCategories.setValueAt</a:t>
            </a:r>
            <a:r>
              <a:rPr lang="en-US" dirty="0">
                <a:latin typeface="Cormorant Infant" panose="00000500000000000000" pitchFamily="2" charset="0"/>
              </a:rPr>
              <a:t>(checked, </a:t>
            </a:r>
            <a:r>
              <a:rPr lang="en-US" dirty="0" err="1">
                <a:latin typeface="Cormorant Infant" panose="00000500000000000000" pitchFamily="2" charset="0"/>
              </a:rPr>
              <a:t>i</a:t>
            </a:r>
            <a:r>
              <a:rPr lang="en-US" dirty="0">
                <a:latin typeface="Cormorant Infant" panose="00000500000000000000" pitchFamily="2" charset="0"/>
              </a:rPr>
              <a:t>, 2);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smtClean="0">
                <a:latin typeface="Cormorant Infant" panose="00000500000000000000" pitchFamily="2" charset="0"/>
              </a:rPr>
              <a:t>}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18972" y="5219700"/>
            <a:ext cx="1210056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tất</a:t>
            </a:r>
            <a:r>
              <a:rPr lang="en-US" sz="1400" dirty="0" smtClean="0"/>
              <a:t> </a:t>
            </a:r>
            <a:r>
              <a:rPr lang="en-US" sz="1400" dirty="0" err="1" smtClean="0"/>
              <a:t>cả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208276" y="5219700"/>
            <a:ext cx="1296924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Bỏ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r>
              <a:rPr lang="en-US" sz="1400" dirty="0" smtClean="0"/>
              <a:t> </a:t>
            </a:r>
            <a:r>
              <a:rPr lang="en-US" sz="1400" dirty="0" err="1" smtClean="0"/>
              <a:t>tất</a:t>
            </a:r>
            <a:r>
              <a:rPr lang="en-US" sz="1400" dirty="0" smtClean="0"/>
              <a:t> </a:t>
            </a:r>
            <a:r>
              <a:rPr lang="en-US" sz="1400" dirty="0" err="1" smtClean="0"/>
              <a:t>cả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581400" y="5219700"/>
            <a:ext cx="1519428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Xóa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mục</a:t>
            </a:r>
            <a:r>
              <a:rPr lang="en-US" sz="1400" dirty="0" smtClean="0"/>
              <a:t> </a:t>
            </a:r>
            <a:r>
              <a:rPr lang="en-US" sz="1400" dirty="0" err="1" smtClean="0"/>
              <a:t>chọn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19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XDialog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143000"/>
          </a:xfrm>
        </p:spPr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hộp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3134162" cy="1781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308" y="2362200"/>
            <a:ext cx="3134162" cy="1781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816" y="2362200"/>
            <a:ext cx="3648584" cy="18004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9088" y="430212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XDialog.alert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6167" y="4296024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XDialog.confirm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60234" y="4296024"/>
            <a:ext cx="17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XDialog.prompt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6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tiện ích XDialog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09600" y="4572000"/>
            <a:ext cx="10972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 smtClean="0">
                <a:latin typeface="Cormorant Infant" panose="00000500000000000000" pitchFamily="2" charset="0"/>
              </a:rPr>
              <a:t>String id = </a:t>
            </a:r>
            <a:r>
              <a:rPr lang="en-US" dirty="0" err="1" smtClean="0">
                <a:latin typeface="Cormorant Infant" panose="00000500000000000000" pitchFamily="2" charset="0"/>
              </a:rPr>
              <a:t>XDialog.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prompt</a:t>
            </a:r>
            <a:r>
              <a:rPr lang="en-US" dirty="0" smtClean="0">
                <a:latin typeface="Cormorant Infant" panose="00000500000000000000" pitchFamily="2" charset="0"/>
              </a:rPr>
              <a:t>(“</a:t>
            </a:r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nhân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viên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cần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xóa</a:t>
            </a:r>
            <a:r>
              <a:rPr lang="en-US" dirty="0" smtClean="0">
                <a:latin typeface="Cormorant Infant" panose="00000500000000000000" pitchFamily="2" charset="0"/>
              </a:rPr>
              <a:t>?”);</a:t>
            </a:r>
          </a:p>
          <a:p>
            <a:pPr marL="400050" lvl="1" indent="0">
              <a:buNone/>
            </a:pPr>
            <a:r>
              <a:rPr lang="en-US" dirty="0" smtClean="0">
                <a:latin typeface="Cormorant Infant" panose="00000500000000000000" pitchFamily="2" charset="0"/>
              </a:rPr>
              <a:t>if(</a:t>
            </a:r>
            <a:r>
              <a:rPr lang="en-US" dirty="0" err="1" smtClean="0">
                <a:latin typeface="Cormorant Infant" panose="00000500000000000000" pitchFamily="2" charset="0"/>
              </a:rPr>
              <a:t>XDialog.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confirm</a:t>
            </a:r>
            <a:r>
              <a:rPr lang="en-US" dirty="0" smtClean="0">
                <a:latin typeface="Cormorant Infant" panose="00000500000000000000" pitchFamily="2" charset="0"/>
              </a:rPr>
              <a:t>(“</a:t>
            </a:r>
            <a:r>
              <a:rPr lang="en-US" dirty="0" err="1" smtClean="0">
                <a:latin typeface="Cormorant Infant" panose="00000500000000000000" pitchFamily="2" charset="0"/>
              </a:rPr>
              <a:t>Bạn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muốn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xóa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nhân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viên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này</a:t>
            </a:r>
            <a:r>
              <a:rPr lang="en-US" dirty="0" smtClean="0">
                <a:latin typeface="Cormorant Infant" panose="00000500000000000000" pitchFamily="2" charset="0"/>
              </a:rPr>
              <a:t>?”)){</a:t>
            </a:r>
          </a:p>
          <a:p>
            <a:pPr marL="400050" lvl="1" indent="0">
              <a:buNone/>
            </a:pPr>
            <a:r>
              <a:rPr lang="en-US" dirty="0" smtClean="0">
                <a:latin typeface="Cormorant Infant" panose="00000500000000000000" pitchFamily="2" charset="0"/>
              </a:rPr>
              <a:t>	</a:t>
            </a:r>
            <a:r>
              <a:rPr lang="en-US" dirty="0" err="1" smtClean="0">
                <a:latin typeface="Cormorant Infant" panose="00000500000000000000" pitchFamily="2" charset="0"/>
              </a:rPr>
              <a:t>XDialog.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alert</a:t>
            </a:r>
            <a:r>
              <a:rPr lang="en-US" dirty="0" smtClean="0">
                <a:latin typeface="Cormorant Infant" panose="00000500000000000000" pitchFamily="2" charset="0"/>
              </a:rPr>
              <a:t>(“</a:t>
            </a:r>
            <a:r>
              <a:rPr lang="en-US" dirty="0" err="1" smtClean="0">
                <a:latin typeface="Cormorant Infant" panose="00000500000000000000" pitchFamily="2" charset="0"/>
              </a:rPr>
              <a:t>Đã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xóa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nhận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viên</a:t>
            </a:r>
            <a:r>
              <a:rPr lang="en-US" dirty="0" smtClean="0">
                <a:latin typeface="Cormorant Infant" panose="00000500000000000000" pitchFamily="2" charset="0"/>
              </a:rPr>
              <a:t>”);</a:t>
            </a:r>
          </a:p>
          <a:p>
            <a:pPr marL="400050" lvl="1" indent="0">
              <a:buNone/>
            </a:pPr>
            <a:r>
              <a:rPr lang="en-US" dirty="0" smtClean="0">
                <a:latin typeface="Cormorant Infant" panose="00000500000000000000" pitchFamily="2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00539"/>
              </p:ext>
            </p:extLst>
          </p:nvPr>
        </p:nvGraphicFramePr>
        <p:xfrm>
          <a:off x="609600" y="990600"/>
          <a:ext cx="10972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74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XDialog.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alert</a:t>
                      </a:r>
                      <a:r>
                        <a:rPr lang="en-US" sz="2000" dirty="0" smtClean="0"/>
                        <a:t>(String message,</a:t>
                      </a:r>
                      <a:r>
                        <a:rPr lang="en-US" sz="2000" baseline="0" dirty="0" smtClean="0"/>
                        <a:t> String title</a:t>
                      </a:r>
                      <a:r>
                        <a:rPr lang="en-US" sz="20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XDialog.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alert</a:t>
                      </a:r>
                      <a:r>
                        <a:rPr lang="en-US" sz="2000" dirty="0" smtClean="0"/>
                        <a:t>(String message)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Hộp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thoại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</a:t>
                      </a:r>
                      <a:r>
                        <a:rPr lang="en-US" sz="2000" dirty="0" err="1" smtClean="0"/>
                        <a:t>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@message: </a:t>
                      </a:r>
                      <a:r>
                        <a:rPr lang="en-US" sz="2000" baseline="0" dirty="0" err="1" smtClean="0"/>
                        <a:t>Nội</a:t>
                      </a:r>
                      <a:r>
                        <a:rPr lang="en-US" sz="2000" baseline="0" dirty="0" smtClean="0"/>
                        <a:t> dung 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@title: </a:t>
                      </a:r>
                      <a:r>
                        <a:rPr lang="en-US" sz="2000" baseline="0" dirty="0" err="1" smtClean="0"/>
                        <a:t>Tiêu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“</a:t>
                      </a:r>
                      <a:r>
                        <a:rPr lang="en-US" sz="2000" baseline="0" dirty="0" err="1" smtClean="0"/>
                        <a:t>Thông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báo</a:t>
                      </a:r>
                      <a:r>
                        <a:rPr lang="en-US" sz="2000" baseline="0" dirty="0" smtClean="0"/>
                        <a:t>”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XDialog.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confirm</a:t>
                      </a:r>
                      <a:r>
                        <a:rPr lang="en-US" sz="2000" dirty="0" smtClean="0"/>
                        <a:t>(String message,</a:t>
                      </a:r>
                      <a:r>
                        <a:rPr lang="en-US" sz="2000" baseline="0" dirty="0" smtClean="0"/>
                        <a:t> String title</a:t>
                      </a:r>
                      <a:r>
                        <a:rPr lang="en-US" sz="2000" dirty="0" smtClean="0"/>
                        <a:t>): </a:t>
                      </a:r>
                      <a:r>
                        <a:rPr lang="en-US" sz="2000" dirty="0" err="1" smtClean="0"/>
                        <a:t>boolean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XDialog.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confirm</a:t>
                      </a:r>
                      <a:r>
                        <a:rPr lang="en-US" sz="2000" dirty="0" smtClean="0"/>
                        <a:t>(String message): </a:t>
                      </a:r>
                      <a:r>
                        <a:rPr lang="en-US" sz="2000" dirty="0" err="1" smtClean="0"/>
                        <a:t>boolean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Hộp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thoại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@message: </a:t>
                      </a:r>
                      <a:r>
                        <a:rPr lang="en-US" sz="2000" baseline="0" dirty="0" err="1" smtClean="0"/>
                        <a:t>Câu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hỏi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xác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@title: </a:t>
                      </a:r>
                      <a:r>
                        <a:rPr lang="en-US" sz="2000" baseline="0" dirty="0" err="1" smtClean="0"/>
                        <a:t>Tiêu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“</a:t>
                      </a:r>
                      <a:r>
                        <a:rPr lang="en-US" sz="2000" baseline="0" dirty="0" err="1" smtClean="0"/>
                        <a:t>Xác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nhận</a:t>
                      </a:r>
                      <a:r>
                        <a:rPr lang="en-US" sz="2000" baseline="0" dirty="0" smtClean="0"/>
                        <a:t>”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XDialog.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prompt</a:t>
                      </a:r>
                      <a:r>
                        <a:rPr lang="en-US" sz="2000" dirty="0" smtClean="0"/>
                        <a:t>(String message,</a:t>
                      </a:r>
                      <a:r>
                        <a:rPr lang="en-US" sz="2000" baseline="0" dirty="0" smtClean="0"/>
                        <a:t> String title</a:t>
                      </a:r>
                      <a:r>
                        <a:rPr lang="en-US" sz="2000" dirty="0" smtClean="0"/>
                        <a:t>): 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XDialog.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prompt</a:t>
                      </a:r>
                      <a:r>
                        <a:rPr lang="en-US" sz="2000" dirty="0" smtClean="0"/>
                        <a:t>(String message):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Hộp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thoại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yêu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cầu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@message: </a:t>
                      </a:r>
                      <a:r>
                        <a:rPr lang="en-US" sz="2000" baseline="0" dirty="0" err="1" smtClean="0"/>
                        <a:t>Nội</a:t>
                      </a:r>
                      <a:r>
                        <a:rPr lang="en-US" sz="2000" baseline="0" dirty="0" smtClean="0"/>
                        <a:t> dung </a:t>
                      </a:r>
                      <a:r>
                        <a:rPr lang="en-US" sz="2000" baseline="0" dirty="0" err="1" smtClean="0"/>
                        <a:t>cần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nhập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@title: </a:t>
                      </a:r>
                      <a:r>
                        <a:rPr lang="en-US" sz="2000" baseline="0" dirty="0" err="1" smtClean="0"/>
                        <a:t>Tiêu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đề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“</a:t>
                      </a:r>
                      <a:r>
                        <a:rPr lang="en-US" sz="2000" baseline="0" dirty="0" err="1" smtClean="0"/>
                        <a:t>Nhập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vào</a:t>
                      </a:r>
                      <a:r>
                        <a:rPr lang="en-US" sz="2000" baseline="0" dirty="0" smtClean="0"/>
                        <a:t>”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990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–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505" y="2511552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CardController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505" y="3877057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CardManagerJDialog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CardDAOImpl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CardDAO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334000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1923905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324600" y="4226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324600" y="4673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334000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2625397" y="3873554"/>
            <a:ext cx="1016510" cy="2419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400" y="1143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334000" y="1840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  <a:endCxn id="35" idx="2"/>
          </p:cNvCxnSpPr>
          <p:nvPr/>
        </p:nvCxnSpPr>
        <p:spPr>
          <a:xfrm flipV="1">
            <a:off x="1923905" y="1841563"/>
            <a:ext cx="0" cy="66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15755" y="384655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923905" y="458609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3999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7490" y="5216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965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27170" y="896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28505" y="1143573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CrudController</a:t>
            </a:r>
            <a:endParaRPr lang="en-US" dirty="0"/>
          </a:p>
        </p:txBody>
      </p:sp>
      <p:cxnSp>
        <p:nvCxnSpPr>
          <p:cNvPr id="27" name="Elbow Connector 26"/>
          <p:cNvCxnSpPr>
            <a:stCxn id="5" idx="3"/>
            <a:endCxn id="7" idx="1"/>
          </p:cNvCxnSpPr>
          <p:nvPr/>
        </p:nvCxnSpPr>
        <p:spPr>
          <a:xfrm flipV="1">
            <a:off x="3219305" y="2860547"/>
            <a:ext cx="1124095" cy="1365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990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–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0087" y="1146048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UserDAO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334000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0"/>
            <a:endCxn id="30" idx="2"/>
          </p:cNvCxnSpPr>
          <p:nvPr/>
        </p:nvCxnSpPr>
        <p:spPr>
          <a:xfrm flipV="1">
            <a:off x="2002594" y="3209540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324600" y="4226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324600" y="4673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334000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1" idx="2"/>
            <a:endCxn id="15" idx="1"/>
          </p:cNvCxnSpPr>
          <p:nvPr/>
        </p:nvCxnSpPr>
        <p:spPr>
          <a:xfrm rot="16200000" flipH="1">
            <a:off x="2664741" y="3912897"/>
            <a:ext cx="1016513" cy="2340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400" y="1143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334000" y="1840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0" idx="0"/>
            <a:endCxn id="4" idx="2"/>
          </p:cNvCxnSpPr>
          <p:nvPr/>
        </p:nvCxnSpPr>
        <p:spPr>
          <a:xfrm flipH="1" flipV="1">
            <a:off x="1995487" y="1844038"/>
            <a:ext cx="7107" cy="66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87461" y="38719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3999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7490" y="5216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965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27170" y="896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7194" y="2511550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UserController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7194" y="3877054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UserManagerJDialog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02594" y="457504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cxnSp>
        <p:nvCxnSpPr>
          <p:cNvPr id="26" name="Elbow Connector 25"/>
          <p:cNvCxnSpPr>
            <a:stCxn id="31" idx="3"/>
            <a:endCxn id="7" idx="1"/>
          </p:cNvCxnSpPr>
          <p:nvPr/>
        </p:nvCxnSpPr>
        <p:spPr>
          <a:xfrm flipV="1">
            <a:off x="3297994" y="2860547"/>
            <a:ext cx="1045406" cy="1365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8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763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Đăng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nhập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&amp;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Đổi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mật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khẩu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09290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981200"/>
          </a:xfrm>
        </p:spPr>
        <p:txBody>
          <a:bodyPr/>
          <a:lstStyle/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(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hay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PolyCafe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5093258" cy="3277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45" y="3048000"/>
            <a:ext cx="541095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0685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Quản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lý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loại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đồ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uống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3118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166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Đăng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nhập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3242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chức năng Đăng 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LoginJDialog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LoginController</a:t>
            </a:r>
            <a:endParaRPr lang="en-US" dirty="0" smtClean="0"/>
          </a:p>
          <a:p>
            <a:r>
              <a:rPr lang="en-US" dirty="0" smtClean="0"/>
              <a:t>Table: Users</a:t>
            </a:r>
          </a:p>
          <a:p>
            <a:r>
              <a:rPr lang="en-US" dirty="0" smtClean="0"/>
              <a:t>Entity: User</a:t>
            </a:r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CrudDAO</a:t>
            </a:r>
            <a:r>
              <a:rPr lang="en-US" dirty="0" smtClean="0"/>
              <a:t>, </a:t>
            </a:r>
            <a:r>
              <a:rPr lang="en-US" dirty="0" err="1" smtClean="0"/>
              <a:t>UserDAO</a:t>
            </a:r>
            <a:r>
              <a:rPr lang="en-US" dirty="0" smtClean="0"/>
              <a:t>, </a:t>
            </a:r>
            <a:r>
              <a:rPr lang="en-US" dirty="0" err="1" smtClean="0"/>
              <a:t>UserDAOImpl</a:t>
            </a:r>
            <a:endParaRPr lang="en-US" dirty="0" smtClean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/XQuery</a:t>
            </a:r>
          </a:p>
        </p:txBody>
      </p:sp>
    </p:spTree>
    <p:extLst>
      <p:ext uri="{BB962C8B-B14F-4D97-AF65-F5344CB8AC3E}">
        <p14:creationId xmlns:p14="http://schemas.microsoft.com/office/powerpoint/2010/main" val="333512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990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0087" y="1146048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LoginController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087" y="2511552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UserDAO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334000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1995487" y="1844038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324600" y="4226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324600" y="4673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334000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1978436" y="3226592"/>
            <a:ext cx="2382015" cy="2347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400" y="1143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334000" y="1840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" idx="3"/>
            <a:endCxn id="7" idx="1"/>
          </p:cNvCxnSpPr>
          <p:nvPr/>
        </p:nvCxnSpPr>
        <p:spPr>
          <a:xfrm>
            <a:off x="3290887" y="2860547"/>
            <a:ext cx="105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561304" y="24470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995487" y="32095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3999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7490" y="5216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965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27170" y="896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14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LoginJDialog</a:t>
            </a:r>
            <a:r>
              <a:rPr lang="en-US" dirty="0" smtClean="0"/>
              <a:t> &amp; </a:t>
            </a:r>
            <a:r>
              <a:rPr lang="en-US" dirty="0" err="1" smtClean="0"/>
              <a:t>LoginController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4915586" cy="3162741"/>
          </a:xfrm>
          <a:prstGeom prst="rect">
            <a:avLst/>
          </a:prstGeom>
        </p:spPr>
      </p:pic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074581"/>
              </p:ext>
            </p:extLst>
          </p:nvPr>
        </p:nvGraphicFramePr>
        <p:xfrm>
          <a:off x="609600" y="4419600"/>
          <a:ext cx="10972800" cy="19632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76600"/>
                <a:gridCol w="3500201"/>
                <a:gridCol w="4195999"/>
              </a:tblGrid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cap="small" dirty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Text/Title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cap="small" dirty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Control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cap="small" dirty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Name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nhập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JDialog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Login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JDialog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Tên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đăng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nhập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JTextField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txt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Username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Mật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khẩu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JPasswordField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txt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Password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Đăng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nhập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Login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Kết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thúc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Exit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Flowchart: Document 5"/>
          <p:cNvSpPr/>
          <p:nvPr/>
        </p:nvSpPr>
        <p:spPr>
          <a:xfrm>
            <a:off x="5638800" y="990599"/>
            <a:ext cx="5943600" cy="316274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public interface </a:t>
            </a:r>
            <a:r>
              <a:rPr lang="en-US" dirty="0" err="1">
                <a:latin typeface="Cormorant Infant" panose="00000500000000000000" pitchFamily="2" charset="0"/>
              </a:rPr>
              <a:t>LoginController</a:t>
            </a:r>
            <a:r>
              <a:rPr lang="en-US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void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void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login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default void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exit</a:t>
            </a:r>
            <a:r>
              <a:rPr lang="en-US" dirty="0">
                <a:latin typeface="Cormorant Infant" panose="00000500000000000000" pitchFamily="2" charset="0"/>
              </a:rPr>
              <a:t>(){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if(</a:t>
            </a:r>
            <a:r>
              <a:rPr lang="en-US" dirty="0" err="1">
                <a:latin typeface="Cormorant Infant" panose="00000500000000000000" pitchFamily="2" charset="0"/>
              </a:rPr>
              <a:t>XDialog.confirm</a:t>
            </a:r>
            <a:r>
              <a:rPr lang="en-US" dirty="0">
                <a:latin typeface="Cormorant Infant" panose="00000500000000000000" pitchFamily="2" charset="0"/>
              </a:rPr>
              <a:t>("</a:t>
            </a:r>
            <a:r>
              <a:rPr lang="en-US" dirty="0" err="1">
                <a:latin typeface="Cormorant Infant" panose="00000500000000000000" pitchFamily="2" charset="0"/>
              </a:rPr>
              <a:t>Bạn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muốn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kết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thúc</a:t>
            </a:r>
            <a:r>
              <a:rPr lang="en-US" dirty="0">
                <a:latin typeface="Cormorant Infant" panose="00000500000000000000" pitchFamily="2" charset="0"/>
              </a:rPr>
              <a:t>?")){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System.exit</a:t>
            </a:r>
            <a:r>
              <a:rPr lang="en-US" dirty="0">
                <a:latin typeface="Cormorant Infant" panose="00000500000000000000" pitchFamily="2" charset="0"/>
              </a:rPr>
              <a:t>(0);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87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LoginController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066800"/>
            <a:ext cx="57150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Cormorant Infant" panose="00000500000000000000" pitchFamily="2" charset="0"/>
              </a:rPr>
              <a:t>UserDAO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dao</a:t>
            </a:r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>
                <a:latin typeface="Cormorant Infant" panose="00000500000000000000" pitchFamily="2" charset="0"/>
              </a:rPr>
              <a:t>= new </a:t>
            </a:r>
            <a:r>
              <a:rPr lang="en-US" dirty="0" err="1">
                <a:latin typeface="Cormorant Infant" panose="00000500000000000000" pitchFamily="2" charset="0"/>
              </a:rPr>
              <a:t>UserDAOImpl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endParaRPr lang="en-US" dirty="0" smtClean="0">
              <a:latin typeface="Cormorant Infant" panose="00000500000000000000" pitchFamily="2" charset="0"/>
            </a:endParaRPr>
          </a:p>
          <a:p>
            <a:r>
              <a:rPr lang="en-US" dirty="0" smtClean="0">
                <a:latin typeface="Cormorant Infant" panose="00000500000000000000" pitchFamily="2" charset="0"/>
              </a:rPr>
              <a:t>@</a:t>
            </a:r>
            <a:r>
              <a:rPr lang="en-US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open()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}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524000"/>
            <a:ext cx="7162800" cy="480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rmorant Infant" panose="00000500000000000000" pitchFamily="2" charset="0"/>
              </a:rPr>
              <a:t>@</a:t>
            </a:r>
            <a:r>
              <a:rPr lang="en-US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login()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String username = </a:t>
            </a:r>
            <a:r>
              <a:rPr lang="en-US" dirty="0" err="1">
                <a:latin typeface="Cormorant Infant" panose="00000500000000000000" pitchFamily="2" charset="0"/>
              </a:rPr>
              <a:t>txtUsername.getText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String password = </a:t>
            </a:r>
            <a:r>
              <a:rPr lang="en-US" dirty="0" err="1">
                <a:latin typeface="Cormorant Infant" panose="00000500000000000000" pitchFamily="2" charset="0"/>
              </a:rPr>
              <a:t>txtPassword.getText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 smtClean="0">
                <a:latin typeface="Cormorant Infant" panose="00000500000000000000" pitchFamily="2" charset="0"/>
              </a:rPr>
              <a:t>    User </a:t>
            </a:r>
            <a:r>
              <a:rPr lang="en-US" dirty="0" err="1">
                <a:latin typeface="Cormorant Infant" panose="00000500000000000000" pitchFamily="2" charset="0"/>
              </a:rPr>
              <a:t>user</a:t>
            </a:r>
            <a:r>
              <a:rPr lang="en-US" dirty="0">
                <a:latin typeface="Cormorant Infant" panose="00000500000000000000" pitchFamily="2" charset="0"/>
              </a:rPr>
              <a:t> =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dao</a:t>
            </a:r>
            <a:r>
              <a:rPr lang="en-US" dirty="0" err="1">
                <a:latin typeface="Cormorant Infant" panose="00000500000000000000" pitchFamily="2" charset="0"/>
              </a:rPr>
              <a:t>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findById</a:t>
            </a:r>
            <a:r>
              <a:rPr lang="en-US" dirty="0">
                <a:latin typeface="Cormorant Infant" panose="00000500000000000000" pitchFamily="2" charset="0"/>
              </a:rPr>
              <a:t>(username);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if (user == null)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XDialog.alert</a:t>
            </a:r>
            <a:r>
              <a:rPr lang="en-US" dirty="0">
                <a:latin typeface="Cormorant Infant" panose="00000500000000000000" pitchFamily="2" charset="0"/>
              </a:rPr>
              <a:t>("</a:t>
            </a:r>
            <a:r>
              <a:rPr lang="en-US" dirty="0" err="1">
                <a:latin typeface="Cormorant Infant" panose="00000500000000000000" pitchFamily="2" charset="0"/>
              </a:rPr>
              <a:t>Sai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tên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đăng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nhập</a:t>
            </a:r>
            <a:r>
              <a:rPr lang="en-US" dirty="0">
                <a:latin typeface="Cormorant Infant" panose="00000500000000000000" pitchFamily="2" charset="0"/>
              </a:rPr>
              <a:t>!");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 else if (!</a:t>
            </a:r>
            <a:r>
              <a:rPr lang="en-US" dirty="0" err="1">
                <a:latin typeface="Cormorant Infant" panose="00000500000000000000" pitchFamily="2" charset="0"/>
              </a:rPr>
              <a:t>password.equals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user.getPassword</a:t>
            </a:r>
            <a:r>
              <a:rPr lang="en-US" dirty="0">
                <a:latin typeface="Cormorant Infant" panose="00000500000000000000" pitchFamily="2" charset="0"/>
              </a:rPr>
              <a:t>()))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XDialog.alert</a:t>
            </a:r>
            <a:r>
              <a:rPr lang="en-US" dirty="0">
                <a:latin typeface="Cormorant Infant" panose="00000500000000000000" pitchFamily="2" charset="0"/>
              </a:rPr>
              <a:t>("</a:t>
            </a:r>
            <a:r>
              <a:rPr lang="en-US" dirty="0" err="1">
                <a:latin typeface="Cormorant Infant" panose="00000500000000000000" pitchFamily="2" charset="0"/>
              </a:rPr>
              <a:t>Sai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mật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khẩu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đăng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nhập</a:t>
            </a:r>
            <a:r>
              <a:rPr lang="en-US" dirty="0">
                <a:latin typeface="Cormorant Infant" panose="00000500000000000000" pitchFamily="2" charset="0"/>
              </a:rPr>
              <a:t>!");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 else if (!</a:t>
            </a:r>
            <a:r>
              <a:rPr lang="en-US" dirty="0" err="1">
                <a:latin typeface="Cormorant Infant" panose="00000500000000000000" pitchFamily="2" charset="0"/>
              </a:rPr>
              <a:t>user.isEnabled</a:t>
            </a:r>
            <a:r>
              <a:rPr lang="en-US" dirty="0">
                <a:latin typeface="Cormorant Infant" panose="00000500000000000000" pitchFamily="2" charset="0"/>
              </a:rPr>
              <a:t>())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XDialog.alert</a:t>
            </a:r>
            <a:r>
              <a:rPr lang="en-US" dirty="0">
                <a:latin typeface="Cormorant Infant" panose="00000500000000000000" pitchFamily="2" charset="0"/>
              </a:rPr>
              <a:t>("</a:t>
            </a:r>
            <a:r>
              <a:rPr lang="en-US" dirty="0" err="1">
                <a:latin typeface="Cormorant Infant" panose="00000500000000000000" pitchFamily="2" charset="0"/>
              </a:rPr>
              <a:t>Tài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khoản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của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bạn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đang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tạm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dừng</a:t>
            </a:r>
            <a:r>
              <a:rPr lang="en-US" dirty="0">
                <a:latin typeface="Cormorant Infant" panose="00000500000000000000" pitchFamily="2" charset="0"/>
              </a:rPr>
              <a:t>!");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 else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XAuth.user</a:t>
            </a:r>
            <a:r>
              <a:rPr lang="en-US" dirty="0">
                <a:latin typeface="Cormorant Infant" panose="00000500000000000000" pitchFamily="2" charset="0"/>
              </a:rPr>
              <a:t> = user</a:t>
            </a:r>
            <a:r>
              <a:rPr lang="en-US" dirty="0" smtClean="0">
                <a:latin typeface="Cormorant Infant" panose="00000500000000000000" pitchFamily="2" charset="0"/>
              </a:rPr>
              <a:t>; 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duy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trì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user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đăng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nhập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để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sử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dụng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cần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this.dispose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648200"/>
            <a:ext cx="35052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Chú</a:t>
            </a:r>
            <a:r>
              <a:rPr lang="en-US" b="1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ý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XAuth.user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duy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trì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user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đăng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nhập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vào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ứng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dụng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.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Bạn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có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thể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truy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xuất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thông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tin user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này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bất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kỳ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trong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chức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năng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nào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trong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ứng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dụng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.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Bạn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có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thể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bổ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sung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thêm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các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phương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thức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xử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lý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user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nếu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cần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.</a:t>
            </a:r>
            <a:endParaRPr lang="en-US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  <a:p>
            <a:pPr algn="just"/>
            <a:endParaRPr lang="en-US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8540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Đổi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mật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khẩu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40979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chức năng Đổi mật khẩu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ChangePasswordJDialog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ChangePasswordController</a:t>
            </a:r>
            <a:endParaRPr lang="en-US" dirty="0" smtClean="0"/>
          </a:p>
          <a:p>
            <a:r>
              <a:rPr lang="en-US" dirty="0" smtClean="0"/>
              <a:t>Table: Users</a:t>
            </a:r>
          </a:p>
          <a:p>
            <a:r>
              <a:rPr lang="en-US" dirty="0" smtClean="0"/>
              <a:t>Entity: User</a:t>
            </a:r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CrudDAO</a:t>
            </a:r>
            <a:r>
              <a:rPr lang="en-US" dirty="0" smtClean="0"/>
              <a:t>, </a:t>
            </a:r>
            <a:r>
              <a:rPr lang="en-US" dirty="0" err="1" smtClean="0"/>
              <a:t>UserDAO</a:t>
            </a:r>
            <a:r>
              <a:rPr lang="en-US" dirty="0" smtClean="0"/>
              <a:t>, </a:t>
            </a:r>
            <a:r>
              <a:rPr lang="en-US" dirty="0" err="1" smtClean="0"/>
              <a:t>UserDAOImpl</a:t>
            </a:r>
            <a:endParaRPr lang="en-US" dirty="0" smtClean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/XQuery</a:t>
            </a:r>
          </a:p>
        </p:txBody>
      </p:sp>
    </p:spTree>
    <p:extLst>
      <p:ext uri="{BB962C8B-B14F-4D97-AF65-F5344CB8AC3E}">
        <p14:creationId xmlns:p14="http://schemas.microsoft.com/office/powerpoint/2010/main" val="15568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990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0087" y="1146048"/>
            <a:ext cx="2743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ChangePasswordController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087" y="2511552"/>
            <a:ext cx="2743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ChangePasswordJDialog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UserDAOImpl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UserDAO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334000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2071687" y="1844038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324600" y="4226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324600" y="4673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334000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2016536" y="3264692"/>
            <a:ext cx="2382015" cy="2271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400" y="1143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334000" y="1840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" idx="3"/>
            <a:endCxn id="7" idx="1"/>
          </p:cNvCxnSpPr>
          <p:nvPr/>
        </p:nvCxnSpPr>
        <p:spPr>
          <a:xfrm>
            <a:off x="3443287" y="2860547"/>
            <a:ext cx="900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561304" y="24470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071687" y="32095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3999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7490" y="5216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965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27170" y="896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08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ChangePasswordJDialog</a:t>
            </a:r>
            <a:r>
              <a:rPr lang="en-US" sz="2400" dirty="0" smtClean="0"/>
              <a:t> &amp; </a:t>
            </a:r>
            <a:r>
              <a:rPr lang="en-US" sz="2400" dirty="0" err="1" smtClean="0"/>
              <a:t>ChangePasswordController</a:t>
            </a:r>
            <a:endParaRPr lang="en-US" sz="2400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470494"/>
              </p:ext>
            </p:extLst>
          </p:nvPr>
        </p:nvGraphicFramePr>
        <p:xfrm>
          <a:off x="609600" y="4267200"/>
          <a:ext cx="10972800" cy="26090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76600"/>
                <a:gridCol w="3500201"/>
                <a:gridCol w="4195999"/>
              </a:tblGrid>
              <a:tr h="314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cap="small" dirty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Text/Title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cap="small" dirty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Control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cap="small" dirty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Name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mật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khẩu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JDialog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ChangePassword</a:t>
                      </a:r>
                      <a:r>
                        <a:rPr lang="en-US" sz="2000" b="1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JDialog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Tên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đăng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nhập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JTextField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txt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Username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Mật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khẩu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hiện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tại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JPasswordField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txt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Password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Mật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khẩu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mới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JPasswordField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txt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Newpass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Xác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nhận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mật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khẩu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mới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JPasswordField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txt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Confirm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Lưu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Save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43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Đóng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ormorant Infant" panose="00000500000000000000" pitchFamily="2" charset="0"/>
                        </a:rPr>
                        <a:t>Close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Flowchart: Document 5"/>
          <p:cNvSpPr/>
          <p:nvPr/>
        </p:nvSpPr>
        <p:spPr>
          <a:xfrm>
            <a:off x="6096000" y="922775"/>
            <a:ext cx="5486400" cy="204902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interface </a:t>
            </a:r>
            <a:r>
              <a:rPr lang="en-US" sz="2000" dirty="0" err="1">
                <a:latin typeface="Cormorant Infant" panose="00000500000000000000" pitchFamily="2" charset="0"/>
              </a:rPr>
              <a:t>ChangePasswordController</a:t>
            </a:r>
            <a:r>
              <a:rPr lang="en-US" sz="2000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save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close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541095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4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LoginController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066800"/>
            <a:ext cx="5715000" cy="3200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Cormorant Infant" panose="00000500000000000000" pitchFamily="2" charset="0"/>
              </a:rPr>
              <a:t>UserDAO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dao</a:t>
            </a:r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>
                <a:latin typeface="Cormorant Infant" panose="00000500000000000000" pitchFamily="2" charset="0"/>
              </a:rPr>
              <a:t>= new </a:t>
            </a:r>
            <a:r>
              <a:rPr lang="en-US" dirty="0" err="1">
                <a:latin typeface="Cormorant Infant" panose="00000500000000000000" pitchFamily="2" charset="0"/>
              </a:rPr>
              <a:t>UserDAOImpl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endParaRPr lang="en-US" dirty="0" smtClean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close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this.dispose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7925" y="1219200"/>
            <a:ext cx="7162800" cy="533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save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String username = </a:t>
            </a:r>
            <a:r>
              <a:rPr lang="en-US" dirty="0" err="1">
                <a:latin typeface="Cormorant Infant" panose="00000500000000000000" pitchFamily="2" charset="0"/>
              </a:rPr>
              <a:t>txtUsername.getText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String password = </a:t>
            </a:r>
            <a:r>
              <a:rPr lang="en-US" dirty="0" err="1">
                <a:latin typeface="Cormorant Infant" panose="00000500000000000000" pitchFamily="2" charset="0"/>
              </a:rPr>
              <a:t>txtPassword.getText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String </a:t>
            </a:r>
            <a:r>
              <a:rPr lang="en-US" dirty="0" err="1">
                <a:latin typeface="Cormorant Infant" panose="00000500000000000000" pitchFamily="2" charset="0"/>
              </a:rPr>
              <a:t>newpass</a:t>
            </a:r>
            <a:r>
              <a:rPr lang="en-US" dirty="0">
                <a:latin typeface="Cormorant Infant" panose="00000500000000000000" pitchFamily="2" charset="0"/>
              </a:rPr>
              <a:t> = </a:t>
            </a:r>
            <a:r>
              <a:rPr lang="en-US" dirty="0" err="1">
                <a:latin typeface="Cormorant Infant" panose="00000500000000000000" pitchFamily="2" charset="0"/>
              </a:rPr>
              <a:t>txtNewpass.getText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String confirm = </a:t>
            </a:r>
            <a:r>
              <a:rPr lang="en-US" dirty="0" err="1">
                <a:latin typeface="Cormorant Infant" panose="00000500000000000000" pitchFamily="2" charset="0"/>
              </a:rPr>
              <a:t>txtConfirm.getText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if (!</a:t>
            </a:r>
            <a:r>
              <a:rPr lang="en-US" dirty="0" err="1">
                <a:latin typeface="Cormorant Infant" panose="00000500000000000000" pitchFamily="2" charset="0"/>
              </a:rPr>
              <a:t>newpass.equals</a:t>
            </a:r>
            <a:r>
              <a:rPr lang="en-US" dirty="0">
                <a:latin typeface="Cormorant Infant" panose="00000500000000000000" pitchFamily="2" charset="0"/>
              </a:rPr>
              <a:t>(confirm))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XDialog.alert</a:t>
            </a:r>
            <a:r>
              <a:rPr lang="en-US" dirty="0">
                <a:latin typeface="Cormorant Infant" panose="00000500000000000000" pitchFamily="2" charset="0"/>
              </a:rPr>
              <a:t>("</a:t>
            </a:r>
            <a:r>
              <a:rPr lang="en-US" dirty="0" err="1">
                <a:latin typeface="Cormorant Infant" panose="00000500000000000000" pitchFamily="2" charset="0"/>
              </a:rPr>
              <a:t>Xác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nhận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mật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khẩu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không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đúng</a:t>
            </a:r>
            <a:r>
              <a:rPr lang="en-US" dirty="0">
                <a:latin typeface="Cormorant Infant" panose="00000500000000000000" pitchFamily="2" charset="0"/>
              </a:rPr>
              <a:t>!");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 else if (!</a:t>
            </a:r>
            <a:r>
              <a:rPr lang="en-US" dirty="0" err="1">
                <a:latin typeface="Cormorant Infant" panose="00000500000000000000" pitchFamily="2" charset="0"/>
              </a:rPr>
              <a:t>username.equals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XAuth.user.getUsername</a:t>
            </a:r>
            <a:r>
              <a:rPr lang="en-US" dirty="0">
                <a:latin typeface="Cormorant Infant" panose="00000500000000000000" pitchFamily="2" charset="0"/>
              </a:rPr>
              <a:t>()))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XDialog.alert</a:t>
            </a:r>
            <a:r>
              <a:rPr lang="en-US" dirty="0">
                <a:latin typeface="Cormorant Infant" panose="00000500000000000000" pitchFamily="2" charset="0"/>
              </a:rPr>
              <a:t>("</a:t>
            </a:r>
            <a:r>
              <a:rPr lang="en-US" dirty="0" err="1">
                <a:latin typeface="Cormorant Infant" panose="00000500000000000000" pitchFamily="2" charset="0"/>
              </a:rPr>
              <a:t>Sai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tên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đăng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nhập</a:t>
            </a:r>
            <a:r>
              <a:rPr lang="en-US" dirty="0">
                <a:latin typeface="Cormorant Infant" panose="00000500000000000000" pitchFamily="2" charset="0"/>
              </a:rPr>
              <a:t>!");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 else if (!</a:t>
            </a:r>
            <a:r>
              <a:rPr lang="en-US" dirty="0" err="1">
                <a:latin typeface="Cormorant Infant" panose="00000500000000000000" pitchFamily="2" charset="0"/>
              </a:rPr>
              <a:t>password.equals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XAuth.user.getPassword</a:t>
            </a:r>
            <a:r>
              <a:rPr lang="en-US" dirty="0">
                <a:latin typeface="Cormorant Infant" panose="00000500000000000000" pitchFamily="2" charset="0"/>
              </a:rPr>
              <a:t>()))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XDialog.alert</a:t>
            </a:r>
            <a:r>
              <a:rPr lang="en-US" dirty="0">
                <a:latin typeface="Cormorant Infant" panose="00000500000000000000" pitchFamily="2" charset="0"/>
              </a:rPr>
              <a:t>("</a:t>
            </a:r>
            <a:r>
              <a:rPr lang="en-US" dirty="0" err="1">
                <a:latin typeface="Cormorant Infant" panose="00000500000000000000" pitchFamily="2" charset="0"/>
              </a:rPr>
              <a:t>Sai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mật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khẩu</a:t>
            </a:r>
            <a:r>
              <a:rPr lang="en-US" dirty="0">
                <a:latin typeface="Cormorant Infant" panose="00000500000000000000" pitchFamily="2" charset="0"/>
              </a:rPr>
              <a:t>!");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 else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XAuth.user.setPassword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newpass</a:t>
            </a:r>
            <a:r>
              <a:rPr lang="en-US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dao.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update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XAuth.user</a:t>
            </a:r>
            <a:r>
              <a:rPr lang="en-US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XDialog.alert</a:t>
            </a:r>
            <a:r>
              <a:rPr lang="en-US" dirty="0">
                <a:latin typeface="Cormorant Infant" panose="00000500000000000000" pitchFamily="2" charset="0"/>
              </a:rPr>
              <a:t>("</a:t>
            </a:r>
            <a:r>
              <a:rPr lang="en-US" dirty="0" err="1">
                <a:latin typeface="Cormorant Infant" panose="00000500000000000000" pitchFamily="2" charset="0"/>
              </a:rPr>
              <a:t>Đổi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mật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khẩu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thành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công</a:t>
            </a:r>
            <a:r>
              <a:rPr lang="en-US" dirty="0">
                <a:latin typeface="Cormorant Infant" panose="00000500000000000000" pitchFamily="2" charset="0"/>
              </a:rPr>
              <a:t>!");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040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/>
              <a:t>x</a:t>
            </a:r>
            <a:r>
              <a:rPr lang="en-US" dirty="0" err="1" smtClean="0"/>
              <a:t>em</a:t>
            </a:r>
            <a:r>
              <a:rPr lang="en-US" dirty="0" smtClean="0"/>
              <a:t>, </a:t>
            </a:r>
            <a:r>
              <a:rPr lang="en-US" dirty="0" err="1" smtClean="0"/>
              <a:t>thêm</a:t>
            </a:r>
            <a:r>
              <a:rPr lang="en-US" dirty="0" smtClean="0"/>
              <a:t>, </a:t>
            </a:r>
            <a:r>
              <a:rPr lang="en-US" dirty="0" err="1" smtClean="0"/>
              <a:t>sửa</a:t>
            </a:r>
            <a:r>
              <a:rPr lang="en-US" dirty="0" smtClean="0"/>
              <a:t>, </a:t>
            </a:r>
            <a:r>
              <a:rPr lang="en-US" dirty="0" err="1" smtClean="0"/>
              <a:t>xóa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124200"/>
            <a:ext cx="6077798" cy="34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602" y="2133600"/>
            <a:ext cx="607779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4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4676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uống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XDialog</a:t>
            </a:r>
            <a:endParaRPr lang="en-US" dirty="0" smtClean="0"/>
          </a:p>
          <a:p>
            <a:pPr lvl="1">
              <a:buFont typeface="Wingdings" pitchFamily="2" charset="2"/>
              <a:buChar char="þ"/>
            </a:pPr>
            <a:r>
              <a:rPr lang="en-US" dirty="0" err="1" smtClean="0"/>
              <a:t>XAuth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96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CategoryManagerJDialog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CategoryController</a:t>
            </a:r>
            <a:endParaRPr lang="en-US" dirty="0" smtClean="0"/>
          </a:p>
          <a:p>
            <a:r>
              <a:rPr lang="en-US" dirty="0" smtClean="0"/>
              <a:t>Table: </a:t>
            </a:r>
            <a:r>
              <a:rPr lang="en-US" dirty="0"/>
              <a:t>Categories</a:t>
            </a:r>
          </a:p>
          <a:p>
            <a:r>
              <a:rPr lang="en-US" dirty="0" smtClean="0"/>
              <a:t>Entity: Category</a:t>
            </a:r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CrudDAO</a:t>
            </a:r>
            <a:r>
              <a:rPr lang="en-US" dirty="0" smtClean="0"/>
              <a:t>, </a:t>
            </a:r>
            <a:r>
              <a:rPr lang="en-US" dirty="0" err="1" smtClean="0"/>
              <a:t>CategoryDAO</a:t>
            </a:r>
            <a:r>
              <a:rPr lang="en-US" dirty="0" smtClean="0"/>
              <a:t>, </a:t>
            </a:r>
            <a:r>
              <a:rPr lang="en-US" dirty="0" err="1" smtClean="0"/>
              <a:t>CategoryDAOImpl</a:t>
            </a:r>
            <a:endParaRPr lang="en-US" dirty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990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8630" y="2522602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CategoryController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630" y="3880104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CategoryManagerJDialog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CategoryDAOImpl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CategoryDAO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Categories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334000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1944030" y="3220592"/>
            <a:ext cx="0" cy="659512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324600" y="4226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324600" y="4673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334000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2636984" y="3885140"/>
            <a:ext cx="1013463" cy="2399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343400" y="1143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334000" y="1840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249360" y="38597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979362" y="458888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333999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387490" y="5216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0965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27170" y="896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3" name="Elbow Connector 22"/>
          <p:cNvCxnSpPr>
            <a:stCxn id="5" idx="3"/>
            <a:endCxn id="7" idx="1"/>
          </p:cNvCxnSpPr>
          <p:nvPr/>
        </p:nvCxnSpPr>
        <p:spPr>
          <a:xfrm flipV="1">
            <a:off x="3239430" y="2860547"/>
            <a:ext cx="1103970" cy="1368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8630" y="1143000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CrudController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4" idx="0"/>
            <a:endCxn id="36" idx="2"/>
          </p:cNvCxnSpPr>
          <p:nvPr/>
        </p:nvCxnSpPr>
        <p:spPr>
          <a:xfrm flipV="1">
            <a:off x="1944030" y="1840990"/>
            <a:ext cx="0" cy="68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2765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Giao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diện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6223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CategoryManagerJDialog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38800" y="1447800"/>
            <a:ext cx="5943600" cy="3022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2743200"/>
            <a:ext cx="5943600" cy="31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(control)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11771"/>
              </p:ext>
            </p:extLst>
          </p:nvPr>
        </p:nvGraphicFramePr>
        <p:xfrm>
          <a:off x="609600" y="990600"/>
          <a:ext cx="10972800" cy="55626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76600"/>
                <a:gridCol w="3500201"/>
                <a:gridCol w="4195999"/>
              </a:tblGrid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cap="small" dirty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Text/Title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cap="small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Control</a:t>
                      </a:r>
                      <a:endParaRPr lang="en-US" sz="2000" b="1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cap="small" dirty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Name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Quản lý loại đồ uống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JDialog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CategoryManager</a:t>
                      </a:r>
                      <a:r>
                        <a:rPr lang="en-US" sz="2000" b="1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JDialog</a:t>
                      </a:r>
                      <a:endParaRPr lang="en-US" sz="2000" b="1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ormorant Infant" panose="00000500000000000000" pitchFamily="2" charset="0"/>
                        </a:rPr>
                        <a:t>DANH SÁCH/BIỂU MẪU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JTabbedPane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tabs</a:t>
                      </a:r>
                      <a:endParaRPr lang="en-US" sz="2000" dirty="0">
                        <a:solidFill>
                          <a:srgbClr val="0000FF"/>
                        </a:solidFill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Mã loại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JTextField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txt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Id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Tên loại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JTextField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txt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Name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ormorant Infant" panose="00000500000000000000" pitchFamily="2" charset="0"/>
                        </a:rPr>
                        <a:t> </a:t>
                      </a:r>
                      <a:r>
                        <a:rPr lang="en-US" sz="2000" dirty="0" err="1" smtClean="0">
                          <a:effectLst/>
                          <a:latin typeface="Cormorant Infant" panose="00000500000000000000" pitchFamily="2" charset="0"/>
                        </a:rPr>
                        <a:t>Bảng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loại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đồ</a:t>
                      </a:r>
                      <a:r>
                        <a:rPr lang="en-US" sz="2000" baseline="0" dirty="0" smtClean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ormorant Infant" panose="00000500000000000000" pitchFamily="2" charset="0"/>
                        </a:rPr>
                        <a:t>uống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JTable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tbl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Categories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Tạo mới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Create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Cập nhật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Update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Xóa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Delete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Nhập mới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Clear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|&lt;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MoveFirst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&lt;&lt; 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MovePrevious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&gt;&gt; 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MoveNext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&gt;|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MoveLast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Chọn tất cả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CheckAll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Bỏ</a:t>
                      </a:r>
                      <a:r>
                        <a:rPr lang="en-US" sz="2000" dirty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000" dirty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tất</a:t>
                      </a:r>
                      <a:r>
                        <a:rPr lang="en-US" sz="2000" dirty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cả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UncheckAll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72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Xóa</a:t>
                      </a:r>
                      <a:r>
                        <a:rPr lang="en-US" sz="2000" dirty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các</a:t>
                      </a:r>
                      <a:r>
                        <a:rPr lang="en-US" sz="2000" dirty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mục</a:t>
                      </a:r>
                      <a:r>
                        <a:rPr lang="en-US" sz="2000" dirty="0">
                          <a:effectLst/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chọn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Cormorant Infant" panose="00000500000000000000" pitchFamily="2" charset="0"/>
                        </a:rPr>
                        <a:t>JButton</a:t>
                      </a:r>
                      <a:endParaRPr lang="en-US" sz="200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solidFill>
                            <a:srgbClr val="0000FF"/>
                          </a:solidFill>
                          <a:effectLst/>
                          <a:latin typeface="Cormorant Infant" panose="00000500000000000000" pitchFamily="2" charset="0"/>
                        </a:rPr>
                        <a:t>btn</a:t>
                      </a:r>
                      <a:r>
                        <a:rPr lang="en-US" sz="2000" dirty="0" err="1">
                          <a:effectLst/>
                          <a:latin typeface="Cormorant Infant" panose="00000500000000000000" pitchFamily="2" charset="0"/>
                        </a:rPr>
                        <a:t>DeleteCheckedItems</a:t>
                      </a:r>
                      <a:endParaRPr lang="en-US" sz="2000" dirty="0">
                        <a:effectLst/>
                        <a:latin typeface="Cormorant Infant" panose="00000500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9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18506</TotalTime>
  <Words>2219</Words>
  <Application>Microsoft Office PowerPoint</Application>
  <PresentationFormat>Widescreen</PresentationFormat>
  <Paragraphs>669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Narrow</vt:lpstr>
      <vt:lpstr>Calibri</vt:lpstr>
      <vt:lpstr>Cormorant Infant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Xây dựng chức năng quản lý 1</vt:lpstr>
      <vt:lpstr>Giới thiệu môn học</vt:lpstr>
      <vt:lpstr>PowerPoint Presentation</vt:lpstr>
      <vt:lpstr>Giới thiệu</vt:lpstr>
      <vt:lpstr>Các thành phần cần thiết</vt:lpstr>
      <vt:lpstr>Sơ đồ tổ chức</vt:lpstr>
      <vt:lpstr>PowerPoint Presentation</vt:lpstr>
      <vt:lpstr>CategoryManagerJDialog</vt:lpstr>
      <vt:lpstr>Đặt tên các các thành phần giao diện (control)</vt:lpstr>
      <vt:lpstr>Quy ước đặt tên</vt:lpstr>
      <vt:lpstr>PowerPoint Presentation</vt:lpstr>
      <vt:lpstr>Controller</vt:lpstr>
      <vt:lpstr>Tổ chức Controller</vt:lpstr>
      <vt:lpstr>Cài đặt mã theo mô hình tổ chức Controller</vt:lpstr>
      <vt:lpstr>CrudController</vt:lpstr>
      <vt:lpstr>gắn kết phương thức điều khiển với event handler</vt:lpstr>
      <vt:lpstr>Gắn kết các sự kiện với các phương thức điều khiển</vt:lpstr>
      <vt:lpstr>Cài đặt mã CategoryController</vt:lpstr>
      <vt:lpstr>Cài đặt mã CategoryController</vt:lpstr>
      <vt:lpstr>Cài đặt mã CategoryController</vt:lpstr>
      <vt:lpstr>Cài đặt mã CategoryController</vt:lpstr>
      <vt:lpstr>Cài đặt mã CategoryController</vt:lpstr>
      <vt:lpstr>Cài đặt mã CategoryController</vt:lpstr>
      <vt:lpstr>Lớp tiện ích XDialog</vt:lpstr>
      <vt:lpstr>Lớp tiện ích XDialog</vt:lpstr>
      <vt:lpstr>Sơ đồ tổ chức – Quản lý Thẻ định vị</vt:lpstr>
      <vt:lpstr>Sơ đồ tổ chức – Quản lý Người sử dụng</vt:lpstr>
      <vt:lpstr>PowerPoint Presentation</vt:lpstr>
      <vt:lpstr>Giới thiệu</vt:lpstr>
      <vt:lpstr>PowerPoint Presentation</vt:lpstr>
      <vt:lpstr>Xây dựng chức năng Đăng nhập</vt:lpstr>
      <vt:lpstr>Sơ đồ tổ chức</vt:lpstr>
      <vt:lpstr>LoginJDialog &amp; LoginController</vt:lpstr>
      <vt:lpstr>Cài đặt mã cho LoginController</vt:lpstr>
      <vt:lpstr>PowerPoint Presentation</vt:lpstr>
      <vt:lpstr>Xây dựng chức năng Đổi mật khẩu</vt:lpstr>
      <vt:lpstr>Sơ đồ tổ chức</vt:lpstr>
      <vt:lpstr>ChangePasswordJDialog &amp; ChangePasswordController</vt:lpstr>
      <vt:lpstr>Cài đặt mã cho LoginController</vt:lpstr>
      <vt:lpstr>Tổng kết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1690</cp:revision>
  <dcterms:created xsi:type="dcterms:W3CDTF">2013-04-23T08:05:33Z</dcterms:created>
  <dcterms:modified xsi:type="dcterms:W3CDTF">2025-04-13T10:27:22Z</dcterms:modified>
</cp:coreProperties>
</file>