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0"/>
  </p:notesMasterIdLst>
  <p:sldIdLst>
    <p:sldId id="541" r:id="rId2"/>
    <p:sldId id="784" r:id="rId3"/>
    <p:sldId id="808" r:id="rId4"/>
    <p:sldId id="841" r:id="rId5"/>
    <p:sldId id="737" r:id="rId6"/>
    <p:sldId id="807" r:id="rId7"/>
    <p:sldId id="809" r:id="rId8"/>
    <p:sldId id="785" r:id="rId9"/>
    <p:sldId id="818" r:id="rId10"/>
    <p:sldId id="819" r:id="rId11"/>
    <p:sldId id="788" r:id="rId12"/>
    <p:sldId id="791" r:id="rId13"/>
    <p:sldId id="794" r:id="rId14"/>
    <p:sldId id="824" r:id="rId15"/>
    <p:sldId id="823" r:id="rId16"/>
    <p:sldId id="822" r:id="rId17"/>
    <p:sldId id="821" r:id="rId18"/>
    <p:sldId id="826" r:id="rId19"/>
    <p:sldId id="840" r:id="rId20"/>
    <p:sldId id="827" r:id="rId21"/>
    <p:sldId id="828" r:id="rId22"/>
    <p:sldId id="829" r:id="rId23"/>
    <p:sldId id="830" r:id="rId24"/>
    <p:sldId id="831" r:id="rId25"/>
    <p:sldId id="844" r:id="rId26"/>
    <p:sldId id="842" r:id="rId27"/>
    <p:sldId id="843" r:id="rId28"/>
    <p:sldId id="846" r:id="rId29"/>
    <p:sldId id="833" r:id="rId30"/>
    <p:sldId id="834" r:id="rId31"/>
    <p:sldId id="835" r:id="rId32"/>
    <p:sldId id="836" r:id="rId33"/>
    <p:sldId id="837" r:id="rId34"/>
    <p:sldId id="838" r:id="rId35"/>
    <p:sldId id="839" r:id="rId36"/>
    <p:sldId id="845" r:id="rId37"/>
    <p:sldId id="725" r:id="rId38"/>
    <p:sldId id="72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9F9F9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2206" autoAdjust="0"/>
  </p:normalViewPr>
  <p:slideViewPr>
    <p:cSldViewPr>
      <p:cViewPr varScale="1">
        <p:scale>
          <a:sx n="84" d="100"/>
          <a:sy n="84" d="100"/>
        </p:scale>
        <p:origin x="581" y="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552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13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JFileChooser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68" y="1676118"/>
            <a:ext cx="7440063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3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32952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Controller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14827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219200"/>
            <a:ext cx="1097280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public interface </a:t>
            </a:r>
            <a:r>
              <a:rPr lang="en-US" sz="2400" b="1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Crud</a:t>
            </a:r>
            <a:r>
              <a:rPr lang="en-US" sz="2400" dirty="0" err="1">
                <a:latin typeface="Cormorant Infant" panose="00000500000000000000" pitchFamily="2" charset="0"/>
              </a:rPr>
              <a:t>Controller</a:t>
            </a:r>
            <a:r>
              <a:rPr lang="en-US" sz="2400" dirty="0">
                <a:latin typeface="Cormorant Infant" panose="00000500000000000000" pitchFamily="2" charset="0"/>
              </a:rPr>
              <a:t>&lt;</a:t>
            </a:r>
            <a:r>
              <a:rPr lang="en-US" sz="2400" b="1" i="1" dirty="0">
                <a:solidFill>
                  <a:srgbClr val="FF0000"/>
                </a:solidFill>
                <a:latin typeface="Cormorant Infant" panose="00000500000000000000" pitchFamily="2" charset="0"/>
              </a:rPr>
              <a:t>Entity</a:t>
            </a:r>
            <a:r>
              <a:rPr lang="en-US" sz="2400" dirty="0">
                <a:latin typeface="Cormorant Infant" panose="00000500000000000000" pitchFamily="2" charset="0"/>
              </a:rPr>
              <a:t>&gt; {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Khai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báo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phương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thức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xử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lý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form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và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bảng</a:t>
            </a:r>
            <a:endParaRPr lang="en-US" sz="24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400" dirty="0" smtClean="0">
                <a:latin typeface="Cormorant Infant" panose="00000500000000000000" pitchFamily="2" charset="0"/>
              </a:rPr>
              <a:t>}</a:t>
            </a:r>
            <a:endParaRPr lang="en-US" sz="2400" dirty="0">
              <a:latin typeface="Cormorant Infant" panose="000005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2895600"/>
            <a:ext cx="10972800" cy="152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public interface </a:t>
            </a:r>
            <a:r>
              <a:rPr lang="en-US" sz="2400" b="1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Drink</a:t>
            </a:r>
            <a:r>
              <a:rPr lang="en-US" sz="2400" dirty="0" err="1" smtClean="0">
                <a:latin typeface="Cormorant Infant" panose="00000500000000000000" pitchFamily="2" charset="0"/>
              </a:rPr>
              <a:t>Controller</a:t>
            </a:r>
            <a:r>
              <a:rPr lang="en-US" sz="2400" dirty="0" smtClean="0">
                <a:latin typeface="Cormorant Infant" panose="00000500000000000000" pitchFamily="2" charset="0"/>
              </a:rPr>
              <a:t> extends </a:t>
            </a:r>
            <a:r>
              <a:rPr lang="en-US" sz="2400" dirty="0" err="1" smtClean="0">
                <a:latin typeface="Cormorant Infant" panose="00000500000000000000" pitchFamily="2" charset="0"/>
              </a:rPr>
              <a:t>CrudController</a:t>
            </a:r>
            <a:r>
              <a:rPr lang="en-US" sz="2400" dirty="0" smtClean="0">
                <a:latin typeface="Cormorant Infant" panose="00000500000000000000" pitchFamily="2" charset="0"/>
              </a:rPr>
              <a:t>&lt;</a:t>
            </a:r>
            <a:r>
              <a:rPr lang="en-US" sz="2400" b="1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Drink</a:t>
            </a:r>
            <a:r>
              <a:rPr lang="en-US" sz="2400" dirty="0" smtClean="0">
                <a:latin typeface="Cormorant Infant" panose="00000500000000000000" pitchFamily="2" charset="0"/>
              </a:rPr>
              <a:t>&gt; </a:t>
            </a:r>
            <a:r>
              <a:rPr lang="en-US" sz="2400" dirty="0">
                <a:latin typeface="Cormorant Infant" panose="00000500000000000000" pitchFamily="2" charset="0"/>
              </a:rPr>
              <a:t>{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</a:t>
            </a:r>
            <a:r>
              <a:rPr lang="en-US" sz="2400" dirty="0" smtClean="0">
                <a:latin typeface="Cormorant Infant" panose="00000500000000000000" pitchFamily="2" charset="0"/>
              </a:rPr>
              <a:t>   void </a:t>
            </a:r>
            <a:r>
              <a:rPr lang="en-US" sz="24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fillCategories</a:t>
            </a:r>
            <a:r>
              <a:rPr lang="en-US" sz="2400" dirty="0" smtClean="0">
                <a:latin typeface="Cormorant Infant" panose="00000500000000000000" pitchFamily="2" charset="0"/>
              </a:rPr>
              <a:t>(); 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tải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và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hiển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thị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loại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đồ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uống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lên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tblCategories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và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cboCategories</a:t>
            </a:r>
            <a:r>
              <a:rPr lang="en-US" sz="2400" dirty="0" smtClean="0">
                <a:latin typeface="Cormorant Infant" panose="00000500000000000000" pitchFamily="2" charset="0"/>
              </a:rPr>
              <a:t> </a:t>
            </a:r>
          </a:p>
          <a:p>
            <a:r>
              <a:rPr lang="en-US" sz="2400" dirty="0" smtClean="0">
                <a:latin typeface="Cormorant Infant" panose="00000500000000000000" pitchFamily="2" charset="0"/>
              </a:rPr>
              <a:t>    void </a:t>
            </a:r>
            <a:r>
              <a:rPr lang="en-US" sz="24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chooseFile</a:t>
            </a:r>
            <a:r>
              <a:rPr lang="en-US" sz="2400" dirty="0" smtClean="0">
                <a:latin typeface="Cormorant Infant" panose="00000500000000000000" pitchFamily="2" charset="0"/>
              </a:rPr>
              <a:t>(); 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xử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lý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tương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tác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chọn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hình</a:t>
            </a:r>
            <a:endParaRPr lang="en-US" sz="2400" dirty="0" smtClean="0">
              <a:latin typeface="Cormorant Infant" panose="00000500000000000000" pitchFamily="2" charset="0"/>
            </a:endParaRPr>
          </a:p>
          <a:p>
            <a:r>
              <a:rPr lang="en-US" sz="2400" dirty="0" smtClean="0">
                <a:latin typeface="Cormorant Infant" panose="00000500000000000000" pitchFamily="2" charset="0"/>
              </a:rPr>
              <a:t>}</a:t>
            </a:r>
            <a:endParaRPr lang="en-US" sz="2400" dirty="0">
              <a:latin typeface="Cormorant Infant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4876800"/>
            <a:ext cx="10972800" cy="1600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public class </a:t>
            </a:r>
            <a:r>
              <a:rPr lang="en-US" sz="2400" b="1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Drink</a:t>
            </a:r>
            <a:r>
              <a:rPr lang="en-US" sz="2400" dirty="0" err="1" smtClean="0">
                <a:latin typeface="Cormorant Infant" panose="00000500000000000000" pitchFamily="2" charset="0"/>
              </a:rPr>
              <a:t>ManagerJDialog</a:t>
            </a:r>
            <a:r>
              <a:rPr lang="en-US" sz="2400" dirty="0" smtClean="0">
                <a:latin typeface="Cormorant Infant" panose="00000500000000000000" pitchFamily="2" charset="0"/>
              </a:rPr>
              <a:t> </a:t>
            </a:r>
            <a:r>
              <a:rPr lang="en-US" sz="2400" dirty="0">
                <a:latin typeface="Cormorant Infant" panose="00000500000000000000" pitchFamily="2" charset="0"/>
              </a:rPr>
              <a:t>extends </a:t>
            </a:r>
            <a:r>
              <a:rPr lang="en-US" sz="2400" dirty="0" err="1" smtClean="0">
                <a:latin typeface="Cormorant Infant" panose="00000500000000000000" pitchFamily="2" charset="0"/>
              </a:rPr>
              <a:t>JDialog</a:t>
            </a:r>
            <a:r>
              <a:rPr lang="en-US" sz="2400" dirty="0" smtClean="0">
                <a:latin typeface="Cormorant Infant" panose="00000500000000000000" pitchFamily="2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implements </a:t>
            </a:r>
            <a:r>
              <a:rPr lang="en-US" sz="2400" b="1" i="1" dirty="0" err="1" smtClean="0">
                <a:solidFill>
                  <a:srgbClr val="0000FF"/>
                </a:solidFill>
                <a:latin typeface="Cormorant Infant" panose="00000500000000000000" pitchFamily="2" charset="0"/>
              </a:rPr>
              <a:t>DrinkController</a:t>
            </a:r>
            <a:r>
              <a:rPr lang="en-US" sz="2400" b="1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 </a:t>
            </a:r>
            <a:r>
              <a:rPr lang="en-US" sz="2400" dirty="0" smtClean="0">
                <a:latin typeface="Cormorant Infant" panose="00000500000000000000" pitchFamily="2" charset="0"/>
              </a:rPr>
              <a:t>{</a:t>
            </a:r>
          </a:p>
          <a:p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   ….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gắn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kết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phương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thức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điều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khiển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với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event 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handler</a:t>
            </a:r>
          </a:p>
          <a:p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   ….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cài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đặt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mã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cho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DrinkController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….</a:t>
            </a:r>
            <a:endParaRPr lang="en-US" sz="24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400" dirty="0" smtClean="0">
                <a:latin typeface="Cormorant Infant" panose="00000500000000000000" pitchFamily="2" charset="0"/>
              </a:rPr>
              <a:t>}</a:t>
            </a:r>
            <a:endParaRPr lang="en-US" sz="2400" dirty="0">
              <a:latin typeface="Cormorant Infant" panose="00000500000000000000" pitchFamily="2" charset="0"/>
            </a:endParaRPr>
          </a:p>
        </p:txBody>
      </p:sp>
      <p:cxnSp>
        <p:nvCxnSpPr>
          <p:cNvPr id="9" name="Straight Arrow Connector 8"/>
          <p:cNvCxnSpPr>
            <a:stCxn id="6" idx="0"/>
            <a:endCxn id="5" idx="2"/>
          </p:cNvCxnSpPr>
          <p:nvPr/>
        </p:nvCxnSpPr>
        <p:spPr>
          <a:xfrm flipV="1">
            <a:off x="6096000" y="2438400"/>
            <a:ext cx="0" cy="4572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6" idx="2"/>
          </p:cNvCxnSpPr>
          <p:nvPr/>
        </p:nvCxnSpPr>
        <p:spPr>
          <a:xfrm flipV="1">
            <a:off x="6096000" y="4419600"/>
            <a:ext cx="0" cy="45720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4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 smtClean="0"/>
              <a:t>DrinkController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112" y="990600"/>
            <a:ext cx="9674888" cy="457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public class </a:t>
            </a:r>
            <a:r>
              <a:rPr lang="en-US" sz="2400" dirty="0" err="1" smtClean="0">
                <a:latin typeface="Cormorant Infant" panose="00000500000000000000" pitchFamily="2" charset="0"/>
              </a:rPr>
              <a:t>DrinkManagerJDialog</a:t>
            </a:r>
            <a:r>
              <a:rPr lang="en-US" sz="2400" dirty="0" smtClean="0">
                <a:latin typeface="Cormorant Infant" panose="00000500000000000000" pitchFamily="2" charset="0"/>
              </a:rPr>
              <a:t> </a:t>
            </a:r>
            <a:r>
              <a:rPr lang="en-US" sz="2400" dirty="0">
                <a:latin typeface="Cormorant Infant" panose="00000500000000000000" pitchFamily="2" charset="0"/>
              </a:rPr>
              <a:t>extends </a:t>
            </a:r>
            <a:r>
              <a:rPr lang="en-US" sz="2400" dirty="0" err="1" smtClean="0">
                <a:latin typeface="Cormorant Infant" panose="00000500000000000000" pitchFamily="2" charset="0"/>
              </a:rPr>
              <a:t>JDialog</a:t>
            </a:r>
            <a:r>
              <a:rPr lang="en-US" sz="2400" dirty="0" smtClean="0">
                <a:latin typeface="Cormorant Infant" panose="00000500000000000000" pitchFamily="2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implements </a:t>
            </a:r>
            <a:r>
              <a:rPr lang="en-US" sz="2400" b="1" i="1" dirty="0" err="1" smtClean="0">
                <a:solidFill>
                  <a:srgbClr val="0000FF"/>
                </a:solidFill>
                <a:latin typeface="Cormorant Infant" panose="00000500000000000000" pitchFamily="2" charset="0"/>
              </a:rPr>
              <a:t>DrinkController</a:t>
            </a:r>
            <a:r>
              <a:rPr lang="en-US" sz="2400" b="1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 </a:t>
            </a:r>
            <a:r>
              <a:rPr lang="en-US" sz="2400" dirty="0" smtClean="0">
                <a:latin typeface="Cormorant Infant" panose="00000500000000000000" pitchFamily="2" charset="0"/>
              </a:rPr>
              <a:t>{</a:t>
            </a:r>
          </a:p>
          <a:p>
            <a:pPr lvl="1"/>
            <a:r>
              <a:rPr lang="en-US" sz="2400" dirty="0" smtClean="0">
                <a:latin typeface="Cormorant Infant" panose="00000500000000000000" pitchFamily="2" charset="0"/>
              </a:rPr>
              <a:t>…</a:t>
            </a:r>
          </a:p>
          <a:p>
            <a:pPr lvl="1"/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…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Gọi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phương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thức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điều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khiển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từ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Event Handler</a:t>
            </a:r>
          </a:p>
          <a:p>
            <a:pPr lvl="1"/>
            <a:r>
              <a:rPr lang="en-US" sz="2400" dirty="0" smtClean="0">
                <a:latin typeface="Cormorant Infant" panose="00000500000000000000" pitchFamily="2" charset="0"/>
              </a:rPr>
              <a:t>…</a:t>
            </a:r>
          </a:p>
          <a:p>
            <a:pPr lvl="1"/>
            <a:endParaRPr lang="en-US" sz="2400" dirty="0" smtClean="0">
              <a:latin typeface="Cormorant Infant" panose="00000500000000000000" pitchFamily="2" charset="0"/>
            </a:endParaRPr>
          </a:p>
          <a:p>
            <a:pPr lvl="1"/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Khai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báo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bổ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sung</a:t>
            </a:r>
          </a:p>
          <a:p>
            <a:pPr lvl="1"/>
            <a:r>
              <a:rPr lang="en-US" sz="2400" dirty="0" err="1" smtClean="0">
                <a:latin typeface="Cormorant Infant" panose="00000500000000000000" pitchFamily="2" charset="0"/>
              </a:rPr>
              <a:t>DrinkDAO</a:t>
            </a:r>
            <a:r>
              <a:rPr lang="en-US" sz="2400" dirty="0" smtClean="0">
                <a:latin typeface="Cormorant Infant" panose="00000500000000000000" pitchFamily="2" charset="0"/>
              </a:rPr>
              <a:t> </a:t>
            </a:r>
            <a:r>
              <a:rPr lang="en-US" sz="2400" dirty="0" err="1" smtClean="0">
                <a:latin typeface="Cormorant Infant" panose="00000500000000000000" pitchFamily="2" charset="0"/>
              </a:rPr>
              <a:t>dao</a:t>
            </a:r>
            <a:r>
              <a:rPr lang="en-US" sz="2400" dirty="0" smtClean="0">
                <a:latin typeface="Cormorant Infant" panose="00000500000000000000" pitchFamily="2" charset="0"/>
              </a:rPr>
              <a:t> </a:t>
            </a:r>
            <a:r>
              <a:rPr lang="en-US" sz="2400" dirty="0">
                <a:latin typeface="Cormorant Infant" panose="00000500000000000000" pitchFamily="2" charset="0"/>
              </a:rPr>
              <a:t>= new </a:t>
            </a:r>
            <a:r>
              <a:rPr lang="en-US" sz="2400" dirty="0" err="1" smtClean="0">
                <a:latin typeface="Cormorant Infant" panose="00000500000000000000" pitchFamily="2" charset="0"/>
              </a:rPr>
              <a:t>DrinkDAOImpl</a:t>
            </a:r>
            <a:r>
              <a:rPr lang="en-US" sz="2400" dirty="0">
                <a:latin typeface="Cormorant Infant" panose="00000500000000000000" pitchFamily="2" charset="0"/>
              </a:rPr>
              <a:t>();</a:t>
            </a:r>
          </a:p>
          <a:p>
            <a:pPr lvl="1"/>
            <a:r>
              <a:rPr lang="en-US" sz="2400" dirty="0" smtClean="0">
                <a:latin typeface="Cormorant Infant" panose="00000500000000000000" pitchFamily="2" charset="0"/>
              </a:rPr>
              <a:t>List&lt;Drink&gt; items= </a:t>
            </a:r>
            <a:r>
              <a:rPr lang="en-US" sz="2400" dirty="0" err="1">
                <a:latin typeface="Cormorant Infant" panose="00000500000000000000" pitchFamily="2" charset="0"/>
              </a:rPr>
              <a:t>List.of</a:t>
            </a:r>
            <a:r>
              <a:rPr lang="en-US" sz="2400" dirty="0" smtClean="0">
                <a:latin typeface="Cormorant Infant" panose="00000500000000000000" pitchFamily="2" charset="0"/>
              </a:rPr>
              <a:t>(); 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đồ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uống</a:t>
            </a:r>
            <a:endParaRPr lang="en-US" sz="2400" i="1" dirty="0" smtClean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pPr lvl="1"/>
            <a:r>
              <a:rPr lang="en-US" sz="2400" dirty="0" smtClean="0">
                <a:latin typeface="Cormorant Infant" panose="00000500000000000000" pitchFamily="2" charset="0"/>
              </a:rPr>
              <a:t>List&lt;Category</a:t>
            </a:r>
            <a:r>
              <a:rPr lang="en-US" sz="2400" dirty="0">
                <a:latin typeface="Cormorant Infant" panose="00000500000000000000" pitchFamily="2" charset="0"/>
              </a:rPr>
              <a:t>&gt; categories = </a:t>
            </a:r>
            <a:r>
              <a:rPr lang="en-US" sz="2400" dirty="0" err="1">
                <a:latin typeface="Cormorant Infant" panose="00000500000000000000" pitchFamily="2" charset="0"/>
              </a:rPr>
              <a:t>List.of</a:t>
            </a:r>
            <a:r>
              <a:rPr lang="en-US" sz="2400" dirty="0" smtClean="0">
                <a:latin typeface="Cormorant Infant" panose="00000500000000000000" pitchFamily="2" charset="0"/>
              </a:rPr>
              <a:t>(); 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loại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đồ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uống</a:t>
            </a:r>
            <a:endParaRPr lang="en-US" sz="2400" i="1" dirty="0" smtClean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pPr lvl="1"/>
            <a:endParaRPr lang="en-US" sz="24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pPr lvl="1"/>
            <a:r>
              <a:rPr lang="en-US" sz="2400" dirty="0" smtClean="0">
                <a:latin typeface="Cormorant Infant" panose="00000500000000000000" pitchFamily="2" charset="0"/>
              </a:rPr>
              <a:t>…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cài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đặt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mã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cho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DrinkController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theo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hướng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dẫn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slide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sau</a:t>
            </a:r>
            <a:endParaRPr lang="en-US" sz="24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400" dirty="0" smtClean="0">
                <a:latin typeface="Cormorant Infant" panose="00000500000000000000" pitchFamily="2" charset="0"/>
              </a:rPr>
              <a:t>}</a:t>
            </a:r>
            <a:endParaRPr lang="en-US" sz="2400" dirty="0">
              <a:latin typeface="Cormorant Infant" panose="000005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660" y="1600200"/>
            <a:ext cx="2438740" cy="2534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554" y="4410382"/>
            <a:ext cx="3019846" cy="66684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7239000" y="2667000"/>
            <a:ext cx="182880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239000" y="4267200"/>
            <a:ext cx="1323554" cy="476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17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 smtClean="0"/>
              <a:t>DrinkController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112" y="990600"/>
            <a:ext cx="9141488" cy="510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rmorant Infant" panose="00000500000000000000" pitchFamily="2" charset="0"/>
              </a:rPr>
              <a:t>@Override</a:t>
            </a:r>
          </a:p>
          <a:p>
            <a:r>
              <a:rPr lang="en-US" dirty="0">
                <a:latin typeface="Cormorant Infant" panose="00000500000000000000" pitchFamily="2" charset="0"/>
              </a:rPr>
              <a:t>public void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fillCategories</a:t>
            </a:r>
            <a:r>
              <a:rPr lang="en-US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DefaultComboBoxModel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cbm</a:t>
            </a:r>
            <a:r>
              <a:rPr lang="en-US" dirty="0">
                <a:latin typeface="Cormorant Infant" panose="00000500000000000000" pitchFamily="2" charset="0"/>
              </a:rPr>
              <a:t> = (</a:t>
            </a:r>
            <a:r>
              <a:rPr lang="en-US" dirty="0" err="1">
                <a:latin typeface="Cormorant Infant" panose="00000500000000000000" pitchFamily="2" charset="0"/>
              </a:rPr>
              <a:t>DefaultComboBoxModel</a:t>
            </a:r>
            <a:r>
              <a:rPr lang="en-US" dirty="0">
                <a:latin typeface="Cormorant Infant" panose="00000500000000000000" pitchFamily="2" charset="0"/>
              </a:rPr>
              <a:t>) </a:t>
            </a:r>
            <a:r>
              <a:rPr lang="en-US" dirty="0" err="1">
                <a:latin typeface="Cormorant Infant" panose="00000500000000000000" pitchFamily="2" charset="0"/>
              </a:rPr>
              <a:t>cboCategories.getModel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cbm.removeAllElements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>
                <a:latin typeface="Cormorant Infant" panose="00000500000000000000" pitchFamily="2" charset="0"/>
              </a:rPr>
              <a:t> 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DefaultTableModel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tbm</a:t>
            </a:r>
            <a:r>
              <a:rPr lang="en-US" dirty="0">
                <a:latin typeface="Cormorant Infant" panose="00000500000000000000" pitchFamily="2" charset="0"/>
              </a:rPr>
              <a:t> = (</a:t>
            </a:r>
            <a:r>
              <a:rPr lang="en-US" dirty="0" err="1">
                <a:latin typeface="Cormorant Infant" panose="00000500000000000000" pitchFamily="2" charset="0"/>
              </a:rPr>
              <a:t>DefaultTableModel</a:t>
            </a:r>
            <a:r>
              <a:rPr lang="en-US" dirty="0">
                <a:latin typeface="Cormorant Infant" panose="00000500000000000000" pitchFamily="2" charset="0"/>
              </a:rPr>
              <a:t>) </a:t>
            </a:r>
            <a:r>
              <a:rPr lang="en-US" dirty="0" err="1">
                <a:latin typeface="Cormorant Infant" panose="00000500000000000000" pitchFamily="2" charset="0"/>
              </a:rPr>
              <a:t>tblCategories.getModel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tbm.setRowCount</a:t>
            </a:r>
            <a:r>
              <a:rPr lang="en-US" dirty="0">
                <a:latin typeface="Cormorant Infant" panose="00000500000000000000" pitchFamily="2" charset="0"/>
              </a:rPr>
              <a:t>(0);</a:t>
            </a:r>
          </a:p>
          <a:p>
            <a:r>
              <a:rPr lang="en-US" dirty="0">
                <a:latin typeface="Cormorant Infant" panose="00000500000000000000" pitchFamily="2" charset="0"/>
              </a:rPr>
              <a:t> 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CategoryDAO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cdao</a:t>
            </a:r>
            <a:r>
              <a:rPr lang="en-US" dirty="0">
                <a:latin typeface="Cormorant Infant" panose="00000500000000000000" pitchFamily="2" charset="0"/>
              </a:rPr>
              <a:t> = new </a:t>
            </a:r>
            <a:r>
              <a:rPr lang="en-US" dirty="0" err="1">
                <a:latin typeface="Cormorant Infant" panose="00000500000000000000" pitchFamily="2" charset="0"/>
              </a:rPr>
              <a:t>CategoryDAOImpl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categories = </a:t>
            </a:r>
            <a:r>
              <a:rPr lang="en-US" dirty="0" err="1">
                <a:latin typeface="Cormorant Infant" panose="00000500000000000000" pitchFamily="2" charset="0"/>
              </a:rPr>
              <a:t>cdao.findAll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>
                <a:latin typeface="Cormorant Infant" panose="00000500000000000000" pitchFamily="2" charset="0"/>
              </a:rPr>
              <a:t> 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categories.forEach</a:t>
            </a:r>
            <a:r>
              <a:rPr lang="en-US" dirty="0">
                <a:latin typeface="Cormorant Infant" panose="00000500000000000000" pitchFamily="2" charset="0"/>
              </a:rPr>
              <a:t>(category -&gt;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</a:t>
            </a:r>
            <a:r>
              <a:rPr lang="en-US" dirty="0" err="1">
                <a:latin typeface="Cormorant Infant" panose="00000500000000000000" pitchFamily="2" charset="0"/>
              </a:rPr>
              <a:t>cbm.addElement</a:t>
            </a:r>
            <a:r>
              <a:rPr lang="en-US" dirty="0">
                <a:latin typeface="Cormorant Infant" panose="00000500000000000000" pitchFamily="2" charset="0"/>
              </a:rPr>
              <a:t>(category</a:t>
            </a:r>
            <a:r>
              <a:rPr lang="en-US" dirty="0" smtClean="0">
                <a:latin typeface="Cormorant Infant" panose="00000500000000000000" pitchFamily="2" charset="0"/>
              </a:rPr>
              <a:t>); 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hiển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thị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toString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()</a:t>
            </a:r>
            <a:endParaRPr lang="en-US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        </a:t>
            </a:r>
            <a:r>
              <a:rPr lang="en-US" dirty="0" err="1">
                <a:latin typeface="Cormorant Infant" panose="00000500000000000000" pitchFamily="2" charset="0"/>
              </a:rPr>
              <a:t>tbm.addRow</a:t>
            </a:r>
            <a:r>
              <a:rPr lang="en-US" dirty="0">
                <a:latin typeface="Cormorant Infant" panose="00000500000000000000" pitchFamily="2" charset="0"/>
              </a:rPr>
              <a:t>(new Object[]{</a:t>
            </a:r>
            <a:r>
              <a:rPr lang="en-US" dirty="0" err="1">
                <a:latin typeface="Cormorant Infant" panose="00000500000000000000" pitchFamily="2" charset="0"/>
              </a:rPr>
              <a:t>category.getName</a:t>
            </a:r>
            <a:r>
              <a:rPr lang="en-US" dirty="0">
                <a:latin typeface="Cormorant Infant" panose="00000500000000000000" pitchFamily="2" charset="0"/>
              </a:rPr>
              <a:t>()});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});</a:t>
            </a:r>
          </a:p>
          <a:p>
            <a:r>
              <a:rPr lang="en-US" dirty="0">
                <a:latin typeface="Cormorant Infant" panose="00000500000000000000" pitchFamily="2" charset="0"/>
              </a:rPr>
              <a:t> 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tblCategories.setRowSelectionInterval</a:t>
            </a:r>
            <a:r>
              <a:rPr lang="en-US" dirty="0">
                <a:latin typeface="Cormorant Infant" panose="00000500000000000000" pitchFamily="2" charset="0"/>
              </a:rPr>
              <a:t>(0, 0</a:t>
            </a:r>
            <a:r>
              <a:rPr lang="en-US" dirty="0" smtClean="0">
                <a:latin typeface="Cormorant Infant" panose="00000500000000000000" pitchFamily="2" charset="0"/>
              </a:rPr>
              <a:t>); </a:t>
            </a:r>
            <a:r>
              <a:rPr lang="en-US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chọn</a:t>
            </a:r>
            <a:r>
              <a:rPr lang="en-US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hàng</a:t>
            </a:r>
            <a:r>
              <a:rPr lang="en-US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đầu</a:t>
            </a:r>
            <a:r>
              <a:rPr lang="en-US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tiên</a:t>
            </a:r>
            <a:endParaRPr lang="en-US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7696200" y="2438400"/>
            <a:ext cx="3886200" cy="3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rmorant Infant" panose="00000500000000000000" pitchFamily="2" charset="0"/>
              </a:rPr>
              <a:t>@</a:t>
            </a:r>
            <a:r>
              <a:rPr lang="en-US" dirty="0" err="1">
                <a:latin typeface="Cormorant Infant" panose="00000500000000000000" pitchFamily="2" charset="0"/>
              </a:rPr>
              <a:t>NoArgsConstructor</a:t>
            </a:r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@</a:t>
            </a:r>
            <a:r>
              <a:rPr lang="en-US" dirty="0" err="1">
                <a:latin typeface="Cormorant Infant" panose="00000500000000000000" pitchFamily="2" charset="0"/>
              </a:rPr>
              <a:t>AllArgsConstructor</a:t>
            </a:r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@Builder</a:t>
            </a:r>
          </a:p>
          <a:p>
            <a:r>
              <a:rPr lang="en-US" dirty="0">
                <a:latin typeface="Cormorant Infant" panose="00000500000000000000" pitchFamily="2" charset="0"/>
              </a:rPr>
              <a:t>@Data</a:t>
            </a:r>
          </a:p>
          <a:p>
            <a:r>
              <a:rPr lang="en-US" dirty="0">
                <a:latin typeface="Cormorant Infant" panose="00000500000000000000" pitchFamily="2" charset="0"/>
              </a:rPr>
              <a:t>public class Category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private String id;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private String name;</a:t>
            </a:r>
          </a:p>
          <a:p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rmorant Infant" panose="00000500000000000000" pitchFamily="2" charset="0"/>
              </a:rPr>
              <a:t>    @Override</a:t>
            </a:r>
          </a:p>
          <a:p>
            <a:r>
              <a:rPr lang="en-US" dirty="0">
                <a:solidFill>
                  <a:srgbClr val="0000FF"/>
                </a:solidFill>
                <a:latin typeface="Cormorant Infant" panose="00000500000000000000" pitchFamily="2" charset="0"/>
              </a:rPr>
              <a:t>    public String </a:t>
            </a:r>
            <a:r>
              <a:rPr lang="en-US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toString</a:t>
            </a:r>
            <a:r>
              <a:rPr lang="en-US" dirty="0">
                <a:solidFill>
                  <a:srgbClr val="0000FF"/>
                </a:solidFill>
                <a:latin typeface="Cormorant Infant" panose="00000500000000000000" pitchFamily="2" charset="0"/>
              </a:rPr>
              <a:t>() {</a:t>
            </a:r>
          </a:p>
          <a:p>
            <a:r>
              <a:rPr lang="en-US" dirty="0">
                <a:solidFill>
                  <a:srgbClr val="0000FF"/>
                </a:solidFill>
                <a:latin typeface="Cormorant Infant" panose="00000500000000000000" pitchFamily="2" charset="0"/>
              </a:rPr>
              <a:t>        return this.name;</a:t>
            </a:r>
          </a:p>
          <a:p>
            <a:r>
              <a:rPr lang="en-US" dirty="0">
                <a:solidFill>
                  <a:srgbClr val="0000FF"/>
                </a:solidFill>
                <a:latin typeface="Cormorant Infant" panose="00000500000000000000" pitchFamily="2" charset="0"/>
              </a:rPr>
              <a:t>    }</a:t>
            </a:r>
          </a:p>
          <a:p>
            <a:r>
              <a:rPr lang="en-US" dirty="0">
                <a:latin typeface="Cormorant Infant" panose="00000500000000000000" pitchFamily="2" charset="0"/>
              </a:rPr>
              <a:t>}</a:t>
            </a:r>
          </a:p>
        </p:txBody>
      </p:sp>
      <p:sp>
        <p:nvSpPr>
          <p:cNvPr id="3" name="Line Callout 1 2"/>
          <p:cNvSpPr/>
          <p:nvPr/>
        </p:nvSpPr>
        <p:spPr>
          <a:xfrm>
            <a:off x="9639300" y="5943600"/>
            <a:ext cx="1827544" cy="612648"/>
          </a:xfrm>
          <a:prstGeom prst="borderCallout1">
            <a:avLst>
              <a:gd name="adj1" fmla="val -14085"/>
              <a:gd name="adj2" fmla="val 64717"/>
              <a:gd name="adj3" fmla="val -105411"/>
              <a:gd name="adj4" fmla="val 1870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JComboBox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410200" y="4495800"/>
            <a:ext cx="25146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69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Cài đặt mã DrinkController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6096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fillToTable</a:t>
            </a:r>
            <a:r>
              <a:rPr lang="en-US" dirty="0" smtClean="0"/>
              <a:t>()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dao.findByCategoryId</a:t>
            </a:r>
            <a:r>
              <a:rPr lang="en-US" dirty="0" smtClean="0"/>
              <a:t>()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dao.findAll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1676400"/>
            <a:ext cx="10518112" cy="502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rmorant Infant" panose="00000500000000000000" pitchFamily="2" charset="0"/>
              </a:rPr>
              <a:t>@Override</a:t>
            </a:r>
          </a:p>
          <a:p>
            <a:r>
              <a:rPr lang="en-US" dirty="0">
                <a:latin typeface="Cormorant Infant" panose="00000500000000000000" pitchFamily="2" charset="0"/>
              </a:rPr>
              <a:t>public void open()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this.setLocationRelativeTo</a:t>
            </a:r>
            <a:r>
              <a:rPr lang="en-US" dirty="0">
                <a:latin typeface="Cormorant Infant" panose="00000500000000000000" pitchFamily="2" charset="0"/>
              </a:rPr>
              <a:t>(null);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this.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fillCategories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this.fillToTable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this.clear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 smtClean="0">
                <a:latin typeface="Cormorant Infant" panose="00000500000000000000" pitchFamily="2" charset="0"/>
              </a:rPr>
              <a:t>}</a:t>
            </a:r>
          </a:p>
          <a:p>
            <a:endParaRPr lang="en-US" dirty="0" smtClean="0">
              <a:latin typeface="Cormorant Infant" panose="00000500000000000000" pitchFamily="2" charset="0"/>
            </a:endParaRPr>
          </a:p>
          <a:p>
            <a:r>
              <a:rPr lang="en-US" dirty="0" smtClean="0">
                <a:latin typeface="Cormorant Infant" panose="00000500000000000000" pitchFamily="2" charset="0"/>
              </a:rPr>
              <a:t>@</a:t>
            </a:r>
            <a:r>
              <a:rPr lang="en-US" dirty="0">
                <a:latin typeface="Cormorant Infant" panose="00000500000000000000" pitchFamily="2" charset="0"/>
              </a:rPr>
              <a:t>Override</a:t>
            </a:r>
          </a:p>
          <a:p>
            <a:r>
              <a:rPr lang="en-US" dirty="0">
                <a:latin typeface="Cormorant Infant" panose="00000500000000000000" pitchFamily="2" charset="0"/>
              </a:rPr>
              <a:t>public void </a:t>
            </a:r>
            <a:r>
              <a:rPr lang="en-US" dirty="0" err="1">
                <a:latin typeface="Cormorant Infant" panose="00000500000000000000" pitchFamily="2" charset="0"/>
              </a:rPr>
              <a:t>fillToTable</a:t>
            </a:r>
            <a:r>
              <a:rPr lang="en-US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DefaultTableModel</a:t>
            </a:r>
            <a:r>
              <a:rPr lang="en-US" dirty="0">
                <a:latin typeface="Cormorant Infant" panose="00000500000000000000" pitchFamily="2" charset="0"/>
              </a:rPr>
              <a:t> model = (</a:t>
            </a:r>
            <a:r>
              <a:rPr lang="en-US" dirty="0" err="1">
                <a:latin typeface="Cormorant Infant" panose="00000500000000000000" pitchFamily="2" charset="0"/>
              </a:rPr>
              <a:t>DefaultTableModel</a:t>
            </a:r>
            <a:r>
              <a:rPr lang="en-US" dirty="0">
                <a:latin typeface="Cormorant Infant" panose="00000500000000000000" pitchFamily="2" charset="0"/>
              </a:rPr>
              <a:t>) </a:t>
            </a:r>
            <a:r>
              <a:rPr lang="en-US" dirty="0" err="1">
                <a:latin typeface="Cormorant Infant" panose="00000500000000000000" pitchFamily="2" charset="0"/>
              </a:rPr>
              <a:t>tblDrinks.getModel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model.setRowCount</a:t>
            </a:r>
            <a:r>
              <a:rPr lang="en-US" dirty="0">
                <a:latin typeface="Cormorant Infant" panose="00000500000000000000" pitchFamily="2" charset="0"/>
              </a:rPr>
              <a:t>(0);</a:t>
            </a:r>
          </a:p>
          <a:p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    Category </a:t>
            </a:r>
            <a:r>
              <a:rPr lang="en-US" dirty="0" err="1">
                <a:latin typeface="Cormorant Infant" panose="00000500000000000000" pitchFamily="2" charset="0"/>
              </a:rPr>
              <a:t>category</a:t>
            </a:r>
            <a:r>
              <a:rPr lang="en-US" dirty="0">
                <a:latin typeface="Cormorant Infant" panose="00000500000000000000" pitchFamily="2" charset="0"/>
              </a:rPr>
              <a:t> = </a:t>
            </a:r>
            <a:r>
              <a:rPr lang="en-US" dirty="0" err="1">
                <a:latin typeface="Cormorant Infant" panose="00000500000000000000" pitchFamily="2" charset="0"/>
              </a:rPr>
              <a:t>categories.get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tblCategories.getSelectedRow</a:t>
            </a:r>
            <a:r>
              <a:rPr lang="en-US" dirty="0">
                <a:latin typeface="Cormorant Infant" panose="00000500000000000000" pitchFamily="2" charset="0"/>
              </a:rPr>
              <a:t>());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items = </a:t>
            </a:r>
            <a:r>
              <a:rPr lang="en-US" dirty="0" err="1">
                <a:latin typeface="Cormorant Infant" panose="00000500000000000000" pitchFamily="2" charset="0"/>
              </a:rPr>
              <a:t>dao.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findByCategoryId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category.getId</a:t>
            </a:r>
            <a:r>
              <a:rPr lang="en-US" dirty="0">
                <a:latin typeface="Cormorant Infant" panose="00000500000000000000" pitchFamily="2" charset="0"/>
              </a:rPr>
              <a:t>());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smtClean="0">
                <a:latin typeface="Cormorant Infant" panose="00000500000000000000" pitchFamily="2" charset="0"/>
              </a:rPr>
              <a:t>…</a:t>
            </a:r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 smtClean="0">
                <a:latin typeface="Cormorant Infant" panose="000005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128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 smtClean="0"/>
              <a:t>DrinkController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112" y="914400"/>
            <a:ext cx="10972800" cy="586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rmorant Infant" panose="00000500000000000000" pitchFamily="2" charset="0"/>
              </a:rPr>
              <a:t>@Override</a:t>
            </a:r>
          </a:p>
          <a:p>
            <a:r>
              <a:rPr lang="en-US" dirty="0">
                <a:latin typeface="Cormorant Infant" panose="00000500000000000000" pitchFamily="2" charset="0"/>
              </a:rPr>
              <a:t>public void </a:t>
            </a:r>
            <a:r>
              <a:rPr lang="en-US" dirty="0" err="1">
                <a:latin typeface="Cormorant Infant" panose="00000500000000000000" pitchFamily="2" charset="0"/>
              </a:rPr>
              <a:t>setForm</a:t>
            </a:r>
            <a:r>
              <a:rPr lang="en-US" dirty="0">
                <a:latin typeface="Cormorant Infant" panose="00000500000000000000" pitchFamily="2" charset="0"/>
              </a:rPr>
              <a:t>(Drink entity)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smtClean="0">
                <a:latin typeface="Cormorant Infant" panose="00000500000000000000" pitchFamily="2" charset="0"/>
              </a:rPr>
              <a:t>…</a:t>
            </a:r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 smtClean="0">
                <a:latin typeface="Cormorant Infant" panose="00000500000000000000" pitchFamily="2" charset="0"/>
              </a:rPr>
              <a:t>    </a:t>
            </a:r>
            <a:r>
              <a:rPr lang="en-US" dirty="0" err="1" smtClean="0">
                <a:latin typeface="Cormorant Infant" panose="00000500000000000000" pitchFamily="2" charset="0"/>
              </a:rPr>
              <a:t>lblImage.setToolTipText</a:t>
            </a:r>
            <a:r>
              <a:rPr lang="en-US" dirty="0" smtClean="0">
                <a:latin typeface="Cormorant Infant" panose="00000500000000000000" pitchFamily="2" charset="0"/>
              </a:rPr>
              <a:t>(</a:t>
            </a:r>
            <a:r>
              <a:rPr lang="en-US" dirty="0" err="1" smtClean="0">
                <a:latin typeface="Cormorant Infant" panose="00000500000000000000" pitchFamily="2" charset="0"/>
              </a:rPr>
              <a:t>entity.getImage</a:t>
            </a:r>
            <a:r>
              <a:rPr lang="en-US" dirty="0" smtClean="0">
                <a:latin typeface="Cormorant Infant" panose="00000500000000000000" pitchFamily="2" charset="0"/>
              </a:rPr>
              <a:t>()); 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ghi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tên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hình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vào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ToolTipText</a:t>
            </a:r>
            <a:endParaRPr lang="en-US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dirty="0" smtClean="0">
                <a:latin typeface="Cormorant Infant" panose="00000500000000000000" pitchFamily="2" charset="0"/>
              </a:rPr>
              <a:t>    </a:t>
            </a:r>
            <a:r>
              <a:rPr lang="en-US" b="1" i="1" dirty="0" err="1" smtClean="0">
                <a:solidFill>
                  <a:srgbClr val="0000FF"/>
                </a:solidFill>
                <a:latin typeface="Cormorant Infant" panose="00000500000000000000" pitchFamily="2" charset="0"/>
              </a:rPr>
              <a:t>XIcon.setIcon</a:t>
            </a:r>
            <a:r>
              <a:rPr lang="en-US" dirty="0" smtClean="0">
                <a:latin typeface="Cormorant Infant" panose="00000500000000000000" pitchFamily="2" charset="0"/>
              </a:rPr>
              <a:t>(</a:t>
            </a:r>
            <a:r>
              <a:rPr lang="en-US" dirty="0" err="1" smtClean="0">
                <a:latin typeface="Cormorant Infant" panose="00000500000000000000" pitchFamily="2" charset="0"/>
              </a:rPr>
              <a:t>lblImage</a:t>
            </a:r>
            <a:r>
              <a:rPr lang="en-US" dirty="0">
                <a:latin typeface="Cormorant Infant" panose="00000500000000000000" pitchFamily="2" charset="0"/>
              </a:rPr>
              <a:t>, new File("images", </a:t>
            </a:r>
            <a:r>
              <a:rPr lang="en-US" dirty="0" err="1">
                <a:latin typeface="Cormorant Infant" panose="00000500000000000000" pitchFamily="2" charset="0"/>
              </a:rPr>
              <a:t>entity.getImage</a:t>
            </a:r>
            <a:r>
              <a:rPr lang="en-US" dirty="0" smtClean="0">
                <a:latin typeface="Cormorant Infant" panose="00000500000000000000" pitchFamily="2" charset="0"/>
              </a:rPr>
              <a:t>())); 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hiển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thị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hình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từ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file</a:t>
            </a:r>
            <a:endParaRPr lang="en-US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}</a:t>
            </a:r>
          </a:p>
          <a:p>
            <a:r>
              <a:rPr lang="en-US" dirty="0" smtClean="0">
                <a:latin typeface="Cormorant Infant" panose="00000500000000000000" pitchFamily="2" charset="0"/>
              </a:rPr>
              <a:t>@</a:t>
            </a:r>
            <a:r>
              <a:rPr lang="en-US" dirty="0">
                <a:latin typeface="Cormorant Infant" panose="00000500000000000000" pitchFamily="2" charset="0"/>
              </a:rPr>
              <a:t>Override</a:t>
            </a:r>
          </a:p>
          <a:p>
            <a:r>
              <a:rPr lang="en-US" dirty="0">
                <a:latin typeface="Cormorant Infant" panose="00000500000000000000" pitchFamily="2" charset="0"/>
              </a:rPr>
              <a:t>public Drink </a:t>
            </a:r>
            <a:r>
              <a:rPr lang="en-US" dirty="0" err="1">
                <a:latin typeface="Cormorant Infant" panose="00000500000000000000" pitchFamily="2" charset="0"/>
              </a:rPr>
              <a:t>getForm</a:t>
            </a:r>
            <a:r>
              <a:rPr lang="en-US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dirty="0" smtClean="0">
                <a:latin typeface="Cormorant Infant" panose="00000500000000000000" pitchFamily="2" charset="0"/>
              </a:rPr>
              <a:t>    …</a:t>
            </a:r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 smtClean="0">
                <a:latin typeface="Cormorant Infant" panose="00000500000000000000" pitchFamily="2" charset="0"/>
              </a:rPr>
              <a:t>entity.setImage</a:t>
            </a:r>
            <a:r>
              <a:rPr lang="en-US" dirty="0" smtClean="0">
                <a:latin typeface="Cormorant Infant" panose="00000500000000000000" pitchFamily="2" charset="0"/>
              </a:rPr>
              <a:t>(</a:t>
            </a:r>
            <a:r>
              <a:rPr lang="en-US" dirty="0" err="1" smtClean="0">
                <a:latin typeface="Cormorant Infant" panose="00000500000000000000" pitchFamily="2" charset="0"/>
              </a:rPr>
              <a:t>lblImage.getToolTipText</a:t>
            </a:r>
            <a:r>
              <a:rPr lang="en-US" dirty="0" smtClean="0">
                <a:latin typeface="Cormorant Infant" panose="00000500000000000000" pitchFamily="2" charset="0"/>
              </a:rPr>
              <a:t>()); 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lấy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tên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hình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từ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ToolTipText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endParaRPr lang="en-US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    return entity;</a:t>
            </a:r>
          </a:p>
          <a:p>
            <a:r>
              <a:rPr lang="en-US" dirty="0" smtClean="0">
                <a:latin typeface="Cormorant Infant" panose="00000500000000000000" pitchFamily="2" charset="0"/>
              </a:rPr>
              <a:t>}</a:t>
            </a:r>
          </a:p>
          <a:p>
            <a:r>
              <a:rPr lang="en-US" dirty="0" smtClean="0">
                <a:latin typeface="Cormorant Infant" panose="00000500000000000000" pitchFamily="2" charset="0"/>
              </a:rPr>
              <a:t>@</a:t>
            </a:r>
            <a:r>
              <a:rPr lang="en-US" dirty="0">
                <a:latin typeface="Cormorant Infant" panose="00000500000000000000" pitchFamily="2" charset="0"/>
              </a:rPr>
              <a:t>Override</a:t>
            </a:r>
          </a:p>
          <a:p>
            <a:r>
              <a:rPr lang="en-US" dirty="0">
                <a:latin typeface="Cormorant Infant" panose="00000500000000000000" pitchFamily="2" charset="0"/>
              </a:rPr>
              <a:t>public void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chooseFile</a:t>
            </a:r>
            <a:r>
              <a:rPr lang="en-US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if(</a:t>
            </a:r>
            <a:r>
              <a:rPr lang="en-US" dirty="0" err="1">
                <a:latin typeface="Cormorant Infant" panose="00000500000000000000" pitchFamily="2" charset="0"/>
              </a:rPr>
              <a:t>fileChooser.showOpenDialog</a:t>
            </a:r>
            <a:r>
              <a:rPr lang="en-US" dirty="0">
                <a:latin typeface="Cormorant Infant" panose="00000500000000000000" pitchFamily="2" charset="0"/>
              </a:rPr>
              <a:t>(this) == </a:t>
            </a:r>
            <a:r>
              <a:rPr lang="en-US" dirty="0" err="1">
                <a:latin typeface="Cormorant Infant" panose="00000500000000000000" pitchFamily="2" charset="0"/>
              </a:rPr>
              <a:t>JFileChooser.APPROVE_OPTION</a:t>
            </a:r>
            <a:r>
              <a:rPr lang="en-US" dirty="0">
                <a:latin typeface="Cormorant Infant" panose="00000500000000000000" pitchFamily="2" charset="0"/>
              </a:rPr>
              <a:t>){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File </a:t>
            </a:r>
            <a:r>
              <a:rPr lang="en-US" dirty="0" err="1">
                <a:latin typeface="Cormorant Infant" panose="00000500000000000000" pitchFamily="2" charset="0"/>
              </a:rPr>
              <a:t>selectedFile</a:t>
            </a:r>
            <a:r>
              <a:rPr lang="en-US" dirty="0">
                <a:latin typeface="Cormorant Infant" panose="00000500000000000000" pitchFamily="2" charset="0"/>
              </a:rPr>
              <a:t> = </a:t>
            </a:r>
            <a:r>
              <a:rPr lang="en-US" dirty="0" err="1">
                <a:latin typeface="Cormorant Infant" panose="00000500000000000000" pitchFamily="2" charset="0"/>
              </a:rPr>
              <a:t>fileChooser.getSelectedFile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File </a:t>
            </a:r>
            <a:r>
              <a:rPr lang="en-US" dirty="0" err="1">
                <a:latin typeface="Cormorant Infant" panose="00000500000000000000" pitchFamily="2" charset="0"/>
              </a:rPr>
              <a:t>file</a:t>
            </a:r>
            <a:r>
              <a:rPr lang="en-US" dirty="0">
                <a:latin typeface="Cormorant Infant" panose="00000500000000000000" pitchFamily="2" charset="0"/>
              </a:rPr>
              <a:t> =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XIcon.copyTo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selectedFile</a:t>
            </a:r>
            <a:r>
              <a:rPr lang="en-US" dirty="0">
                <a:latin typeface="Cormorant Infant" panose="00000500000000000000" pitchFamily="2" charset="0"/>
              </a:rPr>
              <a:t>, "images</a:t>
            </a:r>
            <a:r>
              <a:rPr lang="en-US" dirty="0" smtClean="0">
                <a:latin typeface="Cormorant Infant" panose="00000500000000000000" pitchFamily="2" charset="0"/>
              </a:rPr>
              <a:t>"); </a:t>
            </a:r>
            <a:r>
              <a:rPr lang="en-US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copy file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hình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vào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thư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mục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”images”</a:t>
            </a:r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        </a:t>
            </a:r>
            <a:r>
              <a:rPr lang="en-US" dirty="0" err="1">
                <a:latin typeface="Cormorant Infant" panose="00000500000000000000" pitchFamily="2" charset="0"/>
              </a:rPr>
              <a:t>lblImage.setToolTipText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file.getName</a:t>
            </a:r>
            <a:r>
              <a:rPr lang="en-US" dirty="0" smtClean="0">
                <a:latin typeface="Cormorant Infant" panose="00000500000000000000" pitchFamily="2" charset="0"/>
              </a:rPr>
              <a:t>()); </a:t>
            </a:r>
            <a:r>
              <a:rPr lang="en-US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ghi</a:t>
            </a:r>
            <a:r>
              <a:rPr lang="en-US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tên</a:t>
            </a:r>
            <a:r>
              <a:rPr lang="en-US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hình</a:t>
            </a:r>
            <a:r>
              <a:rPr lang="en-US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vào</a:t>
            </a:r>
            <a:r>
              <a:rPr lang="en-US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ToolTipText</a:t>
            </a:r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       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XIcon.setIcon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lblImage</a:t>
            </a:r>
            <a:r>
              <a:rPr lang="en-US" dirty="0">
                <a:latin typeface="Cormorant Infant" panose="00000500000000000000" pitchFamily="2" charset="0"/>
              </a:rPr>
              <a:t>, file</a:t>
            </a:r>
            <a:r>
              <a:rPr lang="en-US" dirty="0" smtClean="0">
                <a:latin typeface="Cormorant Infant" panose="00000500000000000000" pitchFamily="2" charset="0"/>
              </a:rPr>
              <a:t>); </a:t>
            </a:r>
            <a:r>
              <a:rPr lang="en-US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hiển</a:t>
            </a:r>
            <a:r>
              <a:rPr lang="en-US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thị</a:t>
            </a:r>
            <a:r>
              <a:rPr lang="en-US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hình</a:t>
            </a:r>
            <a:r>
              <a:rPr lang="en-US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từ</a:t>
            </a:r>
            <a:r>
              <a:rPr lang="en-US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file</a:t>
            </a:r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    }</a:t>
            </a:r>
          </a:p>
          <a:p>
            <a:r>
              <a:rPr lang="en-US" dirty="0">
                <a:latin typeface="Cormorant Infant" panose="000005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887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XIcon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XIcon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file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JLabel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16617"/>
              </p:ext>
            </p:extLst>
          </p:nvPr>
        </p:nvGraphicFramePr>
        <p:xfrm>
          <a:off x="990600" y="2057400"/>
          <a:ext cx="105918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104"/>
                <a:gridCol w="43396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Phương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thức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dụng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XIcon.</a:t>
                      </a:r>
                      <a:r>
                        <a:rPr lang="en-US" sz="2000" b="1" i="1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</a:rPr>
                        <a:t>copyTo</a:t>
                      </a:r>
                      <a:r>
                        <a:rPr lang="en-US" sz="2000" dirty="0" smtClean="0"/>
                        <a:t>(File </a:t>
                      </a:r>
                      <a:r>
                        <a:rPr lang="en-US" sz="2000" dirty="0" err="1" smtClean="0"/>
                        <a:t>fromFile</a:t>
                      </a:r>
                      <a:r>
                        <a:rPr lang="en-US" sz="2000" dirty="0" smtClean="0"/>
                        <a:t>, String folder): File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XIcon.</a:t>
                      </a:r>
                      <a:r>
                        <a:rPr lang="en-US" sz="2000" b="1" i="1" kern="1200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copyTo</a:t>
                      </a:r>
                      <a:r>
                        <a:rPr lang="en-US" sz="2000" dirty="0" smtClean="0"/>
                        <a:t>(File </a:t>
                      </a:r>
                      <a:r>
                        <a:rPr lang="en-US" sz="2000" dirty="0" err="1" smtClean="0"/>
                        <a:t>fromFile</a:t>
                      </a:r>
                      <a:r>
                        <a:rPr lang="en-US" sz="2000" dirty="0" smtClean="0"/>
                        <a:t>):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Sao </a:t>
                      </a:r>
                      <a:r>
                        <a:rPr lang="en-US" sz="2000" baseline="0" dirty="0" err="1" smtClean="0"/>
                        <a:t>chép</a:t>
                      </a:r>
                      <a:r>
                        <a:rPr lang="en-US" sz="2000" baseline="0" dirty="0" smtClean="0"/>
                        <a:t> file </a:t>
                      </a:r>
                      <a:r>
                        <a:rPr lang="en-US" sz="2000" baseline="0" dirty="0" err="1" smtClean="0"/>
                        <a:t>vào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thư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mục</a:t>
                      </a:r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@</a:t>
                      </a:r>
                      <a:r>
                        <a:rPr lang="en-US" sz="2000" baseline="0" dirty="0" err="1" smtClean="0"/>
                        <a:t>fromFile</a:t>
                      </a:r>
                      <a:r>
                        <a:rPr lang="en-US" sz="2000" baseline="0" dirty="0" smtClean="0"/>
                        <a:t>: File </a:t>
                      </a:r>
                      <a:r>
                        <a:rPr lang="en-US" sz="2000" baseline="0" dirty="0" err="1" smtClean="0"/>
                        <a:t>cần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chép</a:t>
                      </a:r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@</a:t>
                      </a:r>
                      <a:r>
                        <a:rPr lang="en-US" sz="2000" baseline="0" dirty="0" err="1" smtClean="0"/>
                        <a:t>foldler</a:t>
                      </a:r>
                      <a:r>
                        <a:rPr lang="en-US" sz="2000" baseline="0" dirty="0" smtClean="0"/>
                        <a:t>: </a:t>
                      </a:r>
                      <a:r>
                        <a:rPr lang="en-US" sz="2000" baseline="0" dirty="0" err="1" smtClean="0"/>
                        <a:t>thư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mục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chứa</a:t>
                      </a:r>
                      <a:r>
                        <a:rPr lang="en-US" sz="2000" baseline="0" dirty="0" smtClean="0"/>
                        <a:t> file </a:t>
                      </a:r>
                      <a:r>
                        <a:rPr lang="en-US" sz="2000" baseline="0" dirty="0" err="1" smtClean="0"/>
                        <a:t>hoặc</a:t>
                      </a:r>
                      <a:r>
                        <a:rPr lang="en-US" sz="2000" baseline="0" dirty="0" smtClean="0"/>
                        <a:t> “files”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XIcon.</a:t>
                      </a:r>
                      <a:r>
                        <a:rPr lang="en-US" sz="2000" b="1" i="1" kern="1200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setIcon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JLabel</a:t>
                      </a:r>
                      <a:r>
                        <a:rPr lang="en-US" sz="2000" dirty="0" smtClean="0"/>
                        <a:t> label, String file)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XIcon.</a:t>
                      </a:r>
                      <a:r>
                        <a:rPr lang="en-US" sz="2000" b="1" i="1" kern="1200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setIcon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JLabel</a:t>
                      </a:r>
                      <a:r>
                        <a:rPr lang="en-US" sz="2000" dirty="0" smtClean="0"/>
                        <a:t> label, File file)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err="1" smtClean="0"/>
                        <a:t>Hiển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thị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hình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ảnh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vừa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kích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thước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nhãn</a:t>
                      </a:r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@label: </a:t>
                      </a:r>
                      <a:r>
                        <a:rPr lang="en-US" sz="2000" baseline="0" dirty="0" err="1" smtClean="0"/>
                        <a:t>nhãn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chứa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hình</a:t>
                      </a:r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@path: </a:t>
                      </a:r>
                      <a:r>
                        <a:rPr lang="en-US" sz="2000" baseline="0" dirty="0" err="1" smtClean="0"/>
                        <a:t>đường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dẫn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hoặc</a:t>
                      </a:r>
                      <a:r>
                        <a:rPr lang="en-US" sz="2000" baseline="0" dirty="0" smtClean="0"/>
                        <a:t> file </a:t>
                      </a:r>
                      <a:r>
                        <a:rPr lang="en-US" sz="2000" baseline="0" dirty="0" err="1" smtClean="0"/>
                        <a:t>hình</a:t>
                      </a:r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XIcon.</a:t>
                      </a:r>
                      <a:r>
                        <a:rPr lang="en-US" sz="2000" b="1" i="1" kern="1200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getIcon</a:t>
                      </a:r>
                      <a:r>
                        <a:rPr lang="en-US" sz="2000" dirty="0" smtClean="0"/>
                        <a:t>(String path, </a:t>
                      </a:r>
                      <a:r>
                        <a:rPr lang="en-US" sz="2000" dirty="0" err="1" smtClean="0"/>
                        <a:t>int</a:t>
                      </a:r>
                      <a:r>
                        <a:rPr lang="en-US" sz="2000" dirty="0" smtClean="0"/>
                        <a:t> width, </a:t>
                      </a:r>
                      <a:r>
                        <a:rPr lang="en-US" sz="2000" dirty="0" err="1" smtClean="0"/>
                        <a:t>int</a:t>
                      </a:r>
                      <a:r>
                        <a:rPr lang="en-US" sz="2000" dirty="0" smtClean="0"/>
                        <a:t> height): </a:t>
                      </a:r>
                      <a:r>
                        <a:rPr lang="en-US" sz="2000" dirty="0" err="1" smtClean="0"/>
                        <a:t>ImageIcon</a:t>
                      </a:r>
                      <a:endParaRPr lang="en-US" sz="2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XIcon.</a:t>
                      </a:r>
                      <a:r>
                        <a:rPr lang="en-US" sz="2000" b="1" i="1" kern="1200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getIcon</a:t>
                      </a:r>
                      <a:r>
                        <a:rPr lang="en-US" sz="2000" dirty="0" smtClean="0"/>
                        <a:t>(String path): </a:t>
                      </a:r>
                      <a:r>
                        <a:rPr lang="en-US" sz="2000" dirty="0" err="1" smtClean="0"/>
                        <a:t>ImageIcon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err="1" smtClean="0"/>
                        <a:t>Đọc</a:t>
                      </a:r>
                      <a:r>
                        <a:rPr lang="en-US" sz="2000" baseline="0" dirty="0" smtClean="0"/>
                        <a:t> file </a:t>
                      </a:r>
                      <a:r>
                        <a:rPr lang="en-US" sz="2000" baseline="0" dirty="0" err="1" smtClean="0"/>
                        <a:t>hình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nguyên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gốc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hoặc</a:t>
                      </a:r>
                      <a:r>
                        <a:rPr lang="en-US" sz="2000" baseline="0" dirty="0" smtClean="0"/>
                        <a:t> co </a:t>
                      </a:r>
                      <a:r>
                        <a:rPr lang="en-US" sz="2000" baseline="0" dirty="0" err="1" smtClean="0"/>
                        <a:t>giãn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theo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kích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thước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phù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hợp</a:t>
                      </a:r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@path: </a:t>
                      </a:r>
                      <a:r>
                        <a:rPr lang="en-US" sz="2000" baseline="0" dirty="0" err="1" smtClean="0"/>
                        <a:t>đường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dẫn</a:t>
                      </a:r>
                      <a:r>
                        <a:rPr lang="en-US" sz="2000" baseline="0" dirty="0" smtClean="0"/>
                        <a:t> file </a:t>
                      </a:r>
                      <a:r>
                        <a:rPr lang="en-US" sz="2000" baseline="0" dirty="0" err="1" smtClean="0"/>
                        <a:t>hình</a:t>
                      </a:r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@width: </a:t>
                      </a:r>
                      <a:r>
                        <a:rPr lang="en-US" sz="2000" baseline="0" dirty="0" err="1" smtClean="0"/>
                        <a:t>chiều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rộng</a:t>
                      </a:r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@height: </a:t>
                      </a:r>
                      <a:r>
                        <a:rPr lang="en-US" sz="2000" baseline="0" dirty="0" err="1" smtClean="0"/>
                        <a:t>chiều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cao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7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66431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Quản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lý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phiếu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bán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hàng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58971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/>
              <a:t> </a:t>
            </a:r>
            <a:r>
              <a:rPr lang="en-US" dirty="0" smtClean="0"/>
              <a:t>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CRUD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1"/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dung </a:t>
            </a:r>
            <a:r>
              <a:rPr lang="en-US" dirty="0" err="1" smtClean="0"/>
              <a:t>như</a:t>
            </a:r>
            <a:r>
              <a:rPr lang="en-US" dirty="0" smtClean="0"/>
              <a:t> (</a:t>
            </a:r>
            <a:r>
              <a:rPr lang="en-US" dirty="0" err="1" smtClean="0"/>
              <a:t>Hôm</a:t>
            </a:r>
            <a:r>
              <a:rPr lang="en-US" dirty="0" smtClean="0"/>
              <a:t> nay,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Tháng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Quý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Năm</a:t>
            </a:r>
            <a:r>
              <a:rPr lang="en-US" dirty="0" smtClean="0"/>
              <a:t> nay)</a:t>
            </a:r>
          </a:p>
          <a:p>
            <a:pPr lvl="1"/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DAO: </a:t>
            </a:r>
            <a:r>
              <a:rPr lang="en-US" dirty="0" err="1" smtClean="0"/>
              <a:t>BillDAO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BillDetailDAO</a:t>
            </a:r>
            <a:endParaRPr lang="en-US" dirty="0" smtClean="0"/>
          </a:p>
          <a:p>
            <a:pPr lvl="1"/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(JOIN)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(</a:t>
            </a:r>
            <a:r>
              <a:rPr lang="en-US" dirty="0" err="1" smtClean="0"/>
              <a:t>BillDetails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Drinks)</a:t>
            </a:r>
          </a:p>
          <a:p>
            <a:pPr lvl="1"/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0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6106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&amp;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/>
              <a:t>Q</a:t>
            </a:r>
            <a:r>
              <a:rPr lang="en-US" dirty="0" err="1" smtClean="0"/>
              <a:t>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</a:t>
            </a:r>
            <a:r>
              <a:rPr lang="en-US" dirty="0" err="1" smtClean="0"/>
              <a:t>uản</a:t>
            </a:r>
            <a:r>
              <a:rPr lang="en-US" dirty="0" smtClean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dirty="0" err="1" smtClean="0"/>
              <a:t>hiếu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endParaRPr lang="en-US" dirty="0" smtClean="0"/>
          </a:p>
          <a:p>
            <a:pPr lvl="1">
              <a:buFont typeface="Wingdings" pitchFamily="2" charset="2"/>
              <a:buChar char="&amp;"/>
            </a:pPr>
            <a:r>
              <a:rPr lang="en-US" dirty="0" err="1" smtClean="0"/>
              <a:t>XIcon</a:t>
            </a:r>
            <a:r>
              <a:rPr lang="en-US" dirty="0" smtClean="0"/>
              <a:t>: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 err="1" smtClean="0"/>
              <a:t>XDate</a:t>
            </a:r>
            <a:r>
              <a:rPr lang="en-US" dirty="0" smtClean="0"/>
              <a:t>: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 err="1" smtClean="0"/>
              <a:t>TimeRange</a:t>
            </a:r>
            <a:r>
              <a:rPr lang="en-US" dirty="0" smtClean="0"/>
              <a:t>: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3716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19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GUI: </a:t>
            </a:r>
            <a:r>
              <a:rPr lang="en-US" dirty="0" err="1" smtClean="0"/>
              <a:t>BillManagerJDialog</a:t>
            </a:r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dirty="0" err="1" smtClean="0"/>
              <a:t>BillController</a:t>
            </a:r>
            <a:endParaRPr lang="en-US" dirty="0" smtClean="0"/>
          </a:p>
          <a:p>
            <a:r>
              <a:rPr lang="en-US" dirty="0" smtClean="0"/>
              <a:t>Table: Bills</a:t>
            </a:r>
            <a:endParaRPr lang="en-US" dirty="0"/>
          </a:p>
          <a:p>
            <a:r>
              <a:rPr lang="en-US" dirty="0" smtClean="0"/>
              <a:t>Entity: Bill</a:t>
            </a:r>
          </a:p>
          <a:p>
            <a:r>
              <a:rPr lang="en-US" dirty="0" smtClean="0"/>
              <a:t>DAO: </a:t>
            </a:r>
          </a:p>
          <a:p>
            <a:pPr lvl="1"/>
            <a:r>
              <a:rPr lang="en-US" dirty="0" err="1" smtClean="0"/>
              <a:t>CrudDAO</a:t>
            </a:r>
            <a:endParaRPr lang="en-US" dirty="0" smtClean="0"/>
          </a:p>
          <a:p>
            <a:pPr lvl="1"/>
            <a:r>
              <a:rPr lang="en-US" dirty="0" err="1" smtClean="0"/>
              <a:t>BillDAO</a:t>
            </a:r>
            <a:r>
              <a:rPr lang="en-US" dirty="0" smtClean="0"/>
              <a:t>, </a:t>
            </a:r>
            <a:r>
              <a:rPr lang="en-US" dirty="0" err="1" smtClean="0"/>
              <a:t>BillDAOImpl</a:t>
            </a:r>
            <a:endParaRPr lang="en-US" dirty="0" smtClean="0"/>
          </a:p>
          <a:p>
            <a:pPr lvl="1"/>
            <a:r>
              <a:rPr lang="en-US" dirty="0" err="1" smtClean="0"/>
              <a:t>BillDetailDAO</a:t>
            </a:r>
            <a:r>
              <a:rPr lang="en-US" dirty="0" smtClean="0"/>
              <a:t>, </a:t>
            </a:r>
            <a:r>
              <a:rPr lang="en-US" dirty="0" err="1" smtClean="0"/>
              <a:t>BillDetailDAOImpl</a:t>
            </a:r>
            <a:endParaRPr lang="en-US" dirty="0" smtClean="0"/>
          </a:p>
          <a:p>
            <a:pPr lvl="1"/>
            <a:r>
              <a:rPr lang="en-US" dirty="0" err="1" smtClean="0"/>
              <a:t>XJdbc</a:t>
            </a:r>
            <a:r>
              <a:rPr lang="en-US" dirty="0" smtClean="0"/>
              <a:t>, XQuery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8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4343400" y="1355050"/>
            <a:ext cx="4953000" cy="3733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9594" y="2845665"/>
            <a:ext cx="25908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BillController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9594" y="4211169"/>
            <a:ext cx="25908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BillManagerJDialog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95800" y="4241507"/>
            <a:ext cx="19812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BillDAOImpl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495800" y="2876002"/>
            <a:ext cx="19812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BillDAO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72687" y="4165307"/>
            <a:ext cx="1264920" cy="872488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Drinks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360443" y="4241507"/>
            <a:ext cx="18288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XJdbc</a:t>
            </a:r>
            <a:r>
              <a:rPr lang="en-US" dirty="0" smtClean="0"/>
              <a:t>, XQuery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7" idx="2"/>
          </p:cNvCxnSpPr>
          <p:nvPr/>
        </p:nvCxnSpPr>
        <p:spPr>
          <a:xfrm flipV="1">
            <a:off x="5486400" y="3573992"/>
            <a:ext cx="0" cy="667515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4" idx="2"/>
          </p:cNvCxnSpPr>
          <p:nvPr/>
        </p:nvCxnSpPr>
        <p:spPr>
          <a:xfrm flipV="1">
            <a:off x="2154994" y="3543655"/>
            <a:ext cx="0" cy="667514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9" idx="1"/>
          </p:cNvCxnSpPr>
          <p:nvPr/>
        </p:nvCxnSpPr>
        <p:spPr>
          <a:xfrm>
            <a:off x="6477000" y="4590502"/>
            <a:ext cx="88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8" idx="2"/>
          </p:cNvCxnSpPr>
          <p:nvPr/>
        </p:nvCxnSpPr>
        <p:spPr>
          <a:xfrm>
            <a:off x="9189243" y="4590502"/>
            <a:ext cx="883444" cy="1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495800" y="5607012"/>
            <a:ext cx="19812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</a:t>
            </a:r>
            <a:endParaRPr lang="en-US" dirty="0"/>
          </a:p>
        </p:txBody>
      </p:sp>
      <p:cxnSp>
        <p:nvCxnSpPr>
          <p:cNvPr id="16" name="Elbow Connector 15"/>
          <p:cNvCxnSpPr>
            <a:stCxn id="15" idx="3"/>
            <a:endCxn id="8" idx="3"/>
          </p:cNvCxnSpPr>
          <p:nvPr/>
        </p:nvCxnSpPr>
        <p:spPr>
          <a:xfrm flipV="1">
            <a:off x="6477000" y="5037795"/>
            <a:ext cx="4228147" cy="918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5" idx="0"/>
          </p:cNvCxnSpPr>
          <p:nvPr/>
        </p:nvCxnSpPr>
        <p:spPr>
          <a:xfrm>
            <a:off x="5486400" y="4939497"/>
            <a:ext cx="0" cy="66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2"/>
            <a:endCxn id="15" idx="1"/>
          </p:cNvCxnSpPr>
          <p:nvPr/>
        </p:nvCxnSpPr>
        <p:spPr>
          <a:xfrm rot="16200000" flipH="1">
            <a:off x="2801973" y="4262180"/>
            <a:ext cx="1046848" cy="2340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495800" y="1507450"/>
            <a:ext cx="19812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CrudDAO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7" idx="0"/>
            <a:endCxn id="67" idx="2"/>
          </p:cNvCxnSpPr>
          <p:nvPr/>
        </p:nvCxnSpPr>
        <p:spPr>
          <a:xfrm flipV="1">
            <a:off x="5486400" y="2205440"/>
            <a:ext cx="0" cy="67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" idx="0"/>
            <a:endCxn id="31" idx="2"/>
          </p:cNvCxnSpPr>
          <p:nvPr/>
        </p:nvCxnSpPr>
        <p:spPr>
          <a:xfrm flipV="1">
            <a:off x="2154994" y="2178149"/>
            <a:ext cx="0" cy="66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474751" y="416530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154994" y="490915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486399" y="505022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646502" y="419083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539890" y="558100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describe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9248994" y="419083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7788981" y="1263822"/>
            <a:ext cx="1483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DAO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59594" y="1480159"/>
            <a:ext cx="25908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CrudController</a:t>
            </a:r>
            <a:endParaRPr lang="en-US" dirty="0"/>
          </a:p>
        </p:txBody>
      </p:sp>
      <p:cxnSp>
        <p:nvCxnSpPr>
          <p:cNvPr id="23" name="Elbow Connector 22"/>
          <p:cNvCxnSpPr>
            <a:stCxn id="5" idx="3"/>
            <a:endCxn id="7" idx="1"/>
          </p:cNvCxnSpPr>
          <p:nvPr/>
        </p:nvCxnSpPr>
        <p:spPr>
          <a:xfrm flipV="1">
            <a:off x="3450394" y="3224997"/>
            <a:ext cx="1045406" cy="13351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4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2765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Giao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diện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66463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BillManagerJDialog</a:t>
            </a:r>
            <a:r>
              <a:rPr lang="en-US" dirty="0" smtClean="0"/>
              <a:t> –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133600"/>
            <a:ext cx="8364117" cy="4305901"/>
          </a:xfrm>
          <a:prstGeom prst="rect">
            <a:avLst/>
          </a:prstGeom>
        </p:spPr>
      </p:pic>
      <p:sp>
        <p:nvSpPr>
          <p:cNvPr id="9" name="Line Callout 1 8"/>
          <p:cNvSpPr/>
          <p:nvPr/>
        </p:nvSpPr>
        <p:spPr>
          <a:xfrm>
            <a:off x="3200400" y="1485900"/>
            <a:ext cx="1295400" cy="381000"/>
          </a:xfrm>
          <a:prstGeom prst="borderCallout1">
            <a:avLst>
              <a:gd name="adj1" fmla="val 109950"/>
              <a:gd name="adj2" fmla="val 55196"/>
              <a:gd name="adj3" fmla="val 390900"/>
              <a:gd name="adj4" fmla="val 113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txtBegin</a:t>
            </a:r>
            <a:endParaRPr lang="en-US" dirty="0"/>
          </a:p>
        </p:txBody>
      </p:sp>
      <p:sp>
        <p:nvSpPr>
          <p:cNvPr id="13" name="Line Callout 1 12"/>
          <p:cNvSpPr/>
          <p:nvPr/>
        </p:nvSpPr>
        <p:spPr>
          <a:xfrm>
            <a:off x="4876800" y="1485900"/>
            <a:ext cx="1295400" cy="381000"/>
          </a:xfrm>
          <a:prstGeom prst="borderCallout1">
            <a:avLst>
              <a:gd name="adj1" fmla="val 109950"/>
              <a:gd name="adj2" fmla="val 66491"/>
              <a:gd name="adj3" fmla="val 386100"/>
              <a:gd name="adj4" fmla="val 113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txtEnd</a:t>
            </a:r>
            <a:endParaRPr lang="en-US" dirty="0"/>
          </a:p>
        </p:txBody>
      </p:sp>
      <p:sp>
        <p:nvSpPr>
          <p:cNvPr id="14" name="Line Callout 1 13"/>
          <p:cNvSpPr/>
          <p:nvPr/>
        </p:nvSpPr>
        <p:spPr>
          <a:xfrm>
            <a:off x="6553200" y="1485900"/>
            <a:ext cx="1295400" cy="381000"/>
          </a:xfrm>
          <a:prstGeom prst="borderCallout1">
            <a:avLst>
              <a:gd name="adj1" fmla="val 114750"/>
              <a:gd name="adj2" fmla="val 55196"/>
              <a:gd name="adj3" fmla="val 390900"/>
              <a:gd name="adj4" fmla="val 65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btnFilter</a:t>
            </a:r>
            <a:endParaRPr lang="en-US" dirty="0"/>
          </a:p>
        </p:txBody>
      </p:sp>
      <p:sp>
        <p:nvSpPr>
          <p:cNvPr id="15" name="Line Callout 1 14"/>
          <p:cNvSpPr/>
          <p:nvPr/>
        </p:nvSpPr>
        <p:spPr>
          <a:xfrm>
            <a:off x="8544354" y="1485900"/>
            <a:ext cx="1724763" cy="381000"/>
          </a:xfrm>
          <a:prstGeom prst="borderCallout1">
            <a:avLst>
              <a:gd name="adj1" fmla="val 109950"/>
              <a:gd name="adj2" fmla="val 53166"/>
              <a:gd name="adj3" fmla="val 395700"/>
              <a:gd name="adj4" fmla="val 51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cboTimeRanges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9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BillManagerJDialog</a:t>
            </a:r>
            <a:r>
              <a:rPr lang="en-US" dirty="0" smtClean="0"/>
              <a:t> –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066800"/>
            <a:ext cx="8364117" cy="5420481"/>
          </a:xfrm>
          <a:prstGeom prst="rect">
            <a:avLst/>
          </a:prstGeom>
        </p:spPr>
      </p:pic>
      <p:sp>
        <p:nvSpPr>
          <p:cNvPr id="6" name="Line Callout 1 5"/>
          <p:cNvSpPr/>
          <p:nvPr/>
        </p:nvSpPr>
        <p:spPr>
          <a:xfrm>
            <a:off x="838200" y="5410200"/>
            <a:ext cx="1219200" cy="612648"/>
          </a:xfrm>
          <a:prstGeom prst="borderCallout1">
            <a:avLst>
              <a:gd name="adj1" fmla="val -15578"/>
              <a:gd name="adj2" fmla="val 91667"/>
              <a:gd name="adj3" fmla="val -83023"/>
              <a:gd name="adj4" fmla="val 14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838200" y="3746560"/>
            <a:ext cx="1219200" cy="612648"/>
          </a:xfrm>
          <a:prstGeom prst="borderCallout1">
            <a:avLst>
              <a:gd name="adj1" fmla="val -15578"/>
              <a:gd name="adj2" fmla="val 91667"/>
              <a:gd name="adj3" fmla="val -83023"/>
              <a:gd name="adj4" fmla="val 14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7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39724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Entity &amp; DAO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8675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Entity </a:t>
            </a:r>
            <a:r>
              <a:rPr lang="en-US" dirty="0" err="1" smtClean="0"/>
              <a:t>BillDetail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066800"/>
            <a:ext cx="7086600" cy="1690599"/>
          </a:xfrm>
        </p:spPr>
        <p:txBody>
          <a:bodyPr/>
          <a:lstStyle/>
          <a:p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drinkName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BillDetail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smtClean="0"/>
              <a:t> </a:t>
            </a:r>
            <a:r>
              <a:rPr lang="en-US" smtClean="0"/>
              <a:t>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609600" y="1066800"/>
            <a:ext cx="3886200" cy="51054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rmorant Infant" panose="00000500000000000000" pitchFamily="2" charset="0"/>
              </a:rPr>
              <a:t>@</a:t>
            </a:r>
            <a:r>
              <a:rPr lang="en-US" dirty="0" err="1">
                <a:latin typeface="Cormorant Infant" panose="00000500000000000000" pitchFamily="2" charset="0"/>
              </a:rPr>
              <a:t>NoArgsConstructor</a:t>
            </a:r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@</a:t>
            </a:r>
            <a:r>
              <a:rPr lang="en-US" dirty="0" err="1">
                <a:latin typeface="Cormorant Infant" panose="00000500000000000000" pitchFamily="2" charset="0"/>
              </a:rPr>
              <a:t>AllArgsConstructor</a:t>
            </a:r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@Builder</a:t>
            </a:r>
          </a:p>
          <a:p>
            <a:r>
              <a:rPr lang="en-US" dirty="0">
                <a:latin typeface="Cormorant Infant" panose="00000500000000000000" pitchFamily="2" charset="0"/>
              </a:rPr>
              <a:t>@Data</a:t>
            </a:r>
          </a:p>
          <a:p>
            <a:r>
              <a:rPr lang="en-US" dirty="0">
                <a:latin typeface="Cormorant Infant" panose="00000500000000000000" pitchFamily="2" charset="0"/>
              </a:rPr>
              <a:t>public class </a:t>
            </a:r>
            <a:r>
              <a:rPr lang="en-US" dirty="0" err="1">
                <a:latin typeface="Cormorant Infant" panose="00000500000000000000" pitchFamily="2" charset="0"/>
              </a:rPr>
              <a:t>BillDetail</a:t>
            </a:r>
            <a:r>
              <a:rPr lang="en-US" dirty="0">
                <a:latin typeface="Cormorant Infant" panose="00000500000000000000" pitchFamily="2" charset="0"/>
              </a:rPr>
              <a:t>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private Long id;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private Long </a:t>
            </a:r>
            <a:r>
              <a:rPr lang="en-US" dirty="0" err="1">
                <a:latin typeface="Cormorant Infant" panose="00000500000000000000" pitchFamily="2" charset="0"/>
              </a:rPr>
              <a:t>billId</a:t>
            </a:r>
            <a:r>
              <a:rPr lang="en-US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private String </a:t>
            </a:r>
            <a:r>
              <a:rPr lang="en-US" dirty="0" err="1">
                <a:latin typeface="Cormorant Infant" panose="00000500000000000000" pitchFamily="2" charset="0"/>
              </a:rPr>
              <a:t>drinkId</a:t>
            </a:r>
            <a:r>
              <a:rPr lang="en-US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private double </a:t>
            </a:r>
            <a:r>
              <a:rPr lang="en-US" dirty="0" err="1">
                <a:latin typeface="Cormorant Infant" panose="00000500000000000000" pitchFamily="2" charset="0"/>
              </a:rPr>
              <a:t>unitPrice</a:t>
            </a:r>
            <a:r>
              <a:rPr lang="en-US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private double discount;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private </a:t>
            </a:r>
            <a:r>
              <a:rPr lang="en-US" dirty="0" err="1">
                <a:latin typeface="Cormorant Infant" panose="00000500000000000000" pitchFamily="2" charset="0"/>
              </a:rPr>
              <a:t>int</a:t>
            </a:r>
            <a:r>
              <a:rPr lang="en-US" dirty="0">
                <a:latin typeface="Cormorant Infant" panose="00000500000000000000" pitchFamily="2" charset="0"/>
              </a:rPr>
              <a:t> quantity;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rmorant Infant" panose="00000500000000000000" pitchFamily="2" charset="0"/>
              </a:rPr>
              <a:t>private String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drinkName</a:t>
            </a:r>
            <a:r>
              <a:rPr lang="en-US" dirty="0">
                <a:solidFill>
                  <a:srgbClr val="0000FF"/>
                </a:solidFill>
                <a:latin typeface="Cormorant Infant" panose="00000500000000000000" pitchFamily="2" charset="0"/>
              </a:rPr>
              <a:t>;</a:t>
            </a:r>
          </a:p>
          <a:p>
            <a:r>
              <a:rPr lang="en-US" dirty="0">
                <a:latin typeface="Cormorant Infant" panose="00000500000000000000" pitchFamily="2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374" y="3062199"/>
            <a:ext cx="8202170" cy="126700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276600" y="4191000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31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BillDetailDAOImpl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Drinks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SELECT</a:t>
            </a:r>
          </a:p>
          <a:p>
            <a:pPr lvl="1"/>
            <a:r>
              <a:rPr lang="en-US" dirty="0" err="1" smtClean="0"/>
              <a:t>FindAll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>
                <a:latin typeface="Cormorant Infant" panose="00000500000000000000" pitchFamily="2" charset="0"/>
              </a:rPr>
              <a:t>SELECT </a:t>
            </a:r>
            <a:r>
              <a:rPr lang="en-US" dirty="0">
                <a:latin typeface="Cormorant Infant" panose="00000500000000000000" pitchFamily="2" charset="0"/>
              </a:rPr>
              <a:t>bd.*, </a:t>
            </a:r>
            <a:r>
              <a:rPr lang="en-US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d.name AS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drinkName</a:t>
            </a:r>
            <a:r>
              <a:rPr lang="en-US" dirty="0">
                <a:latin typeface="Cormorant Infant" panose="00000500000000000000" pitchFamily="2" charset="0"/>
              </a:rPr>
              <a:t> FROM </a:t>
            </a:r>
            <a:r>
              <a:rPr lang="en-US" dirty="0" err="1" smtClean="0">
                <a:latin typeface="Cormorant Infant" panose="00000500000000000000" pitchFamily="2" charset="0"/>
              </a:rPr>
              <a:t>BillDetails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bd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JOIN </a:t>
            </a:r>
            <a:r>
              <a:rPr lang="en-US" b="1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Drinks </a:t>
            </a:r>
            <a:r>
              <a:rPr lang="en-US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d ON </a:t>
            </a:r>
            <a:r>
              <a:rPr lang="en-US" b="1" i="1" dirty="0" err="1" smtClean="0">
                <a:solidFill>
                  <a:srgbClr val="0000FF"/>
                </a:solidFill>
                <a:latin typeface="Cormorant Infant" panose="00000500000000000000" pitchFamily="2" charset="0"/>
              </a:rPr>
              <a:t>d.Id</a:t>
            </a:r>
            <a:r>
              <a:rPr lang="en-US" b="1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=</a:t>
            </a:r>
            <a:r>
              <a:rPr lang="en-US" b="1" i="1" dirty="0" err="1" smtClean="0">
                <a:solidFill>
                  <a:srgbClr val="0000FF"/>
                </a:solidFill>
                <a:latin typeface="Cormorant Infant" panose="00000500000000000000" pitchFamily="2" charset="0"/>
              </a:rPr>
              <a:t>bd.DrinkId</a:t>
            </a:r>
            <a:endParaRPr lang="en-US" b="1" i="1" dirty="0" smtClean="0">
              <a:solidFill>
                <a:srgbClr val="0000FF"/>
              </a:solidFill>
              <a:latin typeface="Cormorant Infant" panose="00000500000000000000" pitchFamily="2" charset="0"/>
            </a:endParaRPr>
          </a:p>
          <a:p>
            <a:pPr lvl="1"/>
            <a:r>
              <a:rPr lang="en-US" dirty="0" err="1" smtClean="0"/>
              <a:t>FindById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>
                <a:latin typeface="Cormorant Infant" panose="00000500000000000000" pitchFamily="2" charset="0"/>
              </a:rPr>
              <a:t>SELECT </a:t>
            </a:r>
            <a:r>
              <a:rPr lang="en-US" dirty="0">
                <a:latin typeface="Cormorant Infant" panose="00000500000000000000" pitchFamily="2" charset="0"/>
              </a:rPr>
              <a:t>bd.*, </a:t>
            </a:r>
            <a:r>
              <a:rPr lang="en-US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d.name AS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drinkName</a:t>
            </a:r>
            <a:r>
              <a:rPr lang="en-US" dirty="0">
                <a:latin typeface="Cormorant Infant" panose="00000500000000000000" pitchFamily="2" charset="0"/>
              </a:rPr>
              <a:t> FROM </a:t>
            </a:r>
            <a:r>
              <a:rPr lang="en-US" dirty="0" err="1" smtClean="0">
                <a:latin typeface="Cormorant Infant" panose="00000500000000000000" pitchFamily="2" charset="0"/>
              </a:rPr>
              <a:t>BillDetails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bd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JOIN Drinks d ON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d.Id</a:t>
            </a:r>
            <a:r>
              <a:rPr lang="en-US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=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bd.DrinkId</a:t>
            </a:r>
            <a:r>
              <a:rPr lang="en-US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 </a:t>
            </a:r>
            <a:r>
              <a:rPr lang="en-US" dirty="0" smtClean="0">
                <a:latin typeface="Cormorant Infant" panose="00000500000000000000" pitchFamily="2" charset="0"/>
              </a:rPr>
              <a:t>WHERE </a:t>
            </a:r>
            <a:r>
              <a:rPr lang="en-US" dirty="0" err="1" smtClean="0">
                <a:latin typeface="Cormorant Infant" panose="00000500000000000000" pitchFamily="2" charset="0"/>
              </a:rPr>
              <a:t>bd.Id</a:t>
            </a:r>
            <a:r>
              <a:rPr lang="en-US" dirty="0" smtClean="0">
                <a:latin typeface="Cormorant Infant" panose="00000500000000000000" pitchFamily="2" charset="0"/>
              </a:rPr>
              <a:t>=?</a:t>
            </a:r>
            <a:endParaRPr lang="en-US" dirty="0">
              <a:latin typeface="Cormorant Infant" panose="00000500000000000000" pitchFamily="2" charset="0"/>
            </a:endParaRPr>
          </a:p>
          <a:p>
            <a:pPr lvl="1"/>
            <a:r>
              <a:rPr lang="en-US" dirty="0" err="1" smtClean="0"/>
              <a:t>FindByBillId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>
                <a:latin typeface="Cormorant Infant" panose="00000500000000000000" pitchFamily="2" charset="0"/>
              </a:rPr>
              <a:t>SELECT </a:t>
            </a:r>
            <a:r>
              <a:rPr lang="en-US" dirty="0">
                <a:latin typeface="Cormorant Infant" panose="00000500000000000000" pitchFamily="2" charset="0"/>
              </a:rPr>
              <a:t>bd.*, </a:t>
            </a:r>
            <a:r>
              <a:rPr lang="en-US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d.name AS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drinkName</a:t>
            </a:r>
            <a:r>
              <a:rPr lang="en-US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 </a:t>
            </a:r>
            <a:r>
              <a:rPr lang="en-US" dirty="0">
                <a:latin typeface="Cormorant Infant" panose="00000500000000000000" pitchFamily="2" charset="0"/>
              </a:rPr>
              <a:t>FROM </a:t>
            </a:r>
            <a:r>
              <a:rPr lang="en-US" dirty="0" err="1">
                <a:latin typeface="Cormorant Infant" panose="00000500000000000000" pitchFamily="2" charset="0"/>
              </a:rPr>
              <a:t>BillDetails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bd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JOIN Drinks d ON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d.Id</a:t>
            </a:r>
            <a:r>
              <a:rPr lang="en-US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=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bd.DrinkId</a:t>
            </a:r>
            <a:r>
              <a:rPr lang="en-US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 </a:t>
            </a:r>
            <a:r>
              <a:rPr lang="en-US" dirty="0">
                <a:latin typeface="Cormorant Infant" panose="00000500000000000000" pitchFamily="2" charset="0"/>
              </a:rPr>
              <a:t>WHERE </a:t>
            </a:r>
            <a:r>
              <a:rPr lang="en-US" dirty="0" err="1">
                <a:latin typeface="Cormorant Infant" panose="00000500000000000000" pitchFamily="2" charset="0"/>
              </a:rPr>
              <a:t>bd.BillId</a:t>
            </a:r>
            <a:r>
              <a:rPr lang="en-US" dirty="0">
                <a:latin typeface="Cormorant Infant" panose="00000500000000000000" pitchFamily="2" charset="0"/>
              </a:rPr>
              <a:t>=?</a:t>
            </a:r>
          </a:p>
          <a:p>
            <a:pPr lvl="1"/>
            <a:r>
              <a:rPr lang="en-US" dirty="0" err="1" smtClean="0"/>
              <a:t>FindByDrinkId</a:t>
            </a:r>
            <a:r>
              <a:rPr lang="en-US" dirty="0" smtClean="0"/>
              <a:t>()</a:t>
            </a:r>
          </a:p>
          <a:p>
            <a:pPr lvl="2"/>
            <a:r>
              <a:rPr lang="en-US" dirty="0" smtClean="0">
                <a:latin typeface="Cormorant Infant" panose="00000500000000000000" pitchFamily="2" charset="0"/>
              </a:rPr>
              <a:t>SELECT </a:t>
            </a:r>
            <a:r>
              <a:rPr lang="en-US" dirty="0">
                <a:latin typeface="Cormorant Infant" panose="00000500000000000000" pitchFamily="2" charset="0"/>
              </a:rPr>
              <a:t>bd.*, </a:t>
            </a:r>
            <a:r>
              <a:rPr lang="en-US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d.name AS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drinkName</a:t>
            </a:r>
            <a:r>
              <a:rPr lang="en-US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 </a:t>
            </a:r>
            <a:r>
              <a:rPr lang="en-US" dirty="0">
                <a:latin typeface="Cormorant Infant" panose="00000500000000000000" pitchFamily="2" charset="0"/>
              </a:rPr>
              <a:t>FROM </a:t>
            </a:r>
            <a:r>
              <a:rPr lang="en-US" dirty="0" err="1">
                <a:latin typeface="Cormorant Infant" panose="00000500000000000000" pitchFamily="2" charset="0"/>
              </a:rPr>
              <a:t>BillDetails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>
                <a:latin typeface="Cormorant Infant" panose="00000500000000000000" pitchFamily="2" charset="0"/>
              </a:rPr>
              <a:t>bd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JOIN Drinks d ON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d.Id</a:t>
            </a:r>
            <a:r>
              <a:rPr lang="en-US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=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bd.DrinkId</a:t>
            </a:r>
            <a:r>
              <a:rPr lang="en-US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 </a:t>
            </a:r>
            <a:r>
              <a:rPr lang="en-US" dirty="0">
                <a:latin typeface="Cormorant Infant" panose="00000500000000000000" pitchFamily="2" charset="0"/>
              </a:rPr>
              <a:t>WHERE </a:t>
            </a:r>
            <a:r>
              <a:rPr lang="en-US" dirty="0" err="1">
                <a:latin typeface="Cormorant Infant" panose="00000500000000000000" pitchFamily="2" charset="0"/>
              </a:rPr>
              <a:t>bd.DrinkId</a:t>
            </a:r>
            <a:r>
              <a:rPr lang="en-US" dirty="0">
                <a:latin typeface="Cormorant Infant" panose="00000500000000000000" pitchFamily="2" charset="0"/>
              </a:rPr>
              <a:t>=?</a:t>
            </a:r>
          </a:p>
        </p:txBody>
      </p:sp>
    </p:spTree>
    <p:extLst>
      <p:ext uri="{BB962C8B-B14F-4D97-AF65-F5344CB8AC3E}">
        <p14:creationId xmlns:p14="http://schemas.microsoft.com/office/powerpoint/2010/main" val="61873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BillDAO</a:t>
            </a:r>
            <a:r>
              <a:rPr lang="en-US" dirty="0" smtClean="0"/>
              <a:t>, </a:t>
            </a:r>
            <a:r>
              <a:rPr lang="en-US" dirty="0" err="1" smtClean="0"/>
              <a:t>BillDAOImpl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609600" y="990600"/>
            <a:ext cx="10972800" cy="16764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rmorant Infant" panose="00000500000000000000" pitchFamily="2" charset="0"/>
              </a:rPr>
              <a:t>public interface </a:t>
            </a:r>
            <a:r>
              <a:rPr lang="en-US" sz="2000" dirty="0" err="1">
                <a:latin typeface="Cormorant Infant" panose="00000500000000000000" pitchFamily="2" charset="0"/>
              </a:rPr>
              <a:t>BillDAO</a:t>
            </a:r>
            <a:r>
              <a:rPr lang="en-US" sz="2000" dirty="0">
                <a:latin typeface="Cormorant Infant" panose="00000500000000000000" pitchFamily="2" charset="0"/>
              </a:rPr>
              <a:t> extends </a:t>
            </a:r>
            <a:r>
              <a:rPr lang="en-US" sz="2000" dirty="0" err="1">
                <a:latin typeface="Cormorant Infant" panose="00000500000000000000" pitchFamily="2" charset="0"/>
              </a:rPr>
              <a:t>CrudDAO</a:t>
            </a:r>
            <a:r>
              <a:rPr lang="en-US" sz="2000" dirty="0">
                <a:latin typeface="Cormorant Infant" panose="00000500000000000000" pitchFamily="2" charset="0"/>
              </a:rPr>
              <a:t>&lt;Bill, Long&gt;{</a:t>
            </a:r>
          </a:p>
          <a:p>
            <a:pPr lvl="1"/>
            <a:r>
              <a:rPr lang="en-US" sz="2000" dirty="0" smtClean="0">
                <a:latin typeface="Cormorant Infant" panose="00000500000000000000" pitchFamily="2" charset="0"/>
              </a:rPr>
              <a:t>…</a:t>
            </a:r>
            <a:endParaRPr lang="en-US" sz="2000" dirty="0">
              <a:latin typeface="Cormorant Infant" panose="00000500000000000000" pitchFamily="2" charset="0"/>
            </a:endParaRPr>
          </a:p>
          <a:p>
            <a:pPr lvl="1"/>
            <a:r>
              <a:rPr lang="en-US" sz="2000" dirty="0" smtClean="0">
                <a:latin typeface="Cormorant Infant" panose="00000500000000000000" pitchFamily="2" charset="0"/>
              </a:rPr>
              <a:t>public </a:t>
            </a:r>
            <a:r>
              <a:rPr lang="en-US" sz="2000" dirty="0">
                <a:latin typeface="Cormorant Infant" panose="00000500000000000000" pitchFamily="2" charset="0"/>
              </a:rPr>
              <a:t>List&lt;Bill&gt;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findByTimeRange</a:t>
            </a:r>
            <a:r>
              <a:rPr lang="en-US" sz="2000" dirty="0">
                <a:latin typeface="Cormorant Infant" panose="00000500000000000000" pitchFamily="2" charset="0"/>
              </a:rPr>
              <a:t>(Date </a:t>
            </a:r>
            <a:r>
              <a:rPr lang="en-US" sz="2000" dirty="0" smtClean="0">
                <a:latin typeface="Cormorant Infant" panose="00000500000000000000" pitchFamily="2" charset="0"/>
              </a:rPr>
              <a:t>begin, </a:t>
            </a:r>
            <a:r>
              <a:rPr lang="en-US" sz="2000" dirty="0">
                <a:latin typeface="Cormorant Infant" panose="00000500000000000000" pitchFamily="2" charset="0"/>
              </a:rPr>
              <a:t>Date </a:t>
            </a:r>
            <a:r>
              <a:rPr lang="en-US" sz="2000" dirty="0" smtClean="0">
                <a:latin typeface="Cormorant Infant" panose="00000500000000000000" pitchFamily="2" charset="0"/>
              </a:rPr>
              <a:t>end);</a:t>
            </a:r>
            <a:endParaRPr lang="en-US" sz="2000" dirty="0">
              <a:latin typeface="Cormorant Infant" panose="00000500000000000000" pitchFamily="2" charset="0"/>
            </a:endParaRPr>
          </a:p>
          <a:p>
            <a:r>
              <a:rPr lang="en-US" sz="2000" dirty="0" smtClean="0">
                <a:latin typeface="Cormorant Infant" panose="00000500000000000000" pitchFamily="2" charset="0"/>
              </a:rPr>
              <a:t>}</a:t>
            </a:r>
            <a:endParaRPr lang="en-US" sz="2000" dirty="0">
              <a:latin typeface="Cormorant Infant" panose="00000500000000000000" pitchFamily="2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609600" y="3048000"/>
            <a:ext cx="10972800" cy="38100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rmorant Infant" panose="00000500000000000000" pitchFamily="2" charset="0"/>
              </a:rPr>
              <a:t>public </a:t>
            </a:r>
            <a:r>
              <a:rPr lang="en-US" sz="2000" dirty="0" smtClean="0">
                <a:latin typeface="Cormorant Infant" panose="00000500000000000000" pitchFamily="2" charset="0"/>
              </a:rPr>
              <a:t>class </a:t>
            </a:r>
            <a:r>
              <a:rPr lang="en-US" sz="2000" dirty="0" err="1" smtClean="0">
                <a:latin typeface="Cormorant Infant" panose="00000500000000000000" pitchFamily="2" charset="0"/>
              </a:rPr>
              <a:t>BillDAOImpl</a:t>
            </a:r>
            <a:r>
              <a:rPr lang="en-US" sz="2000" dirty="0" smtClean="0">
                <a:latin typeface="Cormorant Infant" panose="00000500000000000000" pitchFamily="2" charset="0"/>
              </a:rPr>
              <a:t> implements </a:t>
            </a:r>
            <a:r>
              <a:rPr lang="en-US" sz="2000" dirty="0" err="1" smtClean="0">
                <a:latin typeface="Cormorant Infant" panose="00000500000000000000" pitchFamily="2" charset="0"/>
              </a:rPr>
              <a:t>BillDAO</a:t>
            </a:r>
            <a:r>
              <a:rPr lang="en-US" sz="2000" dirty="0" smtClean="0">
                <a:latin typeface="Cormorant Infant" panose="00000500000000000000" pitchFamily="2" charset="0"/>
              </a:rPr>
              <a:t>{</a:t>
            </a:r>
            <a:endParaRPr lang="en-US" sz="2000" dirty="0">
              <a:latin typeface="Cormorant Infant" panose="00000500000000000000" pitchFamily="2" charset="0"/>
            </a:endParaRPr>
          </a:p>
          <a:p>
            <a:pPr lvl="1"/>
            <a:r>
              <a:rPr lang="en-US" sz="2000" dirty="0" smtClean="0">
                <a:latin typeface="Cormorant Infant" panose="00000500000000000000" pitchFamily="2" charset="0"/>
              </a:rPr>
              <a:t>…</a:t>
            </a:r>
            <a:endParaRPr lang="en-US" sz="2000" dirty="0">
              <a:latin typeface="Cormorant Infant" panose="00000500000000000000" pitchFamily="2" charset="0"/>
            </a:endParaRPr>
          </a:p>
          <a:p>
            <a:pPr lvl="1"/>
            <a:r>
              <a:rPr lang="en-US" sz="2000" dirty="0">
                <a:latin typeface="Cormorant Infant" panose="00000500000000000000" pitchFamily="2" charset="0"/>
              </a:rPr>
              <a:t>@Override</a:t>
            </a:r>
          </a:p>
          <a:p>
            <a:pPr lvl="1"/>
            <a:r>
              <a:rPr lang="en-US" sz="2000" dirty="0">
                <a:latin typeface="Cormorant Infant" panose="00000500000000000000" pitchFamily="2" charset="0"/>
              </a:rPr>
              <a:t>public List&lt;Bill&gt;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findByTimeRange</a:t>
            </a:r>
            <a:r>
              <a:rPr lang="en-US" sz="2000" dirty="0">
                <a:latin typeface="Cormorant Infant" panose="00000500000000000000" pitchFamily="2" charset="0"/>
              </a:rPr>
              <a:t>(Date begin, Date end) {</a:t>
            </a:r>
          </a:p>
          <a:p>
            <a:pPr lvl="2"/>
            <a:r>
              <a:rPr lang="en-US" sz="2000" dirty="0" smtClean="0">
                <a:latin typeface="Cormorant Infant" panose="00000500000000000000" pitchFamily="2" charset="0"/>
              </a:rPr>
              <a:t>String </a:t>
            </a:r>
            <a:r>
              <a:rPr lang="en-US" sz="2000" dirty="0" err="1">
                <a:latin typeface="Cormorant Infant" panose="00000500000000000000" pitchFamily="2" charset="0"/>
              </a:rPr>
              <a:t>sql</a:t>
            </a:r>
            <a:r>
              <a:rPr lang="en-US" sz="2000" dirty="0">
                <a:latin typeface="Cormorant Infant" panose="00000500000000000000" pitchFamily="2" charset="0"/>
              </a:rPr>
              <a:t> = "SELECT * FROM </a:t>
            </a:r>
            <a:r>
              <a:rPr lang="en-US" sz="2000" dirty="0" smtClean="0">
                <a:latin typeface="Cormorant Infant" panose="00000500000000000000" pitchFamily="2" charset="0"/>
              </a:rPr>
              <a:t>Bills " </a:t>
            </a:r>
          </a:p>
          <a:p>
            <a:pPr lvl="5"/>
            <a:r>
              <a:rPr lang="en-US" sz="2000" dirty="0" smtClean="0">
                <a:latin typeface="Cormorant Infant" panose="00000500000000000000" pitchFamily="2" charset="0"/>
              </a:rPr>
              <a:t>+ " WHERE </a:t>
            </a:r>
            <a:r>
              <a:rPr lang="en-US" sz="2000" dirty="0" err="1">
                <a:latin typeface="Cormorant Infant" panose="00000500000000000000" pitchFamily="2" charset="0"/>
              </a:rPr>
              <a:t>Checkin</a:t>
            </a:r>
            <a:r>
              <a:rPr lang="en-US" sz="2000" dirty="0">
                <a:latin typeface="Cormorant Infant" panose="00000500000000000000" pitchFamily="2" charset="0"/>
              </a:rPr>
              <a:t> BETWEEN ? AND ? ORDER BY </a:t>
            </a:r>
            <a:r>
              <a:rPr lang="en-US" sz="2000" dirty="0" err="1">
                <a:latin typeface="Cormorant Infant" panose="00000500000000000000" pitchFamily="2" charset="0"/>
              </a:rPr>
              <a:t>Checkin</a:t>
            </a:r>
            <a:r>
              <a:rPr lang="en-US" sz="2000" dirty="0">
                <a:latin typeface="Cormorant Infant" panose="00000500000000000000" pitchFamily="2" charset="0"/>
              </a:rPr>
              <a:t> DESC</a:t>
            </a:r>
            <a:r>
              <a:rPr lang="en-US" sz="2000" dirty="0" smtClean="0">
                <a:latin typeface="Cormorant Infant" panose="00000500000000000000" pitchFamily="2" charset="0"/>
              </a:rPr>
              <a:t>";</a:t>
            </a:r>
          </a:p>
          <a:p>
            <a:pPr lvl="2"/>
            <a:r>
              <a:rPr lang="en-US" sz="2000" dirty="0" smtClean="0">
                <a:latin typeface="Cormorant Infant" panose="00000500000000000000" pitchFamily="2" charset="0"/>
              </a:rPr>
              <a:t>return </a:t>
            </a:r>
            <a:r>
              <a:rPr lang="en-US" sz="2000" dirty="0" err="1">
                <a:latin typeface="Cormorant Infant" panose="00000500000000000000" pitchFamily="2" charset="0"/>
              </a:rPr>
              <a:t>XQuery.getBeanList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Bill.class</a:t>
            </a:r>
            <a:r>
              <a:rPr lang="en-US" sz="2000" dirty="0">
                <a:latin typeface="Cormorant Infant" panose="00000500000000000000" pitchFamily="2" charset="0"/>
              </a:rPr>
              <a:t>, </a:t>
            </a:r>
            <a:r>
              <a:rPr lang="en-US" sz="2000" dirty="0" err="1">
                <a:latin typeface="Cormorant Infant" panose="00000500000000000000" pitchFamily="2" charset="0"/>
              </a:rPr>
              <a:t>sql</a:t>
            </a:r>
            <a:r>
              <a:rPr lang="en-US" sz="2000" dirty="0">
                <a:latin typeface="Cormorant Infant" panose="00000500000000000000" pitchFamily="2" charset="0"/>
              </a:rPr>
              <a:t>, begin, end);</a:t>
            </a:r>
          </a:p>
          <a:p>
            <a:pPr lvl="1"/>
            <a:r>
              <a:rPr lang="en-US" sz="2000" dirty="0" smtClean="0">
                <a:latin typeface="Cormorant Infant" panose="00000500000000000000" pitchFamily="2" charset="0"/>
              </a:rPr>
              <a:t>}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}</a:t>
            </a:r>
            <a:endParaRPr lang="en-US" sz="2000" dirty="0">
              <a:latin typeface="Cormorant Infant" panose="00000500000000000000" pitchFamily="2" charset="0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>
          <a:xfrm flipV="1">
            <a:off x="6096000" y="2556171"/>
            <a:ext cx="0" cy="4918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ine Callout 1 7"/>
          <p:cNvSpPr/>
          <p:nvPr/>
        </p:nvSpPr>
        <p:spPr>
          <a:xfrm>
            <a:off x="8077200" y="1203960"/>
            <a:ext cx="3124200" cy="929640"/>
          </a:xfrm>
          <a:prstGeom prst="borderCallout1">
            <a:avLst>
              <a:gd name="adj1" fmla="val 18750"/>
              <a:gd name="adj2" fmla="val -8333"/>
              <a:gd name="adj3" fmla="val 63320"/>
              <a:gd name="adj4" fmla="val -377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Bill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63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32952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Controller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911171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4837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Quản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lý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đ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ồ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uống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3118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219200"/>
            <a:ext cx="1097280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public interface </a:t>
            </a:r>
            <a:r>
              <a:rPr lang="en-US" sz="2400" b="1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Crud</a:t>
            </a:r>
            <a:r>
              <a:rPr lang="en-US" sz="2400" dirty="0" err="1">
                <a:latin typeface="Cormorant Infant" panose="00000500000000000000" pitchFamily="2" charset="0"/>
              </a:rPr>
              <a:t>Controller</a:t>
            </a:r>
            <a:r>
              <a:rPr lang="en-US" sz="2400" dirty="0">
                <a:latin typeface="Cormorant Infant" panose="00000500000000000000" pitchFamily="2" charset="0"/>
              </a:rPr>
              <a:t>&lt;</a:t>
            </a:r>
            <a:r>
              <a:rPr lang="en-US" sz="2400" b="1" i="1" dirty="0">
                <a:solidFill>
                  <a:srgbClr val="FF0000"/>
                </a:solidFill>
                <a:latin typeface="Cormorant Infant" panose="00000500000000000000" pitchFamily="2" charset="0"/>
              </a:rPr>
              <a:t>Entity</a:t>
            </a:r>
            <a:r>
              <a:rPr lang="en-US" sz="2400" dirty="0">
                <a:latin typeface="Cormorant Infant" panose="00000500000000000000" pitchFamily="2" charset="0"/>
              </a:rPr>
              <a:t>&gt; {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Khai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báo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phương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thức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xử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lý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form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và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bảng</a:t>
            </a:r>
            <a:endParaRPr lang="en-US" sz="24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400" dirty="0" smtClean="0">
                <a:latin typeface="Cormorant Infant" panose="00000500000000000000" pitchFamily="2" charset="0"/>
              </a:rPr>
              <a:t>}</a:t>
            </a:r>
            <a:endParaRPr lang="en-US" sz="2400" dirty="0">
              <a:latin typeface="Cormorant Infant" panose="000005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2895600"/>
            <a:ext cx="10972800" cy="152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public interface </a:t>
            </a:r>
            <a:r>
              <a:rPr lang="en-US" sz="2400" b="1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Bill</a:t>
            </a:r>
            <a:r>
              <a:rPr lang="en-US" sz="2400" dirty="0" err="1" smtClean="0">
                <a:latin typeface="Cormorant Infant" panose="00000500000000000000" pitchFamily="2" charset="0"/>
              </a:rPr>
              <a:t>Controller</a:t>
            </a:r>
            <a:r>
              <a:rPr lang="en-US" sz="2400" dirty="0" smtClean="0">
                <a:latin typeface="Cormorant Infant" panose="00000500000000000000" pitchFamily="2" charset="0"/>
              </a:rPr>
              <a:t> extends </a:t>
            </a:r>
            <a:r>
              <a:rPr lang="en-US" sz="2400" dirty="0" err="1" smtClean="0">
                <a:latin typeface="Cormorant Infant" panose="00000500000000000000" pitchFamily="2" charset="0"/>
              </a:rPr>
              <a:t>CrudController</a:t>
            </a:r>
            <a:r>
              <a:rPr lang="en-US" sz="2400" dirty="0" smtClean="0">
                <a:latin typeface="Cormorant Infant" panose="00000500000000000000" pitchFamily="2" charset="0"/>
              </a:rPr>
              <a:t>&lt;</a:t>
            </a:r>
            <a:r>
              <a:rPr lang="en-US" sz="2400" b="1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Bill</a:t>
            </a:r>
            <a:r>
              <a:rPr lang="en-US" sz="2400" dirty="0" smtClean="0">
                <a:latin typeface="Cormorant Infant" panose="00000500000000000000" pitchFamily="2" charset="0"/>
              </a:rPr>
              <a:t>&gt; {</a:t>
            </a:r>
          </a:p>
          <a:p>
            <a:r>
              <a:rPr lang="en-US" sz="2400" dirty="0" smtClean="0">
                <a:latin typeface="Cormorant Infant" panose="00000500000000000000" pitchFamily="2" charset="0"/>
              </a:rPr>
              <a:t>    void </a:t>
            </a:r>
            <a:r>
              <a:rPr lang="en-US" sz="24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fillBillDetails</a:t>
            </a:r>
            <a:r>
              <a:rPr lang="en-US" sz="2400" dirty="0" smtClean="0">
                <a:latin typeface="Cormorant Infant" panose="00000500000000000000" pitchFamily="2" charset="0"/>
              </a:rPr>
              <a:t>(); 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tải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và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hiển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thị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chi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tiết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phiếu</a:t>
            </a:r>
            <a:endParaRPr lang="en-US" sz="24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400" dirty="0" smtClean="0">
                <a:latin typeface="Cormorant Infant" panose="00000500000000000000" pitchFamily="2" charset="0"/>
              </a:rPr>
              <a:t>    void </a:t>
            </a:r>
            <a:r>
              <a:rPr lang="en-US" sz="24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selectTimeRange</a:t>
            </a:r>
            <a:r>
              <a:rPr lang="en-US" sz="2400" dirty="0" smtClean="0">
                <a:latin typeface="Cormorant Infant" panose="00000500000000000000" pitchFamily="2" charset="0"/>
              </a:rPr>
              <a:t>(); 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thay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đổi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khoảng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thời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gian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cboTimeRanges</a:t>
            </a:r>
            <a:endParaRPr lang="en-US" sz="24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400" dirty="0" smtClean="0">
                <a:latin typeface="Cormorant Infant" panose="00000500000000000000" pitchFamily="2" charset="0"/>
              </a:rPr>
              <a:t>}</a:t>
            </a:r>
            <a:endParaRPr lang="en-US" sz="2400" dirty="0">
              <a:latin typeface="Cormorant Infant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4876800"/>
            <a:ext cx="10972800" cy="1600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public class </a:t>
            </a:r>
            <a:r>
              <a:rPr lang="en-US" sz="2400" b="1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Bill</a:t>
            </a:r>
            <a:r>
              <a:rPr lang="en-US" sz="2400" dirty="0" err="1" smtClean="0">
                <a:latin typeface="Cormorant Infant" panose="00000500000000000000" pitchFamily="2" charset="0"/>
              </a:rPr>
              <a:t>ManagerJDialog</a:t>
            </a:r>
            <a:r>
              <a:rPr lang="en-US" sz="2400" dirty="0" smtClean="0">
                <a:latin typeface="Cormorant Infant" panose="00000500000000000000" pitchFamily="2" charset="0"/>
              </a:rPr>
              <a:t> </a:t>
            </a:r>
            <a:r>
              <a:rPr lang="en-US" sz="2400" dirty="0">
                <a:latin typeface="Cormorant Infant" panose="00000500000000000000" pitchFamily="2" charset="0"/>
              </a:rPr>
              <a:t>extends </a:t>
            </a:r>
            <a:r>
              <a:rPr lang="en-US" sz="2400" dirty="0" err="1" smtClean="0">
                <a:latin typeface="Cormorant Infant" panose="00000500000000000000" pitchFamily="2" charset="0"/>
              </a:rPr>
              <a:t>JDialog</a:t>
            </a:r>
            <a:r>
              <a:rPr lang="en-US" sz="2400" dirty="0" smtClean="0">
                <a:latin typeface="Cormorant Infant" panose="00000500000000000000" pitchFamily="2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implements </a:t>
            </a:r>
            <a:r>
              <a:rPr lang="en-US" sz="2400" b="1" i="1" dirty="0" err="1" smtClean="0">
                <a:solidFill>
                  <a:srgbClr val="0000FF"/>
                </a:solidFill>
                <a:latin typeface="Cormorant Infant" panose="00000500000000000000" pitchFamily="2" charset="0"/>
              </a:rPr>
              <a:t>BillController</a:t>
            </a:r>
            <a:r>
              <a:rPr lang="en-US" sz="2400" b="1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 </a:t>
            </a:r>
            <a:r>
              <a:rPr lang="en-US" sz="2400" dirty="0" smtClean="0">
                <a:latin typeface="Cormorant Infant" panose="00000500000000000000" pitchFamily="2" charset="0"/>
              </a:rPr>
              <a:t>{</a:t>
            </a:r>
          </a:p>
          <a:p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   ….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gắn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kết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phương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thức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điều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khiển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với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event 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handler</a:t>
            </a:r>
          </a:p>
          <a:p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   ….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cài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đặt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mã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cho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BillController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….</a:t>
            </a:r>
            <a:endParaRPr lang="en-US" sz="24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400" dirty="0" smtClean="0">
                <a:latin typeface="Cormorant Infant" panose="00000500000000000000" pitchFamily="2" charset="0"/>
              </a:rPr>
              <a:t>}</a:t>
            </a:r>
            <a:endParaRPr lang="en-US" sz="2400" dirty="0">
              <a:latin typeface="Cormorant Infant" panose="00000500000000000000" pitchFamily="2" charset="0"/>
            </a:endParaRPr>
          </a:p>
        </p:txBody>
      </p:sp>
      <p:cxnSp>
        <p:nvCxnSpPr>
          <p:cNvPr id="9" name="Straight Arrow Connector 8"/>
          <p:cNvCxnSpPr>
            <a:stCxn id="6" idx="0"/>
            <a:endCxn id="5" idx="2"/>
          </p:cNvCxnSpPr>
          <p:nvPr/>
        </p:nvCxnSpPr>
        <p:spPr>
          <a:xfrm flipV="1">
            <a:off x="6096000" y="2438400"/>
            <a:ext cx="0" cy="4572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6" idx="2"/>
          </p:cNvCxnSpPr>
          <p:nvPr/>
        </p:nvCxnSpPr>
        <p:spPr>
          <a:xfrm flipV="1">
            <a:off x="6096000" y="4419600"/>
            <a:ext cx="0" cy="45720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92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 smtClean="0"/>
              <a:t>BillController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112" y="990600"/>
            <a:ext cx="9674888" cy="502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public class </a:t>
            </a:r>
            <a:r>
              <a:rPr lang="en-US" sz="2400" dirty="0" err="1" smtClean="0">
                <a:latin typeface="Cormorant Infant" panose="00000500000000000000" pitchFamily="2" charset="0"/>
              </a:rPr>
              <a:t>BillManagerJDialog</a:t>
            </a:r>
            <a:r>
              <a:rPr lang="en-US" sz="2400" dirty="0" smtClean="0">
                <a:latin typeface="Cormorant Infant" panose="00000500000000000000" pitchFamily="2" charset="0"/>
              </a:rPr>
              <a:t> </a:t>
            </a:r>
            <a:r>
              <a:rPr lang="en-US" sz="2400" dirty="0">
                <a:latin typeface="Cormorant Infant" panose="00000500000000000000" pitchFamily="2" charset="0"/>
              </a:rPr>
              <a:t>extends </a:t>
            </a:r>
            <a:r>
              <a:rPr lang="en-US" sz="2400" dirty="0" err="1" smtClean="0">
                <a:latin typeface="Cormorant Infant" panose="00000500000000000000" pitchFamily="2" charset="0"/>
              </a:rPr>
              <a:t>JDialog</a:t>
            </a:r>
            <a:r>
              <a:rPr lang="en-US" sz="2400" dirty="0" smtClean="0">
                <a:latin typeface="Cormorant Infant" panose="00000500000000000000" pitchFamily="2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implements </a:t>
            </a:r>
            <a:r>
              <a:rPr lang="en-US" sz="2400" b="1" i="1" dirty="0" err="1" smtClean="0">
                <a:solidFill>
                  <a:srgbClr val="0000FF"/>
                </a:solidFill>
                <a:latin typeface="Cormorant Infant" panose="00000500000000000000" pitchFamily="2" charset="0"/>
              </a:rPr>
              <a:t>BillController</a:t>
            </a:r>
            <a:r>
              <a:rPr lang="en-US" sz="2400" b="1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 </a:t>
            </a:r>
            <a:r>
              <a:rPr lang="en-US" sz="2400" dirty="0" smtClean="0">
                <a:latin typeface="Cormorant Infant" panose="00000500000000000000" pitchFamily="2" charset="0"/>
              </a:rPr>
              <a:t>{</a:t>
            </a:r>
          </a:p>
          <a:p>
            <a:pPr lvl="1"/>
            <a:r>
              <a:rPr lang="en-US" sz="2400" dirty="0" smtClean="0">
                <a:latin typeface="Cormorant Infant" panose="00000500000000000000" pitchFamily="2" charset="0"/>
              </a:rPr>
              <a:t>…</a:t>
            </a:r>
          </a:p>
          <a:p>
            <a:pPr lvl="1"/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…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Gọi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phương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thức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điều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khiển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từ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Event Handler</a:t>
            </a:r>
          </a:p>
          <a:p>
            <a:pPr lvl="1"/>
            <a:r>
              <a:rPr lang="en-US" sz="2400" dirty="0" smtClean="0">
                <a:latin typeface="Cormorant Infant" panose="00000500000000000000" pitchFamily="2" charset="0"/>
              </a:rPr>
              <a:t>…</a:t>
            </a:r>
          </a:p>
          <a:p>
            <a:pPr lvl="1"/>
            <a:endParaRPr lang="en-US" sz="2400" dirty="0" smtClean="0">
              <a:latin typeface="Cormorant Infant" panose="00000500000000000000" pitchFamily="2" charset="0"/>
            </a:endParaRPr>
          </a:p>
          <a:p>
            <a:pPr lvl="1"/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Khai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báo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bổ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sung</a:t>
            </a:r>
          </a:p>
          <a:p>
            <a:pPr lvl="1"/>
            <a:r>
              <a:rPr lang="en-US" sz="2400" dirty="0" err="1" smtClean="0">
                <a:latin typeface="Cormorant Infant" panose="00000500000000000000" pitchFamily="2" charset="0"/>
              </a:rPr>
              <a:t>BillDAO</a:t>
            </a:r>
            <a:r>
              <a:rPr lang="en-US" sz="2400" dirty="0" smtClean="0">
                <a:latin typeface="Cormorant Infant" panose="00000500000000000000" pitchFamily="2" charset="0"/>
              </a:rPr>
              <a:t> </a:t>
            </a:r>
            <a:r>
              <a:rPr lang="en-US" sz="2400" dirty="0" err="1" smtClean="0">
                <a:latin typeface="Cormorant Infant" panose="00000500000000000000" pitchFamily="2" charset="0"/>
              </a:rPr>
              <a:t>dao</a:t>
            </a:r>
            <a:r>
              <a:rPr lang="en-US" sz="2400" dirty="0" smtClean="0">
                <a:latin typeface="Cormorant Infant" panose="00000500000000000000" pitchFamily="2" charset="0"/>
              </a:rPr>
              <a:t> </a:t>
            </a:r>
            <a:r>
              <a:rPr lang="en-US" sz="2400" dirty="0">
                <a:latin typeface="Cormorant Infant" panose="00000500000000000000" pitchFamily="2" charset="0"/>
              </a:rPr>
              <a:t>= new </a:t>
            </a:r>
            <a:r>
              <a:rPr lang="en-US" sz="2400" dirty="0" err="1" smtClean="0">
                <a:latin typeface="Cormorant Infant" panose="00000500000000000000" pitchFamily="2" charset="0"/>
              </a:rPr>
              <a:t>BillDAOImpl</a:t>
            </a:r>
            <a:r>
              <a:rPr lang="en-US" sz="2400" dirty="0">
                <a:latin typeface="Cormorant Infant" panose="00000500000000000000" pitchFamily="2" charset="0"/>
              </a:rPr>
              <a:t>();</a:t>
            </a:r>
          </a:p>
          <a:p>
            <a:pPr lvl="1"/>
            <a:r>
              <a:rPr lang="en-US" sz="2400" dirty="0" smtClean="0">
                <a:latin typeface="Cormorant Infant" panose="00000500000000000000" pitchFamily="2" charset="0"/>
              </a:rPr>
              <a:t>List&lt;Bill&gt; items= </a:t>
            </a:r>
            <a:r>
              <a:rPr lang="en-US" sz="2400" dirty="0" err="1">
                <a:latin typeface="Cormorant Infant" panose="00000500000000000000" pitchFamily="2" charset="0"/>
              </a:rPr>
              <a:t>List.of</a:t>
            </a:r>
            <a:r>
              <a:rPr lang="en-US" sz="2400" dirty="0" smtClean="0">
                <a:latin typeface="Cormorant Infant" panose="00000500000000000000" pitchFamily="2" charset="0"/>
              </a:rPr>
              <a:t>(); 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phiếu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bán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hàng</a:t>
            </a:r>
            <a:endParaRPr lang="en-US" sz="2400" i="1" dirty="0" smtClean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pPr lvl="1"/>
            <a:r>
              <a:rPr lang="en-US" sz="2400" dirty="0" err="1">
                <a:latin typeface="Cormorant Infant" panose="00000500000000000000" pitchFamily="2" charset="0"/>
              </a:rPr>
              <a:t>BillDetailDAO</a:t>
            </a:r>
            <a:r>
              <a:rPr lang="en-US" sz="2400" dirty="0">
                <a:latin typeface="Cormorant Infant" panose="00000500000000000000" pitchFamily="2" charset="0"/>
              </a:rPr>
              <a:t> </a:t>
            </a:r>
            <a:r>
              <a:rPr lang="en-US" sz="2400" dirty="0" err="1">
                <a:latin typeface="Cormorant Infant" panose="00000500000000000000" pitchFamily="2" charset="0"/>
              </a:rPr>
              <a:t>billDetailDao</a:t>
            </a:r>
            <a:r>
              <a:rPr lang="en-US" sz="2400" dirty="0">
                <a:latin typeface="Cormorant Infant" panose="00000500000000000000" pitchFamily="2" charset="0"/>
              </a:rPr>
              <a:t> = new </a:t>
            </a:r>
            <a:r>
              <a:rPr lang="en-US" sz="2400" dirty="0" err="1">
                <a:latin typeface="Cormorant Infant" panose="00000500000000000000" pitchFamily="2" charset="0"/>
              </a:rPr>
              <a:t>BillDetailDAOImpl</a:t>
            </a:r>
            <a:r>
              <a:rPr lang="en-US" sz="2400" dirty="0">
                <a:latin typeface="Cormorant Infant" panose="00000500000000000000" pitchFamily="2" charset="0"/>
              </a:rPr>
              <a:t>();</a:t>
            </a:r>
          </a:p>
          <a:p>
            <a:pPr lvl="1"/>
            <a:r>
              <a:rPr lang="en-US" sz="2400" dirty="0">
                <a:latin typeface="Cormorant Infant" panose="00000500000000000000" pitchFamily="2" charset="0"/>
              </a:rPr>
              <a:t>List&lt;</a:t>
            </a:r>
            <a:r>
              <a:rPr lang="en-US" sz="2400" dirty="0" err="1">
                <a:latin typeface="Cormorant Infant" panose="00000500000000000000" pitchFamily="2" charset="0"/>
              </a:rPr>
              <a:t>BillDetail</a:t>
            </a:r>
            <a:r>
              <a:rPr lang="en-US" sz="2400" dirty="0">
                <a:latin typeface="Cormorant Infant" panose="00000500000000000000" pitchFamily="2" charset="0"/>
              </a:rPr>
              <a:t>&gt; details = </a:t>
            </a:r>
            <a:r>
              <a:rPr lang="en-US" sz="2400" dirty="0" err="1">
                <a:latin typeface="Cormorant Infant" panose="00000500000000000000" pitchFamily="2" charset="0"/>
              </a:rPr>
              <a:t>List.of</a:t>
            </a:r>
            <a:r>
              <a:rPr lang="en-US" sz="2400" dirty="0" smtClean="0">
                <a:latin typeface="Cormorant Infant" panose="00000500000000000000" pitchFamily="2" charset="0"/>
              </a:rPr>
              <a:t>(); 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chi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tiết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phiếu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bán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hàng</a:t>
            </a:r>
            <a:endParaRPr lang="en-US" sz="24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pPr lvl="1"/>
            <a:endParaRPr lang="en-US" sz="24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pPr lvl="1"/>
            <a:r>
              <a:rPr lang="en-US" sz="2400" dirty="0" smtClean="0">
                <a:latin typeface="Cormorant Infant" panose="00000500000000000000" pitchFamily="2" charset="0"/>
              </a:rPr>
              <a:t>…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cài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đặt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mã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cho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BillController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theo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hướng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dẫn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slide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sau</a:t>
            </a:r>
            <a:endParaRPr lang="en-US" sz="24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400" dirty="0" smtClean="0">
                <a:latin typeface="Cormorant Infant" panose="00000500000000000000" pitchFamily="2" charset="0"/>
              </a:rPr>
              <a:t>}</a:t>
            </a:r>
            <a:endParaRPr lang="en-US" sz="2400" dirty="0"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7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 smtClean="0"/>
              <a:t>BillController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112" y="914400"/>
            <a:ext cx="10970288" cy="5791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rmorant Infant" panose="00000500000000000000" pitchFamily="2" charset="0"/>
              </a:rPr>
              <a:t>@Override</a:t>
            </a:r>
          </a:p>
          <a:p>
            <a:r>
              <a:rPr lang="en-US" dirty="0">
                <a:latin typeface="Cormorant Infant" panose="00000500000000000000" pitchFamily="2" charset="0"/>
              </a:rPr>
              <a:t>public void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fillBillDetails</a:t>
            </a:r>
            <a:r>
              <a:rPr lang="en-US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DefaultTableModel</a:t>
            </a:r>
            <a:r>
              <a:rPr lang="en-US" dirty="0">
                <a:latin typeface="Cormorant Infant" panose="00000500000000000000" pitchFamily="2" charset="0"/>
              </a:rPr>
              <a:t> model = (</a:t>
            </a:r>
            <a:r>
              <a:rPr lang="en-US" dirty="0" err="1">
                <a:latin typeface="Cormorant Infant" panose="00000500000000000000" pitchFamily="2" charset="0"/>
              </a:rPr>
              <a:t>DefaultTableModel</a:t>
            </a:r>
            <a:r>
              <a:rPr lang="en-US" dirty="0">
                <a:latin typeface="Cormorant Infant" panose="00000500000000000000" pitchFamily="2" charset="0"/>
              </a:rPr>
              <a:t>) </a:t>
            </a:r>
            <a:r>
              <a:rPr lang="en-US" dirty="0" err="1">
                <a:latin typeface="Cormorant Infant" panose="00000500000000000000" pitchFamily="2" charset="0"/>
              </a:rPr>
              <a:t>tblBillDetails.getModel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model.setRowCount</a:t>
            </a:r>
            <a:r>
              <a:rPr lang="en-US" dirty="0">
                <a:latin typeface="Cormorant Infant" panose="00000500000000000000" pitchFamily="2" charset="0"/>
              </a:rPr>
              <a:t>(0</a:t>
            </a:r>
            <a:r>
              <a:rPr lang="en-US" dirty="0" smtClean="0">
                <a:latin typeface="Cormorant Infant" panose="00000500000000000000" pitchFamily="2" charset="0"/>
              </a:rPr>
              <a:t>);</a:t>
            </a:r>
          </a:p>
          <a:p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 smtClean="0">
                <a:latin typeface="Cormorant Infant" panose="00000500000000000000" pitchFamily="2" charset="0"/>
              </a:rPr>
              <a:t>    details </a:t>
            </a:r>
            <a:r>
              <a:rPr lang="en-US" dirty="0">
                <a:latin typeface="Cormorant Infant" panose="00000500000000000000" pitchFamily="2" charset="0"/>
              </a:rPr>
              <a:t>= </a:t>
            </a:r>
            <a:r>
              <a:rPr lang="en-US" dirty="0" err="1">
                <a:latin typeface="Cormorant Infant" panose="00000500000000000000" pitchFamily="2" charset="0"/>
              </a:rPr>
              <a:t>List.of</a:t>
            </a:r>
            <a:r>
              <a:rPr lang="en-US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if (!</a:t>
            </a:r>
            <a:r>
              <a:rPr lang="en-US" dirty="0" err="1">
                <a:latin typeface="Cormorant Infant" panose="00000500000000000000" pitchFamily="2" charset="0"/>
              </a:rPr>
              <a:t>txtId.getText</a:t>
            </a:r>
            <a:r>
              <a:rPr lang="en-US" dirty="0">
                <a:latin typeface="Cormorant Infant" panose="00000500000000000000" pitchFamily="2" charset="0"/>
              </a:rPr>
              <a:t>().</a:t>
            </a:r>
            <a:r>
              <a:rPr lang="en-US" dirty="0" err="1">
                <a:latin typeface="Cormorant Infant" panose="00000500000000000000" pitchFamily="2" charset="0"/>
              </a:rPr>
              <a:t>isBlank</a:t>
            </a:r>
            <a:r>
              <a:rPr lang="en-US" dirty="0">
                <a:latin typeface="Cormorant Infant" panose="00000500000000000000" pitchFamily="2" charset="0"/>
              </a:rPr>
              <a:t>())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Long </a:t>
            </a:r>
            <a:r>
              <a:rPr lang="en-US" dirty="0" err="1">
                <a:latin typeface="Cormorant Infant" panose="00000500000000000000" pitchFamily="2" charset="0"/>
              </a:rPr>
              <a:t>billId</a:t>
            </a:r>
            <a:r>
              <a:rPr lang="en-US" dirty="0">
                <a:latin typeface="Cormorant Infant" panose="00000500000000000000" pitchFamily="2" charset="0"/>
              </a:rPr>
              <a:t> = </a:t>
            </a:r>
            <a:r>
              <a:rPr lang="en-US" dirty="0" err="1">
                <a:latin typeface="Cormorant Infant" panose="00000500000000000000" pitchFamily="2" charset="0"/>
              </a:rPr>
              <a:t>Long.valueOf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txtId.getText</a:t>
            </a:r>
            <a:r>
              <a:rPr lang="en-US" dirty="0">
                <a:latin typeface="Cormorant Infant" panose="00000500000000000000" pitchFamily="2" charset="0"/>
              </a:rPr>
              <a:t>());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details = </a:t>
            </a:r>
            <a:r>
              <a:rPr lang="en-US" dirty="0" err="1">
                <a:latin typeface="Cormorant Infant" panose="00000500000000000000" pitchFamily="2" charset="0"/>
              </a:rPr>
              <a:t>billDetailDao.</a:t>
            </a:r>
            <a:r>
              <a:rPr lang="en-US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findByBillId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billId</a:t>
            </a:r>
            <a:r>
              <a:rPr lang="en-US" dirty="0">
                <a:latin typeface="Cormorant Infant" panose="00000500000000000000" pitchFamily="2" charset="0"/>
              </a:rPr>
              <a:t>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} </a:t>
            </a:r>
            <a:endParaRPr lang="en-US" dirty="0" smtClean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smtClean="0">
                <a:latin typeface="Cormorant Infant" panose="00000500000000000000" pitchFamily="2" charset="0"/>
              </a:rPr>
              <a:t>   </a:t>
            </a:r>
            <a:r>
              <a:rPr lang="en-US" dirty="0" err="1" smtClean="0">
                <a:latin typeface="Cormorant Infant" panose="00000500000000000000" pitchFamily="2" charset="0"/>
              </a:rPr>
              <a:t>details.forEach</a:t>
            </a:r>
            <a:r>
              <a:rPr lang="en-US" dirty="0" smtClean="0">
                <a:latin typeface="Cormorant Infant" panose="00000500000000000000" pitchFamily="2" charset="0"/>
              </a:rPr>
              <a:t>(d </a:t>
            </a:r>
            <a:r>
              <a:rPr lang="en-US" dirty="0">
                <a:latin typeface="Cormorant Infant" panose="00000500000000000000" pitchFamily="2" charset="0"/>
              </a:rPr>
              <a:t>-&gt;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</a:t>
            </a:r>
            <a:r>
              <a:rPr lang="en-US" dirty="0" err="1">
                <a:latin typeface="Cormorant Infant" panose="00000500000000000000" pitchFamily="2" charset="0"/>
              </a:rPr>
              <a:t>var</a:t>
            </a:r>
            <a:r>
              <a:rPr lang="en-US" dirty="0">
                <a:latin typeface="Cormorant Infant" panose="00000500000000000000" pitchFamily="2" charset="0"/>
              </a:rPr>
              <a:t> amount = </a:t>
            </a:r>
            <a:r>
              <a:rPr lang="en-US" dirty="0" err="1">
                <a:latin typeface="Cormorant Infant" panose="00000500000000000000" pitchFamily="2" charset="0"/>
              </a:rPr>
              <a:t>d.getUnitPrice</a:t>
            </a:r>
            <a:r>
              <a:rPr lang="en-US" dirty="0">
                <a:latin typeface="Cormorant Infant" panose="00000500000000000000" pitchFamily="2" charset="0"/>
              </a:rPr>
              <a:t>() * </a:t>
            </a:r>
            <a:r>
              <a:rPr lang="en-US" dirty="0" err="1">
                <a:latin typeface="Cormorant Infant" panose="00000500000000000000" pitchFamily="2" charset="0"/>
              </a:rPr>
              <a:t>d.getQuantity</a:t>
            </a:r>
            <a:r>
              <a:rPr lang="en-US" dirty="0">
                <a:latin typeface="Cormorant Infant" panose="00000500000000000000" pitchFamily="2" charset="0"/>
              </a:rPr>
              <a:t>() * (1 - </a:t>
            </a:r>
            <a:r>
              <a:rPr lang="en-US" dirty="0" err="1">
                <a:latin typeface="Cormorant Infant" panose="00000500000000000000" pitchFamily="2" charset="0"/>
              </a:rPr>
              <a:t>d.getDiscount</a:t>
            </a:r>
            <a:r>
              <a:rPr lang="en-US" dirty="0">
                <a:latin typeface="Cormorant Infant" panose="00000500000000000000" pitchFamily="2" charset="0"/>
              </a:rPr>
              <a:t>());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Object[] </a:t>
            </a:r>
            <a:r>
              <a:rPr lang="en-US" dirty="0" err="1">
                <a:latin typeface="Cormorant Infant" panose="00000500000000000000" pitchFamily="2" charset="0"/>
              </a:rPr>
              <a:t>rowData</a:t>
            </a:r>
            <a:r>
              <a:rPr lang="en-US" dirty="0">
                <a:latin typeface="Cormorant Infant" panose="00000500000000000000" pitchFamily="2" charset="0"/>
              </a:rPr>
              <a:t> =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    </a:t>
            </a:r>
            <a:r>
              <a:rPr lang="en-US" dirty="0" err="1">
                <a:latin typeface="Cormorant Infant" panose="00000500000000000000" pitchFamily="2" charset="0"/>
              </a:rPr>
              <a:t>d.</a:t>
            </a:r>
            <a:r>
              <a:rPr lang="en-US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getDrinkName</a:t>
            </a:r>
            <a:r>
              <a:rPr lang="en-US" dirty="0">
                <a:latin typeface="Cormorant Infant" panose="00000500000000000000" pitchFamily="2" charset="0"/>
              </a:rPr>
              <a:t>(),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    </a:t>
            </a:r>
            <a:r>
              <a:rPr lang="en-US" dirty="0" err="1">
                <a:latin typeface="Cormorant Infant" panose="00000500000000000000" pitchFamily="2" charset="0"/>
              </a:rPr>
              <a:t>String.format</a:t>
            </a:r>
            <a:r>
              <a:rPr lang="en-US" dirty="0">
                <a:latin typeface="Cormorant Infant" panose="00000500000000000000" pitchFamily="2" charset="0"/>
              </a:rPr>
              <a:t>("%.1f VNĐ", </a:t>
            </a:r>
            <a:r>
              <a:rPr lang="en-US" dirty="0" err="1">
                <a:latin typeface="Cormorant Infant" panose="00000500000000000000" pitchFamily="2" charset="0"/>
              </a:rPr>
              <a:t>d.getUnitPrice</a:t>
            </a:r>
            <a:r>
              <a:rPr lang="en-US" dirty="0">
                <a:latin typeface="Cormorant Infant" panose="00000500000000000000" pitchFamily="2" charset="0"/>
              </a:rPr>
              <a:t>()),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    </a:t>
            </a:r>
            <a:r>
              <a:rPr lang="en-US" dirty="0" err="1">
                <a:latin typeface="Cormorant Infant" panose="00000500000000000000" pitchFamily="2" charset="0"/>
              </a:rPr>
              <a:t>String.format</a:t>
            </a:r>
            <a:r>
              <a:rPr lang="en-US" dirty="0">
                <a:latin typeface="Cormorant Infant" panose="00000500000000000000" pitchFamily="2" charset="0"/>
              </a:rPr>
              <a:t>("%.0f%%", </a:t>
            </a:r>
            <a:r>
              <a:rPr lang="en-US" dirty="0" err="1">
                <a:latin typeface="Cormorant Infant" panose="00000500000000000000" pitchFamily="2" charset="0"/>
              </a:rPr>
              <a:t>d.getDiscount</a:t>
            </a:r>
            <a:r>
              <a:rPr lang="en-US" dirty="0">
                <a:latin typeface="Cormorant Infant" panose="00000500000000000000" pitchFamily="2" charset="0"/>
              </a:rPr>
              <a:t>() * 100),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    </a:t>
            </a:r>
            <a:r>
              <a:rPr lang="en-US" dirty="0" err="1">
                <a:latin typeface="Cormorant Infant" panose="00000500000000000000" pitchFamily="2" charset="0"/>
              </a:rPr>
              <a:t>d.getQuantity</a:t>
            </a:r>
            <a:r>
              <a:rPr lang="en-US" dirty="0" smtClean="0">
                <a:latin typeface="Cormorant Infant" panose="00000500000000000000" pitchFamily="2" charset="0"/>
              </a:rPr>
              <a:t>(), </a:t>
            </a:r>
            <a:r>
              <a:rPr lang="en-US" dirty="0" err="1">
                <a:latin typeface="Cormorant Infant" panose="00000500000000000000" pitchFamily="2" charset="0"/>
              </a:rPr>
              <a:t>String.format</a:t>
            </a:r>
            <a:r>
              <a:rPr lang="en-US" dirty="0">
                <a:latin typeface="Cormorant Infant" panose="00000500000000000000" pitchFamily="2" charset="0"/>
              </a:rPr>
              <a:t>("%.1f VNĐ", amount)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};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</a:t>
            </a:r>
            <a:r>
              <a:rPr lang="en-US" dirty="0" err="1">
                <a:latin typeface="Cormorant Infant" panose="00000500000000000000" pitchFamily="2" charset="0"/>
              </a:rPr>
              <a:t>model.addRow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rowData</a:t>
            </a:r>
            <a:r>
              <a:rPr lang="en-US" dirty="0">
                <a:latin typeface="Cormorant Infant" panose="00000500000000000000" pitchFamily="2" charset="0"/>
              </a:rPr>
              <a:t>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});</a:t>
            </a:r>
          </a:p>
          <a:p>
            <a:r>
              <a:rPr lang="en-US" dirty="0">
                <a:latin typeface="Cormorant Infant" panose="000005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935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BillController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990600"/>
            <a:ext cx="10972800" cy="548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@Override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public void </a:t>
            </a:r>
            <a:r>
              <a:rPr lang="en-US" sz="24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selectTimeRange</a:t>
            </a:r>
            <a:r>
              <a:rPr lang="en-US" sz="2400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dirty="0" err="1">
                <a:latin typeface="Cormorant Infant" panose="00000500000000000000" pitchFamily="2" charset="0"/>
              </a:rPr>
              <a:t>TimeRange</a:t>
            </a:r>
            <a:r>
              <a:rPr lang="en-US" sz="2400" dirty="0">
                <a:latin typeface="Cormorant Infant" panose="00000500000000000000" pitchFamily="2" charset="0"/>
              </a:rPr>
              <a:t> range = </a:t>
            </a:r>
            <a:r>
              <a:rPr lang="en-US" sz="24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TimeRange</a:t>
            </a:r>
            <a:r>
              <a:rPr lang="en-US" sz="2400" dirty="0" err="1">
                <a:latin typeface="Cormorant Infant" panose="00000500000000000000" pitchFamily="2" charset="0"/>
              </a:rPr>
              <a:t>.today</a:t>
            </a:r>
            <a:r>
              <a:rPr lang="en-US" sz="24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switch (</a:t>
            </a:r>
            <a:r>
              <a:rPr lang="en-US" sz="2400" dirty="0" err="1">
                <a:latin typeface="Cormorant Infant" panose="00000500000000000000" pitchFamily="2" charset="0"/>
              </a:rPr>
              <a:t>cboTimeRanges.getSelectedIndex</a:t>
            </a:r>
            <a:r>
              <a:rPr lang="en-US" sz="2400" dirty="0">
                <a:latin typeface="Cormorant Infant" panose="00000500000000000000" pitchFamily="2" charset="0"/>
              </a:rPr>
              <a:t>()) {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    case 0 -&gt; range = </a:t>
            </a:r>
            <a:r>
              <a:rPr lang="en-US" sz="2400" dirty="0" err="1">
                <a:latin typeface="Cormorant Infant" panose="00000500000000000000" pitchFamily="2" charset="0"/>
              </a:rPr>
              <a:t>TimeRange.</a:t>
            </a:r>
            <a:r>
              <a:rPr lang="en-US" sz="24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today</a:t>
            </a:r>
            <a:r>
              <a:rPr lang="en-US" sz="24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    case 1 -&gt; range = </a:t>
            </a:r>
            <a:r>
              <a:rPr lang="en-US" sz="2400" dirty="0" err="1">
                <a:latin typeface="Cormorant Infant" panose="00000500000000000000" pitchFamily="2" charset="0"/>
              </a:rPr>
              <a:t>TimeRange.thisWeek</a:t>
            </a:r>
            <a:r>
              <a:rPr lang="en-US" sz="24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    case 2 -&gt; range = </a:t>
            </a:r>
            <a:r>
              <a:rPr lang="en-US" sz="2400" dirty="0" err="1">
                <a:latin typeface="Cormorant Infant" panose="00000500000000000000" pitchFamily="2" charset="0"/>
              </a:rPr>
              <a:t>TimeRange.thisMonth</a:t>
            </a:r>
            <a:r>
              <a:rPr lang="en-US" sz="24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    case 3 -&gt; range = </a:t>
            </a:r>
            <a:r>
              <a:rPr lang="en-US" sz="2400" dirty="0" err="1">
                <a:latin typeface="Cormorant Infant" panose="00000500000000000000" pitchFamily="2" charset="0"/>
              </a:rPr>
              <a:t>TimeRange.thisQuarter</a:t>
            </a:r>
            <a:r>
              <a:rPr lang="en-US" sz="24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    case 4 -&gt; range = </a:t>
            </a:r>
            <a:r>
              <a:rPr lang="en-US" sz="2400" dirty="0" err="1">
                <a:latin typeface="Cormorant Infant" panose="00000500000000000000" pitchFamily="2" charset="0"/>
              </a:rPr>
              <a:t>TimeRange.thisYear</a:t>
            </a:r>
            <a:r>
              <a:rPr lang="en-US" sz="24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400" dirty="0" smtClean="0">
                <a:latin typeface="Cormorant Infant" panose="00000500000000000000" pitchFamily="2" charset="0"/>
              </a:rPr>
              <a:t>    </a:t>
            </a:r>
            <a:r>
              <a:rPr lang="en-US" sz="2400" dirty="0">
                <a:latin typeface="Cormorant Infant" panose="00000500000000000000" pitchFamily="2" charset="0"/>
              </a:rPr>
              <a:t>}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dirty="0" err="1">
                <a:latin typeface="Cormorant Infant" panose="00000500000000000000" pitchFamily="2" charset="0"/>
              </a:rPr>
              <a:t>txtBegin.setText</a:t>
            </a:r>
            <a:r>
              <a:rPr lang="en-US" sz="2400" dirty="0">
                <a:latin typeface="Cormorant Infant" panose="00000500000000000000" pitchFamily="2" charset="0"/>
              </a:rPr>
              <a:t>(</a:t>
            </a:r>
            <a:r>
              <a:rPr lang="en-US" sz="24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XDate.format</a:t>
            </a:r>
            <a:r>
              <a:rPr lang="en-US" sz="2400" dirty="0">
                <a:latin typeface="Cormorant Infant" panose="00000500000000000000" pitchFamily="2" charset="0"/>
              </a:rPr>
              <a:t>(</a:t>
            </a:r>
            <a:r>
              <a:rPr lang="en-US" sz="2400" dirty="0" err="1">
                <a:latin typeface="Cormorant Infant" panose="00000500000000000000" pitchFamily="2" charset="0"/>
              </a:rPr>
              <a:t>range.</a:t>
            </a:r>
            <a:r>
              <a:rPr lang="en-US" sz="24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getBegin</a:t>
            </a:r>
            <a:r>
              <a:rPr lang="en-US" sz="2400" dirty="0">
                <a:latin typeface="Cormorant Infant" panose="00000500000000000000" pitchFamily="2" charset="0"/>
              </a:rPr>
              <a:t>(), "MM/</a:t>
            </a:r>
            <a:r>
              <a:rPr lang="en-US" sz="2400" dirty="0" err="1">
                <a:latin typeface="Cormorant Infant" panose="00000500000000000000" pitchFamily="2" charset="0"/>
              </a:rPr>
              <a:t>dd</a:t>
            </a:r>
            <a:r>
              <a:rPr lang="en-US" sz="2400" dirty="0">
                <a:latin typeface="Cormorant Infant" panose="00000500000000000000" pitchFamily="2" charset="0"/>
              </a:rPr>
              <a:t>/</a:t>
            </a:r>
            <a:r>
              <a:rPr lang="en-US" sz="2400" dirty="0" err="1">
                <a:latin typeface="Cormorant Infant" panose="00000500000000000000" pitchFamily="2" charset="0"/>
              </a:rPr>
              <a:t>yyyy</a:t>
            </a:r>
            <a:r>
              <a:rPr lang="en-US" sz="2400" dirty="0">
                <a:latin typeface="Cormorant Infant" panose="00000500000000000000" pitchFamily="2" charset="0"/>
              </a:rPr>
              <a:t>"));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dirty="0" err="1">
                <a:latin typeface="Cormorant Infant" panose="00000500000000000000" pitchFamily="2" charset="0"/>
              </a:rPr>
              <a:t>txtEnd.setText</a:t>
            </a:r>
            <a:r>
              <a:rPr lang="en-US" sz="2400" dirty="0">
                <a:latin typeface="Cormorant Infant" panose="00000500000000000000" pitchFamily="2" charset="0"/>
              </a:rPr>
              <a:t>(</a:t>
            </a:r>
            <a:r>
              <a:rPr lang="en-US" sz="2400" dirty="0" err="1">
                <a:latin typeface="Cormorant Infant" panose="00000500000000000000" pitchFamily="2" charset="0"/>
              </a:rPr>
              <a:t>XDate.format</a:t>
            </a:r>
            <a:r>
              <a:rPr lang="en-US" sz="2400" dirty="0">
                <a:latin typeface="Cormorant Infant" panose="00000500000000000000" pitchFamily="2" charset="0"/>
              </a:rPr>
              <a:t>(</a:t>
            </a:r>
            <a:r>
              <a:rPr lang="en-US" sz="2400" dirty="0" err="1">
                <a:latin typeface="Cormorant Infant" panose="00000500000000000000" pitchFamily="2" charset="0"/>
              </a:rPr>
              <a:t>range.</a:t>
            </a:r>
            <a:r>
              <a:rPr lang="en-US" sz="24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getEnd</a:t>
            </a:r>
            <a:r>
              <a:rPr lang="en-US" sz="2400" dirty="0">
                <a:latin typeface="Cormorant Infant" panose="00000500000000000000" pitchFamily="2" charset="0"/>
              </a:rPr>
              <a:t>(), "MM/</a:t>
            </a:r>
            <a:r>
              <a:rPr lang="en-US" sz="2400" dirty="0" err="1">
                <a:latin typeface="Cormorant Infant" panose="00000500000000000000" pitchFamily="2" charset="0"/>
              </a:rPr>
              <a:t>dd</a:t>
            </a:r>
            <a:r>
              <a:rPr lang="en-US" sz="2400" dirty="0">
                <a:latin typeface="Cormorant Infant" panose="00000500000000000000" pitchFamily="2" charset="0"/>
              </a:rPr>
              <a:t>/</a:t>
            </a:r>
            <a:r>
              <a:rPr lang="en-US" sz="2400" dirty="0" err="1">
                <a:latin typeface="Cormorant Infant" panose="00000500000000000000" pitchFamily="2" charset="0"/>
              </a:rPr>
              <a:t>yyyy</a:t>
            </a:r>
            <a:r>
              <a:rPr lang="en-US" sz="2400" dirty="0">
                <a:latin typeface="Cormorant Infant" panose="00000500000000000000" pitchFamily="2" charset="0"/>
              </a:rPr>
              <a:t>"));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dirty="0" err="1">
                <a:latin typeface="Cormorant Infant" panose="00000500000000000000" pitchFamily="2" charset="0"/>
              </a:rPr>
              <a:t>this.</a:t>
            </a:r>
            <a:r>
              <a:rPr lang="en-US" sz="24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fillToTable</a:t>
            </a:r>
            <a:r>
              <a:rPr lang="en-US" sz="24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}</a:t>
            </a:r>
            <a:endParaRPr lang="en-US" sz="2400" dirty="0" smtClean="0"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4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 smtClean="0"/>
              <a:t>BillController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990600"/>
            <a:ext cx="5483888" cy="41728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latin typeface="Cormorant Infant" panose="00000500000000000000" pitchFamily="2" charset="0"/>
              </a:rPr>
              <a:t>@</a:t>
            </a:r>
            <a:r>
              <a:rPr lang="en-US" sz="2000" dirty="0">
                <a:latin typeface="Cormorant Infant" panose="00000500000000000000" pitchFamily="2" charset="0"/>
              </a:rPr>
              <a:t>Override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public void 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open</a:t>
            </a:r>
            <a:r>
              <a:rPr lang="en-US" sz="2000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this.setLocationRelativeTo</a:t>
            </a:r>
            <a:r>
              <a:rPr lang="en-US" sz="2000" dirty="0">
                <a:latin typeface="Cormorant Infant" panose="00000500000000000000" pitchFamily="2" charset="0"/>
              </a:rPr>
              <a:t>(null);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 smtClean="0">
                <a:latin typeface="Cormorant Infant" panose="00000500000000000000" pitchFamily="2" charset="0"/>
              </a:rPr>
              <a:t>this.</a:t>
            </a:r>
            <a:r>
              <a:rPr lang="en-US" sz="20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selectTimeRange</a:t>
            </a:r>
            <a:r>
              <a:rPr lang="en-US" sz="2000" dirty="0" smtClean="0">
                <a:latin typeface="Cormorant Infant" panose="00000500000000000000" pitchFamily="2" charset="0"/>
              </a:rPr>
              <a:t>();</a:t>
            </a:r>
            <a:endParaRPr lang="en-US" sz="2000" dirty="0">
              <a:latin typeface="Cormorant Infant" panose="00000500000000000000" pitchFamily="2" charset="0"/>
            </a:endParaRPr>
          </a:p>
          <a:p>
            <a:r>
              <a:rPr lang="en-US" sz="2000" dirty="0" smtClean="0">
                <a:latin typeface="Cormorant Infant" panose="00000500000000000000" pitchFamily="2" charset="0"/>
              </a:rPr>
              <a:t>    </a:t>
            </a:r>
            <a:r>
              <a:rPr lang="en-US" sz="2000" dirty="0" err="1" smtClean="0">
                <a:latin typeface="Cormorant Infant" panose="00000500000000000000" pitchFamily="2" charset="0"/>
              </a:rPr>
              <a:t>this.clear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}</a:t>
            </a:r>
          </a:p>
          <a:p>
            <a:endParaRPr lang="en-US" sz="2000" dirty="0">
              <a:latin typeface="Cormorant Infant" panose="00000500000000000000" pitchFamily="2" charset="0"/>
            </a:endParaRPr>
          </a:p>
          <a:p>
            <a:r>
              <a:rPr lang="en-US" sz="2000" dirty="0">
                <a:latin typeface="Cormorant Infant" panose="00000500000000000000" pitchFamily="2" charset="0"/>
              </a:rPr>
              <a:t>@Override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public void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setForm</a:t>
            </a:r>
            <a:r>
              <a:rPr lang="en-US" sz="2000" dirty="0">
                <a:latin typeface="Cormorant Infant" panose="00000500000000000000" pitchFamily="2" charset="0"/>
              </a:rPr>
              <a:t>(Bill entity)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…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this.</a:t>
            </a:r>
            <a:r>
              <a:rPr lang="en-US" sz="20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fillBillDetails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}</a:t>
            </a:r>
            <a:endParaRPr lang="en-US" sz="2000" dirty="0">
              <a:latin typeface="Cormorant Infant" panose="000005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2743200"/>
            <a:ext cx="7010400" cy="381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latin typeface="Cormorant Infant" panose="00000500000000000000" pitchFamily="2" charset="0"/>
              </a:rPr>
              <a:t>@</a:t>
            </a:r>
            <a:r>
              <a:rPr lang="en-US" sz="2000" dirty="0">
                <a:latin typeface="Cormorant Infant" panose="00000500000000000000" pitchFamily="2" charset="0"/>
              </a:rPr>
              <a:t>Override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public void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fillToTable</a:t>
            </a:r>
            <a:r>
              <a:rPr lang="en-US" sz="2000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DefaultTableModel</a:t>
            </a:r>
            <a:r>
              <a:rPr lang="en-US" sz="2000" dirty="0">
                <a:latin typeface="Cormorant Infant" panose="00000500000000000000" pitchFamily="2" charset="0"/>
              </a:rPr>
              <a:t> model = (</a:t>
            </a:r>
            <a:r>
              <a:rPr lang="en-US" sz="2000" dirty="0" err="1">
                <a:latin typeface="Cormorant Infant" panose="00000500000000000000" pitchFamily="2" charset="0"/>
              </a:rPr>
              <a:t>DefaultTableModel</a:t>
            </a:r>
            <a:r>
              <a:rPr lang="en-US" sz="2000" dirty="0">
                <a:latin typeface="Cormorant Infant" panose="00000500000000000000" pitchFamily="2" charset="0"/>
              </a:rPr>
              <a:t>) </a:t>
            </a:r>
            <a:r>
              <a:rPr lang="en-US" sz="2000" dirty="0" err="1">
                <a:latin typeface="Cormorant Infant" panose="00000500000000000000" pitchFamily="2" charset="0"/>
              </a:rPr>
              <a:t>tblBills.getModel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model.setRowCount</a:t>
            </a:r>
            <a:r>
              <a:rPr lang="en-US" sz="2000" dirty="0">
                <a:latin typeface="Cormorant Infant" panose="00000500000000000000" pitchFamily="2" charset="0"/>
              </a:rPr>
              <a:t>(0);</a:t>
            </a:r>
          </a:p>
          <a:p>
            <a:endParaRPr lang="en-US" sz="2000" dirty="0" smtClean="0">
              <a:latin typeface="Cormorant Infant" panose="00000500000000000000" pitchFamily="2" charset="0"/>
            </a:endParaRPr>
          </a:p>
          <a:p>
            <a:r>
              <a:rPr lang="en-US" sz="2000" dirty="0" smtClean="0">
                <a:latin typeface="Cormorant Infant" panose="00000500000000000000" pitchFamily="2" charset="0"/>
              </a:rPr>
              <a:t>    Date begin = </a:t>
            </a:r>
            <a:r>
              <a:rPr lang="en-US" sz="2000" dirty="0" err="1" smtClean="0">
                <a:latin typeface="Cormorant Infant" panose="00000500000000000000" pitchFamily="2" charset="0"/>
              </a:rPr>
              <a:t>XDate.parse</a:t>
            </a:r>
            <a:r>
              <a:rPr lang="en-US" sz="2000" dirty="0" smtClean="0">
                <a:latin typeface="Cormorant Infant" panose="00000500000000000000" pitchFamily="2" charset="0"/>
              </a:rPr>
              <a:t>(</a:t>
            </a:r>
            <a:r>
              <a:rPr lang="en-US" sz="2000" dirty="0" err="1" smtClean="0">
                <a:latin typeface="Cormorant Infant" panose="00000500000000000000" pitchFamily="2" charset="0"/>
              </a:rPr>
              <a:t>txtBegin.getText</a:t>
            </a:r>
            <a:r>
              <a:rPr lang="en-US" sz="2000" dirty="0" smtClean="0">
                <a:latin typeface="Cormorant Infant" panose="00000500000000000000" pitchFamily="2" charset="0"/>
              </a:rPr>
              <a:t>(), “MM/</a:t>
            </a:r>
            <a:r>
              <a:rPr lang="en-US" sz="2000" dirty="0" err="1" smtClean="0">
                <a:latin typeface="Cormorant Infant" panose="00000500000000000000" pitchFamily="2" charset="0"/>
              </a:rPr>
              <a:t>dd</a:t>
            </a:r>
            <a:r>
              <a:rPr lang="en-US" sz="2000" dirty="0" smtClean="0">
                <a:latin typeface="Cormorant Infant" panose="00000500000000000000" pitchFamily="2" charset="0"/>
              </a:rPr>
              <a:t>/</a:t>
            </a:r>
            <a:r>
              <a:rPr lang="en-US" sz="2000" dirty="0" err="1" smtClean="0">
                <a:latin typeface="Cormorant Infant" panose="00000500000000000000" pitchFamily="2" charset="0"/>
              </a:rPr>
              <a:t>yyyyy</a:t>
            </a:r>
            <a:r>
              <a:rPr lang="en-US" sz="2000" dirty="0" smtClean="0">
                <a:latin typeface="Cormorant Infant" panose="00000500000000000000" pitchFamily="2" charset="0"/>
              </a:rPr>
              <a:t>”);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    Date end </a:t>
            </a:r>
            <a:r>
              <a:rPr lang="en-US" sz="2000" dirty="0">
                <a:latin typeface="Cormorant Infant" panose="00000500000000000000" pitchFamily="2" charset="0"/>
              </a:rPr>
              <a:t>= </a:t>
            </a:r>
            <a:r>
              <a:rPr lang="en-US" sz="2000" dirty="0" err="1" smtClean="0">
                <a:latin typeface="Cormorant Infant" panose="00000500000000000000" pitchFamily="2" charset="0"/>
              </a:rPr>
              <a:t>XDate.parse</a:t>
            </a:r>
            <a:r>
              <a:rPr lang="en-US" sz="2000" dirty="0" smtClean="0">
                <a:latin typeface="Cormorant Infant" panose="00000500000000000000" pitchFamily="2" charset="0"/>
              </a:rPr>
              <a:t>(</a:t>
            </a:r>
            <a:r>
              <a:rPr lang="en-US" sz="2000" dirty="0" err="1" smtClean="0">
                <a:latin typeface="Cormorant Infant" panose="00000500000000000000" pitchFamily="2" charset="0"/>
              </a:rPr>
              <a:t>txtEnd.getText</a:t>
            </a:r>
            <a:r>
              <a:rPr lang="en-US" sz="2000" dirty="0">
                <a:latin typeface="Cormorant Infant" panose="00000500000000000000" pitchFamily="2" charset="0"/>
              </a:rPr>
              <a:t>(), “MM/</a:t>
            </a:r>
            <a:r>
              <a:rPr lang="en-US" sz="2000" dirty="0" err="1">
                <a:latin typeface="Cormorant Infant" panose="00000500000000000000" pitchFamily="2" charset="0"/>
              </a:rPr>
              <a:t>dd</a:t>
            </a:r>
            <a:r>
              <a:rPr lang="en-US" sz="2000" dirty="0">
                <a:latin typeface="Cormorant Infant" panose="00000500000000000000" pitchFamily="2" charset="0"/>
              </a:rPr>
              <a:t>/</a:t>
            </a:r>
            <a:r>
              <a:rPr lang="en-US" sz="2000" dirty="0" err="1">
                <a:latin typeface="Cormorant Infant" panose="00000500000000000000" pitchFamily="2" charset="0"/>
              </a:rPr>
              <a:t>yyyyy</a:t>
            </a:r>
            <a:r>
              <a:rPr lang="en-US" sz="2000" dirty="0">
                <a:latin typeface="Cormorant Infant" panose="00000500000000000000" pitchFamily="2" charset="0"/>
              </a:rPr>
              <a:t>”);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    </a:t>
            </a:r>
            <a:r>
              <a:rPr lang="en-US" sz="2000" dirty="0">
                <a:latin typeface="Cormorant Infant" panose="00000500000000000000" pitchFamily="2" charset="0"/>
              </a:rPr>
              <a:t>items = </a:t>
            </a:r>
            <a:r>
              <a:rPr lang="en-US" sz="2000" dirty="0" err="1" smtClean="0">
                <a:latin typeface="Cormorant Infant" panose="00000500000000000000" pitchFamily="2" charset="0"/>
              </a:rPr>
              <a:t>dao.</a:t>
            </a:r>
            <a:r>
              <a:rPr lang="en-US" sz="2000" b="1" i="1" dirty="0" err="1" smtClean="0">
                <a:solidFill>
                  <a:srgbClr val="C00000"/>
                </a:solidFill>
                <a:latin typeface="Cormorant Infant" panose="00000500000000000000" pitchFamily="2" charset="0"/>
              </a:rPr>
              <a:t>findByTimeRange</a:t>
            </a:r>
            <a:r>
              <a:rPr lang="en-US" sz="2000" dirty="0" smtClean="0">
                <a:latin typeface="Cormorant Infant" panose="00000500000000000000" pitchFamily="2" charset="0"/>
              </a:rPr>
              <a:t>(begin, end);</a:t>
            </a:r>
          </a:p>
          <a:p>
            <a:endParaRPr lang="en-US" sz="2000" dirty="0">
              <a:latin typeface="Cormorant Infant" panose="00000500000000000000" pitchFamily="2" charset="0"/>
            </a:endParaRP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items.forEach</a:t>
            </a:r>
            <a:r>
              <a:rPr lang="en-US" sz="2000" dirty="0">
                <a:latin typeface="Cormorant Infant" panose="00000500000000000000" pitchFamily="2" charset="0"/>
              </a:rPr>
              <a:t>(item -&gt; </a:t>
            </a:r>
            <a:r>
              <a:rPr lang="en-US" sz="2000" dirty="0" smtClean="0">
                <a:latin typeface="Cormorant Infant" panose="00000500000000000000" pitchFamily="2" charset="0"/>
              </a:rPr>
              <a:t>{…});</a:t>
            </a:r>
            <a:endParaRPr lang="en-US" sz="2000" dirty="0">
              <a:latin typeface="Cormorant Infant" panose="00000500000000000000" pitchFamily="2" charset="0"/>
            </a:endParaRPr>
          </a:p>
          <a:p>
            <a:r>
              <a:rPr lang="en-US" sz="2000" dirty="0">
                <a:latin typeface="Cormorant Infant" panose="000005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709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 smtClean="0"/>
              <a:t>XDate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XDate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Date now = </a:t>
            </a:r>
            <a:r>
              <a:rPr lang="en-US" dirty="0" err="1" smtClean="0"/>
              <a:t>XDate.now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String s = </a:t>
            </a:r>
            <a:r>
              <a:rPr lang="en-US" dirty="0" err="1" smtClean="0"/>
              <a:t>XDate.format</a:t>
            </a:r>
            <a:r>
              <a:rPr lang="en-US" dirty="0" smtClean="0"/>
              <a:t>(now, “MM/</a:t>
            </a:r>
            <a:r>
              <a:rPr lang="en-US" dirty="0" err="1" smtClean="0"/>
              <a:t>dd</a:t>
            </a:r>
            <a:r>
              <a:rPr lang="en-US" dirty="0" smtClean="0"/>
              <a:t>/</a:t>
            </a:r>
            <a:r>
              <a:rPr lang="en-US" dirty="0" err="1" smtClean="0"/>
              <a:t>yyyy</a:t>
            </a:r>
            <a:r>
              <a:rPr lang="en-US" dirty="0" smtClean="0"/>
              <a:t>”);</a:t>
            </a:r>
          </a:p>
          <a:p>
            <a:pPr lvl="1"/>
            <a:r>
              <a:rPr lang="en-US" dirty="0" smtClean="0"/>
              <a:t>Date t = </a:t>
            </a:r>
            <a:r>
              <a:rPr lang="en-US" dirty="0" err="1" smtClean="0"/>
              <a:t>XDate.parse</a:t>
            </a:r>
            <a:r>
              <a:rPr lang="en-US" dirty="0" smtClean="0"/>
              <a:t>(s, “MMM </a:t>
            </a:r>
            <a:r>
              <a:rPr lang="en-US" dirty="0" err="1" smtClean="0"/>
              <a:t>dd</a:t>
            </a:r>
            <a:r>
              <a:rPr lang="en-US" dirty="0" smtClean="0"/>
              <a:t>, </a:t>
            </a:r>
            <a:r>
              <a:rPr lang="en-US" dirty="0" err="1" smtClean="0"/>
              <a:t>yyyy</a:t>
            </a:r>
            <a:r>
              <a:rPr lang="en-US" dirty="0" smtClean="0"/>
              <a:t>”);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093961"/>
              </p:ext>
            </p:extLst>
          </p:nvPr>
        </p:nvGraphicFramePr>
        <p:xfrm>
          <a:off x="990600" y="1524000"/>
          <a:ext cx="105918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56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Phương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thức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dụng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XDate.</a:t>
                      </a:r>
                      <a:r>
                        <a:rPr lang="en-US" sz="2000" b="1" i="1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</a:rPr>
                        <a:t>now</a:t>
                      </a:r>
                      <a:r>
                        <a:rPr lang="en-US" sz="2000" dirty="0" smtClean="0"/>
                        <a:t>():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err="1" smtClean="0"/>
                        <a:t>Lấy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thời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hiện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tại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XDate.</a:t>
                      </a:r>
                      <a:r>
                        <a:rPr lang="en-US" sz="2000" b="1" i="1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</a:rPr>
                        <a:t>parse</a:t>
                      </a:r>
                      <a:r>
                        <a:rPr lang="en-US" sz="2000" dirty="0" smtClean="0"/>
                        <a:t>(String time, String pattern): Date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XDate.</a:t>
                      </a:r>
                      <a:r>
                        <a:rPr lang="en-US" sz="2000" b="1" i="1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</a:rPr>
                        <a:t>parse</a:t>
                      </a:r>
                      <a:r>
                        <a:rPr lang="en-US" sz="2000" dirty="0" smtClean="0"/>
                        <a:t>(String time):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err="1" smtClean="0"/>
                        <a:t>Chuyển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đổi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chuỗi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thành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thời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gian</a:t>
                      </a:r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@time: </a:t>
                      </a:r>
                      <a:r>
                        <a:rPr lang="en-US" sz="2000" baseline="0" dirty="0" err="1" smtClean="0"/>
                        <a:t>chuỗi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chứa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thời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gian</a:t>
                      </a:r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@pattern: </a:t>
                      </a:r>
                      <a:r>
                        <a:rPr lang="en-US" sz="2000" baseline="0" dirty="0" err="1" smtClean="0"/>
                        <a:t>định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dạng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thời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của</a:t>
                      </a:r>
                      <a:r>
                        <a:rPr lang="en-US" sz="2000" baseline="0" dirty="0" smtClean="0"/>
                        <a:t> @time </a:t>
                      </a:r>
                      <a:r>
                        <a:rPr lang="en-US" sz="2000" baseline="0" dirty="0" err="1" smtClean="0"/>
                        <a:t>hoặc</a:t>
                      </a:r>
                      <a:r>
                        <a:rPr lang="en-US" sz="2000" baseline="0" dirty="0" smtClean="0"/>
                        <a:t> “MM/</a:t>
                      </a:r>
                      <a:r>
                        <a:rPr lang="en-US" sz="2000" baseline="0" dirty="0" err="1" smtClean="0"/>
                        <a:t>dd</a:t>
                      </a:r>
                      <a:r>
                        <a:rPr lang="en-US" sz="2000" baseline="0" dirty="0" smtClean="0"/>
                        <a:t>/</a:t>
                      </a:r>
                      <a:r>
                        <a:rPr lang="en-US" sz="2000" baseline="0" dirty="0" err="1" smtClean="0"/>
                        <a:t>yyyy</a:t>
                      </a:r>
                      <a:r>
                        <a:rPr lang="en-US" sz="2000" baseline="0" dirty="0" smtClean="0"/>
                        <a:t>”</a:t>
                      </a:r>
                      <a:endParaRPr lang="en-US" sz="20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XDate.</a:t>
                      </a:r>
                      <a:r>
                        <a:rPr lang="en-US" sz="2000" b="1" i="1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</a:rPr>
                        <a:t>format</a:t>
                      </a:r>
                      <a:r>
                        <a:rPr lang="en-US" sz="2000" dirty="0" smtClean="0"/>
                        <a:t>(Date time, String pattern): String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XDate.</a:t>
                      </a:r>
                      <a:r>
                        <a:rPr lang="en-US" sz="2000" b="1" i="1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</a:rPr>
                        <a:t>format</a:t>
                      </a:r>
                      <a:r>
                        <a:rPr lang="en-US" sz="2000" dirty="0" smtClean="0"/>
                        <a:t>(Date time):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err="1" smtClean="0"/>
                        <a:t>Chuyển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đổi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thời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thành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chuỗi</a:t>
                      </a:r>
                      <a:endParaRPr lang="en-US" sz="2000" baseline="0" dirty="0" smtClean="0"/>
                    </a:p>
                    <a:p>
                      <a:r>
                        <a:rPr lang="en-US" sz="2000" baseline="0" dirty="0" smtClean="0"/>
                        <a:t>@time: </a:t>
                      </a:r>
                      <a:r>
                        <a:rPr lang="en-US" sz="2000" baseline="0" dirty="0" err="1" smtClean="0"/>
                        <a:t>thời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cần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chuyển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đổi</a:t>
                      </a:r>
                      <a:endParaRPr lang="en-US" sz="2000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@pattern: </a:t>
                      </a:r>
                      <a:r>
                        <a:rPr lang="en-US" sz="2000" baseline="0" dirty="0" err="1" smtClean="0"/>
                        <a:t>định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dạng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chuỗi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thời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kết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quả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hoặc</a:t>
                      </a:r>
                      <a:r>
                        <a:rPr lang="en-US" sz="2000" baseline="0" dirty="0" smtClean="0"/>
                        <a:t> “MM/</a:t>
                      </a:r>
                      <a:r>
                        <a:rPr lang="en-US" sz="2000" baseline="0" dirty="0" err="1" smtClean="0"/>
                        <a:t>dd</a:t>
                      </a:r>
                      <a:r>
                        <a:rPr lang="en-US" sz="2000" baseline="0" dirty="0" smtClean="0"/>
                        <a:t>/</a:t>
                      </a:r>
                      <a:r>
                        <a:rPr lang="en-US" sz="2000" baseline="0" dirty="0" err="1" smtClean="0"/>
                        <a:t>yyyy</a:t>
                      </a:r>
                      <a:r>
                        <a:rPr lang="en-US" sz="2000" baseline="0" dirty="0" smtClean="0"/>
                        <a:t>”</a:t>
                      </a:r>
                      <a:endParaRPr lang="en-US" sz="20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46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TimeRange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791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TimeRange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2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begin (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) </a:t>
            </a:r>
            <a:r>
              <a:rPr lang="en-US" dirty="0" err="1" smtClean="0"/>
              <a:t>và</a:t>
            </a:r>
            <a:r>
              <a:rPr lang="en-US" dirty="0" smtClean="0"/>
              <a:t> end (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),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TimeRange</a:t>
            </a:r>
            <a:r>
              <a:rPr lang="en-US" dirty="0" smtClean="0"/>
              <a:t> range = </a:t>
            </a:r>
            <a:r>
              <a:rPr lang="en-US" dirty="0" err="1" smtClean="0"/>
              <a:t>TimeRange.thisQuarter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Date begin = </a:t>
            </a:r>
            <a:r>
              <a:rPr lang="en-US" dirty="0" err="1" smtClean="0"/>
              <a:t>range.getBegin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Date end = </a:t>
            </a:r>
            <a:r>
              <a:rPr lang="en-US" dirty="0" err="1" smtClean="0"/>
              <a:t>range.getEnd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8256"/>
              </p:ext>
            </p:extLst>
          </p:nvPr>
        </p:nvGraphicFramePr>
        <p:xfrm>
          <a:off x="990600" y="2438400"/>
          <a:ext cx="105918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655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Phương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thức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Công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dụng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TimeRange.</a:t>
                      </a:r>
                      <a:r>
                        <a:rPr lang="en-US" sz="2000" b="1" i="1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</a:rPr>
                        <a:t>today</a:t>
                      </a:r>
                      <a:r>
                        <a:rPr lang="en-US" sz="2000" dirty="0" smtClean="0"/>
                        <a:t>(): </a:t>
                      </a:r>
                      <a:r>
                        <a:rPr lang="en-US" sz="2000" dirty="0" err="1" smtClean="0"/>
                        <a:t>TimeRange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err="1" smtClean="0"/>
                        <a:t>Tạo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khoảng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thời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bắt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đầu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và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kết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thúc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ngày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hiện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tại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TimeRange.</a:t>
                      </a:r>
                      <a:r>
                        <a:rPr lang="en-US" sz="2000" b="1" i="1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</a:rPr>
                        <a:t>thisWeek</a:t>
                      </a:r>
                      <a:r>
                        <a:rPr lang="en-US" sz="2000" dirty="0" smtClean="0"/>
                        <a:t>(): </a:t>
                      </a:r>
                      <a:r>
                        <a:rPr lang="en-US" sz="2000" dirty="0" err="1" smtClean="0"/>
                        <a:t>TimeRange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err="1" smtClean="0"/>
                        <a:t>Tạo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khoảng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thời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bắt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đầu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và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kết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thúc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tuần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hiện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tại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TimeRange.</a:t>
                      </a:r>
                      <a:r>
                        <a:rPr lang="en-US" sz="2000" b="1" i="1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</a:rPr>
                        <a:t>thisMonth</a:t>
                      </a:r>
                      <a:r>
                        <a:rPr lang="en-US" sz="2000" dirty="0" smtClean="0"/>
                        <a:t>(): </a:t>
                      </a:r>
                      <a:r>
                        <a:rPr lang="en-US" sz="2000" dirty="0" err="1" smtClean="0"/>
                        <a:t>TimeRange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err="1" smtClean="0"/>
                        <a:t>Tạo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khoảng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thời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bắt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đầu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và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kết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thúc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tháng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hiện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tại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TimeRange.</a:t>
                      </a:r>
                      <a:r>
                        <a:rPr lang="en-US" sz="2000" b="1" i="1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</a:rPr>
                        <a:t>thisQuarter</a:t>
                      </a:r>
                      <a:r>
                        <a:rPr lang="en-US" sz="2000" dirty="0" smtClean="0"/>
                        <a:t>(): </a:t>
                      </a:r>
                      <a:r>
                        <a:rPr lang="en-US" sz="2000" dirty="0" err="1" smtClean="0"/>
                        <a:t>TimeRange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err="1" smtClean="0"/>
                        <a:t>Tạo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khoảng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thời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bắt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đầu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và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kết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thúc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quý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hiện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tại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TimeRange.</a:t>
                      </a:r>
                      <a:r>
                        <a:rPr lang="en-US" sz="2000" b="1" i="1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</a:rPr>
                        <a:t>thisYear</a:t>
                      </a:r>
                      <a:r>
                        <a:rPr lang="en-US" sz="2000" dirty="0" smtClean="0"/>
                        <a:t>(): </a:t>
                      </a:r>
                      <a:r>
                        <a:rPr lang="en-US" sz="2000" dirty="0" err="1" smtClean="0"/>
                        <a:t>TimeRange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err="1" smtClean="0"/>
                        <a:t>Tạo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khoảng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thời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gian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bắt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đầu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và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kết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thúc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năm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hiện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tại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0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954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467600" cy="5257800"/>
          </a:xfrm>
        </p:spPr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uống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XDialog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8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02965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endParaRPr lang="en-US" dirty="0" smtClean="0"/>
          </a:p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CRUD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1"/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,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endParaRPr lang="en-US" dirty="0" smtClean="0"/>
          </a:p>
          <a:p>
            <a:pPr lvl="1"/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DAO: </a:t>
            </a:r>
            <a:r>
              <a:rPr lang="en-US" dirty="0" err="1" smtClean="0"/>
              <a:t>DrinkDAO</a:t>
            </a:r>
            <a:r>
              <a:rPr lang="en-US" dirty="0" smtClean="0"/>
              <a:t>, </a:t>
            </a:r>
            <a:r>
              <a:rPr lang="en-US" dirty="0" err="1" smtClean="0"/>
              <a:t>CategoryDAO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177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GUI: </a:t>
            </a:r>
            <a:r>
              <a:rPr lang="en-US" dirty="0" err="1" smtClean="0"/>
              <a:t>DrinkManagerJDialog</a:t>
            </a:r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dirty="0" err="1" smtClean="0"/>
              <a:t>DrinkController</a:t>
            </a:r>
            <a:endParaRPr lang="en-US" dirty="0" smtClean="0"/>
          </a:p>
          <a:p>
            <a:r>
              <a:rPr lang="en-US" dirty="0" smtClean="0"/>
              <a:t>Table: Drinks</a:t>
            </a:r>
            <a:endParaRPr lang="en-US" dirty="0"/>
          </a:p>
          <a:p>
            <a:r>
              <a:rPr lang="en-US" dirty="0" smtClean="0"/>
              <a:t>Entity: Drink</a:t>
            </a:r>
          </a:p>
          <a:p>
            <a:r>
              <a:rPr lang="en-US" dirty="0" smtClean="0"/>
              <a:t>DAO: </a:t>
            </a:r>
          </a:p>
          <a:p>
            <a:pPr lvl="1"/>
            <a:r>
              <a:rPr lang="en-US" dirty="0" err="1" smtClean="0"/>
              <a:t>CrudDAO</a:t>
            </a:r>
            <a:endParaRPr lang="en-US" dirty="0" smtClean="0"/>
          </a:p>
          <a:p>
            <a:pPr lvl="1"/>
            <a:r>
              <a:rPr lang="en-US" dirty="0" err="1" smtClean="0"/>
              <a:t>DrinkDAO</a:t>
            </a:r>
            <a:r>
              <a:rPr lang="en-US" dirty="0" smtClean="0"/>
              <a:t>, </a:t>
            </a:r>
            <a:r>
              <a:rPr lang="en-US" dirty="0" err="1" smtClean="0"/>
              <a:t>DrinkDAOImpl</a:t>
            </a:r>
            <a:endParaRPr lang="en-US" dirty="0" smtClean="0"/>
          </a:p>
          <a:p>
            <a:pPr lvl="1"/>
            <a:r>
              <a:rPr lang="en-US" dirty="0" err="1" smtClean="0"/>
              <a:t>CategoryDAO</a:t>
            </a:r>
            <a:r>
              <a:rPr lang="en-US" dirty="0" smtClean="0"/>
              <a:t>, </a:t>
            </a:r>
            <a:r>
              <a:rPr lang="en-US" dirty="0" err="1" smtClean="0"/>
              <a:t>CategoryDAOImpl</a:t>
            </a:r>
            <a:endParaRPr lang="en-US" dirty="0"/>
          </a:p>
          <a:p>
            <a:pPr lvl="1"/>
            <a:r>
              <a:rPr lang="en-US" dirty="0" err="1" smtClean="0"/>
              <a:t>XJdbc</a:t>
            </a:r>
            <a:r>
              <a:rPr lang="en-US" dirty="0" smtClean="0"/>
              <a:t>, XQuery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74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4419600" y="1371600"/>
            <a:ext cx="4953000" cy="37338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0986" y="2892553"/>
            <a:ext cx="25908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DrinkController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0986" y="4258057"/>
            <a:ext cx="25908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DrinkManagerJDialog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0" y="4258057"/>
            <a:ext cx="19812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DrinkDAOImpl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2892552"/>
            <a:ext cx="19812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DrinkDAO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148887" y="4181857"/>
            <a:ext cx="1264920" cy="872488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Drinks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436643" y="4258057"/>
            <a:ext cx="18288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XJdbc</a:t>
            </a:r>
            <a:r>
              <a:rPr lang="en-US" dirty="0" smtClean="0"/>
              <a:t>, XQuery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7" idx="2"/>
          </p:cNvCxnSpPr>
          <p:nvPr/>
        </p:nvCxnSpPr>
        <p:spPr>
          <a:xfrm flipV="1">
            <a:off x="5562600" y="3590542"/>
            <a:ext cx="0" cy="667515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4" idx="2"/>
          </p:cNvCxnSpPr>
          <p:nvPr/>
        </p:nvCxnSpPr>
        <p:spPr>
          <a:xfrm flipV="1">
            <a:off x="2176386" y="3590543"/>
            <a:ext cx="0" cy="667514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9" idx="1"/>
          </p:cNvCxnSpPr>
          <p:nvPr/>
        </p:nvCxnSpPr>
        <p:spPr>
          <a:xfrm>
            <a:off x="6553200" y="4607052"/>
            <a:ext cx="88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8" idx="2"/>
          </p:cNvCxnSpPr>
          <p:nvPr/>
        </p:nvCxnSpPr>
        <p:spPr>
          <a:xfrm>
            <a:off x="9265443" y="4607052"/>
            <a:ext cx="883444" cy="1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572000" y="5623562"/>
            <a:ext cx="19812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Drink</a:t>
            </a:r>
            <a:endParaRPr lang="en-US" dirty="0"/>
          </a:p>
        </p:txBody>
      </p:sp>
      <p:cxnSp>
        <p:nvCxnSpPr>
          <p:cNvPr id="16" name="Elbow Connector 15"/>
          <p:cNvCxnSpPr>
            <a:stCxn id="15" idx="3"/>
            <a:endCxn id="8" idx="3"/>
          </p:cNvCxnSpPr>
          <p:nvPr/>
        </p:nvCxnSpPr>
        <p:spPr>
          <a:xfrm flipV="1">
            <a:off x="6553200" y="5054345"/>
            <a:ext cx="4228147" cy="9182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5" idx="0"/>
          </p:cNvCxnSpPr>
          <p:nvPr/>
        </p:nvCxnSpPr>
        <p:spPr>
          <a:xfrm>
            <a:off x="5562600" y="4956047"/>
            <a:ext cx="0" cy="66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2"/>
            <a:endCxn id="15" idx="1"/>
          </p:cNvCxnSpPr>
          <p:nvPr/>
        </p:nvCxnSpPr>
        <p:spPr>
          <a:xfrm rot="16200000" flipH="1">
            <a:off x="2865938" y="4266495"/>
            <a:ext cx="1016510" cy="23956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572000" y="1524000"/>
            <a:ext cx="19812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CrudDAO</a:t>
            </a:r>
            <a:endParaRPr lang="en-US" dirty="0"/>
          </a:p>
        </p:txBody>
      </p:sp>
      <p:cxnSp>
        <p:nvCxnSpPr>
          <p:cNvPr id="69" name="Straight Arrow Connector 68"/>
          <p:cNvCxnSpPr>
            <a:stCxn id="7" idx="0"/>
            <a:endCxn id="67" idx="2"/>
          </p:cNvCxnSpPr>
          <p:nvPr/>
        </p:nvCxnSpPr>
        <p:spPr>
          <a:xfrm flipV="1">
            <a:off x="5562600" y="2221990"/>
            <a:ext cx="0" cy="67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" idx="0"/>
            <a:endCxn id="31" idx="2"/>
          </p:cNvCxnSpPr>
          <p:nvPr/>
        </p:nvCxnSpPr>
        <p:spPr>
          <a:xfrm flipV="1">
            <a:off x="2176386" y="2221990"/>
            <a:ext cx="0" cy="670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471786" y="426348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176386" y="495604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562599" y="506677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722702" y="420738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616090" y="559755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describe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9360202" y="428089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7855770" y="1277433"/>
            <a:ext cx="1483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DAO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80986" y="1524000"/>
            <a:ext cx="25908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CrudController</a:t>
            </a:r>
            <a:endParaRPr lang="en-US" dirty="0"/>
          </a:p>
        </p:txBody>
      </p:sp>
      <p:cxnSp>
        <p:nvCxnSpPr>
          <p:cNvPr id="23" name="Elbow Connector 22"/>
          <p:cNvCxnSpPr>
            <a:stCxn id="5" idx="3"/>
            <a:endCxn id="7" idx="1"/>
          </p:cNvCxnSpPr>
          <p:nvPr/>
        </p:nvCxnSpPr>
        <p:spPr>
          <a:xfrm flipV="1">
            <a:off x="3471786" y="3241547"/>
            <a:ext cx="1100214" cy="13655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44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2765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Giao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diện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56223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DrinkManagerJDialog – Danh sách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09600" y="5105400"/>
            <a:ext cx="10972800" cy="1219200"/>
          </a:xfrm>
        </p:spPr>
        <p:txBody>
          <a:bodyPr/>
          <a:lstStyle/>
          <a:p>
            <a:r>
              <a:rPr lang="en-US" dirty="0" err="1" smtClean="0"/>
              <a:t>Lọc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. </a:t>
            </a:r>
            <a:r>
              <a:rPr lang="en-US" dirty="0" err="1" smtClean="0"/>
              <a:t>tblCategories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Jtable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43000"/>
            <a:ext cx="8364117" cy="380100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2734259" y="1981200"/>
            <a:ext cx="1524000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34259" y="3276600"/>
            <a:ext cx="15240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04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DrinkManagerJDialog – Biểu mẫu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5105400"/>
            <a:ext cx="10972800" cy="1219200"/>
          </a:xfrm>
        </p:spPr>
        <p:txBody>
          <a:bodyPr/>
          <a:lstStyle/>
          <a:p>
            <a:r>
              <a:rPr lang="en-US" dirty="0" err="1" smtClean="0"/>
              <a:t>cboCategories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JComboBox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endParaRPr lang="en-US" dirty="0" smtClean="0"/>
          </a:p>
          <a:p>
            <a:r>
              <a:rPr lang="en-US" dirty="0" err="1" smtClean="0"/>
              <a:t>lblImage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JLabel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66800"/>
            <a:ext cx="8364117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5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22448</TotalTime>
  <Words>2008</Words>
  <Application>Microsoft Office PowerPoint</Application>
  <PresentationFormat>Widescreen</PresentationFormat>
  <Paragraphs>412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Arial Narrow</vt:lpstr>
      <vt:lpstr>Calibri</vt:lpstr>
      <vt:lpstr>Cormorant Infant</vt:lpstr>
      <vt:lpstr>Courier New</vt:lpstr>
      <vt:lpstr>Roboto</vt:lpstr>
      <vt:lpstr>Roboto Lt</vt:lpstr>
      <vt:lpstr>Segoe UI</vt:lpstr>
      <vt:lpstr>Wingdings</vt:lpstr>
      <vt:lpstr>Custom Design</vt:lpstr>
      <vt:lpstr>Xây dựng chức năng quản lý 2</vt:lpstr>
      <vt:lpstr>Giới thiệu môn học</vt:lpstr>
      <vt:lpstr>PowerPoint Presentation</vt:lpstr>
      <vt:lpstr>Giới thiệu chức năng</vt:lpstr>
      <vt:lpstr>Các thành phần cần thiết</vt:lpstr>
      <vt:lpstr>Sơ đồ tổ chức</vt:lpstr>
      <vt:lpstr>PowerPoint Presentation</vt:lpstr>
      <vt:lpstr>DrinkManagerJDialog – Danh sách</vt:lpstr>
      <vt:lpstr>DrinkManagerJDialog – Biểu mẫu</vt:lpstr>
      <vt:lpstr>JFileChooser</vt:lpstr>
      <vt:lpstr>PowerPoint Presentation</vt:lpstr>
      <vt:lpstr>Cài đặt mã theo mô hình tổ chức Controller</vt:lpstr>
      <vt:lpstr>Cài đặt mã DrinkController</vt:lpstr>
      <vt:lpstr>Cài đặt mã DrinkController</vt:lpstr>
      <vt:lpstr>Cài đặt mã DrinkController</vt:lpstr>
      <vt:lpstr>Cài đặt mã DrinkController</vt:lpstr>
      <vt:lpstr>Lớp tiện ích XIcon</vt:lpstr>
      <vt:lpstr>PowerPoint Presentation</vt:lpstr>
      <vt:lpstr>Giới thiệu chức năng</vt:lpstr>
      <vt:lpstr>Các thành phần cần thiết</vt:lpstr>
      <vt:lpstr>Sơ đồ tổ chức</vt:lpstr>
      <vt:lpstr>PowerPoint Presentation</vt:lpstr>
      <vt:lpstr>BillManagerJDialog – Danh sách</vt:lpstr>
      <vt:lpstr>BillManagerJDialog – Biểu mẫu</vt:lpstr>
      <vt:lpstr>PowerPoint Presentation</vt:lpstr>
      <vt:lpstr>Hiệu chỉnh Entity BillDetail</vt:lpstr>
      <vt:lpstr>Hiệu chỉnh BillDetailDAOImpl</vt:lpstr>
      <vt:lpstr>Hiệu chỉnh BillDAO, BillDAOImpl</vt:lpstr>
      <vt:lpstr>PowerPoint Presentation</vt:lpstr>
      <vt:lpstr>Cài đặt mã theo mô hình tổ chức Controller</vt:lpstr>
      <vt:lpstr>Cài đặt mã BillController</vt:lpstr>
      <vt:lpstr>Cài đặt mã BillController</vt:lpstr>
      <vt:lpstr>Cài đặt mã BillController</vt:lpstr>
      <vt:lpstr>Cài đặt mã BillController</vt:lpstr>
      <vt:lpstr>Lớp tiện ích XDate</vt:lpstr>
      <vt:lpstr>Lớp TimeRange</vt:lpstr>
      <vt:lpstr>Tổng kết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DELL</cp:lastModifiedBy>
  <cp:revision>1730</cp:revision>
  <dcterms:created xsi:type="dcterms:W3CDTF">2013-04-23T08:05:33Z</dcterms:created>
  <dcterms:modified xsi:type="dcterms:W3CDTF">2025-04-13T11:15:36Z</dcterms:modified>
</cp:coreProperties>
</file>