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26"/>
  </p:notesMasterIdLst>
  <p:sldIdLst>
    <p:sldId id="541" r:id="rId2"/>
    <p:sldId id="784" r:id="rId3"/>
    <p:sldId id="808" r:id="rId4"/>
    <p:sldId id="841" r:id="rId5"/>
    <p:sldId id="857" r:id="rId6"/>
    <p:sldId id="737" r:id="rId7"/>
    <p:sldId id="807" r:id="rId8"/>
    <p:sldId id="846" r:id="rId9"/>
    <p:sldId id="851" r:id="rId10"/>
    <p:sldId id="809" r:id="rId11"/>
    <p:sldId id="847" r:id="rId12"/>
    <p:sldId id="848" r:id="rId13"/>
    <p:sldId id="849" r:id="rId14"/>
    <p:sldId id="850" r:id="rId15"/>
    <p:sldId id="788" r:id="rId16"/>
    <p:sldId id="791" r:id="rId17"/>
    <p:sldId id="794" r:id="rId18"/>
    <p:sldId id="824" r:id="rId19"/>
    <p:sldId id="852" r:id="rId20"/>
    <p:sldId id="853" r:id="rId21"/>
    <p:sldId id="855" r:id="rId22"/>
    <p:sldId id="856" r:id="rId23"/>
    <p:sldId id="725" r:id="rId24"/>
    <p:sldId id="72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9900"/>
    <a:srgbClr val="FF3300"/>
    <a:srgbClr val="F9F9F9"/>
    <a:srgbClr val="FF5A33"/>
    <a:srgbClr val="5C0000"/>
    <a:srgbClr val="FFD1D1"/>
    <a:srgbClr val="FFB9B9"/>
    <a:srgbClr val="FF9797"/>
    <a:srgbClr val="FF8F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2206" autoAdjust="0"/>
  </p:normalViewPr>
  <p:slideViewPr>
    <p:cSldViewPr>
      <p:cViewPr varScale="1">
        <p:scale>
          <a:sx n="84" d="100"/>
          <a:sy n="84" d="100"/>
        </p:scale>
        <p:origin x="581" y="8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44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60FC1-C18A-41E1-B5B3-73A5F51CC4CD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D6F88A-F17F-491B-A558-A5E9980DD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872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98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2698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522B80A-419E-4A25-A0FF-711AF4C34A54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385525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4D6F88A-F17F-491B-A558-A5E9980DD53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13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763" y="-4763"/>
            <a:ext cx="12201525" cy="686752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4953000"/>
            <a:ext cx="6705600" cy="990600"/>
          </a:xfrm>
        </p:spPr>
        <p:txBody>
          <a:bodyPr>
            <a:normAutofit/>
          </a:bodyPr>
          <a:lstStyle>
            <a:lvl1pPr marL="0" indent="0" algn="l">
              <a:buNone/>
              <a:defRPr sz="22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5583936" y="4953000"/>
            <a:ext cx="6303264" cy="0"/>
          </a:xfrm>
          <a:prstGeom prst="line">
            <a:avLst/>
          </a:prstGeom>
          <a:ln w="3175">
            <a:solidFill>
              <a:srgbClr val="FF5A3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 userDrawn="1"/>
        </p:nvSpPr>
        <p:spPr>
          <a:xfrm>
            <a:off x="1060704" y="2133600"/>
            <a:ext cx="3308096" cy="3048000"/>
          </a:xfrm>
          <a:prstGeom prst="ellipse">
            <a:avLst/>
          </a:prstGeom>
          <a:solidFill>
            <a:schemeClr val="bg1"/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5506720" y="4284596"/>
            <a:ext cx="6100064" cy="704980"/>
          </a:xfrm>
        </p:spPr>
        <p:txBody>
          <a:bodyPr>
            <a:normAutofit/>
          </a:bodyPr>
          <a:lstStyle>
            <a:lvl1pPr algn="l">
              <a:defRPr lang="en-US" sz="3400" b="1" kern="1200" cap="small" baseline="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 err="1" smtClean="0"/>
              <a:t>Tên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6000" y="2743200"/>
            <a:ext cx="3352800" cy="1828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Logo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537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00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4266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itle Placeholder 1"/>
          <p:cNvSpPr txBox="1">
            <a:spLocks/>
          </p:cNvSpPr>
          <p:nvPr userDrawn="1"/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3200" b="1" kern="1200" cap="small" baseline="0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+mj-ea"/>
                <a:cs typeface="Segoe UI" pitchFamily="34" charset="0"/>
              </a:defRPr>
            </a:lvl1pPr>
          </a:lstStyle>
          <a:p>
            <a:r>
              <a:rPr lang="en-US" sz="3200" dirty="0" smtClean="0"/>
              <a:t>Click to edit Master title style</a:t>
            </a:r>
            <a:endParaRPr lang="en-US" sz="3200" dirty="0"/>
          </a:p>
        </p:txBody>
      </p:sp>
      <p:sp>
        <p:nvSpPr>
          <p:cNvPr id="4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 flipH="1">
            <a:off x="711200" y="835152"/>
            <a:ext cx="10871200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340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36800" y="198438"/>
            <a:ext cx="9448800" cy="487362"/>
          </a:xfrm>
        </p:spPr>
        <p:txBody>
          <a:bodyPr anchor="t">
            <a:normAutofit/>
          </a:bodyPr>
          <a:lstStyle>
            <a:lvl1pPr algn="r">
              <a:defRPr sz="2400" b="0" i="0" baseline="0">
                <a:solidFill>
                  <a:schemeClr val="bg1"/>
                </a:solidFill>
                <a:latin typeface="Segoe UI" pitchFamily="34" charset="0"/>
                <a:ea typeface="Roboto Lt" pitchFamily="2" charset="0"/>
                <a:cs typeface="Segoe UI" pitchFamily="34" charset="0"/>
              </a:defRPr>
            </a:lvl1pPr>
          </a:lstStyle>
          <a:p>
            <a:r>
              <a:rPr lang="en-US" dirty="0" err="1" smtClean="0"/>
              <a:t>Tiêu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Silde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727200" y="1066800"/>
            <a:ext cx="10363200" cy="457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1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pPr lvl="0"/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mục</a:t>
            </a:r>
            <a:r>
              <a:rPr lang="en-US" dirty="0" smtClean="0"/>
              <a:t> </a:t>
            </a:r>
            <a:r>
              <a:rPr lang="en-US" dirty="0" err="1" smtClean="0"/>
              <a:t>lớn</a:t>
            </a:r>
            <a:endParaRPr lang="en-US" dirty="0" smtClean="0"/>
          </a:p>
        </p:txBody>
      </p:sp>
      <p:sp>
        <p:nvSpPr>
          <p:cNvPr id="7" name="Content Placeholder 2"/>
          <p:cNvSpPr>
            <a:spLocks noGrp="1"/>
          </p:cNvSpPr>
          <p:nvPr>
            <p:ph idx="13" hasCustomPrompt="1"/>
          </p:nvPr>
        </p:nvSpPr>
        <p:spPr>
          <a:xfrm>
            <a:off x="6604000" y="1828800"/>
            <a:ext cx="5384800" cy="27432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 b="0" baseline="0">
                <a:latin typeface="Segoe UI" pitchFamily="34" charset="0"/>
                <a:ea typeface="Roboto" pitchFamily="2" charset="0"/>
                <a:cs typeface="Segoe UI" pitchFamily="34" charset="0"/>
              </a:defRPr>
            </a:lvl1pPr>
            <a:lvl2pPr marL="457200" indent="0" algn="just">
              <a:buFontTx/>
              <a:buNone/>
              <a:defRPr sz="1600">
                <a:latin typeface="Roboto Lt" pitchFamily="2" charset="0"/>
                <a:ea typeface="Roboto Lt" pitchFamily="2" charset="0"/>
              </a:defRPr>
            </a:lvl2pPr>
            <a:lvl3pPr algn="just">
              <a:defRPr sz="1600">
                <a:latin typeface="Roboto Lt" pitchFamily="2" charset="0"/>
                <a:ea typeface="Roboto Lt" pitchFamily="2" charset="0"/>
              </a:defRPr>
            </a:lvl3pPr>
            <a:lvl4pPr marL="1600200" indent="-228600" algn="just">
              <a:buFont typeface="Courier New" pitchFamily="49" charset="0"/>
              <a:buChar char="o"/>
              <a:defRPr sz="1600">
                <a:latin typeface="Roboto Lt" pitchFamily="2" charset="0"/>
                <a:ea typeface="Roboto Lt" pitchFamily="2" charset="0"/>
              </a:defRPr>
            </a:lvl4pPr>
            <a:lvl5pPr algn="just">
              <a:defRPr sz="1600">
                <a:latin typeface="Roboto Lt" pitchFamily="2" charset="0"/>
                <a:ea typeface="Roboto Lt" pitchFamily="2" charset="0"/>
              </a:defRPr>
            </a:lvl5pPr>
          </a:lstStyle>
          <a:p>
            <a:r>
              <a:rPr lang="en-US" dirty="0" err="1" smtClean="0"/>
              <a:t>Nội</a:t>
            </a:r>
            <a:r>
              <a:rPr lang="en-US" dirty="0" smtClean="0"/>
              <a:t> dung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…….</a:t>
            </a:r>
          </a:p>
          <a:p>
            <a:r>
              <a:rPr lang="en-US" dirty="0" smtClean="0"/>
              <a:t>960, abstract, background, banner, bar, box, business, button, circle, clean,</a:t>
            </a:r>
          </a:p>
          <a:p>
            <a:r>
              <a:rPr lang="en-US" b="1" dirty="0" err="1" smtClean="0"/>
              <a:t>Nôi</a:t>
            </a:r>
            <a:r>
              <a:rPr lang="en-US" b="1" dirty="0" smtClean="0"/>
              <a:t> dung </a:t>
            </a:r>
            <a:r>
              <a:rPr lang="en-US" b="1" dirty="0" err="1" smtClean="0"/>
              <a:t>cần</a:t>
            </a:r>
            <a:r>
              <a:rPr lang="en-US" b="1" dirty="0" smtClean="0"/>
              <a:t> </a:t>
            </a:r>
            <a:r>
              <a:rPr lang="en-US" b="1" dirty="0" err="1" smtClean="0"/>
              <a:t>nhấn</a:t>
            </a:r>
            <a:r>
              <a:rPr lang="en-US" b="1" dirty="0" smtClean="0"/>
              <a:t> </a:t>
            </a:r>
            <a:r>
              <a:rPr lang="en-US" b="1" dirty="0" err="1" smtClean="0"/>
              <a:t>mạnh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>
          <a:xfrm>
            <a:off x="-1828800" y="6172201"/>
            <a:ext cx="28448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fld id="{C9454D8F-10CC-4917-9EE3-EC45D591F45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9911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2946400" y="274638"/>
            <a:ext cx="86360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200" y="228601"/>
            <a:ext cx="2133600" cy="48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3893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2" y="274638"/>
            <a:ext cx="9347198" cy="487362"/>
          </a:xfrm>
        </p:spPr>
        <p:txBody>
          <a:bodyPr>
            <a:noAutofit/>
          </a:bodyPr>
          <a:lstStyle>
            <a:lvl1pPr algn="r">
              <a:defRPr sz="2800" b="1" cap="small" baseline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cs typeface="Segoe U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257800"/>
          </a:xfrm>
        </p:spPr>
        <p:txBody>
          <a:bodyPr>
            <a:normAutofit/>
          </a:bodyPr>
          <a:lstStyle>
            <a:lvl1pPr marL="342900" indent="-342900">
              <a:buClr>
                <a:srgbClr val="FF5A33"/>
              </a:buClr>
              <a:buFont typeface="Wingdings" pitchFamily="2" charset="2"/>
              <a:buChar char="q"/>
              <a:defRPr sz="2800">
                <a:latin typeface="Segoe UI" pitchFamily="34" charset="0"/>
                <a:cs typeface="Segoe UI" pitchFamily="34" charset="0"/>
              </a:defRPr>
            </a:lvl1pPr>
            <a:lvl2pPr marL="742950" indent="-285750">
              <a:buClr>
                <a:srgbClr val="FF5A33"/>
              </a:buClr>
              <a:buFont typeface="Wingdings" pitchFamily="2" charset="2"/>
              <a:buChar char="v"/>
              <a:defRPr sz="2400">
                <a:latin typeface="Segoe UI" pitchFamily="34" charset="0"/>
                <a:cs typeface="Segoe UI" pitchFamily="34" charset="0"/>
              </a:defRPr>
            </a:lvl2pPr>
            <a:lvl3pPr marL="1143000" indent="-228600">
              <a:buClr>
                <a:srgbClr val="FF5A33"/>
              </a:buClr>
              <a:buFont typeface="Wingdings" pitchFamily="2" charset="2"/>
              <a:buChar char="Ø"/>
              <a:defRPr sz="2000">
                <a:latin typeface="Segoe UI" pitchFamily="34" charset="0"/>
                <a:cs typeface="Segoe UI" pitchFamily="34" charset="0"/>
              </a:defRPr>
            </a:lvl3pPr>
            <a:lvl4pPr marL="1600200" indent="-228600">
              <a:buClr>
                <a:srgbClr val="FF5A33"/>
              </a:buClr>
              <a:buFont typeface="Wingdings" pitchFamily="2" charset="2"/>
              <a:buChar char="ü"/>
              <a:defRPr sz="1800">
                <a:latin typeface="Segoe UI" pitchFamily="34" charset="0"/>
                <a:cs typeface="Segoe UI" pitchFamily="34" charset="0"/>
              </a:defRPr>
            </a:lvl4pPr>
            <a:lvl5pPr marL="2057400" indent="-228600">
              <a:buClr>
                <a:srgbClr val="FF5A33"/>
              </a:buClr>
              <a:buFont typeface="Wingdings" pitchFamily="2" charset="2"/>
              <a:buChar char="§"/>
              <a:defRPr sz="1800"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573"/>
            <a:ext cx="1625602" cy="713824"/>
          </a:xfrm>
          <a:prstGeom prst="rect">
            <a:avLst/>
          </a:prstGeom>
        </p:spPr>
      </p:pic>
      <p:cxnSp>
        <p:nvCxnSpPr>
          <p:cNvPr id="9" name="Straight Connector 8"/>
          <p:cNvCxnSpPr/>
          <p:nvPr userDrawn="1"/>
        </p:nvCxnSpPr>
        <p:spPr>
          <a:xfrm>
            <a:off x="609600" y="838200"/>
            <a:ext cx="10972800" cy="0"/>
          </a:xfrm>
          <a:prstGeom prst="line">
            <a:avLst/>
          </a:prstGeom>
          <a:ln w="381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40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840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454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032000" y="2551018"/>
            <a:ext cx="8534400" cy="32647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bg1"/>
              </a:solidFill>
            </a:endParaRPr>
          </a:p>
        </p:txBody>
      </p:sp>
      <p:pic>
        <p:nvPicPr>
          <p:cNvPr id="8" name="Picture 2" descr="http://uconndigitalarts.com/wp-content/uploads/2013/04/original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958" r="96146">
                        <a14:backgroundMark x1="16667" y1="54630" x2="86042" y2="55185"/>
                        <a14:backgroundMark x1="90625" y1="53889" x2="93125" y2="53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3978" b="41311"/>
          <a:stretch/>
        </p:blipFill>
        <p:spPr bwMode="auto">
          <a:xfrm flipH="1">
            <a:off x="3732707" y="2575401"/>
            <a:ext cx="4568091" cy="283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powerpoint.vn\Downloads\1e2cd4b177168ad16ce2e7c504bba4d2.x400.jpeg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50" b="81000" l="9971" r="89736">
                        <a14:backgroundMark x1="33724" y1="42750" x2="69208" y2="55250"/>
                        <a14:backgroundMark x1="25806" y1="33250" x2="25806" y2="37500"/>
                        <a14:backgroundMark x1="26100" y1="32250" x2="26100" y2="32250"/>
                        <a14:backgroundMark x1="70674" y1="35750" x2="70674" y2="35750"/>
                        <a14:backgroundMark x1="76246" y1="31250" x2="76246" y2="31250"/>
                        <a14:backgroundMark x1="70968" y1="34750" x2="70968" y2="347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710"/>
          <a:stretch/>
        </p:blipFill>
        <p:spPr bwMode="auto">
          <a:xfrm>
            <a:off x="2568620" y="609600"/>
            <a:ext cx="7257961" cy="2828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 userDrawn="1"/>
        </p:nvSpPr>
        <p:spPr>
          <a:xfrm>
            <a:off x="4103893" y="3124200"/>
            <a:ext cx="473530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200" b="1" dirty="0" smtClean="0">
                <a:solidFill>
                  <a:schemeClr val="bg1"/>
                </a:solidFill>
              </a:rPr>
              <a:t>DEM</a:t>
            </a:r>
            <a:r>
              <a:rPr lang="en-US" sz="11500" b="1" dirty="0" smtClean="0">
                <a:solidFill>
                  <a:schemeClr val="bg1"/>
                </a:solidFill>
              </a:rPr>
              <a:t>O</a:t>
            </a:r>
          </a:p>
          <a:p>
            <a:endParaRPr lang="en-US" sz="1800" dirty="0"/>
          </a:p>
        </p:txBody>
      </p:sp>
      <p:pic>
        <p:nvPicPr>
          <p:cNvPr id="10" name="Picture 2" descr="http://www.designofsignage.com/application/symbol/hands/image/600x600/hand-press-button-4.jp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9500" l="10000" r="90000">
                        <a14:foregroundMark x1="35833" y1="26500" x2="41500" y2="85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52" y="3568725"/>
            <a:ext cx="3488947" cy="2616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19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08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35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5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BFD7-1BFB-4165-B6C8-93BD150BB7E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CEE26-D979-411F-B229-D9F26BAED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91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3" r:id="rId12"/>
    <p:sldLayoutId id="2147483684" r:id="rId13"/>
    <p:sldLayoutId id="214748366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slideLayout" Target="../slideLayouts/slideLayout7.xml"/><Relationship Id="rId7" Type="http://schemas.microsoft.com/office/2007/relationships/hdphoto" Target="../media/hdphoto4.wdp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notesSlide" Target="../notesSlides/notesSlide2.xml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Giảng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: </a:t>
            </a:r>
            <a:r>
              <a:rPr lang="en-US" dirty="0" err="1" smtClean="0"/>
              <a:t>Nguyễn</a:t>
            </a:r>
            <a:r>
              <a:rPr lang="en-US" dirty="0" smtClean="0"/>
              <a:t> </a:t>
            </a:r>
            <a:r>
              <a:rPr lang="en-US" dirty="0" err="1" smtClean="0"/>
              <a:t>Nghiệm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3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534" y="685800"/>
            <a:ext cx="2571750" cy="1619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481161" y="1957992"/>
            <a:ext cx="3631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 Narrow" panose="020B0606020202030204" pitchFamily="34" charset="0"/>
              </a:rPr>
              <a:t>Conceive Design Implement Operate</a:t>
            </a:r>
            <a:endParaRPr lang="en-US" sz="2000" dirty="0">
              <a:latin typeface="Arial Narrow" panose="020B0606020202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932" y="2406165"/>
            <a:ext cx="1693935" cy="251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86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972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Entity &amp; DAO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562232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Class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609600" y="1066800"/>
            <a:ext cx="3810000" cy="56388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public class Revenue 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static class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ByCategory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    …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static class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ByUser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    …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5" name="Flowchart: Document 4"/>
          <p:cNvSpPr/>
          <p:nvPr/>
        </p:nvSpPr>
        <p:spPr>
          <a:xfrm>
            <a:off x="4724400" y="1066800"/>
            <a:ext cx="3276600" cy="45720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static class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ByCategory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    </a:t>
            </a:r>
            <a:r>
              <a:rPr lang="en-US" dirty="0">
                <a:latin typeface="Cormorant Infant" panose="00000500000000000000" pitchFamily="2" charset="0"/>
              </a:rPr>
              <a:t>private String category;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double revenue;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quantity;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double </a:t>
            </a:r>
            <a:r>
              <a:rPr lang="en-US" dirty="0" err="1">
                <a:latin typeface="Cormorant Infant" panose="00000500000000000000" pitchFamily="2" charset="0"/>
              </a:rPr>
              <a:t>minPrice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double </a:t>
            </a:r>
            <a:r>
              <a:rPr lang="en-US" dirty="0" err="1">
                <a:latin typeface="Cormorant Infant" panose="00000500000000000000" pitchFamily="2" charset="0"/>
              </a:rPr>
              <a:t>maxPrice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double </a:t>
            </a:r>
            <a:r>
              <a:rPr lang="en-US" dirty="0" err="1">
                <a:latin typeface="Cormorant Infant" panose="00000500000000000000" pitchFamily="2" charset="0"/>
              </a:rPr>
              <a:t>avgPrice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</a:t>
            </a:r>
          </a:p>
        </p:txBody>
      </p:sp>
      <p:sp>
        <p:nvSpPr>
          <p:cNvPr id="6" name="Flowchart: Document 5"/>
          <p:cNvSpPr/>
          <p:nvPr/>
        </p:nvSpPr>
        <p:spPr>
          <a:xfrm>
            <a:off x="8305800" y="1066800"/>
            <a:ext cx="3276600" cy="3968496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smtClean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AllArgsConstructor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</a:t>
            </a:r>
            <a:r>
              <a:rPr lang="en-US" dirty="0" err="1">
                <a:latin typeface="Cormorant Infant" panose="00000500000000000000" pitchFamily="2" charset="0"/>
              </a:rPr>
              <a:t>NoArgsConstructor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@Builder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@Data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static class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ByUser</a:t>
            </a:r>
            <a:r>
              <a:rPr lang="en-US" dirty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dirty="0" smtClean="0">
                <a:latin typeface="Cormorant Infant" panose="00000500000000000000" pitchFamily="2" charset="0"/>
              </a:rPr>
              <a:t>{</a:t>
            </a:r>
            <a:endParaRPr lang="en-US" dirty="0">
              <a:latin typeface="Cormorant Infant" panose="00000500000000000000" pitchFamily="2" charset="0"/>
            </a:endParaRPr>
          </a:p>
          <a:p>
            <a:r>
              <a:rPr lang="en-US" dirty="0">
                <a:latin typeface="Cormorant Infant" panose="00000500000000000000" pitchFamily="2" charset="0"/>
              </a:rPr>
              <a:t>        private String user;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double revenue;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</a:t>
            </a:r>
            <a:r>
              <a:rPr lang="en-US" dirty="0" err="1">
                <a:latin typeface="Cormorant Infant" panose="00000500000000000000" pitchFamily="2" charset="0"/>
              </a:rPr>
              <a:t>int</a:t>
            </a:r>
            <a:r>
              <a:rPr lang="en-US" dirty="0">
                <a:latin typeface="Cormorant Infant" panose="00000500000000000000" pitchFamily="2" charset="0"/>
              </a:rPr>
              <a:t> quantity;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Date </a:t>
            </a:r>
            <a:r>
              <a:rPr lang="en-US" dirty="0" err="1">
                <a:latin typeface="Cormorant Infant" panose="00000500000000000000" pitchFamily="2" charset="0"/>
              </a:rPr>
              <a:t>firstTime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private Date </a:t>
            </a:r>
            <a:r>
              <a:rPr lang="en-US" dirty="0" err="1">
                <a:latin typeface="Cormorant Infant" panose="00000500000000000000" pitchFamily="2" charset="0"/>
              </a:rPr>
              <a:t>lastTime</a:t>
            </a:r>
            <a:r>
              <a:rPr lang="en-US" dirty="0">
                <a:latin typeface="Cormorant Infant" panose="00000500000000000000" pitchFamily="2" charset="0"/>
              </a:rPr>
              <a:t>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000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DAO</a:t>
            </a:r>
            <a:endParaRPr lang="en-US" dirty="0"/>
          </a:p>
        </p:txBody>
      </p:sp>
      <p:sp>
        <p:nvSpPr>
          <p:cNvPr id="4" name="Flowchart: Document 3"/>
          <p:cNvSpPr/>
          <p:nvPr/>
        </p:nvSpPr>
        <p:spPr>
          <a:xfrm>
            <a:off x="2057400" y="990600"/>
            <a:ext cx="8305800" cy="16002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public interface </a:t>
            </a:r>
            <a:r>
              <a:rPr lang="en-US" dirty="0" err="1">
                <a:latin typeface="Cormorant Infant" panose="00000500000000000000" pitchFamily="2" charset="0"/>
              </a:rPr>
              <a:t>RevenueDAO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 List&lt;</a:t>
            </a:r>
            <a:r>
              <a:rPr lang="en-US" dirty="0" err="1" smtClean="0">
                <a:latin typeface="Cormorant Infant" panose="00000500000000000000" pitchFamily="2" charset="0"/>
              </a:rPr>
              <a:t>Revenue.ByCategory</a:t>
            </a:r>
            <a:r>
              <a:rPr lang="en-US" dirty="0">
                <a:latin typeface="Cormorant Infant" panose="00000500000000000000" pitchFamily="2" charset="0"/>
              </a:rPr>
              <a:t>&gt;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getByCategory</a:t>
            </a:r>
            <a:r>
              <a:rPr lang="en-US" dirty="0">
                <a:latin typeface="Cormorant Infant" panose="00000500000000000000" pitchFamily="2" charset="0"/>
              </a:rPr>
              <a:t>(Date begin, Date end);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 List&lt;</a:t>
            </a:r>
            <a:r>
              <a:rPr lang="en-US" dirty="0" err="1" smtClean="0">
                <a:latin typeface="Cormorant Infant" panose="00000500000000000000" pitchFamily="2" charset="0"/>
              </a:rPr>
              <a:t>Revenue.ByUser</a:t>
            </a:r>
            <a:r>
              <a:rPr lang="en-US" dirty="0">
                <a:latin typeface="Cormorant Infant" panose="00000500000000000000" pitchFamily="2" charset="0"/>
              </a:rPr>
              <a:t>&gt;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getByUser</a:t>
            </a:r>
            <a:r>
              <a:rPr lang="en-US" dirty="0">
                <a:latin typeface="Cormorant Infant" panose="00000500000000000000" pitchFamily="2" charset="0"/>
              </a:rPr>
              <a:t>(Date begin, Date end</a:t>
            </a:r>
            <a:r>
              <a:rPr lang="en-US" dirty="0" smtClean="0">
                <a:latin typeface="Cormorant Infant" panose="00000500000000000000" pitchFamily="2" charset="0"/>
              </a:rPr>
              <a:t>);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}</a:t>
            </a:r>
            <a:endParaRPr lang="en-US" dirty="0">
              <a:latin typeface="Cormorant Infant" panose="00000500000000000000" pitchFamily="2" charset="0"/>
            </a:endParaRPr>
          </a:p>
        </p:txBody>
      </p:sp>
      <p:sp>
        <p:nvSpPr>
          <p:cNvPr id="5" name="Flowchart: Document 4"/>
          <p:cNvSpPr/>
          <p:nvPr/>
        </p:nvSpPr>
        <p:spPr>
          <a:xfrm>
            <a:off x="2057400" y="3048000"/>
            <a:ext cx="8305800" cy="3657600"/>
          </a:xfrm>
          <a:prstGeom prst="flowChartDocumen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latin typeface="Cormorant Infant" panose="00000500000000000000" pitchFamily="2" charset="0"/>
              </a:rPr>
              <a:t>public class </a:t>
            </a:r>
            <a:r>
              <a:rPr lang="en-US" dirty="0" err="1">
                <a:latin typeface="Cormorant Infant" panose="00000500000000000000" pitchFamily="2" charset="0"/>
              </a:rPr>
              <a:t>RevenueDAOImpl</a:t>
            </a:r>
            <a:r>
              <a:rPr lang="en-US" dirty="0">
                <a:latin typeface="Cormorant Infant" panose="00000500000000000000" pitchFamily="2" charset="0"/>
              </a:rPr>
              <a:t>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RevenueDAO</a:t>
            </a:r>
            <a:r>
              <a:rPr lang="en-US" dirty="0">
                <a:latin typeface="Cormorant Infant" panose="00000500000000000000" pitchFamily="2" charset="0"/>
              </a:rPr>
              <a:t> {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List&lt;</a:t>
            </a:r>
            <a:r>
              <a:rPr lang="en-US" dirty="0" err="1">
                <a:latin typeface="Cormorant Infant" panose="00000500000000000000" pitchFamily="2" charset="0"/>
              </a:rPr>
              <a:t>Revenue.ByCategory</a:t>
            </a:r>
            <a:r>
              <a:rPr lang="en-US" dirty="0">
                <a:latin typeface="Cormorant Infant" panose="00000500000000000000" pitchFamily="2" charset="0"/>
              </a:rPr>
              <a:t>&gt;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getByCategory</a:t>
            </a:r>
            <a:r>
              <a:rPr lang="en-US" dirty="0">
                <a:latin typeface="Cormorant Infant" panose="00000500000000000000" pitchFamily="2" charset="0"/>
              </a:rPr>
              <a:t>(Date </a:t>
            </a:r>
            <a:r>
              <a:rPr lang="en-US" dirty="0" smtClean="0">
                <a:latin typeface="Cormorant Infant" panose="00000500000000000000" pitchFamily="2" charset="0"/>
              </a:rPr>
              <a:t>begin, </a:t>
            </a:r>
            <a:r>
              <a:rPr lang="en-US" dirty="0">
                <a:latin typeface="Cormorant Infant" panose="00000500000000000000" pitchFamily="2" charset="0"/>
              </a:rPr>
              <a:t>Date </a:t>
            </a:r>
            <a:r>
              <a:rPr lang="en-US" dirty="0" smtClean="0">
                <a:latin typeface="Cormorant Infant" panose="00000500000000000000" pitchFamily="2" charset="0"/>
              </a:rPr>
              <a:t>end) 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return </a:t>
            </a:r>
            <a:r>
              <a:rPr lang="en-US" dirty="0" err="1">
                <a:latin typeface="Cormorant Infant" panose="00000500000000000000" pitchFamily="2" charset="0"/>
              </a:rPr>
              <a:t>XQuery.getBeanList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Revenue.ByCategory.class</a:t>
            </a:r>
            <a:r>
              <a:rPr lang="en-US" dirty="0">
                <a:latin typeface="Cormorant Infant" panose="00000500000000000000" pitchFamily="2" charset="0"/>
              </a:rPr>
              <a:t>, </a:t>
            </a:r>
            <a:r>
              <a:rPr lang="en-US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byCategorySql</a:t>
            </a:r>
            <a:r>
              <a:rPr lang="en-US" dirty="0" smtClean="0">
                <a:latin typeface="Cormorant Infant" panose="00000500000000000000" pitchFamily="2" charset="0"/>
              </a:rPr>
              <a:t>, </a:t>
            </a:r>
            <a:r>
              <a:rPr lang="en-US" dirty="0">
                <a:latin typeface="Cormorant Infant" panose="00000500000000000000" pitchFamily="2" charset="0"/>
              </a:rPr>
              <a:t>begin, end);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 smtClean="0">
                <a:latin typeface="Cormorant Infant" panose="00000500000000000000" pitchFamily="2" charset="0"/>
              </a:rPr>
              <a:t>    </a:t>
            </a:r>
            <a:r>
              <a:rPr lang="en-US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public List&lt;</a:t>
            </a:r>
            <a:r>
              <a:rPr lang="en-US" dirty="0" err="1">
                <a:latin typeface="Cormorant Infant" panose="00000500000000000000" pitchFamily="2" charset="0"/>
              </a:rPr>
              <a:t>Revenue.ByUser</a:t>
            </a:r>
            <a:r>
              <a:rPr lang="en-US" dirty="0">
                <a:latin typeface="Cormorant Infant" panose="00000500000000000000" pitchFamily="2" charset="0"/>
              </a:rPr>
              <a:t>&gt;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getByUser</a:t>
            </a:r>
            <a:r>
              <a:rPr lang="en-US" dirty="0">
                <a:latin typeface="Cormorant Infant" panose="00000500000000000000" pitchFamily="2" charset="0"/>
              </a:rPr>
              <a:t>(Date </a:t>
            </a:r>
            <a:r>
              <a:rPr lang="en-US" dirty="0" smtClean="0">
                <a:latin typeface="Cormorant Infant" panose="00000500000000000000" pitchFamily="2" charset="0"/>
              </a:rPr>
              <a:t>begin, </a:t>
            </a:r>
            <a:r>
              <a:rPr lang="en-US" dirty="0">
                <a:latin typeface="Cormorant Infant" panose="00000500000000000000" pitchFamily="2" charset="0"/>
              </a:rPr>
              <a:t>Date </a:t>
            </a:r>
            <a:r>
              <a:rPr lang="en-US" dirty="0" smtClean="0">
                <a:latin typeface="Cormorant Infant" panose="00000500000000000000" pitchFamily="2" charset="0"/>
              </a:rPr>
              <a:t>end) </a:t>
            </a:r>
            <a:r>
              <a:rPr lang="en-US" dirty="0">
                <a:latin typeface="Cormorant Infant" panose="00000500000000000000" pitchFamily="2" charset="0"/>
              </a:rPr>
              <a:t>{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    return </a:t>
            </a:r>
            <a:r>
              <a:rPr lang="en-US" dirty="0" err="1" smtClean="0">
                <a:latin typeface="Cormorant Infant" panose="00000500000000000000" pitchFamily="2" charset="0"/>
              </a:rPr>
              <a:t>XQuery.getBeanList</a:t>
            </a:r>
            <a:r>
              <a:rPr lang="en-US" dirty="0" smtClean="0">
                <a:latin typeface="Cormorant Infant" panose="00000500000000000000" pitchFamily="2" charset="0"/>
              </a:rPr>
              <a:t>(</a:t>
            </a:r>
            <a:r>
              <a:rPr lang="en-US" dirty="0" err="1" smtClean="0">
                <a:latin typeface="Cormorant Infant" panose="00000500000000000000" pitchFamily="2" charset="0"/>
              </a:rPr>
              <a:t>Revenue.ByUser.class</a:t>
            </a:r>
            <a:r>
              <a:rPr lang="en-US" dirty="0">
                <a:latin typeface="Cormorant Infant" panose="00000500000000000000" pitchFamily="2" charset="0"/>
              </a:rPr>
              <a:t>, </a:t>
            </a:r>
            <a:r>
              <a:rPr lang="en-US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byUserSql</a:t>
            </a:r>
            <a:r>
              <a:rPr lang="en-US" dirty="0" smtClean="0">
                <a:latin typeface="Cormorant Infant" panose="00000500000000000000" pitchFamily="2" charset="0"/>
              </a:rPr>
              <a:t>, </a:t>
            </a:r>
            <a:r>
              <a:rPr lang="en-US" dirty="0">
                <a:latin typeface="Cormorant Infant" panose="00000500000000000000" pitchFamily="2" charset="0"/>
              </a:rPr>
              <a:t>begin, end);</a:t>
            </a:r>
          </a:p>
          <a:p>
            <a:r>
              <a:rPr lang="en-US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dirty="0">
                <a:latin typeface="Cormorant Infant" panose="00000500000000000000" pitchFamily="2" charset="0"/>
              </a:rPr>
              <a:t>}</a:t>
            </a: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>
          <a:xfrm flipV="1">
            <a:off x="6210300" y="2485009"/>
            <a:ext cx="0" cy="562991"/>
          </a:xfrm>
          <a:prstGeom prst="straightConnector1">
            <a:avLst/>
          </a:prstGeom>
          <a:ln w="28575">
            <a:solidFill>
              <a:srgbClr val="FF990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460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DAO.getByCategory</a:t>
            </a:r>
            <a:r>
              <a:rPr lang="en-US" dirty="0" smtClean="0"/>
              <a:t>() - </a:t>
            </a:r>
            <a:r>
              <a:rPr lang="en-US" dirty="0" err="1" smtClean="0"/>
              <a:t>byCategorySql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rmorant Infant" panose="00000500000000000000" pitchFamily="2" charset="0"/>
              </a:rPr>
              <a:t>SELECT </a:t>
            </a:r>
            <a:r>
              <a:rPr lang="en-US" dirty="0" err="1">
                <a:latin typeface="Cormorant Infant" panose="00000500000000000000" pitchFamily="2" charset="0"/>
              </a:rPr>
              <a:t>category.Name</a:t>
            </a:r>
            <a:r>
              <a:rPr lang="en-US" dirty="0">
                <a:latin typeface="Cormorant Infant" panose="00000500000000000000" pitchFamily="2" charset="0"/>
              </a:rPr>
              <a:t> AS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Category</a:t>
            </a:r>
            <a:r>
              <a:rPr lang="en-US" dirty="0">
                <a:latin typeface="Cormorant Infant" panose="00000500000000000000" pitchFamily="2" charset="0"/>
              </a:rPr>
              <a:t>,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sum(</a:t>
            </a:r>
            <a:r>
              <a:rPr lang="en-US" dirty="0" err="1">
                <a:latin typeface="Cormorant Infant" panose="00000500000000000000" pitchFamily="2" charset="0"/>
              </a:rPr>
              <a:t>detail.UnitPrice</a:t>
            </a:r>
            <a:r>
              <a:rPr lang="en-US" dirty="0">
                <a:latin typeface="Cormorant Infant" panose="00000500000000000000" pitchFamily="2" charset="0"/>
              </a:rPr>
              <a:t>*</a:t>
            </a:r>
            <a:r>
              <a:rPr lang="en-US" dirty="0" err="1">
                <a:latin typeface="Cormorant Infant" panose="00000500000000000000" pitchFamily="2" charset="0"/>
              </a:rPr>
              <a:t>detail.Quantity</a:t>
            </a:r>
            <a:r>
              <a:rPr lang="en-US" dirty="0">
                <a:latin typeface="Cormorant Infant" panose="00000500000000000000" pitchFamily="2" charset="0"/>
              </a:rPr>
              <a:t>*(1-detail.Discount)) AS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Revenue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sum(</a:t>
            </a:r>
            <a:r>
              <a:rPr lang="en-US" dirty="0" err="1">
                <a:latin typeface="Cormorant Infant" panose="00000500000000000000" pitchFamily="2" charset="0"/>
              </a:rPr>
              <a:t>detail.Quantity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Quantity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min(</a:t>
            </a:r>
            <a:r>
              <a:rPr lang="en-US" dirty="0" err="1">
                <a:latin typeface="Cormorant Infant" panose="00000500000000000000" pitchFamily="2" charset="0"/>
              </a:rPr>
              <a:t>detail.UnitPrice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MinPrice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max(</a:t>
            </a:r>
            <a:r>
              <a:rPr lang="en-US" dirty="0" err="1">
                <a:latin typeface="Cormorant Infant" panose="00000500000000000000" pitchFamily="2" charset="0"/>
              </a:rPr>
              <a:t>detail.UnitPrice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MaxPrice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</a:t>
            </a:r>
            <a:r>
              <a:rPr lang="en-US" dirty="0" err="1">
                <a:latin typeface="Cormorant Infant" panose="00000500000000000000" pitchFamily="2" charset="0"/>
              </a:rPr>
              <a:t>avg</a:t>
            </a:r>
            <a:r>
              <a:rPr lang="en-US" dirty="0">
                <a:latin typeface="Cormorant Infant" panose="00000500000000000000" pitchFamily="2" charset="0"/>
              </a:rPr>
              <a:t>(</a:t>
            </a:r>
            <a:r>
              <a:rPr lang="en-US" dirty="0" err="1">
                <a:latin typeface="Cormorant Infant" panose="00000500000000000000" pitchFamily="2" charset="0"/>
              </a:rPr>
              <a:t>detail.UnitPrice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AvgPrice</a:t>
            </a:r>
            <a:endParaRPr lang="en-US" b="1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FROM </a:t>
            </a:r>
            <a:r>
              <a:rPr lang="en-US" dirty="0" err="1">
                <a:latin typeface="Cormorant Infant" panose="00000500000000000000" pitchFamily="2" charset="0"/>
              </a:rPr>
              <a:t>BillDetails</a:t>
            </a:r>
            <a:r>
              <a:rPr lang="en-US" dirty="0">
                <a:latin typeface="Cormorant Infant" panose="00000500000000000000" pitchFamily="2" charset="0"/>
              </a:rPr>
              <a:t> detail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JOIN Drinks drink ON </a:t>
            </a:r>
            <a:r>
              <a:rPr lang="en-US" dirty="0" err="1">
                <a:latin typeface="Cormorant Infant" panose="00000500000000000000" pitchFamily="2" charset="0"/>
              </a:rPr>
              <a:t>drink.Id</a:t>
            </a:r>
            <a:r>
              <a:rPr lang="en-US" dirty="0">
                <a:latin typeface="Cormorant Infant" panose="00000500000000000000" pitchFamily="2" charset="0"/>
              </a:rPr>
              <a:t>=</a:t>
            </a:r>
            <a:r>
              <a:rPr lang="en-US" dirty="0" err="1">
                <a:latin typeface="Cormorant Infant" panose="00000500000000000000" pitchFamily="2" charset="0"/>
              </a:rPr>
              <a:t>detail.DrinkId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JOIN Categories category ON </a:t>
            </a:r>
            <a:r>
              <a:rPr lang="en-US" dirty="0" err="1">
                <a:latin typeface="Cormorant Infant" panose="00000500000000000000" pitchFamily="2" charset="0"/>
              </a:rPr>
              <a:t>category.Id</a:t>
            </a:r>
            <a:r>
              <a:rPr lang="en-US" dirty="0">
                <a:latin typeface="Cormorant Infant" panose="00000500000000000000" pitchFamily="2" charset="0"/>
              </a:rPr>
              <a:t>=</a:t>
            </a:r>
            <a:r>
              <a:rPr lang="en-US" dirty="0" err="1">
                <a:latin typeface="Cormorant Infant" panose="00000500000000000000" pitchFamily="2" charset="0"/>
              </a:rPr>
              <a:t>drink.CategoryId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JOIN Bills bill ON </a:t>
            </a:r>
            <a:r>
              <a:rPr lang="en-US" dirty="0" err="1">
                <a:latin typeface="Cormorant Infant" panose="00000500000000000000" pitchFamily="2" charset="0"/>
              </a:rPr>
              <a:t>bill.Id</a:t>
            </a:r>
            <a:r>
              <a:rPr lang="en-US" dirty="0">
                <a:latin typeface="Cormorant Infant" panose="00000500000000000000" pitchFamily="2" charset="0"/>
              </a:rPr>
              <a:t>=</a:t>
            </a:r>
            <a:r>
              <a:rPr lang="en-US" dirty="0" err="1">
                <a:latin typeface="Cormorant Infant" panose="00000500000000000000" pitchFamily="2" charset="0"/>
              </a:rPr>
              <a:t>detail.BillId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WHERE </a:t>
            </a:r>
            <a:r>
              <a:rPr lang="en-US" dirty="0" err="1">
                <a:latin typeface="Cormorant Infant" panose="00000500000000000000" pitchFamily="2" charset="0"/>
              </a:rPr>
              <a:t>bill.Status</a:t>
            </a:r>
            <a:r>
              <a:rPr lang="en-US" dirty="0">
                <a:latin typeface="Cormorant Infant" panose="00000500000000000000" pitchFamily="2" charset="0"/>
              </a:rPr>
              <a:t>=1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AND </a:t>
            </a:r>
            <a:r>
              <a:rPr lang="en-US" dirty="0" err="1">
                <a:latin typeface="Cormorant Infant" panose="00000500000000000000" pitchFamily="2" charset="0"/>
              </a:rPr>
              <a:t>bill.Checkout</a:t>
            </a:r>
            <a:r>
              <a:rPr lang="en-US" dirty="0">
                <a:latin typeface="Cormorant Infant" panose="00000500000000000000" pitchFamily="2" charset="0"/>
              </a:rPr>
              <a:t> IS NOT NULL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AND </a:t>
            </a:r>
            <a:r>
              <a:rPr lang="en-US" dirty="0" err="1">
                <a:latin typeface="Cormorant Infant" panose="00000500000000000000" pitchFamily="2" charset="0"/>
              </a:rPr>
              <a:t>bill.Checkout</a:t>
            </a:r>
            <a:r>
              <a:rPr lang="en-US" dirty="0">
                <a:latin typeface="Cormorant Infant" panose="00000500000000000000" pitchFamily="2" charset="0"/>
              </a:rPr>
              <a:t> BETWEEN ? AND ?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GROUP BY </a:t>
            </a:r>
            <a:r>
              <a:rPr lang="en-US" dirty="0" err="1">
                <a:latin typeface="Cormorant Infant" panose="00000500000000000000" pitchFamily="2" charset="0"/>
              </a:rPr>
              <a:t>category.Name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ORDER BY Revenue DESC</a:t>
            </a:r>
          </a:p>
        </p:txBody>
      </p:sp>
    </p:spTree>
    <p:extLst>
      <p:ext uri="{BB962C8B-B14F-4D97-AF65-F5344CB8AC3E}">
        <p14:creationId xmlns:p14="http://schemas.microsoft.com/office/powerpoint/2010/main" val="426436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DAO.getUserSql</a:t>
            </a:r>
            <a:r>
              <a:rPr lang="en-US" dirty="0" smtClean="0"/>
              <a:t>() - </a:t>
            </a:r>
            <a:r>
              <a:rPr lang="en-US" dirty="0" err="1" smtClean="0"/>
              <a:t>byUserSql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638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SELECT </a:t>
            </a:r>
            <a:r>
              <a:rPr lang="en-US" dirty="0" err="1">
                <a:latin typeface="Cormorant Infant" panose="00000500000000000000" pitchFamily="2" charset="0"/>
              </a:rPr>
              <a:t>bill.Username</a:t>
            </a:r>
            <a:r>
              <a:rPr lang="en-US" dirty="0">
                <a:latin typeface="Cormorant Infant" panose="00000500000000000000" pitchFamily="2" charset="0"/>
              </a:rPr>
              <a:t> AS [</a:t>
            </a:r>
            <a:r>
              <a:rPr lang="en-US" sz="26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User</a:t>
            </a:r>
            <a:r>
              <a:rPr lang="en-US" dirty="0">
                <a:latin typeface="Cormorant Infant" panose="00000500000000000000" pitchFamily="2" charset="0"/>
              </a:rPr>
              <a:t>],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sum(</a:t>
            </a:r>
            <a:r>
              <a:rPr lang="en-US" dirty="0" err="1">
                <a:latin typeface="Cormorant Infant" panose="00000500000000000000" pitchFamily="2" charset="0"/>
              </a:rPr>
              <a:t>detail.UnitPrice</a:t>
            </a:r>
            <a:r>
              <a:rPr lang="en-US" dirty="0">
                <a:latin typeface="Cormorant Infant" panose="00000500000000000000" pitchFamily="2" charset="0"/>
              </a:rPr>
              <a:t>*</a:t>
            </a:r>
            <a:r>
              <a:rPr lang="en-US" dirty="0" err="1">
                <a:latin typeface="Cormorant Infant" panose="00000500000000000000" pitchFamily="2" charset="0"/>
              </a:rPr>
              <a:t>detail.Quantity</a:t>
            </a:r>
            <a:r>
              <a:rPr lang="en-US" dirty="0">
                <a:latin typeface="Cormorant Infant" panose="00000500000000000000" pitchFamily="2" charset="0"/>
              </a:rPr>
              <a:t>*(1-detail.Discount)) AS </a:t>
            </a:r>
            <a:r>
              <a:rPr lang="en-US" sz="26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Revenue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count(DISTINCT </a:t>
            </a:r>
            <a:r>
              <a:rPr lang="en-US" dirty="0" err="1">
                <a:latin typeface="Cormorant Infant" panose="00000500000000000000" pitchFamily="2" charset="0"/>
              </a:rPr>
              <a:t>detail.BillId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sz="26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Quantity</a:t>
            </a:r>
            <a:r>
              <a:rPr lang="en-US" dirty="0" smtClean="0">
                <a:latin typeface="Cormorant Infant" panose="00000500000000000000" pitchFamily="2" charset="0"/>
              </a:rPr>
              <a:t>,</a:t>
            </a:r>
            <a:endParaRPr lang="en-US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min(</a:t>
            </a:r>
            <a:r>
              <a:rPr lang="en-US" dirty="0" err="1">
                <a:latin typeface="Cormorant Infant" panose="00000500000000000000" pitchFamily="2" charset="0"/>
              </a:rPr>
              <a:t>bill.Checkin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sz="26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FirstTime</a:t>
            </a:r>
            <a:r>
              <a:rPr lang="en-US" dirty="0">
                <a:latin typeface="Cormorant Infant" panose="00000500000000000000" pitchFamily="2" charset="0"/>
              </a:rPr>
              <a:t>,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max(</a:t>
            </a:r>
            <a:r>
              <a:rPr lang="en-US" dirty="0" err="1">
                <a:latin typeface="Cormorant Infant" panose="00000500000000000000" pitchFamily="2" charset="0"/>
              </a:rPr>
              <a:t>bill.Checkin</a:t>
            </a:r>
            <a:r>
              <a:rPr lang="en-US" dirty="0">
                <a:latin typeface="Cormorant Infant" panose="00000500000000000000" pitchFamily="2" charset="0"/>
              </a:rPr>
              <a:t>) AS </a:t>
            </a:r>
            <a:r>
              <a:rPr lang="en-US" sz="26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LastTime</a:t>
            </a:r>
            <a:endParaRPr lang="en-US" sz="2600" b="1" i="1" dirty="0">
              <a:solidFill>
                <a:srgbClr val="0000FF"/>
              </a:solidFill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FROM </a:t>
            </a:r>
            <a:r>
              <a:rPr lang="en-US" dirty="0" err="1">
                <a:latin typeface="Cormorant Infant" panose="00000500000000000000" pitchFamily="2" charset="0"/>
              </a:rPr>
              <a:t>BillDetails</a:t>
            </a:r>
            <a:r>
              <a:rPr lang="en-US" dirty="0">
                <a:latin typeface="Cormorant Infant" panose="00000500000000000000" pitchFamily="2" charset="0"/>
              </a:rPr>
              <a:t> detail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JOIN Bills bill ON </a:t>
            </a:r>
            <a:r>
              <a:rPr lang="en-US" dirty="0" err="1">
                <a:latin typeface="Cormorant Infant" panose="00000500000000000000" pitchFamily="2" charset="0"/>
              </a:rPr>
              <a:t>bill.Id</a:t>
            </a:r>
            <a:r>
              <a:rPr lang="en-US" dirty="0">
                <a:latin typeface="Cormorant Infant" panose="00000500000000000000" pitchFamily="2" charset="0"/>
              </a:rPr>
              <a:t>=</a:t>
            </a:r>
            <a:r>
              <a:rPr lang="en-US" dirty="0" err="1">
                <a:latin typeface="Cormorant Infant" panose="00000500000000000000" pitchFamily="2" charset="0"/>
              </a:rPr>
              <a:t>detail.BillId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WHERE </a:t>
            </a:r>
            <a:r>
              <a:rPr lang="en-US" dirty="0" err="1">
                <a:latin typeface="Cormorant Infant" panose="00000500000000000000" pitchFamily="2" charset="0"/>
              </a:rPr>
              <a:t>bill.Status</a:t>
            </a:r>
            <a:r>
              <a:rPr lang="en-US" dirty="0">
                <a:latin typeface="Cormorant Infant" panose="00000500000000000000" pitchFamily="2" charset="0"/>
              </a:rPr>
              <a:t>=1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AND </a:t>
            </a:r>
            <a:r>
              <a:rPr lang="en-US" dirty="0" err="1">
                <a:latin typeface="Cormorant Infant" panose="00000500000000000000" pitchFamily="2" charset="0"/>
              </a:rPr>
              <a:t>bill.Checkout</a:t>
            </a:r>
            <a:r>
              <a:rPr lang="en-US" dirty="0">
                <a:latin typeface="Cormorant Infant" panose="00000500000000000000" pitchFamily="2" charset="0"/>
              </a:rPr>
              <a:t> IS NOT NULL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    AND </a:t>
            </a:r>
            <a:r>
              <a:rPr lang="en-US" dirty="0" err="1">
                <a:latin typeface="Cormorant Infant" panose="00000500000000000000" pitchFamily="2" charset="0"/>
              </a:rPr>
              <a:t>bill.Checkout</a:t>
            </a:r>
            <a:r>
              <a:rPr lang="en-US" dirty="0">
                <a:latin typeface="Cormorant Infant" panose="00000500000000000000" pitchFamily="2" charset="0"/>
              </a:rPr>
              <a:t> BETWEEN ? AND ? </a:t>
            </a: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GROUP BY </a:t>
            </a:r>
            <a:r>
              <a:rPr lang="en-US" dirty="0" err="1">
                <a:latin typeface="Cormorant Infant" panose="00000500000000000000" pitchFamily="2" charset="0"/>
              </a:rPr>
              <a:t>bill.Username</a:t>
            </a:r>
            <a:endParaRPr lang="en-US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dirty="0">
                <a:latin typeface="Cormorant Infant" panose="00000500000000000000" pitchFamily="2" charset="0"/>
              </a:rPr>
              <a:t>ORDER BY Revenue DESC</a:t>
            </a:r>
          </a:p>
        </p:txBody>
      </p:sp>
    </p:spTree>
    <p:extLst>
      <p:ext uri="{BB962C8B-B14F-4D97-AF65-F5344CB8AC3E}">
        <p14:creationId xmlns:p14="http://schemas.microsoft.com/office/powerpoint/2010/main" val="1111656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32952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8148273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Controller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109728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vi-VN" sz="2400" dirty="0">
                <a:latin typeface="Cormorant Infant" panose="00000500000000000000" pitchFamily="2" charset="0"/>
              </a:rPr>
              <a:t>public interface </a:t>
            </a:r>
            <a:r>
              <a:rPr lang="vi-VN" sz="2400" b="1" i="1" dirty="0">
                <a:solidFill>
                  <a:srgbClr val="FF0000"/>
                </a:solidFill>
                <a:latin typeface="Cormorant Infant" panose="00000500000000000000" pitchFamily="2" charset="0"/>
              </a:rPr>
              <a:t>Revenue</a:t>
            </a:r>
            <a:r>
              <a:rPr lang="vi-VN" sz="2400" dirty="0">
                <a:latin typeface="Cormorant Infant" panose="00000500000000000000" pitchFamily="2" charset="0"/>
              </a:rPr>
              <a:t>Controller {</a:t>
            </a: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vi-VN" sz="2400" dirty="0">
                <a:latin typeface="Cormorant Infant" panose="00000500000000000000" pitchFamily="2" charset="0"/>
              </a:rPr>
              <a:t>(); </a:t>
            </a:r>
            <a:r>
              <a:rPr lang="vi-VN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hiển thị doanh thu từng loại trong ngày</a:t>
            </a: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vi-VN" sz="2400" dirty="0">
                <a:latin typeface="Cormorant Infant" panose="00000500000000000000" pitchFamily="2" charset="0"/>
              </a:rPr>
              <a:t>(); </a:t>
            </a:r>
            <a:r>
              <a:rPr lang="vi-VN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hiển thị doanh thu theo khoảng thời gian được chọn</a:t>
            </a:r>
          </a:p>
          <a:p>
            <a:r>
              <a:rPr lang="vi-VN" sz="2400" dirty="0">
                <a:latin typeface="Cormorant Infant" panose="00000500000000000000" pitchFamily="2" charset="0"/>
              </a:rPr>
              <a:t>    void </a:t>
            </a:r>
            <a:r>
              <a:rPr lang="vi-VN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fillRevenue</a:t>
            </a:r>
            <a:r>
              <a:rPr lang="vi-VN" sz="2400" dirty="0">
                <a:latin typeface="Cormorant Infant" panose="00000500000000000000" pitchFamily="2" charset="0"/>
              </a:rPr>
              <a:t>(); </a:t>
            </a:r>
            <a:r>
              <a:rPr lang="vi-VN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// hiển thị doanh thu</a:t>
            </a:r>
          </a:p>
          <a:p>
            <a:r>
              <a:rPr lang="vi-VN" sz="2400" dirty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3505200"/>
            <a:ext cx="10972800" cy="2971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Cormorant Infant" panose="00000500000000000000" pitchFamily="2" charset="0"/>
              </a:rPr>
              <a:t>public class </a:t>
            </a:r>
            <a:r>
              <a:rPr lang="en-US" sz="2400" b="1" i="1" dirty="0" err="1" smtClean="0">
                <a:solidFill>
                  <a:srgbClr val="FF0000"/>
                </a:solidFill>
                <a:latin typeface="Cormorant Infant" panose="00000500000000000000" pitchFamily="2" charset="0"/>
              </a:rPr>
              <a:t>Revenue</a:t>
            </a:r>
            <a:r>
              <a:rPr lang="en-US" sz="2400" dirty="0" err="1" smtClean="0">
                <a:latin typeface="Cormorant Infant" panose="00000500000000000000" pitchFamily="2" charset="0"/>
              </a:rPr>
              <a:t>ManagerJDialog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dirty="0">
                <a:latin typeface="Cormorant Infant" panose="00000500000000000000" pitchFamily="2" charset="0"/>
              </a:rPr>
              <a:t>extends </a:t>
            </a:r>
            <a:r>
              <a:rPr lang="en-US" sz="24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400" dirty="0" smtClean="0">
                <a:latin typeface="Cormorant Infant" panose="00000500000000000000" pitchFamily="2" charset="0"/>
              </a:rPr>
              <a:t> </a:t>
            </a:r>
            <a:r>
              <a:rPr lang="en-US" sz="24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4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RevenueController</a:t>
            </a:r>
            <a:r>
              <a:rPr lang="en-US" sz="24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4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gắn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kết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với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4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event 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handler</a:t>
            </a:r>
          </a:p>
          <a:p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   ….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cài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đặt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mã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cho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4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RevenueController</a:t>
            </a:r>
            <a:r>
              <a:rPr lang="en-US" sz="24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….</a:t>
            </a:r>
            <a:endParaRPr lang="en-US" sz="2400" i="1" dirty="0">
              <a:solidFill>
                <a:srgbClr val="00B050"/>
              </a:solidFill>
              <a:latin typeface="Cormorant Infant" panose="00000500000000000000" pitchFamily="2" charset="0"/>
            </a:endParaRPr>
          </a:p>
          <a:p>
            <a:r>
              <a:rPr lang="en-US" sz="2400" dirty="0" smtClean="0">
                <a:latin typeface="Cormorant Infant" panose="00000500000000000000" pitchFamily="2" charset="0"/>
              </a:rPr>
              <a:t>}</a:t>
            </a:r>
            <a:endParaRPr lang="en-US" sz="2400" dirty="0">
              <a:latin typeface="Cormorant Infant" panose="00000500000000000000" pitchFamily="2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6" idx="2"/>
          </p:cNvCxnSpPr>
          <p:nvPr/>
        </p:nvCxnSpPr>
        <p:spPr>
          <a:xfrm flipV="1">
            <a:off x="6096000" y="3200400"/>
            <a:ext cx="0" cy="304800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4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12112" y="990600"/>
            <a:ext cx="10970288" cy="548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public class </a:t>
            </a:r>
            <a:r>
              <a:rPr lang="en-US" sz="2000" dirty="0" err="1" smtClean="0">
                <a:latin typeface="Cormorant Infant" panose="00000500000000000000" pitchFamily="2" charset="0"/>
              </a:rPr>
              <a:t>RevenueManagerJDialog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dirty="0">
                <a:latin typeface="Cormorant Infant" panose="00000500000000000000" pitchFamily="2" charset="0"/>
              </a:rPr>
              <a:t>extends </a:t>
            </a:r>
            <a:r>
              <a:rPr lang="en-US" sz="2000" dirty="0" err="1" smtClean="0">
                <a:latin typeface="Cormorant Infant" panose="00000500000000000000" pitchFamily="2" charset="0"/>
              </a:rPr>
              <a:t>JDialog</a:t>
            </a:r>
            <a:r>
              <a:rPr lang="en-US" sz="2000" dirty="0" smtClean="0">
                <a:latin typeface="Cormorant Infant" panose="00000500000000000000" pitchFamily="2" charset="0"/>
              </a:rPr>
              <a:t>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implements 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RevenueController</a:t>
            </a:r>
            <a:r>
              <a:rPr lang="en-US" sz="2000" b="1" i="1" dirty="0" smtClean="0">
                <a:solidFill>
                  <a:srgbClr val="0000FF"/>
                </a:solidFill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…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Gọi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phương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thức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điều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khiển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từ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 smtClean="0">
                <a:solidFill>
                  <a:srgbClr val="00B050"/>
                </a:solidFill>
                <a:latin typeface="Cormorant Infant" panose="00000500000000000000" pitchFamily="2" charset="0"/>
              </a:rPr>
              <a:t>các</a:t>
            </a:r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 Event Handler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…</a:t>
            </a:r>
          </a:p>
          <a:p>
            <a:pPr lvl="1"/>
            <a:r>
              <a:rPr lang="en-US" sz="2000" i="1" dirty="0" smtClean="0">
                <a:solidFill>
                  <a:srgbClr val="00B050"/>
                </a:solidFill>
                <a:latin typeface="Cormorant Infant" panose="00000500000000000000" pitchFamily="2" charset="0"/>
              </a:rPr>
              <a:t>//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Khai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báo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</a:t>
            </a:r>
            <a:r>
              <a:rPr lang="en-US" sz="2000" i="1" dirty="0" err="1">
                <a:solidFill>
                  <a:srgbClr val="00B050"/>
                </a:solidFill>
                <a:latin typeface="Cormorant Infant" panose="00000500000000000000" pitchFamily="2" charset="0"/>
              </a:rPr>
              <a:t>bổ</a:t>
            </a:r>
            <a:r>
              <a:rPr lang="en-US" sz="2000" i="1" dirty="0">
                <a:solidFill>
                  <a:srgbClr val="00B050"/>
                </a:solidFill>
                <a:latin typeface="Cormorant Infant" panose="00000500000000000000" pitchFamily="2" charset="0"/>
              </a:rPr>
              <a:t> sung</a:t>
            </a:r>
          </a:p>
          <a:p>
            <a:pPr lvl="1"/>
            <a:r>
              <a:rPr lang="en-US" sz="2000" dirty="0" err="1">
                <a:latin typeface="Cormorant Infant" panose="00000500000000000000" pitchFamily="2" charset="0"/>
              </a:rPr>
              <a:t>RevenueDAO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dao</a:t>
            </a:r>
            <a:r>
              <a:rPr lang="en-US" sz="2000" dirty="0">
                <a:latin typeface="Cormorant Infant" panose="00000500000000000000" pitchFamily="2" charset="0"/>
              </a:rPr>
              <a:t> = new </a:t>
            </a:r>
            <a:r>
              <a:rPr lang="en-US" sz="2000" dirty="0" err="1">
                <a:latin typeface="Cormorant Infant" panose="00000500000000000000" pitchFamily="2" charset="0"/>
              </a:rPr>
              <a:t>RevenueDAOImpl</a:t>
            </a:r>
            <a:r>
              <a:rPr lang="en-US" sz="2000" dirty="0" smtClean="0">
                <a:latin typeface="Cormorant Infant" panose="00000500000000000000" pitchFamily="2" charset="0"/>
              </a:rPr>
              <a:t>();</a:t>
            </a:r>
          </a:p>
          <a:p>
            <a:pPr lvl="1"/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 {...}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pPr lvl="1"/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fillRevenue</a:t>
            </a:r>
            <a:r>
              <a:rPr lang="en-US" sz="2000" dirty="0">
                <a:latin typeface="Cormorant Infant" panose="00000500000000000000" pitchFamily="2" charset="0"/>
              </a:rPr>
              <a:t>() </a:t>
            </a:r>
            <a:r>
              <a:rPr lang="en-US" sz="2000" dirty="0" smtClean="0">
                <a:latin typeface="Cormorant Infant" panose="00000500000000000000" pitchFamily="2" charset="0"/>
              </a:rPr>
              <a:t>{...}</a:t>
            </a:r>
          </a:p>
          <a:p>
            <a:pPr lvl="1"/>
            <a:endParaRPr lang="en-US" sz="2000" dirty="0">
              <a:latin typeface="Cormorant Infant" panose="00000500000000000000" pitchFamily="2" charset="0"/>
            </a:endParaRP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private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dirty="0" err="1">
                <a:latin typeface="Cormorant Infant" panose="00000500000000000000" pitchFamily="2" charset="0"/>
              </a:rPr>
              <a:t>fillRevenueByCategory</a:t>
            </a:r>
            <a:r>
              <a:rPr lang="en-US" sz="2000" dirty="0">
                <a:latin typeface="Cormorant Infant" panose="00000500000000000000" pitchFamily="2" charset="0"/>
              </a:rPr>
              <a:t>(Date begin, Date end) {...}</a:t>
            </a:r>
          </a:p>
          <a:p>
            <a:pPr lvl="1"/>
            <a:r>
              <a:rPr lang="en-US" sz="2000" dirty="0" smtClean="0">
                <a:latin typeface="Cormorant Infant" panose="00000500000000000000" pitchFamily="2" charset="0"/>
              </a:rPr>
              <a:t>private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dirty="0" err="1">
                <a:latin typeface="Cormorant Infant" panose="00000500000000000000" pitchFamily="2" charset="0"/>
              </a:rPr>
              <a:t>fillRevenueByUser</a:t>
            </a:r>
            <a:r>
              <a:rPr lang="en-US" sz="2000" dirty="0">
                <a:latin typeface="Cormorant Infant" panose="00000500000000000000" pitchFamily="2" charset="0"/>
              </a:rPr>
              <a:t>(Date begin, Date end) </a:t>
            </a:r>
            <a:r>
              <a:rPr lang="en-US" sz="2000" dirty="0" smtClean="0">
                <a:latin typeface="Cormorant Infant" panose="00000500000000000000" pitchFamily="2" charset="0"/>
              </a:rPr>
              <a:t>{...}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1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9141488" cy="1600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this.setLocationRelativeTo</a:t>
            </a:r>
            <a:r>
              <a:rPr lang="en-US" sz="2000" dirty="0">
                <a:latin typeface="Cormorant Infant" panose="00000500000000000000" pitchFamily="2" charset="0"/>
              </a:rPr>
              <a:t>(null);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0912" y="2362200"/>
            <a:ext cx="9141488" cy="434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>
                <a:latin typeface="Cormorant Infant" panose="00000500000000000000" pitchFamily="2" charset="0"/>
              </a:rPr>
              <a:t>@</a:t>
            </a:r>
            <a:r>
              <a:rPr lang="en-US" sz="2000" dirty="0">
                <a:latin typeface="Cormorant Infant" panose="00000500000000000000" pitchFamily="2" charset="0"/>
              </a:rPr>
              <a:t>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TimeRange</a:t>
            </a:r>
            <a:r>
              <a:rPr lang="en-US" sz="2000" dirty="0">
                <a:latin typeface="Cormorant Infant" panose="00000500000000000000" pitchFamily="2" charset="0"/>
              </a:rPr>
              <a:t>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TimeRange.today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switch (</a:t>
            </a:r>
            <a:r>
              <a:rPr lang="en-US" sz="2000" dirty="0" err="1">
                <a:latin typeface="Cormorant Infant" panose="00000500000000000000" pitchFamily="2" charset="0"/>
              </a:rPr>
              <a:t>cboTimeRanges.getSelectedIndex</a:t>
            </a:r>
            <a:r>
              <a:rPr lang="en-US" sz="2000" dirty="0">
                <a:latin typeface="Cormorant Infant" panose="00000500000000000000" pitchFamily="2" charset="0"/>
              </a:rPr>
              <a:t>())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0 -&gt;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TimeRange.today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1 -&gt;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TimeRange.thisWeek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2 -&gt;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TimeRange.thisMonth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3 -&gt;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TimeRange.thisQuarter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4 -&gt; range = </a:t>
            </a:r>
            <a:r>
              <a:rPr lang="en-US" sz="2000" dirty="0" err="1">
                <a:latin typeface="Cormorant Infant" panose="00000500000000000000" pitchFamily="2" charset="0"/>
              </a:rPr>
              <a:t>TimeRange.thisYear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txtBegin.setText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range.getBegin</a:t>
            </a:r>
            <a:r>
              <a:rPr lang="en-US" sz="2000" dirty="0">
                <a:latin typeface="Cormorant Infant" panose="00000500000000000000" pitchFamily="2" charset="0"/>
              </a:rPr>
              <a:t>(), "MM/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/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txtEnd.setText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range.getEnd</a:t>
            </a:r>
            <a:r>
              <a:rPr lang="en-US" sz="2000" dirty="0">
                <a:latin typeface="Cormorant Infant" panose="00000500000000000000" pitchFamily="2" charset="0"/>
              </a:rPr>
              <a:t>(), "MM/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/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"));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fillRevenue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69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9141488" cy="2895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@Override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public void 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fillRevenue</a:t>
            </a:r>
            <a:r>
              <a:rPr lang="en-US" sz="2000" dirty="0">
                <a:latin typeface="Cormorant Infant" panose="00000500000000000000" pitchFamily="2" charset="0"/>
              </a:rPr>
              <a:t>()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Date begin = </a:t>
            </a:r>
            <a:r>
              <a:rPr lang="en-US" sz="2000" dirty="0" err="1">
                <a:latin typeface="Cormorant Infant" panose="00000500000000000000" pitchFamily="2" charset="0"/>
              </a:rPr>
              <a:t>XDate.parse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txtBegin.getText</a:t>
            </a:r>
            <a:r>
              <a:rPr lang="en-US" sz="2000" dirty="0">
                <a:latin typeface="Cormorant Infant" panose="00000500000000000000" pitchFamily="2" charset="0"/>
              </a:rPr>
              <a:t>(), "MM/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/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Date end = </a:t>
            </a:r>
            <a:r>
              <a:rPr lang="en-US" sz="2000" dirty="0" err="1">
                <a:latin typeface="Cormorant Infant" panose="00000500000000000000" pitchFamily="2" charset="0"/>
              </a:rPr>
              <a:t>XDate.parse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txtEnd.getText</a:t>
            </a:r>
            <a:r>
              <a:rPr lang="en-US" sz="2000" dirty="0">
                <a:latin typeface="Cormorant Infant" panose="00000500000000000000" pitchFamily="2" charset="0"/>
              </a:rPr>
              <a:t>(), "MM/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/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switch(</a:t>
            </a:r>
            <a:r>
              <a:rPr lang="en-US" sz="2000" dirty="0" err="1">
                <a:latin typeface="Cormorant Infant" panose="00000500000000000000" pitchFamily="2" charset="0"/>
              </a:rPr>
              <a:t>tabs.getSelectedIndex</a:t>
            </a:r>
            <a:r>
              <a:rPr lang="en-US" sz="2000" dirty="0">
                <a:latin typeface="Cormorant Infant" panose="00000500000000000000" pitchFamily="2" charset="0"/>
              </a:rPr>
              <a:t>()){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0 -&gt;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fillRevenueByCategory</a:t>
            </a:r>
            <a:r>
              <a:rPr lang="en-US" sz="2000" dirty="0">
                <a:latin typeface="Cormorant Infant" panose="00000500000000000000" pitchFamily="2" charset="0"/>
              </a:rPr>
              <a:t>(begin, end);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case 1 -&gt; </a:t>
            </a:r>
            <a:r>
              <a:rPr lang="en-US" sz="2000" dirty="0" err="1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fillRevenueByUser</a:t>
            </a:r>
            <a:r>
              <a:rPr lang="en-US" sz="2000" dirty="0">
                <a:latin typeface="Cormorant Infant" panose="00000500000000000000" pitchFamily="2" charset="0"/>
              </a:rPr>
              <a:t>(begin, end);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2440912" y="3429000"/>
            <a:ext cx="9141488" cy="236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b="1" i="1" dirty="0" err="1">
                <a:solidFill>
                  <a:srgbClr val="C00000"/>
                </a:solidFill>
                <a:latin typeface="Cormorant Infant" panose="00000500000000000000" pitchFamily="2" charset="0"/>
              </a:rPr>
              <a:t>fillRevenueByCategory</a:t>
            </a:r>
            <a:r>
              <a:rPr lang="en-US" sz="2000" dirty="0">
                <a:latin typeface="Cormorant Infant" panose="00000500000000000000" pitchFamily="2" charset="0"/>
              </a:rPr>
              <a:t>(Date begin, Date end)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    …</a:t>
            </a: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b="1" i="1" dirty="0" err="1" smtClean="0">
                <a:solidFill>
                  <a:srgbClr val="C00000"/>
                </a:solidFill>
                <a:latin typeface="Cormorant Infant" panose="00000500000000000000" pitchFamily="2" charset="0"/>
              </a:rPr>
              <a:t>fillRevenueByUser</a:t>
            </a:r>
            <a:r>
              <a:rPr lang="en-US" sz="2000" dirty="0" smtClean="0">
                <a:latin typeface="Cormorant Infant" panose="00000500000000000000" pitchFamily="2" charset="0"/>
              </a:rPr>
              <a:t>(Date </a:t>
            </a:r>
            <a:r>
              <a:rPr lang="en-US" sz="2000" dirty="0">
                <a:latin typeface="Cormorant Infant" panose="00000500000000000000" pitchFamily="2" charset="0"/>
              </a:rPr>
              <a:t>begin, Date end) </a:t>
            </a:r>
            <a:r>
              <a:rPr lang="en-US" sz="2000" dirty="0" smtClean="0">
                <a:latin typeface="Cormorant Infant" panose="00000500000000000000" pitchFamily="2" charset="0"/>
              </a:rPr>
              <a:t>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smtClean="0">
                <a:latin typeface="Cormorant Infant" panose="00000500000000000000" pitchFamily="2" charset="0"/>
              </a:rPr>
              <a:t>   …</a:t>
            </a:r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 smtClean="0">
                <a:latin typeface="Cormorant Infant" panose="00000500000000000000" pitchFamily="2" charset="0"/>
              </a:rPr>
              <a:t>}</a:t>
            </a:r>
            <a:endParaRPr lang="en-US" sz="2000" dirty="0">
              <a:latin typeface="Cormorant Infan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50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môn</a:t>
            </a:r>
            <a:r>
              <a:rPr lang="en-US" dirty="0" smtClean="0"/>
              <a:t> </a:t>
            </a:r>
            <a:r>
              <a:rPr lang="en-US" dirty="0" err="1" smtClean="0"/>
              <a:t>học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8610600" cy="52578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&amp;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giao</a:t>
            </a:r>
            <a:r>
              <a:rPr lang="en-US" dirty="0" smtClean="0"/>
              <a:t> </a:t>
            </a:r>
            <a:r>
              <a:rPr lang="en-US" dirty="0" err="1" smtClean="0"/>
              <a:t>diện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thực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DAO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 smtClean="0"/>
              <a:t>Thiết</a:t>
            </a:r>
            <a:r>
              <a:rPr lang="en-US" dirty="0" smtClean="0"/>
              <a:t> </a:t>
            </a:r>
            <a:r>
              <a:rPr lang="en-US" dirty="0" err="1" smtClean="0"/>
              <a:t>kế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mã</a:t>
            </a:r>
            <a:r>
              <a:rPr lang="en-US" dirty="0" smtClean="0"/>
              <a:t> Controller</a:t>
            </a:r>
          </a:p>
          <a:p>
            <a:pPr>
              <a:buFont typeface="Wingdings" pitchFamily="2" charset="2"/>
              <a:buChar char="&amp;"/>
            </a:pP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event handler</a:t>
            </a: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 smtClean="0"/>
          </a:p>
          <a:p>
            <a:pPr>
              <a:buFont typeface="Wingdings" pitchFamily="2" charset="2"/>
              <a:buChar char="&amp;"/>
            </a:pPr>
            <a:endParaRPr lang="en-US" dirty="0"/>
          </a:p>
          <a:p>
            <a:pPr lvl="1">
              <a:buFont typeface="Wingdings" pitchFamily="2" charset="2"/>
              <a:buChar char="&amp;"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2" descr="D:\Pictures\PNG\present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9448800" y="1371600"/>
            <a:ext cx="2313580" cy="5356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194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dirty="0" err="1">
                <a:latin typeface="Cormorant Infant" panose="00000500000000000000" pitchFamily="2" charset="0"/>
              </a:rPr>
              <a:t>fillRevenueByCategory</a:t>
            </a:r>
            <a:r>
              <a:rPr lang="en-US" sz="2000" dirty="0">
                <a:latin typeface="Cormorant Infant" panose="00000500000000000000" pitchFamily="2" charset="0"/>
              </a:rPr>
              <a:t>(Date begin, Date end)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List&lt;</a:t>
            </a:r>
            <a:r>
              <a:rPr lang="en-US" sz="2000" dirty="0" err="1">
                <a:latin typeface="Cormorant Infant" panose="00000500000000000000" pitchFamily="2" charset="0"/>
              </a:rPr>
              <a:t>Revenue.ByCategory</a:t>
            </a:r>
            <a:r>
              <a:rPr lang="en-US" sz="2000" dirty="0">
                <a:latin typeface="Cormorant Infant" panose="00000500000000000000" pitchFamily="2" charset="0"/>
              </a:rPr>
              <a:t>&gt; items = </a:t>
            </a:r>
            <a:r>
              <a:rPr lang="en-US" sz="2000" dirty="0" err="1">
                <a:latin typeface="Cormorant Infant" panose="00000500000000000000" pitchFamily="2" charset="0"/>
              </a:rPr>
              <a:t>dao.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getByCategory</a:t>
            </a:r>
            <a:r>
              <a:rPr lang="en-US" sz="2000" dirty="0">
                <a:latin typeface="Cormorant Infant" panose="00000500000000000000" pitchFamily="2" charset="0"/>
              </a:rPr>
              <a:t>(begin, end);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 model = (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err="1">
                <a:latin typeface="Cormorant Infant" panose="00000500000000000000" pitchFamily="2" charset="0"/>
              </a:rPr>
              <a:t>tblByCategory.getModel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model.setRowCount</a:t>
            </a:r>
            <a:r>
              <a:rPr lang="en-US" sz="2000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items.forEach</a:t>
            </a:r>
            <a:r>
              <a:rPr lang="en-US" sz="2000" dirty="0">
                <a:latin typeface="Cormorant Infant" panose="00000500000000000000" pitchFamily="2" charset="0"/>
              </a:rPr>
              <a:t>(item -&gt;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Object[] row =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item.getCategory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("$%.2f", </a:t>
            </a:r>
            <a:r>
              <a:rPr lang="en-US" sz="2000" dirty="0" err="1">
                <a:latin typeface="Cormorant Infant" panose="00000500000000000000" pitchFamily="2" charset="0"/>
              </a:rPr>
              <a:t>item.getRevenue</a:t>
            </a:r>
            <a:r>
              <a:rPr lang="en-US" sz="2000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item.getQuantity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("$%.2f", </a:t>
            </a:r>
            <a:r>
              <a:rPr lang="en-US" sz="2000" dirty="0" err="1">
                <a:latin typeface="Cormorant Infant" panose="00000500000000000000" pitchFamily="2" charset="0"/>
              </a:rPr>
              <a:t>item.getMinPrice</a:t>
            </a:r>
            <a:r>
              <a:rPr lang="en-US" sz="2000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("$%.2f", </a:t>
            </a:r>
            <a:r>
              <a:rPr lang="en-US" sz="2000" dirty="0" err="1">
                <a:latin typeface="Cormorant Infant" panose="00000500000000000000" pitchFamily="2" charset="0"/>
              </a:rPr>
              <a:t>item.getMaxPrice</a:t>
            </a:r>
            <a:r>
              <a:rPr lang="en-US" sz="2000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("$%.2f", </a:t>
            </a:r>
            <a:r>
              <a:rPr lang="en-US" sz="2000" dirty="0" err="1">
                <a:latin typeface="Cormorant Infant" panose="00000500000000000000" pitchFamily="2" charset="0"/>
              </a:rPr>
              <a:t>item.getAvgPrice</a:t>
            </a:r>
            <a:r>
              <a:rPr lang="en-US" sz="2000" dirty="0">
                <a:latin typeface="Cormorant Infant" panose="00000500000000000000" pitchFamily="2" charset="0"/>
              </a:rPr>
              <a:t>())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model.addRow</a:t>
            </a:r>
            <a:r>
              <a:rPr lang="en-US" sz="2000" dirty="0">
                <a:latin typeface="Cormorant Infant" panose="00000500000000000000" pitchFamily="2" charset="0"/>
              </a:rPr>
              <a:t>(row);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6167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10972800" cy="5562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dirty="0" err="1">
                <a:latin typeface="Cormorant Infant" panose="00000500000000000000" pitchFamily="2" charset="0"/>
              </a:rPr>
              <a:t>fillRevenueByUser</a:t>
            </a:r>
            <a:r>
              <a:rPr lang="en-US" sz="2000" dirty="0">
                <a:latin typeface="Cormorant Infant" panose="00000500000000000000" pitchFamily="2" charset="0"/>
              </a:rPr>
              <a:t>(Date begin, Date end)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List&lt;</a:t>
            </a:r>
            <a:r>
              <a:rPr lang="en-US" sz="2000" dirty="0" err="1">
                <a:latin typeface="Cormorant Infant" panose="00000500000000000000" pitchFamily="2" charset="0"/>
              </a:rPr>
              <a:t>Revenue.ByUser</a:t>
            </a:r>
            <a:r>
              <a:rPr lang="en-US" sz="2000" dirty="0">
                <a:latin typeface="Cormorant Infant" panose="00000500000000000000" pitchFamily="2" charset="0"/>
              </a:rPr>
              <a:t>&gt; items = </a:t>
            </a:r>
            <a:r>
              <a:rPr lang="en-US" sz="2000" dirty="0" err="1">
                <a:latin typeface="Cormorant Infant" panose="00000500000000000000" pitchFamily="2" charset="0"/>
              </a:rPr>
              <a:t>dao.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getByUser</a:t>
            </a:r>
            <a:r>
              <a:rPr lang="en-US" sz="2000" dirty="0">
                <a:latin typeface="Cormorant Infant" panose="00000500000000000000" pitchFamily="2" charset="0"/>
              </a:rPr>
              <a:t>(begin, end);</a:t>
            </a:r>
          </a:p>
          <a:p>
            <a:endParaRPr lang="en-US" sz="2000" dirty="0">
              <a:latin typeface="Cormorant Infant" panose="00000500000000000000" pitchFamily="2" charset="0"/>
            </a:endParaRP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 model = (</a:t>
            </a:r>
            <a:r>
              <a:rPr lang="en-US" sz="2000" dirty="0" err="1">
                <a:latin typeface="Cormorant Infant" panose="00000500000000000000" pitchFamily="2" charset="0"/>
              </a:rPr>
              <a:t>DefaultTableModel</a:t>
            </a:r>
            <a:r>
              <a:rPr lang="en-US" sz="2000" dirty="0">
                <a:latin typeface="Cormorant Infant" panose="00000500000000000000" pitchFamily="2" charset="0"/>
              </a:rPr>
              <a:t>) </a:t>
            </a:r>
            <a:r>
              <a:rPr lang="en-US" sz="2000" dirty="0" err="1">
                <a:latin typeface="Cormorant Infant" panose="00000500000000000000" pitchFamily="2" charset="0"/>
              </a:rPr>
              <a:t>tblByUser.getModel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model.setRowCount</a:t>
            </a:r>
            <a:r>
              <a:rPr lang="en-US" sz="2000" dirty="0">
                <a:latin typeface="Cormorant Infant" panose="00000500000000000000" pitchFamily="2" charset="0"/>
              </a:rPr>
              <a:t>(0);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</a:t>
            </a:r>
            <a:r>
              <a:rPr lang="en-US" sz="2000" dirty="0" err="1">
                <a:latin typeface="Cormorant Infant" panose="00000500000000000000" pitchFamily="2" charset="0"/>
              </a:rPr>
              <a:t>items.forEach</a:t>
            </a:r>
            <a:r>
              <a:rPr lang="en-US" sz="2000" dirty="0">
                <a:latin typeface="Cormorant Infant" panose="00000500000000000000" pitchFamily="2" charset="0"/>
              </a:rPr>
              <a:t>(item -&gt;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Object[] row = {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item.getUser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String.format</a:t>
            </a:r>
            <a:r>
              <a:rPr lang="en-US" sz="2000" dirty="0">
                <a:latin typeface="Cormorant Infant" panose="00000500000000000000" pitchFamily="2" charset="0"/>
              </a:rPr>
              <a:t>("$%.2f", </a:t>
            </a:r>
            <a:r>
              <a:rPr lang="en-US" sz="2000" dirty="0" err="1">
                <a:latin typeface="Cormorant Infant" panose="00000500000000000000" pitchFamily="2" charset="0"/>
              </a:rPr>
              <a:t>item.getRevenue</a:t>
            </a:r>
            <a:r>
              <a:rPr lang="en-US" sz="2000" dirty="0">
                <a:latin typeface="Cormorant Infant" panose="00000500000000000000" pitchFamily="2" charset="0"/>
              </a:rPr>
              <a:t>()),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item.getQuantity</a:t>
            </a:r>
            <a:r>
              <a:rPr lang="en-US" sz="2000" dirty="0">
                <a:latin typeface="Cormorant Infant" panose="00000500000000000000" pitchFamily="2" charset="0"/>
              </a:rPr>
              <a:t>(),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item.getFirstTime</a:t>
            </a:r>
            <a:r>
              <a:rPr lang="en-US" sz="2000" dirty="0">
                <a:latin typeface="Cormorant Infant" panose="00000500000000000000" pitchFamily="2" charset="0"/>
              </a:rPr>
              <a:t>(), "</a:t>
            </a:r>
            <a:r>
              <a:rPr lang="en-US" sz="2000" dirty="0" err="1">
                <a:latin typeface="Cormorant Infant" panose="00000500000000000000" pitchFamily="2" charset="0"/>
              </a:rPr>
              <a:t>hh:mm:ss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-MM-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"),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    </a:t>
            </a:r>
            <a:r>
              <a:rPr lang="en-US" sz="2000" dirty="0" err="1">
                <a:latin typeface="Cormorant Infant" panose="00000500000000000000" pitchFamily="2" charset="0"/>
              </a:rPr>
              <a:t>XDate.format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item.getLastTime</a:t>
            </a:r>
            <a:r>
              <a:rPr lang="en-US" sz="2000" dirty="0">
                <a:latin typeface="Cormorant Infant" panose="00000500000000000000" pitchFamily="2" charset="0"/>
              </a:rPr>
              <a:t>(), "</a:t>
            </a:r>
            <a:r>
              <a:rPr lang="en-US" sz="2000" dirty="0" err="1">
                <a:latin typeface="Cormorant Infant" panose="00000500000000000000" pitchFamily="2" charset="0"/>
              </a:rPr>
              <a:t>hh:mm:ss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dd</a:t>
            </a:r>
            <a:r>
              <a:rPr lang="en-US" sz="2000" dirty="0">
                <a:latin typeface="Cormorant Infant" panose="00000500000000000000" pitchFamily="2" charset="0"/>
              </a:rPr>
              <a:t>-MM-</a:t>
            </a:r>
            <a:r>
              <a:rPr lang="en-US" sz="2000" dirty="0" err="1">
                <a:latin typeface="Cormorant Infant" panose="00000500000000000000" pitchFamily="2" charset="0"/>
              </a:rPr>
              <a:t>yyyy</a:t>
            </a:r>
            <a:r>
              <a:rPr lang="en-US" sz="2000" dirty="0">
                <a:latin typeface="Cormorant Infant" panose="00000500000000000000" pitchFamily="2" charset="0"/>
              </a:rPr>
              <a:t>")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};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    </a:t>
            </a:r>
            <a:r>
              <a:rPr lang="en-US" sz="2000" dirty="0" err="1">
                <a:latin typeface="Cormorant Infant" panose="00000500000000000000" pitchFamily="2" charset="0"/>
              </a:rPr>
              <a:t>model.addRow</a:t>
            </a:r>
            <a:r>
              <a:rPr lang="en-US" sz="2000" dirty="0">
                <a:latin typeface="Cormorant Infant" panose="00000500000000000000" pitchFamily="2" charset="0"/>
              </a:rPr>
              <a:t>(row);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    });</a:t>
            </a:r>
          </a:p>
          <a:p>
            <a:r>
              <a:rPr lang="en-US" sz="2000" dirty="0">
                <a:latin typeface="Cormorant Infant" panose="00000500000000000000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973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</a:t>
            </a:r>
            <a:r>
              <a:rPr lang="en-US" dirty="0" err="1" smtClean="0"/>
              <a:t>ắn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phương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> </a:t>
            </a:r>
            <a:r>
              <a:rPr lang="en-US" dirty="0" err="1" smtClean="0"/>
              <a:t>điều</a:t>
            </a:r>
            <a:r>
              <a:rPr lang="en-US" dirty="0" smtClean="0"/>
              <a:t> </a:t>
            </a:r>
            <a:r>
              <a:rPr lang="en-US" dirty="0" err="1" smtClean="0"/>
              <a:t>khiển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event handler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066800"/>
            <a:ext cx="10972800" cy="5029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    private </a:t>
            </a:r>
            <a:r>
              <a:rPr lang="en-US" sz="2000" dirty="0">
                <a:latin typeface="Cormorant Infant" panose="00000500000000000000" pitchFamily="2" charset="0"/>
              </a:rPr>
              <a:t>void </a:t>
            </a:r>
            <a:r>
              <a:rPr lang="en-US" sz="2000" dirty="0" err="1">
                <a:latin typeface="Cormorant Infant" panose="00000500000000000000" pitchFamily="2" charset="0"/>
              </a:rPr>
              <a:t>formWindowOpened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java.awt.event.WindowEvent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evt</a:t>
            </a:r>
            <a:r>
              <a:rPr lang="en-US" sz="2000" dirty="0">
                <a:latin typeface="Cormorant Infant" panose="00000500000000000000" pitchFamily="2" charset="0"/>
              </a:rPr>
              <a:t>) {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	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 smtClean="0">
                <a:solidFill>
                  <a:srgbClr val="0000FF"/>
                </a:solidFill>
                <a:latin typeface="Cormorant Infant" panose="00000500000000000000" pitchFamily="2" charset="0"/>
              </a:rPr>
              <a:t>open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rmorant Infant" panose="00000500000000000000" pitchFamily="2" charset="0"/>
              </a:rPr>
              <a:t>    }                                 </a:t>
            </a:r>
            <a:endParaRPr lang="en-US" sz="2000" dirty="0" smtClean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endParaRPr lang="en-US" sz="800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dirty="0" err="1">
                <a:latin typeface="Cormorant Infant" panose="00000500000000000000" pitchFamily="2" charset="0"/>
              </a:rPr>
              <a:t>tabsStateChanged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javax.swing.event.ChangeEvent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evt</a:t>
            </a:r>
            <a:r>
              <a:rPr lang="en-US" sz="2000" dirty="0">
                <a:latin typeface="Cormorant Infant" panose="00000500000000000000" pitchFamily="2" charset="0"/>
              </a:rPr>
              <a:t>) {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	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fillRevenue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rmorant Infant" panose="00000500000000000000" pitchFamily="2" charset="0"/>
              </a:rPr>
              <a:t>    }                                 </a:t>
            </a:r>
            <a:endParaRPr lang="en-US" sz="2000" dirty="0" smtClean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endParaRPr lang="en-US" sz="800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dirty="0" err="1">
                <a:latin typeface="Cormorant Infant" panose="00000500000000000000" pitchFamily="2" charset="0"/>
              </a:rPr>
              <a:t>btnFilterActionPerformed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java.awt.event.ActionEvent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evt</a:t>
            </a:r>
            <a:r>
              <a:rPr lang="en-US" sz="2000" dirty="0">
                <a:latin typeface="Cormorant Infant" panose="00000500000000000000" pitchFamily="2" charset="0"/>
              </a:rPr>
              <a:t>) {        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	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fillRevenue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rmorant Infant" panose="00000500000000000000" pitchFamily="2" charset="0"/>
              </a:rPr>
              <a:t>    }                                         </a:t>
            </a:r>
            <a:endParaRPr lang="en-US" sz="2000" dirty="0" smtClean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endParaRPr lang="en-US" sz="800" dirty="0">
              <a:latin typeface="Cormorant Infant" panose="00000500000000000000" pitchFamily="2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    </a:t>
            </a:r>
            <a:r>
              <a:rPr lang="en-US" sz="2000" dirty="0">
                <a:latin typeface="Cormorant Infant" panose="00000500000000000000" pitchFamily="2" charset="0"/>
              </a:rPr>
              <a:t>private void </a:t>
            </a:r>
            <a:r>
              <a:rPr lang="en-US" sz="2000" dirty="0" err="1">
                <a:latin typeface="Cormorant Infant" panose="00000500000000000000" pitchFamily="2" charset="0"/>
              </a:rPr>
              <a:t>cboTimeRangesActionPerformed</a:t>
            </a:r>
            <a:r>
              <a:rPr lang="en-US" sz="2000" dirty="0">
                <a:latin typeface="Cormorant Infant" panose="00000500000000000000" pitchFamily="2" charset="0"/>
              </a:rPr>
              <a:t>(</a:t>
            </a:r>
            <a:r>
              <a:rPr lang="en-US" sz="2000" dirty="0" err="1">
                <a:latin typeface="Cormorant Infant" panose="00000500000000000000" pitchFamily="2" charset="0"/>
              </a:rPr>
              <a:t>java.awt.event.ActionEvent</a:t>
            </a:r>
            <a:r>
              <a:rPr lang="en-US" sz="2000" dirty="0">
                <a:latin typeface="Cormorant Infant" panose="00000500000000000000" pitchFamily="2" charset="0"/>
              </a:rPr>
              <a:t> </a:t>
            </a:r>
            <a:r>
              <a:rPr lang="en-US" sz="2000" dirty="0" err="1">
                <a:latin typeface="Cormorant Infant" panose="00000500000000000000" pitchFamily="2" charset="0"/>
              </a:rPr>
              <a:t>evt</a:t>
            </a:r>
            <a:r>
              <a:rPr lang="en-US" sz="2000" dirty="0">
                <a:latin typeface="Cormorant Infant" panose="00000500000000000000" pitchFamily="2" charset="0"/>
              </a:rPr>
              <a:t>) {                                              </a:t>
            </a:r>
          </a:p>
          <a:p>
            <a:pPr marL="0" indent="0">
              <a:buNone/>
            </a:pPr>
            <a:r>
              <a:rPr lang="en-US" sz="2000" dirty="0" smtClean="0">
                <a:latin typeface="Cormorant Infant" panose="00000500000000000000" pitchFamily="2" charset="0"/>
              </a:rPr>
              <a:t>	</a:t>
            </a:r>
            <a:r>
              <a:rPr lang="en-US" sz="2000" dirty="0" err="1" smtClean="0">
                <a:latin typeface="Cormorant Infant" panose="00000500000000000000" pitchFamily="2" charset="0"/>
              </a:rPr>
              <a:t>this.</a:t>
            </a:r>
            <a:r>
              <a:rPr lang="en-US" sz="2000" b="1" i="1" dirty="0" err="1">
                <a:solidFill>
                  <a:srgbClr val="0000FF"/>
                </a:solidFill>
                <a:latin typeface="Cormorant Infant" panose="00000500000000000000" pitchFamily="2" charset="0"/>
              </a:rPr>
              <a:t>selectTimeRange</a:t>
            </a:r>
            <a:r>
              <a:rPr lang="en-US" sz="2000" dirty="0">
                <a:latin typeface="Cormorant Infant" panose="00000500000000000000" pitchFamily="2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rmorant Infant" panose="00000500000000000000" pitchFamily="2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9337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D:\Compressed\PSD Collection 2011\WP-201 copy.pn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195426" y="844420"/>
            <a:ext cx="3386974" cy="570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Tổng 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066800"/>
            <a:ext cx="7467600" cy="5257800"/>
          </a:xfrm>
        </p:spPr>
        <p:txBody>
          <a:bodyPr/>
          <a:lstStyle/>
          <a:p>
            <a:pPr>
              <a:buFont typeface="Wingdings" pitchFamily="2" charset="2"/>
              <a:buChar char="þ"/>
            </a:pPr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chức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DAO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smtClean="0"/>
              <a:t>Controller</a:t>
            </a:r>
          </a:p>
          <a:p>
            <a:pPr>
              <a:buFont typeface="Wingdings" pitchFamily="2" charset="2"/>
              <a:buChar char="þ"/>
            </a:pPr>
            <a:r>
              <a:rPr lang="en-US" dirty="0" err="1"/>
              <a:t>Gắn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event handler</a:t>
            </a:r>
          </a:p>
        </p:txBody>
      </p:sp>
    </p:spTree>
    <p:extLst>
      <p:ext uri="{BB962C8B-B14F-4D97-AF65-F5344CB8AC3E}">
        <p14:creationId xmlns:p14="http://schemas.microsoft.com/office/powerpoint/2010/main" val="8396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/>
          </p:cNvPicPr>
          <p:nvPr>
            <p:custDataLst>
              <p:tags r:id="rId1"/>
            </p:custData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90861"/>
          <a:stretch/>
        </p:blipFill>
        <p:spPr bwMode="auto">
          <a:xfrm>
            <a:off x="0" y="0"/>
            <a:ext cx="2853507" cy="6845300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>
            <p:custDataLst>
              <p:tags r:id="rId2"/>
            </p:custData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2787345" y="12700"/>
            <a:ext cx="9404656" cy="68326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275344" y="4724400"/>
            <a:ext cx="4506456" cy="22393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182880" rtlCol="0" anchor="ctr"/>
          <a:lstStyle/>
          <a:p>
            <a:pPr algn="ctr"/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     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Cảm</a:t>
            </a:r>
            <a:r>
              <a:rPr lang="en-US" sz="5400" b="1" spc="-20" dirty="0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 </a:t>
            </a:r>
            <a:r>
              <a:rPr lang="en-US" sz="5400" b="1" spc="-20" dirty="0" err="1">
                <a:solidFill>
                  <a:srgbClr val="FF5A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itchFamily="34" charset="0"/>
                <a:ea typeface="Segoe UI" pitchFamily="34" charset="0"/>
                <a:cs typeface="Segoe UI" pitchFamily="34" charset="0"/>
              </a:rPr>
              <a:t>ơn</a:t>
            </a:r>
            <a:endParaRPr lang="en-US" sz="5400" b="1" spc="-20" dirty="0">
              <a:solidFill>
                <a:srgbClr val="FF5A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66800" y="2542160"/>
            <a:ext cx="3327030" cy="4371824"/>
            <a:chOff x="-2798010" y="2616804"/>
            <a:chExt cx="2238173" cy="4371824"/>
          </a:xfrm>
        </p:grpSpPr>
        <p:sp>
          <p:nvSpPr>
            <p:cNvPr id="16" name="Freeform 15"/>
            <p:cNvSpPr/>
            <p:nvPr/>
          </p:nvSpPr>
          <p:spPr>
            <a:xfrm>
              <a:off x="-2468880" y="3032760"/>
              <a:ext cx="1737360" cy="1935480"/>
            </a:xfrm>
            <a:custGeom>
              <a:avLst/>
              <a:gdLst>
                <a:gd name="connsiteX0" fmla="*/ 0 w 1737360"/>
                <a:gd name="connsiteY0" fmla="*/ 0 h 1935480"/>
                <a:gd name="connsiteX1" fmla="*/ 228600 w 1737360"/>
                <a:gd name="connsiteY1" fmla="*/ 1158240 h 1935480"/>
                <a:gd name="connsiteX2" fmla="*/ 701040 w 1737360"/>
                <a:gd name="connsiteY2" fmla="*/ 1524000 h 1935480"/>
                <a:gd name="connsiteX3" fmla="*/ 1432560 w 1737360"/>
                <a:gd name="connsiteY3" fmla="*/ 1935480 h 1935480"/>
                <a:gd name="connsiteX4" fmla="*/ 1737360 w 1737360"/>
                <a:gd name="connsiteY4" fmla="*/ 1844040 h 1935480"/>
                <a:gd name="connsiteX5" fmla="*/ 1706880 w 1737360"/>
                <a:gd name="connsiteY5" fmla="*/ 1676400 h 1935480"/>
                <a:gd name="connsiteX6" fmla="*/ 1706880 w 1737360"/>
                <a:gd name="connsiteY6" fmla="*/ 1234440 h 1935480"/>
                <a:gd name="connsiteX7" fmla="*/ 1493520 w 1737360"/>
                <a:gd name="connsiteY7" fmla="*/ 899160 h 1935480"/>
                <a:gd name="connsiteX8" fmla="*/ 1036320 w 1737360"/>
                <a:gd name="connsiteY8" fmla="*/ 701040 h 1935480"/>
                <a:gd name="connsiteX9" fmla="*/ 350520 w 1737360"/>
                <a:gd name="connsiteY9" fmla="*/ 259080 h 1935480"/>
                <a:gd name="connsiteX10" fmla="*/ 0 w 1737360"/>
                <a:gd name="connsiteY10" fmla="*/ 0 h 1935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737360" h="1935480">
                  <a:moveTo>
                    <a:pt x="0" y="0"/>
                  </a:moveTo>
                  <a:lnTo>
                    <a:pt x="228600" y="1158240"/>
                  </a:lnTo>
                  <a:lnTo>
                    <a:pt x="701040" y="1524000"/>
                  </a:lnTo>
                  <a:lnTo>
                    <a:pt x="1432560" y="1935480"/>
                  </a:lnTo>
                  <a:lnTo>
                    <a:pt x="1737360" y="1844040"/>
                  </a:lnTo>
                  <a:lnTo>
                    <a:pt x="1706880" y="1676400"/>
                  </a:lnTo>
                  <a:lnTo>
                    <a:pt x="1706880" y="1234440"/>
                  </a:lnTo>
                  <a:lnTo>
                    <a:pt x="1493520" y="899160"/>
                  </a:lnTo>
                  <a:lnTo>
                    <a:pt x="1036320" y="701040"/>
                  </a:lnTo>
                  <a:lnTo>
                    <a:pt x="350520" y="2590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rtlCol="0" anchor="ctr">
              <a:noAutofit/>
            </a:bodyPr>
            <a:lstStyle/>
            <a:p>
              <a:pPr algn="just">
                <a:lnSpc>
                  <a:spcPct val="120000"/>
                </a:lnSpc>
                <a:spcBef>
                  <a:spcPts val="600"/>
                </a:spcBef>
              </a:pPr>
              <a:endParaRPr lang="vi-VN" sz="2400" b="1">
                <a:latin typeface="Segoe UI" pitchFamily="34" charset="0"/>
                <a:ea typeface="Segoe UI" pitchFamily="34" charset="0"/>
                <a:cs typeface="Segoe UI" pitchFamily="34" charset="0"/>
              </a:endParaRPr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-2798010" y="2616804"/>
              <a:ext cx="2238173" cy="4371824"/>
              <a:chOff x="100462" y="2616804"/>
              <a:chExt cx="2238173" cy="4371824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00462" y="2616804"/>
                <a:ext cx="2238173" cy="3972506"/>
                <a:chOff x="-84753" y="2896722"/>
                <a:chExt cx="2238173" cy="3972506"/>
              </a:xfrm>
            </p:grpSpPr>
            <p:sp>
              <p:nvSpPr>
                <p:cNvPr id="20" name="Freeform 19"/>
                <p:cNvSpPr/>
                <p:nvPr/>
              </p:nvSpPr>
              <p:spPr>
                <a:xfrm>
                  <a:off x="196771" y="3252486"/>
                  <a:ext cx="114172" cy="1400537"/>
                </a:xfrm>
                <a:custGeom>
                  <a:avLst/>
                  <a:gdLst>
                    <a:gd name="connsiteX0" fmla="*/ 0 w 57873"/>
                    <a:gd name="connsiteY0" fmla="*/ 0 h 1400537"/>
                    <a:gd name="connsiteX1" fmla="*/ 57873 w 57873"/>
                    <a:gd name="connsiteY1" fmla="*/ 1400537 h 1400537"/>
                    <a:gd name="connsiteX2" fmla="*/ 57873 w 57873"/>
                    <a:gd name="connsiteY2" fmla="*/ 1400537 h 1400537"/>
                    <a:gd name="connsiteX3" fmla="*/ 46298 w 57873"/>
                    <a:gd name="connsiteY3" fmla="*/ 57873 h 1400537"/>
                    <a:gd name="connsiteX4" fmla="*/ 0 w 57873"/>
                    <a:gd name="connsiteY4" fmla="*/ 0 h 1400537"/>
                    <a:gd name="connsiteX0" fmla="*/ 0 w 83739"/>
                    <a:gd name="connsiteY0" fmla="*/ 0 h 1400537"/>
                    <a:gd name="connsiteX1" fmla="*/ 57873 w 83739"/>
                    <a:gd name="connsiteY1" fmla="*/ 1400537 h 1400537"/>
                    <a:gd name="connsiteX2" fmla="*/ 57873 w 83739"/>
                    <a:gd name="connsiteY2" fmla="*/ 1400537 h 1400537"/>
                    <a:gd name="connsiteX3" fmla="*/ 83646 w 83739"/>
                    <a:gd name="connsiteY3" fmla="*/ 1142730 h 1400537"/>
                    <a:gd name="connsiteX4" fmla="*/ 46298 w 83739"/>
                    <a:gd name="connsiteY4" fmla="*/ 57873 h 1400537"/>
                    <a:gd name="connsiteX5" fmla="*/ 0 w 83739"/>
                    <a:gd name="connsiteY5" fmla="*/ 0 h 1400537"/>
                    <a:gd name="connsiteX0" fmla="*/ 0 w 114172"/>
                    <a:gd name="connsiteY0" fmla="*/ 0 h 1400537"/>
                    <a:gd name="connsiteX1" fmla="*/ 57873 w 114172"/>
                    <a:gd name="connsiteY1" fmla="*/ 1400537 h 1400537"/>
                    <a:gd name="connsiteX2" fmla="*/ 57873 w 114172"/>
                    <a:gd name="connsiteY2" fmla="*/ 1400537 h 1400537"/>
                    <a:gd name="connsiteX3" fmla="*/ 114126 w 114172"/>
                    <a:gd name="connsiteY3" fmla="*/ 1136634 h 1400537"/>
                    <a:gd name="connsiteX4" fmla="*/ 46298 w 114172"/>
                    <a:gd name="connsiteY4" fmla="*/ 57873 h 1400537"/>
                    <a:gd name="connsiteX5" fmla="*/ 0 w 114172"/>
                    <a:gd name="connsiteY5" fmla="*/ 0 h 1400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172" h="1400537">
                      <a:moveTo>
                        <a:pt x="0" y="0"/>
                      </a:moveTo>
                      <a:lnTo>
                        <a:pt x="57873" y="1400537"/>
                      </a:lnTo>
                      <a:lnTo>
                        <a:pt x="57873" y="1400537"/>
                      </a:lnTo>
                      <a:cubicBezTo>
                        <a:pt x="57089" y="1327089"/>
                        <a:pt x="116055" y="1360411"/>
                        <a:pt x="114126" y="1136634"/>
                      </a:cubicBezTo>
                      <a:cubicBezTo>
                        <a:pt x="112197" y="912857"/>
                        <a:pt x="55159" y="217848"/>
                        <a:pt x="46298" y="57873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wrap="none" rtlCol="0" anchor="ctr">
                  <a:noAutofit/>
                </a:bodyPr>
                <a:lstStyle/>
                <a:p>
                  <a:pPr algn="just">
                    <a:lnSpc>
                      <a:spcPct val="120000"/>
                    </a:lnSpc>
                    <a:spcBef>
                      <a:spcPts val="600"/>
                    </a:spcBef>
                  </a:pPr>
                  <a:endParaRPr lang="vi-VN" sz="2400" b="1">
                    <a:latin typeface="Segoe UI" pitchFamily="34" charset="0"/>
                    <a:ea typeface="Segoe UI" pitchFamily="34" charset="0"/>
                    <a:cs typeface="Segoe UI" pitchFamily="34" charset="0"/>
                  </a:endParaRPr>
                </a:p>
              </p:txBody>
            </p:sp>
            <p:pic>
              <p:nvPicPr>
                <p:cNvPr id="21" name="Picture 2"/>
                <p:cNvPicPr>
                  <a:picLocks noChangeAspect="1" noChangeArrowheads="1"/>
                </p:cNvPicPr>
                <p:nvPr/>
              </p:nvPicPr>
              <p:blipFill rotWithShape="1">
                <a:blip r:embed="rId6" cstate="email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BEBA8EAE-BF5A-486C-A8C5-ECC9F3942E4B}">
                      <a14:imgProps xmlns:a14="http://schemas.microsoft.com/office/drawing/2010/main">
                        <a14:imgLayer r:embed="rId7">
                          <a14:imgEffect>
                            <a14:backgroundRemoval t="1966" b="96151" l="24898" r="76658">
                              <a14:foregroundMark x1="30139" y1="9337" x2="46274" y2="16216"/>
                              <a14:foregroundMark x1="46274" y1="17609" x2="54464" y2="23014"/>
                              <a14:foregroundMark x1="56921" y1="29894" x2="69533" y2="34316"/>
                              <a14:foregroundMark x1="69861" y1="35627" x2="69533" y2="63554"/>
                              <a14:foregroundMark x1="68223" y1="62735" x2="70352" y2="43325"/>
                              <a14:foregroundMark x1="71171" y1="38084" x2="71990" y2="51515"/>
                              <a14:foregroundMark x1="66830" y1="41360" x2="67649" y2="52334"/>
                              <a14:foregroundMark x1="68468" y1="43571" x2="48485" y2="34562"/>
                              <a14:foregroundMark x1="69533" y1="48239" x2="62408" y2="37592"/>
                              <a14:foregroundMark x1="63554" y1="38657" x2="66257" y2="47174"/>
                              <a14:foregroundMark x1="53153" y1="19492" x2="54464" y2="23014"/>
                              <a14:foregroundMark x1="27109" y1="8272" x2="29566" y2="50942"/>
                              <a14:foregroundMark x1="31777" y1="40868" x2="30631" y2="20066"/>
                              <a14:foregroundMark x1="28174" y1="8845" x2="29566" y2="42506"/>
                              <a14:foregroundMark x1="36691" y1="46847" x2="42424" y2="48485"/>
                              <a14:foregroundMark x1="45455" y1="56429" x2="46519" y2="60033"/>
                              <a14:foregroundMark x1="49877" y1="44144" x2="58886" y2="65766"/>
                              <a14:foregroundMark x1="44799" y1="56429" x2="44881" y2="52252"/>
                              <a14:foregroundMark x1="64046" y1="38903" x2="62326" y2="45127"/>
                              <a14:foregroundMark x1="65684" y1="38002" x2="63964" y2="43735"/>
                              <a14:foregroundMark x1="62981" y1="38084" x2="63554" y2="41687"/>
                              <a14:foregroundMark x1="64619" y1="37838" x2="62162" y2="40295"/>
                              <a14:foregroundMark x1="64373" y1="38084" x2="65192" y2="44554"/>
                              <a14:foregroundMark x1="62735" y1="38903" x2="66257" y2="41360"/>
                              <a14:foregroundMark x1="66011" y1="45373" x2="69124" y2="50696"/>
                              <a14:foregroundMark x1="67813" y1="44963" x2="69042" y2="50123"/>
                              <a14:foregroundMark x1="69042" y1="44554" x2="69533" y2="50041"/>
                              <a14:foregroundMark x1="69451" y1="44308" x2="69861" y2="50041"/>
                              <a14:foregroundMark x1="69861" y1="45946" x2="69943" y2="51843"/>
                              <a14:foregroundMark x1="69697" y1="45536" x2="69861" y2="51515"/>
                              <a14:foregroundMark x1="69861" y1="46192" x2="70516" y2="49877"/>
                              <a14:foregroundMark x1="71499" y1="51351" x2="66011" y2="47830"/>
                              <a14:foregroundMark x1="64865" y1="38657" x2="62408" y2="41360"/>
                              <a14:foregroundMark x1="61753" y1="38247" x2="64373" y2="41933"/>
                              <a14:foregroundMark x1="59951" y1="38411" x2="66011" y2="41278"/>
                              <a14:foregroundMark x1="65684" y1="37265" x2="63964" y2="41360"/>
                              <a14:foregroundMark x1="59541" y1="37428" x2="61179" y2="42506"/>
                              <a14:foregroundMark x1="61753" y1="38411" x2="64373" y2="43489"/>
                              <a14:foregroundMark x1="62735" y1="39230" x2="62981" y2="41933"/>
                              <a14:foregroundMark x1="61507" y1="37674" x2="62817" y2="43735"/>
                              <a14:foregroundMark x1="61998" y1="38084" x2="63145" y2="42097"/>
                              <a14:foregroundMark x1="61589" y1="38247" x2="63145" y2="42670"/>
                              <a14:foregroundMark x1="62408" y1="37428" x2="64046" y2="42916"/>
                              <a14:foregroundMark x1="62981" y1="37674" x2="65029" y2="43489"/>
                              <a14:foregroundMark x1="63145" y1="35790" x2="66093" y2="44144"/>
                              <a14:foregroundMark x1="64455" y1="37265" x2="66257" y2="45536"/>
                              <a14:foregroundMark x1="64373" y1="37838" x2="67240" y2="43079"/>
                              <a14:foregroundMark x1="62981" y1="38411" x2="62817" y2="43079"/>
                              <a14:foregroundMark x1="62817" y1="42097" x2="65192" y2="45536"/>
                              <a14:foregroundMark x1="28501" y1="26454" x2="29566" y2="42752"/>
                              <a14:foregroundMark x1="26863" y1="5815" x2="33170" y2="93939"/>
                              <a14:foregroundMark x1="27355" y1="4996" x2="27109" y2="8026"/>
                              <a14:foregroundMark x1="61916" y1="36773" x2="66749" y2="41769"/>
                              <a14:foregroundMark x1="65192" y1="34889" x2="67322" y2="46192"/>
                              <a14:foregroundMark x1="68468" y1="41032" x2="69206" y2="52334"/>
                              <a14:foregroundMark x1="70762" y1="46028" x2="70188" y2="51761"/>
                              <a14:foregroundMark x1="71335" y1="47174" x2="69042" y2="52170"/>
                              <a14:foregroundMark x1="71744" y1="51188" x2="65438" y2="48157"/>
                              <a14:foregroundMark x1="67158" y1="47748" x2="70188" y2="49877"/>
                              <a14:foregroundMark x1="71581" y1="52334" x2="62326" y2="36036"/>
                              <a14:foregroundMark x1="62572" y1="35299" x2="66339" y2="40049"/>
                              <a14:foregroundMark x1="64455" y1="35053" x2="65602" y2="41196"/>
                              <a14:foregroundMark x1="64619" y1="35872" x2="66175" y2="45045"/>
                              <a14:foregroundMark x1="62899" y1="38329" x2="65192" y2="44636"/>
                              <a14:foregroundMark x1="63145" y1="37183" x2="65029" y2="44308"/>
                              <a14:foregroundMark x1="62162" y1="37183" x2="67158" y2="46765"/>
                              <a14:foregroundMark x1="63309" y1="35463" x2="68059" y2="52334"/>
                              <a14:foregroundMark x1="65192" y1="40868" x2="70434" y2="50450"/>
                              <a14:foregroundMark x1="68059" y1="41769" x2="69451" y2="50205"/>
                              <a14:foregroundMark x1="67158" y1="41605" x2="68468" y2="52744"/>
                              <a14:foregroundMark x1="68468" y1="47174" x2="69861" y2="54218"/>
                              <a14:foregroundMark x1="68059" y1="44881" x2="69451" y2="53481"/>
                              <a14:foregroundMark x1="69206" y1="45618" x2="70434" y2="55201"/>
                              <a14:foregroundMark x1="68632" y1="45618" x2="70598" y2="54054"/>
                              <a14:foregroundMark x1="69861" y1="47748" x2="69861" y2="53317"/>
                              <a14:foregroundMark x1="69861" y1="46765" x2="69861" y2="51351"/>
                              <a14:foregroundMark x1="70598" y1="45618" x2="70598" y2="52170"/>
                              <a14:foregroundMark x1="70598" y1="48894" x2="71007" y2="53645"/>
                              <a14:foregroundMark x1="70434" y1="45455" x2="70434" y2="49304"/>
                              <a14:foregroundMark x1="70434" y1="46355" x2="70434" y2="54218"/>
                              <a14:foregroundMark x1="70434" y1="46929" x2="70598" y2="52170"/>
                              <a14:foregroundMark x1="70598" y1="47338" x2="70598" y2="53890"/>
                              <a14:foregroundMark x1="70188" y1="44472" x2="70188" y2="52170"/>
                              <a14:foregroundMark x1="70188" y1="43898" x2="70762" y2="52744"/>
                              <a14:foregroundMark x1="70434" y1="47748" x2="70762" y2="53071"/>
                              <a14:foregroundMark x1="69861" y1="43161" x2="70025" y2="50450"/>
                              <a14:foregroundMark x1="66175" y1="40459" x2="67486" y2="48321"/>
                              <a14:foregroundMark x1="65192" y1="35872" x2="67895" y2="47174"/>
                              <a14:foregroundMark x1="63882" y1="36036" x2="66585" y2="44308"/>
                              <a14:foregroundMark x1="64292" y1="38903" x2="65602" y2="45209"/>
                              <a14:foregroundMark x1="63882" y1="38739" x2="65766" y2="45209"/>
                              <a14:foregroundMark x1="64046" y1="39066" x2="65192" y2="44308"/>
                              <a14:foregroundMark x1="63882" y1="41032" x2="65029" y2="45618"/>
                              <a14:foregroundMark x1="64292" y1="41605" x2="65602" y2="46929"/>
                              <a14:foregroundMark x1="70188" y1="46765" x2="70025" y2="53972"/>
                              <a14:foregroundMark x1="70352" y1="45700" x2="70352" y2="51843"/>
                              <a14:foregroundMark x1="70352" y1="43980" x2="69861" y2="52007"/>
                              <a14:foregroundMark x1="69533" y1="44308" x2="69124" y2="52334"/>
                              <a14:foregroundMark x1="68305" y1="48321" x2="68305" y2="53645"/>
                              <a14:foregroundMark x1="67895" y1="46028" x2="67731" y2="50942"/>
                              <a14:foregroundMark x1="67568" y1="47502" x2="67568" y2="53071"/>
                              <a14:foregroundMark x1="66912" y1="47093" x2="66912" y2="53071"/>
                              <a14:foregroundMark x1="66912" y1="48894" x2="66912" y2="54136"/>
                              <a14:foregroundMark x1="66912" y1="45864" x2="67240" y2="53399"/>
                              <a14:foregroundMark x1="67404" y1="46355" x2="68141" y2="53972"/>
                              <a14:foregroundMark x1="68141" y1="47420" x2="69124" y2="54791"/>
                              <a14:foregroundMark x1="70025" y1="44308" x2="70188" y2="53071"/>
                              <a14:foregroundMark x1="71253" y1="43407" x2="71253" y2="50287"/>
                              <a14:foregroundMark x1="71253" y1="47256" x2="71253" y2="55528"/>
                              <a14:foregroundMark x1="71826" y1="45536" x2="71826" y2="52907"/>
                              <a14:foregroundMark x1="71826" y1="47093" x2="71826" y2="52580"/>
                              <a14:foregroundMark x1="71663" y1="45536" x2="71663" y2="52580"/>
                              <a14:foregroundMark x1="71663" y1="46028" x2="70925" y2="53563"/>
                              <a14:foregroundMark x1="70925" y1="46765" x2="70925" y2="52907"/>
                              <a14:foregroundMark x1="70925" y1="43898" x2="70598" y2="53235"/>
                              <a14:foregroundMark x1="70598" y1="48321" x2="70352" y2="53071"/>
                              <a14:foregroundMark x1="70188" y1="47256" x2="70352" y2="53972"/>
                              <a14:foregroundMark x1="70352" y1="46601" x2="70352" y2="54136"/>
                              <a14:foregroundMark x1="70352" y1="45700" x2="70352" y2="50614"/>
                              <a14:foregroundMark x1="70352" y1="47093" x2="70352" y2="53071"/>
                              <a14:foregroundMark x1="70352" y1="47502" x2="70188" y2="54300"/>
                              <a14:foregroundMark x1="69369" y1="46028" x2="69206" y2="50614"/>
                              <a14:foregroundMark x1="69206" y1="47666" x2="69206" y2="52416"/>
                              <a14:foregroundMark x1="69206" y1="44963" x2="69206" y2="49713"/>
                              <a14:foregroundMark x1="69206" y1="45536" x2="68960" y2="49959"/>
                              <a14:foregroundMark x1="68960" y1="45209" x2="68305" y2="53563"/>
                              <a14:foregroundMark x1="67731" y1="48731" x2="67731" y2="54464"/>
                              <a14:foregroundMark x1="66912" y1="47093" x2="66912" y2="52334"/>
                              <a14:foregroundMark x1="68059" y1="46192" x2="68468" y2="52334"/>
                              <a14:foregroundMark x1="69369" y1="48321" x2="69861" y2="52580"/>
                              <a14:foregroundMark x1="70598" y1="47256" x2="70925" y2="52907"/>
                              <a14:foregroundMark x1="70925" y1="49386" x2="71417" y2="55528"/>
                              <a14:foregroundMark x1="66667" y1="39885" x2="66667" y2="43079"/>
                              <a14:foregroundMark x1="63882" y1="36364" x2="63882" y2="44144"/>
                              <a14:foregroundMark x1="27518" y1="8108" x2="28583" y2="27518"/>
                              <a14:foregroundMark x1="27846" y1="9091" x2="27928" y2="15889"/>
                              <a14:foregroundMark x1="28256" y1="9091" x2="27928" y2="15233"/>
                              <a14:foregroundMark x1="27928" y1="9582" x2="27928" y2="15315"/>
                              <a14:foregroundMark x1="27518" y1="8518" x2="28583" y2="33743"/>
                              <a14:foregroundMark x1="28010" y1="9500" x2="28256" y2="33170"/>
                              <a14:foregroundMark x1="29238" y1="17199" x2="29238" y2="27027"/>
                              <a14:foregroundMark x1="28829" y1="20147" x2="28665" y2="29484"/>
                              <a14:foregroundMark x1="28665" y1="18509" x2="28665" y2="29975"/>
                              <a14:foregroundMark x1="28419" y1="18591" x2="28337" y2="29730"/>
                              <a14:foregroundMark x1="28256" y1="16462" x2="28256" y2="25471"/>
                              <a14:foregroundMark x1="27437" y1="9173" x2="27437" y2="20147"/>
                              <a14:foregroundMark x1="28010" y1="9337" x2="28337" y2="26454"/>
                              <a14:foregroundMark x1="28665" y1="8681" x2="28665" y2="17690"/>
                              <a14:foregroundMark x1="27928" y1="9582" x2="27928" y2="16871"/>
                              <a14:foregroundMark x1="27928" y1="10074" x2="27928" y2="16380"/>
                              <a14:foregroundMark x1="27928" y1="9910" x2="28092" y2="16953"/>
                              <a14:foregroundMark x1="27518" y1="10319" x2="28993" y2="23260"/>
                              <a14:foregroundMark x1="27764" y1="16462" x2="28092" y2="24652"/>
                              <a14:foregroundMark x1="27928" y1="18755" x2="27928" y2="22113"/>
                              <a14:foregroundMark x1="27682" y1="19165" x2="28010" y2="23915"/>
                              <a14:foregroundMark x1="29238" y1="36773" x2="28911" y2="43571"/>
                              <a14:foregroundMark x1="28829" y1="37183" x2="28829" y2="41769"/>
                              <a14:foregroundMark x1="28501" y1="36691" x2="28665" y2="40704"/>
                              <a14:foregroundMark x1="28665" y1="34562" x2="29566" y2="42015"/>
                              <a14:foregroundMark x1="29566" y1="33415" x2="30221" y2="41114"/>
                              <a14:foregroundMark x1="30221" y1="32187" x2="30631" y2="40459"/>
                              <a14:foregroundMark x1="30631" y1="26699" x2="30631" y2="33989"/>
                              <a14:foregroundMark x1="29484" y1="26699" x2="29484" y2="34808"/>
                              <a14:foregroundMark x1="28993" y1="24980" x2="29075" y2="33088"/>
                              <a14:foregroundMark x1="28501" y1="23833" x2="28501" y2="32596"/>
                              <a14:foregroundMark x1="28501" y1="23260" x2="29075" y2="33661"/>
                              <a14:foregroundMark x1="28419" y1="22932" x2="28419" y2="29975"/>
                              <a14:foregroundMark x1="28419" y1="21048" x2="28665" y2="31695"/>
                              <a14:foregroundMark x1="27928" y1="24161" x2="28419" y2="33907"/>
                              <a14:foregroundMark x1="28419" y1="24324" x2="30303" y2="36937"/>
                              <a14:backgroundMark x1="26044" y1="32596" x2="27764" y2="70844"/>
                              <a14:backgroundMark x1="33661" y1="54300" x2="36118" y2="74283"/>
                              <a14:backgroundMark x1="30958" y1="4423" x2="55610" y2="12940"/>
                              <a14:backgroundMark x1="51515" y1="11548" x2="67322" y2="26044"/>
                              <a14:backgroundMark x1="61916" y1="27191" x2="71744" y2="26618"/>
                              <a14:backgroundMark x1="69533" y1="6388" x2="71744" y2="19247"/>
                              <a14:backgroundMark x1="75020" y1="32924" x2="74201" y2="94267"/>
                              <a14:backgroundMark x1="70925" y1="92056" x2="38575" y2="91237"/>
                              <a14:backgroundMark x1="32023" y1="94758" x2="26044" y2="7699"/>
                              <a14:backgroundMark x1="31450" y1="53972" x2="34480" y2="93694"/>
                              <a14:backgroundMark x1="38575" y1="94758" x2="59132" y2="95086"/>
                              <a14:backgroundMark x1="37265" y1="58067" x2="45209" y2="80835"/>
                              <a14:backgroundMark x1="43243" y1="71007" x2="67649" y2="81081"/>
                              <a14:backgroundMark x1="70106" y1="73464" x2="40213" y2="84685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20048" r="23612"/>
                <a:stretch/>
              </p:blipFill>
              <p:spPr bwMode="auto">
                <a:xfrm>
                  <a:off x="-84753" y="2896722"/>
                  <a:ext cx="2238173" cy="39725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  <p:pic>
            <p:nvPicPr>
              <p:cNvPr id="19" name="Picture 3"/>
              <p:cNvPicPr>
                <a:picLocks noChangeAspect="1" noChangeArrowheads="1"/>
              </p:cNvPicPr>
              <p:nvPr/>
            </p:nvPicPr>
            <p:blipFill rotWithShape="1">
              <a:blip r:embed="rId8" cstate="email">
                <a:clrChange>
                  <a:clrFrom>
                    <a:srgbClr val="CBC9CC"/>
                  </a:clrFrom>
                  <a:clrTo>
                    <a:srgbClr val="CBC9CC">
                      <a:alpha val="0"/>
                    </a:srgbClr>
                  </a:clrTo>
                </a:clrChange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2439" b="97073" l="9016" r="67213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100462" y="5057191"/>
                <a:ext cx="1150930" cy="19314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02965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57683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Thống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kê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doanh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thu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53118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Giới</a:t>
            </a:r>
            <a:r>
              <a:rPr lang="en-US" dirty="0" smtClean="0"/>
              <a:t> </a:t>
            </a:r>
            <a:r>
              <a:rPr lang="en-US" dirty="0" err="1" smtClean="0"/>
              <a:t>thiệu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Chức</a:t>
            </a:r>
            <a:r>
              <a:rPr lang="en-US" dirty="0" smtClean="0"/>
              <a:t> </a:t>
            </a:r>
            <a:r>
              <a:rPr lang="en-US" dirty="0" err="1" smtClean="0"/>
              <a:t>năng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&amp; </a:t>
            </a:r>
            <a:r>
              <a:rPr lang="en-US" dirty="0" err="1" smtClean="0"/>
              <a:t>thống</a:t>
            </a:r>
            <a:r>
              <a:rPr lang="en-US" dirty="0" smtClean="0"/>
              <a:t> </a:t>
            </a:r>
            <a:r>
              <a:rPr lang="en-US" dirty="0" err="1" smtClean="0"/>
              <a:t>kê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quản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xem</a:t>
            </a:r>
            <a:r>
              <a:rPr lang="en-US" dirty="0" smtClean="0"/>
              <a:t> </a:t>
            </a:r>
            <a:r>
              <a:rPr lang="en-US" dirty="0" err="1" smtClean="0"/>
              <a:t>doanh</a:t>
            </a:r>
            <a:r>
              <a:rPr lang="en-US" dirty="0" smtClean="0"/>
              <a:t> </a:t>
            </a:r>
            <a:r>
              <a:rPr lang="en-US" dirty="0" err="1" smtClean="0"/>
              <a:t>thu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khoảng</a:t>
            </a:r>
            <a:r>
              <a:rPr lang="en-US" dirty="0" smtClean="0"/>
              <a:t> </a:t>
            </a:r>
            <a:r>
              <a:rPr lang="en-US" dirty="0" err="1" smtClean="0"/>
              <a:t>thời</a:t>
            </a:r>
            <a:r>
              <a:rPr lang="en-US" dirty="0" smtClean="0"/>
              <a:t> </a:t>
            </a:r>
            <a:r>
              <a:rPr lang="en-US" dirty="0" err="1" smtClean="0"/>
              <a:t>gian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uống</a:t>
            </a:r>
            <a:r>
              <a:rPr lang="en-US" dirty="0" smtClean="0"/>
              <a:t> </a:t>
            </a:r>
            <a:r>
              <a:rPr lang="en-US" dirty="0" err="1" smtClean="0"/>
              <a:t>hoặc</a:t>
            </a:r>
            <a:r>
              <a:rPr lang="en-US" dirty="0" smtClean="0"/>
              <a:t> </a:t>
            </a:r>
            <a:r>
              <a:rPr lang="en-US" dirty="0" err="1" smtClean="0"/>
              <a:t>từng</a:t>
            </a:r>
            <a:r>
              <a:rPr lang="en-US" dirty="0" smtClean="0"/>
              <a:t> </a:t>
            </a:r>
            <a:r>
              <a:rPr lang="en-US" dirty="0" err="1" smtClean="0"/>
              <a:t>nhân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bán</a:t>
            </a:r>
            <a:r>
              <a:rPr lang="en-US" dirty="0" smtClean="0"/>
              <a:t> </a:t>
            </a:r>
            <a:r>
              <a:rPr lang="en-US" dirty="0" err="1" smtClean="0"/>
              <a:t>hàng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514600"/>
            <a:ext cx="7563906" cy="3458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94" y="4596479"/>
            <a:ext cx="7563906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77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Mô</a:t>
            </a:r>
            <a:r>
              <a:rPr lang="en-US" dirty="0" smtClean="0"/>
              <a:t> </a:t>
            </a:r>
            <a:r>
              <a:rPr lang="en-US" dirty="0" err="1" smtClean="0"/>
              <a:t>tả</a:t>
            </a:r>
            <a:r>
              <a:rPr lang="en-US" dirty="0" smtClean="0"/>
              <a:t> </a:t>
            </a:r>
            <a:r>
              <a:rPr lang="en-US" dirty="0" err="1" smtClean="0"/>
              <a:t>hoạt</a:t>
            </a:r>
            <a:r>
              <a:rPr lang="en-US" dirty="0" smtClean="0"/>
              <a:t> </a:t>
            </a:r>
            <a:r>
              <a:rPr lang="en-US" dirty="0" err="1" smtClean="0"/>
              <a:t>động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67665"/>
              </p:ext>
            </p:extLst>
          </p:nvPr>
        </p:nvGraphicFramePr>
        <p:xfrm>
          <a:off x="609600" y="1066800"/>
          <a:ext cx="10972800" cy="54864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7467600"/>
              </a:tblGrid>
              <a:tr h="559837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Xử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lý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tương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smtClean="0">
                          <a:latin typeface="Cormorant Infant" panose="00000500000000000000" pitchFamily="2" charset="0"/>
                        </a:rPr>
                        <a:t>tác</a:t>
                      </a:r>
                      <a:endParaRPr lang="en-US" sz="240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145557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Mở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cửa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sổ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RevenueManagerJDialog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lập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ngày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hiện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tại</a:t>
                      </a:r>
                      <a:endParaRPr lang="en-US" sz="2400" dirty="0" smtClean="0">
                        <a:latin typeface="Cormorant Infant" panose="00000500000000000000" pitchFamily="2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doanh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thu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tab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đang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(begin, end)</a:t>
                      </a:r>
                      <a:endParaRPr lang="en-US" sz="2400" dirty="0" smtClean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latin typeface="Cormorant Infant" panose="00000500000000000000" pitchFamily="2" charset="0"/>
                        </a:rPr>
                        <a:t>Click </a:t>
                      </a: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nút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btnFilter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doanh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thu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tab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đang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(begin, end)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145557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cboTimeRanges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Thiết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lập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gian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được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endParaRPr lang="en-US" sz="2400" dirty="0" smtClean="0">
                        <a:latin typeface="Cormorant Infant" panose="00000500000000000000" pitchFamily="2" charset="0"/>
                      </a:endParaRPr>
                    </a:p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doanh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thu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tab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đang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(begin, end)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  <a:tr h="1007706"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tab (tabs)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>
                          <a:latin typeface="Cormorant Infant" panose="00000500000000000000" pitchFamily="2" charset="0"/>
                        </a:rPr>
                        <a:t>Tải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và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hiển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thị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doanh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thu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của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tab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đang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chọn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theo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khoảng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thời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</a:t>
                      </a:r>
                      <a:r>
                        <a:rPr lang="en-US" sz="2400" baseline="0" dirty="0" err="1" smtClean="0">
                          <a:latin typeface="Cormorant Infant" panose="00000500000000000000" pitchFamily="2" charset="0"/>
                        </a:rPr>
                        <a:t>lọc</a:t>
                      </a:r>
                      <a:r>
                        <a:rPr lang="en-US" sz="2400" baseline="0" dirty="0" smtClean="0">
                          <a:latin typeface="Cormorant Infant" panose="00000500000000000000" pitchFamily="2" charset="0"/>
                        </a:rPr>
                        <a:t> (begin, end)</a:t>
                      </a:r>
                      <a:endParaRPr lang="en-US" sz="2400" dirty="0">
                        <a:latin typeface="Cormorant Infant" panose="00000500000000000000" pitchFamily="2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464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thiết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GUI: </a:t>
            </a:r>
            <a:r>
              <a:rPr lang="en-US" dirty="0" err="1" smtClean="0"/>
              <a:t>RevenueManagerJDialog</a:t>
            </a:r>
            <a:endParaRPr lang="en-US" dirty="0" smtClean="0"/>
          </a:p>
          <a:p>
            <a:r>
              <a:rPr lang="en-US" dirty="0" smtClean="0"/>
              <a:t>Controller: </a:t>
            </a:r>
            <a:r>
              <a:rPr lang="en-US" dirty="0" err="1" smtClean="0"/>
              <a:t>RevenueController</a:t>
            </a:r>
            <a:endParaRPr lang="en-US" dirty="0" smtClean="0"/>
          </a:p>
          <a:p>
            <a:r>
              <a:rPr lang="en-US" dirty="0" smtClean="0"/>
              <a:t>Tables: Categories, Drinks, </a:t>
            </a:r>
            <a:r>
              <a:rPr lang="en-US" dirty="0" err="1" smtClean="0"/>
              <a:t>BillDetails</a:t>
            </a:r>
            <a:r>
              <a:rPr lang="en-US" dirty="0" smtClean="0"/>
              <a:t>, Bills</a:t>
            </a:r>
            <a:endParaRPr lang="en-US" dirty="0"/>
          </a:p>
          <a:p>
            <a:r>
              <a:rPr lang="en-US" dirty="0" smtClean="0"/>
              <a:t>Entities: </a:t>
            </a:r>
            <a:r>
              <a:rPr lang="en-US" dirty="0" err="1" smtClean="0"/>
              <a:t>Revenue.ByCategory</a:t>
            </a:r>
            <a:r>
              <a:rPr lang="en-US" dirty="0" smtClean="0"/>
              <a:t>, </a:t>
            </a:r>
            <a:r>
              <a:rPr lang="en-US" dirty="0" err="1" smtClean="0"/>
              <a:t>Revenue.ByUser</a:t>
            </a:r>
            <a:endParaRPr lang="en-US" dirty="0" smtClean="0"/>
          </a:p>
          <a:p>
            <a:r>
              <a:rPr lang="en-US" dirty="0" smtClean="0"/>
              <a:t>DAO: </a:t>
            </a:r>
          </a:p>
          <a:p>
            <a:pPr lvl="1"/>
            <a:r>
              <a:rPr lang="en-US" dirty="0" err="1" smtClean="0"/>
              <a:t>RevenueDAO</a:t>
            </a:r>
            <a:r>
              <a:rPr lang="en-US" dirty="0" smtClean="0"/>
              <a:t>, </a:t>
            </a:r>
            <a:r>
              <a:rPr lang="en-US" dirty="0" err="1" smtClean="0"/>
              <a:t>RevenueDAOImpl</a:t>
            </a:r>
            <a:endParaRPr lang="en-US" dirty="0" smtClean="0"/>
          </a:p>
          <a:p>
            <a:pPr lvl="1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741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/>
          <p:cNvSpPr/>
          <p:nvPr/>
        </p:nvSpPr>
        <p:spPr>
          <a:xfrm>
            <a:off x="4191000" y="2317564"/>
            <a:ext cx="4953000" cy="240683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Sơ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tổ</a:t>
            </a:r>
            <a:r>
              <a:rPr lang="en-US" dirty="0" smtClean="0"/>
              <a:t> </a:t>
            </a:r>
            <a:r>
              <a:rPr lang="en-US" dirty="0" err="1" smtClean="0"/>
              <a:t>chức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0087" y="1146048"/>
            <a:ext cx="2590800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RevenueController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00087" y="2511552"/>
            <a:ext cx="2590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RevenueManagerJDialog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343400" y="3877057"/>
            <a:ext cx="2150702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RevenueDAOImpl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343400" y="2511552"/>
            <a:ext cx="2150702" cy="697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&lt;&lt;interface&gt;&gt;</a:t>
            </a:r>
          </a:p>
          <a:p>
            <a:pPr algn="ctr"/>
            <a:r>
              <a:rPr lang="en-US" dirty="0" err="1" smtClean="0"/>
              <a:t>RevenueDAO</a:t>
            </a:r>
            <a:endParaRPr lang="en-US" dirty="0"/>
          </a:p>
        </p:txBody>
      </p:sp>
      <p:sp>
        <p:nvSpPr>
          <p:cNvPr id="8" name="Can 7"/>
          <p:cNvSpPr/>
          <p:nvPr/>
        </p:nvSpPr>
        <p:spPr>
          <a:xfrm>
            <a:off x="9920287" y="3800857"/>
            <a:ext cx="1264920" cy="872488"/>
          </a:xfrm>
          <a:prstGeom prst="can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DB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08043" y="3877057"/>
            <a:ext cx="1828800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XJdbc</a:t>
            </a:r>
            <a:r>
              <a:rPr lang="en-US" dirty="0" smtClean="0"/>
              <a:t>, XQuery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0"/>
            <a:endCxn id="7" idx="2"/>
          </p:cNvCxnSpPr>
          <p:nvPr/>
        </p:nvCxnSpPr>
        <p:spPr>
          <a:xfrm flipV="1">
            <a:off x="5418751" y="3209542"/>
            <a:ext cx="0" cy="667515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5" idx="0"/>
            <a:endCxn id="4" idx="2"/>
          </p:cNvCxnSpPr>
          <p:nvPr/>
        </p:nvCxnSpPr>
        <p:spPr>
          <a:xfrm flipV="1">
            <a:off x="1995487" y="1844038"/>
            <a:ext cx="0" cy="667514"/>
          </a:xfrm>
          <a:prstGeom prst="straightConnector1">
            <a:avLst/>
          </a:prstGeom>
          <a:ln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3"/>
            <a:endCxn id="9" idx="1"/>
          </p:cNvCxnSpPr>
          <p:nvPr/>
        </p:nvCxnSpPr>
        <p:spPr>
          <a:xfrm>
            <a:off x="6494102" y="4226052"/>
            <a:ext cx="713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3"/>
            <a:endCxn id="8" idx="2"/>
          </p:cNvCxnSpPr>
          <p:nvPr/>
        </p:nvCxnSpPr>
        <p:spPr>
          <a:xfrm>
            <a:off x="9036843" y="4226052"/>
            <a:ext cx="883444" cy="11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343400" y="5242562"/>
            <a:ext cx="2150702" cy="69799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Revenue.ByCategory</a:t>
            </a:r>
            <a:endParaRPr lang="en-US" dirty="0" smtClean="0"/>
          </a:p>
          <a:p>
            <a:pPr algn="ctr"/>
            <a:r>
              <a:rPr lang="en-US" dirty="0" err="1" smtClean="0"/>
              <a:t>Revenue.ByUser</a:t>
            </a:r>
            <a:endParaRPr lang="en-US" dirty="0"/>
          </a:p>
        </p:txBody>
      </p:sp>
      <p:cxnSp>
        <p:nvCxnSpPr>
          <p:cNvPr id="17" name="Straight Arrow Connector 16"/>
          <p:cNvCxnSpPr>
            <a:stCxn id="6" idx="2"/>
            <a:endCxn id="15" idx="0"/>
          </p:cNvCxnSpPr>
          <p:nvPr/>
        </p:nvCxnSpPr>
        <p:spPr>
          <a:xfrm>
            <a:off x="5418751" y="4575047"/>
            <a:ext cx="0" cy="6675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5" idx="2"/>
            <a:endCxn id="15" idx="1"/>
          </p:cNvCxnSpPr>
          <p:nvPr/>
        </p:nvCxnSpPr>
        <p:spPr>
          <a:xfrm rot="16200000" flipH="1">
            <a:off x="1978436" y="3226592"/>
            <a:ext cx="2382015" cy="2347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5" idx="3"/>
            <a:endCxn id="7" idx="1"/>
          </p:cNvCxnSpPr>
          <p:nvPr/>
        </p:nvCxnSpPr>
        <p:spPr>
          <a:xfrm>
            <a:off x="3290887" y="2860547"/>
            <a:ext cx="10525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561304" y="2447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99" name="TextBox 98"/>
          <p:cNvSpPr txBox="1"/>
          <p:nvPr/>
        </p:nvSpPr>
        <p:spPr>
          <a:xfrm>
            <a:off x="1995487" y="320954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0" name="TextBox 99"/>
          <p:cNvSpPr txBox="1"/>
          <p:nvPr/>
        </p:nvSpPr>
        <p:spPr>
          <a:xfrm>
            <a:off x="5431921" y="4685777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494102" y="38263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103" name="TextBox 102"/>
          <p:cNvSpPr txBox="1"/>
          <p:nvPr/>
        </p:nvSpPr>
        <p:spPr>
          <a:xfrm>
            <a:off x="9134494" y="3826382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access</a:t>
            </a:r>
            <a:endParaRPr lang="en-US" dirty="0"/>
          </a:p>
        </p:txBody>
      </p:sp>
      <p:sp>
        <p:nvSpPr>
          <p:cNvPr id="114" name="Rectangle 113"/>
          <p:cNvSpPr/>
          <p:nvPr/>
        </p:nvSpPr>
        <p:spPr>
          <a:xfrm>
            <a:off x="7614264" y="2317565"/>
            <a:ext cx="148303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DAO</a:t>
            </a:r>
            <a:endParaRPr 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9644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19557" y="2967335"/>
            <a:ext cx="27659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Giao</a:t>
            </a:r>
            <a:r>
              <a:rPr lang="en-US" sz="5400" b="1" cap="small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 </a:t>
            </a:r>
            <a:r>
              <a:rPr lang="en-US" sz="5400" b="1" cap="small" dirty="0" err="1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diện</a:t>
            </a:r>
            <a:endParaRPr lang="en-US" sz="5400" b="1" cap="small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762000" y="3886200"/>
            <a:ext cx="10744200" cy="0"/>
          </a:xfrm>
          <a:prstGeom prst="line">
            <a:avLst/>
          </a:prstGeom>
          <a:ln w="76200" cmpd="thinThick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870" y="1143000"/>
            <a:ext cx="2543530" cy="378195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42064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RevenueManagerJDialog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990600"/>
            <a:ext cx="7563906" cy="3458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4636868"/>
            <a:ext cx="7563906" cy="2048161"/>
          </a:xfrm>
          <a:prstGeom prst="rect">
            <a:avLst/>
          </a:prstGeom>
        </p:spPr>
      </p:pic>
      <p:sp>
        <p:nvSpPr>
          <p:cNvPr id="7" name="Line Callout 1 6"/>
          <p:cNvSpPr/>
          <p:nvPr/>
        </p:nvSpPr>
        <p:spPr>
          <a:xfrm>
            <a:off x="9296400" y="1763786"/>
            <a:ext cx="19050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tblByCategory</a:t>
            </a:r>
            <a:endParaRPr lang="en-US" dirty="0"/>
          </a:p>
        </p:txBody>
      </p:sp>
      <p:sp>
        <p:nvSpPr>
          <p:cNvPr id="8" name="Line Callout 1 7"/>
          <p:cNvSpPr/>
          <p:nvPr/>
        </p:nvSpPr>
        <p:spPr>
          <a:xfrm>
            <a:off x="9296400" y="5354624"/>
            <a:ext cx="1905000" cy="612648"/>
          </a:xfrm>
          <a:prstGeom prst="borderCallout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tblByUser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54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ipple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TXSS_ORIGINAL" val="10,Group 9,646,Slide391"/>
  <p:tag name="PPTXSS_SETTINGS" val="0,0,0,0,0,3,True,True"/>
  <p:tag name="PTXSS_ORIGID" val="11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22576</TotalTime>
  <Words>1240</Words>
  <Application>Microsoft Office PowerPoint</Application>
  <PresentationFormat>Widescreen</PresentationFormat>
  <Paragraphs>272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</vt:lpstr>
      <vt:lpstr>Arial Narrow</vt:lpstr>
      <vt:lpstr>Calibri</vt:lpstr>
      <vt:lpstr>Cormorant Infant</vt:lpstr>
      <vt:lpstr>Courier New</vt:lpstr>
      <vt:lpstr>Roboto</vt:lpstr>
      <vt:lpstr>Roboto Lt</vt:lpstr>
      <vt:lpstr>Segoe UI</vt:lpstr>
      <vt:lpstr>Wingdings</vt:lpstr>
      <vt:lpstr>Custom Design</vt:lpstr>
      <vt:lpstr>Xây dựng chức năng quản lý 3</vt:lpstr>
      <vt:lpstr>Giới thiệu môn học</vt:lpstr>
      <vt:lpstr>PowerPoint Presentation</vt:lpstr>
      <vt:lpstr>Giới thiệu</vt:lpstr>
      <vt:lpstr>Mô tả hoạt động tương tác</vt:lpstr>
      <vt:lpstr>Các thành phần cần thiết</vt:lpstr>
      <vt:lpstr>Sơ đồ tổ chức</vt:lpstr>
      <vt:lpstr>PowerPoint Presentation</vt:lpstr>
      <vt:lpstr>RevenueManagerJDialog</vt:lpstr>
      <vt:lpstr>PowerPoint Presentation</vt:lpstr>
      <vt:lpstr>Entity Class</vt:lpstr>
      <vt:lpstr>DAO</vt:lpstr>
      <vt:lpstr>DAO.getByCategory() - byCategorySql</vt:lpstr>
      <vt:lpstr>DAO.getUserSql() - byUserSql</vt:lpstr>
      <vt:lpstr>PowerPoint Presentation</vt:lpstr>
      <vt:lpstr>Cài đặt mã theo mô hình tổ chức Controller</vt:lpstr>
      <vt:lpstr>Cài đặt mã RevenueController</vt:lpstr>
      <vt:lpstr>Cài đặt mã RevenueController</vt:lpstr>
      <vt:lpstr>Cài đặt mã RevenueController</vt:lpstr>
      <vt:lpstr>Cài đặt mã RevenueController</vt:lpstr>
      <vt:lpstr>Cài đặt mã RevenueController</vt:lpstr>
      <vt:lpstr>Gắn kết phương thức điều khiển với các event handler</vt:lpstr>
      <vt:lpstr>Tổng kết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DELL</cp:lastModifiedBy>
  <cp:revision>1757</cp:revision>
  <dcterms:created xsi:type="dcterms:W3CDTF">2013-04-23T08:05:33Z</dcterms:created>
  <dcterms:modified xsi:type="dcterms:W3CDTF">2025-04-16T17:13:18Z</dcterms:modified>
</cp:coreProperties>
</file>