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784" r:id="rId3"/>
    <p:sldId id="915" r:id="rId4"/>
    <p:sldId id="912" r:id="rId5"/>
    <p:sldId id="858" r:id="rId6"/>
    <p:sldId id="914" r:id="rId7"/>
    <p:sldId id="862" r:id="rId8"/>
    <p:sldId id="860" r:id="rId9"/>
    <p:sldId id="808" r:id="rId10"/>
    <p:sldId id="841" r:id="rId11"/>
    <p:sldId id="864" r:id="rId12"/>
    <p:sldId id="737" r:id="rId13"/>
    <p:sldId id="863" r:id="rId14"/>
    <p:sldId id="866" r:id="rId15"/>
    <p:sldId id="867" r:id="rId16"/>
    <p:sldId id="870" r:id="rId17"/>
    <p:sldId id="871" r:id="rId18"/>
    <p:sldId id="824" r:id="rId19"/>
    <p:sldId id="852" r:id="rId20"/>
    <p:sldId id="929" r:id="rId21"/>
    <p:sldId id="918" r:id="rId22"/>
    <p:sldId id="919" r:id="rId23"/>
    <p:sldId id="920" r:id="rId24"/>
    <p:sldId id="921" r:id="rId25"/>
    <p:sldId id="922" r:id="rId26"/>
    <p:sldId id="923" r:id="rId27"/>
    <p:sldId id="925" r:id="rId28"/>
    <p:sldId id="926" r:id="rId29"/>
    <p:sldId id="927" r:id="rId30"/>
    <p:sldId id="928" r:id="rId31"/>
    <p:sldId id="725" r:id="rId32"/>
    <p:sldId id="7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206" autoAdjust="0"/>
  </p:normalViewPr>
  <p:slideViewPr>
    <p:cSldViewPr>
      <p:cViewPr varScale="1">
        <p:scale>
          <a:sx n="84" d="100"/>
          <a:sy n="84" d="100"/>
        </p:scale>
        <p:origin x="581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5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507012" cy="5563376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9677400" y="1447800"/>
            <a:ext cx="1905000" cy="1143000"/>
          </a:xfrm>
          <a:prstGeom prst="borderCallout1">
            <a:avLst>
              <a:gd name="adj1" fmla="val 18750"/>
              <a:gd name="adj2" fmla="val -8333"/>
              <a:gd name="adj3" fmla="val 60261"/>
              <a:gd name="adj4" fmla="val -32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pnlCards</a:t>
            </a:r>
            <a:endParaRPr lang="en-US" dirty="0" smtClean="0"/>
          </a:p>
          <a:p>
            <a:pPr algn="ctr"/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GridLayout</a:t>
            </a:r>
            <a:r>
              <a:rPr lang="en-US" dirty="0"/>
              <a:t> (6,0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(</a:t>
            </a:r>
            <a:r>
              <a:rPr lang="en-US" dirty="0" err="1" smtClean="0"/>
              <a:t>SalesJDialog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pnlCards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button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 (Operating)</a:t>
            </a:r>
          </a:p>
          <a:p>
            <a:pPr lvl="2"/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(Error) </a:t>
            </a:r>
            <a:r>
              <a:rPr lang="en-US" dirty="0" err="1" smtClean="0"/>
              <a:t>hoặc</a:t>
            </a:r>
            <a:r>
              <a:rPr lang="en-US" dirty="0" smtClean="0"/>
              <a:t> 2 (Lose)</a:t>
            </a:r>
          </a:p>
          <a:p>
            <a:r>
              <a:rPr lang="en-US" dirty="0" smtClean="0"/>
              <a:t>Click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bill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(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bill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SalesJDialog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SalesController</a:t>
            </a:r>
            <a:endParaRPr lang="en-US" dirty="0" smtClean="0"/>
          </a:p>
          <a:p>
            <a:r>
              <a:rPr lang="en-US" dirty="0" smtClean="0"/>
              <a:t>Tables: Cards</a:t>
            </a:r>
            <a:endParaRPr lang="en-US" dirty="0"/>
          </a:p>
          <a:p>
            <a:r>
              <a:rPr lang="en-US" dirty="0" smtClean="0"/>
              <a:t>Entities: Card</a:t>
            </a:r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r>
              <a:rPr lang="en-US" dirty="0" smtClean="0"/>
              <a:t>, </a:t>
            </a:r>
            <a:r>
              <a:rPr lang="en-US" dirty="0" err="1" smtClean="0"/>
              <a:t>CardDAO</a:t>
            </a:r>
            <a:r>
              <a:rPr lang="en-US" dirty="0" smtClean="0"/>
              <a:t>, </a:t>
            </a:r>
            <a:r>
              <a:rPr lang="en-US" dirty="0" err="1" smtClean="0"/>
              <a:t>CardDAOImpl</a:t>
            </a:r>
            <a:r>
              <a:rPr lang="en-US" dirty="0" smtClean="0"/>
              <a:t>, </a:t>
            </a:r>
            <a:r>
              <a:rPr lang="en-US" dirty="0" err="1" smtClean="0"/>
              <a:t>BillDAO</a:t>
            </a:r>
            <a:r>
              <a:rPr lang="en-US" dirty="0" smtClean="0"/>
              <a:t>, </a:t>
            </a:r>
            <a:r>
              <a:rPr lang="en-US" dirty="0" err="1" smtClean="0"/>
              <a:t>BillDAOImpl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SalesController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087" y="2511552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SalesJDialog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CardDAOImpl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CardDAO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95487" y="1844038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1978436" y="3226592"/>
            <a:ext cx="2382015" cy="234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7" idx="1"/>
          </p:cNvCxnSpPr>
          <p:nvPr/>
        </p:nvCxnSpPr>
        <p:spPr>
          <a:xfrm>
            <a:off x="3290887" y="2860547"/>
            <a:ext cx="105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61304" y="2447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95487" y="32095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41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BillDAO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BillDAOImpl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066800"/>
          </a:xfrm>
        </p:spPr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findServicingByCardId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Bill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105156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interface </a:t>
            </a:r>
            <a:r>
              <a:rPr lang="en-US" sz="2000" dirty="0" err="1">
                <a:latin typeface="Cormorant Infant" panose="00000500000000000000" pitchFamily="2" charset="0"/>
              </a:rPr>
              <a:t>BillDAO</a:t>
            </a:r>
            <a:r>
              <a:rPr lang="en-US" sz="2000" dirty="0">
                <a:latin typeface="Cormorant Infant" panose="00000500000000000000" pitchFamily="2" charset="0"/>
              </a:rPr>
              <a:t> extends </a:t>
            </a:r>
            <a:r>
              <a:rPr lang="en-US" sz="2000" dirty="0" err="1">
                <a:latin typeface="Cormorant Infant" panose="00000500000000000000" pitchFamily="2" charset="0"/>
              </a:rPr>
              <a:t>CrudDAO</a:t>
            </a:r>
            <a:r>
              <a:rPr lang="en-US" sz="2000" dirty="0">
                <a:latin typeface="Cormorant Infant" panose="00000500000000000000" pitchFamily="2" charset="0"/>
              </a:rPr>
              <a:t>&lt;Bill, Long&gt;{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Bill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findServicingByCardId</a:t>
            </a:r>
            <a:r>
              <a:rPr lang="en-US" sz="2000" dirty="0">
                <a:latin typeface="Cormorant Infant" panose="00000500000000000000" pitchFamily="2" charset="0"/>
              </a:rPr>
              <a:t>(Integer </a:t>
            </a:r>
            <a:r>
              <a:rPr lang="en-US" sz="2000" dirty="0" err="1">
                <a:latin typeface="Cormorant Infant" panose="00000500000000000000" pitchFamily="2" charset="0"/>
              </a:rPr>
              <a:t>cardId</a:t>
            </a:r>
            <a:r>
              <a:rPr lang="en-US" sz="2000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752" y="4038600"/>
            <a:ext cx="105156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</a:t>
            </a:r>
            <a:r>
              <a:rPr lang="en-US" sz="2000" dirty="0" smtClean="0">
                <a:latin typeface="Cormorant Infant" panose="00000500000000000000" pitchFamily="2" charset="0"/>
              </a:rPr>
              <a:t>class </a:t>
            </a:r>
            <a:r>
              <a:rPr lang="en-US" sz="2000" dirty="0" err="1" smtClean="0">
                <a:latin typeface="Cormorant Infant" panose="00000500000000000000" pitchFamily="2" charset="0"/>
              </a:rPr>
              <a:t>BillDAOImpl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BillDAO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Bill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findServicingByCardId</a:t>
            </a:r>
            <a:r>
              <a:rPr lang="en-US" sz="2000" dirty="0">
                <a:latin typeface="Cormorant Infant" panose="00000500000000000000" pitchFamily="2" charset="0"/>
              </a:rPr>
              <a:t>(Integer </a:t>
            </a:r>
            <a:r>
              <a:rPr lang="en-US" sz="2000" dirty="0" err="1">
                <a:latin typeface="Cormorant Infant" panose="00000500000000000000" pitchFamily="2" charset="0"/>
              </a:rPr>
              <a:t>cardId</a:t>
            </a:r>
            <a:r>
              <a:rPr lang="en-US" sz="2000" dirty="0">
                <a:latin typeface="Cormorant Infant" panose="00000500000000000000" pitchFamily="2" charset="0"/>
              </a:rPr>
              <a:t>) {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truy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vấn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phục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vụ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,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nếu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không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có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thì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tạo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mới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return bill;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6321552" y="3581400"/>
            <a:ext cx="3048" cy="4572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BillDAO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BillDAOImpl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8305800" cy="579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</a:t>
            </a:r>
            <a:r>
              <a:rPr lang="en-US" sz="2000" dirty="0" smtClean="0">
                <a:latin typeface="Cormorant Infant" panose="00000500000000000000" pitchFamily="2" charset="0"/>
              </a:rPr>
              <a:t>class </a:t>
            </a:r>
            <a:r>
              <a:rPr lang="en-US" sz="2000" dirty="0" err="1" smtClean="0">
                <a:latin typeface="Cormorant Infant" panose="00000500000000000000" pitchFamily="2" charset="0"/>
              </a:rPr>
              <a:t>BillDAOImpl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BillDAO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1200" dirty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Bill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findServicingByCardId</a:t>
            </a:r>
            <a:r>
              <a:rPr lang="en-US" sz="2000" dirty="0">
                <a:latin typeface="Cormorant Infant" panose="00000500000000000000" pitchFamily="2" charset="0"/>
              </a:rPr>
              <a:t>(Integer </a:t>
            </a:r>
            <a:r>
              <a:rPr lang="en-US" sz="2000" dirty="0" err="1">
                <a:latin typeface="Cormorant Infant" panose="00000500000000000000" pitchFamily="2" charset="0"/>
              </a:rPr>
              <a:t>cardId</a:t>
            </a:r>
            <a:r>
              <a:rPr lang="en-US" sz="2000" dirty="0">
                <a:latin typeface="Cormorant Infant" panose="00000500000000000000" pitchFamily="2" charset="0"/>
              </a:rPr>
              <a:t>) {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String </a:t>
            </a:r>
            <a:r>
              <a:rPr lang="en-US" sz="2000" dirty="0" err="1" smtClean="0">
                <a:latin typeface="Cormorant Infant" panose="00000500000000000000" pitchFamily="2" charset="0"/>
              </a:rPr>
              <a:t>sql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dirty="0">
                <a:latin typeface="Cormorant Infant" panose="00000500000000000000" pitchFamily="2" charset="0"/>
              </a:rPr>
              <a:t>= "</a:t>
            </a:r>
            <a:r>
              <a:rPr lang="en-US" sz="2000" dirty="0">
                <a:solidFill>
                  <a:srgbClr val="0000FF"/>
                </a:solidFill>
                <a:latin typeface="Cormorant Infant" panose="00000500000000000000" pitchFamily="2" charset="0"/>
              </a:rPr>
              <a:t>SELECT * FROM </a:t>
            </a:r>
            <a:r>
              <a:rPr lang="en-US" sz="2000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Bills </a:t>
            </a:r>
            <a:r>
              <a:rPr lang="en-US" sz="2000" dirty="0">
                <a:solidFill>
                  <a:srgbClr val="0000FF"/>
                </a:solidFill>
                <a:latin typeface="Cormorant Infant" panose="00000500000000000000" pitchFamily="2" charset="0"/>
              </a:rPr>
              <a:t>WHERE </a:t>
            </a:r>
            <a:r>
              <a:rPr lang="en-US" sz="2000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CardId</a:t>
            </a:r>
            <a:r>
              <a:rPr lang="en-US" sz="2000" dirty="0">
                <a:solidFill>
                  <a:srgbClr val="0000FF"/>
                </a:solidFill>
                <a:latin typeface="Cormorant Infant" panose="00000500000000000000" pitchFamily="2" charset="0"/>
              </a:rPr>
              <a:t>=? AND Status=0</a:t>
            </a:r>
            <a:r>
              <a:rPr lang="en-US" sz="2000" dirty="0">
                <a:latin typeface="Cormorant Infant" panose="00000500000000000000" pitchFamily="2" charset="0"/>
              </a:rPr>
              <a:t>";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Bill </a:t>
            </a:r>
            <a:r>
              <a:rPr lang="en-US" sz="2000" dirty="0" err="1">
                <a:latin typeface="Cormorant Infant" panose="00000500000000000000" pitchFamily="2" charset="0"/>
              </a:rPr>
              <a:t>bill</a:t>
            </a:r>
            <a:r>
              <a:rPr lang="en-US" sz="2000" dirty="0">
                <a:latin typeface="Cormorant Infant" panose="00000500000000000000" pitchFamily="2" charset="0"/>
              </a:rPr>
              <a:t> = </a:t>
            </a:r>
            <a:r>
              <a:rPr lang="en-US" sz="2000" dirty="0" err="1">
                <a:latin typeface="Cormorant Infant" panose="00000500000000000000" pitchFamily="2" charset="0"/>
              </a:rPr>
              <a:t>XQuery.getSingleBean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Bill.class</a:t>
            </a:r>
            <a:r>
              <a:rPr lang="en-US" sz="2000" dirty="0">
                <a:latin typeface="Cormorant Infant" panose="00000500000000000000" pitchFamily="2" charset="0"/>
              </a:rPr>
              <a:t>, </a:t>
            </a:r>
            <a:r>
              <a:rPr lang="en-US" sz="2000" dirty="0" err="1" smtClean="0">
                <a:latin typeface="Cormorant Infant" panose="00000500000000000000" pitchFamily="2" charset="0"/>
              </a:rPr>
              <a:t>sql</a:t>
            </a:r>
            <a:r>
              <a:rPr lang="en-US" sz="2000" dirty="0" smtClean="0">
                <a:latin typeface="Cormorant Infant" panose="00000500000000000000" pitchFamily="2" charset="0"/>
              </a:rPr>
              <a:t>, </a:t>
            </a:r>
            <a:r>
              <a:rPr lang="en-US" sz="2000" dirty="0" err="1">
                <a:latin typeface="Cormorant Infant" panose="00000500000000000000" pitchFamily="2" charset="0"/>
              </a:rPr>
              <a:t>cardId</a:t>
            </a:r>
            <a:r>
              <a:rPr lang="en-US" sz="2000" dirty="0" smtClean="0">
                <a:latin typeface="Cormorant Infant" panose="00000500000000000000" pitchFamily="2" charset="0"/>
              </a:rPr>
              <a:t>);</a:t>
            </a:r>
          </a:p>
          <a:p>
            <a:pPr lvl="1"/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if (bill == null) </a:t>
            </a:r>
            <a:r>
              <a:rPr lang="en-US" sz="2000" dirty="0" smtClean="0">
                <a:latin typeface="Cormorant Infant" panose="00000500000000000000" pitchFamily="2" charset="0"/>
              </a:rPr>
              <a:t>{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không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tìm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thấy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-&gt;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tạo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mới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    Bill </a:t>
            </a:r>
            <a:r>
              <a:rPr lang="en-US" sz="2000" dirty="0" err="1">
                <a:latin typeface="Cormorant Infant" panose="00000500000000000000" pitchFamily="2" charset="0"/>
              </a:rPr>
              <a:t>newBill</a:t>
            </a:r>
            <a:r>
              <a:rPr lang="en-US" sz="2000" dirty="0">
                <a:latin typeface="Cormorant Infant" panose="00000500000000000000" pitchFamily="2" charset="0"/>
              </a:rPr>
              <a:t> = new Bill();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newBill.setCardId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cardId</a:t>
            </a:r>
            <a:r>
              <a:rPr lang="en-US" sz="2000" dirty="0">
                <a:latin typeface="Cormorant Infant" panose="00000500000000000000" pitchFamily="2" charset="0"/>
              </a:rPr>
              <a:t>);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newBill.setCheckin</a:t>
            </a:r>
            <a:r>
              <a:rPr lang="en-US" sz="2000" dirty="0">
                <a:latin typeface="Cormorant Infant" panose="00000500000000000000" pitchFamily="2" charset="0"/>
              </a:rPr>
              <a:t>(new Date());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newBill.setStatus</a:t>
            </a:r>
            <a:r>
              <a:rPr lang="en-US" sz="2000" dirty="0">
                <a:latin typeface="Cormorant Infant" panose="00000500000000000000" pitchFamily="2" charset="0"/>
              </a:rPr>
              <a:t>(0);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phục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vụ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newBill.setUsername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XAuth.user.getUsername</a:t>
            </a:r>
            <a:r>
              <a:rPr lang="en-US" sz="2000" dirty="0" smtClean="0">
                <a:latin typeface="Cormorant Infant" panose="00000500000000000000" pitchFamily="2" charset="0"/>
              </a:rPr>
              <a:t>());</a:t>
            </a:r>
          </a:p>
          <a:p>
            <a:pPr lvl="1"/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    bill =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latin typeface="Cormorant Infant" panose="00000500000000000000" pitchFamily="2" charset="0"/>
              </a:rPr>
              <a:t>create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newBill</a:t>
            </a:r>
            <a:r>
              <a:rPr lang="en-US" sz="2000" dirty="0" smtClean="0">
                <a:latin typeface="Cormorant Infant" panose="00000500000000000000" pitchFamily="2" charset="0"/>
              </a:rPr>
              <a:t>);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insert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    return bill;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7315200" y="2971800"/>
            <a:ext cx="42672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Truy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vấn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phục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vụ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1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.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Nếu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không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tìm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thấy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thì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tạo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mới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với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status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là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0 (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phục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vụ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)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8507012" cy="5563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447800"/>
            <a:ext cx="8305800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pnlCards</a:t>
            </a:r>
            <a:r>
              <a:rPr lang="en-US" dirty="0" smtClean="0"/>
              <a:t> (</a:t>
            </a:r>
            <a:r>
              <a:rPr lang="en-US" dirty="0" err="1" smtClean="0"/>
              <a:t>JPanel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GridLayout</a:t>
            </a:r>
            <a:endParaRPr lang="en-US" dirty="0" smtClean="0"/>
          </a:p>
          <a:p>
            <a:pPr algn="ctr"/>
            <a:r>
              <a:rPr lang="en-US" dirty="0" smtClean="0"/>
              <a:t>Columns: 6</a:t>
            </a:r>
          </a:p>
          <a:p>
            <a:pPr algn="ctr"/>
            <a:r>
              <a:rPr lang="en-US" dirty="0" smtClean="0"/>
              <a:t>Rows: 0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81400"/>
            <a:ext cx="483937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109728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>
                <a:latin typeface="Cormorant Infant" panose="00000500000000000000" pitchFamily="2" charset="0"/>
              </a:rPr>
              <a:t>public interface SalesController 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showBillJDialog</a:t>
            </a:r>
            <a:r>
              <a:rPr lang="vi-VN" sz="2000" dirty="0">
                <a:latin typeface="Cormorant Infant" panose="00000500000000000000" pitchFamily="2" charset="0"/>
              </a:rPr>
              <a:t>(int cardId</a:t>
            </a:r>
            <a:r>
              <a:rPr lang="vi-VN" sz="2000" dirty="0" smtClean="0">
                <a:latin typeface="Cormorant Infant" panose="00000500000000000000" pitchFamily="2" charset="0"/>
              </a:rPr>
              <a:t>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chứa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1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6096000" y="2286000"/>
            <a:ext cx="1256" cy="5334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112" y="2819400"/>
            <a:ext cx="10970288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class </a:t>
            </a:r>
            <a:r>
              <a:rPr lang="en-US" sz="2000" dirty="0" err="1" smtClean="0">
                <a:latin typeface="Cormorant Infant" panose="00000500000000000000" pitchFamily="2" charset="0"/>
              </a:rPr>
              <a:t>SalesJDialog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dirty="0">
                <a:latin typeface="Cormorant Infant" panose="00000500000000000000" pitchFamily="2" charset="0"/>
              </a:rPr>
              <a:t>extends </a:t>
            </a:r>
            <a:r>
              <a:rPr lang="en-US" sz="20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SalesController</a:t>
            </a:r>
            <a:r>
              <a:rPr lang="en-US" sz="20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Gọi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Event Handler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</a:t>
            </a:r>
            <a:r>
              <a:rPr lang="en-US" sz="2000" dirty="0" smtClean="0">
                <a:latin typeface="Cormorant Infant" panose="00000500000000000000" pitchFamily="2" charset="0"/>
              </a:rPr>
              <a:t>{…}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showBillJDialog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(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cardId</a:t>
            </a:r>
            <a:r>
              <a:rPr lang="en-US" sz="2000" dirty="0">
                <a:latin typeface="Cormorant Infant" panose="00000500000000000000" pitchFamily="2" charset="0"/>
              </a:rPr>
              <a:t>) </a:t>
            </a:r>
            <a:r>
              <a:rPr lang="en-US" sz="2000" dirty="0" smtClean="0">
                <a:latin typeface="Cormorant Infant" panose="00000500000000000000" pitchFamily="2" charset="0"/>
              </a:rPr>
              <a:t>{…}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loadCards</a:t>
            </a:r>
            <a:r>
              <a:rPr lang="en-US" sz="2000" dirty="0">
                <a:latin typeface="Cormorant Infant" panose="00000500000000000000" pitchFamily="2" charset="0"/>
              </a:rPr>
              <a:t>() </a:t>
            </a:r>
            <a:r>
              <a:rPr lang="en-US" sz="2000" dirty="0" smtClean="0">
                <a:latin typeface="Cormorant Infant" panose="00000500000000000000" pitchFamily="2" charset="0"/>
              </a:rPr>
              <a:t>{…}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private </a:t>
            </a:r>
            <a:r>
              <a:rPr lang="en-US" sz="2000" dirty="0" err="1">
                <a:latin typeface="Cormorant Infant" panose="00000500000000000000" pitchFamily="2" charset="0"/>
              </a:rPr>
              <a:t>JButton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createButton</a:t>
            </a:r>
            <a:r>
              <a:rPr lang="en-US" sz="2000" dirty="0">
                <a:latin typeface="Cormorant Infant" panose="00000500000000000000" pitchFamily="2" charset="0"/>
              </a:rPr>
              <a:t>(Card card) </a:t>
            </a:r>
            <a:r>
              <a:rPr lang="en-US" sz="2000" dirty="0" smtClean="0">
                <a:latin typeface="Cormorant Infant" panose="00000500000000000000" pitchFamily="2" charset="0"/>
              </a:rPr>
              <a:t>{…}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7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10972800" cy="579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void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4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sz="2400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this.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loadCards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  <a:p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showBillJDialog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int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dirty="0" err="1">
                <a:latin typeface="Cormorant Infant" panose="00000500000000000000" pitchFamily="2" charset="0"/>
              </a:rPr>
              <a:t>cardId</a:t>
            </a:r>
            <a:r>
              <a:rPr lang="en-US" sz="2400" dirty="0">
                <a:latin typeface="Cormorant Infant" panose="00000500000000000000" pitchFamily="2" charset="0"/>
              </a:rPr>
              <a:t>) </a:t>
            </a:r>
            <a:r>
              <a:rPr lang="en-US" sz="2400" dirty="0" smtClean="0">
                <a:latin typeface="Cormorant Infant" panose="00000500000000000000" pitchFamily="2" charset="0"/>
              </a:rPr>
              <a:t>{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số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BillDAO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dirty="0" err="1">
                <a:latin typeface="Cormorant Infant" panose="00000500000000000000" pitchFamily="2" charset="0"/>
              </a:rPr>
              <a:t>dao</a:t>
            </a:r>
            <a:r>
              <a:rPr lang="en-US" sz="2400" dirty="0">
                <a:latin typeface="Cormorant Infant" panose="00000500000000000000" pitchFamily="2" charset="0"/>
              </a:rPr>
              <a:t> = new </a:t>
            </a:r>
            <a:r>
              <a:rPr lang="en-US" sz="2400" dirty="0" err="1">
                <a:latin typeface="Cormorant Infant" panose="00000500000000000000" pitchFamily="2" charset="0"/>
              </a:rPr>
              <a:t>BillDAOImpl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Bill </a:t>
            </a:r>
            <a:r>
              <a:rPr lang="en-US" sz="2400" dirty="0" err="1">
                <a:latin typeface="Cormorant Infant" panose="00000500000000000000" pitchFamily="2" charset="0"/>
              </a:rPr>
              <a:t>bill</a:t>
            </a:r>
            <a:r>
              <a:rPr lang="en-US" sz="2400" dirty="0">
                <a:latin typeface="Cormorant Infant" panose="00000500000000000000" pitchFamily="2" charset="0"/>
              </a:rPr>
              <a:t> = </a:t>
            </a:r>
            <a:r>
              <a:rPr lang="en-US" sz="2400" dirty="0" err="1">
                <a:latin typeface="Cormorant Infant" panose="00000500000000000000" pitchFamily="2" charset="0"/>
              </a:rPr>
              <a:t>dao.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findServicingByCardId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cardId</a:t>
            </a:r>
            <a:r>
              <a:rPr lang="en-US" sz="2400" dirty="0" smtClean="0">
                <a:latin typeface="Cormorant Infant" panose="00000500000000000000" pitchFamily="2" charset="0"/>
              </a:rPr>
              <a:t>);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phục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vụ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BillJDialog</a:t>
            </a:r>
            <a:r>
              <a:rPr lang="en-US" sz="2400" dirty="0">
                <a:latin typeface="Cormorant Infant" panose="00000500000000000000" pitchFamily="2" charset="0"/>
              </a:rPr>
              <a:t> dialog = new </a:t>
            </a:r>
            <a:r>
              <a:rPr lang="en-US" sz="2400" dirty="0" err="1">
                <a:latin typeface="Cormorant Infant" panose="00000500000000000000" pitchFamily="2" charset="0"/>
              </a:rPr>
              <a:t>BillJDialog</a:t>
            </a:r>
            <a:r>
              <a:rPr lang="en-US" sz="2400" dirty="0">
                <a:latin typeface="Cormorant Infant" panose="00000500000000000000" pitchFamily="2" charset="0"/>
              </a:rPr>
              <a:t>((Frame) </a:t>
            </a:r>
            <a:r>
              <a:rPr lang="en-US" sz="2400" dirty="0" err="1">
                <a:latin typeface="Cormorant Infant" panose="00000500000000000000" pitchFamily="2" charset="0"/>
              </a:rPr>
              <a:t>this.getOwner</a:t>
            </a:r>
            <a:r>
              <a:rPr lang="en-US" sz="2400" dirty="0">
                <a:latin typeface="Cormorant Infant" panose="00000500000000000000" pitchFamily="2" charset="0"/>
              </a:rPr>
              <a:t>(), true);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setBill</a:t>
            </a:r>
            <a:r>
              <a:rPr lang="en-US" sz="2400" dirty="0">
                <a:latin typeface="Cormorant Infant" panose="00000500000000000000" pitchFamily="2" charset="0"/>
              </a:rPr>
              <a:t>(bill</a:t>
            </a:r>
            <a:r>
              <a:rPr lang="en-US" sz="2400" dirty="0" smtClean="0">
                <a:latin typeface="Cormorant Infant" panose="00000500000000000000" pitchFamily="2" charset="0"/>
              </a:rPr>
              <a:t>);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truyền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để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dialog.setVisible</a:t>
            </a:r>
            <a:r>
              <a:rPr lang="en-US" sz="2400" dirty="0">
                <a:latin typeface="Cormorant Infant" panose="00000500000000000000" pitchFamily="2" charset="0"/>
              </a:rPr>
              <a:t>(true);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6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1"/>
            <a:ext cx="6095999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private void 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loadCards</a:t>
            </a:r>
            <a:r>
              <a:rPr lang="en-US" dirty="0">
                <a:latin typeface="Cormorant Infant" panose="00000500000000000000" pitchFamily="2" charset="0"/>
              </a:rPr>
              <a:t>() </a:t>
            </a:r>
            <a:r>
              <a:rPr lang="en-US" dirty="0" smtClean="0">
                <a:latin typeface="Cormorant Infant" panose="00000500000000000000" pitchFamily="2" charset="0"/>
              </a:rPr>
              <a:t>{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CardDAO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dao</a:t>
            </a:r>
            <a:r>
              <a:rPr lang="en-US" dirty="0">
                <a:latin typeface="Cormorant Infant" panose="00000500000000000000" pitchFamily="2" charset="0"/>
              </a:rPr>
              <a:t> = new </a:t>
            </a:r>
            <a:r>
              <a:rPr lang="en-US" dirty="0" err="1">
                <a:latin typeface="Cormorant Infant" panose="00000500000000000000" pitchFamily="2" charset="0"/>
              </a:rPr>
              <a:t>CardDAOImpl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List&lt;Card&gt; cards = </a:t>
            </a:r>
            <a:r>
              <a:rPr lang="en-US" dirty="0" err="1">
                <a:latin typeface="Cormorant Infant" panose="00000500000000000000" pitchFamily="2" charset="0"/>
              </a:rPr>
              <a:t>dao.findAll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pnlCard.removeAll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cards.forEach</a:t>
            </a:r>
            <a:r>
              <a:rPr lang="en-US" dirty="0">
                <a:latin typeface="Cormorant Infant" panose="00000500000000000000" pitchFamily="2" charset="0"/>
              </a:rPr>
              <a:t>(card -&gt; </a:t>
            </a:r>
            <a:r>
              <a:rPr lang="en-US" dirty="0" err="1" smtClean="0">
                <a:latin typeface="Cormorant Infant" panose="00000500000000000000" pitchFamily="2" charset="0"/>
              </a:rPr>
              <a:t>pnlCard.add</a:t>
            </a:r>
            <a:r>
              <a:rPr lang="en-US" dirty="0" smtClean="0">
                <a:latin typeface="Cormorant Infant" panose="00000500000000000000" pitchFamily="2" charset="0"/>
              </a:rPr>
              <a:t>(</a:t>
            </a:r>
            <a:r>
              <a:rPr lang="en-US" dirty="0" err="1" smtClean="0">
                <a:latin typeface="Cormorant Infant" panose="00000500000000000000" pitchFamily="2" charset="0"/>
              </a:rPr>
              <a:t>this.</a:t>
            </a:r>
            <a:r>
              <a:rPr lang="en-US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createButton</a:t>
            </a:r>
            <a:r>
              <a:rPr lang="en-US" dirty="0" smtClean="0">
                <a:latin typeface="Cormorant Infant" panose="00000500000000000000" pitchFamily="2" charset="0"/>
              </a:rPr>
              <a:t>(card)));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2743200"/>
            <a:ext cx="7391400" cy="396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private </a:t>
            </a:r>
            <a:r>
              <a:rPr lang="en-US" dirty="0" err="1">
                <a:latin typeface="Cormorant Infant" panose="00000500000000000000" pitchFamily="2" charset="0"/>
              </a:rPr>
              <a:t>JButton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createButton</a:t>
            </a:r>
            <a:r>
              <a:rPr lang="en-US" dirty="0">
                <a:latin typeface="Cormorant Infant" panose="00000500000000000000" pitchFamily="2" charset="0"/>
              </a:rPr>
              <a:t>(Card card) </a:t>
            </a:r>
            <a:r>
              <a:rPr lang="en-US" dirty="0" smtClean="0">
                <a:latin typeface="Cormorant Infant" panose="00000500000000000000" pitchFamily="2" charset="0"/>
              </a:rPr>
              <a:t>{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tạo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Jbutton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JButton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btnCard</a:t>
            </a:r>
            <a:r>
              <a:rPr lang="en-US" dirty="0">
                <a:latin typeface="Cormorant Infant" panose="00000500000000000000" pitchFamily="2" charset="0"/>
              </a:rPr>
              <a:t> = new </a:t>
            </a:r>
            <a:r>
              <a:rPr lang="en-US" dirty="0" err="1">
                <a:latin typeface="Cormorant Infant" panose="00000500000000000000" pitchFamily="2" charset="0"/>
              </a:rPr>
              <a:t>JButton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btnCard.setText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String.format</a:t>
            </a:r>
            <a:r>
              <a:rPr lang="en-US" dirty="0">
                <a:latin typeface="Cormorant Infant" panose="00000500000000000000" pitchFamily="2" charset="0"/>
              </a:rPr>
              <a:t>("Card #%d", </a:t>
            </a:r>
            <a:r>
              <a:rPr lang="en-US" dirty="0" err="1">
                <a:latin typeface="Cormorant Infant" panose="00000500000000000000" pitchFamily="2" charset="0"/>
              </a:rPr>
              <a:t>card.getId</a:t>
            </a:r>
            <a:r>
              <a:rPr lang="en-US" dirty="0">
                <a:latin typeface="Cormorant Infant" panose="00000500000000000000" pitchFamily="2" charset="0"/>
              </a:rPr>
              <a:t>()));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btnCard.setPreferredSize</a:t>
            </a:r>
            <a:r>
              <a:rPr lang="en-US" dirty="0">
                <a:latin typeface="Cormorant Infant" panose="00000500000000000000" pitchFamily="2" charset="0"/>
              </a:rPr>
              <a:t>(new Dimension(0, 80));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btnCard.setEnabled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card.getStatus</a:t>
            </a:r>
            <a:r>
              <a:rPr lang="en-US" dirty="0">
                <a:latin typeface="Cormorant Infant" panose="00000500000000000000" pitchFamily="2" charset="0"/>
              </a:rPr>
              <a:t>() == 0);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btnCard.setBackground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btnCard.isEnabled</a:t>
            </a:r>
            <a:r>
              <a:rPr lang="en-US" dirty="0">
                <a:latin typeface="Cormorant Infant" panose="00000500000000000000" pitchFamily="2" charset="0"/>
              </a:rPr>
              <a:t>() ? </a:t>
            </a:r>
            <a:r>
              <a:rPr lang="en-US" dirty="0" err="1">
                <a:latin typeface="Cormorant Infant" panose="00000500000000000000" pitchFamily="2" charset="0"/>
              </a:rPr>
              <a:t>Color.GREEN</a:t>
            </a:r>
            <a:r>
              <a:rPr lang="en-US" dirty="0">
                <a:latin typeface="Cormorant Infant" panose="00000500000000000000" pitchFamily="2" charset="0"/>
              </a:rPr>
              <a:t> : </a:t>
            </a:r>
            <a:r>
              <a:rPr lang="en-US" dirty="0" err="1">
                <a:latin typeface="Cormorant Infant" panose="00000500000000000000" pitchFamily="2" charset="0"/>
              </a:rPr>
              <a:t>Color.GRAY</a:t>
            </a:r>
            <a:r>
              <a:rPr lang="en-US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btnCard.</a:t>
            </a:r>
            <a:r>
              <a:rPr lang="en-US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setActionCommand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String.valueOf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card.getId</a:t>
            </a:r>
            <a:r>
              <a:rPr lang="en-US" dirty="0">
                <a:latin typeface="Cormorant Infant" panose="00000500000000000000" pitchFamily="2" charset="0"/>
              </a:rPr>
              <a:t>()));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btnCard.addActionListener</a:t>
            </a:r>
            <a:r>
              <a:rPr lang="en-US" dirty="0">
                <a:latin typeface="Cormorant Infant" panose="00000500000000000000" pitchFamily="2" charset="0"/>
              </a:rPr>
              <a:t>((</a:t>
            </a:r>
            <a:r>
              <a:rPr lang="en-US" dirty="0" err="1">
                <a:latin typeface="Cormorant Infant" panose="00000500000000000000" pitchFamily="2" charset="0"/>
              </a:rPr>
              <a:t>ActionEvent</a:t>
            </a:r>
            <a:r>
              <a:rPr lang="en-US" dirty="0">
                <a:latin typeface="Cormorant Infant" panose="00000500000000000000" pitchFamily="2" charset="0"/>
              </a:rPr>
              <a:t> e) -&gt;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int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cardId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dirty="0" err="1">
                <a:latin typeface="Cormorant Infant" panose="00000500000000000000" pitchFamily="2" charset="0"/>
              </a:rPr>
              <a:t>Integer.parseInt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e.</a:t>
            </a:r>
            <a:r>
              <a:rPr lang="en-US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getActionCommand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SalesJDialog.this.showBillJDialog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cardId</a:t>
            </a:r>
            <a:r>
              <a:rPr lang="en-US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return </a:t>
            </a:r>
            <a:r>
              <a:rPr lang="en-US" dirty="0" err="1">
                <a:latin typeface="Cormorant Infant" panose="00000500000000000000" pitchFamily="2" charset="0"/>
              </a:rPr>
              <a:t>btnCard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3" name="Left Brace 2"/>
          <p:cNvSpPr/>
          <p:nvPr/>
        </p:nvSpPr>
        <p:spPr>
          <a:xfrm>
            <a:off x="3886200" y="5105400"/>
            <a:ext cx="457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239434"/>
            <a:ext cx="2983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khi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click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vào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nút</a:t>
            </a:r>
            <a:r>
              <a:rPr lang="en-US" sz="20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btnCard</a:t>
            </a:r>
            <a:endParaRPr lang="en-US" sz="2000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96" y="3403356"/>
            <a:ext cx="1419423" cy="1057423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3886200" y="3215938"/>
            <a:ext cx="457200" cy="14322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SalesJDialog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HistoryJDialog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&amp;"/>
            </a:pP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/>
          </a:p>
          <a:p>
            <a:pPr lvl="1">
              <a:buFont typeface="Wingdings" pitchFamily="2" charset="2"/>
              <a:buChar char="&amp;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431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HistoryJDialog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4997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7310"/>
            <a:ext cx="10972800" cy="167589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do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803069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(</a:t>
            </a:r>
            <a:r>
              <a:rPr lang="en-US" dirty="0" err="1" smtClean="0"/>
              <a:t>HistoryJDialog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</a:t>
            </a:r>
          </a:p>
          <a:p>
            <a:pPr lvl="1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bill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bill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bill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đúp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bill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HistoryJDialog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HistoryController</a:t>
            </a:r>
            <a:endParaRPr lang="en-US" dirty="0" smtClean="0"/>
          </a:p>
          <a:p>
            <a:r>
              <a:rPr lang="en-US" dirty="0" smtClean="0"/>
              <a:t>Tables: Bills</a:t>
            </a:r>
            <a:endParaRPr lang="en-US" dirty="0"/>
          </a:p>
          <a:p>
            <a:r>
              <a:rPr lang="en-US" dirty="0" smtClean="0"/>
              <a:t>Entities: Bill</a:t>
            </a:r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r>
              <a:rPr lang="en-US" dirty="0" smtClean="0"/>
              <a:t>, </a:t>
            </a:r>
            <a:r>
              <a:rPr lang="en-US" dirty="0" err="1" smtClean="0"/>
              <a:t>BillDAO</a:t>
            </a:r>
            <a:r>
              <a:rPr lang="en-US" dirty="0" smtClean="0"/>
              <a:t>, </a:t>
            </a:r>
            <a:r>
              <a:rPr lang="en-US" dirty="0" err="1" smtClean="0"/>
              <a:t>BillDAOImpl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HistoryController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087" y="2511552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HistoryJDialog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BillDAO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95487" y="1844038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1978436" y="3226592"/>
            <a:ext cx="2382015" cy="234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7" idx="1"/>
          </p:cNvCxnSpPr>
          <p:nvPr/>
        </p:nvCxnSpPr>
        <p:spPr>
          <a:xfrm>
            <a:off x="3290887" y="2860547"/>
            <a:ext cx="105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61304" y="2447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95487" y="32095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BillDAO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findByUserAndTimeRange</a:t>
            </a:r>
            <a:r>
              <a:rPr lang="en-US" dirty="0" smtClean="0"/>
              <a:t>()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BillDAO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bill </a:t>
            </a:r>
            <a:r>
              <a:rPr lang="en-US" dirty="0" err="1" smtClean="0"/>
              <a:t>theo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109728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>
                <a:latin typeface="Cormorant Infant" panose="00000500000000000000" pitchFamily="2" charset="0"/>
              </a:rPr>
              <a:t>public interface </a:t>
            </a:r>
            <a:r>
              <a:rPr lang="vi-VN" sz="2000" b="1" dirty="0">
                <a:solidFill>
                  <a:srgbClr val="0000FF"/>
                </a:solidFill>
                <a:latin typeface="Cormorant Infant" panose="00000500000000000000" pitchFamily="2" charset="0"/>
              </a:rPr>
              <a:t>BillDAO</a:t>
            </a:r>
            <a:r>
              <a:rPr lang="vi-VN" sz="2000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vi-VN" sz="2000" dirty="0">
                <a:latin typeface="Cormorant Infant" panose="00000500000000000000" pitchFamily="2" charset="0"/>
              </a:rPr>
              <a:t>extends CrudDAO&lt;Bill, Long&gt;{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...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List&lt;Bill&gt;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findByUserAndTimeRange</a:t>
            </a:r>
            <a:r>
              <a:rPr lang="vi-VN" sz="2000" dirty="0">
                <a:latin typeface="Cormorant Infant" panose="00000500000000000000" pitchFamily="2" charset="0"/>
              </a:rPr>
              <a:t>(String username, Date begin, Date end);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6096000" y="3505200"/>
            <a:ext cx="1256" cy="3810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112" y="3886200"/>
            <a:ext cx="10970288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class </a:t>
            </a:r>
            <a:r>
              <a:rPr lang="vi-VN" sz="2000" dirty="0" smtClean="0">
                <a:latin typeface="Cormorant Infant" panose="00000500000000000000" pitchFamily="2" charset="0"/>
              </a:rPr>
              <a:t>BillDAO</a:t>
            </a:r>
            <a:r>
              <a:rPr lang="en-US" sz="2000" dirty="0" err="1" smtClean="0">
                <a:latin typeface="Cormorant Infant" panose="00000500000000000000" pitchFamily="2" charset="0"/>
              </a:rPr>
              <a:t>Impl</a:t>
            </a:r>
            <a:r>
              <a:rPr lang="vi-VN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BillDAO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    public </a:t>
            </a:r>
            <a:r>
              <a:rPr lang="en-US" sz="2000" dirty="0">
                <a:latin typeface="Cormorant Infant" panose="00000500000000000000" pitchFamily="2" charset="0"/>
              </a:rPr>
              <a:t>List&lt;Bill&gt;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findByUserAndTimeRange</a:t>
            </a:r>
            <a:r>
              <a:rPr lang="en-US" sz="2000" dirty="0">
                <a:latin typeface="Cormorant Infant" panose="00000500000000000000" pitchFamily="2" charset="0"/>
              </a:rPr>
              <a:t>(String username, Date begin, Date end) {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	String </a:t>
            </a:r>
            <a:r>
              <a:rPr lang="en-US" sz="2000" dirty="0" err="1">
                <a:latin typeface="Cormorant Infant" panose="00000500000000000000" pitchFamily="2" charset="0"/>
              </a:rPr>
              <a:t>sql</a:t>
            </a:r>
            <a:r>
              <a:rPr lang="en-US" sz="2000" dirty="0">
                <a:latin typeface="Cormorant Infant" panose="00000500000000000000" pitchFamily="2" charset="0"/>
              </a:rPr>
              <a:t> = "SELECT * FROM Bills WHERE Username=? AND </a:t>
            </a:r>
            <a:r>
              <a:rPr lang="en-US" sz="2000" dirty="0" err="1">
                <a:latin typeface="Cormorant Infant" panose="00000500000000000000" pitchFamily="2" charset="0"/>
              </a:rPr>
              <a:t>Checkin</a:t>
            </a:r>
            <a:r>
              <a:rPr lang="en-US" sz="2000" dirty="0">
                <a:latin typeface="Cormorant Infant" panose="00000500000000000000" pitchFamily="2" charset="0"/>
              </a:rPr>
              <a:t> BETWEEN ? AND </a:t>
            </a:r>
            <a:r>
              <a:rPr lang="en-US" sz="2000" dirty="0" smtClean="0">
                <a:latin typeface="Cormorant Infant" panose="00000500000000000000" pitchFamily="2" charset="0"/>
              </a:rPr>
              <a:t>?";</a:t>
            </a:r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	return </a:t>
            </a:r>
            <a:r>
              <a:rPr lang="en-US" sz="2000" dirty="0" err="1">
                <a:latin typeface="Cormorant Infant" panose="00000500000000000000" pitchFamily="2" charset="0"/>
              </a:rPr>
              <a:t>XQuery.getBeanList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Bill.class</a:t>
            </a:r>
            <a:r>
              <a:rPr lang="en-US" sz="2000" dirty="0">
                <a:latin typeface="Cormorant Infant" panose="00000500000000000000" pitchFamily="2" charset="0"/>
              </a:rPr>
              <a:t>, </a:t>
            </a:r>
            <a:r>
              <a:rPr lang="en-US" sz="2000" dirty="0" err="1">
                <a:latin typeface="Cormorant Infant" panose="00000500000000000000" pitchFamily="2" charset="0"/>
              </a:rPr>
              <a:t>sql</a:t>
            </a:r>
            <a:r>
              <a:rPr lang="en-US" sz="2000" dirty="0">
                <a:latin typeface="Cormorant Infant" panose="00000500000000000000" pitchFamily="2" charset="0"/>
              </a:rPr>
              <a:t>, username, begin, end);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8030696" cy="3658111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9677400" y="2819400"/>
            <a:ext cx="1676400" cy="612648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tblBills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476744" y="1524000"/>
            <a:ext cx="1676400" cy="612648"/>
          </a:xfrm>
          <a:prstGeom prst="borderCallout1">
            <a:avLst>
              <a:gd name="adj1" fmla="val 105317"/>
              <a:gd name="adj2" fmla="val 51667"/>
              <a:gd name="adj3" fmla="val 228918"/>
              <a:gd name="adj4" fmla="val 24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cboTimeRanges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715000" y="1524000"/>
            <a:ext cx="1676400" cy="612648"/>
          </a:xfrm>
          <a:prstGeom prst="borderCallout1">
            <a:avLst>
              <a:gd name="adj1" fmla="val 105317"/>
              <a:gd name="adj2" fmla="val 52299"/>
              <a:gd name="adj3" fmla="val 225933"/>
              <a:gd name="adj4" fmla="val 555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btnFilter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3962400" y="1524000"/>
            <a:ext cx="1676400" cy="612648"/>
          </a:xfrm>
          <a:prstGeom prst="borderCallout1">
            <a:avLst>
              <a:gd name="adj1" fmla="val 105317"/>
              <a:gd name="adj2" fmla="val 49772"/>
              <a:gd name="adj3" fmla="val 224440"/>
              <a:gd name="adj4" fmla="val 818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txtEnd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209800" y="1539240"/>
            <a:ext cx="1676400" cy="612648"/>
          </a:xfrm>
          <a:prstGeom prst="borderCallout1">
            <a:avLst>
              <a:gd name="adj1" fmla="val 106810"/>
              <a:gd name="adj2" fmla="val 54193"/>
              <a:gd name="adj3" fmla="val 224440"/>
              <a:gd name="adj4" fmla="val 778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txtBegin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HistoryController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10972800" cy="213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>
                <a:latin typeface="Cormorant Infant" panose="00000500000000000000" pitchFamily="2" charset="0"/>
              </a:rPr>
              <a:t>public interface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HistoryController</a:t>
            </a:r>
            <a:r>
              <a:rPr lang="vi-VN" sz="2000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vi-VN" sz="2000" dirty="0">
                <a:latin typeface="Cormorant Infant" panose="00000500000000000000" pitchFamily="2" charset="0"/>
              </a:rPr>
              <a:t>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vi-VN" sz="2000" dirty="0">
                <a:latin typeface="Cormorant Infant" panose="00000500000000000000" pitchFamily="2" charset="0"/>
              </a:rPr>
              <a:t>(); </a:t>
            </a:r>
            <a:r>
              <a:rPr lang="vi-VN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hiển thị bill theo khoảng thời gian Hôm nay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fillBills</a:t>
            </a:r>
            <a:r>
              <a:rPr lang="vi-VN" sz="2000" dirty="0">
                <a:latin typeface="Cormorant Infant" panose="00000500000000000000" pitchFamily="2" charset="0"/>
              </a:rPr>
              <a:t>() ; </a:t>
            </a:r>
            <a:r>
              <a:rPr lang="vi-VN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tải và hiển thị bill theo khoảng thời gian lọc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showBillJDialog</a:t>
            </a:r>
            <a:r>
              <a:rPr lang="vi-VN" sz="2000" dirty="0">
                <a:latin typeface="Cormorant Infant" panose="00000500000000000000" pitchFamily="2" charset="0"/>
              </a:rPr>
              <a:t>(); </a:t>
            </a:r>
            <a:r>
              <a:rPr lang="vi-VN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mở cửa số phiếu bán hàng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vi-VN" sz="2000" dirty="0">
                <a:latin typeface="Cormorant Infant" panose="00000500000000000000" pitchFamily="2" charset="0"/>
              </a:rPr>
              <a:t>(); </a:t>
            </a:r>
            <a:r>
              <a:rPr lang="vi-VN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chọn khoảng thời gian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6096000" y="3124200"/>
            <a:ext cx="1256" cy="3048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112" y="3429000"/>
            <a:ext cx="10970288" cy="32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class </a:t>
            </a:r>
            <a:r>
              <a:rPr lang="en-US" sz="2000" dirty="0" err="1" smtClean="0">
                <a:latin typeface="Cormorant Infant" panose="00000500000000000000" pitchFamily="2" charset="0"/>
              </a:rPr>
              <a:t>SalesJDialog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dirty="0">
                <a:latin typeface="Cormorant Infant" panose="00000500000000000000" pitchFamily="2" charset="0"/>
              </a:rPr>
              <a:t>extends </a:t>
            </a:r>
            <a:r>
              <a:rPr lang="en-US" sz="20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HistoryController</a:t>
            </a:r>
            <a:r>
              <a:rPr lang="en-US" sz="20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    </a:t>
            </a:r>
            <a:r>
              <a:rPr lang="en-US" sz="2000" dirty="0" err="1" smtClean="0">
                <a:latin typeface="Cormorant Infant" panose="00000500000000000000" pitchFamily="2" charset="0"/>
              </a:rPr>
              <a:t>BillDAO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billDao</a:t>
            </a:r>
            <a:r>
              <a:rPr lang="en-US" sz="2000" dirty="0">
                <a:latin typeface="Cormorant Infant" panose="00000500000000000000" pitchFamily="2" charset="0"/>
              </a:rPr>
              <a:t> = new </a:t>
            </a:r>
            <a:r>
              <a:rPr lang="en-US" sz="2000" dirty="0" err="1">
                <a:latin typeface="Cormorant Infant" panose="00000500000000000000" pitchFamily="2" charset="0"/>
              </a:rPr>
              <a:t>BillDAOImpl</a:t>
            </a:r>
            <a:r>
              <a:rPr lang="en-US" sz="2000" dirty="0" smtClean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    List&lt;Bill</a:t>
            </a:r>
            <a:r>
              <a:rPr lang="en-US" sz="2000" dirty="0">
                <a:latin typeface="Cormorant Infant" panose="00000500000000000000" pitchFamily="2" charset="0"/>
              </a:rPr>
              <a:t>&gt; bills = </a:t>
            </a:r>
            <a:r>
              <a:rPr lang="en-US" sz="2000" dirty="0" err="1">
                <a:latin typeface="Cormorant Infant" panose="00000500000000000000" pitchFamily="2" charset="0"/>
              </a:rPr>
              <a:t>List.of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    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    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fillBills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    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showBillJDialog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    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HistoryController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64770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sz="2000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133600"/>
            <a:ext cx="7086600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TimeRange</a:t>
            </a:r>
            <a:r>
              <a:rPr lang="en-US" sz="2000" dirty="0">
                <a:latin typeface="Cormorant Infant" panose="00000500000000000000" pitchFamily="2" charset="0"/>
              </a:rPr>
              <a:t>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TimeRange.today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switch(</a:t>
            </a:r>
            <a:r>
              <a:rPr lang="en-US" sz="2000" dirty="0" err="1">
                <a:latin typeface="Cormorant Infant" panose="00000500000000000000" pitchFamily="2" charset="0"/>
              </a:rPr>
              <a:t>cboTimeRanges.getSelectedIndex</a:t>
            </a:r>
            <a:r>
              <a:rPr lang="en-US" sz="2000" dirty="0">
                <a:latin typeface="Cormorant Infant" panose="00000500000000000000" pitchFamily="2" charset="0"/>
              </a:rPr>
              <a:t>()){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0 -&gt;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TimeRange.today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1 -&gt;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TimeRange.thisWeek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2 -&gt;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TimeRange.thisMonth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3 -&gt;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TimeRange.thisQuarter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4 -&gt;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TimeRange.thisYear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txtBegin.setText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range.getBegin</a:t>
            </a:r>
            <a:r>
              <a:rPr lang="en-US" sz="2000" dirty="0">
                <a:latin typeface="Cormorant Infant" panose="00000500000000000000" pitchFamily="2" charset="0"/>
              </a:rPr>
              <a:t>()));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txtEnd.setText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range.getEnd</a:t>
            </a:r>
            <a:r>
              <a:rPr lang="en-US" sz="2000" dirty="0" smtClean="0">
                <a:latin typeface="Cormorant Infant" panose="00000500000000000000" pitchFamily="2" charset="0"/>
              </a:rPr>
              <a:t>()));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 err="1" smtClean="0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fillBills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3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HistoryController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10972800" cy="579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fillBills</a:t>
            </a:r>
            <a:r>
              <a:rPr lang="en-US" dirty="0">
                <a:latin typeface="Cormorant Infant" panose="00000500000000000000" pitchFamily="2" charset="0"/>
              </a:rPr>
              <a:t>() </a:t>
            </a:r>
            <a:r>
              <a:rPr lang="en-US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smtClean="0">
                <a:latin typeface="Cormorant Infant" panose="00000500000000000000" pitchFamily="2" charset="0"/>
              </a:rPr>
              <a:t>   String username = </a:t>
            </a:r>
            <a:r>
              <a:rPr lang="en-US" dirty="0" err="1">
                <a:latin typeface="Cormorant Infant" panose="00000500000000000000" pitchFamily="2" charset="0"/>
              </a:rPr>
              <a:t>XAuth.user.getUsername</a:t>
            </a:r>
            <a:r>
              <a:rPr lang="en-US" dirty="0" smtClean="0">
                <a:latin typeface="Cormorant Infant" panose="00000500000000000000" pitchFamily="2" charset="0"/>
              </a:rPr>
              <a:t>();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Date begin = </a:t>
            </a:r>
            <a:r>
              <a:rPr lang="en-US" dirty="0" err="1">
                <a:latin typeface="Cormorant Infant" panose="00000500000000000000" pitchFamily="2" charset="0"/>
              </a:rPr>
              <a:t>XDate.parse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txtBegin.getText</a:t>
            </a:r>
            <a:r>
              <a:rPr lang="en-US" dirty="0" smtClean="0">
                <a:latin typeface="Cormorant Infant" panose="00000500000000000000" pitchFamily="2" charset="0"/>
              </a:rPr>
              <a:t>(), “MM/</a:t>
            </a:r>
            <a:r>
              <a:rPr lang="en-US" dirty="0" err="1" smtClean="0">
                <a:latin typeface="Cormorant Infant" panose="00000500000000000000" pitchFamily="2" charset="0"/>
              </a:rPr>
              <a:t>dd</a:t>
            </a:r>
            <a:r>
              <a:rPr lang="en-US" dirty="0" smtClean="0">
                <a:latin typeface="Cormorant Infant" panose="00000500000000000000" pitchFamily="2" charset="0"/>
              </a:rPr>
              <a:t>/</a:t>
            </a:r>
            <a:r>
              <a:rPr lang="en-US" dirty="0" err="1" smtClean="0">
                <a:latin typeface="Cormorant Infant" panose="00000500000000000000" pitchFamily="2" charset="0"/>
              </a:rPr>
              <a:t>yyyy</a:t>
            </a:r>
            <a:r>
              <a:rPr lang="en-US" dirty="0" smtClean="0">
                <a:latin typeface="Cormorant Infant" panose="00000500000000000000" pitchFamily="2" charset="0"/>
              </a:rPr>
              <a:t>”);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Date end = </a:t>
            </a:r>
            <a:r>
              <a:rPr lang="en-US" dirty="0" err="1">
                <a:latin typeface="Cormorant Infant" panose="00000500000000000000" pitchFamily="2" charset="0"/>
              </a:rPr>
              <a:t>XDate.parse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txtEnd.getText</a:t>
            </a:r>
            <a:r>
              <a:rPr lang="en-US" dirty="0" smtClean="0">
                <a:latin typeface="Cormorant Infant" panose="00000500000000000000" pitchFamily="2" charset="0"/>
              </a:rPr>
              <a:t>(), “MM/</a:t>
            </a:r>
            <a:r>
              <a:rPr lang="en-US" dirty="0" err="1" smtClean="0">
                <a:latin typeface="Cormorant Infant" panose="00000500000000000000" pitchFamily="2" charset="0"/>
              </a:rPr>
              <a:t>dd</a:t>
            </a:r>
            <a:r>
              <a:rPr lang="en-US" dirty="0" smtClean="0">
                <a:latin typeface="Cormorant Infant" panose="00000500000000000000" pitchFamily="2" charset="0"/>
              </a:rPr>
              <a:t>/</a:t>
            </a:r>
            <a:r>
              <a:rPr lang="en-US" dirty="0" err="1" smtClean="0">
                <a:latin typeface="Cormorant Infant" panose="00000500000000000000" pitchFamily="2" charset="0"/>
              </a:rPr>
              <a:t>yyyy</a:t>
            </a:r>
            <a:r>
              <a:rPr lang="en-US" dirty="0" smtClean="0">
                <a:latin typeface="Cormorant Infant" panose="00000500000000000000" pitchFamily="2" charset="0"/>
              </a:rPr>
              <a:t>”);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bills = </a:t>
            </a:r>
            <a:r>
              <a:rPr lang="en-US" dirty="0" err="1" smtClean="0">
                <a:latin typeface="Cormorant Infant" panose="00000500000000000000" pitchFamily="2" charset="0"/>
              </a:rPr>
              <a:t>billDao.</a:t>
            </a:r>
            <a:r>
              <a:rPr lang="en-US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findByUserAndTimeRange</a:t>
            </a:r>
            <a:r>
              <a:rPr lang="en-US" dirty="0" smtClean="0">
                <a:latin typeface="Cormorant Infant" panose="00000500000000000000" pitchFamily="2" charset="0"/>
              </a:rPr>
              <a:t>(username, </a:t>
            </a:r>
            <a:r>
              <a:rPr lang="en-US" dirty="0">
                <a:latin typeface="Cormorant Infant" panose="00000500000000000000" pitchFamily="2" charset="0"/>
              </a:rPr>
              <a:t>begin, end);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 model = (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) </a:t>
            </a:r>
            <a:r>
              <a:rPr lang="en-US" dirty="0" err="1">
                <a:latin typeface="Cormorant Infant" panose="00000500000000000000" pitchFamily="2" charset="0"/>
              </a:rPr>
              <a:t>tblBills.getModel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model.setRowCount</a:t>
            </a:r>
            <a:r>
              <a:rPr lang="en-US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String[] statuses = {"Servicing", "Completed", "Canceled"};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bills.forEach</a:t>
            </a:r>
            <a:r>
              <a:rPr lang="en-US" dirty="0">
                <a:latin typeface="Cormorant Infant" panose="00000500000000000000" pitchFamily="2" charset="0"/>
              </a:rPr>
              <a:t>(b -&gt; {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Object</a:t>
            </a:r>
            <a:r>
              <a:rPr lang="en-US" dirty="0">
                <a:latin typeface="Cormorant Infant" panose="00000500000000000000" pitchFamily="2" charset="0"/>
              </a:rPr>
              <a:t>[] row = </a:t>
            </a:r>
            <a:r>
              <a:rPr lang="en-US" dirty="0" smtClean="0">
                <a:latin typeface="Cormorant Infant" panose="00000500000000000000" pitchFamily="2" charset="0"/>
              </a:rPr>
              <a:t>{ </a:t>
            </a:r>
          </a:p>
          <a:p>
            <a:r>
              <a:rPr lang="en-US" dirty="0">
                <a:latin typeface="Cormorant Infant" panose="00000500000000000000" pitchFamily="2" charset="0"/>
              </a:rPr>
              <a:t>	</a:t>
            </a:r>
            <a:r>
              <a:rPr lang="en-US" dirty="0" err="1" smtClean="0">
                <a:latin typeface="Cormorant Infant" panose="00000500000000000000" pitchFamily="2" charset="0"/>
              </a:rPr>
              <a:t>b.getId</a:t>
            </a:r>
            <a:r>
              <a:rPr lang="en-US" dirty="0" smtClean="0">
                <a:latin typeface="Cormorant Infant" panose="00000500000000000000" pitchFamily="2" charset="0"/>
              </a:rPr>
              <a:t>(), </a:t>
            </a:r>
          </a:p>
          <a:p>
            <a:r>
              <a:rPr lang="en-US" dirty="0">
                <a:latin typeface="Cormorant Infant" panose="00000500000000000000" pitchFamily="2" charset="0"/>
              </a:rPr>
              <a:t>	</a:t>
            </a:r>
            <a:r>
              <a:rPr lang="en-US" dirty="0" smtClean="0">
                <a:latin typeface="Cormorant Infant" panose="00000500000000000000" pitchFamily="2" charset="0"/>
              </a:rPr>
              <a:t>"</a:t>
            </a:r>
            <a:r>
              <a:rPr lang="en-US" dirty="0">
                <a:latin typeface="Cormorant Infant" panose="00000500000000000000" pitchFamily="2" charset="0"/>
              </a:rPr>
              <a:t>Card #" + </a:t>
            </a:r>
            <a:r>
              <a:rPr lang="en-US" dirty="0" err="1">
                <a:latin typeface="Cormorant Infant" panose="00000500000000000000" pitchFamily="2" charset="0"/>
              </a:rPr>
              <a:t>b.getCardId</a:t>
            </a:r>
            <a:r>
              <a:rPr lang="en-US" dirty="0" smtClean="0">
                <a:latin typeface="Cormorant Infant" panose="00000500000000000000" pitchFamily="2" charset="0"/>
              </a:rPr>
              <a:t>(),</a:t>
            </a:r>
          </a:p>
          <a:p>
            <a:r>
              <a:rPr lang="en-US" dirty="0">
                <a:latin typeface="Cormorant Infant" panose="00000500000000000000" pitchFamily="2" charset="0"/>
              </a:rPr>
              <a:t>	</a:t>
            </a:r>
            <a:r>
              <a:rPr lang="en-US" dirty="0" err="1" smtClean="0">
                <a:latin typeface="Cormorant Infant" panose="00000500000000000000" pitchFamily="2" charset="0"/>
              </a:rPr>
              <a:t>XDate.format</a:t>
            </a:r>
            <a:r>
              <a:rPr lang="en-US" dirty="0" smtClean="0">
                <a:latin typeface="Cormorant Infant" panose="00000500000000000000" pitchFamily="2" charset="0"/>
              </a:rPr>
              <a:t>(</a:t>
            </a:r>
            <a:r>
              <a:rPr lang="en-US" dirty="0" err="1" smtClean="0">
                <a:latin typeface="Cormorant Infant" panose="00000500000000000000" pitchFamily="2" charset="0"/>
              </a:rPr>
              <a:t>b.getCheckin</a:t>
            </a:r>
            <a:r>
              <a:rPr lang="en-US" dirty="0">
                <a:latin typeface="Cormorant Infant" panose="00000500000000000000" pitchFamily="2" charset="0"/>
              </a:rPr>
              <a:t>(), "</a:t>
            </a:r>
            <a:r>
              <a:rPr lang="en-US" dirty="0" err="1">
                <a:latin typeface="Cormorant Infant" panose="00000500000000000000" pitchFamily="2" charset="0"/>
              </a:rPr>
              <a:t>HH:mm:ss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dd</a:t>
            </a:r>
            <a:r>
              <a:rPr lang="en-US" dirty="0">
                <a:latin typeface="Cormorant Infant" panose="00000500000000000000" pitchFamily="2" charset="0"/>
              </a:rPr>
              <a:t>-MM-</a:t>
            </a:r>
            <a:r>
              <a:rPr lang="en-US" dirty="0" err="1">
                <a:latin typeface="Cormorant Infant" panose="00000500000000000000" pitchFamily="2" charset="0"/>
              </a:rPr>
              <a:t>yyyy</a:t>
            </a:r>
            <a:r>
              <a:rPr lang="en-US" dirty="0" smtClean="0">
                <a:latin typeface="Cormorant Infant" panose="00000500000000000000" pitchFamily="2" charset="0"/>
              </a:rPr>
              <a:t>"),</a:t>
            </a:r>
          </a:p>
          <a:p>
            <a:r>
              <a:rPr lang="en-US" dirty="0">
                <a:latin typeface="Cormorant Infant" panose="00000500000000000000" pitchFamily="2" charset="0"/>
              </a:rPr>
              <a:t>	</a:t>
            </a:r>
            <a:r>
              <a:rPr lang="en-US" dirty="0" err="1">
                <a:latin typeface="Cormorant Infant" panose="00000500000000000000" pitchFamily="2" charset="0"/>
              </a:rPr>
              <a:t>XDate.format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b.getCheckout</a:t>
            </a:r>
            <a:r>
              <a:rPr lang="en-US" dirty="0">
                <a:latin typeface="Cormorant Infant" panose="00000500000000000000" pitchFamily="2" charset="0"/>
              </a:rPr>
              <a:t>(), "</a:t>
            </a:r>
            <a:r>
              <a:rPr lang="en-US" dirty="0" err="1">
                <a:latin typeface="Cormorant Infant" panose="00000500000000000000" pitchFamily="2" charset="0"/>
              </a:rPr>
              <a:t>HH:mm:ss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dd</a:t>
            </a:r>
            <a:r>
              <a:rPr lang="en-US" dirty="0">
                <a:latin typeface="Cormorant Infant" panose="00000500000000000000" pitchFamily="2" charset="0"/>
              </a:rPr>
              <a:t>-MM-</a:t>
            </a:r>
            <a:r>
              <a:rPr lang="en-US" dirty="0" err="1">
                <a:latin typeface="Cormorant Infant" panose="00000500000000000000" pitchFamily="2" charset="0"/>
              </a:rPr>
              <a:t>yyyy</a:t>
            </a:r>
            <a:r>
              <a:rPr lang="en-US" dirty="0">
                <a:latin typeface="Cormorant Infant" panose="00000500000000000000" pitchFamily="2" charset="0"/>
              </a:rPr>
              <a:t>")</a:t>
            </a:r>
            <a:r>
              <a:rPr lang="en-US" dirty="0" smtClean="0">
                <a:latin typeface="Cormorant Infant" panose="00000500000000000000" pitchFamily="2" charset="0"/>
              </a:rPr>
              <a:t>,</a:t>
            </a:r>
          </a:p>
          <a:p>
            <a:r>
              <a:rPr lang="en-US" dirty="0">
                <a:latin typeface="Cormorant Infant" panose="00000500000000000000" pitchFamily="2" charset="0"/>
              </a:rPr>
              <a:t>	</a:t>
            </a:r>
            <a:r>
              <a:rPr lang="en-US" dirty="0" smtClean="0">
                <a:latin typeface="Cormorant Infant" panose="00000500000000000000" pitchFamily="2" charset="0"/>
              </a:rPr>
              <a:t>statuses[</a:t>
            </a:r>
            <a:r>
              <a:rPr lang="en-US" dirty="0" err="1" smtClean="0">
                <a:latin typeface="Cormorant Infant" panose="00000500000000000000" pitchFamily="2" charset="0"/>
              </a:rPr>
              <a:t>b.getStatus</a:t>
            </a:r>
            <a:r>
              <a:rPr lang="en-US" dirty="0">
                <a:latin typeface="Cormorant Infant" panose="00000500000000000000" pitchFamily="2" charset="0"/>
              </a:rPr>
              <a:t>()]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model.addRow</a:t>
            </a:r>
            <a:r>
              <a:rPr lang="en-US" dirty="0">
                <a:latin typeface="Cormorant Infant" panose="00000500000000000000" pitchFamily="2" charset="0"/>
              </a:rPr>
              <a:t>(row);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năng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bán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5083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HistoryController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10972800" cy="563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showBillJDialog</a:t>
            </a:r>
            <a:r>
              <a:rPr lang="en-US" sz="24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Bill </a:t>
            </a:r>
            <a:r>
              <a:rPr lang="en-US" sz="2400" dirty="0" err="1">
                <a:latin typeface="Cormorant Infant" panose="00000500000000000000" pitchFamily="2" charset="0"/>
              </a:rPr>
              <a:t>bill</a:t>
            </a:r>
            <a:r>
              <a:rPr lang="en-US" sz="2400" dirty="0">
                <a:latin typeface="Cormorant Infant" panose="00000500000000000000" pitchFamily="2" charset="0"/>
              </a:rPr>
              <a:t> = </a:t>
            </a:r>
            <a:r>
              <a:rPr lang="en-US" sz="2400" dirty="0" err="1">
                <a:latin typeface="Cormorant Infant" panose="00000500000000000000" pitchFamily="2" charset="0"/>
              </a:rPr>
              <a:t>bills.get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tblBills.getSelectedRow</a:t>
            </a:r>
            <a:r>
              <a:rPr lang="en-US" sz="2400" dirty="0">
                <a:latin typeface="Cormorant Infant" panose="00000500000000000000" pitchFamily="2" charset="0"/>
              </a:rPr>
              <a:t>());</a:t>
            </a:r>
          </a:p>
          <a:p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BillJDialog</a:t>
            </a:r>
            <a:r>
              <a:rPr lang="en-US" sz="2400" dirty="0">
                <a:latin typeface="Cormorant Infant" panose="00000500000000000000" pitchFamily="2" charset="0"/>
              </a:rPr>
              <a:t> dialog = new </a:t>
            </a:r>
            <a:r>
              <a:rPr lang="en-US" sz="2400" dirty="0" err="1">
                <a:latin typeface="Cormorant Infant" panose="00000500000000000000" pitchFamily="2" charset="0"/>
              </a:rPr>
              <a:t>BillJDialog</a:t>
            </a:r>
            <a:r>
              <a:rPr lang="en-US" sz="2400" dirty="0">
                <a:latin typeface="Cormorant Infant" panose="00000500000000000000" pitchFamily="2" charset="0"/>
              </a:rPr>
              <a:t>((Frame) </a:t>
            </a:r>
            <a:r>
              <a:rPr lang="en-US" sz="2400" dirty="0" err="1">
                <a:latin typeface="Cormorant Infant" panose="00000500000000000000" pitchFamily="2" charset="0"/>
              </a:rPr>
              <a:t>this.getOwner</a:t>
            </a:r>
            <a:r>
              <a:rPr lang="en-US" sz="2400" dirty="0">
                <a:latin typeface="Cormorant Infant" panose="00000500000000000000" pitchFamily="2" charset="0"/>
              </a:rPr>
              <a:t>(), true);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setBill</a:t>
            </a:r>
            <a:r>
              <a:rPr lang="en-US" sz="2400" dirty="0">
                <a:latin typeface="Cormorant Infant" panose="00000500000000000000" pitchFamily="2" charset="0"/>
              </a:rPr>
              <a:t>(bill</a:t>
            </a:r>
            <a:r>
              <a:rPr lang="en-US" sz="2400" dirty="0" smtClean="0">
                <a:latin typeface="Cormorant Infant" panose="00000500000000000000" pitchFamily="2" charset="0"/>
              </a:rPr>
              <a:t>);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truyền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BillJDialog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dialog.setVisible</a:t>
            </a:r>
            <a:r>
              <a:rPr lang="en-US" sz="2400" dirty="0">
                <a:latin typeface="Cormorant Infant" panose="00000500000000000000" pitchFamily="2" charset="0"/>
              </a:rPr>
              <a:t>(true);</a:t>
            </a:r>
          </a:p>
          <a:p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dialog.addWindowListener</a:t>
            </a:r>
            <a:r>
              <a:rPr lang="en-US" sz="2400" dirty="0">
                <a:latin typeface="Cormorant Infant" panose="00000500000000000000" pitchFamily="2" charset="0"/>
              </a:rPr>
              <a:t>(new </a:t>
            </a:r>
            <a:r>
              <a:rPr lang="en-US" sz="2400" dirty="0" err="1">
                <a:latin typeface="Cormorant Infant" panose="00000500000000000000" pitchFamily="2" charset="0"/>
              </a:rPr>
              <a:t>java.awt.event.WindowAdapter</a:t>
            </a:r>
            <a:r>
              <a:rPr lang="en-US" sz="24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public void </a:t>
            </a:r>
            <a:r>
              <a:rPr lang="en-US" sz="2400" dirty="0" err="1">
                <a:latin typeface="Cormorant Infant" panose="00000500000000000000" pitchFamily="2" charset="0"/>
              </a:rPr>
              <a:t>windowClosed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java.awt.event.WindowEvent</a:t>
            </a:r>
            <a:r>
              <a:rPr lang="en-US" sz="2400" dirty="0">
                <a:latin typeface="Cormorant Infant" panose="00000500000000000000" pitchFamily="2" charset="0"/>
              </a:rPr>
              <a:t> e)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    </a:t>
            </a:r>
            <a:r>
              <a:rPr lang="en-US" sz="2400" dirty="0" err="1">
                <a:latin typeface="Cormorant Infant" panose="00000500000000000000" pitchFamily="2" charset="0"/>
              </a:rPr>
              <a:t>HistoryJDialog.this.fillBills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3" name="Right Brace 2"/>
          <p:cNvSpPr/>
          <p:nvPr/>
        </p:nvSpPr>
        <p:spPr>
          <a:xfrm>
            <a:off x="9144000" y="4191000"/>
            <a:ext cx="3810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0" y="47822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lại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đóng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BillJDialog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4582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dirty="0" err="1"/>
              <a:t>SalesJDialog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dirty="0" err="1"/>
              <a:t>HistoryJDialog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9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96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8812" y="2062103"/>
            <a:ext cx="1905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SalesJDialog</a:t>
            </a:r>
            <a:endParaRPr lang="en-US" dirty="0" smtClean="0"/>
          </a:p>
          <a:p>
            <a:pPr algn="ctr"/>
            <a:r>
              <a:rPr lang="en-US" dirty="0" smtClean="0"/>
              <a:t>(Cards)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28812" y="4271903"/>
            <a:ext cx="1905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HistoryJDialog</a:t>
            </a:r>
            <a:endParaRPr lang="en-US" dirty="0" smtClean="0"/>
          </a:p>
          <a:p>
            <a:pPr algn="ctr"/>
            <a:r>
              <a:rPr lang="en-US" dirty="0" smtClean="0"/>
              <a:t>(Bills)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53012" y="3205103"/>
            <a:ext cx="1905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BillJDialog</a:t>
            </a:r>
            <a:endParaRPr lang="en-US" dirty="0" smtClean="0"/>
          </a:p>
          <a:p>
            <a:pPr algn="ctr"/>
            <a:r>
              <a:rPr lang="en-US" dirty="0" smtClean="0"/>
              <a:t>(Bill Edition)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798548" y="3205103"/>
            <a:ext cx="1905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DrinkJDialog</a:t>
            </a:r>
            <a:endParaRPr lang="en-US" dirty="0" smtClean="0"/>
          </a:p>
          <a:p>
            <a:pPr algn="ctr"/>
            <a:r>
              <a:rPr lang="en-US" dirty="0" smtClean="0"/>
              <a:t>(Drinks)</a:t>
            </a:r>
            <a:endParaRPr lang="en-US" dirty="0"/>
          </a:p>
        </p:txBody>
      </p:sp>
      <p:cxnSp>
        <p:nvCxnSpPr>
          <p:cNvPr id="10" name="Elbow Connector 9"/>
          <p:cNvCxnSpPr>
            <a:stCxn id="5" idx="3"/>
            <a:endCxn id="6" idx="1"/>
          </p:cNvCxnSpPr>
          <p:nvPr/>
        </p:nvCxnSpPr>
        <p:spPr>
          <a:xfrm flipV="1">
            <a:off x="4433812" y="3662303"/>
            <a:ext cx="1219200" cy="1066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6" idx="1"/>
          </p:cNvCxnSpPr>
          <p:nvPr/>
        </p:nvCxnSpPr>
        <p:spPr>
          <a:xfrm>
            <a:off x="4433812" y="2519303"/>
            <a:ext cx="1219200" cy="1143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7558012" y="3662303"/>
            <a:ext cx="124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28216" y="4242685"/>
            <a:ext cx="264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thêm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3012" y="4242685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Xem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,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sửa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,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,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hủy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9438" y="5338703"/>
            <a:ext cx="4727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Danh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sách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nhân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viên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sử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dụng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1219200"/>
            <a:ext cx="4891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Danh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sách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định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vị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giúp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nhân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viên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tạo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hoặc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xem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phục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vụ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mỗi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thẻ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3892" y="332254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44081" y="332254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212" y="3368712"/>
            <a:ext cx="113524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  <a:p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5400000" flipH="1" flipV="1">
            <a:off x="1511620" y="2351520"/>
            <a:ext cx="849409" cy="1184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5" idx="1"/>
          </p:cNvCxnSpPr>
          <p:nvPr/>
        </p:nvCxnSpPr>
        <p:spPr>
          <a:xfrm rot="16200000" flipH="1">
            <a:off x="1579294" y="3779585"/>
            <a:ext cx="714060" cy="1184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SalesJDialog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990600"/>
            <a:ext cx="4038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(card). </a:t>
            </a:r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(bill)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hư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49" y="1066800"/>
            <a:ext cx="675805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HistoryJDialog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7310"/>
            <a:ext cx="10972800" cy="167589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do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803069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card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bill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  <a:p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/>
              <a:t>card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/>
              <a:t>bill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43" y="1066800"/>
            <a:ext cx="703995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DrinkJDialog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76800"/>
            <a:ext cx="10972800" cy="1676400"/>
          </a:xfrm>
        </p:spPr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bill</a:t>
            </a:r>
          </a:p>
          <a:p>
            <a:pPr lvl="1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đúp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2" y="1066800"/>
            <a:ext cx="813548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69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SalesJDialog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311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27517</TotalTime>
  <Words>1638</Words>
  <Application>Microsoft Office PowerPoint</Application>
  <PresentationFormat>Widescreen</PresentationFormat>
  <Paragraphs>322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Wingdings</vt:lpstr>
      <vt:lpstr>Custom Design</vt:lpstr>
      <vt:lpstr>Xây dựng chức năng bán hàng 1</vt:lpstr>
      <vt:lpstr>Nội dung</vt:lpstr>
      <vt:lpstr>PowerPoint Presentation</vt:lpstr>
      <vt:lpstr>Tổng quan</vt:lpstr>
      <vt:lpstr>SalesJDialog</vt:lpstr>
      <vt:lpstr>HistoryJDialog</vt:lpstr>
      <vt:lpstr>BillJDialog</vt:lpstr>
      <vt:lpstr>DrinkJDialog</vt:lpstr>
      <vt:lpstr>PowerPoint Presentation</vt:lpstr>
      <vt:lpstr>Giới thiệu</vt:lpstr>
      <vt:lpstr>Mô tả hoạt động tương tác</vt:lpstr>
      <vt:lpstr>Các thành phần cần thiết</vt:lpstr>
      <vt:lpstr>Sơ đồ tổ chức</vt:lpstr>
      <vt:lpstr>Hiệu chỉnh BillDAO và BillDAOImpl</vt:lpstr>
      <vt:lpstr>Hiệu chỉnh BillDAO và BillDAOImpl</vt:lpstr>
      <vt:lpstr>Giao diện</vt:lpstr>
      <vt:lpstr>Controller</vt:lpstr>
      <vt:lpstr>Controller</vt:lpstr>
      <vt:lpstr>Controller</vt:lpstr>
      <vt:lpstr>PowerPoint Presentation</vt:lpstr>
      <vt:lpstr>Giới thiệu</vt:lpstr>
      <vt:lpstr>Mô tả hoạt động tương tác</vt:lpstr>
      <vt:lpstr>Các thành phần cần thiết</vt:lpstr>
      <vt:lpstr>Sơ đồ tổ chức</vt:lpstr>
      <vt:lpstr>Hiệu chỉnh BillDAO</vt:lpstr>
      <vt:lpstr>Giao diện</vt:lpstr>
      <vt:lpstr>HistoryController</vt:lpstr>
      <vt:lpstr>Cài đặt mã HistoryController</vt:lpstr>
      <vt:lpstr>Cài đặt mã HistoryController</vt:lpstr>
      <vt:lpstr>Cài đặt mã HistoryController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1834</cp:revision>
  <dcterms:created xsi:type="dcterms:W3CDTF">2013-04-23T08:05:33Z</dcterms:created>
  <dcterms:modified xsi:type="dcterms:W3CDTF">2025-04-27T08:06:05Z</dcterms:modified>
</cp:coreProperties>
</file>