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8"/>
  </p:notesMasterIdLst>
  <p:sldIdLst>
    <p:sldId id="541" r:id="rId2"/>
    <p:sldId id="784" r:id="rId3"/>
    <p:sldId id="869" r:id="rId4"/>
    <p:sldId id="873" r:id="rId5"/>
    <p:sldId id="887" r:id="rId6"/>
    <p:sldId id="875" r:id="rId7"/>
    <p:sldId id="876" r:id="rId8"/>
    <p:sldId id="881" r:id="rId9"/>
    <p:sldId id="883" r:id="rId10"/>
    <p:sldId id="884" r:id="rId11"/>
    <p:sldId id="885" r:id="rId12"/>
    <p:sldId id="889" r:id="rId13"/>
    <p:sldId id="890" r:id="rId14"/>
    <p:sldId id="891" r:id="rId15"/>
    <p:sldId id="892" r:id="rId16"/>
    <p:sldId id="894" r:id="rId17"/>
    <p:sldId id="895" r:id="rId18"/>
    <p:sldId id="897" r:id="rId19"/>
    <p:sldId id="898" r:id="rId20"/>
    <p:sldId id="900" r:id="rId21"/>
    <p:sldId id="902" r:id="rId22"/>
    <p:sldId id="903" r:id="rId23"/>
    <p:sldId id="909" r:id="rId24"/>
    <p:sldId id="911" r:id="rId25"/>
    <p:sldId id="725" r:id="rId26"/>
    <p:sldId id="72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FF3300"/>
    <a:srgbClr val="F9F9F9"/>
    <a:srgbClr val="FF5A33"/>
    <a:srgbClr val="5C00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206" autoAdjust="0"/>
  </p:normalViewPr>
  <p:slideViewPr>
    <p:cSldViewPr>
      <p:cViewPr varScale="1">
        <p:scale>
          <a:sx n="84" d="100"/>
          <a:sy n="84" d="100"/>
        </p:scale>
        <p:origin x="581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552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1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dirty="0" err="1" smtClean="0"/>
              <a:t>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990600"/>
            <a:ext cx="10972800" cy="533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@Setter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Bill </a:t>
            </a:r>
            <a:r>
              <a:rPr lang="en-US" sz="2000" b="1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bill</a:t>
            </a:r>
            <a:r>
              <a:rPr lang="en-US" sz="2000" dirty="0" smtClean="0">
                <a:latin typeface="Cormorant Infant" panose="00000500000000000000" pitchFamily="2" charset="0"/>
              </a:rPr>
              <a:t>; 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bill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được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truyền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từ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bên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ngoài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vào</a:t>
            </a:r>
            <a:endParaRPr lang="en-US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endParaRPr lang="en-US" sz="2000" dirty="0">
              <a:latin typeface="Cormorant Infant" panose="00000500000000000000" pitchFamily="2" charset="0"/>
            </a:endParaRPr>
          </a:p>
          <a:p>
            <a:r>
              <a:rPr lang="en-US" sz="2000" dirty="0" err="1">
                <a:latin typeface="Cormorant Infant" panose="00000500000000000000" pitchFamily="2" charset="0"/>
              </a:rPr>
              <a:t>BillDAO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billDao</a:t>
            </a:r>
            <a:r>
              <a:rPr lang="en-US" sz="2000" dirty="0">
                <a:latin typeface="Cormorant Infant" panose="00000500000000000000" pitchFamily="2" charset="0"/>
              </a:rPr>
              <a:t> = new </a:t>
            </a:r>
            <a:r>
              <a:rPr lang="en-US" sz="2000" dirty="0" err="1">
                <a:latin typeface="Cormorant Infant" panose="00000500000000000000" pitchFamily="2" charset="0"/>
              </a:rPr>
              <a:t>BillDAOImpl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 err="1">
                <a:latin typeface="Cormorant Infant" panose="00000500000000000000" pitchFamily="2" charset="0"/>
              </a:rPr>
              <a:t>BillDetailDAO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billDetailDao</a:t>
            </a:r>
            <a:r>
              <a:rPr lang="en-US" sz="2000" dirty="0">
                <a:latin typeface="Cormorant Infant" panose="00000500000000000000" pitchFamily="2" charset="0"/>
              </a:rPr>
              <a:t> = new </a:t>
            </a:r>
            <a:r>
              <a:rPr lang="en-US" sz="2000" dirty="0" err="1">
                <a:latin typeface="Cormorant Infant" panose="00000500000000000000" pitchFamily="2" charset="0"/>
              </a:rPr>
              <a:t>BillDetailDAOImpl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List&lt;</a:t>
            </a:r>
            <a:r>
              <a:rPr lang="en-US" sz="2000" dirty="0" err="1">
                <a:latin typeface="Cormorant Infant" panose="00000500000000000000" pitchFamily="2" charset="0"/>
              </a:rPr>
              <a:t>BillDetail</a:t>
            </a:r>
            <a:r>
              <a:rPr lang="en-US" sz="2000" dirty="0">
                <a:latin typeface="Cormorant Infant" panose="00000500000000000000" pitchFamily="2" charset="0"/>
              </a:rPr>
              <a:t>&gt; </a:t>
            </a:r>
            <a:r>
              <a:rPr lang="en-US" sz="2000" dirty="0" err="1" smtClean="0">
                <a:latin typeface="Cormorant Infant" panose="00000500000000000000" pitchFamily="2" charset="0"/>
              </a:rPr>
              <a:t>billDetails</a:t>
            </a:r>
            <a:r>
              <a:rPr lang="en-US" sz="2000" dirty="0" smtClean="0">
                <a:latin typeface="Cormorant Infant" panose="00000500000000000000" pitchFamily="2" charset="0"/>
              </a:rPr>
              <a:t> = </a:t>
            </a:r>
            <a:r>
              <a:rPr lang="en-US" sz="2000" dirty="0" err="1" smtClean="0">
                <a:latin typeface="Cormorant Infant" panose="00000500000000000000" pitchFamily="2" charset="0"/>
              </a:rPr>
              <a:t>List.of</a:t>
            </a:r>
            <a:r>
              <a:rPr lang="en-US" sz="2000" dirty="0" smtClean="0">
                <a:latin typeface="Cormorant Infant" panose="00000500000000000000" pitchFamily="2" charset="0"/>
              </a:rPr>
              <a:t>();</a:t>
            </a:r>
          </a:p>
          <a:p>
            <a:endParaRPr lang="en-US" sz="2000" dirty="0">
              <a:latin typeface="Cormorant Infant" panose="00000500000000000000" pitchFamily="2" charset="0"/>
            </a:endParaRPr>
          </a:p>
          <a:p>
            <a:r>
              <a:rPr lang="en-US" sz="2000" dirty="0" smtClean="0">
                <a:latin typeface="Cormorant Infant" panose="00000500000000000000" pitchFamily="2" charset="0"/>
              </a:rPr>
              <a:t>@Override public </a:t>
            </a:r>
            <a:r>
              <a:rPr lang="en-US" sz="2000" dirty="0">
                <a:latin typeface="Cormorant Infant" panose="00000500000000000000" pitchFamily="2" charset="0"/>
              </a:rPr>
              <a:t>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open</a:t>
            </a:r>
            <a:r>
              <a:rPr lang="en-US" sz="2000" dirty="0">
                <a:latin typeface="Cormorant Infant" panose="00000500000000000000" pitchFamily="2" charset="0"/>
              </a:rPr>
              <a:t>() {...}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@Override public </a:t>
            </a:r>
            <a:r>
              <a:rPr lang="en-US" sz="2000" dirty="0">
                <a:latin typeface="Cormorant Infant" panose="00000500000000000000" pitchFamily="2" charset="0"/>
              </a:rPr>
              <a:t>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close</a:t>
            </a:r>
            <a:r>
              <a:rPr lang="en-US" sz="2000" dirty="0">
                <a:latin typeface="Cormorant Infant" panose="00000500000000000000" pitchFamily="2" charset="0"/>
              </a:rPr>
              <a:t>() {...}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@Override public </a:t>
            </a:r>
            <a:r>
              <a:rPr lang="en-US" sz="2000" dirty="0">
                <a:latin typeface="Cormorant Infant" panose="00000500000000000000" pitchFamily="2" charset="0"/>
              </a:rPr>
              <a:t>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showDrinkJDialog</a:t>
            </a:r>
            <a:r>
              <a:rPr lang="en-US" sz="2000" dirty="0">
                <a:latin typeface="Cormorant Infant" panose="00000500000000000000" pitchFamily="2" charset="0"/>
              </a:rPr>
              <a:t>() {...}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@Override public </a:t>
            </a:r>
            <a:r>
              <a:rPr lang="en-US" sz="2000" dirty="0">
                <a:latin typeface="Cormorant Infant" panose="00000500000000000000" pitchFamily="2" charset="0"/>
              </a:rPr>
              <a:t>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removeDrinks</a:t>
            </a:r>
            <a:r>
              <a:rPr lang="en-US" sz="2000" dirty="0">
                <a:latin typeface="Cormorant Infant" panose="00000500000000000000" pitchFamily="2" charset="0"/>
              </a:rPr>
              <a:t>() {...}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@Override public </a:t>
            </a:r>
            <a:r>
              <a:rPr lang="en-US" sz="2000" dirty="0">
                <a:latin typeface="Cormorant Infant" panose="00000500000000000000" pitchFamily="2" charset="0"/>
              </a:rPr>
              <a:t>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updateQuantity</a:t>
            </a:r>
            <a:r>
              <a:rPr lang="en-US" sz="2000" dirty="0">
                <a:latin typeface="Cormorant Infant" panose="00000500000000000000" pitchFamily="2" charset="0"/>
              </a:rPr>
              <a:t>() {...}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@Override public </a:t>
            </a:r>
            <a:r>
              <a:rPr lang="en-US" sz="2000" dirty="0">
                <a:latin typeface="Cormorant Infant" panose="00000500000000000000" pitchFamily="2" charset="0"/>
              </a:rPr>
              <a:t>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checkout</a:t>
            </a:r>
            <a:r>
              <a:rPr lang="en-US" sz="2000" dirty="0">
                <a:latin typeface="Cormorant Infant" panose="00000500000000000000" pitchFamily="2" charset="0"/>
              </a:rPr>
              <a:t>() {...}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@Override public </a:t>
            </a:r>
            <a:r>
              <a:rPr lang="en-US" sz="2000" dirty="0">
                <a:latin typeface="Cormorant Infant" panose="00000500000000000000" pitchFamily="2" charset="0"/>
              </a:rPr>
              <a:t>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cancel</a:t>
            </a:r>
            <a:r>
              <a:rPr lang="en-US" sz="2000" dirty="0">
                <a:latin typeface="Cormorant Infant" panose="00000500000000000000" pitchFamily="2" charset="0"/>
              </a:rPr>
              <a:t>() </a:t>
            </a:r>
            <a:r>
              <a:rPr lang="en-US" sz="2000" dirty="0" smtClean="0">
                <a:latin typeface="Cormorant Infant" panose="00000500000000000000" pitchFamily="2" charset="0"/>
              </a:rPr>
              <a:t>{...}</a:t>
            </a:r>
          </a:p>
          <a:p>
            <a:endParaRPr lang="en-US" sz="2000" dirty="0">
              <a:latin typeface="Cormorant Infant" panose="00000500000000000000" pitchFamily="2" charset="0"/>
            </a:endParaRPr>
          </a:p>
          <a:p>
            <a:r>
              <a:rPr lang="en-US" sz="2000" dirty="0">
                <a:latin typeface="Cormorant Infant" panose="00000500000000000000" pitchFamily="2" charset="0"/>
              </a:rPr>
              <a:t>void </a:t>
            </a:r>
            <a:r>
              <a:rPr lang="en-US" sz="2000" dirty="0" err="1">
                <a:latin typeface="Cormorant Infant" panose="00000500000000000000" pitchFamily="2" charset="0"/>
              </a:rPr>
              <a:t>setForm</a:t>
            </a:r>
            <a:r>
              <a:rPr lang="en-US" sz="2000" dirty="0">
                <a:latin typeface="Cormorant Infant" panose="00000500000000000000" pitchFamily="2" charset="0"/>
              </a:rPr>
              <a:t>(Bill bill) </a:t>
            </a:r>
            <a:r>
              <a:rPr lang="en-US" sz="2000" dirty="0" smtClean="0">
                <a:latin typeface="Cormorant Infant" panose="00000500000000000000" pitchFamily="2" charset="0"/>
              </a:rPr>
              <a:t>{...} 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bill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lên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form</a:t>
            </a:r>
            <a:endParaRPr lang="en-US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000" dirty="0">
                <a:latin typeface="Cormorant Infant" panose="00000500000000000000" pitchFamily="2" charset="0"/>
              </a:rPr>
              <a:t>void </a:t>
            </a:r>
            <a:r>
              <a:rPr lang="en-US" sz="2000" dirty="0" err="1">
                <a:latin typeface="Cormorant Infant" panose="00000500000000000000" pitchFamily="2" charset="0"/>
              </a:rPr>
              <a:t>fillBillDetails</a:t>
            </a:r>
            <a:r>
              <a:rPr lang="en-US" sz="2000" dirty="0">
                <a:latin typeface="Cormorant Infant" panose="00000500000000000000" pitchFamily="2" charset="0"/>
              </a:rPr>
              <a:t>() </a:t>
            </a:r>
            <a:r>
              <a:rPr lang="en-US" sz="2000" dirty="0" smtClean="0">
                <a:latin typeface="Cormorant Infant" panose="00000500000000000000" pitchFamily="2" charset="0"/>
              </a:rPr>
              <a:t>{...}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chi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tiết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bill</a:t>
            </a:r>
          </a:p>
        </p:txBody>
      </p:sp>
    </p:spTree>
    <p:extLst>
      <p:ext uri="{BB962C8B-B14F-4D97-AF65-F5344CB8AC3E}">
        <p14:creationId xmlns:p14="http://schemas.microsoft.com/office/powerpoint/2010/main" val="298900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990601"/>
            <a:ext cx="6095999" cy="3505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public void 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open</a:t>
            </a:r>
            <a:r>
              <a:rPr lang="en-US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this.setLocationRelativeTo</a:t>
            </a:r>
            <a:r>
              <a:rPr lang="en-US" dirty="0">
                <a:latin typeface="Cormorant Infant" panose="00000500000000000000" pitchFamily="2" charset="0"/>
              </a:rPr>
              <a:t>(null);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this.</a:t>
            </a:r>
            <a:r>
              <a:rPr lang="en-US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setForm</a:t>
            </a:r>
            <a:r>
              <a:rPr lang="en-US" dirty="0">
                <a:latin typeface="Cormorant Infant" panose="00000500000000000000" pitchFamily="2" charset="0"/>
              </a:rPr>
              <a:t>(bill);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this.</a:t>
            </a:r>
            <a:r>
              <a:rPr lang="en-US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fillBillDetails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 smtClean="0">
                <a:latin typeface="Cormorant Infant" panose="00000500000000000000" pitchFamily="2" charset="0"/>
              </a:rPr>
              <a:t>}</a:t>
            </a:r>
          </a:p>
          <a:p>
            <a:r>
              <a:rPr lang="en-US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public void 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close</a:t>
            </a:r>
            <a:r>
              <a:rPr lang="en-US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if (</a:t>
            </a:r>
            <a:r>
              <a:rPr lang="en-US" dirty="0" err="1">
                <a:latin typeface="Cormorant Infant" panose="00000500000000000000" pitchFamily="2" charset="0"/>
              </a:rPr>
              <a:t>billDetails.isEmpty</a:t>
            </a:r>
            <a:r>
              <a:rPr lang="en-US" dirty="0">
                <a:latin typeface="Cormorant Infant" panose="00000500000000000000" pitchFamily="2" charset="0"/>
              </a:rPr>
              <a:t>())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billDao.</a:t>
            </a:r>
            <a:r>
              <a:rPr lang="en-US" dirty="0" err="1">
                <a:solidFill>
                  <a:schemeClr val="tx1"/>
                </a:solidFill>
                <a:latin typeface="Cormorant Infant" panose="00000500000000000000" pitchFamily="2" charset="0"/>
              </a:rPr>
              <a:t>deleteById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bill.getId</a:t>
            </a:r>
            <a:r>
              <a:rPr lang="en-US" dirty="0">
                <a:latin typeface="Cormorant Infant" panose="00000500000000000000" pitchFamily="2" charset="0"/>
              </a:rPr>
              <a:t>());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}</a:t>
            </a:r>
          </a:p>
          <a:p>
            <a:r>
              <a:rPr lang="en-US" dirty="0">
                <a:latin typeface="Cormorant Infant" panose="00000500000000000000" pitchFamily="2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7200" y="1371600"/>
            <a:ext cx="7315200" cy="533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rmorant Infant" panose="00000500000000000000" pitchFamily="2" charset="0"/>
              </a:rPr>
              <a:t>void </a:t>
            </a:r>
            <a:r>
              <a:rPr lang="en-US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fillBillDetails</a:t>
            </a:r>
            <a:r>
              <a:rPr lang="en-US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billDetails</a:t>
            </a:r>
            <a:r>
              <a:rPr lang="en-US" dirty="0">
                <a:latin typeface="Cormorant Infant" panose="00000500000000000000" pitchFamily="2" charset="0"/>
              </a:rPr>
              <a:t> = </a:t>
            </a:r>
            <a:r>
              <a:rPr lang="en-US" dirty="0" err="1">
                <a:latin typeface="Cormorant Infant" panose="00000500000000000000" pitchFamily="2" charset="0"/>
              </a:rPr>
              <a:t>billDetailDao.findByBillId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bill.getId</a:t>
            </a:r>
            <a:r>
              <a:rPr lang="en-US" dirty="0">
                <a:latin typeface="Cormorant Infant" panose="00000500000000000000" pitchFamily="2" charset="0"/>
              </a:rPr>
              <a:t>());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DefaultTableModel</a:t>
            </a:r>
            <a:r>
              <a:rPr lang="en-US" dirty="0">
                <a:latin typeface="Cormorant Infant" panose="00000500000000000000" pitchFamily="2" charset="0"/>
              </a:rPr>
              <a:t> model = (</a:t>
            </a:r>
            <a:r>
              <a:rPr lang="en-US" dirty="0" err="1">
                <a:latin typeface="Cormorant Infant" panose="00000500000000000000" pitchFamily="2" charset="0"/>
              </a:rPr>
              <a:t>DefaultTableModel</a:t>
            </a:r>
            <a:r>
              <a:rPr lang="en-US" dirty="0">
                <a:latin typeface="Cormorant Infant" panose="00000500000000000000" pitchFamily="2" charset="0"/>
              </a:rPr>
              <a:t>) </a:t>
            </a:r>
            <a:r>
              <a:rPr lang="en-US" dirty="0" err="1">
                <a:latin typeface="Cormorant Infant" panose="00000500000000000000" pitchFamily="2" charset="0"/>
              </a:rPr>
              <a:t>tblBillDetails.getModel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model.setRowCount</a:t>
            </a:r>
            <a:r>
              <a:rPr lang="en-US" dirty="0">
                <a:latin typeface="Cormorant Infant" panose="00000500000000000000" pitchFamily="2" charset="0"/>
              </a:rPr>
              <a:t>(0</a:t>
            </a:r>
            <a:r>
              <a:rPr lang="en-US" dirty="0" smtClean="0">
                <a:latin typeface="Cormorant Infant" panose="00000500000000000000" pitchFamily="2" charset="0"/>
              </a:rPr>
              <a:t>);</a:t>
            </a:r>
          </a:p>
          <a:p>
            <a:r>
              <a:rPr lang="en-US" dirty="0" smtClean="0">
                <a:latin typeface="Cormorant Infant" panose="00000500000000000000" pitchFamily="2" charset="0"/>
              </a:rPr>
              <a:t>    Double </a:t>
            </a:r>
            <a:r>
              <a:rPr lang="en-US" dirty="0" err="1" smtClean="0">
                <a:latin typeface="Cormorant Infant" panose="00000500000000000000" pitchFamily="2" charset="0"/>
              </a:rPr>
              <a:t>amt</a:t>
            </a:r>
            <a:r>
              <a:rPr lang="en-US" dirty="0" smtClean="0">
                <a:latin typeface="Cormorant Infant" panose="00000500000000000000" pitchFamily="2" charset="0"/>
              </a:rPr>
              <a:t> = </a:t>
            </a:r>
            <a:r>
              <a:rPr lang="en-US" dirty="0" err="1">
                <a:latin typeface="Cormorant Infant" panose="00000500000000000000" pitchFamily="2" charset="0"/>
              </a:rPr>
              <a:t>d.getQuantity</a:t>
            </a:r>
            <a:r>
              <a:rPr lang="en-US" dirty="0">
                <a:latin typeface="Cormorant Infant" panose="00000500000000000000" pitchFamily="2" charset="0"/>
              </a:rPr>
              <a:t>() * </a:t>
            </a:r>
            <a:r>
              <a:rPr lang="en-US" dirty="0" err="1">
                <a:latin typeface="Cormorant Infant" panose="00000500000000000000" pitchFamily="2" charset="0"/>
              </a:rPr>
              <a:t>d.getUnitPrice</a:t>
            </a:r>
            <a:r>
              <a:rPr lang="en-US" dirty="0">
                <a:latin typeface="Cormorant Infant" panose="00000500000000000000" pitchFamily="2" charset="0"/>
              </a:rPr>
              <a:t>() * (1 - </a:t>
            </a:r>
            <a:r>
              <a:rPr lang="en-US" dirty="0" err="1">
                <a:latin typeface="Cormorant Infant" panose="00000500000000000000" pitchFamily="2" charset="0"/>
              </a:rPr>
              <a:t>d.getDiscount</a:t>
            </a:r>
            <a:r>
              <a:rPr lang="en-US" dirty="0" smtClean="0">
                <a:latin typeface="Cormorant Infant" panose="00000500000000000000" pitchFamily="2" charset="0"/>
              </a:rPr>
              <a:t>());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billDetails.forEach</a:t>
            </a:r>
            <a:r>
              <a:rPr lang="en-US" dirty="0">
                <a:latin typeface="Cormorant Infant" panose="00000500000000000000" pitchFamily="2" charset="0"/>
              </a:rPr>
              <a:t>(d -&gt;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Object[] row = </a:t>
            </a:r>
            <a:r>
              <a:rPr lang="en-US" dirty="0" smtClean="0">
                <a:latin typeface="Cormorant Infant" panose="00000500000000000000" pitchFamily="2" charset="0"/>
              </a:rPr>
              <a:t>{</a:t>
            </a:r>
          </a:p>
          <a:p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smtClean="0">
                <a:latin typeface="Cormorant Infant" panose="00000500000000000000" pitchFamily="2" charset="0"/>
              </a:rPr>
              <a:t>           false</a:t>
            </a:r>
            <a:r>
              <a:rPr lang="en-US" dirty="0">
                <a:latin typeface="Cormorant Infant" panose="00000500000000000000" pitchFamily="2" charset="0"/>
              </a:rPr>
              <a:t>,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    </a:t>
            </a:r>
            <a:r>
              <a:rPr lang="en-US" dirty="0" err="1">
                <a:latin typeface="Cormorant Infant" panose="00000500000000000000" pitchFamily="2" charset="0"/>
              </a:rPr>
              <a:t>d.getId</a:t>
            </a:r>
            <a:r>
              <a:rPr lang="en-US" dirty="0">
                <a:latin typeface="Cormorant Infant" panose="00000500000000000000" pitchFamily="2" charset="0"/>
              </a:rPr>
              <a:t>(),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    </a:t>
            </a:r>
            <a:r>
              <a:rPr lang="en-US" dirty="0" err="1">
                <a:latin typeface="Cormorant Infant" panose="00000500000000000000" pitchFamily="2" charset="0"/>
              </a:rPr>
              <a:t>d.getDrinkName</a:t>
            </a:r>
            <a:r>
              <a:rPr lang="en-US" dirty="0">
                <a:latin typeface="Cormorant Infant" panose="00000500000000000000" pitchFamily="2" charset="0"/>
              </a:rPr>
              <a:t>(),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    </a:t>
            </a:r>
            <a:r>
              <a:rPr lang="en-US" dirty="0" err="1">
                <a:latin typeface="Cormorant Infant" panose="00000500000000000000" pitchFamily="2" charset="0"/>
              </a:rPr>
              <a:t>String.format</a:t>
            </a:r>
            <a:r>
              <a:rPr lang="en-US" dirty="0">
                <a:latin typeface="Cormorant Infant" panose="00000500000000000000" pitchFamily="2" charset="0"/>
              </a:rPr>
              <a:t>("$%.2f", </a:t>
            </a:r>
            <a:r>
              <a:rPr lang="en-US" dirty="0" err="1">
                <a:latin typeface="Cormorant Infant" panose="00000500000000000000" pitchFamily="2" charset="0"/>
              </a:rPr>
              <a:t>d.getUnitPrice</a:t>
            </a:r>
            <a:r>
              <a:rPr lang="en-US" dirty="0">
                <a:latin typeface="Cormorant Infant" panose="00000500000000000000" pitchFamily="2" charset="0"/>
              </a:rPr>
              <a:t>()),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    </a:t>
            </a:r>
            <a:r>
              <a:rPr lang="en-US" dirty="0" err="1">
                <a:latin typeface="Cormorant Infant" panose="00000500000000000000" pitchFamily="2" charset="0"/>
              </a:rPr>
              <a:t>String.format</a:t>
            </a:r>
            <a:r>
              <a:rPr lang="en-US" dirty="0">
                <a:latin typeface="Cormorant Infant" panose="00000500000000000000" pitchFamily="2" charset="0"/>
              </a:rPr>
              <a:t>("%.0f%%", </a:t>
            </a:r>
            <a:r>
              <a:rPr lang="en-US" dirty="0" err="1">
                <a:latin typeface="Cormorant Infant" panose="00000500000000000000" pitchFamily="2" charset="0"/>
              </a:rPr>
              <a:t>d.getDiscount</a:t>
            </a:r>
            <a:r>
              <a:rPr lang="en-US" dirty="0">
                <a:latin typeface="Cormorant Infant" panose="00000500000000000000" pitchFamily="2" charset="0"/>
              </a:rPr>
              <a:t>() * 100),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    </a:t>
            </a:r>
            <a:r>
              <a:rPr lang="en-US" dirty="0" err="1">
                <a:latin typeface="Cormorant Infant" panose="00000500000000000000" pitchFamily="2" charset="0"/>
              </a:rPr>
              <a:t>d.getQuantity</a:t>
            </a:r>
            <a:r>
              <a:rPr lang="en-US" dirty="0">
                <a:latin typeface="Cormorant Infant" panose="00000500000000000000" pitchFamily="2" charset="0"/>
              </a:rPr>
              <a:t>(),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    </a:t>
            </a:r>
            <a:r>
              <a:rPr lang="en-US" dirty="0" err="1">
                <a:latin typeface="Cormorant Infant" panose="00000500000000000000" pitchFamily="2" charset="0"/>
              </a:rPr>
              <a:t>String.format</a:t>
            </a:r>
            <a:r>
              <a:rPr lang="en-US" dirty="0">
                <a:latin typeface="Cormorant Infant" panose="00000500000000000000" pitchFamily="2" charset="0"/>
              </a:rPr>
              <a:t>("$%.2f</a:t>
            </a:r>
            <a:r>
              <a:rPr lang="en-US" dirty="0" smtClean="0">
                <a:latin typeface="Cormorant Infant" panose="00000500000000000000" pitchFamily="2" charset="0"/>
              </a:rPr>
              <a:t>",amt)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    };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model.addRow</a:t>
            </a:r>
            <a:r>
              <a:rPr lang="en-US" dirty="0">
                <a:latin typeface="Cormorant Infant" panose="00000500000000000000" pitchFamily="2" charset="0"/>
              </a:rPr>
              <a:t>(row);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});</a:t>
            </a:r>
          </a:p>
          <a:p>
            <a:r>
              <a:rPr lang="en-US" dirty="0">
                <a:latin typeface="Cormorant Infant" panose="000005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067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990600"/>
            <a:ext cx="10972800" cy="563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void 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setForm</a:t>
            </a:r>
            <a:r>
              <a:rPr lang="en-US" sz="2000" dirty="0">
                <a:latin typeface="Cormorant Infant" panose="00000500000000000000" pitchFamily="2" charset="0"/>
              </a:rPr>
              <a:t>(Bill bill) </a:t>
            </a:r>
            <a:r>
              <a:rPr lang="en-US" sz="2000" dirty="0" smtClean="0">
                <a:latin typeface="Cormorant Infant" panose="00000500000000000000" pitchFamily="2" charset="0"/>
              </a:rPr>
              <a:t>{ 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bill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lên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form</a:t>
            </a:r>
            <a:endParaRPr lang="en-US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txtId.setText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String.valueOf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bill.getId</a:t>
            </a:r>
            <a:r>
              <a:rPr lang="en-US" sz="2000" dirty="0">
                <a:latin typeface="Cormorant Infant" panose="00000500000000000000" pitchFamily="2" charset="0"/>
              </a:rPr>
              <a:t>()));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txtCardId.setText</a:t>
            </a:r>
            <a:r>
              <a:rPr lang="en-US" sz="2000" dirty="0">
                <a:latin typeface="Cormorant Infant" panose="00000500000000000000" pitchFamily="2" charset="0"/>
              </a:rPr>
              <a:t>("Card #" + </a:t>
            </a:r>
            <a:r>
              <a:rPr lang="en-US" sz="2000" dirty="0" err="1">
                <a:latin typeface="Cormorant Infant" panose="00000500000000000000" pitchFamily="2" charset="0"/>
              </a:rPr>
              <a:t>bill.getCardId</a:t>
            </a:r>
            <a:r>
              <a:rPr lang="en-US" sz="2000" dirty="0">
                <a:latin typeface="Cormorant Infant" panose="00000500000000000000" pitchFamily="2" charset="0"/>
              </a:rPr>
              <a:t>());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txtCheckin.setText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XDate.format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bill.getCheckin</a:t>
            </a:r>
            <a:r>
              <a:rPr lang="en-US" sz="2000" dirty="0">
                <a:latin typeface="Cormorant Infant" panose="00000500000000000000" pitchFamily="2" charset="0"/>
              </a:rPr>
              <a:t>(), "</a:t>
            </a:r>
            <a:r>
              <a:rPr lang="en-US" sz="2000" dirty="0" err="1">
                <a:latin typeface="Cormorant Infant" panose="00000500000000000000" pitchFamily="2" charset="0"/>
              </a:rPr>
              <a:t>HH:mm:ss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dd</a:t>
            </a:r>
            <a:r>
              <a:rPr lang="en-US" sz="2000" dirty="0">
                <a:latin typeface="Cormorant Infant" panose="00000500000000000000" pitchFamily="2" charset="0"/>
              </a:rPr>
              <a:t>-MM-</a:t>
            </a:r>
            <a:r>
              <a:rPr lang="en-US" sz="2000" dirty="0" err="1">
                <a:latin typeface="Cormorant Infant" panose="00000500000000000000" pitchFamily="2" charset="0"/>
              </a:rPr>
              <a:t>yyyy</a:t>
            </a:r>
            <a:r>
              <a:rPr lang="en-US" sz="2000" dirty="0">
                <a:latin typeface="Cormorant Infant" panose="00000500000000000000" pitchFamily="2" charset="0"/>
              </a:rPr>
              <a:t>"));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txtUsername.setText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bill.getUsername</a:t>
            </a:r>
            <a:r>
              <a:rPr lang="en-US" sz="2000" dirty="0">
                <a:latin typeface="Cormorant Infant" panose="00000500000000000000" pitchFamily="2" charset="0"/>
              </a:rPr>
              <a:t>());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String[] </a:t>
            </a:r>
            <a:r>
              <a:rPr lang="en-US" sz="2000" b="1" dirty="0">
                <a:latin typeface="Cormorant Infant" panose="00000500000000000000" pitchFamily="2" charset="0"/>
              </a:rPr>
              <a:t>statuses</a:t>
            </a:r>
            <a:r>
              <a:rPr lang="en-US" sz="2000" dirty="0">
                <a:latin typeface="Cormorant Infant" panose="00000500000000000000" pitchFamily="2" charset="0"/>
              </a:rPr>
              <a:t> = {"Servicing", "Completed", "Canceled"};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txtStatus.setText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b="1" dirty="0">
                <a:latin typeface="Cormorant Infant" panose="00000500000000000000" pitchFamily="2" charset="0"/>
              </a:rPr>
              <a:t>statuses</a:t>
            </a:r>
            <a:r>
              <a:rPr lang="en-US" sz="2000" dirty="0">
                <a:latin typeface="Cormorant Infant" panose="00000500000000000000" pitchFamily="2" charset="0"/>
              </a:rPr>
              <a:t>[</a:t>
            </a:r>
            <a:r>
              <a:rPr lang="en-US" sz="2000" dirty="0" err="1">
                <a:latin typeface="Cormorant Infant" panose="00000500000000000000" pitchFamily="2" charset="0"/>
              </a:rPr>
              <a:t>bill.getStatus</a:t>
            </a:r>
            <a:r>
              <a:rPr lang="en-US" sz="2000" dirty="0">
                <a:latin typeface="Cormorant Infant" panose="00000500000000000000" pitchFamily="2" charset="0"/>
              </a:rPr>
              <a:t>()]);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if (</a:t>
            </a:r>
            <a:r>
              <a:rPr lang="en-US" sz="2000" dirty="0" err="1">
                <a:latin typeface="Cormorant Infant" panose="00000500000000000000" pitchFamily="2" charset="0"/>
              </a:rPr>
              <a:t>bill.getCheckout</a:t>
            </a:r>
            <a:r>
              <a:rPr lang="en-US" sz="2000" dirty="0">
                <a:latin typeface="Cormorant Infant" panose="00000500000000000000" pitchFamily="2" charset="0"/>
              </a:rPr>
              <a:t>() != null)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txtCheckout.setText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XDate.format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bill.getCheckout</a:t>
            </a:r>
            <a:r>
              <a:rPr lang="en-US" sz="2000" dirty="0">
                <a:latin typeface="Cormorant Infant" panose="00000500000000000000" pitchFamily="2" charset="0"/>
              </a:rPr>
              <a:t>(), "</a:t>
            </a:r>
            <a:r>
              <a:rPr lang="en-US" sz="2000" dirty="0" err="1">
                <a:latin typeface="Cormorant Infant" panose="00000500000000000000" pitchFamily="2" charset="0"/>
              </a:rPr>
              <a:t>HH:mm:ss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dd</a:t>
            </a:r>
            <a:r>
              <a:rPr lang="en-US" sz="2000" dirty="0">
                <a:latin typeface="Cormorant Infant" panose="00000500000000000000" pitchFamily="2" charset="0"/>
              </a:rPr>
              <a:t>-MM-</a:t>
            </a:r>
            <a:r>
              <a:rPr lang="en-US" sz="2000" dirty="0" err="1">
                <a:latin typeface="Cormorant Infant" panose="00000500000000000000" pitchFamily="2" charset="0"/>
              </a:rPr>
              <a:t>yyyy</a:t>
            </a:r>
            <a:r>
              <a:rPr lang="en-US" sz="2000" dirty="0">
                <a:latin typeface="Cormorant Infant" panose="00000500000000000000" pitchFamily="2" charset="0"/>
              </a:rPr>
              <a:t>"));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</a:p>
          <a:p>
            <a:endParaRPr lang="en-US" sz="2000" dirty="0">
              <a:latin typeface="Cormorant Infant" panose="00000500000000000000" pitchFamily="2" charset="0"/>
            </a:endParaRPr>
          </a:p>
          <a:p>
            <a:r>
              <a:rPr lang="en-US" sz="2000" dirty="0" smtClean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boolean</a:t>
            </a:r>
            <a:r>
              <a:rPr lang="en-US" sz="2000" dirty="0">
                <a:latin typeface="Cormorant Infant" panose="00000500000000000000" pitchFamily="2" charset="0"/>
              </a:rPr>
              <a:t> editable = (</a:t>
            </a:r>
            <a:r>
              <a:rPr lang="en-US" sz="2000" dirty="0" err="1">
                <a:latin typeface="Cormorant Infant" panose="00000500000000000000" pitchFamily="2" charset="0"/>
              </a:rPr>
              <a:t>bill.getStatus</a:t>
            </a:r>
            <a:r>
              <a:rPr lang="en-US" sz="2000" dirty="0">
                <a:latin typeface="Cormorant Infant" panose="00000500000000000000" pitchFamily="2" charset="0"/>
              </a:rPr>
              <a:t>() == 0);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btnAdd.setEnabled</a:t>
            </a:r>
            <a:r>
              <a:rPr lang="en-US" sz="2000" dirty="0">
                <a:latin typeface="Cormorant Infant" panose="00000500000000000000" pitchFamily="2" charset="0"/>
              </a:rPr>
              <a:t>(editable);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btnCancel.setEnabled</a:t>
            </a:r>
            <a:r>
              <a:rPr lang="en-US" sz="2000" dirty="0">
                <a:latin typeface="Cormorant Infant" panose="00000500000000000000" pitchFamily="2" charset="0"/>
              </a:rPr>
              <a:t>(editable);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btnCheckout.setEnabled</a:t>
            </a:r>
            <a:r>
              <a:rPr lang="en-US" sz="2000" dirty="0">
                <a:latin typeface="Cormorant Infant" panose="00000500000000000000" pitchFamily="2" charset="0"/>
              </a:rPr>
              <a:t>(editable);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btnRemove.setEnabled</a:t>
            </a:r>
            <a:r>
              <a:rPr lang="en-US" sz="2000" dirty="0">
                <a:latin typeface="Cormorant Infant" panose="00000500000000000000" pitchFamily="2" charset="0"/>
              </a:rPr>
              <a:t>(editable);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}</a:t>
            </a:r>
          </a:p>
        </p:txBody>
      </p:sp>
      <p:sp>
        <p:nvSpPr>
          <p:cNvPr id="3" name="Right Brace 2"/>
          <p:cNvSpPr/>
          <p:nvPr/>
        </p:nvSpPr>
        <p:spPr>
          <a:xfrm>
            <a:off x="5334000" y="4495800"/>
            <a:ext cx="4572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91200" y="514933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Trạng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thái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nút</a:t>
            </a:r>
            <a:endParaRPr lang="en-US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2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914400"/>
            <a:ext cx="7696200" cy="297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000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public void </a:t>
            </a:r>
            <a:r>
              <a:rPr lang="vi-VN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removeDrinks</a:t>
            </a:r>
            <a:r>
              <a:rPr lang="vi-VN" sz="2000" dirty="0">
                <a:latin typeface="Cormorant Infant" panose="00000500000000000000" pitchFamily="2" charset="0"/>
              </a:rPr>
              <a:t>() </a:t>
            </a:r>
            <a:r>
              <a:rPr lang="vi-VN" sz="2000" dirty="0" smtClean="0">
                <a:latin typeface="Cormorant Infant" panose="00000500000000000000" pitchFamily="2" charset="0"/>
              </a:rPr>
              <a:t>{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xóa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đồ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uống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được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tích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chọn</a:t>
            </a:r>
            <a:endParaRPr lang="vi-VN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vi-VN" sz="2000" dirty="0">
                <a:latin typeface="Cormorant Infant" panose="00000500000000000000" pitchFamily="2" charset="0"/>
              </a:rPr>
              <a:t>    for (int i = 0; i &lt; tblBillDetails.getRowCount(); i++) {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    Boolean checked = (Boolean) tblBillDetails.getValueAt(i, 0);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    if(checked</a:t>
            </a:r>
            <a:r>
              <a:rPr lang="vi-VN" sz="2000" dirty="0" smtClean="0">
                <a:latin typeface="Cormorant Infant" panose="00000500000000000000" pitchFamily="2" charset="0"/>
              </a:rPr>
              <a:t>)</a:t>
            </a:r>
            <a:endParaRPr lang="vi-VN" sz="2000" dirty="0">
              <a:latin typeface="Cormorant Infant" panose="00000500000000000000" pitchFamily="2" charset="0"/>
            </a:endParaRPr>
          </a:p>
          <a:p>
            <a:r>
              <a:rPr lang="vi-VN" sz="2000" dirty="0">
                <a:latin typeface="Cormorant Infant" panose="00000500000000000000" pitchFamily="2" charset="0"/>
              </a:rPr>
              <a:t>            billDetailDao.deleteById(billDetails.get(i).getId());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    </a:t>
            </a:r>
            <a:r>
              <a:rPr lang="vi-VN" sz="2000" dirty="0" smtClean="0">
                <a:latin typeface="Cormorant Infant" panose="00000500000000000000" pitchFamily="2" charset="0"/>
              </a:rPr>
              <a:t>}</a:t>
            </a:r>
            <a:endParaRPr lang="vi-VN" sz="2000" dirty="0">
              <a:latin typeface="Cormorant Infant" panose="00000500000000000000" pitchFamily="2" charset="0"/>
            </a:endParaRPr>
          </a:p>
          <a:p>
            <a:r>
              <a:rPr lang="vi-VN" sz="2000" dirty="0">
                <a:latin typeface="Cormorant Infant" panose="00000500000000000000" pitchFamily="2" charset="0"/>
              </a:rPr>
              <a:t>    this.fillBillDetails();</a:t>
            </a:r>
          </a:p>
          <a:p>
            <a:r>
              <a:rPr lang="vi-VN" sz="2000" dirty="0" smtClean="0">
                <a:latin typeface="Cormorant Infant" panose="00000500000000000000" pitchFamily="2" charset="0"/>
              </a:rPr>
              <a:t>}</a:t>
            </a:r>
            <a:endParaRPr lang="vi-VN" sz="2000" dirty="0">
              <a:latin typeface="Cormorant Infant" panose="000005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200" y="2971800"/>
            <a:ext cx="76962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000" dirty="0" smtClean="0">
                <a:latin typeface="Cormorant Infant" panose="00000500000000000000" pitchFamily="2" charset="0"/>
              </a:rPr>
              <a:t>@</a:t>
            </a:r>
            <a:r>
              <a:rPr lang="vi-VN" sz="2000" dirty="0">
                <a:latin typeface="Cormorant Infant" panose="00000500000000000000" pitchFamily="2" charset="0"/>
              </a:rPr>
              <a:t>Override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public void </a:t>
            </a:r>
            <a:r>
              <a:rPr lang="vi-VN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updateQuantity</a:t>
            </a:r>
            <a:r>
              <a:rPr lang="vi-VN" sz="2000" dirty="0">
                <a:latin typeface="Cormorant Infant" panose="00000500000000000000" pitchFamily="2" charset="0"/>
              </a:rPr>
              <a:t>() </a:t>
            </a:r>
            <a:r>
              <a:rPr lang="vi-VN" sz="2000" dirty="0" smtClean="0">
                <a:latin typeface="Cormorant Infant" panose="00000500000000000000" pitchFamily="2" charset="0"/>
              </a:rPr>
              <a:t>{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thay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đổi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số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lượng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đồ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uống</a:t>
            </a:r>
            <a:endParaRPr lang="vi-VN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vi-VN" sz="2000" dirty="0">
                <a:latin typeface="Cormorant Infant" panose="00000500000000000000" pitchFamily="2" charset="0"/>
              </a:rPr>
              <a:t>    if (bill.getStatus() == 0) { </a:t>
            </a:r>
            <a:r>
              <a:rPr lang="vi-VN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chưa thanh toán hoặc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chưa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bị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vi-VN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canceled</a:t>
            </a:r>
            <a:endParaRPr lang="vi-VN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vi-VN" sz="2000" dirty="0">
                <a:latin typeface="Cormorant Infant" panose="00000500000000000000" pitchFamily="2" charset="0"/>
              </a:rPr>
              <a:t>        String input = XDialog.prompt("Số lượng mới?");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    if (input != null &amp;&amp; input.length() &gt; 0) {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        BillDetail detail = billDetails.get(tblBillDetails.getSelectedRow());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        detail.setQuantity(Integer.parseInt(input));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        billDetailDao.update(detail);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        this.fillBillDetails();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    }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}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}</a:t>
            </a:r>
            <a:endParaRPr lang="en-US" sz="2000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47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914400"/>
            <a:ext cx="7162800" cy="297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public 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checkout</a:t>
            </a:r>
            <a:r>
              <a:rPr lang="en-US" sz="2000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if (</a:t>
            </a:r>
            <a:r>
              <a:rPr lang="en-US" sz="2000" dirty="0" err="1">
                <a:latin typeface="Cormorant Infant" panose="00000500000000000000" pitchFamily="2" charset="0"/>
              </a:rPr>
              <a:t>XDialog.confirm</a:t>
            </a:r>
            <a:r>
              <a:rPr lang="en-US" sz="2000" dirty="0">
                <a:latin typeface="Cormorant Infant" panose="00000500000000000000" pitchFamily="2" charset="0"/>
              </a:rPr>
              <a:t>("</a:t>
            </a:r>
            <a:r>
              <a:rPr lang="en-US" sz="2000" dirty="0" err="1">
                <a:latin typeface="Cormorant Infant" panose="00000500000000000000" pitchFamily="2" charset="0"/>
              </a:rPr>
              <a:t>Bạn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muốn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thanh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toán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phiếu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bán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hàng</a:t>
            </a:r>
            <a:r>
              <a:rPr lang="en-US" sz="2000" dirty="0">
                <a:latin typeface="Cormorant Infant" panose="00000500000000000000" pitchFamily="2" charset="0"/>
              </a:rPr>
              <a:t>?"))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bill.setStatus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Bill.Status.Completed.ordinal</a:t>
            </a:r>
            <a:r>
              <a:rPr lang="en-US" sz="2000" dirty="0">
                <a:latin typeface="Cormorant Infant" panose="00000500000000000000" pitchFamily="2" charset="0"/>
              </a:rPr>
              <a:t>());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bill.setCheckout</a:t>
            </a:r>
            <a:r>
              <a:rPr lang="en-US" sz="2000" dirty="0">
                <a:latin typeface="Cormorant Infant" panose="00000500000000000000" pitchFamily="2" charset="0"/>
              </a:rPr>
              <a:t>(new Date());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billDao.update</a:t>
            </a:r>
            <a:r>
              <a:rPr lang="en-US" sz="2000" dirty="0">
                <a:latin typeface="Cormorant Infant" panose="00000500000000000000" pitchFamily="2" charset="0"/>
              </a:rPr>
              <a:t>(bill);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this.setForm</a:t>
            </a:r>
            <a:r>
              <a:rPr lang="en-US" sz="2000" dirty="0">
                <a:latin typeface="Cormorant Infant" panose="00000500000000000000" pitchFamily="2" charset="0"/>
              </a:rPr>
              <a:t>(bill);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}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  <a:endParaRPr lang="en-US" sz="2000" dirty="0">
              <a:latin typeface="Cormorant Infant" panose="000005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9600" y="2743200"/>
            <a:ext cx="7162800" cy="3700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Cormorant Infant" panose="00000500000000000000" pitchFamily="2" charset="0"/>
              </a:rPr>
              <a:t>@</a:t>
            </a:r>
            <a:r>
              <a:rPr lang="en-US" sz="2000" dirty="0">
                <a:latin typeface="Cormorant Infant" panose="00000500000000000000" pitchFamily="2" charset="0"/>
              </a:rPr>
              <a:t>Override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public 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cancel</a:t>
            </a:r>
            <a:r>
              <a:rPr lang="en-US" sz="2000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if (</a:t>
            </a:r>
            <a:r>
              <a:rPr lang="en-US" sz="2000" dirty="0" err="1">
                <a:latin typeface="Cormorant Infant" panose="00000500000000000000" pitchFamily="2" charset="0"/>
              </a:rPr>
              <a:t>billDetails.isEmpty</a:t>
            </a:r>
            <a:r>
              <a:rPr lang="en-US" sz="2000" dirty="0">
                <a:latin typeface="Cormorant Infant" panose="00000500000000000000" pitchFamily="2" charset="0"/>
              </a:rPr>
              <a:t>())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billDao.deleteById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bill.getId</a:t>
            </a:r>
            <a:r>
              <a:rPr lang="en-US" sz="2000" dirty="0">
                <a:latin typeface="Cormorant Infant" panose="00000500000000000000" pitchFamily="2" charset="0"/>
              </a:rPr>
              <a:t>());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this.dispose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} else if (</a:t>
            </a:r>
            <a:r>
              <a:rPr lang="en-US" sz="2000" dirty="0" err="1">
                <a:latin typeface="Cormorant Infant" panose="00000500000000000000" pitchFamily="2" charset="0"/>
              </a:rPr>
              <a:t>XDialog.confirm</a:t>
            </a:r>
            <a:r>
              <a:rPr lang="en-US" sz="2000" dirty="0">
                <a:latin typeface="Cormorant Infant" panose="00000500000000000000" pitchFamily="2" charset="0"/>
              </a:rPr>
              <a:t>("</a:t>
            </a:r>
            <a:r>
              <a:rPr lang="en-US" sz="2000" dirty="0" err="1">
                <a:latin typeface="Cormorant Infant" panose="00000500000000000000" pitchFamily="2" charset="0"/>
              </a:rPr>
              <a:t>Bạn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muốn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hủy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phiếu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bán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hàng</a:t>
            </a:r>
            <a:r>
              <a:rPr lang="en-US" sz="2000" dirty="0">
                <a:latin typeface="Cormorant Infant" panose="00000500000000000000" pitchFamily="2" charset="0"/>
              </a:rPr>
              <a:t>?"))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bill.setStatus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Bill.Status.Canceled.ordinal</a:t>
            </a:r>
            <a:r>
              <a:rPr lang="en-US" sz="2000" dirty="0">
                <a:latin typeface="Cormorant Infant" panose="00000500000000000000" pitchFamily="2" charset="0"/>
              </a:rPr>
              <a:t>());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billDao.update</a:t>
            </a:r>
            <a:r>
              <a:rPr lang="en-US" sz="2000" dirty="0">
                <a:latin typeface="Cormorant Infant" panose="00000500000000000000" pitchFamily="2" charset="0"/>
              </a:rPr>
              <a:t>(bill);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this.setForm</a:t>
            </a:r>
            <a:r>
              <a:rPr lang="en-US" sz="2000" dirty="0">
                <a:latin typeface="Cormorant Infant" panose="00000500000000000000" pitchFamily="2" charset="0"/>
              </a:rPr>
              <a:t>(bill);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}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545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914400"/>
            <a:ext cx="10972800" cy="495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public void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showDrinkJDialog</a:t>
            </a:r>
            <a:r>
              <a:rPr lang="en-US" sz="2400" dirty="0">
                <a:latin typeface="Cormorant Infant" panose="00000500000000000000" pitchFamily="2" charset="0"/>
              </a:rPr>
              <a:t>() </a:t>
            </a:r>
            <a:r>
              <a:rPr lang="en-US" sz="2400" dirty="0" smtClean="0">
                <a:latin typeface="Cormorant Infant" panose="00000500000000000000" pitchFamily="2" charset="0"/>
              </a:rPr>
              <a:t>{ 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cửa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sổ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chọn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và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bổ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sung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đồ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uống</a:t>
            </a:r>
            <a:endParaRPr lang="en-US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dirty="0" err="1">
                <a:latin typeface="Cormorant Infant" panose="00000500000000000000" pitchFamily="2" charset="0"/>
              </a:rPr>
              <a:t>DrinkJDialog</a:t>
            </a:r>
            <a:r>
              <a:rPr lang="en-US" sz="2400" dirty="0">
                <a:latin typeface="Cormorant Infant" panose="00000500000000000000" pitchFamily="2" charset="0"/>
              </a:rPr>
              <a:t> dialog = new </a:t>
            </a:r>
            <a:r>
              <a:rPr lang="en-US" sz="2400" dirty="0" err="1">
                <a:latin typeface="Cormorant Infant" panose="00000500000000000000" pitchFamily="2" charset="0"/>
              </a:rPr>
              <a:t>DrinkJDialog</a:t>
            </a:r>
            <a:r>
              <a:rPr lang="en-US" sz="2400" dirty="0">
                <a:latin typeface="Cormorant Infant" panose="00000500000000000000" pitchFamily="2" charset="0"/>
              </a:rPr>
              <a:t>((Frame) </a:t>
            </a:r>
            <a:r>
              <a:rPr lang="en-US" sz="2400" dirty="0" err="1">
                <a:latin typeface="Cormorant Infant" panose="00000500000000000000" pitchFamily="2" charset="0"/>
              </a:rPr>
              <a:t>this.getOwner</a:t>
            </a:r>
            <a:r>
              <a:rPr lang="en-US" sz="2400" dirty="0">
                <a:latin typeface="Cormorant Infant" panose="00000500000000000000" pitchFamily="2" charset="0"/>
              </a:rPr>
              <a:t>(), true);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dirty="0" err="1">
                <a:latin typeface="Cormorant Infant" panose="00000500000000000000" pitchFamily="2" charset="0"/>
              </a:rPr>
              <a:t>dialog.</a:t>
            </a:r>
            <a:r>
              <a:rPr lang="en-US" sz="2400" b="1" i="1" dirty="0" err="1">
                <a:latin typeface="Cormorant Infant" panose="00000500000000000000" pitchFamily="2" charset="0"/>
              </a:rPr>
              <a:t>setBill</a:t>
            </a:r>
            <a:r>
              <a:rPr lang="en-US" sz="2400" dirty="0">
                <a:latin typeface="Cormorant Infant" panose="00000500000000000000" pitchFamily="2" charset="0"/>
              </a:rPr>
              <a:t>(bill</a:t>
            </a:r>
            <a:r>
              <a:rPr lang="en-US" sz="2400" dirty="0" smtClean="0">
                <a:latin typeface="Cormorant Infant" panose="00000500000000000000" pitchFamily="2" charset="0"/>
              </a:rPr>
              <a:t>); 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truyền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bill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vào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cửa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sổ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DrinkJDialog</a:t>
            </a:r>
            <a:endParaRPr lang="en-US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dirty="0" err="1">
                <a:latin typeface="Cormorant Infant" panose="00000500000000000000" pitchFamily="2" charset="0"/>
              </a:rPr>
              <a:t>dialog.setVisible</a:t>
            </a:r>
            <a:r>
              <a:rPr lang="en-US" sz="2400" dirty="0">
                <a:latin typeface="Cormorant Infant" panose="00000500000000000000" pitchFamily="2" charset="0"/>
              </a:rPr>
              <a:t>(true);</a:t>
            </a:r>
          </a:p>
          <a:p>
            <a:endParaRPr lang="en-US" sz="2400" dirty="0"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dirty="0" err="1">
                <a:latin typeface="Cormorant Infant" panose="00000500000000000000" pitchFamily="2" charset="0"/>
              </a:rPr>
              <a:t>dialog.addWindowListener</a:t>
            </a:r>
            <a:r>
              <a:rPr lang="en-US" sz="2400" dirty="0">
                <a:latin typeface="Cormorant Infant" panose="00000500000000000000" pitchFamily="2" charset="0"/>
              </a:rPr>
              <a:t>(new </a:t>
            </a:r>
            <a:r>
              <a:rPr lang="en-US" sz="2400" dirty="0" err="1">
                <a:latin typeface="Cormorant Infant" panose="00000500000000000000" pitchFamily="2" charset="0"/>
              </a:rPr>
              <a:t>java.awt.event.WindowAdapter</a:t>
            </a:r>
            <a:r>
              <a:rPr lang="en-US" sz="2400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    @Override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    public void </a:t>
            </a:r>
            <a:r>
              <a:rPr lang="en-US" sz="2400" dirty="0" err="1">
                <a:latin typeface="Cormorant Infant" panose="00000500000000000000" pitchFamily="2" charset="0"/>
              </a:rPr>
              <a:t>windowClosed</a:t>
            </a:r>
            <a:r>
              <a:rPr lang="en-US" sz="2400" dirty="0">
                <a:latin typeface="Cormorant Infant" panose="00000500000000000000" pitchFamily="2" charset="0"/>
              </a:rPr>
              <a:t>(</a:t>
            </a:r>
            <a:r>
              <a:rPr lang="en-US" sz="2400" dirty="0" err="1">
                <a:latin typeface="Cormorant Infant" panose="00000500000000000000" pitchFamily="2" charset="0"/>
              </a:rPr>
              <a:t>java.awt.event.WindowEvent</a:t>
            </a:r>
            <a:r>
              <a:rPr lang="en-US" sz="2400" dirty="0">
                <a:latin typeface="Cormorant Infant" panose="00000500000000000000" pitchFamily="2" charset="0"/>
              </a:rPr>
              <a:t> e) {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        </a:t>
            </a:r>
            <a:r>
              <a:rPr lang="en-US" sz="2400" dirty="0" err="1">
                <a:latin typeface="Cormorant Infant" panose="00000500000000000000" pitchFamily="2" charset="0"/>
              </a:rPr>
              <a:t>BillJDialog.this.fillBillDetails</a:t>
            </a:r>
            <a:r>
              <a:rPr lang="en-US" sz="24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    }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});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}</a:t>
            </a:r>
          </a:p>
        </p:txBody>
      </p:sp>
      <p:sp>
        <p:nvSpPr>
          <p:cNvPr id="3" name="Right Brace 2"/>
          <p:cNvSpPr/>
          <p:nvPr/>
        </p:nvSpPr>
        <p:spPr>
          <a:xfrm>
            <a:off x="9220200" y="3200400"/>
            <a:ext cx="3048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27108" y="37338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lại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danh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sách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đồ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uống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của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phiếu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khi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kết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thúc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chọn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đồ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uống</a:t>
            </a:r>
            <a:endParaRPr lang="en-US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5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3849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DrinkJDialog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9737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90600"/>
            <a:ext cx="8135485" cy="3677163"/>
          </a:xfrm>
          <a:prstGeom prst="rect">
            <a:avLst/>
          </a:prstGeom>
        </p:spPr>
      </p:pic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443312"/>
              </p:ext>
            </p:extLst>
          </p:nvPr>
        </p:nvGraphicFramePr>
        <p:xfrm>
          <a:off x="609600" y="4343400"/>
          <a:ext cx="10972800" cy="2278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8001000"/>
              </a:tblGrid>
              <a:tr h="366246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rmorant Infant" panose="00000500000000000000" pitchFamily="2" charset="0"/>
                        </a:rPr>
                        <a:t>Tương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tác</a:t>
                      </a:r>
                      <a:endParaRPr lang="en-US" sz="20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rmorant Infant" panose="00000500000000000000" pitchFamily="2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lý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tương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tác</a:t>
                      </a:r>
                      <a:endParaRPr lang="en-US" sz="20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366246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rmorant Infant" panose="00000500000000000000" pitchFamily="2" charset="0"/>
                        </a:rPr>
                        <a:t>Mở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cửa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sổ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(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DrinkJDialog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)</a:t>
                      </a:r>
                      <a:endParaRPr lang="en-US" sz="20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rmorant Infant" panose="00000500000000000000" pitchFamily="2" charset="0"/>
                        </a:rPr>
                        <a:t>Tải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hiển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loại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đồ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uống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Chọn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loại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đầu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tiên</a:t>
                      </a:r>
                      <a:endParaRPr lang="en-US" sz="2000" baseline="0" dirty="0" smtClean="0">
                        <a:latin typeface="Cormorant Infant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Tải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hiển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đồ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uống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của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loại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được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chọn</a:t>
                      </a:r>
                      <a:endParaRPr lang="en-US" sz="2000" dirty="0" smtClean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36624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morant Infant" panose="00000500000000000000" pitchFamily="2" charset="0"/>
                        </a:rPr>
                        <a:t>Click </a:t>
                      </a:r>
                      <a:r>
                        <a:rPr lang="en-US" sz="2000" dirty="0" err="1" smtClean="0">
                          <a:latin typeface="Cormorant Infant" panose="00000500000000000000" pitchFamily="2" charset="0"/>
                        </a:rPr>
                        <a:t>loại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đồ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uống</a:t>
                      </a:r>
                      <a:endParaRPr lang="en-US" sz="20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Tải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hiển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lại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đồ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uống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của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loại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được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chọn</a:t>
                      </a:r>
                      <a:endParaRPr lang="en-US" sz="2000" dirty="0" smtClean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48005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morant Infant" panose="00000500000000000000" pitchFamily="2" charset="0"/>
                        </a:rPr>
                        <a:t>Click </a:t>
                      </a:r>
                      <a:r>
                        <a:rPr lang="en-US" sz="2000" dirty="0" err="1" smtClean="0">
                          <a:latin typeface="Cormorant Infant" panose="00000500000000000000" pitchFamily="2" charset="0"/>
                        </a:rPr>
                        <a:t>đúp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vào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đồ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uống</a:t>
                      </a:r>
                      <a:endParaRPr lang="en-US" sz="20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rmorant Infant" panose="00000500000000000000" pitchFamily="2" charset="0"/>
                        </a:rPr>
                        <a:t>Nhập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số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lượng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dirty="0" err="1" smtClean="0">
                          <a:latin typeface="Cormorant Infant" panose="00000500000000000000" pitchFamily="2" charset="0"/>
                        </a:rPr>
                        <a:t>Thêm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đồ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uống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vào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bill</a:t>
                      </a:r>
                      <a:endParaRPr lang="en-US" sz="20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8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GUI: </a:t>
            </a:r>
            <a:r>
              <a:rPr lang="en-US" dirty="0" err="1" smtClean="0"/>
              <a:t>DrinkJDialog</a:t>
            </a:r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dirty="0" err="1" smtClean="0"/>
              <a:t>DrinkController</a:t>
            </a:r>
            <a:endParaRPr lang="en-US" dirty="0" smtClean="0"/>
          </a:p>
          <a:p>
            <a:r>
              <a:rPr lang="en-US" dirty="0" smtClean="0"/>
              <a:t>Tables: Categories, Drinks, Bills, </a:t>
            </a:r>
            <a:r>
              <a:rPr lang="en-US" dirty="0" err="1" smtClean="0"/>
              <a:t>BillDetails</a:t>
            </a:r>
            <a:endParaRPr lang="en-US" dirty="0"/>
          </a:p>
          <a:p>
            <a:r>
              <a:rPr lang="en-US" dirty="0" smtClean="0"/>
              <a:t>Entities: Category, Drink, Bill, </a:t>
            </a:r>
            <a:r>
              <a:rPr lang="en-US" dirty="0" err="1" smtClean="0"/>
              <a:t>BillDetail</a:t>
            </a:r>
            <a:endParaRPr lang="en-US" dirty="0" smtClean="0"/>
          </a:p>
          <a:p>
            <a:r>
              <a:rPr lang="en-US" dirty="0" smtClean="0"/>
              <a:t>DAO: </a:t>
            </a:r>
          </a:p>
          <a:p>
            <a:pPr lvl="1"/>
            <a:r>
              <a:rPr lang="en-US" dirty="0" err="1" smtClean="0"/>
              <a:t>CrudDAO</a:t>
            </a:r>
            <a:endParaRPr lang="en-US" dirty="0" smtClean="0"/>
          </a:p>
          <a:p>
            <a:pPr lvl="1"/>
            <a:r>
              <a:rPr lang="en-US" dirty="0" err="1" smtClean="0"/>
              <a:t>CategoryDAO</a:t>
            </a:r>
            <a:r>
              <a:rPr lang="en-US" dirty="0" smtClean="0"/>
              <a:t>, </a:t>
            </a:r>
            <a:r>
              <a:rPr lang="en-US" dirty="0" err="1" smtClean="0"/>
              <a:t>CategoryDAOImpl</a:t>
            </a:r>
            <a:endParaRPr lang="en-US" dirty="0" smtClean="0"/>
          </a:p>
          <a:p>
            <a:pPr lvl="1"/>
            <a:r>
              <a:rPr lang="en-US" dirty="0" err="1" smtClean="0"/>
              <a:t>DrinkDAO</a:t>
            </a:r>
            <a:r>
              <a:rPr lang="en-US" dirty="0" smtClean="0"/>
              <a:t>, </a:t>
            </a:r>
            <a:r>
              <a:rPr lang="en-US" dirty="0" err="1" smtClean="0"/>
              <a:t>DrinkDAOImpl</a:t>
            </a:r>
            <a:endParaRPr lang="en-US" dirty="0" smtClean="0"/>
          </a:p>
          <a:p>
            <a:pPr lvl="1"/>
            <a:r>
              <a:rPr lang="en-US" dirty="0" err="1" smtClean="0"/>
              <a:t>BillDAO</a:t>
            </a:r>
            <a:r>
              <a:rPr lang="en-US" dirty="0" smtClean="0"/>
              <a:t>, </a:t>
            </a:r>
            <a:r>
              <a:rPr lang="en-US" dirty="0" err="1" smtClean="0"/>
              <a:t>BillDAOImpl</a:t>
            </a:r>
            <a:endParaRPr lang="en-US" dirty="0" smtClean="0"/>
          </a:p>
          <a:p>
            <a:pPr lvl="1"/>
            <a:r>
              <a:rPr lang="en-US" dirty="0" err="1" smtClean="0"/>
              <a:t>BillDetailDAO</a:t>
            </a:r>
            <a:r>
              <a:rPr lang="en-US" dirty="0" smtClean="0"/>
              <a:t>, </a:t>
            </a:r>
            <a:r>
              <a:rPr lang="en-US" dirty="0" err="1" smtClean="0"/>
              <a:t>BillDetailDAO</a:t>
            </a:r>
            <a:endParaRPr lang="en-US" dirty="0" smtClean="0"/>
          </a:p>
          <a:p>
            <a:pPr lvl="1"/>
            <a:r>
              <a:rPr lang="en-US" dirty="0" err="1" smtClean="0"/>
              <a:t>XJdbc</a:t>
            </a:r>
            <a:r>
              <a:rPr lang="en-US" dirty="0" smtClean="0"/>
              <a:t>, XQuery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0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4191000" y="990600"/>
            <a:ext cx="4953000" cy="3733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0087" y="1146048"/>
            <a:ext cx="25908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DrinkController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0087" y="2511552"/>
            <a:ext cx="25908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DrinkJDialog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3877057"/>
            <a:ext cx="19812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BillDetailDAOImpl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2511552"/>
            <a:ext cx="19812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BillDetailDAO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920287" y="3800857"/>
            <a:ext cx="1264920" cy="872488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BillDetails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08043" y="3877057"/>
            <a:ext cx="18288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XJdbc</a:t>
            </a:r>
            <a:r>
              <a:rPr lang="en-US" dirty="0" smtClean="0"/>
              <a:t>, XQuery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7" idx="2"/>
          </p:cNvCxnSpPr>
          <p:nvPr/>
        </p:nvCxnSpPr>
        <p:spPr>
          <a:xfrm flipV="1">
            <a:off x="5334000" y="3209542"/>
            <a:ext cx="0" cy="667515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4" idx="2"/>
          </p:cNvCxnSpPr>
          <p:nvPr/>
        </p:nvCxnSpPr>
        <p:spPr>
          <a:xfrm flipV="1">
            <a:off x="1995487" y="1844038"/>
            <a:ext cx="0" cy="667514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9" idx="1"/>
          </p:cNvCxnSpPr>
          <p:nvPr/>
        </p:nvCxnSpPr>
        <p:spPr>
          <a:xfrm>
            <a:off x="6324600" y="4226052"/>
            <a:ext cx="88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8" idx="2"/>
          </p:cNvCxnSpPr>
          <p:nvPr/>
        </p:nvCxnSpPr>
        <p:spPr>
          <a:xfrm>
            <a:off x="9036843" y="4226052"/>
            <a:ext cx="883444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43400" y="5242562"/>
            <a:ext cx="19812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BillDetail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3"/>
            <a:endCxn id="8" idx="3"/>
          </p:cNvCxnSpPr>
          <p:nvPr/>
        </p:nvCxnSpPr>
        <p:spPr>
          <a:xfrm flipV="1">
            <a:off x="6324600" y="4673345"/>
            <a:ext cx="4228147" cy="918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5" idx="0"/>
          </p:cNvCxnSpPr>
          <p:nvPr/>
        </p:nvCxnSpPr>
        <p:spPr>
          <a:xfrm>
            <a:off x="5334000" y="4575047"/>
            <a:ext cx="0" cy="66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2"/>
            <a:endCxn id="15" idx="1"/>
          </p:cNvCxnSpPr>
          <p:nvPr/>
        </p:nvCxnSpPr>
        <p:spPr>
          <a:xfrm rot="16200000" flipH="1">
            <a:off x="1978436" y="3226592"/>
            <a:ext cx="2382015" cy="2347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400" y="1143000"/>
            <a:ext cx="19812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CrudDAO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7" idx="0"/>
            <a:endCxn id="67" idx="2"/>
          </p:cNvCxnSpPr>
          <p:nvPr/>
        </p:nvCxnSpPr>
        <p:spPr>
          <a:xfrm flipV="1">
            <a:off x="5334000" y="1840990"/>
            <a:ext cx="0" cy="67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" idx="3"/>
            <a:endCxn id="7" idx="1"/>
          </p:cNvCxnSpPr>
          <p:nvPr/>
        </p:nvCxnSpPr>
        <p:spPr>
          <a:xfrm>
            <a:off x="3290887" y="2860547"/>
            <a:ext cx="105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561304" y="244702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995487" y="320954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333999" y="468577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494102" y="382638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387490" y="521655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describe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096594" y="382638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7627170" y="896433"/>
            <a:ext cx="1483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DAO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139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610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&amp;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(</a:t>
            </a:r>
            <a:r>
              <a:rPr lang="en-US" dirty="0" err="1" smtClean="0"/>
              <a:t>BillJDialog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(</a:t>
            </a:r>
            <a:r>
              <a:rPr lang="en-US" dirty="0" err="1" smtClean="0"/>
              <a:t>DrinkJDialog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endParaRPr lang="en-US" dirty="0" smtClean="0"/>
          </a:p>
          <a:p>
            <a:pPr>
              <a:buFont typeface="Wingdings" pitchFamily="2" charset="2"/>
              <a:buChar char="&amp;"/>
            </a:pPr>
            <a:endParaRPr lang="en-US" dirty="0" smtClean="0"/>
          </a:p>
          <a:p>
            <a:pPr>
              <a:buFont typeface="Wingdings" pitchFamily="2" charset="2"/>
              <a:buChar char="&amp;"/>
            </a:pPr>
            <a:endParaRPr lang="en-US" dirty="0"/>
          </a:p>
          <a:p>
            <a:pPr lvl="1">
              <a:buFont typeface="Wingdings" pitchFamily="2" charset="2"/>
              <a:buChar char="&amp;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1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74595"/>
            <a:ext cx="8135485" cy="3677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2133600" y="5410200"/>
            <a:ext cx="1447800" cy="612648"/>
          </a:xfrm>
          <a:prstGeom prst="borderCallout1">
            <a:avLst>
              <a:gd name="adj1" fmla="val -9608"/>
              <a:gd name="adj2" fmla="val 57983"/>
              <a:gd name="adj3" fmla="val -94963"/>
              <a:gd name="adj4" fmla="val 1977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rmorant Infant" panose="00000500000000000000" pitchFamily="2" charset="0"/>
              </a:rPr>
              <a:t>tblCategories</a:t>
            </a:r>
            <a:endParaRPr lang="en-US" dirty="0">
              <a:latin typeface="Cormorant Infant" panose="00000500000000000000" pitchFamily="2" charset="0"/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6553200" y="5410200"/>
            <a:ext cx="1447800" cy="612648"/>
          </a:xfrm>
          <a:prstGeom prst="borderCallout1">
            <a:avLst>
              <a:gd name="adj1" fmla="val -9608"/>
              <a:gd name="adj2" fmla="val 52299"/>
              <a:gd name="adj3" fmla="val -86007"/>
              <a:gd name="adj4" fmla="val 892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rmorant Infant" panose="00000500000000000000" pitchFamily="2" charset="0"/>
              </a:rPr>
              <a:t>tblDrinks</a:t>
            </a:r>
            <a:endParaRPr lang="en-US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5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066800"/>
            <a:ext cx="10972800" cy="274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 dirty="0">
                <a:latin typeface="Cormorant Infant" panose="00000500000000000000" pitchFamily="2" charset="0"/>
              </a:rPr>
              <a:t>public interface </a:t>
            </a:r>
            <a:r>
              <a:rPr lang="vi-VN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DrinkController</a:t>
            </a:r>
            <a:r>
              <a:rPr lang="vi-VN" sz="2400" dirty="0">
                <a:latin typeface="Cormorant Infant" panose="00000500000000000000" pitchFamily="2" charset="0"/>
              </a:rPr>
              <a:t> {</a:t>
            </a:r>
          </a:p>
          <a:p>
            <a:r>
              <a:rPr lang="vi-VN" sz="2400" dirty="0">
                <a:latin typeface="Cormorant Infant" panose="00000500000000000000" pitchFamily="2" charset="0"/>
              </a:rPr>
              <a:t>    void </a:t>
            </a:r>
            <a:r>
              <a:rPr lang="vi-VN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setBill</a:t>
            </a:r>
            <a:r>
              <a:rPr lang="vi-VN" sz="2400" dirty="0">
                <a:latin typeface="Cormorant Infant" panose="00000500000000000000" pitchFamily="2" charset="0"/>
              </a:rPr>
              <a:t>(Bill bill</a:t>
            </a:r>
            <a:r>
              <a:rPr lang="vi-VN" sz="2400" dirty="0" smtClean="0">
                <a:latin typeface="Cormorant Infant" panose="00000500000000000000" pitchFamily="2" charset="0"/>
              </a:rPr>
              <a:t>);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nhận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bill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từ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BillJDialog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endParaRPr lang="vi-VN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vi-VN" sz="2400" dirty="0">
                <a:latin typeface="Cormorant Infant" panose="00000500000000000000" pitchFamily="2" charset="0"/>
              </a:rPr>
              <a:t>    void </a:t>
            </a:r>
            <a:r>
              <a:rPr lang="vi-VN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open</a:t>
            </a:r>
            <a:r>
              <a:rPr lang="vi-VN" sz="2400" dirty="0" smtClean="0">
                <a:latin typeface="Cormorant Infant" panose="00000500000000000000" pitchFamily="2" charset="0"/>
              </a:rPr>
              <a:t>();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loại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và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đồ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uống</a:t>
            </a:r>
            <a:endParaRPr lang="vi-VN" sz="2400" dirty="0">
              <a:latin typeface="Cormorant Infant" panose="00000500000000000000" pitchFamily="2" charset="0"/>
            </a:endParaRPr>
          </a:p>
          <a:p>
            <a:r>
              <a:rPr lang="vi-VN" sz="2400" dirty="0">
                <a:latin typeface="Cormorant Infant" panose="00000500000000000000" pitchFamily="2" charset="0"/>
              </a:rPr>
              <a:t>    void </a:t>
            </a:r>
            <a:r>
              <a:rPr lang="vi-VN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fillCategories</a:t>
            </a:r>
            <a:r>
              <a:rPr lang="vi-VN" sz="2400" dirty="0" smtClean="0">
                <a:latin typeface="Cormorant Infant" panose="00000500000000000000" pitchFamily="2" charset="0"/>
              </a:rPr>
              <a:t>();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tải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và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loại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đồ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uống</a:t>
            </a:r>
            <a:endParaRPr lang="vi-VN" sz="2400" dirty="0">
              <a:latin typeface="Cormorant Infant" panose="00000500000000000000" pitchFamily="2" charset="0"/>
            </a:endParaRPr>
          </a:p>
          <a:p>
            <a:r>
              <a:rPr lang="vi-VN" sz="2400" dirty="0">
                <a:latin typeface="Cormorant Infant" panose="00000500000000000000" pitchFamily="2" charset="0"/>
              </a:rPr>
              <a:t>    void </a:t>
            </a:r>
            <a:r>
              <a:rPr lang="vi-VN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fillDrinks</a:t>
            </a:r>
            <a:r>
              <a:rPr lang="vi-VN" sz="2400" dirty="0" smtClean="0">
                <a:latin typeface="Cormorant Infant" panose="00000500000000000000" pitchFamily="2" charset="0"/>
              </a:rPr>
              <a:t>();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tải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và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đồ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uống</a:t>
            </a:r>
            <a:endParaRPr lang="vi-VN" sz="2400" dirty="0">
              <a:latin typeface="Cormorant Infant" panose="00000500000000000000" pitchFamily="2" charset="0"/>
            </a:endParaRPr>
          </a:p>
          <a:p>
            <a:r>
              <a:rPr lang="vi-VN" sz="2400" dirty="0">
                <a:latin typeface="Cormorant Infant" panose="00000500000000000000" pitchFamily="2" charset="0"/>
              </a:rPr>
              <a:t>    void </a:t>
            </a:r>
            <a:r>
              <a:rPr lang="vi-VN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addDrinkToBill</a:t>
            </a:r>
            <a:r>
              <a:rPr lang="vi-VN" sz="2400" dirty="0" smtClean="0">
                <a:latin typeface="Cormorant Infant" panose="00000500000000000000" pitchFamily="2" charset="0"/>
              </a:rPr>
              <a:t>();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thêm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đồ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uống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vào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bill</a:t>
            </a:r>
            <a:endParaRPr lang="vi-VN" sz="2400" dirty="0">
              <a:latin typeface="Cormorant Infant" panose="00000500000000000000" pitchFamily="2" charset="0"/>
            </a:endParaRPr>
          </a:p>
          <a:p>
            <a:r>
              <a:rPr lang="vi-VN" sz="2400" dirty="0">
                <a:latin typeface="Cormorant Infant" panose="00000500000000000000" pitchFamily="2" charset="0"/>
              </a:rPr>
              <a:t>}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  <p:cxnSp>
        <p:nvCxnSpPr>
          <p:cNvPr id="11" name="Straight Arrow Connector 10"/>
          <p:cNvCxnSpPr>
            <a:stCxn id="8" idx="0"/>
            <a:endCxn id="6" idx="2"/>
          </p:cNvCxnSpPr>
          <p:nvPr/>
        </p:nvCxnSpPr>
        <p:spPr>
          <a:xfrm flipH="1" flipV="1">
            <a:off x="6096000" y="3810000"/>
            <a:ext cx="1256" cy="76200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2112" y="4572000"/>
            <a:ext cx="10970288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public class </a:t>
            </a:r>
            <a:r>
              <a:rPr lang="en-US" sz="2400" dirty="0" err="1" smtClean="0">
                <a:latin typeface="Cormorant Infant" panose="00000500000000000000" pitchFamily="2" charset="0"/>
              </a:rPr>
              <a:t>BillJDialog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dirty="0">
                <a:latin typeface="Cormorant Infant" panose="00000500000000000000" pitchFamily="2" charset="0"/>
              </a:rPr>
              <a:t>extends </a:t>
            </a:r>
            <a:r>
              <a:rPr lang="en-US" sz="2400" dirty="0" err="1" smtClean="0">
                <a:latin typeface="Cormorant Infant" panose="00000500000000000000" pitchFamily="2" charset="0"/>
              </a:rPr>
              <a:t>JDialog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implements </a:t>
            </a:r>
            <a:r>
              <a:rPr lang="en-US" sz="2400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BillController</a:t>
            </a:r>
            <a:r>
              <a:rPr lang="en-US" sz="2400" b="1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sz="2400" dirty="0" smtClean="0">
                <a:latin typeface="Cormorant Infant" panose="00000500000000000000" pitchFamily="2" charset="0"/>
              </a:rPr>
              <a:t>{</a:t>
            </a:r>
          </a:p>
          <a:p>
            <a:pPr lvl="1"/>
            <a:r>
              <a:rPr lang="en-US" sz="2400" dirty="0" smtClean="0">
                <a:latin typeface="Cormorant Infant" panose="00000500000000000000" pitchFamily="2" charset="0"/>
              </a:rPr>
              <a:t>…</a:t>
            </a:r>
          </a:p>
          <a:p>
            <a:pPr lvl="1"/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…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Gọi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phương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thức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điều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khiển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từ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Event Handler</a:t>
            </a:r>
          </a:p>
          <a:p>
            <a:pPr lvl="1"/>
            <a:r>
              <a:rPr lang="en-US" sz="2400" dirty="0" smtClean="0">
                <a:latin typeface="Cormorant Infant" panose="00000500000000000000" pitchFamily="2" charset="0"/>
              </a:rPr>
              <a:t>…</a:t>
            </a:r>
          </a:p>
          <a:p>
            <a:r>
              <a:rPr lang="en-US" sz="2400" dirty="0" smtClean="0">
                <a:latin typeface="Cormorant Infant" panose="00000500000000000000" pitchFamily="2" charset="0"/>
              </a:rPr>
              <a:t>}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7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990600"/>
            <a:ext cx="7162800" cy="541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@Setter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Bill </a:t>
            </a:r>
            <a:r>
              <a:rPr lang="en-US" sz="2000" dirty="0" err="1">
                <a:latin typeface="Cormorant Infant" panose="00000500000000000000" pitchFamily="2" charset="0"/>
              </a:rPr>
              <a:t>bill</a:t>
            </a:r>
            <a:r>
              <a:rPr lang="en-US" sz="2000" dirty="0" smtClean="0">
                <a:latin typeface="Cormorant Infant" panose="00000500000000000000" pitchFamily="2" charset="0"/>
              </a:rPr>
              <a:t>;</a:t>
            </a:r>
          </a:p>
          <a:p>
            <a:endParaRPr lang="en-US" sz="2000" dirty="0">
              <a:latin typeface="Cormorant Infant" panose="00000500000000000000" pitchFamily="2" charset="0"/>
            </a:endParaRPr>
          </a:p>
          <a:p>
            <a:r>
              <a:rPr lang="en-US" sz="2000" dirty="0" err="1" smtClean="0">
                <a:latin typeface="Cormorant Infant" panose="00000500000000000000" pitchFamily="2" charset="0"/>
              </a:rPr>
              <a:t>CategoryDAO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categoryDao</a:t>
            </a:r>
            <a:r>
              <a:rPr lang="en-US" sz="2000" dirty="0">
                <a:latin typeface="Cormorant Infant" panose="00000500000000000000" pitchFamily="2" charset="0"/>
              </a:rPr>
              <a:t> = new </a:t>
            </a:r>
            <a:r>
              <a:rPr lang="en-US" sz="2000" dirty="0" err="1">
                <a:latin typeface="Cormorant Infant" panose="00000500000000000000" pitchFamily="2" charset="0"/>
              </a:rPr>
              <a:t>CategoryDAOImpl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List&lt;Category&gt; categories = </a:t>
            </a:r>
            <a:r>
              <a:rPr lang="en-US" sz="2000" dirty="0" err="1">
                <a:latin typeface="Cormorant Infant" panose="00000500000000000000" pitchFamily="2" charset="0"/>
              </a:rPr>
              <a:t>List.of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endParaRPr lang="en-US" sz="2000" dirty="0">
              <a:latin typeface="Cormorant Infant" panose="00000500000000000000" pitchFamily="2" charset="0"/>
            </a:endParaRPr>
          </a:p>
          <a:p>
            <a:r>
              <a:rPr lang="en-US" sz="2000" dirty="0" err="1">
                <a:latin typeface="Cormorant Infant" panose="00000500000000000000" pitchFamily="2" charset="0"/>
              </a:rPr>
              <a:t>DrinkDAO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drinkDao</a:t>
            </a:r>
            <a:r>
              <a:rPr lang="en-US" sz="2000" dirty="0">
                <a:latin typeface="Cormorant Infant" panose="00000500000000000000" pitchFamily="2" charset="0"/>
              </a:rPr>
              <a:t> = new </a:t>
            </a:r>
            <a:r>
              <a:rPr lang="en-US" sz="2000" dirty="0" err="1">
                <a:latin typeface="Cormorant Infant" panose="00000500000000000000" pitchFamily="2" charset="0"/>
              </a:rPr>
              <a:t>DrinkDAOImpl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List&lt;Drink&gt; drinks = </a:t>
            </a:r>
            <a:r>
              <a:rPr lang="en-US" sz="2000" dirty="0" err="1">
                <a:latin typeface="Cormorant Infant" panose="00000500000000000000" pitchFamily="2" charset="0"/>
              </a:rPr>
              <a:t>List.of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endParaRPr lang="en-US" sz="2000" dirty="0">
              <a:latin typeface="Cormorant Infant" panose="00000500000000000000" pitchFamily="2" charset="0"/>
            </a:endParaRPr>
          </a:p>
          <a:p>
            <a:r>
              <a:rPr lang="en-US" sz="2000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public 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open</a:t>
            </a:r>
            <a:r>
              <a:rPr lang="en-US" sz="2000" dirty="0">
                <a:latin typeface="Cormorant Infant" panose="00000500000000000000" pitchFamily="2" charset="0"/>
              </a:rPr>
              <a:t>() {...}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@</a:t>
            </a:r>
            <a:r>
              <a:rPr lang="en-US" sz="2000" dirty="0">
                <a:latin typeface="Cormorant Infant" panose="00000500000000000000" pitchFamily="2" charset="0"/>
              </a:rPr>
              <a:t>Override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public 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fillCategories</a:t>
            </a:r>
            <a:r>
              <a:rPr lang="en-US" sz="2000" dirty="0">
                <a:latin typeface="Cormorant Infant" panose="00000500000000000000" pitchFamily="2" charset="0"/>
              </a:rPr>
              <a:t>() {...}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@</a:t>
            </a:r>
            <a:r>
              <a:rPr lang="en-US" sz="2000" dirty="0">
                <a:latin typeface="Cormorant Infant" panose="00000500000000000000" pitchFamily="2" charset="0"/>
              </a:rPr>
              <a:t>Override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public 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fillDrinks</a:t>
            </a:r>
            <a:r>
              <a:rPr lang="en-US" sz="2000" dirty="0">
                <a:latin typeface="Cormorant Infant" panose="00000500000000000000" pitchFamily="2" charset="0"/>
              </a:rPr>
              <a:t>() {...}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@</a:t>
            </a:r>
            <a:r>
              <a:rPr lang="en-US" sz="2000" dirty="0">
                <a:latin typeface="Cormorant Infant" panose="00000500000000000000" pitchFamily="2" charset="0"/>
              </a:rPr>
              <a:t>Override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public 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addDrinkToBill</a:t>
            </a:r>
            <a:r>
              <a:rPr lang="en-US" sz="2000" dirty="0">
                <a:latin typeface="Cormorant Infant" panose="00000500000000000000" pitchFamily="2" charset="0"/>
              </a:rPr>
              <a:t>() {...}</a:t>
            </a:r>
            <a:endParaRPr lang="en-US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1371600"/>
            <a:ext cx="4724400" cy="198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public void 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open</a:t>
            </a:r>
            <a:r>
              <a:rPr lang="en-US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this.setLocationRelativeTo</a:t>
            </a:r>
            <a:r>
              <a:rPr lang="en-US" dirty="0">
                <a:latin typeface="Cormorant Infant" panose="00000500000000000000" pitchFamily="2" charset="0"/>
              </a:rPr>
              <a:t>(null);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this.</a:t>
            </a:r>
            <a:r>
              <a:rPr lang="en-US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fillCategories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this.</a:t>
            </a:r>
            <a:r>
              <a:rPr lang="en-US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fillDrinks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 smtClean="0">
                <a:latin typeface="Cormorant Infant" panose="00000500000000000000" pitchFamily="2" charset="0"/>
              </a:rPr>
              <a:t>}</a:t>
            </a:r>
            <a:endParaRPr lang="en-US" dirty="0">
              <a:latin typeface="Cormorant Infant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7200" y="3505200"/>
            <a:ext cx="7315200" cy="2667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rmorant Infant" panose="00000500000000000000" pitchFamily="2" charset="0"/>
              </a:rPr>
              <a:t>@</a:t>
            </a:r>
            <a:r>
              <a:rPr lang="en-US" dirty="0">
                <a:latin typeface="Cormorant Infant" panose="00000500000000000000" pitchFamily="2" charset="0"/>
              </a:rPr>
              <a:t>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public void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fillCategories</a:t>
            </a:r>
            <a:r>
              <a:rPr lang="en-US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categories = </a:t>
            </a:r>
            <a:r>
              <a:rPr lang="en-US" dirty="0" err="1">
                <a:latin typeface="Cormorant Infant" panose="00000500000000000000" pitchFamily="2" charset="0"/>
              </a:rPr>
              <a:t>categoryDao.findAll</a:t>
            </a:r>
            <a:r>
              <a:rPr lang="en-US" dirty="0" smtClean="0">
                <a:latin typeface="Cormorant Infant" panose="00000500000000000000" pitchFamily="2" charset="0"/>
              </a:rPr>
              <a:t>();</a:t>
            </a:r>
          </a:p>
          <a:p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DefaultTableModel</a:t>
            </a:r>
            <a:r>
              <a:rPr lang="en-US" dirty="0">
                <a:latin typeface="Cormorant Infant" panose="00000500000000000000" pitchFamily="2" charset="0"/>
              </a:rPr>
              <a:t> model = (</a:t>
            </a:r>
            <a:r>
              <a:rPr lang="en-US" dirty="0" err="1">
                <a:latin typeface="Cormorant Infant" panose="00000500000000000000" pitchFamily="2" charset="0"/>
              </a:rPr>
              <a:t>DefaultTableModel</a:t>
            </a:r>
            <a:r>
              <a:rPr lang="en-US" dirty="0">
                <a:latin typeface="Cormorant Infant" panose="00000500000000000000" pitchFamily="2" charset="0"/>
              </a:rPr>
              <a:t>) </a:t>
            </a:r>
            <a:r>
              <a:rPr lang="en-US" dirty="0" err="1">
                <a:latin typeface="Cormorant Infant" panose="00000500000000000000" pitchFamily="2" charset="0"/>
              </a:rPr>
              <a:t>tblCategories.getModel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model.setRowCount</a:t>
            </a:r>
            <a:r>
              <a:rPr lang="en-US" dirty="0">
                <a:latin typeface="Cormorant Infant" panose="00000500000000000000" pitchFamily="2" charset="0"/>
              </a:rPr>
              <a:t>(0);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categories.forEach</a:t>
            </a:r>
            <a:r>
              <a:rPr lang="en-US" dirty="0">
                <a:latin typeface="Cormorant Infant" panose="00000500000000000000" pitchFamily="2" charset="0"/>
              </a:rPr>
              <a:t>(d -&gt; </a:t>
            </a:r>
            <a:r>
              <a:rPr lang="en-US" dirty="0" err="1">
                <a:latin typeface="Cormorant Infant" panose="00000500000000000000" pitchFamily="2" charset="0"/>
              </a:rPr>
              <a:t>model.addRow</a:t>
            </a:r>
            <a:r>
              <a:rPr lang="en-US" dirty="0">
                <a:latin typeface="Cormorant Infant" panose="00000500000000000000" pitchFamily="2" charset="0"/>
              </a:rPr>
              <a:t>(new Object[] {</a:t>
            </a:r>
            <a:r>
              <a:rPr lang="en-US" dirty="0" err="1">
                <a:latin typeface="Cormorant Infant" panose="00000500000000000000" pitchFamily="2" charset="0"/>
              </a:rPr>
              <a:t>d.getName</a:t>
            </a:r>
            <a:r>
              <a:rPr lang="en-US" dirty="0">
                <a:latin typeface="Cormorant Infant" panose="00000500000000000000" pitchFamily="2" charset="0"/>
              </a:rPr>
              <a:t>()}));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tblCategories.setRowSelectionInterval</a:t>
            </a:r>
            <a:r>
              <a:rPr lang="en-US" dirty="0">
                <a:latin typeface="Cormorant Infant" panose="00000500000000000000" pitchFamily="2" charset="0"/>
              </a:rPr>
              <a:t>(0, 0);</a:t>
            </a:r>
          </a:p>
          <a:p>
            <a:r>
              <a:rPr lang="en-US" dirty="0">
                <a:latin typeface="Cormorant Infant" panose="00000500000000000000" pitchFamily="2" charset="0"/>
              </a:rPr>
              <a:t>}</a:t>
            </a:r>
            <a:endParaRPr lang="en-US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8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990600"/>
            <a:ext cx="10972800" cy="541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public 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fillDrinks</a:t>
            </a:r>
            <a:r>
              <a:rPr lang="en-US" sz="2000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Category </a:t>
            </a:r>
            <a:r>
              <a:rPr lang="en-US" sz="2000" dirty="0" err="1">
                <a:latin typeface="Cormorant Infant" panose="00000500000000000000" pitchFamily="2" charset="0"/>
              </a:rPr>
              <a:t>category</a:t>
            </a:r>
            <a:r>
              <a:rPr lang="en-US" sz="2000" dirty="0">
                <a:latin typeface="Cormorant Infant" panose="00000500000000000000" pitchFamily="2" charset="0"/>
              </a:rPr>
              <a:t> = </a:t>
            </a:r>
            <a:r>
              <a:rPr lang="en-US" sz="2000" dirty="0" err="1">
                <a:latin typeface="Cormorant Infant" panose="00000500000000000000" pitchFamily="2" charset="0"/>
              </a:rPr>
              <a:t>categories.get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tblCategories.getSelectedRow</a:t>
            </a:r>
            <a:r>
              <a:rPr lang="en-US" sz="2000" dirty="0">
                <a:latin typeface="Cormorant Infant" panose="00000500000000000000" pitchFamily="2" charset="0"/>
              </a:rPr>
              <a:t>());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drinks = </a:t>
            </a:r>
            <a:r>
              <a:rPr lang="en-US" sz="2000" dirty="0" err="1">
                <a:latin typeface="Cormorant Infant" panose="00000500000000000000" pitchFamily="2" charset="0"/>
              </a:rPr>
              <a:t>drinkDao.findByCategoryId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category.getId</a:t>
            </a:r>
            <a:r>
              <a:rPr lang="en-US" sz="2000" dirty="0">
                <a:latin typeface="Cormorant Infant" panose="00000500000000000000" pitchFamily="2" charset="0"/>
              </a:rPr>
              <a:t>());</a:t>
            </a:r>
          </a:p>
          <a:p>
            <a:endParaRPr lang="en-US" sz="2000" dirty="0">
              <a:latin typeface="Cormorant Infant" panose="00000500000000000000" pitchFamily="2" charset="0"/>
            </a:endParaRP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DefaultTableModel</a:t>
            </a:r>
            <a:r>
              <a:rPr lang="en-US" sz="2000" dirty="0">
                <a:latin typeface="Cormorant Infant" panose="00000500000000000000" pitchFamily="2" charset="0"/>
              </a:rPr>
              <a:t> model = (</a:t>
            </a:r>
            <a:r>
              <a:rPr lang="en-US" sz="2000" dirty="0" err="1">
                <a:latin typeface="Cormorant Infant" panose="00000500000000000000" pitchFamily="2" charset="0"/>
              </a:rPr>
              <a:t>DefaultTableModel</a:t>
            </a:r>
            <a:r>
              <a:rPr lang="en-US" sz="2000" dirty="0">
                <a:latin typeface="Cormorant Infant" panose="00000500000000000000" pitchFamily="2" charset="0"/>
              </a:rPr>
              <a:t>) </a:t>
            </a:r>
            <a:r>
              <a:rPr lang="en-US" sz="2000" dirty="0" err="1">
                <a:latin typeface="Cormorant Infant" panose="00000500000000000000" pitchFamily="2" charset="0"/>
              </a:rPr>
              <a:t>tblDrinks.getModel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model.setRowCount</a:t>
            </a:r>
            <a:r>
              <a:rPr lang="en-US" sz="2000" dirty="0">
                <a:latin typeface="Cormorant Infant" panose="00000500000000000000" pitchFamily="2" charset="0"/>
              </a:rPr>
              <a:t>(0);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drinks.forEach</a:t>
            </a:r>
            <a:r>
              <a:rPr lang="en-US" sz="2000" dirty="0">
                <a:latin typeface="Cormorant Infant" panose="00000500000000000000" pitchFamily="2" charset="0"/>
              </a:rPr>
              <a:t>(d -&gt;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Object[] row =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</a:t>
            </a:r>
            <a:r>
              <a:rPr lang="en-US" sz="2000" dirty="0" err="1">
                <a:latin typeface="Cormorant Infant" panose="00000500000000000000" pitchFamily="2" charset="0"/>
              </a:rPr>
              <a:t>d.getId</a:t>
            </a:r>
            <a:r>
              <a:rPr lang="en-US" sz="2000" dirty="0">
                <a:latin typeface="Cormorant Infant" panose="00000500000000000000" pitchFamily="2" charset="0"/>
              </a:rPr>
              <a:t>(), 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</a:t>
            </a:r>
            <a:r>
              <a:rPr lang="en-US" sz="2000" dirty="0" err="1">
                <a:latin typeface="Cormorant Infant" panose="00000500000000000000" pitchFamily="2" charset="0"/>
              </a:rPr>
              <a:t>d.getName</a:t>
            </a:r>
            <a:r>
              <a:rPr lang="en-US" sz="2000" dirty="0">
                <a:latin typeface="Cormorant Infant" panose="00000500000000000000" pitchFamily="2" charset="0"/>
              </a:rPr>
              <a:t>(), 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</a:t>
            </a:r>
            <a:r>
              <a:rPr lang="en-US" sz="2000" dirty="0" err="1">
                <a:latin typeface="Cormorant Infant" panose="00000500000000000000" pitchFamily="2" charset="0"/>
              </a:rPr>
              <a:t>String.format</a:t>
            </a:r>
            <a:r>
              <a:rPr lang="en-US" sz="2000" dirty="0">
                <a:latin typeface="Cormorant Infant" panose="00000500000000000000" pitchFamily="2" charset="0"/>
              </a:rPr>
              <a:t>("$%.1f", </a:t>
            </a:r>
            <a:r>
              <a:rPr lang="en-US" sz="2000" dirty="0" err="1">
                <a:latin typeface="Cormorant Infant" panose="00000500000000000000" pitchFamily="2" charset="0"/>
              </a:rPr>
              <a:t>d.getUnitPrice</a:t>
            </a:r>
            <a:r>
              <a:rPr lang="en-US" sz="2000" dirty="0">
                <a:latin typeface="Cormorant Infant" panose="00000500000000000000" pitchFamily="2" charset="0"/>
              </a:rPr>
              <a:t>()), 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</a:t>
            </a:r>
            <a:r>
              <a:rPr lang="en-US" sz="2000" dirty="0" err="1">
                <a:latin typeface="Cormorant Infant" panose="00000500000000000000" pitchFamily="2" charset="0"/>
              </a:rPr>
              <a:t>String.format</a:t>
            </a:r>
            <a:r>
              <a:rPr lang="en-US" sz="2000" dirty="0">
                <a:latin typeface="Cormorant Infant" panose="00000500000000000000" pitchFamily="2" charset="0"/>
              </a:rPr>
              <a:t>("%.0f%%", </a:t>
            </a:r>
            <a:r>
              <a:rPr lang="en-US" sz="2000" dirty="0" err="1">
                <a:latin typeface="Cormorant Infant" panose="00000500000000000000" pitchFamily="2" charset="0"/>
              </a:rPr>
              <a:t>d.getDiscount</a:t>
            </a:r>
            <a:r>
              <a:rPr lang="en-US" sz="2000" dirty="0">
                <a:latin typeface="Cormorant Infant" panose="00000500000000000000" pitchFamily="2" charset="0"/>
              </a:rPr>
              <a:t>()*100)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};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model.addRow</a:t>
            </a:r>
            <a:r>
              <a:rPr lang="en-US" sz="2000" dirty="0">
                <a:latin typeface="Cormorant Infant" panose="00000500000000000000" pitchFamily="2" charset="0"/>
              </a:rPr>
              <a:t>(row);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});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071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990600"/>
            <a:ext cx="10972800" cy="541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000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public void </a:t>
            </a:r>
            <a:r>
              <a:rPr lang="vi-VN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addDrinkToBill</a:t>
            </a:r>
            <a:r>
              <a:rPr lang="vi-VN" sz="2000" dirty="0">
                <a:latin typeface="Cormorant Infant" panose="00000500000000000000" pitchFamily="2" charset="0"/>
              </a:rPr>
              <a:t>() {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String quantity = XDialog.prompt("Số lượng?");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if(quantity != null &amp;&amp; quantity.length() &gt; 0){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    Drink drink = drinks.get(tblDrinks.getSelectedRow());</a:t>
            </a:r>
          </a:p>
          <a:p>
            <a:endParaRPr lang="vi-VN" sz="2000" dirty="0">
              <a:latin typeface="Cormorant Infant" panose="00000500000000000000" pitchFamily="2" charset="0"/>
            </a:endParaRPr>
          </a:p>
          <a:p>
            <a:r>
              <a:rPr lang="vi-VN" sz="2000" dirty="0">
                <a:latin typeface="Cormorant Infant" panose="00000500000000000000" pitchFamily="2" charset="0"/>
              </a:rPr>
              <a:t>        BillDetail detail = new BillDetail();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    detail.setBillId(bill.getId());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    detail.setDiscount(drink.getDiscount());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    detail.setDrinkId(drink.getId());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    detail.setQuantity(Integer.parseInt(quantity));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    detail.setUnitPrice(drink.getUnitPrice());</a:t>
            </a:r>
          </a:p>
          <a:p>
            <a:endParaRPr lang="vi-VN" sz="2000" dirty="0">
              <a:latin typeface="Cormorant Infant" panose="00000500000000000000" pitchFamily="2" charset="0"/>
            </a:endParaRPr>
          </a:p>
          <a:p>
            <a:r>
              <a:rPr lang="vi-VN" sz="2000" dirty="0">
                <a:latin typeface="Cormorant Infant" panose="00000500000000000000" pitchFamily="2" charset="0"/>
              </a:rPr>
              <a:t>        new BillDetailDAOImpl().create(detail);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}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}</a:t>
            </a:r>
            <a:endParaRPr lang="en-US" sz="2000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55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82000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(</a:t>
            </a:r>
            <a:r>
              <a:rPr lang="en-US" dirty="0" err="1"/>
              <a:t>BillJDialog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(</a:t>
            </a:r>
            <a:r>
              <a:rPr lang="en-US" dirty="0" err="1"/>
              <a:t>DrinkJDialog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968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2965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3296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BillJDialog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4291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43000"/>
            <a:ext cx="7039957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4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793274"/>
              </p:ext>
            </p:extLst>
          </p:nvPr>
        </p:nvGraphicFramePr>
        <p:xfrm>
          <a:off x="609600" y="990600"/>
          <a:ext cx="10972800" cy="5681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7010400"/>
              </a:tblGrid>
              <a:tr h="383614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rmorant Infant" panose="00000500000000000000" pitchFamily="2" charset="0"/>
                        </a:rPr>
                        <a:t>Tương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tác</a:t>
                      </a:r>
                      <a:endParaRPr lang="en-US" sz="20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rmorant Infant" panose="00000500000000000000" pitchFamily="2" charset="0"/>
                        </a:rPr>
                        <a:t>Xử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lý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tương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tác</a:t>
                      </a:r>
                      <a:endParaRPr lang="en-US" sz="20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906034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rmorant Infant" panose="00000500000000000000" pitchFamily="2" charset="0"/>
                        </a:rPr>
                        <a:t>Mở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cửa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sổ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(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BillJDialog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)</a:t>
                      </a:r>
                      <a:endParaRPr lang="en-US" sz="20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rmorant Infant" panose="00000500000000000000" pitchFamily="2" charset="0"/>
                        </a:rPr>
                        <a:t>Hiển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bill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lên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form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Tải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hiển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thị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chi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tiết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bill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lên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bảng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chi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tiết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phiếu</a:t>
                      </a:r>
                      <a:endParaRPr lang="en-US" sz="2000" dirty="0" smtClean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69050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morant Infant" panose="00000500000000000000" pitchFamily="2" charset="0"/>
                        </a:rPr>
                        <a:t>Click </a:t>
                      </a:r>
                      <a:r>
                        <a:rPr lang="en-US" sz="2000" dirty="0" err="1" smtClean="0">
                          <a:latin typeface="Cormorant Infant" panose="00000500000000000000" pitchFamily="2" charset="0"/>
                        </a:rPr>
                        <a:t>đúp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vào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đồ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uống</a:t>
                      </a:r>
                      <a:endParaRPr lang="en-US" sz="20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rmorant Infant" panose="00000500000000000000" pitchFamily="2" charset="0"/>
                        </a:rPr>
                        <a:t>Lấy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số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lượng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mới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từ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người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dung</a:t>
                      </a:r>
                    </a:p>
                    <a:p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Cập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nhật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số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lượng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đồ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uống</a:t>
                      </a:r>
                      <a:endParaRPr lang="en-US" sz="20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69050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morant Infant" panose="00000500000000000000" pitchFamily="2" charset="0"/>
                        </a:rPr>
                        <a:t>Click </a:t>
                      </a:r>
                      <a:r>
                        <a:rPr lang="en-US" sz="2000" dirty="0" err="1" smtClean="0">
                          <a:latin typeface="Cormorant Infant" panose="00000500000000000000" pitchFamily="2" charset="0"/>
                        </a:rPr>
                        <a:t>nút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Xóa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đồ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uống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(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btnRemove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)</a:t>
                      </a:r>
                      <a:endParaRPr lang="en-US" sz="20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rmorant Infant" panose="00000500000000000000" pitchFamily="2" charset="0"/>
                        </a:rPr>
                        <a:t>Xóa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đồ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uống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được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chọn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khỏi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chi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tiết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bill</a:t>
                      </a:r>
                      <a:endParaRPr lang="en-US" sz="20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90603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morant Infant" panose="00000500000000000000" pitchFamily="2" charset="0"/>
                        </a:rPr>
                        <a:t>Click </a:t>
                      </a:r>
                      <a:r>
                        <a:rPr lang="en-US" sz="2000" dirty="0" err="1" smtClean="0">
                          <a:latin typeface="Cormorant Infant" panose="00000500000000000000" pitchFamily="2" charset="0"/>
                        </a:rPr>
                        <a:t>nút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Thêm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đồ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uống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(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btnAdd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)</a:t>
                      </a:r>
                      <a:endParaRPr lang="en-US" sz="20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rmorant Infant" panose="00000500000000000000" pitchFamily="2" charset="0"/>
                        </a:rPr>
                        <a:t>Mở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cửa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sổ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chức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năng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chọn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thêm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đồ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uống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vào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chi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tiết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phiếu</a:t>
                      </a:r>
                      <a:endParaRPr lang="en-US" sz="20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69050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morant Infant" panose="00000500000000000000" pitchFamily="2" charset="0"/>
                        </a:rPr>
                        <a:t>Click </a:t>
                      </a:r>
                      <a:r>
                        <a:rPr lang="en-US" sz="2000" dirty="0" err="1" smtClean="0">
                          <a:latin typeface="Cormorant Infant" panose="00000500000000000000" pitchFamily="2" charset="0"/>
                        </a:rPr>
                        <a:t>nút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Thanh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toán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(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btnCheckout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)</a:t>
                      </a:r>
                      <a:endParaRPr lang="en-US" sz="20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rmorant Infant" panose="00000500000000000000" pitchFamily="2" charset="0"/>
                        </a:rPr>
                        <a:t>Cập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nhật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thời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gian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và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trạng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thái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Checkout</a:t>
                      </a:r>
                      <a:endParaRPr lang="en-US" sz="20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69050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morant Infant" panose="00000500000000000000" pitchFamily="2" charset="0"/>
                        </a:rPr>
                        <a:t>Click </a:t>
                      </a:r>
                      <a:r>
                        <a:rPr lang="en-US" sz="2000" dirty="0" err="1" smtClean="0">
                          <a:latin typeface="Cormorant Infant" panose="00000500000000000000" pitchFamily="2" charset="0"/>
                        </a:rPr>
                        <a:t>nút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Hủy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phiếu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(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btnCancel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)</a:t>
                      </a:r>
                      <a:endParaRPr lang="en-US" sz="20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rmorant Infant" panose="00000500000000000000" pitchFamily="2" charset="0"/>
                        </a:rPr>
                        <a:t>Cập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nhật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trạng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thái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Cancel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hoặc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xóa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phiếu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nếu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phiếu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ko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đồ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uống</a:t>
                      </a:r>
                      <a:endParaRPr lang="en-US" sz="20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690506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rmorant Infant" panose="00000500000000000000" pitchFamily="2" charset="0"/>
                        </a:rPr>
                        <a:t>Đóng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cửa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sổ</a:t>
                      </a:r>
                      <a:endParaRPr lang="en-US" sz="20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Xóa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phiếu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nếu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phiếu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ko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có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đồ</a:t>
                      </a:r>
                      <a:r>
                        <a:rPr lang="en-US" sz="20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rmorant Infant" panose="00000500000000000000" pitchFamily="2" charset="0"/>
                        </a:rPr>
                        <a:t>uống</a:t>
                      </a:r>
                      <a:endParaRPr lang="en-US" sz="2000" dirty="0" smtClean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3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GUI: </a:t>
            </a:r>
            <a:r>
              <a:rPr lang="en-US" dirty="0" err="1" smtClean="0"/>
              <a:t>BillJDialog</a:t>
            </a:r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dirty="0" err="1" smtClean="0"/>
              <a:t>BillController</a:t>
            </a:r>
            <a:endParaRPr lang="en-US" dirty="0" smtClean="0"/>
          </a:p>
          <a:p>
            <a:r>
              <a:rPr lang="en-US" dirty="0" smtClean="0"/>
              <a:t>Tables: Bills, </a:t>
            </a:r>
            <a:r>
              <a:rPr lang="en-US" dirty="0" err="1" smtClean="0"/>
              <a:t>BillDetails</a:t>
            </a:r>
            <a:endParaRPr lang="en-US" dirty="0"/>
          </a:p>
          <a:p>
            <a:r>
              <a:rPr lang="en-US" dirty="0" smtClean="0"/>
              <a:t>Entities: Bill, </a:t>
            </a:r>
            <a:r>
              <a:rPr lang="en-US" dirty="0" err="1" smtClean="0"/>
              <a:t>BillDetail</a:t>
            </a:r>
            <a:endParaRPr lang="en-US" dirty="0" smtClean="0"/>
          </a:p>
          <a:p>
            <a:r>
              <a:rPr lang="en-US" dirty="0" smtClean="0"/>
              <a:t>DAO: </a:t>
            </a:r>
          </a:p>
          <a:p>
            <a:pPr lvl="1"/>
            <a:r>
              <a:rPr lang="en-US" dirty="0" err="1" smtClean="0"/>
              <a:t>CrudDAO</a:t>
            </a:r>
            <a:r>
              <a:rPr lang="en-US" dirty="0" smtClean="0"/>
              <a:t>, </a:t>
            </a:r>
            <a:r>
              <a:rPr lang="en-US" dirty="0" err="1" smtClean="0"/>
              <a:t>BillDAO</a:t>
            </a:r>
            <a:r>
              <a:rPr lang="en-US" dirty="0" smtClean="0"/>
              <a:t>, </a:t>
            </a:r>
            <a:r>
              <a:rPr lang="en-US" dirty="0" err="1" smtClean="0"/>
              <a:t>BillDAOImpl</a:t>
            </a:r>
            <a:r>
              <a:rPr lang="en-US" dirty="0" smtClean="0"/>
              <a:t>, </a:t>
            </a:r>
            <a:r>
              <a:rPr lang="en-US" dirty="0" err="1" smtClean="0"/>
              <a:t>BillDetailDAO</a:t>
            </a:r>
            <a:r>
              <a:rPr lang="en-US" dirty="0" smtClean="0"/>
              <a:t>, </a:t>
            </a:r>
            <a:r>
              <a:rPr lang="en-US" dirty="0" err="1" smtClean="0"/>
              <a:t>BillDetailDAO</a:t>
            </a:r>
            <a:endParaRPr lang="en-US" dirty="0" smtClean="0"/>
          </a:p>
          <a:p>
            <a:pPr lvl="1"/>
            <a:r>
              <a:rPr lang="en-US" dirty="0" err="1" smtClean="0"/>
              <a:t>XJdbc</a:t>
            </a:r>
            <a:r>
              <a:rPr lang="en-US" dirty="0" smtClean="0"/>
              <a:t>, XQuery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6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4191000" y="990600"/>
            <a:ext cx="4953000" cy="3733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0087" y="1146048"/>
            <a:ext cx="25908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BillController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0087" y="2511552"/>
            <a:ext cx="25908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BillJDialog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3877057"/>
            <a:ext cx="19812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BillDAOImpl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2511552"/>
            <a:ext cx="19812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BillDAO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920287" y="3800857"/>
            <a:ext cx="1264920" cy="872488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08043" y="3877057"/>
            <a:ext cx="18288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XJdbc</a:t>
            </a:r>
            <a:r>
              <a:rPr lang="en-US" dirty="0" smtClean="0"/>
              <a:t>, XQuery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7" idx="2"/>
          </p:cNvCxnSpPr>
          <p:nvPr/>
        </p:nvCxnSpPr>
        <p:spPr>
          <a:xfrm flipV="1">
            <a:off x="5334000" y="3209542"/>
            <a:ext cx="0" cy="667515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4" idx="2"/>
          </p:cNvCxnSpPr>
          <p:nvPr/>
        </p:nvCxnSpPr>
        <p:spPr>
          <a:xfrm flipV="1">
            <a:off x="1995487" y="1844038"/>
            <a:ext cx="0" cy="667514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9" idx="1"/>
          </p:cNvCxnSpPr>
          <p:nvPr/>
        </p:nvCxnSpPr>
        <p:spPr>
          <a:xfrm>
            <a:off x="6324600" y="4226052"/>
            <a:ext cx="88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8" idx="2"/>
          </p:cNvCxnSpPr>
          <p:nvPr/>
        </p:nvCxnSpPr>
        <p:spPr>
          <a:xfrm>
            <a:off x="9036843" y="4226052"/>
            <a:ext cx="883444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43400" y="5242562"/>
            <a:ext cx="19812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3"/>
            <a:endCxn id="8" idx="3"/>
          </p:cNvCxnSpPr>
          <p:nvPr/>
        </p:nvCxnSpPr>
        <p:spPr>
          <a:xfrm flipV="1">
            <a:off x="6324600" y="4673345"/>
            <a:ext cx="4228147" cy="918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5" idx="0"/>
          </p:cNvCxnSpPr>
          <p:nvPr/>
        </p:nvCxnSpPr>
        <p:spPr>
          <a:xfrm>
            <a:off x="5334000" y="4575047"/>
            <a:ext cx="0" cy="66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2"/>
            <a:endCxn id="15" idx="1"/>
          </p:cNvCxnSpPr>
          <p:nvPr/>
        </p:nvCxnSpPr>
        <p:spPr>
          <a:xfrm rot="16200000" flipH="1">
            <a:off x="1978436" y="3226592"/>
            <a:ext cx="2382015" cy="2347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400" y="1143000"/>
            <a:ext cx="19812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CrudDAO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7" idx="0"/>
            <a:endCxn id="67" idx="2"/>
          </p:cNvCxnSpPr>
          <p:nvPr/>
        </p:nvCxnSpPr>
        <p:spPr>
          <a:xfrm flipV="1">
            <a:off x="5334000" y="1840990"/>
            <a:ext cx="0" cy="67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" idx="3"/>
            <a:endCxn id="7" idx="1"/>
          </p:cNvCxnSpPr>
          <p:nvPr/>
        </p:nvCxnSpPr>
        <p:spPr>
          <a:xfrm>
            <a:off x="3290887" y="2860547"/>
            <a:ext cx="105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561304" y="244702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995487" y="320954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333999" y="468577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494102" y="382638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387490" y="521655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describe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096594" y="382638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7627170" y="896433"/>
            <a:ext cx="1483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DAO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43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43000"/>
            <a:ext cx="7039957" cy="4515480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2657556" y="5903976"/>
            <a:ext cx="1447800" cy="612648"/>
          </a:xfrm>
          <a:prstGeom prst="borderCallout1">
            <a:avLst>
              <a:gd name="adj1" fmla="val -9608"/>
              <a:gd name="adj2" fmla="val 57983"/>
              <a:gd name="adj3" fmla="val -59142"/>
              <a:gd name="adj4" fmla="val 311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rmorant Infant" panose="00000500000000000000" pitchFamily="2" charset="0"/>
              </a:rPr>
              <a:t>btnRemove</a:t>
            </a:r>
            <a:endParaRPr lang="en-US" dirty="0">
              <a:latin typeface="Cormorant Infant" panose="00000500000000000000" pitchFamily="2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4515612" y="5903976"/>
            <a:ext cx="1447800" cy="612648"/>
          </a:xfrm>
          <a:prstGeom prst="borderCallout1">
            <a:avLst>
              <a:gd name="adj1" fmla="val -6623"/>
              <a:gd name="adj2" fmla="val 38404"/>
              <a:gd name="adj3" fmla="val -60634"/>
              <a:gd name="adj4" fmla="val 102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rmorant Infant" panose="00000500000000000000" pitchFamily="2" charset="0"/>
              </a:rPr>
              <a:t>btnAdd</a:t>
            </a:r>
            <a:endParaRPr lang="en-US" dirty="0">
              <a:latin typeface="Cormorant Infant" panose="00000500000000000000" pitchFamily="2" charset="0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408720" y="5907024"/>
            <a:ext cx="1447800" cy="612648"/>
          </a:xfrm>
          <a:prstGeom prst="borderCallout1">
            <a:avLst>
              <a:gd name="adj1" fmla="val -11101"/>
              <a:gd name="adj2" fmla="val 74404"/>
              <a:gd name="adj3" fmla="val -59142"/>
              <a:gd name="adj4" fmla="val 886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rmorant Infant" panose="00000500000000000000" pitchFamily="2" charset="0"/>
              </a:rPr>
              <a:t>btnCheckout</a:t>
            </a:r>
            <a:endParaRPr lang="en-US" dirty="0">
              <a:latin typeface="Cormorant Infant" panose="00000500000000000000" pitchFamily="2" charset="0"/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8283540" y="5903976"/>
            <a:ext cx="1447800" cy="612648"/>
          </a:xfrm>
          <a:prstGeom prst="borderCallout1">
            <a:avLst>
              <a:gd name="adj1" fmla="val -9608"/>
              <a:gd name="adj2" fmla="val 52299"/>
              <a:gd name="adj3" fmla="val -60634"/>
              <a:gd name="adj4" fmla="val 589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rmorant Infant" panose="00000500000000000000" pitchFamily="2" charset="0"/>
              </a:rPr>
              <a:t>btnCancel</a:t>
            </a:r>
            <a:endParaRPr lang="en-US" dirty="0">
              <a:latin typeface="Cormorant Infant" panose="00000500000000000000" pitchFamily="2" charset="0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10058400" y="2514600"/>
            <a:ext cx="1447800" cy="612648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rmorant Infant" panose="00000500000000000000" pitchFamily="2" charset="0"/>
              </a:rPr>
              <a:t>tblBillDetails</a:t>
            </a:r>
            <a:endParaRPr lang="en-US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5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066800"/>
            <a:ext cx="10972800" cy="312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000" dirty="0">
                <a:latin typeface="Cormorant Infant" panose="00000500000000000000" pitchFamily="2" charset="0"/>
              </a:rPr>
              <a:t>public interface </a:t>
            </a:r>
            <a:r>
              <a:rPr lang="vi-VN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BillController</a:t>
            </a:r>
            <a:r>
              <a:rPr lang="vi-VN" sz="2000" dirty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vi-VN" sz="2000" dirty="0">
                <a:latin typeface="Cormorant Infant" panose="00000500000000000000" pitchFamily="2" charset="0"/>
              </a:rPr>
              <a:t>{</a:t>
            </a:r>
          </a:p>
          <a:p>
            <a:r>
              <a:rPr lang="vi-VN" sz="2000" dirty="0">
                <a:latin typeface="Cormorant Infant" panose="00000500000000000000" pitchFamily="2" charset="0"/>
              </a:rPr>
              <a:t>    void setBill(Bill bill</a:t>
            </a:r>
            <a:r>
              <a:rPr lang="vi-VN" sz="2000" dirty="0" smtClean="0">
                <a:latin typeface="Cormorant Infant" panose="00000500000000000000" pitchFamily="2" charset="0"/>
              </a:rPr>
              <a:t>);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truyền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bill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vào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cửa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sổ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để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endParaRPr lang="en-US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smtClean="0">
                <a:latin typeface="Cormorant Infant" panose="00000500000000000000" pitchFamily="2" charset="0"/>
              </a:rPr>
              <a:t>   </a:t>
            </a:r>
            <a:r>
              <a:rPr lang="vi-VN" sz="2000" dirty="0" smtClean="0">
                <a:latin typeface="Cormorant Infant" panose="00000500000000000000" pitchFamily="2" charset="0"/>
              </a:rPr>
              <a:t>void </a:t>
            </a:r>
            <a:r>
              <a:rPr lang="vi-VN" sz="2000" dirty="0">
                <a:latin typeface="Cormorant Infant" panose="00000500000000000000" pitchFamily="2" charset="0"/>
              </a:rPr>
              <a:t>open</a:t>
            </a:r>
            <a:r>
              <a:rPr lang="vi-VN" sz="2000" dirty="0" smtClean="0">
                <a:latin typeface="Cormorant Infant" panose="00000500000000000000" pitchFamily="2" charset="0"/>
              </a:rPr>
              <a:t>();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bill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smtClean="0">
                <a:latin typeface="Cormorant Infant" panose="00000500000000000000" pitchFamily="2" charset="0"/>
              </a:rPr>
              <a:t>   </a:t>
            </a:r>
            <a:r>
              <a:rPr lang="vi-VN" sz="2000" dirty="0" smtClean="0">
                <a:latin typeface="Cormorant Infant" panose="00000500000000000000" pitchFamily="2" charset="0"/>
              </a:rPr>
              <a:t>void </a:t>
            </a:r>
            <a:r>
              <a:rPr lang="vi-VN" sz="2000" dirty="0">
                <a:latin typeface="Cormorant Infant" panose="00000500000000000000" pitchFamily="2" charset="0"/>
              </a:rPr>
              <a:t>close</a:t>
            </a:r>
            <a:r>
              <a:rPr lang="vi-VN" sz="2000" dirty="0" smtClean="0">
                <a:latin typeface="Cormorant Infant" panose="00000500000000000000" pitchFamily="2" charset="0"/>
              </a:rPr>
              <a:t>();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Xóa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bill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nếu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ko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chứa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đồ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uống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nào</a:t>
            </a:r>
            <a:endParaRPr lang="vi-VN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vi-VN" sz="2000" dirty="0">
                <a:latin typeface="Cormorant Infant" panose="00000500000000000000" pitchFamily="2" charset="0"/>
              </a:rPr>
              <a:t>    void showDrinkJDialog</a:t>
            </a:r>
            <a:r>
              <a:rPr lang="vi-VN" sz="2000" dirty="0" smtClean="0">
                <a:latin typeface="Cormorant Infant" panose="00000500000000000000" pitchFamily="2" charset="0"/>
              </a:rPr>
              <a:t>();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cửa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sổ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bổ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sung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đồ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uống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vào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bill</a:t>
            </a:r>
            <a:endParaRPr lang="vi-VN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vi-VN" sz="2000" dirty="0">
                <a:latin typeface="Cormorant Infant" panose="00000500000000000000" pitchFamily="2" charset="0"/>
              </a:rPr>
              <a:t>    void removeDrinks</a:t>
            </a:r>
            <a:r>
              <a:rPr lang="vi-VN" sz="2000" dirty="0" smtClean="0">
                <a:latin typeface="Cormorant Infant" panose="00000500000000000000" pitchFamily="2" charset="0"/>
              </a:rPr>
              <a:t>();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Xóa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đồ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uống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khỏi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bill</a:t>
            </a:r>
            <a:endParaRPr lang="vi-VN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vi-VN" sz="2000" dirty="0">
                <a:latin typeface="Cormorant Infant" panose="00000500000000000000" pitchFamily="2" charset="0"/>
              </a:rPr>
              <a:t>    void updateQuantity</a:t>
            </a:r>
            <a:r>
              <a:rPr lang="vi-VN" sz="2000" dirty="0" smtClean="0">
                <a:latin typeface="Cormorant Infant" panose="00000500000000000000" pitchFamily="2" charset="0"/>
              </a:rPr>
              <a:t>();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Thay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đổi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số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lượng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đồ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uống</a:t>
            </a:r>
            <a:endParaRPr lang="vi-VN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vi-VN" sz="2000" dirty="0">
                <a:latin typeface="Cormorant Infant" panose="00000500000000000000" pitchFamily="2" charset="0"/>
              </a:rPr>
              <a:t>    void checkout</a:t>
            </a:r>
            <a:r>
              <a:rPr lang="vi-VN" sz="2000" dirty="0" smtClean="0">
                <a:latin typeface="Cormorant Infant" panose="00000500000000000000" pitchFamily="2" charset="0"/>
              </a:rPr>
              <a:t>();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Thanh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toán</a:t>
            </a:r>
            <a:endParaRPr lang="vi-VN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vi-VN" sz="2000" dirty="0">
                <a:latin typeface="Cormorant Infant" panose="00000500000000000000" pitchFamily="2" charset="0"/>
              </a:rPr>
              <a:t>    void cancel</a:t>
            </a:r>
            <a:r>
              <a:rPr lang="vi-VN" sz="2000" dirty="0" smtClean="0">
                <a:latin typeface="Cormorant Infant" panose="00000500000000000000" pitchFamily="2" charset="0"/>
              </a:rPr>
              <a:t>();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Hủy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bill</a:t>
            </a:r>
            <a:endParaRPr lang="vi-VN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vi-VN" sz="2000" dirty="0">
                <a:latin typeface="Cormorant Infant" panose="00000500000000000000" pitchFamily="2" charset="0"/>
              </a:rPr>
              <a:t>}</a:t>
            </a:r>
            <a:endParaRPr lang="en-US" sz="2000" dirty="0">
              <a:latin typeface="Cormorant Infant" panose="00000500000000000000" pitchFamily="2" charset="0"/>
            </a:endParaRPr>
          </a:p>
        </p:txBody>
      </p:sp>
      <p:cxnSp>
        <p:nvCxnSpPr>
          <p:cNvPr id="11" name="Straight Arrow Connector 10"/>
          <p:cNvCxnSpPr>
            <a:stCxn id="8" idx="0"/>
            <a:endCxn id="6" idx="2"/>
          </p:cNvCxnSpPr>
          <p:nvPr/>
        </p:nvCxnSpPr>
        <p:spPr>
          <a:xfrm flipH="1" flipV="1">
            <a:off x="6096000" y="4191000"/>
            <a:ext cx="1256" cy="60960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12112" y="4800600"/>
            <a:ext cx="10970288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public class </a:t>
            </a:r>
            <a:r>
              <a:rPr lang="en-US" sz="2000" dirty="0" err="1" smtClean="0">
                <a:latin typeface="Cormorant Infant" panose="00000500000000000000" pitchFamily="2" charset="0"/>
              </a:rPr>
              <a:t>BillJDialog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dirty="0">
                <a:latin typeface="Cormorant Infant" panose="00000500000000000000" pitchFamily="2" charset="0"/>
              </a:rPr>
              <a:t>extends </a:t>
            </a:r>
            <a:r>
              <a:rPr lang="en-US" sz="2000" dirty="0" err="1" smtClean="0">
                <a:latin typeface="Cormorant Infant" panose="00000500000000000000" pitchFamily="2" charset="0"/>
              </a:rPr>
              <a:t>JDialog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implements </a:t>
            </a:r>
            <a:r>
              <a:rPr lang="en-US" sz="2000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BillController</a:t>
            </a:r>
            <a:r>
              <a:rPr lang="en-US" sz="2000" b="1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sz="2000" dirty="0" smtClean="0">
                <a:latin typeface="Cormorant Infant" panose="00000500000000000000" pitchFamily="2" charset="0"/>
              </a:rPr>
              <a:t>{</a:t>
            </a:r>
          </a:p>
          <a:p>
            <a:pPr lvl="1"/>
            <a:r>
              <a:rPr lang="en-US" sz="2000" dirty="0" smtClean="0">
                <a:latin typeface="Cormorant Infant" panose="00000500000000000000" pitchFamily="2" charset="0"/>
              </a:rPr>
              <a:t>…</a:t>
            </a:r>
          </a:p>
          <a:p>
            <a:pPr lvl="1"/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…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Gọi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phương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thức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điều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khiển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từ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Event Handler</a:t>
            </a:r>
          </a:p>
          <a:p>
            <a:pPr lvl="1"/>
            <a:r>
              <a:rPr lang="en-US" sz="2000" dirty="0" smtClean="0">
                <a:latin typeface="Cormorant Infant" panose="00000500000000000000" pitchFamily="2" charset="0"/>
              </a:rPr>
              <a:t>…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  <a:endParaRPr lang="en-US" sz="2000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2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27371</TotalTime>
  <Words>1501</Words>
  <Application>Microsoft Office PowerPoint</Application>
  <PresentationFormat>Widescreen</PresentationFormat>
  <Paragraphs>339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 Narrow</vt:lpstr>
      <vt:lpstr>Calibri</vt:lpstr>
      <vt:lpstr>Cormorant Infant</vt:lpstr>
      <vt:lpstr>Courier New</vt:lpstr>
      <vt:lpstr>Roboto</vt:lpstr>
      <vt:lpstr>Roboto Lt</vt:lpstr>
      <vt:lpstr>Segoe UI</vt:lpstr>
      <vt:lpstr>Wingdings</vt:lpstr>
      <vt:lpstr>Custom Design</vt:lpstr>
      <vt:lpstr>Xây dựng chức năng bán hàng 2</vt:lpstr>
      <vt:lpstr>Nội dung</vt:lpstr>
      <vt:lpstr>PowerPoint Presentation</vt:lpstr>
      <vt:lpstr>Giới thiệu</vt:lpstr>
      <vt:lpstr>Mô tả hoạt động tương tác</vt:lpstr>
      <vt:lpstr>Các thành phần cần thiết</vt:lpstr>
      <vt:lpstr>Sơ đồ tổ chức</vt:lpstr>
      <vt:lpstr>Giao diện</vt:lpstr>
      <vt:lpstr>Controller</vt:lpstr>
      <vt:lpstr>Controller</vt:lpstr>
      <vt:lpstr>Controller</vt:lpstr>
      <vt:lpstr>Controller</vt:lpstr>
      <vt:lpstr>Controller</vt:lpstr>
      <vt:lpstr>Controller</vt:lpstr>
      <vt:lpstr>Controller</vt:lpstr>
      <vt:lpstr>PowerPoint Presentation</vt:lpstr>
      <vt:lpstr>Giới thiệu</vt:lpstr>
      <vt:lpstr>Các thành phần cần thiết</vt:lpstr>
      <vt:lpstr>Sơ đồ tổ chức</vt:lpstr>
      <vt:lpstr>Giao diện</vt:lpstr>
      <vt:lpstr>Controller</vt:lpstr>
      <vt:lpstr>Controller</vt:lpstr>
      <vt:lpstr>Controller</vt:lpstr>
      <vt:lpstr>Controller</vt:lpstr>
      <vt:lpstr>Tổng kết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1851</cp:revision>
  <dcterms:created xsi:type="dcterms:W3CDTF">2013-04-23T08:05:33Z</dcterms:created>
  <dcterms:modified xsi:type="dcterms:W3CDTF">2025-04-16T17:10:17Z</dcterms:modified>
</cp:coreProperties>
</file>