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sldIdLst>
    <p:sldId id="745" r:id="rId2"/>
    <p:sldId id="882" r:id="rId3"/>
    <p:sldId id="919" r:id="rId4"/>
    <p:sldId id="935" r:id="rId5"/>
    <p:sldId id="884" r:id="rId6"/>
    <p:sldId id="883" r:id="rId7"/>
    <p:sldId id="881" r:id="rId8"/>
    <p:sldId id="936" r:id="rId9"/>
    <p:sldId id="917" r:id="rId10"/>
    <p:sldId id="937" r:id="rId11"/>
    <p:sldId id="932" r:id="rId12"/>
    <p:sldId id="913" r:id="rId13"/>
    <p:sldId id="914" r:id="rId14"/>
    <p:sldId id="916" r:id="rId15"/>
    <p:sldId id="926" r:id="rId16"/>
    <p:sldId id="924" r:id="rId17"/>
    <p:sldId id="925" r:id="rId18"/>
    <p:sldId id="890" r:id="rId19"/>
    <p:sldId id="891" r:id="rId20"/>
    <p:sldId id="892" r:id="rId21"/>
    <p:sldId id="893" r:id="rId22"/>
    <p:sldId id="920" r:id="rId23"/>
    <p:sldId id="907" r:id="rId24"/>
    <p:sldId id="62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99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2206" autoAdjust="0"/>
  </p:normalViewPr>
  <p:slideViewPr>
    <p:cSldViewPr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22624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27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EduSys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334000" cy="525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pPr lvl="1"/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  <a:p>
            <a:pPr lvl="1"/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43600" y="1066800"/>
            <a:ext cx="5334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endParaRPr lang="en-US" dirty="0" smtClean="0"/>
          </a:p>
          <a:p>
            <a:pPr lvl="1"/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endParaRPr lang="en-US" dirty="0" smtClean="0"/>
          </a:p>
          <a:p>
            <a:pPr lvl="1"/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 smtClean="0"/>
          </a:p>
          <a:p>
            <a:pPr lvl="1"/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chuyên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endParaRPr lang="en-US" dirty="0" smtClean="0"/>
          </a:p>
          <a:p>
            <a:pPr lvl="1"/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endParaRPr lang="en-US" dirty="0" smtClean="0"/>
          </a:p>
          <a:p>
            <a:r>
              <a:rPr lang="en-US" dirty="0" err="1" smtClean="0"/>
              <a:t>Khác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 smtClean="0"/>
          </a:p>
          <a:p>
            <a:pPr lvl="1"/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khẩu</a:t>
            </a:r>
            <a:endParaRPr lang="en-US" dirty="0" smtClean="0"/>
          </a:p>
          <a:p>
            <a:pPr lvl="1"/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478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 Case – Bảo mật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hang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(test case)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133600"/>
            <a:ext cx="10502538" cy="31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7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–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43857"/>
            <a:ext cx="10976788" cy="23381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5" y="914400"/>
            <a:ext cx="5093258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nhận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cột</a:t>
            </a:r>
            <a:r>
              <a:rPr lang="en-US" dirty="0" smtClean="0"/>
              <a:t> Result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10490960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0" y="3124200"/>
            <a:ext cx="3175760" cy="3276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phận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743200"/>
            <a:ext cx="10515600" cy="36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3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ở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endParaRPr lang="en-US" dirty="0" smtClean="0"/>
          </a:p>
          <a:p>
            <a:pPr lvl="1"/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hay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2 </a:t>
            </a:r>
            <a:r>
              <a:rPr lang="en-US" dirty="0" err="1" smtClean="0"/>
              <a:t>bước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  <a:p>
            <a:pPr lvl="1"/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014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Xauth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user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căn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endParaRPr lang="en-US" dirty="0" smtClean="0"/>
          </a:p>
          <a:p>
            <a:pPr lvl="1"/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XAuth.</a:t>
            </a:r>
            <a:r>
              <a:rPr lang="en-US" b="1" dirty="0" err="1" smtClean="0">
                <a:solidFill>
                  <a:srgbClr val="0000FF"/>
                </a:solidFill>
              </a:rPr>
              <a:t>user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n-US" dirty="0" smtClean="0"/>
          </a:p>
          <a:p>
            <a:pPr lvl="1"/>
            <a:r>
              <a:rPr lang="en-US" dirty="0" err="1" smtClean="0"/>
              <a:t>XAuth.</a:t>
            </a:r>
            <a:r>
              <a:rPr lang="en-US" b="1" dirty="0" err="1" smtClean="0">
                <a:solidFill>
                  <a:srgbClr val="0000FF"/>
                </a:solidFill>
              </a:rPr>
              <a:t>user.</a:t>
            </a:r>
            <a:r>
              <a:rPr lang="en-US" i="1" dirty="0" err="1" smtClean="0">
                <a:solidFill>
                  <a:srgbClr val="FF0000"/>
                </a:solidFill>
              </a:rPr>
              <a:t>isManager</a:t>
            </a:r>
            <a:r>
              <a:rPr lang="en-US" dirty="0" smtClean="0"/>
              <a:t>()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true </a:t>
            </a:r>
            <a:r>
              <a:rPr lang="en-US" dirty="0" err="1" smtClean="0"/>
              <a:t>nghĩa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user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admin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hiển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Jpanel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user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lowchart: Document 3"/>
          <p:cNvSpPr/>
          <p:nvPr/>
        </p:nvSpPr>
        <p:spPr>
          <a:xfrm>
            <a:off x="1752600" y="4419600"/>
            <a:ext cx="9067800" cy="20574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if(!</a:t>
            </a:r>
            <a:r>
              <a:rPr lang="en-US" sz="2400" dirty="0" err="1">
                <a:latin typeface="Cormorant Infant" panose="00000500000000000000" pitchFamily="2" charset="0"/>
              </a:rPr>
              <a:t>XAuth.user.isManager</a:t>
            </a:r>
            <a:r>
              <a:rPr lang="en-US" sz="2400" dirty="0">
                <a:latin typeface="Cormorant Infant" panose="00000500000000000000" pitchFamily="2" charset="0"/>
              </a:rPr>
              <a:t>()){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</a:t>
            </a:r>
            <a:r>
              <a:rPr lang="en-US" sz="2400" dirty="0" err="1">
                <a:latin typeface="Cormorant Infant" panose="00000500000000000000" pitchFamily="2" charset="0"/>
              </a:rPr>
              <a:t>pnlCenter.remove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dirty="0" err="1">
                <a:latin typeface="Cormorant Infant" panose="00000500000000000000" pitchFamily="2" charset="0"/>
              </a:rPr>
              <a:t>pnlManager</a:t>
            </a:r>
            <a:r>
              <a:rPr lang="en-US" sz="24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 smtClean="0"/>
          </a:p>
          <a:p>
            <a:pPr lvl="1"/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dài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khớp</a:t>
            </a:r>
            <a:r>
              <a:rPr lang="en-US" dirty="0" smtClean="0"/>
              <a:t> (</a:t>
            </a:r>
            <a:r>
              <a:rPr lang="en-US" dirty="0" err="1" smtClean="0"/>
              <a:t>biểu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quy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hàm</a:t>
            </a:r>
            <a:r>
              <a:rPr lang="en-US" dirty="0" smtClean="0"/>
              <a:t> </a:t>
            </a:r>
            <a:r>
              <a:rPr lang="en-US" dirty="0" err="1" smtClean="0"/>
              <a:t>chuyển</a:t>
            </a:r>
            <a:r>
              <a:rPr lang="en-US" dirty="0" smtClean="0"/>
              <a:t> </a:t>
            </a:r>
            <a:r>
              <a:rPr lang="en-US" dirty="0" err="1" smtClean="0"/>
              <a:t>đổi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r>
              <a:rPr lang="en-US" dirty="0" smtClean="0"/>
              <a:t> sang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sang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  <a:p>
            <a:pPr lvl="1"/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 smtClean="0"/>
              <a:t>phép</a:t>
            </a:r>
            <a:endParaRPr lang="en-US" dirty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id</a:t>
            </a:r>
          </a:p>
          <a:p>
            <a:pPr lvl="1"/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id </a:t>
            </a:r>
            <a:r>
              <a:rPr lang="en-US" dirty="0" err="1" smtClean="0"/>
              <a:t>từ</a:t>
            </a:r>
            <a:r>
              <a:rPr lang="en-US" dirty="0" smtClean="0"/>
              <a:t> CSDL</a:t>
            </a:r>
          </a:p>
        </p:txBody>
      </p:sp>
    </p:spTree>
    <p:extLst>
      <p:ext uri="{BB962C8B-B14F-4D97-AF65-F5344CB8AC3E}">
        <p14:creationId xmlns:p14="http://schemas.microsoft.com/office/powerpoint/2010/main" val="419065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chuỗi</a:t>
            </a:r>
            <a:endParaRPr lang="en-US" dirty="0"/>
          </a:p>
          <a:p>
            <a:pPr lvl="1"/>
            <a:r>
              <a:rPr lang="en-US" dirty="0" err="1" smtClean="0"/>
              <a:t>String.</a:t>
            </a:r>
            <a:r>
              <a:rPr lang="en-US" b="1" dirty="0" err="1" smtClean="0">
                <a:solidFill>
                  <a:srgbClr val="0000FF"/>
                </a:solidFill>
              </a:rPr>
              <a:t>length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/>
            <a:r>
              <a:rPr lang="en-US" dirty="0" err="1" smtClean="0"/>
              <a:t>String.</a:t>
            </a:r>
            <a:r>
              <a:rPr lang="en-US" b="1" dirty="0" err="1" smtClean="0">
                <a:solidFill>
                  <a:srgbClr val="0000FF"/>
                </a:solidFill>
              </a:rPr>
              <a:t>matches</a:t>
            </a:r>
            <a:r>
              <a:rPr lang="en-US" dirty="0" smtClean="0"/>
              <a:t>(pattern)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err="1"/>
              <a:t>Double.</a:t>
            </a:r>
            <a:r>
              <a:rPr lang="en-US" b="1" dirty="0" err="1">
                <a:solidFill>
                  <a:srgbClr val="0000FF"/>
                </a:solidFill>
              </a:rPr>
              <a:t>parseDouble</a:t>
            </a:r>
            <a:r>
              <a:rPr lang="en-US" dirty="0"/>
              <a:t>(String)</a:t>
            </a:r>
            <a:endParaRPr lang="en-US" dirty="0" smtClean="0"/>
          </a:p>
          <a:p>
            <a:pPr lvl="1"/>
            <a:r>
              <a:rPr lang="en-US" dirty="0" err="1"/>
              <a:t>Integer.</a:t>
            </a:r>
            <a:r>
              <a:rPr lang="en-US" b="1" dirty="0" err="1">
                <a:solidFill>
                  <a:srgbClr val="0000FF"/>
                </a:solidFill>
              </a:rPr>
              <a:t>parseInt</a:t>
            </a:r>
            <a:r>
              <a:rPr lang="en-US" dirty="0"/>
              <a:t>(String)</a:t>
            </a:r>
            <a:endParaRPr lang="en-US" dirty="0" smtClean="0"/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(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lệ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XDate.</a:t>
            </a:r>
            <a:r>
              <a:rPr lang="en-US" b="1" dirty="0" err="1" smtClean="0">
                <a:solidFill>
                  <a:srgbClr val="0000FF"/>
                </a:solidFill>
              </a:rPr>
              <a:t>parse</a:t>
            </a:r>
            <a:r>
              <a:rPr lang="en-US" dirty="0" smtClean="0"/>
              <a:t>(String</a:t>
            </a:r>
            <a:r>
              <a:rPr lang="en-US" dirty="0"/>
              <a:t>, </a:t>
            </a:r>
            <a:r>
              <a:rPr lang="en-US" dirty="0" smtClean="0"/>
              <a:t>pattern)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dao.</a:t>
            </a:r>
            <a:r>
              <a:rPr lang="en-US" b="1" dirty="0" err="1" smtClean="0">
                <a:solidFill>
                  <a:srgbClr val="0000FF"/>
                </a:solidFill>
              </a:rPr>
              <a:t>find</a:t>
            </a:r>
            <a:r>
              <a:rPr lang="en-US" b="1" dirty="0" err="1" smtClean="0">
                <a:solidFill>
                  <a:srgbClr val="0000FF"/>
                </a:solidFill>
              </a:rPr>
              <a:t>ById</a:t>
            </a:r>
            <a:r>
              <a:rPr lang="en-US" dirty="0" smtClean="0"/>
              <a:t>(id</a:t>
            </a:r>
            <a:r>
              <a:rPr lang="en-US" dirty="0" smtClean="0"/>
              <a:t>) == null</a:t>
            </a:r>
          </a:p>
        </p:txBody>
      </p:sp>
    </p:spTree>
    <p:extLst>
      <p:ext uri="{BB962C8B-B14F-4D97-AF65-F5344CB8AC3E}">
        <p14:creationId xmlns:p14="http://schemas.microsoft.com/office/powerpoint/2010/main" val="38013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b="1" dirty="0" err="1" smtClean="0">
                <a:solidFill>
                  <a:srgbClr val="0000FF"/>
                </a:solidFill>
              </a:rPr>
              <a:t>s.length</a:t>
            </a:r>
            <a:r>
              <a:rPr lang="en-US" b="1" dirty="0" smtClean="0">
                <a:solidFill>
                  <a:srgbClr val="0000FF"/>
                </a:solidFill>
              </a:rPr>
              <a:t> == 0</a:t>
            </a:r>
            <a:r>
              <a:rPr lang="en-US" dirty="0" smtClean="0"/>
              <a:t>){</a:t>
            </a:r>
          </a:p>
          <a:p>
            <a:pPr marL="914400" lvl="2" indent="0">
              <a:buNone/>
            </a:pPr>
            <a:r>
              <a:rPr lang="en-US" dirty="0" err="1" smtClean="0"/>
              <a:t>MsgBox.alert</a:t>
            </a:r>
            <a:r>
              <a:rPr lang="en-US" dirty="0" smtClean="0"/>
              <a:t>(this, “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if(</a:t>
            </a:r>
            <a:r>
              <a:rPr lang="en-US" b="1" dirty="0" err="1">
                <a:solidFill>
                  <a:srgbClr val="0000FF"/>
                </a:solidFill>
              </a:rPr>
              <a:t>s.length</a:t>
            </a:r>
            <a:r>
              <a:rPr lang="en-US" b="1" dirty="0">
                <a:solidFill>
                  <a:srgbClr val="0000FF"/>
                </a:solidFill>
              </a:rPr>
              <a:t> &lt; 6</a:t>
            </a:r>
            <a:r>
              <a:rPr lang="en-US" dirty="0" smtClean="0"/>
              <a:t>){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</a:t>
            </a:r>
            <a:r>
              <a:rPr lang="en-US" dirty="0" smtClean="0"/>
              <a:t>“</a:t>
            </a:r>
            <a:r>
              <a:rPr lang="en-US" dirty="0" err="1" smtClean="0"/>
              <a:t>Ít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6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if(!</a:t>
            </a:r>
            <a:r>
              <a:rPr lang="en-US" b="1" dirty="0" err="1">
                <a:solidFill>
                  <a:srgbClr val="0000FF"/>
                </a:solidFill>
              </a:rPr>
              <a:t>s.matches</a:t>
            </a:r>
            <a:r>
              <a:rPr lang="en-US" b="1" dirty="0">
                <a:solidFill>
                  <a:srgbClr val="0000FF"/>
                </a:solidFill>
              </a:rPr>
              <a:t>(“[A-Z]{5}”)</a:t>
            </a:r>
            <a:r>
              <a:rPr lang="en-US" dirty="0" smtClean="0"/>
              <a:t>){</a:t>
            </a:r>
            <a:endParaRPr lang="en-US" dirty="0"/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</a:t>
            </a:r>
            <a:r>
              <a:rPr lang="en-US" dirty="0" smtClean="0"/>
              <a:t>“</a:t>
            </a:r>
            <a:r>
              <a:rPr lang="en-US" dirty="0" err="1" smtClean="0"/>
              <a:t>Đúng</a:t>
            </a:r>
            <a:r>
              <a:rPr lang="en-US" dirty="0" smtClean="0"/>
              <a:t> 5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hoa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 smtClean="0"/>
              <a:t>if</a:t>
            </a:r>
            <a:r>
              <a:rPr lang="en-US" dirty="0"/>
              <a:t>(!</a:t>
            </a:r>
            <a:r>
              <a:rPr lang="en-US" b="1" dirty="0" err="1">
                <a:solidFill>
                  <a:srgbClr val="0000FF"/>
                </a:solidFill>
              </a:rPr>
              <a:t>s.matches</a:t>
            </a:r>
            <a:r>
              <a:rPr lang="en-US" b="1" dirty="0">
                <a:solidFill>
                  <a:srgbClr val="0000FF"/>
                </a:solidFill>
              </a:rPr>
              <a:t>(“\\w+@\\w+(\\.\\w+){1,2}”)</a:t>
            </a:r>
            <a:r>
              <a:rPr lang="en-US" dirty="0"/>
              <a:t>){</a:t>
            </a:r>
          </a:p>
          <a:p>
            <a:pPr marL="914400" lvl="2" indent="0">
              <a:buNone/>
            </a:pP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email”);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2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s://sjsit7solutions.files.wordpress.com/2015/07/3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57200"/>
            <a:ext cx="78486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777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Double.</a:t>
            </a:r>
            <a:r>
              <a:rPr lang="en-US" b="1" dirty="0" err="1">
                <a:solidFill>
                  <a:srgbClr val="0000FF"/>
                </a:solidFill>
              </a:rPr>
              <a:t>parseDouble</a:t>
            </a:r>
            <a:r>
              <a:rPr lang="en-US" dirty="0"/>
              <a:t>(s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try{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Integer.</a:t>
            </a:r>
            <a:r>
              <a:rPr lang="en-US" b="1" dirty="0" err="1" smtClean="0">
                <a:solidFill>
                  <a:srgbClr val="0000FF"/>
                </a:solidFill>
              </a:rPr>
              <a:t>parseInt</a:t>
            </a:r>
            <a:r>
              <a:rPr lang="en-US" dirty="0" smtClean="0"/>
              <a:t>(s</a:t>
            </a:r>
            <a:r>
              <a:rPr lang="en-US" dirty="0"/>
              <a:t>);</a:t>
            </a:r>
          </a:p>
          <a:p>
            <a:pPr marL="457200" lvl="1" indent="0">
              <a:buNone/>
            </a:pPr>
            <a:r>
              <a:rPr lang="en-US" dirty="0"/>
              <a:t>}</a:t>
            </a:r>
          </a:p>
          <a:p>
            <a:pPr marL="457200" lvl="1" indent="0">
              <a:buNone/>
            </a:pPr>
            <a:r>
              <a:rPr lang="en-US" dirty="0"/>
              <a:t>catch(Exception e){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nguyên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1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t</a:t>
            </a:r>
            <a:r>
              <a:rPr lang="en-US" dirty="0" smtClean="0"/>
              <a:t>ry{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 smtClean="0"/>
              <a:t>ngay</a:t>
            </a:r>
            <a:r>
              <a:rPr lang="en-US" dirty="0" smtClean="0"/>
              <a:t> = </a:t>
            </a:r>
            <a:r>
              <a:rPr lang="en-US" dirty="0" err="1" smtClean="0"/>
              <a:t>XDate.</a:t>
            </a:r>
            <a:r>
              <a:rPr lang="en-US" b="1" dirty="0" err="1" smtClean="0">
                <a:solidFill>
                  <a:srgbClr val="0000FF"/>
                </a:solidFill>
              </a:rPr>
              <a:t>parse</a:t>
            </a:r>
            <a:r>
              <a:rPr lang="en-US" dirty="0" smtClean="0"/>
              <a:t>(s</a:t>
            </a:r>
            <a:r>
              <a:rPr lang="en-US" dirty="0" smtClean="0"/>
              <a:t>, “</a:t>
            </a:r>
            <a:r>
              <a:rPr lang="en-US" dirty="0" err="1" smtClean="0"/>
              <a:t>dd</a:t>
            </a:r>
            <a:r>
              <a:rPr lang="en-US" dirty="0" smtClean="0"/>
              <a:t>-MM-</a:t>
            </a:r>
            <a:r>
              <a:rPr lang="en-US" dirty="0" err="1" smtClean="0"/>
              <a:t>yyyy</a:t>
            </a:r>
            <a:r>
              <a:rPr lang="en-US" dirty="0" smtClean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pPr marL="457200" lvl="1" indent="0">
              <a:buNone/>
            </a:pPr>
            <a:r>
              <a:rPr lang="en-US" dirty="0"/>
              <a:t>c</a:t>
            </a:r>
            <a:r>
              <a:rPr lang="en-US" dirty="0" smtClean="0"/>
              <a:t>atch(Exception e){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MsgBox.alert</a:t>
            </a:r>
            <a:r>
              <a:rPr lang="en-US" dirty="0" smtClean="0"/>
              <a:t>(this</a:t>
            </a:r>
            <a:r>
              <a:rPr lang="en-US" dirty="0"/>
              <a:t>, “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”);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}</a:t>
            </a:r>
          </a:p>
          <a:p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if(</a:t>
            </a:r>
            <a:r>
              <a:rPr lang="en-US" dirty="0" err="1" smtClean="0"/>
              <a:t>dao.</a:t>
            </a:r>
            <a:r>
              <a:rPr lang="en-US" b="1" dirty="0" err="1">
                <a:solidFill>
                  <a:srgbClr val="0000FF"/>
                </a:solidFill>
              </a:rPr>
              <a:t>selectById</a:t>
            </a:r>
            <a:r>
              <a:rPr lang="en-US" dirty="0" smtClean="0"/>
              <a:t>(id) </a:t>
            </a:r>
            <a:r>
              <a:rPr lang="en-US" dirty="0"/>
              <a:t>!= null){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MsgBox.alert</a:t>
            </a:r>
            <a:r>
              <a:rPr lang="en-US" dirty="0"/>
              <a:t>(this, “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”);</a:t>
            </a:r>
          </a:p>
          <a:p>
            <a:pPr marL="457200" lvl="1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2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vào</a:t>
            </a:r>
            <a:r>
              <a:rPr lang="en-US" dirty="0" smtClean="0"/>
              <a:t> Controller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vi (</a:t>
            </a:r>
            <a:r>
              <a:rPr lang="en-US" dirty="0" err="1" smtClean="0"/>
              <a:t>nút</a:t>
            </a:r>
            <a:r>
              <a:rPr lang="en-US" dirty="0" smtClean="0"/>
              <a:t>)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/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isValidated</a:t>
            </a:r>
            <a:r>
              <a:rPr lang="en-US" dirty="0" smtClean="0"/>
              <a:t>(){}</a:t>
            </a:r>
          </a:p>
          <a:p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isValidated</a:t>
            </a:r>
            <a:r>
              <a:rPr lang="en-US" dirty="0" smtClean="0"/>
              <a:t>()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if(</a:t>
            </a:r>
            <a:r>
              <a:rPr lang="en-US" dirty="0" err="1" smtClean="0"/>
              <a:t>this.</a:t>
            </a:r>
            <a:r>
              <a:rPr lang="en-US" b="1" dirty="0" err="1" smtClean="0">
                <a:solidFill>
                  <a:srgbClr val="0000FF"/>
                </a:solidFill>
              </a:rPr>
              <a:t>isValidated</a:t>
            </a:r>
            <a:r>
              <a:rPr lang="en-US" dirty="0" smtClean="0"/>
              <a:t>()){…}</a:t>
            </a:r>
          </a:p>
        </p:txBody>
      </p:sp>
    </p:spTree>
    <p:extLst>
      <p:ext uri="{BB962C8B-B14F-4D97-AF65-F5344CB8AC3E}">
        <p14:creationId xmlns:p14="http://schemas.microsoft.com/office/powerpoint/2010/main" val="42316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42779" y="914400"/>
            <a:ext cx="3439621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trống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/>
              <a:t>là</a:t>
            </a:r>
            <a:r>
              <a:rPr lang="en-US" dirty="0"/>
              <a:t> Date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/>
              <a:t>trùng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50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288414" y="10668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,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khả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tầm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sửa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form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>
              <a:buFont typeface="Wingdings" pitchFamily="2" charset="2"/>
              <a:buChar char="¤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070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3055203"/>
            <a:ext cx="580550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Tổng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quan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về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kiểm</a:t>
            </a:r>
            <a:r>
              <a:rPr lang="en-US" sz="48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48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thử</a:t>
            </a:r>
            <a:endParaRPr lang="en-US" sz="48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0122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Kiểm thử phần mềm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(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) </a:t>
            </a:r>
            <a:r>
              <a:rPr lang="vi-VN" dirty="0" smtClean="0"/>
              <a:t>để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vi-VN" dirty="0" smtClean="0"/>
              <a:t>chất lượng của sản phẩm </a:t>
            </a: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 smtClean="0"/>
          </a:p>
          <a:p>
            <a:pPr lvl="1"/>
            <a:r>
              <a:rPr lang="vi-VN" dirty="0" smtClean="0"/>
              <a:t>Đáp ứng được mọi yêu cầu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vi-VN" dirty="0" smtClean="0"/>
              <a:t>khi thiết kế và phát triển phần mềm.</a:t>
            </a:r>
          </a:p>
          <a:p>
            <a:pPr lvl="1"/>
            <a:r>
              <a:rPr lang="vi-VN" dirty="0"/>
              <a:t>Có thể triển khai được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vi-VN" dirty="0"/>
          </a:p>
          <a:p>
            <a:pPr lvl="1"/>
            <a:r>
              <a:rPr lang="vi-VN" dirty="0" smtClean="0"/>
              <a:t>Thực hiện công việc đúng như kỳ vọng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vi-VN" dirty="0" smtClean="0"/>
          </a:p>
          <a:p>
            <a:pPr lvl="1"/>
            <a:r>
              <a:rPr lang="en-US" dirty="0" smtClean="0"/>
              <a:t>Đ</a:t>
            </a:r>
            <a:r>
              <a:rPr lang="vi-VN" dirty="0" smtClean="0"/>
              <a:t>áp ứng được mọi nhu cầu của các bên liên quan</a:t>
            </a:r>
          </a:p>
          <a:p>
            <a:endParaRPr lang="en-US" dirty="0"/>
          </a:p>
        </p:txBody>
      </p:sp>
      <p:pic>
        <p:nvPicPr>
          <p:cNvPr id="2050" name="Picture 2" descr="https://tse2.mm.bing.net/th?id=OIP.6XoZqN7GcokLzeQKijrCVwAAAA&amp;pid=Api&amp;P=0&amp;w=214&amp;h=14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435" y="4145279"/>
            <a:ext cx="3752971" cy="269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6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Vòng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09600" y="1066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Requirements</a:t>
            </a:r>
          </a:p>
          <a:p>
            <a:pPr algn="ctr"/>
            <a:r>
              <a:rPr lang="en-US" sz="2400" dirty="0" smtClean="0"/>
              <a:t>Analysis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525000" y="1066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System</a:t>
            </a:r>
          </a:p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1828800" y="26162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High Level Design</a:t>
            </a:r>
            <a:endParaRPr lang="en-US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8305800" y="26162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Integration Testing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3040408" y="41656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Detailed Design</a:t>
            </a:r>
            <a:endParaRPr lang="en-US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7155208" y="41656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Unit</a:t>
            </a:r>
          </a:p>
          <a:p>
            <a:pPr algn="ctr"/>
            <a:r>
              <a:rPr lang="en-US" sz="2400" dirty="0" smtClean="0"/>
              <a:t>Testing</a:t>
            </a:r>
            <a:endParaRPr lang="en-US" sz="2400" dirty="0"/>
          </a:p>
        </p:txBody>
      </p:sp>
      <p:sp>
        <p:nvSpPr>
          <p:cNvPr id="13" name="Rounded Rectangle 12"/>
          <p:cNvSpPr/>
          <p:nvPr/>
        </p:nvSpPr>
        <p:spPr>
          <a:xfrm>
            <a:off x="4960592" y="5715000"/>
            <a:ext cx="2270816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Implementation</a:t>
            </a:r>
            <a:endParaRPr lang="en-US" sz="2400" dirty="0"/>
          </a:p>
        </p:txBody>
      </p:sp>
      <p:cxnSp>
        <p:nvCxnSpPr>
          <p:cNvPr id="19" name="Elbow Connector 18"/>
          <p:cNvCxnSpPr>
            <a:stCxn id="7" idx="2"/>
            <a:endCxn id="9" idx="0"/>
          </p:cNvCxnSpPr>
          <p:nvPr/>
        </p:nvCxnSpPr>
        <p:spPr>
          <a:xfrm rot="16200000" flipH="1">
            <a:off x="1930400" y="1689100"/>
            <a:ext cx="6350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2"/>
            <a:endCxn id="11" idx="0"/>
          </p:cNvCxnSpPr>
          <p:nvPr/>
        </p:nvCxnSpPr>
        <p:spPr>
          <a:xfrm rot="16200000" flipH="1">
            <a:off x="3145804" y="3242296"/>
            <a:ext cx="635000" cy="12116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1" idx="2"/>
            <a:endCxn id="13" idx="1"/>
          </p:cNvCxnSpPr>
          <p:nvPr/>
        </p:nvCxnSpPr>
        <p:spPr>
          <a:xfrm rot="16200000" flipH="1">
            <a:off x="3968750" y="5180358"/>
            <a:ext cx="1092200" cy="8914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3" idx="3"/>
            <a:endCxn id="12" idx="2"/>
          </p:cNvCxnSpPr>
          <p:nvPr/>
        </p:nvCxnSpPr>
        <p:spPr>
          <a:xfrm flipV="1">
            <a:off x="7231408" y="5080000"/>
            <a:ext cx="952500" cy="1092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0"/>
            <a:endCxn id="10" idx="2"/>
          </p:cNvCxnSpPr>
          <p:nvPr/>
        </p:nvCxnSpPr>
        <p:spPr>
          <a:xfrm rot="5400000" flipH="1" flipV="1">
            <a:off x="8441704" y="3272804"/>
            <a:ext cx="635000" cy="11505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0"/>
            <a:endCxn id="8" idx="2"/>
          </p:cNvCxnSpPr>
          <p:nvPr/>
        </p:nvCxnSpPr>
        <p:spPr>
          <a:xfrm rot="5400000" flipH="1" flipV="1">
            <a:off x="9626600" y="1689100"/>
            <a:ext cx="635000" cy="1219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-Right Arrow 29"/>
          <p:cNvSpPr/>
          <p:nvPr/>
        </p:nvSpPr>
        <p:spPr>
          <a:xfrm>
            <a:off x="5280688" y="4380484"/>
            <a:ext cx="1722120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-Right Arrow 30"/>
          <p:cNvSpPr/>
          <p:nvPr/>
        </p:nvSpPr>
        <p:spPr>
          <a:xfrm>
            <a:off x="4168196" y="2831084"/>
            <a:ext cx="3947104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/>
          <p:cNvSpPr/>
          <p:nvPr/>
        </p:nvSpPr>
        <p:spPr>
          <a:xfrm>
            <a:off x="3070888" y="1281684"/>
            <a:ext cx="6141720" cy="484632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  <a:p>
            <a:pPr lvl="1"/>
            <a:r>
              <a:rPr lang="vi-VN" dirty="0" smtClean="0"/>
              <a:t>Phân </a:t>
            </a:r>
            <a:r>
              <a:rPr lang="vi-VN" dirty="0"/>
              <a:t>tích các yêu cầu của phầm </a:t>
            </a:r>
            <a:r>
              <a:rPr lang="vi-VN" dirty="0" smtClean="0"/>
              <a:t>mềm</a:t>
            </a:r>
            <a:endParaRPr lang="en-US" dirty="0"/>
          </a:p>
          <a:p>
            <a:pPr lvl="1"/>
            <a:r>
              <a:rPr lang="en-US" dirty="0" smtClean="0"/>
              <a:t>X</a:t>
            </a:r>
            <a:r>
              <a:rPr lang="vi-VN" dirty="0" smtClean="0"/>
              <a:t>ây </a:t>
            </a:r>
            <a:r>
              <a:rPr lang="vi-VN" dirty="0"/>
              <a:t>dựng kịch bản kiểm thử sản </a:t>
            </a:r>
            <a:r>
              <a:rPr lang="vi-VN" dirty="0" smtClean="0"/>
              <a:t>phẩm</a:t>
            </a:r>
            <a:endParaRPr lang="en-US" dirty="0" smtClean="0"/>
          </a:p>
          <a:p>
            <a:pPr lvl="1"/>
            <a:r>
              <a:rPr lang="en-US" dirty="0" smtClean="0"/>
              <a:t>C</a:t>
            </a:r>
            <a:r>
              <a:rPr lang="vi-VN" dirty="0" smtClean="0"/>
              <a:t>huẩn </a:t>
            </a:r>
            <a:r>
              <a:rPr lang="vi-VN" dirty="0"/>
              <a:t>bị dữ liệu kiểm </a:t>
            </a:r>
            <a:r>
              <a:rPr lang="vi-VN" dirty="0" smtClean="0"/>
              <a:t>thử</a:t>
            </a:r>
            <a:endParaRPr lang="en-US" dirty="0" smtClean="0"/>
          </a:p>
          <a:p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vi-VN" dirty="0" smtClean="0"/>
              <a:t>Căn </a:t>
            </a:r>
            <a:r>
              <a:rPr lang="vi-VN" dirty="0"/>
              <a:t>cứ vào kịch bản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r>
              <a:rPr lang="vi-VN" dirty="0" smtClean="0"/>
              <a:t>, ch</a:t>
            </a:r>
            <a:r>
              <a:rPr lang="en-US" dirty="0"/>
              <a:t>ạ</a:t>
            </a:r>
            <a:r>
              <a:rPr lang="vi-VN" dirty="0" smtClean="0"/>
              <a:t>y thử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endParaRPr lang="en-US" dirty="0" smtClean="0"/>
          </a:p>
          <a:p>
            <a:pPr lvl="1"/>
            <a:r>
              <a:rPr lang="en-US" dirty="0" smtClean="0"/>
              <a:t>P</a:t>
            </a:r>
            <a:r>
              <a:rPr lang="vi-VN" dirty="0" smtClean="0"/>
              <a:t>hát hiện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g</a:t>
            </a:r>
            <a:r>
              <a:rPr lang="vi-VN" dirty="0" smtClean="0"/>
              <a:t>hi </a:t>
            </a:r>
            <a:r>
              <a:rPr lang="vi-VN" dirty="0"/>
              <a:t>nhận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vi-VN" dirty="0"/>
          </a:p>
          <a:p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endParaRPr lang="en-US" dirty="0" smtClean="0"/>
          </a:p>
          <a:p>
            <a:pPr lvl="1"/>
            <a:r>
              <a:rPr lang="vi-VN" dirty="0" smtClean="0"/>
              <a:t>Quản </a:t>
            </a:r>
            <a:r>
              <a:rPr lang="vi-VN" dirty="0"/>
              <a:t>lý, phân tích và báo cáo các kết quả kiểm thử</a:t>
            </a:r>
            <a:r>
              <a:rPr lang="vi-VN" dirty="0" smtClean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144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kiếm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tình</a:t>
            </a:r>
            <a:r>
              <a:rPr lang="en-US" dirty="0" smtClean="0"/>
              <a:t> </a:t>
            </a:r>
            <a:r>
              <a:rPr lang="en-US" dirty="0" err="1" smtClean="0"/>
              <a:t>huống</a:t>
            </a:r>
            <a:r>
              <a:rPr lang="en-US" dirty="0" smtClean="0"/>
              <a:t> </a:t>
            </a:r>
            <a:r>
              <a:rPr lang="en-US" dirty="0" err="1" smtClean="0"/>
              <a:t>gây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, </a:t>
            </a:r>
            <a:r>
              <a:rPr lang="en-US" dirty="0" err="1" smtClean="0"/>
              <a:t>cái</a:t>
            </a:r>
            <a:r>
              <a:rPr lang="en-US" dirty="0" smtClean="0"/>
              <a:t> </a:t>
            </a:r>
            <a:r>
              <a:rPr lang="en-US" dirty="0" err="1" smtClean="0"/>
              <a:t>mà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đáp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kịch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  <a:p>
            <a:pPr lvl="1"/>
            <a:r>
              <a:rPr lang="en-US" dirty="0" err="1" smtClean="0"/>
              <a:t>Liệt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 lvl="1"/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pPr lvl="1"/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endParaRPr lang="en-US" dirty="0" smtClean="0"/>
          </a:p>
          <a:p>
            <a:pPr lvl="1"/>
            <a:r>
              <a:rPr lang="en-US" dirty="0" err="1" smtClean="0"/>
              <a:t>Chuẩn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mẫu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thử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6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715000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Bỏ</a:t>
            </a:r>
            <a:r>
              <a:rPr lang="en-US" b="1" dirty="0" smtClean="0"/>
              <a:t> </a:t>
            </a:r>
            <a:r>
              <a:rPr lang="en-US" b="1" dirty="0" err="1" smtClean="0"/>
              <a:t>sót</a:t>
            </a:r>
            <a:r>
              <a:rPr lang="en-US" b="1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tích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endParaRPr lang="en-US" dirty="0" smtClean="0"/>
          </a:p>
          <a:p>
            <a:r>
              <a:rPr lang="en-US" dirty="0" err="1" smtClean="0"/>
              <a:t>Thiếu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b="1" dirty="0" err="1" smtClean="0"/>
              <a:t>quy</a:t>
            </a:r>
            <a:r>
              <a:rPr lang="en-US" b="1" dirty="0" smtClean="0"/>
              <a:t> </a:t>
            </a:r>
            <a:r>
              <a:rPr lang="en-US" b="1" dirty="0" err="1" smtClean="0"/>
              <a:t>luật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đời</a:t>
            </a:r>
            <a:r>
              <a:rPr lang="en-US" dirty="0" smtClean="0"/>
              <a:t> </a:t>
            </a:r>
            <a:r>
              <a:rPr lang="en-US" dirty="0" err="1" smtClean="0"/>
              <a:t>sống</a:t>
            </a:r>
            <a:endParaRPr lang="en-US" dirty="0"/>
          </a:p>
          <a:p>
            <a:pPr lvl="1"/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 smtClean="0"/>
              <a:t>sinh</a:t>
            </a:r>
            <a:endParaRPr lang="en-US" dirty="0" smtClean="0"/>
          </a:p>
          <a:p>
            <a:pPr lvl="1"/>
            <a:r>
              <a:rPr lang="en-US" dirty="0" err="1" smtClean="0"/>
              <a:t>Lương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…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</a:t>
            </a:r>
            <a:r>
              <a:rPr lang="en-US" b="1" dirty="0" err="1" smtClean="0"/>
              <a:t>thường</a:t>
            </a:r>
            <a:r>
              <a:rPr lang="en-US" b="1" dirty="0" smtClean="0"/>
              <a:t> </a:t>
            </a:r>
            <a:r>
              <a:rPr lang="en-US" b="1" dirty="0" err="1" smtClean="0"/>
              <a:t>gặp</a:t>
            </a:r>
            <a:endParaRPr lang="en-US" b="1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trống</a:t>
            </a:r>
            <a:endParaRPr lang="en-US" dirty="0" smtClean="0"/>
          </a:p>
          <a:p>
            <a:pPr lvl="1"/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lượng</a:t>
            </a:r>
            <a:r>
              <a:rPr lang="en-US" dirty="0" smtClean="0"/>
              <a:t> </a:t>
            </a:r>
            <a:r>
              <a:rPr lang="en-US" dirty="0" err="1" smtClean="0"/>
              <a:t>ký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(email,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…)</a:t>
            </a:r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,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vi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ngày</a:t>
            </a:r>
            <a:r>
              <a:rPr lang="en-US" dirty="0" smtClean="0"/>
              <a:t>, </a:t>
            </a:r>
            <a:r>
              <a:rPr lang="en-US" dirty="0" err="1" smtClean="0"/>
              <a:t>ngày</a:t>
            </a:r>
            <a:r>
              <a:rPr lang="en-US" dirty="0" smtClean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trùng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endParaRPr lang="en-US" dirty="0" smtClean="0"/>
          </a:p>
          <a:p>
            <a:pPr lvl="1"/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7575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13416</TotalTime>
  <Words>968</Words>
  <Application>Microsoft Office PowerPoint</Application>
  <PresentationFormat>Widescreen</PresentationFormat>
  <Paragraphs>189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Kiểm thử phần mềm</vt:lpstr>
      <vt:lpstr>PowerPoint Presentation</vt:lpstr>
      <vt:lpstr>Mục tiêu</vt:lpstr>
      <vt:lpstr>PowerPoint Presentation</vt:lpstr>
      <vt:lpstr>Kiểm thử phần mềm là gì?</vt:lpstr>
      <vt:lpstr>Vòng đời kiểm thử</vt:lpstr>
      <vt:lpstr>Công việc kiểm thử</vt:lpstr>
      <vt:lpstr>Xây dựng kịch bản kiểm thử</vt:lpstr>
      <vt:lpstr>Các lỗi thường xảy ra</vt:lpstr>
      <vt:lpstr>Kịch bản kiểm thử EduSys</vt:lpstr>
      <vt:lpstr>Test Case – Bảo mật</vt:lpstr>
      <vt:lpstr>Test Case – Đăng nhập</vt:lpstr>
      <vt:lpstr>Thực hiện kiểm lỗi và ghi nhận kết quả</vt:lpstr>
      <vt:lpstr>Báo cáo lỗi</vt:lpstr>
      <vt:lpstr>Hướng dẫn lập trình sửa lỗi</vt:lpstr>
      <vt:lpstr>Hướng dẫn lập trình sửa lỗi bảo mật</vt:lpstr>
      <vt:lpstr>Hướng dẫn lập trình sửa lỗi nghiệp vụ</vt:lpstr>
      <vt:lpstr>Hướng dẫn lập trình validation</vt:lpstr>
      <vt:lpstr>Ví dụ 1</vt:lpstr>
      <vt:lpstr>Ví dụ 2</vt:lpstr>
      <vt:lpstr>Ví dụ 2</vt:lpstr>
      <vt:lpstr>Hướng dẫn tổ chức mã sửa lỗi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1765</cp:revision>
  <dcterms:created xsi:type="dcterms:W3CDTF">2013-04-23T08:05:33Z</dcterms:created>
  <dcterms:modified xsi:type="dcterms:W3CDTF">2025-04-27T11:12:00Z</dcterms:modified>
</cp:coreProperties>
</file>