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46"/>
  </p:notesMasterIdLst>
  <p:handoutMasterIdLst>
    <p:handoutMasterId r:id="rId47"/>
  </p:handoutMasterIdLst>
  <p:sldIdLst>
    <p:sldId id="495" r:id="rId2"/>
    <p:sldId id="726" r:id="rId3"/>
    <p:sldId id="727" r:id="rId4"/>
    <p:sldId id="728" r:id="rId5"/>
    <p:sldId id="711" r:id="rId6"/>
    <p:sldId id="712" r:id="rId7"/>
    <p:sldId id="713" r:id="rId8"/>
    <p:sldId id="719" r:id="rId9"/>
    <p:sldId id="685" r:id="rId10"/>
    <p:sldId id="695" r:id="rId11"/>
    <p:sldId id="720" r:id="rId12"/>
    <p:sldId id="684" r:id="rId13"/>
    <p:sldId id="715" r:id="rId14"/>
    <p:sldId id="716" r:id="rId15"/>
    <p:sldId id="717" r:id="rId16"/>
    <p:sldId id="721" r:id="rId17"/>
    <p:sldId id="671" r:id="rId18"/>
    <p:sldId id="672" r:id="rId19"/>
    <p:sldId id="673" r:id="rId20"/>
    <p:sldId id="688" r:id="rId21"/>
    <p:sldId id="689" r:id="rId22"/>
    <p:sldId id="729" r:id="rId23"/>
    <p:sldId id="674" r:id="rId24"/>
    <p:sldId id="698" r:id="rId25"/>
    <p:sldId id="697" r:id="rId26"/>
    <p:sldId id="675" r:id="rId27"/>
    <p:sldId id="677" r:id="rId28"/>
    <p:sldId id="676" r:id="rId29"/>
    <p:sldId id="694" r:id="rId30"/>
    <p:sldId id="696" r:id="rId31"/>
    <p:sldId id="718" r:id="rId32"/>
    <p:sldId id="733" r:id="rId33"/>
    <p:sldId id="699" r:id="rId34"/>
    <p:sldId id="730" r:id="rId35"/>
    <p:sldId id="678" r:id="rId36"/>
    <p:sldId id="732" r:id="rId37"/>
    <p:sldId id="680" r:id="rId38"/>
    <p:sldId id="681" r:id="rId39"/>
    <p:sldId id="693" r:id="rId40"/>
    <p:sldId id="683" r:id="rId41"/>
    <p:sldId id="725" r:id="rId42"/>
    <p:sldId id="722" r:id="rId43"/>
    <p:sldId id="723" r:id="rId44"/>
    <p:sldId id="724" r:id="rId45"/>
  </p:sldIdLst>
  <p:sldSz cx="12192000" cy="6858000"/>
  <p:notesSz cx="9601200" cy="73152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6912" userDrawn="1">
          <p15:clr>
            <a:srgbClr val="A4A3A4"/>
          </p15:clr>
        </p15:guide>
        <p15:guide id="5" orient="horz" pos="4128" userDrawn="1">
          <p15:clr>
            <a:srgbClr val="A4A3A4"/>
          </p15:clr>
        </p15:guide>
        <p15:guide id="6" orient="horz" pos="864" userDrawn="1">
          <p15:clr>
            <a:srgbClr val="A4A3A4"/>
          </p15:clr>
        </p15:guide>
        <p15:guide id="7" orient="horz" pos="3168" userDrawn="1">
          <p15:clr>
            <a:srgbClr val="A4A3A4"/>
          </p15:clr>
        </p15:guide>
        <p15:guide id="8" orient="horz" pos="3648" userDrawn="1">
          <p15:clr>
            <a:srgbClr val="A4A3A4"/>
          </p15:clr>
        </p15:guide>
        <p15:guide id="9" pos="7152" userDrawn="1">
          <p15:clr>
            <a:srgbClr val="A4A3A4"/>
          </p15:clr>
        </p15:guide>
        <p15:guide id="10" pos="240" userDrawn="1">
          <p15:clr>
            <a:srgbClr val="A4A3A4"/>
          </p15:clr>
        </p15:guide>
        <p15:guide id="11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D0CECE"/>
    <a:srgbClr val="616161"/>
    <a:srgbClr val="BA97FF"/>
    <a:srgbClr val="595959"/>
    <a:srgbClr val="7C7C7C"/>
    <a:srgbClr val="4D5061"/>
    <a:srgbClr val="373F3D"/>
    <a:srgbClr val="393D3F"/>
    <a:srgbClr val="606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71" autoAdjust="0"/>
  </p:normalViewPr>
  <p:slideViewPr>
    <p:cSldViewPr>
      <p:cViewPr varScale="1">
        <p:scale>
          <a:sx n="137" d="100"/>
          <a:sy n="137" d="100"/>
        </p:scale>
        <p:origin x="360" y="64"/>
      </p:cViewPr>
      <p:guideLst>
        <p:guide pos="6912"/>
        <p:guide orient="horz" pos="4128"/>
        <p:guide orient="horz" pos="864"/>
        <p:guide orient="horz" pos="3168"/>
        <p:guide orient="horz" pos="3648"/>
        <p:guide pos="7152"/>
        <p:guide pos="240"/>
        <p:guide pos="729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27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83C12A0-A07F-438D-8289-D652357D529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9186AF7-5FB6-46CE-BED9-CB4B73D9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B34558-CDED-45D4-9126-F174BE92066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E025E3-E6C5-49B1-9E2E-63B79957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>
            <a:extLst>
              <a:ext uri="{FF2B5EF4-FFF2-40B4-BE49-F238E27FC236}">
                <a16:creationId xmlns:a16="http://schemas.microsoft.com/office/drawing/2014/main" id="{961DB138-D19D-40CC-94D0-AA403745BEA7}"/>
              </a:ext>
            </a:extLst>
          </p:cNvPr>
          <p:cNvSpPr/>
          <p:nvPr userDrawn="1"/>
        </p:nvSpPr>
        <p:spPr>
          <a:xfrm>
            <a:off x="0" y="3"/>
            <a:ext cx="12192000" cy="479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D1D7E-02E7-40B9-8A98-55C24CED4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F20CB-3E20-483F-AE36-A6F854851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C35710-FAA1-4A35-9FDE-C883E3AF4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F72-396B-49EA-8B34-2C26BD88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21890-00B8-4764-B63A-66A84F5C2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2971800"/>
            <a:ext cx="5486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7DAD01-92A2-4B92-A755-9DB406784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0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4C62-E771-4E47-A419-29CFB475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>
            <a:noAutofit/>
          </a:bodyPr>
          <a:lstStyle>
            <a:lvl1pPr>
              <a:defRPr sz="4000" b="0">
                <a:latin typeface="Bahnschrift SemiBold SemiConden" panose="020B0502040204020203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23CF-C212-4CC1-A195-3BB535F4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5257800"/>
          </a:xfrm>
        </p:spPr>
        <p:txBody>
          <a:bodyPr/>
          <a:lstStyle>
            <a:lvl1pPr>
              <a:spcBef>
                <a:spcPts val="600"/>
              </a:spcBef>
              <a:defRPr sz="2800" b="1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defRPr sz="24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20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8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8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995CB5-7FF6-4A9E-8D2E-958D1DAEB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3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D4097F0F-4317-4E1D-BA75-033AC36356FD}"/>
              </a:ext>
            </a:extLst>
          </p:cNvPr>
          <p:cNvSpPr/>
          <p:nvPr userDrawn="1"/>
        </p:nvSpPr>
        <p:spPr>
          <a:xfrm>
            <a:off x="3" y="3"/>
            <a:ext cx="11858443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2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9D3B-1C24-4415-A174-E0DA4685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1"/>
            <a:ext cx="11277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83433-FFD9-4468-9715-B5A707A6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11277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B291D7-C275-4AF5-A8FF-773072AD1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0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6" r:id="rId2"/>
    <p:sldLayoutId id="214748371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4000" b="1" kern="1200" dirty="0">
          <a:solidFill>
            <a:schemeClr val="accent1"/>
          </a:solidFill>
          <a:latin typeface="Bahnschrift SemiBold SemiConden" panose="020B0502040204020203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ilkplus.github.i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uparlay/pbbsli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inf.ethz.ch/troscoe/pubs/review-writing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14445A-2122-47F5-8B08-AC619614F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 Algorithms: </a:t>
            </a:r>
            <a:b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Theory and Practice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9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1133" y="274638"/>
            <a:ext cx="7848600" cy="715962"/>
          </a:xfrm>
        </p:spPr>
        <p:txBody>
          <a:bodyPr/>
          <a:lstStyle/>
          <a:p>
            <a:r>
              <a:rPr lang="en-US" altLang="zh-CN" dirty="0"/>
              <a:t>Prefix sum</a:t>
            </a:r>
            <a:endParaRPr lang="zh-CN" altLang="en-US" dirty="0"/>
          </a:p>
        </p:txBody>
      </p:sp>
      <p:sp>
        <p:nvSpPr>
          <p:cNvPr id="88" name="文本框 131"/>
          <p:cNvSpPr txBox="1"/>
          <p:nvPr/>
        </p:nvSpPr>
        <p:spPr>
          <a:xfrm>
            <a:off x="56374" y="1131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132"/>
          <p:cNvSpPr txBox="1"/>
          <p:nvPr/>
        </p:nvSpPr>
        <p:spPr>
          <a:xfrm>
            <a:off x="1670962" y="11424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133"/>
          <p:cNvSpPr txBox="1"/>
          <p:nvPr/>
        </p:nvSpPr>
        <p:spPr>
          <a:xfrm>
            <a:off x="864580" y="1132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本框 134"/>
          <p:cNvSpPr txBox="1"/>
          <p:nvPr/>
        </p:nvSpPr>
        <p:spPr>
          <a:xfrm>
            <a:off x="4088590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135"/>
          <p:cNvSpPr txBox="1"/>
          <p:nvPr/>
        </p:nvSpPr>
        <p:spPr>
          <a:xfrm>
            <a:off x="3282714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136"/>
          <p:cNvSpPr txBox="1"/>
          <p:nvPr/>
        </p:nvSpPr>
        <p:spPr>
          <a:xfrm>
            <a:off x="2476838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137"/>
          <p:cNvSpPr txBox="1"/>
          <p:nvPr/>
        </p:nvSpPr>
        <p:spPr>
          <a:xfrm>
            <a:off x="5706894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138"/>
          <p:cNvSpPr txBox="1"/>
          <p:nvPr/>
        </p:nvSpPr>
        <p:spPr>
          <a:xfrm>
            <a:off x="4897742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直接连接符 140"/>
          <p:cNvCxnSpPr>
            <a:stCxn id="88" idx="2"/>
            <a:endCxn id="100" idx="0"/>
          </p:cNvCxnSpPr>
          <p:nvPr/>
        </p:nvCxnSpPr>
        <p:spPr>
          <a:xfrm>
            <a:off x="212827" y="1501224"/>
            <a:ext cx="419100" cy="17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41"/>
          <p:cNvCxnSpPr>
            <a:stCxn id="92" idx="2"/>
            <a:endCxn id="100" idx="0"/>
          </p:cNvCxnSpPr>
          <p:nvPr/>
        </p:nvCxnSpPr>
        <p:spPr>
          <a:xfrm flipH="1">
            <a:off x="631927" y="1502256"/>
            <a:ext cx="389106" cy="17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144"/>
          <p:cNvSpPr txBox="1"/>
          <p:nvPr/>
        </p:nvSpPr>
        <p:spPr>
          <a:xfrm>
            <a:off x="475474" y="16779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直接连接符 149"/>
          <p:cNvCxnSpPr>
            <a:stCxn id="89" idx="2"/>
            <a:endCxn id="103" idx="0"/>
          </p:cNvCxnSpPr>
          <p:nvPr/>
        </p:nvCxnSpPr>
        <p:spPr>
          <a:xfrm>
            <a:off x="1827415" y="1511820"/>
            <a:ext cx="433017" cy="16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50"/>
          <p:cNvCxnSpPr>
            <a:stCxn id="95" idx="2"/>
            <a:endCxn id="103" idx="0"/>
          </p:cNvCxnSpPr>
          <p:nvPr/>
        </p:nvCxnSpPr>
        <p:spPr>
          <a:xfrm flipH="1">
            <a:off x="2260432" y="1513924"/>
            <a:ext cx="372859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51"/>
          <p:cNvSpPr txBox="1"/>
          <p:nvPr/>
        </p:nvSpPr>
        <p:spPr>
          <a:xfrm>
            <a:off x="2103979" y="167799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直接连接符 154"/>
          <p:cNvCxnSpPr>
            <a:stCxn id="94" idx="2"/>
            <a:endCxn id="106" idx="0"/>
          </p:cNvCxnSpPr>
          <p:nvPr/>
        </p:nvCxnSpPr>
        <p:spPr>
          <a:xfrm>
            <a:off x="3439167" y="1513924"/>
            <a:ext cx="402938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55"/>
          <p:cNvCxnSpPr>
            <a:stCxn id="93" idx="2"/>
            <a:endCxn id="106" idx="0"/>
          </p:cNvCxnSpPr>
          <p:nvPr/>
        </p:nvCxnSpPr>
        <p:spPr>
          <a:xfrm flipH="1">
            <a:off x="3842105" y="1513924"/>
            <a:ext cx="402938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44"/>
          <p:cNvSpPr txBox="1"/>
          <p:nvPr/>
        </p:nvSpPr>
        <p:spPr>
          <a:xfrm>
            <a:off x="3595620" y="1677992"/>
            <a:ext cx="49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接连接符 165"/>
          <p:cNvCxnSpPr>
            <a:stCxn id="97" idx="2"/>
            <a:endCxn id="109" idx="0"/>
          </p:cNvCxnSpPr>
          <p:nvPr/>
        </p:nvCxnSpPr>
        <p:spPr>
          <a:xfrm>
            <a:off x="5054195" y="1513924"/>
            <a:ext cx="432915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66"/>
          <p:cNvCxnSpPr>
            <a:stCxn id="96" idx="2"/>
            <a:endCxn id="109" idx="0"/>
          </p:cNvCxnSpPr>
          <p:nvPr/>
        </p:nvCxnSpPr>
        <p:spPr>
          <a:xfrm flipH="1">
            <a:off x="5487110" y="1513924"/>
            <a:ext cx="376237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44"/>
          <p:cNvSpPr txBox="1"/>
          <p:nvPr/>
        </p:nvSpPr>
        <p:spPr>
          <a:xfrm>
            <a:off x="5267326" y="1677992"/>
            <a:ext cx="4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74"/>
          <p:cNvSpPr txBox="1"/>
          <p:nvPr/>
        </p:nvSpPr>
        <p:spPr>
          <a:xfrm>
            <a:off x="1199441" y="2210360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直接连接符 175"/>
          <p:cNvCxnSpPr>
            <a:stCxn id="100" idx="2"/>
            <a:endCxn id="110" idx="0"/>
          </p:cNvCxnSpPr>
          <p:nvPr/>
        </p:nvCxnSpPr>
        <p:spPr>
          <a:xfrm>
            <a:off x="631927" y="2047324"/>
            <a:ext cx="814252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78"/>
          <p:cNvCxnSpPr>
            <a:stCxn id="110" idx="0"/>
            <a:endCxn id="103" idx="2"/>
          </p:cNvCxnSpPr>
          <p:nvPr/>
        </p:nvCxnSpPr>
        <p:spPr>
          <a:xfrm flipV="1">
            <a:off x="1446180" y="2047324"/>
            <a:ext cx="814253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82"/>
          <p:cNvSpPr txBox="1"/>
          <p:nvPr/>
        </p:nvSpPr>
        <p:spPr>
          <a:xfrm>
            <a:off x="4404266" y="2210360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直接连接符 183"/>
          <p:cNvCxnSpPr>
            <a:stCxn id="106" idx="2"/>
            <a:endCxn id="113" idx="0"/>
          </p:cNvCxnSpPr>
          <p:nvPr/>
        </p:nvCxnSpPr>
        <p:spPr>
          <a:xfrm>
            <a:off x="3842106" y="2047324"/>
            <a:ext cx="808899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84"/>
          <p:cNvCxnSpPr>
            <a:stCxn id="113" idx="0"/>
            <a:endCxn id="109" idx="2"/>
          </p:cNvCxnSpPr>
          <p:nvPr/>
        </p:nvCxnSpPr>
        <p:spPr>
          <a:xfrm flipV="1">
            <a:off x="4651004" y="2047324"/>
            <a:ext cx="836106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87"/>
          <p:cNvSpPr txBox="1"/>
          <p:nvPr/>
        </p:nvSpPr>
        <p:spPr>
          <a:xfrm>
            <a:off x="2789238" y="2850857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直接连接符 188"/>
          <p:cNvCxnSpPr>
            <a:stCxn id="110" idx="2"/>
            <a:endCxn id="116" idx="0"/>
          </p:cNvCxnSpPr>
          <p:nvPr/>
        </p:nvCxnSpPr>
        <p:spPr>
          <a:xfrm>
            <a:off x="1446180" y="2579693"/>
            <a:ext cx="1589797" cy="27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91"/>
          <p:cNvCxnSpPr>
            <a:stCxn id="116" idx="0"/>
            <a:endCxn id="113" idx="2"/>
          </p:cNvCxnSpPr>
          <p:nvPr/>
        </p:nvCxnSpPr>
        <p:spPr>
          <a:xfrm flipV="1">
            <a:off x="3035976" y="2579693"/>
            <a:ext cx="1615028" cy="27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"/>
          <p:cNvSpPr txBox="1"/>
          <p:nvPr/>
        </p:nvSpPr>
        <p:spPr>
          <a:xfrm>
            <a:off x="452049" y="127982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2"/>
          <p:cNvSpPr txBox="1"/>
          <p:nvPr/>
        </p:nvSpPr>
        <p:spPr>
          <a:xfrm>
            <a:off x="2086828" y="128446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2"/>
          <p:cNvSpPr txBox="1"/>
          <p:nvPr/>
        </p:nvSpPr>
        <p:spPr>
          <a:xfrm>
            <a:off x="3654781" y="127982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2"/>
          <p:cNvSpPr txBox="1"/>
          <p:nvPr/>
        </p:nvSpPr>
        <p:spPr>
          <a:xfrm>
            <a:off x="5304614" y="127622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2"/>
          <p:cNvSpPr txBox="1"/>
          <p:nvPr/>
        </p:nvSpPr>
        <p:spPr>
          <a:xfrm>
            <a:off x="1260365" y="180739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2"/>
          <p:cNvSpPr txBox="1"/>
          <p:nvPr/>
        </p:nvSpPr>
        <p:spPr>
          <a:xfrm>
            <a:off x="4465444" y="180121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2"/>
          <p:cNvSpPr txBox="1"/>
          <p:nvPr/>
        </p:nvSpPr>
        <p:spPr>
          <a:xfrm>
            <a:off x="2850669" y="24272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313B2EB-7D39-484F-AC09-8FC6B07A956D}"/>
              </a:ext>
            </a:extLst>
          </p:cNvPr>
          <p:cNvSpPr/>
          <p:nvPr/>
        </p:nvSpPr>
        <p:spPr>
          <a:xfrm>
            <a:off x="959274" y="3705753"/>
            <a:ext cx="5328888" cy="26439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C33C04C0-D315-4AA7-B0CE-E1C4CAD29AA8}"/>
              </a:ext>
            </a:extLst>
          </p:cNvPr>
          <p:cNvSpPr/>
          <p:nvPr/>
        </p:nvSpPr>
        <p:spPr>
          <a:xfrm>
            <a:off x="6288162" y="3710331"/>
            <a:ext cx="5294238" cy="26626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3C3BC61-7836-445E-93B2-4165A6E25154}"/>
              </a:ext>
            </a:extLst>
          </p:cNvPr>
          <p:cNvSpPr/>
          <p:nvPr/>
        </p:nvSpPr>
        <p:spPr>
          <a:xfrm>
            <a:off x="1085651" y="2167514"/>
            <a:ext cx="607014" cy="470877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B906FA-726C-43C6-9B83-62B1154C9319}"/>
              </a:ext>
            </a:extLst>
          </p:cNvPr>
          <p:cNvSpPr txBox="1"/>
          <p:nvPr/>
        </p:nvSpPr>
        <p:spPr>
          <a:xfrm>
            <a:off x="3123021" y="3710331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5633569-A7CF-4DB1-9F02-BCF243ED4815}"/>
              </a:ext>
            </a:extLst>
          </p:cNvPr>
          <p:cNvSpPr txBox="1"/>
          <p:nvPr/>
        </p:nvSpPr>
        <p:spPr>
          <a:xfrm>
            <a:off x="8394842" y="3717410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68CEF37-0D50-4A5E-B4A0-D39C11940719}"/>
              </a:ext>
            </a:extLst>
          </p:cNvPr>
          <p:cNvSpPr/>
          <p:nvPr/>
        </p:nvSpPr>
        <p:spPr>
          <a:xfrm>
            <a:off x="959272" y="4144194"/>
            <a:ext cx="2631329" cy="220552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66C18FB-3DA3-4B32-915A-EFCB1D26948C}"/>
              </a:ext>
            </a:extLst>
          </p:cNvPr>
          <p:cNvSpPr/>
          <p:nvPr/>
        </p:nvSpPr>
        <p:spPr>
          <a:xfrm>
            <a:off x="3590856" y="4131622"/>
            <a:ext cx="2697303" cy="220901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B7DA724-86C8-481D-ADD4-6E31EE1C53C8}"/>
              </a:ext>
            </a:extLst>
          </p:cNvPr>
          <p:cNvSpPr txBox="1"/>
          <p:nvPr/>
        </p:nvSpPr>
        <p:spPr>
          <a:xfrm>
            <a:off x="1740038" y="4196426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5718BEEF-A28A-4961-AA46-935290B38F6B}"/>
              </a:ext>
            </a:extLst>
          </p:cNvPr>
          <p:cNvSpPr txBox="1"/>
          <p:nvPr/>
        </p:nvSpPr>
        <p:spPr>
          <a:xfrm>
            <a:off x="4191000" y="4191000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0+3=3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059D3595-9FA4-4491-995C-562497F2A2EB}"/>
              </a:ext>
            </a:extLst>
          </p:cNvPr>
          <p:cNvSpPr/>
          <p:nvPr/>
        </p:nvSpPr>
        <p:spPr>
          <a:xfrm>
            <a:off x="6312569" y="4072560"/>
            <a:ext cx="2605308" cy="229207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EDAE5BA-3668-422E-8B76-71DBBFE37A7E}"/>
              </a:ext>
            </a:extLst>
          </p:cNvPr>
          <p:cNvSpPr txBox="1"/>
          <p:nvPr/>
        </p:nvSpPr>
        <p:spPr>
          <a:xfrm>
            <a:off x="7038864" y="4118256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A83A7F08-8878-4E3F-9E2E-79825CBE0BDC}"/>
              </a:ext>
            </a:extLst>
          </p:cNvPr>
          <p:cNvSpPr/>
          <p:nvPr/>
        </p:nvSpPr>
        <p:spPr>
          <a:xfrm>
            <a:off x="8946090" y="4081084"/>
            <a:ext cx="2636310" cy="22918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A48B424-7059-4FC5-9B1A-13DE448EE220}"/>
              </a:ext>
            </a:extLst>
          </p:cNvPr>
          <p:cNvSpPr txBox="1"/>
          <p:nvPr/>
        </p:nvSpPr>
        <p:spPr>
          <a:xfrm>
            <a:off x="9294859" y="4105229"/>
            <a:ext cx="193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10+11=21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85CE262D-A8B2-405F-8287-BB7958187ED4}"/>
              </a:ext>
            </a:extLst>
          </p:cNvPr>
          <p:cNvSpPr/>
          <p:nvPr/>
        </p:nvSpPr>
        <p:spPr>
          <a:xfrm>
            <a:off x="959016" y="4698439"/>
            <a:ext cx="1321209" cy="16629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1C5BF58-6986-4772-991A-F37327F81E81}"/>
              </a:ext>
            </a:extLst>
          </p:cNvPr>
          <p:cNvSpPr txBox="1"/>
          <p:nvPr/>
        </p:nvSpPr>
        <p:spPr>
          <a:xfrm>
            <a:off x="1081042" y="4699822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51746B6A-BEEE-48AB-AACD-15C677B3EBBA}"/>
              </a:ext>
            </a:extLst>
          </p:cNvPr>
          <p:cNvSpPr/>
          <p:nvPr/>
        </p:nvSpPr>
        <p:spPr>
          <a:xfrm>
            <a:off x="2275052" y="4685157"/>
            <a:ext cx="1321209" cy="16629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B771FC4-AF15-45A8-B927-6C00C69D0231}"/>
              </a:ext>
            </a:extLst>
          </p:cNvPr>
          <p:cNvSpPr txBox="1"/>
          <p:nvPr/>
        </p:nvSpPr>
        <p:spPr>
          <a:xfrm>
            <a:off x="2426991" y="4702778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647099AF-EEE3-4F97-8F88-C9F2451431A8}"/>
              </a:ext>
            </a:extLst>
          </p:cNvPr>
          <p:cNvSpPr/>
          <p:nvPr/>
        </p:nvSpPr>
        <p:spPr>
          <a:xfrm>
            <a:off x="3611284" y="4674978"/>
            <a:ext cx="1321209" cy="16629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3D2825B-B321-4854-B2CF-D9F671A2D196}"/>
              </a:ext>
            </a:extLst>
          </p:cNvPr>
          <p:cNvSpPr txBox="1"/>
          <p:nvPr/>
        </p:nvSpPr>
        <p:spPr>
          <a:xfrm>
            <a:off x="3733310" y="4676361"/>
            <a:ext cx="87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C26CE32E-B20D-47EE-A6A5-DA2874B09CDB}"/>
              </a:ext>
            </a:extLst>
          </p:cNvPr>
          <p:cNvSpPr/>
          <p:nvPr/>
        </p:nvSpPr>
        <p:spPr>
          <a:xfrm>
            <a:off x="4927320" y="4661696"/>
            <a:ext cx="1345732" cy="16629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070BFDF8-374F-4497-B658-6801A58835DD}"/>
              </a:ext>
            </a:extLst>
          </p:cNvPr>
          <p:cNvSpPr txBox="1"/>
          <p:nvPr/>
        </p:nvSpPr>
        <p:spPr>
          <a:xfrm>
            <a:off x="5079259" y="4679317"/>
            <a:ext cx="87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3+3=6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79B44C9E-BC0D-4069-BD8E-16AE31A0E9BA}"/>
              </a:ext>
            </a:extLst>
          </p:cNvPr>
          <p:cNvSpPr/>
          <p:nvPr/>
        </p:nvSpPr>
        <p:spPr>
          <a:xfrm>
            <a:off x="6308587" y="4665136"/>
            <a:ext cx="1295124" cy="16629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2F3F0E6-F7C0-42BC-BF4F-81C7AF2984E9}"/>
              </a:ext>
            </a:extLst>
          </p:cNvPr>
          <p:cNvSpPr txBox="1"/>
          <p:nvPr/>
        </p:nvSpPr>
        <p:spPr>
          <a:xfrm>
            <a:off x="6404528" y="4666519"/>
            <a:ext cx="87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2B6E34B7-F70C-43A5-AC1B-3AEF886FD4E4}"/>
              </a:ext>
            </a:extLst>
          </p:cNvPr>
          <p:cNvSpPr/>
          <p:nvPr/>
        </p:nvSpPr>
        <p:spPr>
          <a:xfrm>
            <a:off x="7598538" y="4651854"/>
            <a:ext cx="1321209" cy="16629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95E5AE1-5581-4203-8AEA-125B3177F7BE}"/>
              </a:ext>
            </a:extLst>
          </p:cNvPr>
          <p:cNvSpPr txBox="1"/>
          <p:nvPr/>
        </p:nvSpPr>
        <p:spPr>
          <a:xfrm>
            <a:off x="7750477" y="466947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10+5=15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91D408D6-5B32-4925-9CF3-2BBD555619B3}"/>
              </a:ext>
            </a:extLst>
          </p:cNvPr>
          <p:cNvSpPr/>
          <p:nvPr/>
        </p:nvSpPr>
        <p:spPr>
          <a:xfrm>
            <a:off x="8936302" y="4694579"/>
            <a:ext cx="1321209" cy="16629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863DD0B-3EF8-43DB-99C5-EA40AB2B3E16}"/>
              </a:ext>
            </a:extLst>
          </p:cNvPr>
          <p:cNvSpPr txBox="1"/>
          <p:nvPr/>
        </p:nvSpPr>
        <p:spPr>
          <a:xfrm>
            <a:off x="9058328" y="4695962"/>
            <a:ext cx="87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1DACDF43-42EF-450D-B6A6-245F38EAE9FA}"/>
              </a:ext>
            </a:extLst>
          </p:cNvPr>
          <p:cNvSpPr/>
          <p:nvPr/>
        </p:nvSpPr>
        <p:spPr>
          <a:xfrm>
            <a:off x="10252338" y="4681297"/>
            <a:ext cx="1321209" cy="16629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C6CE0F6-6C59-41E0-98F5-DC2E798D573E}"/>
              </a:ext>
            </a:extLst>
          </p:cNvPr>
          <p:cNvSpPr txBox="1"/>
          <p:nvPr/>
        </p:nvSpPr>
        <p:spPr>
          <a:xfrm>
            <a:off x="10404277" y="4698918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offset: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21+7=28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5961B63D-4AAA-4E47-9F63-E847F6B012BA}"/>
              </a:ext>
            </a:extLst>
          </p:cNvPr>
          <p:cNvSpPr/>
          <p:nvPr/>
        </p:nvSpPr>
        <p:spPr>
          <a:xfrm>
            <a:off x="953356" y="5346179"/>
            <a:ext cx="1321209" cy="101215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720BAB9E-0E02-41D8-8AA6-360FA075A42C}"/>
              </a:ext>
            </a:extLst>
          </p:cNvPr>
          <p:cNvSpPr/>
          <p:nvPr/>
        </p:nvSpPr>
        <p:spPr>
          <a:xfrm>
            <a:off x="2269392" y="5332897"/>
            <a:ext cx="1321209" cy="101215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26847557-81B6-4BAB-AC7F-18C0912E1EBB}"/>
              </a:ext>
            </a:extLst>
          </p:cNvPr>
          <p:cNvSpPr/>
          <p:nvPr/>
        </p:nvSpPr>
        <p:spPr>
          <a:xfrm>
            <a:off x="3605624" y="5322718"/>
            <a:ext cx="1321209" cy="101215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09F52D93-5B77-4291-B0F8-D08E878DB0A7}"/>
              </a:ext>
            </a:extLst>
          </p:cNvPr>
          <p:cNvSpPr/>
          <p:nvPr/>
        </p:nvSpPr>
        <p:spPr>
          <a:xfrm>
            <a:off x="4921660" y="5309436"/>
            <a:ext cx="1321209" cy="101215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FA328AC5-DDD4-4E05-80C0-77C7AE27520F}"/>
              </a:ext>
            </a:extLst>
          </p:cNvPr>
          <p:cNvSpPr/>
          <p:nvPr/>
        </p:nvSpPr>
        <p:spPr>
          <a:xfrm>
            <a:off x="6276842" y="5312876"/>
            <a:ext cx="1321209" cy="101215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D8C45DAB-F927-43E4-A01E-25701319450D}"/>
              </a:ext>
            </a:extLst>
          </p:cNvPr>
          <p:cNvSpPr/>
          <p:nvPr/>
        </p:nvSpPr>
        <p:spPr>
          <a:xfrm>
            <a:off x="7592878" y="5299594"/>
            <a:ext cx="1321209" cy="101215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F15C50CE-0747-4DBF-B73E-D3B890E01573}"/>
              </a:ext>
            </a:extLst>
          </p:cNvPr>
          <p:cNvSpPr/>
          <p:nvPr/>
        </p:nvSpPr>
        <p:spPr>
          <a:xfrm>
            <a:off x="8930642" y="5342319"/>
            <a:ext cx="1321209" cy="101215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EE82EB84-537A-4591-B3FA-D847AB8BFF01}"/>
              </a:ext>
            </a:extLst>
          </p:cNvPr>
          <p:cNvSpPr/>
          <p:nvPr/>
        </p:nvSpPr>
        <p:spPr>
          <a:xfrm>
            <a:off x="10246678" y="5329037"/>
            <a:ext cx="1321209" cy="101215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AA6F2B7-62FA-46FE-9950-0A9B60856E56}"/>
              </a:ext>
            </a:extLst>
          </p:cNvPr>
          <p:cNvSpPr txBox="1"/>
          <p:nvPr/>
        </p:nvSpPr>
        <p:spPr>
          <a:xfrm>
            <a:off x="1152684" y="5378565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0+1=1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30C09E79-CBED-4841-AA27-CB6D1FC56D61}"/>
              </a:ext>
            </a:extLst>
          </p:cNvPr>
          <p:cNvSpPr txBox="1"/>
          <p:nvPr/>
        </p:nvSpPr>
        <p:spPr>
          <a:xfrm>
            <a:off x="2486676" y="5373947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1+2=3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780A83C-106D-4F4F-AD19-B086F86BA4F1}"/>
              </a:ext>
            </a:extLst>
          </p:cNvPr>
          <p:cNvSpPr txBox="1"/>
          <p:nvPr/>
        </p:nvSpPr>
        <p:spPr>
          <a:xfrm>
            <a:off x="3862886" y="5365178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3+3=6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4B8763E-8BC9-4231-83D0-2FB89CEF83BC}"/>
              </a:ext>
            </a:extLst>
          </p:cNvPr>
          <p:cNvSpPr txBox="1"/>
          <p:nvPr/>
        </p:nvSpPr>
        <p:spPr>
          <a:xfrm>
            <a:off x="5196878" y="536056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6+4=10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B941DB6A-160C-4ADC-86FC-2E226547E559}"/>
              </a:ext>
            </a:extLst>
          </p:cNvPr>
          <p:cNvSpPr txBox="1"/>
          <p:nvPr/>
        </p:nvSpPr>
        <p:spPr>
          <a:xfrm>
            <a:off x="6484384" y="5355680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10+5=15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4708DC53-2FC3-4414-B412-581C952B0596}"/>
              </a:ext>
            </a:extLst>
          </p:cNvPr>
          <p:cNvSpPr txBox="1"/>
          <p:nvPr/>
        </p:nvSpPr>
        <p:spPr>
          <a:xfrm>
            <a:off x="7818376" y="5351062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15+6=21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D324702F-56BA-4350-B49F-563ED9BD31F1}"/>
              </a:ext>
            </a:extLst>
          </p:cNvPr>
          <p:cNvSpPr txBox="1"/>
          <p:nvPr/>
        </p:nvSpPr>
        <p:spPr>
          <a:xfrm>
            <a:off x="9194586" y="5342293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21+7=28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BAE306F-8D29-4AB9-842A-BACEBF8F130B}"/>
              </a:ext>
            </a:extLst>
          </p:cNvPr>
          <p:cNvSpPr txBox="1"/>
          <p:nvPr/>
        </p:nvSpPr>
        <p:spPr>
          <a:xfrm>
            <a:off x="10444362" y="5337753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28+8=36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3A9D3A9F-D30E-4CBB-B5C4-AD4EA8F090C5}"/>
              </a:ext>
            </a:extLst>
          </p:cNvPr>
          <p:cNvGraphicFramePr>
            <a:graphicFrameLocks noGrp="1"/>
          </p:cNvGraphicFramePr>
          <p:nvPr/>
        </p:nvGraphicFramePr>
        <p:xfrm>
          <a:off x="959274" y="5977221"/>
          <a:ext cx="10623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7891">
                  <a:extLst>
                    <a:ext uri="{9D8B030D-6E8A-4147-A177-3AD203B41FA5}">
                      <a16:colId xmlns:a16="http://schemas.microsoft.com/office/drawing/2014/main" val="1231004430"/>
                    </a:ext>
                  </a:extLst>
                </a:gridCol>
                <a:gridCol w="1327891">
                  <a:extLst>
                    <a:ext uri="{9D8B030D-6E8A-4147-A177-3AD203B41FA5}">
                      <a16:colId xmlns:a16="http://schemas.microsoft.com/office/drawing/2014/main" val="1724873411"/>
                    </a:ext>
                  </a:extLst>
                </a:gridCol>
                <a:gridCol w="1327891">
                  <a:extLst>
                    <a:ext uri="{9D8B030D-6E8A-4147-A177-3AD203B41FA5}">
                      <a16:colId xmlns:a16="http://schemas.microsoft.com/office/drawing/2014/main" val="937434280"/>
                    </a:ext>
                  </a:extLst>
                </a:gridCol>
                <a:gridCol w="1327891">
                  <a:extLst>
                    <a:ext uri="{9D8B030D-6E8A-4147-A177-3AD203B41FA5}">
                      <a16:colId xmlns:a16="http://schemas.microsoft.com/office/drawing/2014/main" val="4231479904"/>
                    </a:ext>
                  </a:extLst>
                </a:gridCol>
                <a:gridCol w="1327891">
                  <a:extLst>
                    <a:ext uri="{9D8B030D-6E8A-4147-A177-3AD203B41FA5}">
                      <a16:colId xmlns:a16="http://schemas.microsoft.com/office/drawing/2014/main" val="98885958"/>
                    </a:ext>
                  </a:extLst>
                </a:gridCol>
                <a:gridCol w="1327891">
                  <a:extLst>
                    <a:ext uri="{9D8B030D-6E8A-4147-A177-3AD203B41FA5}">
                      <a16:colId xmlns:a16="http://schemas.microsoft.com/office/drawing/2014/main" val="1242440927"/>
                    </a:ext>
                  </a:extLst>
                </a:gridCol>
                <a:gridCol w="1327891">
                  <a:extLst>
                    <a:ext uri="{9D8B030D-6E8A-4147-A177-3AD203B41FA5}">
                      <a16:colId xmlns:a16="http://schemas.microsoft.com/office/drawing/2014/main" val="753240898"/>
                    </a:ext>
                  </a:extLst>
                </a:gridCol>
                <a:gridCol w="1327891">
                  <a:extLst>
                    <a:ext uri="{9D8B030D-6E8A-4147-A177-3AD203B41FA5}">
                      <a16:colId xmlns:a16="http://schemas.microsoft.com/office/drawing/2014/main" val="364143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57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56">
                <a:extLst>
                  <a:ext uri="{FF2B5EF4-FFF2-40B4-BE49-F238E27FC236}">
                    <a16:creationId xmlns:a16="http://schemas.microsoft.com/office/drawing/2014/main" id="{8CE5FFC9-4B80-4AA1-AE29-57B4819950AF}"/>
                  </a:ext>
                </a:extLst>
              </p:cNvPr>
              <p:cNvSpPr/>
              <p:nvPr/>
            </p:nvSpPr>
            <p:spPr>
              <a:xfrm>
                <a:off x="3962400" y="0"/>
                <a:ext cx="255762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work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depth</a:t>
                </a:r>
              </a:p>
            </p:txBody>
          </p:sp>
        </mc:Choice>
        <mc:Fallback xmlns="">
          <p:sp>
            <p:nvSpPr>
              <p:cNvPr id="87" name="矩形 56">
                <a:extLst>
                  <a:ext uri="{FF2B5EF4-FFF2-40B4-BE49-F238E27FC236}">
                    <a16:creationId xmlns:a16="http://schemas.microsoft.com/office/drawing/2014/main" id="{8CE5FFC9-4B80-4AA1-AE29-57B481995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0"/>
                <a:ext cx="2557623" cy="954107"/>
              </a:xfrm>
              <a:prstGeom prst="rect">
                <a:avLst/>
              </a:prstGeom>
              <a:blipFill>
                <a:blip r:embed="rId2"/>
                <a:stretch>
                  <a:fillRect t="-6369" r="-3095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46">
            <a:extLst>
              <a:ext uri="{FF2B5EF4-FFF2-40B4-BE49-F238E27FC236}">
                <a16:creationId xmlns:a16="http://schemas.microsoft.com/office/drawing/2014/main" id="{4D56CA73-6072-4FD7-AED8-8BDDBB42A1FB}"/>
              </a:ext>
            </a:extLst>
          </p:cNvPr>
          <p:cNvSpPr txBox="1"/>
          <p:nvPr/>
        </p:nvSpPr>
        <p:spPr>
          <a:xfrm>
            <a:off x="6096000" y="914400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scan_r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(A, B, s, t, offset) {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s=t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B[s] =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offset + A[s];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return;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mid =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s+t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)/2;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 Parallel: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scan_r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(A, B, s, mid, offset);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scan_r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(A, B, mid+1, t,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offset+leftSum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1699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5" grpId="0" animBg="1"/>
      <p:bldP spid="21" grpId="0" animBg="1"/>
      <p:bldP spid="2" grpId="0"/>
      <p:bldP spid="77" grpId="0"/>
      <p:bldP spid="80" grpId="0" animBg="1"/>
      <p:bldP spid="86" grpId="0" animBg="1"/>
      <p:bldP spid="130" grpId="0"/>
      <p:bldP spid="131" grpId="0"/>
      <p:bldP spid="132" grpId="0" animBg="1"/>
      <p:bldP spid="136" grpId="0"/>
      <p:bldP spid="137" grpId="0" animBg="1"/>
      <p:bldP spid="141" grpId="0"/>
      <p:bldP spid="143" grpId="0" animBg="1"/>
      <p:bldP spid="144" grpId="0"/>
      <p:bldP spid="145" grpId="0" animBg="1"/>
      <p:bldP spid="146" grpId="0"/>
      <p:bldP spid="147" grpId="0" animBg="1"/>
      <p:bldP spid="148" grpId="0"/>
      <p:bldP spid="149" grpId="0" animBg="1"/>
      <p:bldP spid="150" grpId="0"/>
      <p:bldP spid="151" grpId="0" animBg="1"/>
      <p:bldP spid="152" grpId="0"/>
      <p:bldP spid="153" grpId="0" animBg="1"/>
      <p:bldP spid="154" grpId="0"/>
      <p:bldP spid="155" grpId="0" animBg="1"/>
      <p:bldP spid="156" grpId="0"/>
      <p:bldP spid="157" grpId="0" animBg="1"/>
      <p:bldP spid="158" grpId="0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75" grpId="0"/>
      <p:bldP spid="177" grpId="0"/>
      <p:bldP spid="178" grpId="0"/>
      <p:bldP spid="179" grpId="0"/>
      <p:bldP spid="180" grpId="0"/>
      <p:bldP spid="181" grpId="0"/>
      <p:bldP spid="182" grpId="0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7A02-6B46-4EF8-ADF9-CB69BDBA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algorithms to implement a reduce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4180E-6D07-48AC-A945-B1C752019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0">
            <a:extLst>
              <a:ext uri="{FF2B5EF4-FFF2-40B4-BE49-F238E27FC236}">
                <a16:creationId xmlns:a16="http://schemas.microsoft.com/office/drawing/2014/main" id="{FE98BB2C-0C33-48A5-9E65-EC29D51299E8}"/>
              </a:ext>
            </a:extLst>
          </p:cNvPr>
          <p:cNvSpPr txBox="1"/>
          <p:nvPr/>
        </p:nvSpPr>
        <p:spPr>
          <a:xfrm>
            <a:off x="6179176" y="1371600"/>
            <a:ext cx="4793624" cy="193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Consolas" panose="020B0609020204030204" pitchFamily="49" charset="0"/>
              </a:rPr>
              <a:t>reduce(A, n)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(n == 1)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A[0];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(n is odd) n=n+1;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</a:t>
            </a:r>
            <a:r>
              <a:rPr lang="en-US" altLang="zh-CN" b="1" dirty="0" err="1">
                <a:latin typeface="Consolas" panose="020B0609020204030204" pitchFamily="49" charset="0"/>
              </a:rPr>
              <a:t>parallel_for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=1 </a:t>
            </a:r>
            <a:r>
              <a:rPr lang="en-US" altLang="zh-CN" b="1" dirty="0">
                <a:latin typeface="Consolas" panose="020B0609020204030204" pitchFamily="49" charset="0"/>
              </a:rPr>
              <a:t>to</a:t>
            </a:r>
            <a:r>
              <a:rPr lang="en-US" altLang="zh-CN" dirty="0">
                <a:latin typeface="Consolas" panose="020B0609020204030204" pitchFamily="49" charset="0"/>
              </a:rPr>
              <a:t> n/2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B[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]=A[2i]+A[2i+1];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reduce(B, n/2); }</a:t>
            </a:r>
          </a:p>
        </p:txBody>
      </p:sp>
      <p:sp>
        <p:nvSpPr>
          <p:cNvPr id="6" name="文本框 40">
            <a:extLst>
              <a:ext uri="{FF2B5EF4-FFF2-40B4-BE49-F238E27FC236}">
                <a16:creationId xmlns:a16="http://schemas.microsoft.com/office/drawing/2014/main" id="{2FE6BA36-A4D6-4542-AC27-5F0958184CE4}"/>
              </a:ext>
            </a:extLst>
          </p:cNvPr>
          <p:cNvSpPr txBox="1"/>
          <p:nvPr/>
        </p:nvSpPr>
        <p:spPr>
          <a:xfrm>
            <a:off x="381000" y="1371600"/>
            <a:ext cx="5121915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Consolas" panose="020B0609020204030204" pitchFamily="49" charset="0"/>
              </a:rPr>
              <a:t>reduce(A, n)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(n == 1)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A[0];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 parallel: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L = reduce(A, n/2);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R = reduce(A + n/2, n-n/2);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L+R;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0B690-B0A6-4853-9608-47E66D912AD4}"/>
              </a:ext>
            </a:extLst>
          </p:cNvPr>
          <p:cNvSpPr txBox="1"/>
          <p:nvPr/>
        </p:nvSpPr>
        <p:spPr>
          <a:xfrm>
            <a:off x="6019800" y="3828871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Reduce problem size:</a:t>
            </a:r>
          </a:p>
          <a:p>
            <a:pPr algn="l"/>
            <a:r>
              <a:rPr lang="en-US" altLang="zh-CN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Shrink the original size into a half</a:t>
            </a:r>
            <a:endParaRPr lang="zh-CN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5">
            <a:extLst>
              <a:ext uri="{FF2B5EF4-FFF2-40B4-BE49-F238E27FC236}">
                <a16:creationId xmlns:a16="http://schemas.microsoft.com/office/drawing/2014/main" id="{07B66D7C-D945-4C56-933E-3F8FC58CC4B6}"/>
              </a:ext>
            </a:extLst>
          </p:cNvPr>
          <p:cNvGraphicFramePr>
            <a:graphicFrameLocks noGrp="1"/>
          </p:cNvGraphicFramePr>
          <p:nvPr/>
        </p:nvGraphicFramePr>
        <p:xfrm>
          <a:off x="4373694" y="4138743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2322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188035684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3198345295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450398081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1167951376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769321442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1218550804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90938295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1133" y="274638"/>
            <a:ext cx="7848600" cy="715962"/>
          </a:xfrm>
        </p:spPr>
        <p:txBody>
          <a:bodyPr/>
          <a:lstStyle/>
          <a:p>
            <a:r>
              <a:rPr lang="en-US" altLang="zh-CN" dirty="0"/>
              <a:t>Prefix sum – another algorithm</a:t>
            </a:r>
            <a:endParaRPr lang="zh-CN" altLang="en-US" dirty="0"/>
          </a:p>
        </p:txBody>
      </p:sp>
      <p:sp>
        <p:nvSpPr>
          <p:cNvPr id="88" name="文本框 131"/>
          <p:cNvSpPr txBox="1"/>
          <p:nvPr/>
        </p:nvSpPr>
        <p:spPr>
          <a:xfrm>
            <a:off x="432104" y="1131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132"/>
          <p:cNvSpPr txBox="1"/>
          <p:nvPr/>
        </p:nvSpPr>
        <p:spPr>
          <a:xfrm>
            <a:off x="2046692" y="11424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133"/>
          <p:cNvSpPr txBox="1"/>
          <p:nvPr/>
        </p:nvSpPr>
        <p:spPr>
          <a:xfrm>
            <a:off x="1240310" y="1132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本框 134"/>
          <p:cNvSpPr txBox="1"/>
          <p:nvPr/>
        </p:nvSpPr>
        <p:spPr>
          <a:xfrm>
            <a:off x="4464320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135"/>
          <p:cNvSpPr txBox="1"/>
          <p:nvPr/>
        </p:nvSpPr>
        <p:spPr>
          <a:xfrm>
            <a:off x="3658444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136"/>
          <p:cNvSpPr txBox="1"/>
          <p:nvPr/>
        </p:nvSpPr>
        <p:spPr>
          <a:xfrm>
            <a:off x="2852568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137"/>
          <p:cNvSpPr txBox="1"/>
          <p:nvPr/>
        </p:nvSpPr>
        <p:spPr>
          <a:xfrm>
            <a:off x="6082624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138"/>
          <p:cNvSpPr txBox="1"/>
          <p:nvPr/>
        </p:nvSpPr>
        <p:spPr>
          <a:xfrm>
            <a:off x="5273472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直接连接符 140"/>
          <p:cNvCxnSpPr>
            <a:stCxn id="88" idx="2"/>
            <a:endCxn id="100" idx="0"/>
          </p:cNvCxnSpPr>
          <p:nvPr/>
        </p:nvCxnSpPr>
        <p:spPr>
          <a:xfrm>
            <a:off x="588557" y="1501224"/>
            <a:ext cx="419100" cy="17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41"/>
          <p:cNvCxnSpPr>
            <a:stCxn id="92" idx="2"/>
            <a:endCxn id="100" idx="0"/>
          </p:cNvCxnSpPr>
          <p:nvPr/>
        </p:nvCxnSpPr>
        <p:spPr>
          <a:xfrm flipH="1">
            <a:off x="1007657" y="1502256"/>
            <a:ext cx="389106" cy="17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144"/>
          <p:cNvSpPr txBox="1"/>
          <p:nvPr/>
        </p:nvSpPr>
        <p:spPr>
          <a:xfrm>
            <a:off x="851204" y="16779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直接连接符 149"/>
          <p:cNvCxnSpPr>
            <a:stCxn id="89" idx="2"/>
            <a:endCxn id="103" idx="0"/>
          </p:cNvCxnSpPr>
          <p:nvPr/>
        </p:nvCxnSpPr>
        <p:spPr>
          <a:xfrm>
            <a:off x="2203145" y="1511820"/>
            <a:ext cx="433017" cy="16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50"/>
          <p:cNvCxnSpPr>
            <a:stCxn id="95" idx="2"/>
            <a:endCxn id="103" idx="0"/>
          </p:cNvCxnSpPr>
          <p:nvPr/>
        </p:nvCxnSpPr>
        <p:spPr>
          <a:xfrm flipH="1">
            <a:off x="2636162" y="1513924"/>
            <a:ext cx="372859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51"/>
          <p:cNvSpPr txBox="1"/>
          <p:nvPr/>
        </p:nvSpPr>
        <p:spPr>
          <a:xfrm>
            <a:off x="2479709" y="167799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直接连接符 154"/>
          <p:cNvCxnSpPr>
            <a:stCxn id="94" idx="2"/>
            <a:endCxn id="106" idx="0"/>
          </p:cNvCxnSpPr>
          <p:nvPr/>
        </p:nvCxnSpPr>
        <p:spPr>
          <a:xfrm>
            <a:off x="3814897" y="1513924"/>
            <a:ext cx="402938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55"/>
          <p:cNvCxnSpPr>
            <a:stCxn id="93" idx="2"/>
            <a:endCxn id="106" idx="0"/>
          </p:cNvCxnSpPr>
          <p:nvPr/>
        </p:nvCxnSpPr>
        <p:spPr>
          <a:xfrm flipH="1">
            <a:off x="4217835" y="1513924"/>
            <a:ext cx="402938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44"/>
          <p:cNvSpPr txBox="1"/>
          <p:nvPr/>
        </p:nvSpPr>
        <p:spPr>
          <a:xfrm>
            <a:off x="3971350" y="1677992"/>
            <a:ext cx="49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接连接符 165"/>
          <p:cNvCxnSpPr>
            <a:stCxn id="97" idx="2"/>
            <a:endCxn id="109" idx="0"/>
          </p:cNvCxnSpPr>
          <p:nvPr/>
        </p:nvCxnSpPr>
        <p:spPr>
          <a:xfrm>
            <a:off x="5429925" y="1513924"/>
            <a:ext cx="432915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66"/>
          <p:cNvCxnSpPr>
            <a:stCxn id="96" idx="2"/>
            <a:endCxn id="109" idx="0"/>
          </p:cNvCxnSpPr>
          <p:nvPr/>
        </p:nvCxnSpPr>
        <p:spPr>
          <a:xfrm flipH="1">
            <a:off x="5862840" y="1513924"/>
            <a:ext cx="376237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44"/>
          <p:cNvSpPr txBox="1"/>
          <p:nvPr/>
        </p:nvSpPr>
        <p:spPr>
          <a:xfrm>
            <a:off x="5643056" y="1677992"/>
            <a:ext cx="4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74"/>
          <p:cNvSpPr txBox="1"/>
          <p:nvPr/>
        </p:nvSpPr>
        <p:spPr>
          <a:xfrm>
            <a:off x="1575171" y="2210360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直接连接符 175"/>
          <p:cNvCxnSpPr>
            <a:stCxn id="100" idx="2"/>
            <a:endCxn id="110" idx="0"/>
          </p:cNvCxnSpPr>
          <p:nvPr/>
        </p:nvCxnSpPr>
        <p:spPr>
          <a:xfrm>
            <a:off x="1007657" y="2047324"/>
            <a:ext cx="814252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78"/>
          <p:cNvCxnSpPr>
            <a:stCxn id="110" idx="0"/>
            <a:endCxn id="103" idx="2"/>
          </p:cNvCxnSpPr>
          <p:nvPr/>
        </p:nvCxnSpPr>
        <p:spPr>
          <a:xfrm flipV="1">
            <a:off x="1821910" y="2047324"/>
            <a:ext cx="814253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82"/>
          <p:cNvSpPr txBox="1"/>
          <p:nvPr/>
        </p:nvSpPr>
        <p:spPr>
          <a:xfrm>
            <a:off x="4779996" y="2210360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直接连接符 183"/>
          <p:cNvCxnSpPr>
            <a:stCxn id="106" idx="2"/>
            <a:endCxn id="113" idx="0"/>
          </p:cNvCxnSpPr>
          <p:nvPr/>
        </p:nvCxnSpPr>
        <p:spPr>
          <a:xfrm>
            <a:off x="4217836" y="2047324"/>
            <a:ext cx="808899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84"/>
          <p:cNvCxnSpPr>
            <a:stCxn id="113" idx="0"/>
            <a:endCxn id="109" idx="2"/>
          </p:cNvCxnSpPr>
          <p:nvPr/>
        </p:nvCxnSpPr>
        <p:spPr>
          <a:xfrm flipV="1">
            <a:off x="5026734" y="2047324"/>
            <a:ext cx="836106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87"/>
          <p:cNvSpPr txBox="1"/>
          <p:nvPr/>
        </p:nvSpPr>
        <p:spPr>
          <a:xfrm>
            <a:off x="3164968" y="2850857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直接连接符 188"/>
          <p:cNvCxnSpPr>
            <a:stCxn id="110" idx="2"/>
            <a:endCxn id="116" idx="0"/>
          </p:cNvCxnSpPr>
          <p:nvPr/>
        </p:nvCxnSpPr>
        <p:spPr>
          <a:xfrm>
            <a:off x="1821910" y="2579693"/>
            <a:ext cx="1589797" cy="27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91"/>
          <p:cNvCxnSpPr>
            <a:stCxn id="116" idx="0"/>
            <a:endCxn id="113" idx="2"/>
          </p:cNvCxnSpPr>
          <p:nvPr/>
        </p:nvCxnSpPr>
        <p:spPr>
          <a:xfrm flipV="1">
            <a:off x="3411706" y="2579693"/>
            <a:ext cx="1615028" cy="27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"/>
          <p:cNvSpPr txBox="1"/>
          <p:nvPr/>
        </p:nvSpPr>
        <p:spPr>
          <a:xfrm>
            <a:off x="827779" y="127982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2"/>
          <p:cNvSpPr txBox="1"/>
          <p:nvPr/>
        </p:nvSpPr>
        <p:spPr>
          <a:xfrm>
            <a:off x="2462558" y="128446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2"/>
          <p:cNvSpPr txBox="1"/>
          <p:nvPr/>
        </p:nvSpPr>
        <p:spPr>
          <a:xfrm>
            <a:off x="4030511" y="127982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2"/>
          <p:cNvSpPr txBox="1"/>
          <p:nvPr/>
        </p:nvSpPr>
        <p:spPr>
          <a:xfrm>
            <a:off x="5680344" y="127622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2"/>
          <p:cNvSpPr txBox="1"/>
          <p:nvPr/>
        </p:nvSpPr>
        <p:spPr>
          <a:xfrm>
            <a:off x="1636095" y="180739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2"/>
          <p:cNvSpPr txBox="1"/>
          <p:nvPr/>
        </p:nvSpPr>
        <p:spPr>
          <a:xfrm>
            <a:off x="4841174" y="180121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2"/>
          <p:cNvSpPr txBox="1"/>
          <p:nvPr/>
        </p:nvSpPr>
        <p:spPr>
          <a:xfrm>
            <a:off x="3226399" y="24272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64044" y="3356563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2322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188035684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3198345295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450398081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1167951376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769321442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1218550804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90938295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8177583" y="413309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78315" y="413309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5028186" y="413309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3885562" y="335280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7089512" y="413309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7622912" y="413309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25632" y="413309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35032" y="413309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4491168" y="413309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4459183" y="3352800"/>
            <a:ext cx="42530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1   2   3   4   5   6    7   8</a:t>
            </a:r>
          </a:p>
        </p:txBody>
      </p:sp>
      <p:graphicFrame>
        <p:nvGraphicFramePr>
          <p:cNvPr id="147" name="Table 146"/>
          <p:cNvGraphicFramePr>
            <a:graphicFrameLocks noGrp="1"/>
          </p:cNvGraphicFramePr>
          <p:nvPr/>
        </p:nvGraphicFramePr>
        <p:xfrm>
          <a:off x="4373694" y="6135057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84644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  <a:gridCol w="1084644">
                  <a:extLst>
                    <a:ext uri="{9D8B030D-6E8A-4147-A177-3AD203B41FA5}">
                      <a16:colId xmlns:a16="http://schemas.microsoft.com/office/drawing/2014/main" val="3198345295"/>
                    </a:ext>
                  </a:extLst>
                </a:gridCol>
                <a:gridCol w="1084644">
                  <a:extLst>
                    <a:ext uri="{9D8B030D-6E8A-4147-A177-3AD203B41FA5}">
                      <a16:colId xmlns:a16="http://schemas.microsoft.com/office/drawing/2014/main" val="1167951376"/>
                    </a:ext>
                  </a:extLst>
                </a:gridCol>
                <a:gridCol w="1084644">
                  <a:extLst>
                    <a:ext uri="{9D8B030D-6E8A-4147-A177-3AD203B41FA5}">
                      <a16:colId xmlns:a16="http://schemas.microsoft.com/office/drawing/2014/main" val="1218550804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  <p:sp>
        <p:nvSpPr>
          <p:cNvPr id="148" name="Rectangle 147"/>
          <p:cNvSpPr/>
          <p:nvPr/>
        </p:nvSpPr>
        <p:spPr>
          <a:xfrm>
            <a:off x="4784252" y="6131294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/>
          </a:p>
        </p:txBody>
      </p:sp>
      <p:sp>
        <p:nvSpPr>
          <p:cNvPr id="150" name="Rectangle 149"/>
          <p:cNvSpPr/>
          <p:nvPr/>
        </p:nvSpPr>
        <p:spPr>
          <a:xfrm>
            <a:off x="5720184" y="6131294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/>
          </a:p>
        </p:txBody>
      </p:sp>
      <p:sp>
        <p:nvSpPr>
          <p:cNvPr id="157" name="Rectangle 156"/>
          <p:cNvSpPr/>
          <p:nvPr/>
        </p:nvSpPr>
        <p:spPr>
          <a:xfrm>
            <a:off x="3850650" y="6119676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endParaRPr lang="en-US" sz="2800" dirty="0"/>
          </a:p>
        </p:txBody>
      </p:sp>
      <p:sp>
        <p:nvSpPr>
          <p:cNvPr id="158" name="Rectangle 157"/>
          <p:cNvSpPr/>
          <p:nvPr/>
        </p:nvSpPr>
        <p:spPr>
          <a:xfrm>
            <a:off x="6903273" y="6131294"/>
            <a:ext cx="558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800" dirty="0"/>
          </a:p>
        </p:txBody>
      </p:sp>
      <p:sp>
        <p:nvSpPr>
          <p:cNvPr id="65" name="Rectangle 157">
            <a:extLst>
              <a:ext uri="{FF2B5EF4-FFF2-40B4-BE49-F238E27FC236}">
                <a16:creationId xmlns:a16="http://schemas.microsoft.com/office/drawing/2014/main" id="{793DB70D-BED1-4BF6-8AD3-1B0E5B618C1C}"/>
              </a:ext>
            </a:extLst>
          </p:cNvPr>
          <p:cNvSpPr/>
          <p:nvPr/>
        </p:nvSpPr>
        <p:spPr>
          <a:xfrm>
            <a:off x="7942851" y="6131294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/>
          </a:p>
        </p:txBody>
      </p:sp>
      <p:sp>
        <p:nvSpPr>
          <p:cNvPr id="66" name="Rectangle 156">
            <a:extLst>
              <a:ext uri="{FF2B5EF4-FFF2-40B4-BE49-F238E27FC236}">
                <a16:creationId xmlns:a16="http://schemas.microsoft.com/office/drawing/2014/main" id="{78262AFC-AAF6-472B-8222-B1C3EDAF3494}"/>
              </a:ext>
            </a:extLst>
          </p:cNvPr>
          <p:cNvSpPr/>
          <p:nvPr/>
        </p:nvSpPr>
        <p:spPr>
          <a:xfrm>
            <a:off x="1689436" y="5483349"/>
            <a:ext cx="2653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Prefix sum of A’</a:t>
            </a:r>
            <a:endParaRPr lang="en-US" sz="2800" dirty="0"/>
          </a:p>
        </p:txBody>
      </p:sp>
      <p:sp>
        <p:nvSpPr>
          <p:cNvPr id="68" name="Rectangle 156">
            <a:extLst>
              <a:ext uri="{FF2B5EF4-FFF2-40B4-BE49-F238E27FC236}">
                <a16:creationId xmlns:a16="http://schemas.microsoft.com/office/drawing/2014/main" id="{6FC9ACD7-D2E1-4B81-A8AA-4C1F10CB95DC}"/>
              </a:ext>
            </a:extLst>
          </p:cNvPr>
          <p:cNvSpPr/>
          <p:nvPr/>
        </p:nvSpPr>
        <p:spPr>
          <a:xfrm>
            <a:off x="1710754" y="4114800"/>
            <a:ext cx="2653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Prefix sum of A</a:t>
            </a:r>
            <a:endParaRPr lang="en-US" sz="2800" dirty="0"/>
          </a:p>
        </p:txBody>
      </p:sp>
      <p:graphicFrame>
        <p:nvGraphicFramePr>
          <p:cNvPr id="70" name="Table 146">
            <a:extLst>
              <a:ext uri="{FF2B5EF4-FFF2-40B4-BE49-F238E27FC236}">
                <a16:creationId xmlns:a16="http://schemas.microsoft.com/office/drawing/2014/main" id="{E1C3FA29-EA8E-4E7C-9432-8D28756BB716}"/>
              </a:ext>
            </a:extLst>
          </p:cNvPr>
          <p:cNvGraphicFramePr>
            <a:graphicFrameLocks noGrp="1"/>
          </p:cNvGraphicFramePr>
          <p:nvPr/>
        </p:nvGraphicFramePr>
        <p:xfrm>
          <a:off x="4364044" y="5414574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84644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  <a:gridCol w="1084644">
                  <a:extLst>
                    <a:ext uri="{9D8B030D-6E8A-4147-A177-3AD203B41FA5}">
                      <a16:colId xmlns:a16="http://schemas.microsoft.com/office/drawing/2014/main" val="3198345295"/>
                    </a:ext>
                  </a:extLst>
                </a:gridCol>
                <a:gridCol w="1084644">
                  <a:extLst>
                    <a:ext uri="{9D8B030D-6E8A-4147-A177-3AD203B41FA5}">
                      <a16:colId xmlns:a16="http://schemas.microsoft.com/office/drawing/2014/main" val="1167951376"/>
                    </a:ext>
                  </a:extLst>
                </a:gridCol>
                <a:gridCol w="1084644">
                  <a:extLst>
                    <a:ext uri="{9D8B030D-6E8A-4147-A177-3AD203B41FA5}">
                      <a16:colId xmlns:a16="http://schemas.microsoft.com/office/drawing/2014/main" val="1218550804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  <p:sp>
        <p:nvSpPr>
          <p:cNvPr id="71" name="Rectangle 147">
            <a:extLst>
              <a:ext uri="{FF2B5EF4-FFF2-40B4-BE49-F238E27FC236}">
                <a16:creationId xmlns:a16="http://schemas.microsoft.com/office/drawing/2014/main" id="{BC86C018-4C49-424E-A67A-64ACEF723138}"/>
              </a:ext>
            </a:extLst>
          </p:cNvPr>
          <p:cNvSpPr/>
          <p:nvPr/>
        </p:nvSpPr>
        <p:spPr>
          <a:xfrm>
            <a:off x="4774602" y="5410811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/>
          </a:p>
        </p:txBody>
      </p:sp>
      <p:sp>
        <p:nvSpPr>
          <p:cNvPr id="72" name="Rectangle 149">
            <a:extLst>
              <a:ext uri="{FF2B5EF4-FFF2-40B4-BE49-F238E27FC236}">
                <a16:creationId xmlns:a16="http://schemas.microsoft.com/office/drawing/2014/main" id="{56DDF80F-6734-434D-B65C-9C237BBC7360}"/>
              </a:ext>
            </a:extLst>
          </p:cNvPr>
          <p:cNvSpPr/>
          <p:nvPr/>
        </p:nvSpPr>
        <p:spPr>
          <a:xfrm>
            <a:off x="5710534" y="541081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800" dirty="0"/>
          </a:p>
        </p:txBody>
      </p:sp>
      <p:sp>
        <p:nvSpPr>
          <p:cNvPr id="73" name="Rectangle 157">
            <a:extLst>
              <a:ext uri="{FF2B5EF4-FFF2-40B4-BE49-F238E27FC236}">
                <a16:creationId xmlns:a16="http://schemas.microsoft.com/office/drawing/2014/main" id="{560355E0-B259-484A-847F-1361FA431A9A}"/>
              </a:ext>
            </a:extLst>
          </p:cNvPr>
          <p:cNvSpPr/>
          <p:nvPr/>
        </p:nvSpPr>
        <p:spPr>
          <a:xfrm>
            <a:off x="6893623" y="541081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US" sz="2800" dirty="0"/>
          </a:p>
        </p:txBody>
      </p:sp>
      <p:sp>
        <p:nvSpPr>
          <p:cNvPr id="74" name="Rectangle 157">
            <a:extLst>
              <a:ext uri="{FF2B5EF4-FFF2-40B4-BE49-F238E27FC236}">
                <a16:creationId xmlns:a16="http://schemas.microsoft.com/office/drawing/2014/main" id="{DC647696-7A3D-48DA-B488-3640BAB13BC0}"/>
              </a:ext>
            </a:extLst>
          </p:cNvPr>
          <p:cNvSpPr/>
          <p:nvPr/>
        </p:nvSpPr>
        <p:spPr>
          <a:xfrm>
            <a:off x="7933201" y="5410811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sz="2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B84E05B-6DE7-4A9B-AF1E-0152951EF1C8}"/>
              </a:ext>
            </a:extLst>
          </p:cNvPr>
          <p:cNvCxnSpPr/>
          <p:nvPr/>
        </p:nvCxnSpPr>
        <p:spPr>
          <a:xfrm flipV="1">
            <a:off x="4976773" y="4654437"/>
            <a:ext cx="243934" cy="756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7E2D163-C125-4352-A665-C56DE318272D}"/>
              </a:ext>
            </a:extLst>
          </p:cNvPr>
          <p:cNvCxnSpPr/>
          <p:nvPr/>
        </p:nvCxnSpPr>
        <p:spPr>
          <a:xfrm flipV="1">
            <a:off x="5978315" y="4639325"/>
            <a:ext cx="243934" cy="756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F13782C-4981-4F8B-9907-1A33712FCF56}"/>
              </a:ext>
            </a:extLst>
          </p:cNvPr>
          <p:cNvCxnSpPr/>
          <p:nvPr/>
        </p:nvCxnSpPr>
        <p:spPr>
          <a:xfrm flipV="1">
            <a:off x="7142096" y="4649943"/>
            <a:ext cx="243934" cy="756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8165FF-58B9-4967-969A-0F91786DEC26}"/>
              </a:ext>
            </a:extLst>
          </p:cNvPr>
          <p:cNvCxnSpPr/>
          <p:nvPr/>
        </p:nvCxnSpPr>
        <p:spPr>
          <a:xfrm flipV="1">
            <a:off x="8251937" y="4632167"/>
            <a:ext cx="243934" cy="756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68BFFF6-53AE-4E53-8E6B-04543429313D}"/>
              </a:ext>
            </a:extLst>
          </p:cNvPr>
          <p:cNvCxnSpPr>
            <a:cxnSpLocks/>
          </p:cNvCxnSpPr>
          <p:nvPr/>
        </p:nvCxnSpPr>
        <p:spPr>
          <a:xfrm flipV="1">
            <a:off x="5058468" y="4661291"/>
            <a:ext cx="713129" cy="76463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01BEFA9-9D0C-44B1-82AD-1BD2BC0374A9}"/>
              </a:ext>
            </a:extLst>
          </p:cNvPr>
          <p:cNvCxnSpPr>
            <a:cxnSpLocks/>
          </p:cNvCxnSpPr>
          <p:nvPr/>
        </p:nvCxnSpPr>
        <p:spPr>
          <a:xfrm>
            <a:off x="5720184" y="3876020"/>
            <a:ext cx="56911" cy="32658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D55934C-EE7F-4B89-B88C-F72DE94C4263}"/>
              </a:ext>
            </a:extLst>
          </p:cNvPr>
          <p:cNvCxnSpPr>
            <a:cxnSpLocks/>
          </p:cNvCxnSpPr>
          <p:nvPr/>
        </p:nvCxnSpPr>
        <p:spPr>
          <a:xfrm>
            <a:off x="4689653" y="3864702"/>
            <a:ext cx="56911" cy="32658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3083B9A-A29E-4F44-A81D-A1C0FF6782A9}"/>
              </a:ext>
            </a:extLst>
          </p:cNvPr>
          <p:cNvCxnSpPr>
            <a:cxnSpLocks/>
          </p:cNvCxnSpPr>
          <p:nvPr/>
        </p:nvCxnSpPr>
        <p:spPr>
          <a:xfrm>
            <a:off x="6797326" y="3872257"/>
            <a:ext cx="56911" cy="32658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6FEA0F0-1AC4-42B7-92D4-0231E5744F79}"/>
              </a:ext>
            </a:extLst>
          </p:cNvPr>
          <p:cNvCxnSpPr>
            <a:cxnSpLocks/>
          </p:cNvCxnSpPr>
          <p:nvPr/>
        </p:nvCxnSpPr>
        <p:spPr>
          <a:xfrm flipV="1">
            <a:off x="6120265" y="4624328"/>
            <a:ext cx="713129" cy="76463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51C6AFB-D40D-40B0-9F29-32C50FF44EEF}"/>
              </a:ext>
            </a:extLst>
          </p:cNvPr>
          <p:cNvCxnSpPr>
            <a:cxnSpLocks/>
          </p:cNvCxnSpPr>
          <p:nvPr/>
        </p:nvCxnSpPr>
        <p:spPr>
          <a:xfrm>
            <a:off x="7947483" y="3870292"/>
            <a:ext cx="56911" cy="32658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D499CBE-3B4B-49E0-8116-1EF5AEA060ED}"/>
              </a:ext>
            </a:extLst>
          </p:cNvPr>
          <p:cNvCxnSpPr>
            <a:cxnSpLocks/>
          </p:cNvCxnSpPr>
          <p:nvPr/>
        </p:nvCxnSpPr>
        <p:spPr>
          <a:xfrm flipV="1">
            <a:off x="7318364" y="4666385"/>
            <a:ext cx="713129" cy="76463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19">
            <a:extLst>
              <a:ext uri="{FF2B5EF4-FFF2-40B4-BE49-F238E27FC236}">
                <a16:creationId xmlns:a16="http://schemas.microsoft.com/office/drawing/2014/main" id="{3F2976EF-FE44-47F0-A5D4-88C7BBB175D7}"/>
              </a:ext>
            </a:extLst>
          </p:cNvPr>
          <p:cNvSpPr txBox="1"/>
          <p:nvPr/>
        </p:nvSpPr>
        <p:spPr>
          <a:xfrm>
            <a:off x="6934200" y="228600"/>
            <a:ext cx="480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Reduce the problem size into a smaller size (e.g., a half), possibly in parallel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Solve the same problem on the small input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Convert the result of the small problem to the final answer,  possibly in parallel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148" grpId="0"/>
      <p:bldP spid="150" grpId="0"/>
      <p:bldP spid="157" grpId="0"/>
      <p:bldP spid="158" grpId="0"/>
      <p:bldP spid="65" grpId="0"/>
      <p:bldP spid="66" grpId="0"/>
      <p:bldP spid="71" grpId="0"/>
      <p:bldP spid="72" grpId="0"/>
      <p:bldP spid="73" grpId="0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1133" y="274638"/>
            <a:ext cx="6473067" cy="715962"/>
          </a:xfrm>
        </p:spPr>
        <p:txBody>
          <a:bodyPr/>
          <a:lstStyle/>
          <a:p>
            <a:r>
              <a:rPr lang="en-US" altLang="zh-CN" dirty="0"/>
              <a:t>Prefix sum – another algorithm</a:t>
            </a:r>
            <a:endParaRPr lang="zh-CN" altLang="en-US" dirty="0"/>
          </a:p>
        </p:txBody>
      </p:sp>
      <p:sp>
        <p:nvSpPr>
          <p:cNvPr id="83" name="TextBox 46"/>
          <p:cNvSpPr txBox="1"/>
          <p:nvPr/>
        </p:nvSpPr>
        <p:spPr>
          <a:xfrm>
            <a:off x="304800" y="3196441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PrefixSum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(In, n, Out) {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(n==1) Out[0] = In[0];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para_for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=0 to n/2)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B[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] = In[2i]+In[2i+1]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PrefixSum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(B, n/2, C);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Out[0] = In[0];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para_for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=1 to n) {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(i%2) Out[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] = C[(i-1)/2]+In[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Out[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] = C[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/2];} }</a:t>
            </a:r>
          </a:p>
        </p:txBody>
      </p:sp>
      <p:sp>
        <p:nvSpPr>
          <p:cNvPr id="88" name="文本框 131"/>
          <p:cNvSpPr txBox="1"/>
          <p:nvPr/>
        </p:nvSpPr>
        <p:spPr>
          <a:xfrm>
            <a:off x="432104" y="1131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132"/>
          <p:cNvSpPr txBox="1"/>
          <p:nvPr/>
        </p:nvSpPr>
        <p:spPr>
          <a:xfrm>
            <a:off x="2046692" y="11424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133"/>
          <p:cNvSpPr txBox="1"/>
          <p:nvPr/>
        </p:nvSpPr>
        <p:spPr>
          <a:xfrm>
            <a:off x="1240310" y="1132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本框 134"/>
          <p:cNvSpPr txBox="1"/>
          <p:nvPr/>
        </p:nvSpPr>
        <p:spPr>
          <a:xfrm>
            <a:off x="4464320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135"/>
          <p:cNvSpPr txBox="1"/>
          <p:nvPr/>
        </p:nvSpPr>
        <p:spPr>
          <a:xfrm>
            <a:off x="3658444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136"/>
          <p:cNvSpPr txBox="1"/>
          <p:nvPr/>
        </p:nvSpPr>
        <p:spPr>
          <a:xfrm>
            <a:off x="2852568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137"/>
          <p:cNvSpPr txBox="1"/>
          <p:nvPr/>
        </p:nvSpPr>
        <p:spPr>
          <a:xfrm>
            <a:off x="6082624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138"/>
          <p:cNvSpPr txBox="1"/>
          <p:nvPr/>
        </p:nvSpPr>
        <p:spPr>
          <a:xfrm>
            <a:off x="5273472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直接连接符 140"/>
          <p:cNvCxnSpPr>
            <a:stCxn id="88" idx="2"/>
            <a:endCxn id="100" idx="0"/>
          </p:cNvCxnSpPr>
          <p:nvPr/>
        </p:nvCxnSpPr>
        <p:spPr>
          <a:xfrm>
            <a:off x="588557" y="1501224"/>
            <a:ext cx="419100" cy="17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41"/>
          <p:cNvCxnSpPr>
            <a:stCxn id="92" idx="2"/>
            <a:endCxn id="100" idx="0"/>
          </p:cNvCxnSpPr>
          <p:nvPr/>
        </p:nvCxnSpPr>
        <p:spPr>
          <a:xfrm flipH="1">
            <a:off x="1007657" y="1502256"/>
            <a:ext cx="389106" cy="17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144"/>
          <p:cNvSpPr txBox="1"/>
          <p:nvPr/>
        </p:nvSpPr>
        <p:spPr>
          <a:xfrm>
            <a:off x="851204" y="16779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直接连接符 149"/>
          <p:cNvCxnSpPr>
            <a:stCxn id="89" idx="2"/>
            <a:endCxn id="103" idx="0"/>
          </p:cNvCxnSpPr>
          <p:nvPr/>
        </p:nvCxnSpPr>
        <p:spPr>
          <a:xfrm>
            <a:off x="2203145" y="1511820"/>
            <a:ext cx="433017" cy="16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50"/>
          <p:cNvCxnSpPr>
            <a:stCxn id="95" idx="2"/>
            <a:endCxn id="103" idx="0"/>
          </p:cNvCxnSpPr>
          <p:nvPr/>
        </p:nvCxnSpPr>
        <p:spPr>
          <a:xfrm flipH="1">
            <a:off x="2636162" y="1513924"/>
            <a:ext cx="372859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51"/>
          <p:cNvSpPr txBox="1"/>
          <p:nvPr/>
        </p:nvSpPr>
        <p:spPr>
          <a:xfrm>
            <a:off x="2479709" y="167799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直接连接符 154"/>
          <p:cNvCxnSpPr>
            <a:stCxn id="94" idx="2"/>
            <a:endCxn id="106" idx="0"/>
          </p:cNvCxnSpPr>
          <p:nvPr/>
        </p:nvCxnSpPr>
        <p:spPr>
          <a:xfrm>
            <a:off x="3814897" y="1513924"/>
            <a:ext cx="402938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55"/>
          <p:cNvCxnSpPr>
            <a:stCxn id="93" idx="2"/>
            <a:endCxn id="106" idx="0"/>
          </p:cNvCxnSpPr>
          <p:nvPr/>
        </p:nvCxnSpPr>
        <p:spPr>
          <a:xfrm flipH="1">
            <a:off x="4217835" y="1513924"/>
            <a:ext cx="402938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44"/>
          <p:cNvSpPr txBox="1"/>
          <p:nvPr/>
        </p:nvSpPr>
        <p:spPr>
          <a:xfrm>
            <a:off x="3971350" y="1677992"/>
            <a:ext cx="49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接连接符 165"/>
          <p:cNvCxnSpPr>
            <a:stCxn id="97" idx="2"/>
            <a:endCxn id="109" idx="0"/>
          </p:cNvCxnSpPr>
          <p:nvPr/>
        </p:nvCxnSpPr>
        <p:spPr>
          <a:xfrm>
            <a:off x="5429925" y="1513924"/>
            <a:ext cx="432915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66"/>
          <p:cNvCxnSpPr>
            <a:cxnSpLocks/>
            <a:stCxn id="96" idx="2"/>
            <a:endCxn id="109" idx="0"/>
          </p:cNvCxnSpPr>
          <p:nvPr/>
        </p:nvCxnSpPr>
        <p:spPr>
          <a:xfrm flipH="1">
            <a:off x="5862840" y="1513924"/>
            <a:ext cx="376237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44"/>
          <p:cNvSpPr txBox="1"/>
          <p:nvPr/>
        </p:nvSpPr>
        <p:spPr>
          <a:xfrm>
            <a:off x="5643056" y="1677992"/>
            <a:ext cx="4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74"/>
          <p:cNvSpPr txBox="1"/>
          <p:nvPr/>
        </p:nvSpPr>
        <p:spPr>
          <a:xfrm>
            <a:off x="1575171" y="2210360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直接连接符 175"/>
          <p:cNvCxnSpPr>
            <a:stCxn id="100" idx="2"/>
            <a:endCxn id="110" idx="0"/>
          </p:cNvCxnSpPr>
          <p:nvPr/>
        </p:nvCxnSpPr>
        <p:spPr>
          <a:xfrm>
            <a:off x="1007657" y="2047324"/>
            <a:ext cx="814252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78"/>
          <p:cNvCxnSpPr>
            <a:stCxn id="110" idx="0"/>
            <a:endCxn id="103" idx="2"/>
          </p:cNvCxnSpPr>
          <p:nvPr/>
        </p:nvCxnSpPr>
        <p:spPr>
          <a:xfrm flipV="1">
            <a:off x="1821910" y="2047324"/>
            <a:ext cx="814253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82"/>
          <p:cNvSpPr txBox="1"/>
          <p:nvPr/>
        </p:nvSpPr>
        <p:spPr>
          <a:xfrm>
            <a:off x="4779996" y="2210360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直接连接符 183"/>
          <p:cNvCxnSpPr>
            <a:stCxn id="106" idx="2"/>
            <a:endCxn id="113" idx="0"/>
          </p:cNvCxnSpPr>
          <p:nvPr/>
        </p:nvCxnSpPr>
        <p:spPr>
          <a:xfrm>
            <a:off x="4217836" y="2047324"/>
            <a:ext cx="808899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84"/>
          <p:cNvCxnSpPr>
            <a:stCxn id="113" idx="0"/>
            <a:endCxn id="109" idx="2"/>
          </p:cNvCxnSpPr>
          <p:nvPr/>
        </p:nvCxnSpPr>
        <p:spPr>
          <a:xfrm flipV="1">
            <a:off x="5026734" y="2047324"/>
            <a:ext cx="836106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87"/>
          <p:cNvSpPr txBox="1"/>
          <p:nvPr/>
        </p:nvSpPr>
        <p:spPr>
          <a:xfrm>
            <a:off x="3164968" y="2850857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直接连接符 188"/>
          <p:cNvCxnSpPr>
            <a:stCxn id="110" idx="2"/>
            <a:endCxn id="116" idx="0"/>
          </p:cNvCxnSpPr>
          <p:nvPr/>
        </p:nvCxnSpPr>
        <p:spPr>
          <a:xfrm>
            <a:off x="1821910" y="2579693"/>
            <a:ext cx="1589797" cy="27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91"/>
          <p:cNvCxnSpPr>
            <a:stCxn id="116" idx="0"/>
            <a:endCxn id="113" idx="2"/>
          </p:cNvCxnSpPr>
          <p:nvPr/>
        </p:nvCxnSpPr>
        <p:spPr>
          <a:xfrm flipV="1">
            <a:off x="3411706" y="2579693"/>
            <a:ext cx="1615028" cy="27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"/>
          <p:cNvSpPr txBox="1"/>
          <p:nvPr/>
        </p:nvSpPr>
        <p:spPr>
          <a:xfrm>
            <a:off x="827779" y="127982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2"/>
          <p:cNvSpPr txBox="1"/>
          <p:nvPr/>
        </p:nvSpPr>
        <p:spPr>
          <a:xfrm>
            <a:off x="2462558" y="128446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2"/>
          <p:cNvSpPr txBox="1"/>
          <p:nvPr/>
        </p:nvSpPr>
        <p:spPr>
          <a:xfrm>
            <a:off x="4030511" y="127982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2"/>
          <p:cNvSpPr txBox="1"/>
          <p:nvPr/>
        </p:nvSpPr>
        <p:spPr>
          <a:xfrm>
            <a:off x="5680344" y="127622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2"/>
          <p:cNvSpPr txBox="1"/>
          <p:nvPr/>
        </p:nvSpPr>
        <p:spPr>
          <a:xfrm>
            <a:off x="1636095" y="180739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2"/>
          <p:cNvSpPr txBox="1"/>
          <p:nvPr/>
        </p:nvSpPr>
        <p:spPr>
          <a:xfrm>
            <a:off x="4841174" y="180121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2"/>
          <p:cNvSpPr txBox="1"/>
          <p:nvPr/>
        </p:nvSpPr>
        <p:spPr>
          <a:xfrm>
            <a:off x="3226399" y="24272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05646"/>
              </p:ext>
            </p:extLst>
          </p:nvPr>
        </p:nvGraphicFramePr>
        <p:xfrm>
          <a:off x="7083517" y="640795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2322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188035684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3198345295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450398081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1167951376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769321442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1218550804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90938295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0872151" y="63703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72883" y="63703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7722754" y="63703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9784080" y="63703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10317480" y="63703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220200" y="63703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229600" y="63703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7185736" y="63703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7176913" y="131802"/>
            <a:ext cx="42530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1   2   3   4   5   6    7   8</a:t>
            </a:r>
          </a:p>
        </p:txBody>
      </p:sp>
      <p:graphicFrame>
        <p:nvGraphicFramePr>
          <p:cNvPr id="147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90510"/>
              </p:ext>
            </p:extLst>
          </p:nvPr>
        </p:nvGraphicFramePr>
        <p:xfrm>
          <a:off x="7091424" y="1969530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84644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  <a:gridCol w="1084644">
                  <a:extLst>
                    <a:ext uri="{9D8B030D-6E8A-4147-A177-3AD203B41FA5}">
                      <a16:colId xmlns:a16="http://schemas.microsoft.com/office/drawing/2014/main" val="3198345295"/>
                    </a:ext>
                  </a:extLst>
                </a:gridCol>
                <a:gridCol w="1084644">
                  <a:extLst>
                    <a:ext uri="{9D8B030D-6E8A-4147-A177-3AD203B41FA5}">
                      <a16:colId xmlns:a16="http://schemas.microsoft.com/office/drawing/2014/main" val="1167951376"/>
                    </a:ext>
                  </a:extLst>
                </a:gridCol>
                <a:gridCol w="1084644">
                  <a:extLst>
                    <a:ext uri="{9D8B030D-6E8A-4147-A177-3AD203B41FA5}">
                      <a16:colId xmlns:a16="http://schemas.microsoft.com/office/drawing/2014/main" val="1218550804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  <p:sp>
        <p:nvSpPr>
          <p:cNvPr id="148" name="Rectangle 147"/>
          <p:cNvSpPr/>
          <p:nvPr/>
        </p:nvSpPr>
        <p:spPr>
          <a:xfrm>
            <a:off x="7563255" y="196576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/>
          </a:p>
        </p:txBody>
      </p:sp>
      <p:sp>
        <p:nvSpPr>
          <p:cNvPr id="149" name="Rectangle 148"/>
          <p:cNvSpPr/>
          <p:nvPr/>
        </p:nvSpPr>
        <p:spPr>
          <a:xfrm>
            <a:off x="8553855" y="1965767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800" dirty="0"/>
          </a:p>
        </p:txBody>
      </p:sp>
      <p:sp>
        <p:nvSpPr>
          <p:cNvPr id="150" name="Rectangle 149"/>
          <p:cNvSpPr/>
          <p:nvPr/>
        </p:nvSpPr>
        <p:spPr>
          <a:xfrm>
            <a:off x="9696855" y="1965767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US" sz="2800" dirty="0"/>
          </a:p>
        </p:txBody>
      </p:sp>
      <p:sp>
        <p:nvSpPr>
          <p:cNvPr id="151" name="Rectangle 150"/>
          <p:cNvSpPr/>
          <p:nvPr/>
        </p:nvSpPr>
        <p:spPr>
          <a:xfrm>
            <a:off x="10692183" y="1965767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sz="2800" dirty="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3984"/>
              </p:ext>
            </p:extLst>
          </p:nvPr>
        </p:nvGraphicFramePr>
        <p:xfrm>
          <a:off x="7052512" y="3188730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69288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  <a:gridCol w="2169288">
                  <a:extLst>
                    <a:ext uri="{9D8B030D-6E8A-4147-A177-3AD203B41FA5}">
                      <a16:colId xmlns:a16="http://schemas.microsoft.com/office/drawing/2014/main" val="1167951376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  <p:sp>
        <p:nvSpPr>
          <p:cNvPr id="153" name="Rectangle 152"/>
          <p:cNvSpPr/>
          <p:nvPr/>
        </p:nvSpPr>
        <p:spPr>
          <a:xfrm>
            <a:off x="7939391" y="3184967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800" dirty="0"/>
          </a:p>
        </p:txBody>
      </p:sp>
      <p:sp>
        <p:nvSpPr>
          <p:cNvPr id="154" name="Rectangle 153"/>
          <p:cNvSpPr/>
          <p:nvPr/>
        </p:nvSpPr>
        <p:spPr>
          <a:xfrm>
            <a:off x="10158783" y="3184967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sz="2800" dirty="0"/>
          </a:p>
        </p:txBody>
      </p:sp>
      <p:graphicFrame>
        <p:nvGraphicFramePr>
          <p:cNvPr id="155" name="Table 154"/>
          <p:cNvGraphicFramePr>
            <a:graphicFrameLocks noGrp="1"/>
          </p:cNvGraphicFramePr>
          <p:nvPr/>
        </p:nvGraphicFramePr>
        <p:xfrm>
          <a:off x="7083517" y="4210605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338576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  <p:sp>
        <p:nvSpPr>
          <p:cNvPr id="156" name="Rectangle 155"/>
          <p:cNvSpPr/>
          <p:nvPr/>
        </p:nvSpPr>
        <p:spPr>
          <a:xfrm>
            <a:off x="8915400" y="4251767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7CF00E7-C48B-4051-B1B7-D0A47A61B3F8}"/>
                  </a:ext>
                </a:extLst>
              </p:cNvPr>
              <p:cNvSpPr/>
              <p:nvPr/>
            </p:nvSpPr>
            <p:spPr>
              <a:xfrm>
                <a:off x="9022468" y="5370493"/>
                <a:ext cx="255762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work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depth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7CF00E7-C48B-4051-B1B7-D0A47A61B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468" y="5370493"/>
                <a:ext cx="2557623" cy="954107"/>
              </a:xfrm>
              <a:prstGeom prst="rect">
                <a:avLst/>
              </a:prstGeom>
              <a:blipFill>
                <a:blip r:embed="rId2"/>
                <a:stretch>
                  <a:fillRect t="-7006" r="-3333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06A21250-B266-4A49-942C-B7F4E20F8B46}"/>
              </a:ext>
            </a:extLst>
          </p:cNvPr>
          <p:cNvGraphicFramePr>
            <a:graphicFrameLocks noGrp="1"/>
          </p:cNvGraphicFramePr>
          <p:nvPr/>
        </p:nvGraphicFramePr>
        <p:xfrm>
          <a:off x="7091424" y="1459638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84644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  <a:gridCol w="1084644">
                  <a:extLst>
                    <a:ext uri="{9D8B030D-6E8A-4147-A177-3AD203B41FA5}">
                      <a16:colId xmlns:a16="http://schemas.microsoft.com/office/drawing/2014/main" val="3198345295"/>
                    </a:ext>
                  </a:extLst>
                </a:gridCol>
                <a:gridCol w="1084644">
                  <a:extLst>
                    <a:ext uri="{9D8B030D-6E8A-4147-A177-3AD203B41FA5}">
                      <a16:colId xmlns:a16="http://schemas.microsoft.com/office/drawing/2014/main" val="1167951376"/>
                    </a:ext>
                  </a:extLst>
                </a:gridCol>
                <a:gridCol w="1084644">
                  <a:extLst>
                    <a:ext uri="{9D8B030D-6E8A-4147-A177-3AD203B41FA5}">
                      <a16:colId xmlns:a16="http://schemas.microsoft.com/office/drawing/2014/main" val="1218550804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5DCFEE8F-A6E5-4A01-87F6-B940B669324C}"/>
              </a:ext>
            </a:extLst>
          </p:cNvPr>
          <p:cNvSpPr/>
          <p:nvPr/>
        </p:nvSpPr>
        <p:spPr>
          <a:xfrm>
            <a:off x="7487056" y="145587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325830-5F31-424D-A7E8-E358D0DC53D4}"/>
              </a:ext>
            </a:extLst>
          </p:cNvPr>
          <p:cNvSpPr/>
          <p:nvPr/>
        </p:nvSpPr>
        <p:spPr>
          <a:xfrm>
            <a:off x="8553856" y="145587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5F62F3-CD17-4B2E-87E8-31889658E7D4}"/>
              </a:ext>
            </a:extLst>
          </p:cNvPr>
          <p:cNvSpPr/>
          <p:nvPr/>
        </p:nvSpPr>
        <p:spPr>
          <a:xfrm>
            <a:off x="9620656" y="1455875"/>
            <a:ext cx="558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8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54E9AEB-8451-44CD-8EE5-E116EA4F242F}"/>
              </a:ext>
            </a:extLst>
          </p:cNvPr>
          <p:cNvSpPr/>
          <p:nvPr/>
        </p:nvSpPr>
        <p:spPr>
          <a:xfrm>
            <a:off x="10611256" y="1455875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/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00D40124-F326-465E-BADE-905E887EA09D}"/>
              </a:ext>
            </a:extLst>
          </p:cNvPr>
          <p:cNvGraphicFramePr>
            <a:graphicFrameLocks noGrp="1"/>
          </p:cNvGraphicFramePr>
          <p:nvPr/>
        </p:nvGraphicFramePr>
        <p:xfrm>
          <a:off x="7055756" y="2655330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69288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  <a:gridCol w="2169288">
                  <a:extLst>
                    <a:ext uri="{9D8B030D-6E8A-4147-A177-3AD203B41FA5}">
                      <a16:colId xmlns:a16="http://schemas.microsoft.com/office/drawing/2014/main" val="1167951376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58E2B07A-B2BD-4FE5-AEE3-44DE1AFBB4BB}"/>
              </a:ext>
            </a:extLst>
          </p:cNvPr>
          <p:cNvSpPr/>
          <p:nvPr/>
        </p:nvSpPr>
        <p:spPr>
          <a:xfrm>
            <a:off x="7889132" y="2651567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3D4868-18D8-44ED-AE00-FDA7568AC7E3}"/>
              </a:ext>
            </a:extLst>
          </p:cNvPr>
          <p:cNvSpPr/>
          <p:nvPr/>
        </p:nvSpPr>
        <p:spPr>
          <a:xfrm>
            <a:off x="9946532" y="2651567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en-US" sz="280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D77EA4D8-8BB8-4126-8809-06550A9F1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883941"/>
              </p:ext>
            </p:extLst>
          </p:nvPr>
        </p:nvGraphicFramePr>
        <p:xfrm>
          <a:off x="7081696" y="4718695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338576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89918FA1-F6D4-4FC1-AFA3-006BED0EEF0A}"/>
              </a:ext>
            </a:extLst>
          </p:cNvPr>
          <p:cNvSpPr/>
          <p:nvPr/>
        </p:nvSpPr>
        <p:spPr>
          <a:xfrm>
            <a:off x="8915400" y="476759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US" sz="2800" dirty="0"/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E07F3103-BE26-478F-8E87-F3D3562AB800}"/>
              </a:ext>
            </a:extLst>
          </p:cNvPr>
          <p:cNvGraphicFramePr>
            <a:graphicFrameLocks noGrp="1"/>
          </p:cNvGraphicFramePr>
          <p:nvPr/>
        </p:nvGraphicFramePr>
        <p:xfrm>
          <a:off x="7091424" y="131802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2322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188035684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3198345295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450398081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1167951376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769321442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1218550804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90938295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06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148" grpId="0"/>
      <p:bldP spid="149" grpId="0"/>
      <p:bldP spid="150" grpId="0"/>
      <p:bldP spid="151" grpId="0"/>
      <p:bldP spid="153" grpId="0"/>
      <p:bldP spid="154" grpId="0"/>
      <p:bldP spid="156" grpId="0"/>
      <p:bldP spid="2" grpId="0"/>
      <p:bldP spid="67" grpId="0"/>
      <p:bldP spid="68" grpId="0"/>
      <p:bldP spid="69" grpId="0"/>
      <p:bldP spid="70" grpId="0"/>
      <p:bldP spid="72" grpId="0"/>
      <p:bldP spid="73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966C-78EB-4700-91A8-3E09022C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did we solve the prefix sum problem?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8DDA-1639-40FC-AD9B-F76160F1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Divide-and-conquer</a:t>
            </a:r>
          </a:p>
          <a:p>
            <a:pPr lvl="1"/>
            <a:r>
              <a:rPr lang="en-US" altLang="zh-CN" dirty="0"/>
              <a:t>Split the problem in half, solve each of the same subproblems in parallel</a:t>
            </a:r>
          </a:p>
          <a:p>
            <a:pPr lvl="2"/>
            <a:r>
              <a:rPr lang="en-US" altLang="zh-CN" dirty="0"/>
              <a:t>i.e., solve the prefix sum of the left and the right halves of the array in parallel</a:t>
            </a:r>
          </a:p>
          <a:p>
            <a:pPr lvl="1"/>
            <a:r>
              <a:rPr lang="en-US" altLang="zh-CN" dirty="0"/>
              <a:t>Convert the results from the subproblems to the final answers</a:t>
            </a:r>
          </a:p>
          <a:p>
            <a:pPr lvl="2"/>
            <a:r>
              <a:rPr lang="en-US" altLang="zh-CN" dirty="0"/>
              <a:t>i.e., the right sum needs to add the “left sum” of the reduce algorithm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Reduce to smaller sizes</a:t>
            </a:r>
          </a:p>
          <a:p>
            <a:pPr lvl="1"/>
            <a:r>
              <a:rPr lang="en-US" altLang="zh-CN" dirty="0"/>
              <a:t>Convert the problem to a smaller size of the same problem</a:t>
            </a:r>
          </a:p>
          <a:p>
            <a:pPr lvl="2"/>
            <a:r>
              <a:rPr lang="en-US" altLang="zh-CN" dirty="0"/>
              <a:t>i.e., add every two elements to half the problem size</a:t>
            </a:r>
          </a:p>
          <a:p>
            <a:pPr lvl="1"/>
            <a:r>
              <a:rPr lang="en-US" altLang="zh-CN" dirty="0"/>
              <a:t>Convert the result of the smaller problem to the final answers</a:t>
            </a:r>
          </a:p>
          <a:p>
            <a:pPr lvl="2"/>
            <a:r>
              <a:rPr lang="en-US" altLang="zh-CN" dirty="0"/>
              <a:t>i.e., copy the results to the odd positions, and get the result at the even positions by adding the original input value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15051-CE2C-4EF8-9EA7-B3D0A025B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6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3581400"/>
          </a:xfrm>
        </p:spPr>
        <p:txBody>
          <a:bodyPr/>
          <a:lstStyle/>
          <a:p>
            <a:r>
              <a:rPr lang="en-US" altLang="zh-CN" dirty="0"/>
              <a:t>Computational Models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9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D6C69-5F61-41BD-AEE0-AB711229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Cost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27107-E699-4093-B7CC-8F9C9657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Work-depth model</a:t>
            </a:r>
          </a:p>
          <a:p>
            <a:pPr lvl="1"/>
            <a:r>
              <a:rPr lang="en-US" altLang="zh-CN" dirty="0"/>
              <a:t>Evaluate the cost of an algorithm</a:t>
            </a:r>
          </a:p>
          <a:p>
            <a:pPr lvl="1"/>
            <a:r>
              <a:rPr lang="en-US" altLang="zh-CN" dirty="0"/>
              <a:t>Does not specify what operations can be used, how much do they cost,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lvl="2"/>
            <a:r>
              <a:rPr lang="en-US" altLang="zh-CN" dirty="0"/>
              <a:t>How much does a parallel for cost?</a:t>
            </a:r>
          </a:p>
          <a:p>
            <a:pPr lvl="2"/>
            <a:r>
              <a:rPr lang="en-US" altLang="zh-CN" dirty="0"/>
              <a:t>How do processors synchronize?</a:t>
            </a:r>
          </a:p>
          <a:p>
            <a:pPr lvl="2"/>
            <a:r>
              <a:rPr lang="en-US" altLang="zh-CN" dirty="0"/>
              <a:t>What happens if two threads access the same memory location at the same time?</a:t>
            </a:r>
          </a:p>
          <a:p>
            <a:endParaRPr lang="en-US" altLang="zh-CN" dirty="0"/>
          </a:p>
          <a:p>
            <a:r>
              <a:rPr lang="en-US" altLang="zh-CN" dirty="0"/>
              <a:t>Sequentially, we have the Random Access Machine Model (RAM model)</a:t>
            </a:r>
          </a:p>
          <a:p>
            <a:pPr lvl="1"/>
            <a:r>
              <a:rPr lang="en-US" altLang="zh-CN" dirty="0"/>
              <a:t>Unbounded memory and you can access any location with its address</a:t>
            </a:r>
          </a:p>
          <a:p>
            <a:pPr lvl="1"/>
            <a:r>
              <a:rPr lang="en-US" altLang="zh-CN" dirty="0"/>
              <a:t>Every operation (computation,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access,</a:t>
            </a:r>
            <a:r>
              <a:rPr lang="zh-CN" altLang="en-US" dirty="0"/>
              <a:t> </a:t>
            </a:r>
            <a:r>
              <a:rPr lang="en-US" altLang="zh-CN" dirty="0"/>
              <a:t>etc.) costs unit time</a:t>
            </a:r>
          </a:p>
          <a:p>
            <a:pPr lvl="1"/>
            <a:r>
              <a:rPr lang="en-US" altLang="zh-CN" dirty="0"/>
              <a:t>Simple and effective for analyzing sequential algorithms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4E0E57-8EF2-4230-B887-A9D7BF9A8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4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52E6E-CD73-4B15-B672-48ED9A18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PRAM (Parallel RAM)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9ABD71-6EB0-4864-B160-C640784C5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dirty="0"/>
                  <a:t> processors share the memory</a:t>
                </a:r>
              </a:p>
              <a:p>
                <a:r>
                  <a:rPr lang="en-US" altLang="zh-CN" dirty="0"/>
                  <a:t>Every operation takes unit time. </a:t>
                </a:r>
              </a:p>
              <a:p>
                <a:r>
                  <a:rPr lang="en-US" altLang="zh-CN" dirty="0"/>
                  <a:t>All threads are highly synchronized</a:t>
                </a:r>
              </a:p>
              <a:p>
                <a:pPr lvl="1"/>
                <a:r>
                  <a:rPr lang="en-US" altLang="zh-CN" dirty="0"/>
                  <a:t>After each unit time, all the threads finish one operation and accessing the memory</a:t>
                </a:r>
              </a:p>
              <a:p>
                <a:r>
                  <a:rPr lang="en-US" altLang="zh-CN" dirty="0"/>
                  <a:t>Some commonly-used settings</a:t>
                </a:r>
              </a:p>
              <a:p>
                <a:pPr lvl="1"/>
                <a:r>
                  <a:rPr lang="en-US" altLang="zh-CN" b="0" dirty="0"/>
                  <a:t>Exclusive read exclusive write (EREW)—every memory cell can be read or written to by only one processor at a time</a:t>
                </a:r>
              </a:p>
              <a:p>
                <a:pPr lvl="1"/>
                <a:r>
                  <a:rPr lang="en-US" altLang="zh-CN" b="0" dirty="0"/>
                  <a:t>Concurrent read exclusive write (CREW)—multiple processors can read a memory cell but only one can write at a time</a:t>
                </a:r>
              </a:p>
              <a:p>
                <a:pPr lvl="1"/>
                <a:r>
                  <a:rPr lang="en-US" altLang="zh-CN" b="0" dirty="0"/>
                  <a:t>Exclusive read concurrent write (ERCW)—never considered</a:t>
                </a:r>
              </a:p>
              <a:p>
                <a:pPr lvl="1"/>
                <a:r>
                  <a:rPr lang="en-US" altLang="zh-CN" b="0" dirty="0"/>
                  <a:t>Concurrent read concurrent write (CRCW)—multiple processors can read and write.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9ABD71-6EB0-4864-B160-C640784C5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 b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A96AD-D142-43B2-962D-52DAFA08A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10070-49DC-4469-9189-1DE83902E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568" y="381000"/>
            <a:ext cx="4495800" cy="17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75D05-C94A-47B1-99D4-F0341252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PRAM (Parallel RAM)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BC94B-F4BB-4EDC-BA4D-C3B85B642E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4342328"/>
                <a:ext cx="11277600" cy="2287071"/>
              </a:xfrm>
            </p:spPr>
            <p:txBody>
              <a:bodyPr/>
              <a:lstStyle/>
              <a:p>
                <a:r>
                  <a:rPr lang="en-US" altLang="zh-CN" dirty="0"/>
                  <a:t>Reduce:</a:t>
                </a:r>
              </a:p>
              <a:p>
                <a:pPr lvl="1"/>
                <a:r>
                  <a:rPr lang="en-US" altLang="zh-CN" dirty="0"/>
                  <a:t>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processors, need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work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processors, need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work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Use the topological order of the computational DAG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BC94B-F4BB-4EDC-BA4D-C3B85B642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4342328"/>
                <a:ext cx="11277600" cy="2287071"/>
              </a:xfrm>
              <a:blipFill>
                <a:blip r:embed="rId2"/>
                <a:stretch>
                  <a:fillRect l="-973" t="-4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9C9FE-0468-408C-840A-4931329C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E5EFB7-0FD0-418E-A26E-7D1679B38CF6}"/>
              </a:ext>
            </a:extLst>
          </p:cNvPr>
          <p:cNvSpPr txBox="1"/>
          <p:nvPr/>
        </p:nvSpPr>
        <p:spPr>
          <a:xfrm>
            <a:off x="5783094" y="18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38A151-7CF3-461C-B6E6-4AB9598FDD89}"/>
              </a:ext>
            </a:extLst>
          </p:cNvPr>
          <p:cNvSpPr txBox="1"/>
          <p:nvPr/>
        </p:nvSpPr>
        <p:spPr>
          <a:xfrm>
            <a:off x="7397682" y="1839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A1AB35-0C5E-4EA2-AB10-E60C3499879C}"/>
              </a:ext>
            </a:extLst>
          </p:cNvPr>
          <p:cNvSpPr txBox="1"/>
          <p:nvPr/>
        </p:nvSpPr>
        <p:spPr>
          <a:xfrm>
            <a:off x="6591300" y="1829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BCC08-EE40-4F89-B83B-549DC3FC223B}"/>
              </a:ext>
            </a:extLst>
          </p:cNvPr>
          <p:cNvSpPr txBox="1"/>
          <p:nvPr/>
        </p:nvSpPr>
        <p:spPr>
          <a:xfrm>
            <a:off x="9815310" y="184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2A9B2A-09EC-4F0A-8F24-435219C91FD2}"/>
              </a:ext>
            </a:extLst>
          </p:cNvPr>
          <p:cNvSpPr txBox="1"/>
          <p:nvPr/>
        </p:nvSpPr>
        <p:spPr>
          <a:xfrm>
            <a:off x="9009434" y="184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ED5DFF-98CE-4DD4-844B-369F70AE715D}"/>
              </a:ext>
            </a:extLst>
          </p:cNvPr>
          <p:cNvSpPr txBox="1"/>
          <p:nvPr/>
        </p:nvSpPr>
        <p:spPr>
          <a:xfrm>
            <a:off x="8203558" y="184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74D3BB-1060-4A3A-9DF6-21C98F075332}"/>
              </a:ext>
            </a:extLst>
          </p:cNvPr>
          <p:cNvSpPr txBox="1"/>
          <p:nvPr/>
        </p:nvSpPr>
        <p:spPr>
          <a:xfrm>
            <a:off x="11433614" y="184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83DAA9-85D9-4EBB-BFFF-1DAD77E959C1}"/>
              </a:ext>
            </a:extLst>
          </p:cNvPr>
          <p:cNvSpPr txBox="1"/>
          <p:nvPr/>
        </p:nvSpPr>
        <p:spPr>
          <a:xfrm>
            <a:off x="10624462" y="184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6198379-FFF1-421B-94DE-248E5EB71ECE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5939547" y="2198132"/>
            <a:ext cx="419100" cy="17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97E2D4F-C6A2-4E4B-9D54-E7F2D5D9750A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6358647" y="2199164"/>
            <a:ext cx="389106" cy="17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14C4C47-6B17-487F-BFC9-D56153DBD37D}"/>
              </a:ext>
            </a:extLst>
          </p:cNvPr>
          <p:cNvSpPr txBox="1"/>
          <p:nvPr/>
        </p:nvSpPr>
        <p:spPr>
          <a:xfrm>
            <a:off x="6202194" y="2374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777B30-6FC7-42A1-B077-1BE1FC163ACF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7554135" y="2208728"/>
            <a:ext cx="433017" cy="16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E336E36-B114-4DBB-860A-FB77D8734253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7987152" y="2210832"/>
            <a:ext cx="372859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43FCA34-F0EF-418C-A782-F6D253665E25}"/>
              </a:ext>
            </a:extLst>
          </p:cNvPr>
          <p:cNvSpPr txBox="1"/>
          <p:nvPr/>
        </p:nvSpPr>
        <p:spPr>
          <a:xfrm>
            <a:off x="7830699" y="23749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03871F9-8A2B-4E4D-A8E1-ED9E9BC10F15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9165887" y="2210832"/>
            <a:ext cx="402938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1784BD-AD21-4DF4-95EE-83A0D932A34D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flipH="1">
            <a:off x="9568825" y="2210832"/>
            <a:ext cx="402938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44">
            <a:extLst>
              <a:ext uri="{FF2B5EF4-FFF2-40B4-BE49-F238E27FC236}">
                <a16:creationId xmlns:a16="http://schemas.microsoft.com/office/drawing/2014/main" id="{1498FD81-D0A1-41CA-86D5-B42D47972113}"/>
              </a:ext>
            </a:extLst>
          </p:cNvPr>
          <p:cNvSpPr txBox="1"/>
          <p:nvPr/>
        </p:nvSpPr>
        <p:spPr>
          <a:xfrm>
            <a:off x="9322340" y="2374900"/>
            <a:ext cx="49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CBC981C-D438-47EF-88B5-3BC0C9166816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>
            <a:off x="10780915" y="2210832"/>
            <a:ext cx="432915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B78440B-F880-466D-A91E-9A890A1E464E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 flipH="1">
            <a:off x="11213830" y="2210832"/>
            <a:ext cx="376237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44">
            <a:extLst>
              <a:ext uri="{FF2B5EF4-FFF2-40B4-BE49-F238E27FC236}">
                <a16:creationId xmlns:a16="http://schemas.microsoft.com/office/drawing/2014/main" id="{DD5A3A51-A11C-45A0-B08C-A5B753E3B79B}"/>
              </a:ext>
            </a:extLst>
          </p:cNvPr>
          <p:cNvSpPr txBox="1"/>
          <p:nvPr/>
        </p:nvSpPr>
        <p:spPr>
          <a:xfrm>
            <a:off x="10994046" y="2374900"/>
            <a:ext cx="4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1D7B35-BEC5-49B4-BF92-32FD61AFB6BF}"/>
              </a:ext>
            </a:extLst>
          </p:cNvPr>
          <p:cNvSpPr txBox="1"/>
          <p:nvPr/>
        </p:nvSpPr>
        <p:spPr>
          <a:xfrm>
            <a:off x="6926161" y="2907268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AB60187-DB23-4A94-9C7A-DA31A68321DA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6358647" y="2744232"/>
            <a:ext cx="814252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30F08B4-7F7A-41BD-B782-0EEB67030D3E}"/>
              </a:ext>
            </a:extLst>
          </p:cNvPr>
          <p:cNvCxnSpPr>
            <a:stCxn id="25" idx="0"/>
            <a:endCxn id="18" idx="2"/>
          </p:cNvCxnSpPr>
          <p:nvPr/>
        </p:nvCxnSpPr>
        <p:spPr>
          <a:xfrm flipV="1">
            <a:off x="7172900" y="2744232"/>
            <a:ext cx="814253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CD0EBEC-D7DF-45E0-9732-FD6CECA9E54A}"/>
              </a:ext>
            </a:extLst>
          </p:cNvPr>
          <p:cNvSpPr txBox="1"/>
          <p:nvPr/>
        </p:nvSpPr>
        <p:spPr>
          <a:xfrm>
            <a:off x="10130986" y="2907268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B6DDA8F-8FE1-456A-A3E2-79CAFF0D3A12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>
            <a:off x="9568826" y="2744232"/>
            <a:ext cx="808899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818DCA5-2828-47E9-811F-C983D1CDEDB5}"/>
              </a:ext>
            </a:extLst>
          </p:cNvPr>
          <p:cNvCxnSpPr>
            <a:stCxn id="28" idx="0"/>
            <a:endCxn id="24" idx="2"/>
          </p:cNvCxnSpPr>
          <p:nvPr/>
        </p:nvCxnSpPr>
        <p:spPr>
          <a:xfrm flipV="1">
            <a:off x="10377724" y="2744232"/>
            <a:ext cx="836106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F9EAFE9-1BC6-46A6-AC02-15A3104A8A8B}"/>
              </a:ext>
            </a:extLst>
          </p:cNvPr>
          <p:cNvSpPr txBox="1"/>
          <p:nvPr/>
        </p:nvSpPr>
        <p:spPr>
          <a:xfrm>
            <a:off x="8515958" y="3547765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FC12F3B-5A78-45F7-9115-584C14682840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>
            <a:off x="7172900" y="3276601"/>
            <a:ext cx="1589797" cy="27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C6DAF77-F20C-431B-816F-A823404FE3AC}"/>
              </a:ext>
            </a:extLst>
          </p:cNvPr>
          <p:cNvCxnSpPr>
            <a:stCxn id="31" idx="0"/>
            <a:endCxn id="28" idx="2"/>
          </p:cNvCxnSpPr>
          <p:nvPr/>
        </p:nvCxnSpPr>
        <p:spPr>
          <a:xfrm flipV="1">
            <a:off x="8762696" y="3276601"/>
            <a:ext cx="1615028" cy="27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">
            <a:extLst>
              <a:ext uri="{FF2B5EF4-FFF2-40B4-BE49-F238E27FC236}">
                <a16:creationId xmlns:a16="http://schemas.microsoft.com/office/drawing/2014/main" id="{9B08F73F-7EE2-4037-9833-514EFDF4BAB5}"/>
              </a:ext>
            </a:extLst>
          </p:cNvPr>
          <p:cNvSpPr txBox="1"/>
          <p:nvPr/>
        </p:nvSpPr>
        <p:spPr>
          <a:xfrm>
            <a:off x="6178769" y="197673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FE819BA6-A605-445F-BE36-2537C20403DF}"/>
              </a:ext>
            </a:extLst>
          </p:cNvPr>
          <p:cNvSpPr txBox="1"/>
          <p:nvPr/>
        </p:nvSpPr>
        <p:spPr>
          <a:xfrm>
            <a:off x="7813548" y="198137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33C29D4E-CCB4-4AFC-8819-CB62818629BC}"/>
              </a:ext>
            </a:extLst>
          </p:cNvPr>
          <p:cNvSpPr txBox="1"/>
          <p:nvPr/>
        </p:nvSpPr>
        <p:spPr>
          <a:xfrm>
            <a:off x="9381501" y="197673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563FF7F0-EE7F-45CB-9386-E0BBF7CFE6DE}"/>
              </a:ext>
            </a:extLst>
          </p:cNvPr>
          <p:cNvSpPr txBox="1"/>
          <p:nvPr/>
        </p:nvSpPr>
        <p:spPr>
          <a:xfrm>
            <a:off x="11031334" y="19731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2A1F365B-6487-4305-9886-6F9A7199A0E4}"/>
              </a:ext>
            </a:extLst>
          </p:cNvPr>
          <p:cNvSpPr txBox="1"/>
          <p:nvPr/>
        </p:nvSpPr>
        <p:spPr>
          <a:xfrm>
            <a:off x="6987085" y="250430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119FE1B8-BB08-4BB5-8441-994C25034986}"/>
              </a:ext>
            </a:extLst>
          </p:cNvPr>
          <p:cNvSpPr txBox="1"/>
          <p:nvPr/>
        </p:nvSpPr>
        <p:spPr>
          <a:xfrm>
            <a:off x="10192164" y="249812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72964E11-78B1-4B82-9579-10E3ADC6753E}"/>
              </a:ext>
            </a:extLst>
          </p:cNvPr>
          <p:cNvSpPr txBox="1"/>
          <p:nvPr/>
        </p:nvSpPr>
        <p:spPr>
          <a:xfrm>
            <a:off x="8577389" y="31242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4ADC66E-80DD-48A0-AD80-DB5C9EF69070}"/>
                  </a:ext>
                </a:extLst>
              </p:cNvPr>
              <p:cNvSpPr/>
              <p:nvPr/>
            </p:nvSpPr>
            <p:spPr>
              <a:xfrm>
                <a:off x="205985" y="1317305"/>
                <a:ext cx="6096000" cy="27864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lvl="0" indent="-228600" defTabSz="9144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b="1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Evaluate an algorithm in PRAM model</a:t>
                </a: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total number of processors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total required (parallel) time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24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Sometimes use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 an indicator of work </a:t>
                </a: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4ADC66E-80DD-48A0-AD80-DB5C9EF69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" y="1317305"/>
                <a:ext cx="6096000" cy="2786404"/>
              </a:xfrm>
              <a:prstGeom prst="rect">
                <a:avLst/>
              </a:prstGeom>
              <a:blipFill>
                <a:blip r:embed="rId3"/>
                <a:stretch>
                  <a:fillRect l="-1800" t="-3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9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926AE-2582-4B96-9A11-ACFE44C3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PRAM: pros and cons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1E139-5AF7-426E-8075-C8E0A4BC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– we can get very good bound</a:t>
            </a:r>
          </a:p>
          <a:p>
            <a:r>
              <a:rPr lang="en-US" altLang="zh-CN" dirty="0"/>
              <a:t>But...</a:t>
            </a:r>
          </a:p>
          <a:p>
            <a:r>
              <a:rPr lang="en-US" altLang="zh-CN" dirty="0"/>
              <a:t>Do we know the number of processors ahead of time?</a:t>
            </a:r>
          </a:p>
          <a:p>
            <a:pPr lvl="1"/>
            <a:r>
              <a:rPr lang="en-US" altLang="zh-CN" dirty="0"/>
              <a:t>The number of available processors even varies during the execution</a:t>
            </a:r>
          </a:p>
          <a:p>
            <a:pPr lvl="1"/>
            <a:r>
              <a:rPr lang="en-US" altLang="zh-CN" dirty="0"/>
              <a:t>Your OS, some other applications may use some processors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9500E-1B06-480C-B730-BAE9C0627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0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FBA8-2D2F-4E41-95F7-6DD3B295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class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57B64-66BD-41D4-8E2D-76AE67D9A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Work-depth model: evaluate the time cost of a parallel algorithm</a:t>
                </a:r>
              </a:p>
              <a:p>
                <a:pPr lvl="1"/>
                <a:r>
                  <a:rPr lang="en-US" altLang="zh-CN" dirty="0"/>
                  <a:t>Work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: total number of operations, the sequential time complexity</a:t>
                </a:r>
              </a:p>
              <a:p>
                <a:pPr lvl="1"/>
                <a:r>
                  <a:rPr lang="en-US" altLang="zh-CN" dirty="0"/>
                  <a:t>Depth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: the longest dependence chain in the computation, the time required when an infinite number of processors are </a:t>
                </a:r>
                <a:r>
                  <a:rPr lang="en-US" altLang="zh-CN" dirty="0" err="1"/>
                  <a:t>avaiable</a:t>
                </a:r>
                <a:endParaRPr lang="en-US" altLang="zh-CN" dirty="0"/>
              </a:p>
              <a:p>
                <a:r>
                  <a:rPr lang="en-US" altLang="zh-CN" dirty="0"/>
                  <a:t>Scheduler: help you map each thread to a processor</a:t>
                </a:r>
              </a:p>
              <a:p>
                <a:pPr lvl="1"/>
                <a:r>
                  <a:rPr lang="en-US" altLang="zh-CN" dirty="0"/>
                  <a:t>A helpful tool to avoid low-level design for parallel algorithms</a:t>
                </a:r>
              </a:p>
              <a:p>
                <a:pPr lvl="1"/>
                <a:r>
                  <a:rPr lang="en-US" altLang="zh-CN" dirty="0"/>
                  <a:t>For a parallel computation with work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and depth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, using a greedy scheduler, the time needed using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processors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57B64-66BD-41D4-8E2D-76AE67D9A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B4ED-BC7A-49F1-B6B5-7A47C9C0D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77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926AE-2582-4B96-9A11-ACFE44C3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PRAM: pros and cons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1E139-5AF7-426E-8075-C8E0A4BC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– we can get very good bound</a:t>
            </a:r>
          </a:p>
          <a:p>
            <a:r>
              <a:rPr lang="en-US" altLang="zh-CN" dirty="0"/>
              <a:t>But...</a:t>
            </a:r>
          </a:p>
          <a:p>
            <a:r>
              <a:rPr lang="en-US" altLang="zh-CN" dirty="0"/>
              <a:t>Do we know the number of processors ahead of time?</a:t>
            </a:r>
          </a:p>
          <a:p>
            <a:r>
              <a:rPr lang="en-US" altLang="zh-CN" dirty="0"/>
              <a:t>Are processors really highly-synchronized?</a:t>
            </a:r>
          </a:p>
          <a:p>
            <a:pPr lvl="1"/>
            <a:r>
              <a:rPr lang="en-US" altLang="zh-CN" dirty="0"/>
              <a:t>Accessing memory is usually more expensive than computation</a:t>
            </a:r>
          </a:p>
          <a:p>
            <a:pPr lvl="1"/>
            <a:r>
              <a:rPr lang="en-US" altLang="zh-CN" dirty="0"/>
              <a:t>Synchronization is expensive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9500E-1B06-480C-B730-BAE9C0627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5BED1A-F6C6-4C8B-8C3D-22731EF9797E}"/>
              </a:ext>
            </a:extLst>
          </p:cNvPr>
          <p:cNvSpPr txBox="1"/>
          <p:nvPr/>
        </p:nvSpPr>
        <p:spPr>
          <a:xfrm>
            <a:off x="1447800" y="4191000"/>
            <a:ext cx="13465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P1: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= 5;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 = 3;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= A+7;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C1A978-240B-4FA4-B49D-49D424ABBA89}"/>
              </a:ext>
            </a:extLst>
          </p:cNvPr>
          <p:cNvSpPr txBox="1"/>
          <p:nvPr/>
        </p:nvSpPr>
        <p:spPr>
          <a:xfrm>
            <a:off x="3810000" y="4188643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P2: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 = 2;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= 3;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 = B+C;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19F20C-A0FE-42FF-AEC7-4490DC3EB477}"/>
              </a:ext>
            </a:extLst>
          </p:cNvPr>
          <p:cNvCxnSpPr/>
          <p:nvPr/>
        </p:nvCxnSpPr>
        <p:spPr>
          <a:xfrm>
            <a:off x="1143000" y="4944896"/>
            <a:ext cx="441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B44DE6-4994-40C5-8BD1-A7D7DDC743A8}"/>
              </a:ext>
            </a:extLst>
          </p:cNvPr>
          <p:cNvCxnSpPr/>
          <p:nvPr/>
        </p:nvCxnSpPr>
        <p:spPr>
          <a:xfrm>
            <a:off x="1143000" y="5334000"/>
            <a:ext cx="441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6F8E38-F1A7-4E4E-A8BC-F725134D1AF9}"/>
              </a:ext>
            </a:extLst>
          </p:cNvPr>
          <p:cNvCxnSpPr/>
          <p:nvPr/>
        </p:nvCxnSpPr>
        <p:spPr>
          <a:xfrm>
            <a:off x="1143000" y="5715000"/>
            <a:ext cx="441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8A0DF-29C5-4CE5-8812-AED7A7F91E80}"/>
              </a:ext>
            </a:extLst>
          </p:cNvPr>
          <p:cNvSpPr/>
          <p:nvPr/>
        </p:nvSpPr>
        <p:spPr>
          <a:xfrm>
            <a:off x="5638800" y="4659868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sync</a:t>
            </a:r>
            <a:endParaRPr lang="zh-CN" altLang="en-US" sz="2800" dirty="0">
              <a:solidFill>
                <a:schemeClr val="accent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162DA-1084-4DEE-80DD-5EFF77CC03C8}"/>
              </a:ext>
            </a:extLst>
          </p:cNvPr>
          <p:cNvSpPr/>
          <p:nvPr/>
        </p:nvSpPr>
        <p:spPr>
          <a:xfrm>
            <a:off x="5638800" y="5053519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sync</a:t>
            </a:r>
            <a:endParaRPr lang="zh-CN" altLang="en-US" sz="2800" dirty="0">
              <a:solidFill>
                <a:schemeClr val="accent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67259-45C7-4406-9071-8DB25AD2D4F0}"/>
              </a:ext>
            </a:extLst>
          </p:cNvPr>
          <p:cNvSpPr/>
          <p:nvPr/>
        </p:nvSpPr>
        <p:spPr>
          <a:xfrm>
            <a:off x="5648528" y="5419928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4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sync</a:t>
            </a:r>
            <a:endParaRPr lang="zh-CN" altLang="en-US" sz="2800" dirty="0">
              <a:solidFill>
                <a:schemeClr val="accent4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1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926AE-2582-4B96-9A11-ACFE44C3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PRAM: pros and cons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1E139-5AF7-426E-8075-C8E0A4BC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5334000"/>
          </a:xfrm>
        </p:spPr>
        <p:txBody>
          <a:bodyPr>
            <a:normAutofit/>
          </a:bodyPr>
          <a:lstStyle/>
          <a:p>
            <a:r>
              <a:rPr lang="en-US" altLang="zh-CN" dirty="0"/>
              <a:t>Simple, easy to analyze</a:t>
            </a:r>
          </a:p>
          <a:p>
            <a:r>
              <a:rPr lang="en-US" altLang="zh-CN" dirty="0"/>
              <a:t>But...</a:t>
            </a:r>
          </a:p>
          <a:p>
            <a:r>
              <a:rPr lang="en-US" altLang="zh-CN" dirty="0"/>
              <a:t>Do we know the number of processors ahead of time?</a:t>
            </a:r>
          </a:p>
          <a:p>
            <a:r>
              <a:rPr lang="en-US" altLang="zh-CN" dirty="0"/>
              <a:t>Are processors really highly-synchronized?</a:t>
            </a:r>
          </a:p>
          <a:p>
            <a:pPr lvl="1"/>
            <a:r>
              <a:rPr lang="en-US" altLang="zh-CN" dirty="0"/>
              <a:t>Accessing memory is usually more expensive than computation</a:t>
            </a:r>
          </a:p>
          <a:p>
            <a:r>
              <a:rPr lang="en-US" altLang="zh-CN" dirty="0"/>
              <a:t>Are concurrent writes ideal enough to take unit time?</a:t>
            </a:r>
          </a:p>
          <a:p>
            <a:endParaRPr lang="en-US" altLang="zh-CN" dirty="0"/>
          </a:p>
          <a:p>
            <a:r>
              <a:rPr lang="en-US" altLang="zh-CN" dirty="0"/>
              <a:t>Although we do not use PRAM in this course, many useful and good algorithms (and ideas) were proposed based on PRAM</a:t>
            </a:r>
          </a:p>
          <a:p>
            <a:r>
              <a:rPr lang="en-US" altLang="zh-CN" dirty="0"/>
              <a:t>Proposed in 1979, but parallelism moved into the mainstream of processor design from 2005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9500E-1B06-480C-B730-BAE9C0627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6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3581400"/>
          </a:xfrm>
        </p:spPr>
        <p:txBody>
          <a:bodyPr/>
          <a:lstStyle/>
          <a:p>
            <a:r>
              <a:rPr lang="en-US" altLang="zh-CN" dirty="0"/>
              <a:t>Fork-join parallelism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9398B-F3C0-46F9-9D35-F71CA397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Fork-join Parallelism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09E203-F1E2-4D5E-A7AB-7F1B2FB15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computation starts with one thread</a:t>
                </a:r>
              </a:p>
              <a:p>
                <a:r>
                  <a:rPr lang="en-US" altLang="zh-CN" dirty="0"/>
                  <a:t>A 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/>
                  <a:t> can fork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threads to execute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pieces of code. After they all finish, they join back and continue the rest computation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can use work and depth to analyze the cost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09E203-F1E2-4D5E-A7AB-7F1B2FB15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AF968-8025-43C9-B8F5-76FDA7FA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31A19-ECFB-4716-AEEA-80C3F8F8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6172200" cy="256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1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9398B-F3C0-46F9-9D35-F71CA397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Fork-join Parallelism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09E203-F1E2-4D5E-A7AB-7F1B2FB15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6781800" cy="5257800"/>
              </a:xfrm>
            </p:spPr>
            <p:txBody>
              <a:bodyPr/>
              <a:lstStyle/>
              <a:p>
                <a:r>
                  <a:rPr lang="en-US" altLang="zh-CN" dirty="0"/>
                  <a:t>The computation starts with one thread</a:t>
                </a:r>
              </a:p>
              <a:p>
                <a:r>
                  <a:rPr lang="en-US" altLang="zh-CN" dirty="0"/>
                  <a:t>A 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/>
                  <a:t> can fork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threads to execute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pieces of code. After they all finish, they join back and continue the rest computation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Fork-join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nested parallelism</a:t>
                </a:r>
                <a:r>
                  <a:rPr lang="en-US" altLang="zh-CN" dirty="0"/>
                  <a:t>, meaning that a forked thread can further fork new threads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09E203-F1E2-4D5E-A7AB-7F1B2FB15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6781800" cy="5257800"/>
              </a:xfrm>
              <a:blipFill>
                <a:blip r:embed="rId2"/>
                <a:stretch>
                  <a:fillRect l="-1617" t="-1970" r="-2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AF968-8025-43C9-B8F5-76FDA7FA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24</a:t>
            </a:fld>
            <a:endParaRPr lang="zh-CN" altLang="en-US"/>
          </a:p>
        </p:txBody>
      </p:sp>
      <p:cxnSp>
        <p:nvCxnSpPr>
          <p:cNvPr id="7" name="AutoShape 36">
            <a:extLst>
              <a:ext uri="{FF2B5EF4-FFF2-40B4-BE49-F238E27FC236}">
                <a16:creationId xmlns:a16="http://schemas.microsoft.com/office/drawing/2014/main" id="{93122ADD-0F61-4F0A-9932-B32748D33C7A}"/>
              </a:ext>
            </a:extLst>
          </p:cNvPr>
          <p:cNvCxnSpPr>
            <a:cxnSpLocks noChangeShapeType="1"/>
            <a:stCxn id="19" idx="3"/>
            <a:endCxn id="21" idx="0"/>
          </p:cNvCxnSpPr>
          <p:nvPr/>
        </p:nvCxnSpPr>
        <p:spPr bwMode="auto">
          <a:xfrm flipH="1">
            <a:off x="8361218" y="1327151"/>
            <a:ext cx="844550" cy="282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8" name="AutoShape 37">
            <a:extLst>
              <a:ext uri="{FF2B5EF4-FFF2-40B4-BE49-F238E27FC236}">
                <a16:creationId xmlns:a16="http://schemas.microsoft.com/office/drawing/2014/main" id="{DCD219DC-2F30-44FA-A526-A39B80AE18BA}"/>
              </a:ext>
            </a:extLst>
          </p:cNvPr>
          <p:cNvCxnSpPr>
            <a:cxnSpLocks noChangeShapeType="1"/>
            <a:stCxn id="21" idx="5"/>
            <a:endCxn id="30" idx="0"/>
          </p:cNvCxnSpPr>
          <p:nvPr/>
        </p:nvCxnSpPr>
        <p:spPr bwMode="auto">
          <a:xfrm>
            <a:off x="8469168" y="1870076"/>
            <a:ext cx="368300" cy="282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9" name="AutoShape 38">
            <a:extLst>
              <a:ext uri="{FF2B5EF4-FFF2-40B4-BE49-F238E27FC236}">
                <a16:creationId xmlns:a16="http://schemas.microsoft.com/office/drawing/2014/main" id="{0CAC3244-2857-4B9E-84CD-4C689C101442}"/>
              </a:ext>
            </a:extLst>
          </p:cNvPr>
          <p:cNvCxnSpPr>
            <a:cxnSpLocks noChangeShapeType="1"/>
            <a:stCxn id="30" idx="3"/>
            <a:endCxn id="22" idx="0"/>
          </p:cNvCxnSpPr>
          <p:nvPr/>
        </p:nvCxnSpPr>
        <p:spPr bwMode="auto">
          <a:xfrm flipH="1">
            <a:off x="8577118" y="2412813"/>
            <a:ext cx="152587" cy="17484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0" name="AutoShape 39">
            <a:extLst>
              <a:ext uri="{FF2B5EF4-FFF2-40B4-BE49-F238E27FC236}">
                <a16:creationId xmlns:a16="http://schemas.microsoft.com/office/drawing/2014/main" id="{5F668834-A143-41F4-A6DB-9CF2BD7E896E}"/>
              </a:ext>
            </a:extLst>
          </p:cNvPr>
          <p:cNvCxnSpPr>
            <a:cxnSpLocks noChangeShapeType="1"/>
            <a:stCxn id="22" idx="4"/>
            <a:endCxn id="25" idx="0"/>
          </p:cNvCxnSpPr>
          <p:nvPr/>
        </p:nvCxnSpPr>
        <p:spPr bwMode="auto">
          <a:xfrm>
            <a:off x="8577118" y="2892456"/>
            <a:ext cx="247876" cy="43333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D841548A-2912-4463-A1C3-73EBB75EFA5C}"/>
              </a:ext>
            </a:extLst>
          </p:cNvPr>
          <p:cNvCxnSpPr>
            <a:cxnSpLocks noChangeShapeType="1"/>
            <a:stCxn id="25" idx="4"/>
            <a:endCxn id="23" idx="0"/>
          </p:cNvCxnSpPr>
          <p:nvPr/>
        </p:nvCxnSpPr>
        <p:spPr bwMode="auto">
          <a:xfrm flipH="1">
            <a:off x="8361218" y="3630586"/>
            <a:ext cx="463776" cy="15083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2" name="AutoShape 41">
            <a:extLst>
              <a:ext uri="{FF2B5EF4-FFF2-40B4-BE49-F238E27FC236}">
                <a16:creationId xmlns:a16="http://schemas.microsoft.com/office/drawing/2014/main" id="{EDC0AAEB-BF25-4E34-8612-452F3FA41416}"/>
              </a:ext>
            </a:extLst>
          </p:cNvPr>
          <p:cNvCxnSpPr>
            <a:cxnSpLocks noChangeShapeType="1"/>
            <a:stCxn id="23" idx="4"/>
            <a:endCxn id="24" idx="0"/>
          </p:cNvCxnSpPr>
          <p:nvPr/>
        </p:nvCxnSpPr>
        <p:spPr bwMode="auto">
          <a:xfrm>
            <a:off x="8361218" y="4086226"/>
            <a:ext cx="0" cy="238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13" name="AutoShape 42">
            <a:extLst>
              <a:ext uri="{FF2B5EF4-FFF2-40B4-BE49-F238E27FC236}">
                <a16:creationId xmlns:a16="http://schemas.microsoft.com/office/drawing/2014/main" id="{35049863-BBD2-4FFE-BDA8-E887FE5DFB86}"/>
              </a:ext>
            </a:extLst>
          </p:cNvPr>
          <p:cNvCxnSpPr>
            <a:cxnSpLocks noChangeShapeType="1"/>
            <a:stCxn id="24" idx="5"/>
            <a:endCxn id="44" idx="1"/>
          </p:cNvCxnSpPr>
          <p:nvPr/>
        </p:nvCxnSpPr>
        <p:spPr bwMode="auto">
          <a:xfrm>
            <a:off x="8468981" y="4584513"/>
            <a:ext cx="1100656" cy="56552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sp>
        <p:nvSpPr>
          <p:cNvPr id="14" name="Oval 4">
            <a:extLst>
              <a:ext uri="{FF2B5EF4-FFF2-40B4-BE49-F238E27FC236}">
                <a16:creationId xmlns:a16="http://schemas.microsoft.com/office/drawing/2014/main" id="{13824535-88C1-4674-8620-8EF6C83FB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968" y="2152650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99CF1981-39EC-42B7-85A1-833C527D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718" y="2695575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F388BCDB-512D-4504-BAFD-EA5F71CA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913" y="3350943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A61B4D4D-B492-49A7-8FBB-21AA6554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218" y="2152650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1BCEC01A-CA4A-4E9A-8BE2-F2BEE0FC4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218" y="3238500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D5851E5A-7D05-4856-BF40-446158614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1318" y="1066800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3EA37623-D0DA-47E8-B82F-7758BEDE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085" y="4251217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242B8865-BE90-4D3D-88CC-6894B4444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8" y="1609725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256243A4-0B1E-447A-9F65-7075D41F4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718" y="2587656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8E84ABDF-DDAF-420E-859B-4ADE37B7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8" y="3781425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24" name="Oval 16">
            <a:extLst>
              <a:ext uri="{FF2B5EF4-FFF2-40B4-BE49-F238E27FC236}">
                <a16:creationId xmlns:a16="http://schemas.microsoft.com/office/drawing/2014/main" id="{9843677D-45D8-40CE-AB70-AB0933294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8" y="4324350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25" name="Oval 17">
            <a:extLst>
              <a:ext uri="{FF2B5EF4-FFF2-40B4-BE49-F238E27FC236}">
                <a16:creationId xmlns:a16="http://schemas.microsoft.com/office/drawing/2014/main" id="{97327D45-83D9-49E7-BEC5-2A37564C2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94" y="3325786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26" name="Oval 18">
            <a:extLst>
              <a:ext uri="{FF2B5EF4-FFF2-40B4-BE49-F238E27FC236}">
                <a16:creationId xmlns:a16="http://schemas.microsoft.com/office/drawing/2014/main" id="{257A5FCA-3A63-42D0-A9B6-1F4F61DA7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368" y="2580386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27" name="Oval 19">
            <a:extLst>
              <a:ext uri="{FF2B5EF4-FFF2-40B4-BE49-F238E27FC236}">
                <a16:creationId xmlns:a16="http://schemas.microsoft.com/office/drawing/2014/main" id="{2F0DD8A5-6BBF-4164-B318-8D00D74E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8218" y="2695575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28" name="Oval 20">
            <a:extLst>
              <a:ext uri="{FF2B5EF4-FFF2-40B4-BE49-F238E27FC236}">
                <a16:creationId xmlns:a16="http://schemas.microsoft.com/office/drawing/2014/main" id="{844EFA75-FF02-492E-9E4C-31F061B4B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8218" y="3238500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2A01ED-7929-4F1F-B30B-D096A87FE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342" y="3008313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511A8A13-D625-42E0-8671-31EC9F6FB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068" y="2152650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cxnSp>
        <p:nvCxnSpPr>
          <p:cNvPr id="31" name="AutoShape 21">
            <a:extLst>
              <a:ext uri="{FF2B5EF4-FFF2-40B4-BE49-F238E27FC236}">
                <a16:creationId xmlns:a16="http://schemas.microsoft.com/office/drawing/2014/main" id="{57B0667F-84FD-42AD-8D51-F13786ADA871}"/>
              </a:ext>
            </a:extLst>
          </p:cNvPr>
          <p:cNvCxnSpPr>
            <a:cxnSpLocks noChangeShapeType="1"/>
            <a:stCxn id="19" idx="5"/>
            <a:endCxn id="14" idx="0"/>
          </p:cNvCxnSpPr>
          <p:nvPr/>
        </p:nvCxnSpPr>
        <p:spPr bwMode="auto">
          <a:xfrm>
            <a:off x="9421668" y="1327150"/>
            <a:ext cx="1282700" cy="825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32" name="AutoShape 22">
            <a:extLst>
              <a:ext uri="{FF2B5EF4-FFF2-40B4-BE49-F238E27FC236}">
                <a16:creationId xmlns:a16="http://schemas.microsoft.com/office/drawing/2014/main" id="{9C2A0DB5-2ED4-4B56-B07D-6AA07B19985C}"/>
              </a:ext>
            </a:extLst>
          </p:cNvPr>
          <p:cNvCxnSpPr>
            <a:cxnSpLocks noChangeShapeType="1"/>
            <a:stCxn id="21" idx="3"/>
            <a:endCxn id="17" idx="0"/>
          </p:cNvCxnSpPr>
          <p:nvPr/>
        </p:nvCxnSpPr>
        <p:spPr bwMode="auto">
          <a:xfrm flipH="1">
            <a:off x="7751618" y="1870076"/>
            <a:ext cx="501650" cy="282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33" name="AutoShape 23">
            <a:extLst>
              <a:ext uri="{FF2B5EF4-FFF2-40B4-BE49-F238E27FC236}">
                <a16:creationId xmlns:a16="http://schemas.microsoft.com/office/drawing/2014/main" id="{F8798921-261F-439A-BB55-3B5CED7119EA}"/>
              </a:ext>
            </a:extLst>
          </p:cNvPr>
          <p:cNvCxnSpPr>
            <a:cxnSpLocks noChangeShapeType="1"/>
            <a:stCxn id="17" idx="4"/>
            <a:endCxn id="18" idx="0"/>
          </p:cNvCxnSpPr>
          <p:nvPr/>
        </p:nvCxnSpPr>
        <p:spPr bwMode="auto">
          <a:xfrm rot="5400000">
            <a:off x="7361093" y="2847975"/>
            <a:ext cx="78105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34" name="AutoShape 24">
            <a:extLst>
              <a:ext uri="{FF2B5EF4-FFF2-40B4-BE49-F238E27FC236}">
                <a16:creationId xmlns:a16="http://schemas.microsoft.com/office/drawing/2014/main" id="{91EA5DAD-B277-4000-81DD-2DE2B8F4C9B1}"/>
              </a:ext>
            </a:extLst>
          </p:cNvPr>
          <p:cNvCxnSpPr>
            <a:cxnSpLocks noChangeShapeType="1"/>
            <a:stCxn id="30" idx="5"/>
            <a:endCxn id="26" idx="0"/>
          </p:cNvCxnSpPr>
          <p:nvPr/>
        </p:nvCxnSpPr>
        <p:spPr bwMode="auto">
          <a:xfrm>
            <a:off x="8945231" y="2412813"/>
            <a:ext cx="260537" cy="16757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35" name="AutoShape 25">
            <a:extLst>
              <a:ext uri="{FF2B5EF4-FFF2-40B4-BE49-F238E27FC236}">
                <a16:creationId xmlns:a16="http://schemas.microsoft.com/office/drawing/2014/main" id="{46BD6738-0B0F-41EF-BCE1-1ACE8F281208}"/>
              </a:ext>
            </a:extLst>
          </p:cNvPr>
          <p:cNvCxnSpPr>
            <a:cxnSpLocks noChangeShapeType="1"/>
            <a:stCxn id="18" idx="5"/>
            <a:endCxn id="23" idx="1"/>
          </p:cNvCxnSpPr>
          <p:nvPr/>
        </p:nvCxnSpPr>
        <p:spPr bwMode="auto">
          <a:xfrm rot="16200000" flipH="1">
            <a:off x="7892720" y="3465325"/>
            <a:ext cx="327399" cy="3940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36" name="AutoShape 26">
            <a:extLst>
              <a:ext uri="{FF2B5EF4-FFF2-40B4-BE49-F238E27FC236}">
                <a16:creationId xmlns:a16="http://schemas.microsoft.com/office/drawing/2014/main" id="{F81A57CF-379E-456D-BA3D-87A39DF0CB57}"/>
              </a:ext>
            </a:extLst>
          </p:cNvPr>
          <p:cNvCxnSpPr>
            <a:cxnSpLocks noChangeShapeType="1"/>
            <a:stCxn id="14" idx="5"/>
            <a:endCxn id="27" idx="0"/>
          </p:cNvCxnSpPr>
          <p:nvPr/>
        </p:nvCxnSpPr>
        <p:spPr bwMode="auto">
          <a:xfrm rot="16200000" flipH="1">
            <a:off x="10854993" y="2369951"/>
            <a:ext cx="282762" cy="368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37" name="AutoShape 27">
            <a:extLst>
              <a:ext uri="{FF2B5EF4-FFF2-40B4-BE49-F238E27FC236}">
                <a16:creationId xmlns:a16="http://schemas.microsoft.com/office/drawing/2014/main" id="{9D2836D3-B757-44E6-8C1E-645C435C2070}"/>
              </a:ext>
            </a:extLst>
          </p:cNvPr>
          <p:cNvCxnSpPr>
            <a:cxnSpLocks noChangeShapeType="1"/>
            <a:stCxn id="29" idx="3"/>
            <a:endCxn id="25" idx="7"/>
          </p:cNvCxnSpPr>
          <p:nvPr/>
        </p:nvCxnSpPr>
        <p:spPr bwMode="auto">
          <a:xfrm flipH="1">
            <a:off x="8932757" y="3268476"/>
            <a:ext cx="157222" cy="10194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38" name="AutoShape 29">
            <a:extLst>
              <a:ext uri="{FF2B5EF4-FFF2-40B4-BE49-F238E27FC236}">
                <a16:creationId xmlns:a16="http://schemas.microsoft.com/office/drawing/2014/main" id="{69F4DD1D-F4EB-424E-8ECC-B67C682EBB4B}"/>
              </a:ext>
            </a:extLst>
          </p:cNvPr>
          <p:cNvCxnSpPr>
            <a:cxnSpLocks noChangeShapeType="1"/>
            <a:stCxn id="26" idx="4"/>
            <a:endCxn id="29" idx="0"/>
          </p:cNvCxnSpPr>
          <p:nvPr/>
        </p:nvCxnSpPr>
        <p:spPr bwMode="auto">
          <a:xfrm flipH="1">
            <a:off x="9197742" y="2885186"/>
            <a:ext cx="8026" cy="12312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39" name="AutoShape 30">
            <a:extLst>
              <a:ext uri="{FF2B5EF4-FFF2-40B4-BE49-F238E27FC236}">
                <a16:creationId xmlns:a16="http://schemas.microsoft.com/office/drawing/2014/main" id="{1B238941-4B37-4AA1-94AD-BEBB8452BE37}"/>
              </a:ext>
            </a:extLst>
          </p:cNvPr>
          <p:cNvCxnSpPr>
            <a:cxnSpLocks noChangeShapeType="1"/>
            <a:stCxn id="14" idx="3"/>
            <a:endCxn id="15" idx="0"/>
          </p:cNvCxnSpPr>
          <p:nvPr/>
        </p:nvCxnSpPr>
        <p:spPr bwMode="auto">
          <a:xfrm flipH="1">
            <a:off x="10228118" y="2413001"/>
            <a:ext cx="368300" cy="282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40" name="AutoShape 31">
            <a:extLst>
              <a:ext uri="{FF2B5EF4-FFF2-40B4-BE49-F238E27FC236}">
                <a16:creationId xmlns:a16="http://schemas.microsoft.com/office/drawing/2014/main" id="{A3CC4D24-2A80-4C17-8233-8F9A45F341F3}"/>
              </a:ext>
            </a:extLst>
          </p:cNvPr>
          <p:cNvCxnSpPr>
            <a:cxnSpLocks noChangeShapeType="1"/>
            <a:stCxn id="15" idx="4"/>
            <a:endCxn id="16" idx="0"/>
          </p:cNvCxnSpPr>
          <p:nvPr/>
        </p:nvCxnSpPr>
        <p:spPr bwMode="auto">
          <a:xfrm flipH="1">
            <a:off x="10217313" y="3000375"/>
            <a:ext cx="10805" cy="35056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41" name="AutoShape 32">
            <a:extLst>
              <a:ext uri="{FF2B5EF4-FFF2-40B4-BE49-F238E27FC236}">
                <a16:creationId xmlns:a16="http://schemas.microsoft.com/office/drawing/2014/main" id="{08EB53B8-ACD4-4AAC-96E2-2A720E7A15A8}"/>
              </a:ext>
            </a:extLst>
          </p:cNvPr>
          <p:cNvCxnSpPr>
            <a:cxnSpLocks noChangeShapeType="1"/>
            <a:stCxn id="27" idx="4"/>
            <a:endCxn id="28" idx="0"/>
          </p:cNvCxnSpPr>
          <p:nvPr/>
        </p:nvCxnSpPr>
        <p:spPr bwMode="auto">
          <a:xfrm rot="5400000">
            <a:off x="11061557" y="3119437"/>
            <a:ext cx="23812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42" name="AutoShape 33">
            <a:extLst>
              <a:ext uri="{FF2B5EF4-FFF2-40B4-BE49-F238E27FC236}">
                <a16:creationId xmlns:a16="http://schemas.microsoft.com/office/drawing/2014/main" id="{F2F18A95-C834-43FC-94CB-9359F93B4C9E}"/>
              </a:ext>
            </a:extLst>
          </p:cNvPr>
          <p:cNvCxnSpPr>
            <a:cxnSpLocks noChangeShapeType="1"/>
            <a:stCxn id="28" idx="4"/>
            <a:endCxn id="20" idx="6"/>
          </p:cNvCxnSpPr>
          <p:nvPr/>
        </p:nvCxnSpPr>
        <p:spPr bwMode="auto">
          <a:xfrm flipH="1">
            <a:off x="10519885" y="3543300"/>
            <a:ext cx="660733" cy="8603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43" name="AutoShape 34">
            <a:extLst>
              <a:ext uri="{FF2B5EF4-FFF2-40B4-BE49-F238E27FC236}">
                <a16:creationId xmlns:a16="http://schemas.microsoft.com/office/drawing/2014/main" id="{F56550E8-99B5-4C12-8F47-05A68579521B}"/>
              </a:ext>
            </a:extLst>
          </p:cNvPr>
          <p:cNvCxnSpPr>
            <a:cxnSpLocks noChangeShapeType="1"/>
            <a:stCxn id="16" idx="4"/>
            <a:endCxn id="20" idx="0"/>
          </p:cNvCxnSpPr>
          <p:nvPr/>
        </p:nvCxnSpPr>
        <p:spPr bwMode="auto">
          <a:xfrm>
            <a:off x="10217313" y="3655743"/>
            <a:ext cx="150172" cy="5954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sp>
        <p:nvSpPr>
          <p:cNvPr id="44" name="Oval 12">
            <a:extLst>
              <a:ext uri="{FF2B5EF4-FFF2-40B4-BE49-F238E27FC236}">
                <a16:creationId xmlns:a16="http://schemas.microsoft.com/office/drawing/2014/main" id="{027D29BA-F55E-4A7F-B98D-851DBAB4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5105400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cxnSp>
        <p:nvCxnSpPr>
          <p:cNvPr id="50" name="AutoShape 41">
            <a:extLst>
              <a:ext uri="{FF2B5EF4-FFF2-40B4-BE49-F238E27FC236}">
                <a16:creationId xmlns:a16="http://schemas.microsoft.com/office/drawing/2014/main" id="{AC9C6FCB-D8D6-4EFA-ACE4-BFAAD1267AD3}"/>
              </a:ext>
            </a:extLst>
          </p:cNvPr>
          <p:cNvCxnSpPr>
            <a:cxnSpLocks noChangeShapeType="1"/>
            <a:stCxn id="20" idx="4"/>
            <a:endCxn id="44" idx="0"/>
          </p:cNvCxnSpPr>
          <p:nvPr/>
        </p:nvCxnSpPr>
        <p:spPr bwMode="auto">
          <a:xfrm flipH="1">
            <a:off x="9677400" y="4556017"/>
            <a:ext cx="690085" cy="54938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sp>
        <p:nvSpPr>
          <p:cNvPr id="55" name="Oval 5">
            <a:extLst>
              <a:ext uri="{FF2B5EF4-FFF2-40B4-BE49-F238E27FC236}">
                <a16:creationId xmlns:a16="http://schemas.microsoft.com/office/drawing/2014/main" id="{36069062-C1CB-4772-B8E2-7F3D12C65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9885" y="3006389"/>
            <a:ext cx="304800" cy="304800"/>
          </a:xfrm>
          <a:prstGeom prst="ellipse">
            <a:avLst/>
          </a:prstGeom>
          <a:solidFill>
            <a:srgbClr val="C0C0C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dirty="0">
              <a:latin typeface="Lucida Sans Unicode" pitchFamily="34" charset="0"/>
            </a:endParaRPr>
          </a:p>
        </p:txBody>
      </p:sp>
      <p:cxnSp>
        <p:nvCxnSpPr>
          <p:cNvPr id="56" name="AutoShape 26">
            <a:extLst>
              <a:ext uri="{FF2B5EF4-FFF2-40B4-BE49-F238E27FC236}">
                <a16:creationId xmlns:a16="http://schemas.microsoft.com/office/drawing/2014/main" id="{EC204EEB-D6F2-4C11-83FA-C6D4F45940F9}"/>
              </a:ext>
            </a:extLst>
          </p:cNvPr>
          <p:cNvCxnSpPr>
            <a:cxnSpLocks noChangeShapeType="1"/>
            <a:stCxn id="14" idx="4"/>
            <a:endCxn id="55" idx="0"/>
          </p:cNvCxnSpPr>
          <p:nvPr/>
        </p:nvCxnSpPr>
        <p:spPr bwMode="auto">
          <a:xfrm flipH="1">
            <a:off x="10672285" y="2457450"/>
            <a:ext cx="32083" cy="54893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  <p:cxnSp>
        <p:nvCxnSpPr>
          <p:cNvPr id="59" name="AutoShape 26">
            <a:extLst>
              <a:ext uri="{FF2B5EF4-FFF2-40B4-BE49-F238E27FC236}">
                <a16:creationId xmlns:a16="http://schemas.microsoft.com/office/drawing/2014/main" id="{3D4D9B15-E030-4833-8E6B-ECF7CEC6328B}"/>
              </a:ext>
            </a:extLst>
          </p:cNvPr>
          <p:cNvCxnSpPr>
            <a:cxnSpLocks noChangeShapeType="1"/>
            <a:stCxn id="55" idx="4"/>
            <a:endCxn id="20" idx="7"/>
          </p:cNvCxnSpPr>
          <p:nvPr/>
        </p:nvCxnSpPr>
        <p:spPr bwMode="auto">
          <a:xfrm flipH="1">
            <a:off x="10475248" y="3311189"/>
            <a:ext cx="197037" cy="98466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73907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9398B-F3C0-46F9-9D35-F71CA397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Fork-join Parallelism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09E203-F1E2-4D5E-A7AB-7F1B2FB15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computation starts with one thread</a:t>
                </a:r>
              </a:p>
              <a:p>
                <a:r>
                  <a:rPr lang="en-US" altLang="zh-CN" dirty="0"/>
                  <a:t>A 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/>
                  <a:t> can fork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threads to execute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pieces of code. After they all finish, they join back and continue the rest computation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can use work and depth to analyze the cost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09E203-F1E2-4D5E-A7AB-7F1B2FB15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AF968-8025-43C9-B8F5-76FDA7FA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ECFE93-A94F-473B-9AA7-27902B3513DA}"/>
              </a:ext>
            </a:extLst>
          </p:cNvPr>
          <p:cNvSpPr/>
          <p:nvPr/>
        </p:nvSpPr>
        <p:spPr>
          <a:xfrm>
            <a:off x="1143000" y="3886200"/>
            <a:ext cx="77724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Function Scan(A, B, s, t,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If  s=t  then B[s] =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+ A[s]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In Parallel (Fork):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Scan(A, B, s, mid,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Scan(A, B, mid+1, t,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ps+leftSum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        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Join</a:t>
            </a:r>
          </a:p>
        </p:txBody>
      </p:sp>
    </p:spTree>
    <p:extLst>
      <p:ext uri="{BB962C8B-B14F-4D97-AF65-F5344CB8AC3E}">
        <p14:creationId xmlns:p14="http://schemas.microsoft.com/office/powerpoint/2010/main" val="2514434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5E6E8-6A39-4359-B9E2-A81CB38E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Fork-join parallelism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9092B-B9D9-4A8B-BE22-8BA02CF2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PrefixSum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(In, n, Out) {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if (n==1) Out[0] = In[0];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para_for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=0 to n/2)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//Fork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B[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] = n[2i]+In[2i+1]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//Join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PrefixSum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(B, n/2, C);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Out[0] = In[0];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para_for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=1 to n) {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//Fork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if (i%2) Out[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] = C[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/2];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else Out[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] = C[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/2-1] + In[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];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//Join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C8F159-D81A-4786-909F-370D123C3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61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DE2D-EBED-4F02-8D71-15BD7547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Execute a fork-join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36BC7B-4191-468C-8370-B8B8DA81B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2057400"/>
              </a:xfrm>
            </p:spPr>
            <p:txBody>
              <a:bodyPr/>
              <a:lstStyle/>
              <a:p>
                <a:r>
                  <a:rPr lang="en-US" altLang="zh-CN" dirty="0"/>
                  <a:t>Need a scheduler to map each thread to a processor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For an algorithm with work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dirty="0"/>
                  <a:t> and depth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dirty="0"/>
                  <a:t>, a good scheduler can make it run in time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en-US" altLang="zh-CN" dirty="0"/>
                  <a:t> using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dirty="0"/>
                  <a:t> processors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36BC7B-4191-468C-8370-B8B8DA81B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2057400"/>
              </a:xfrm>
              <a:blipFill>
                <a:blip r:embed="rId2"/>
                <a:stretch>
                  <a:fillRect l="-973" t="-5030" b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34CE4E-62F8-4D80-85C2-9EDEA73A3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2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ABD6A-34BF-4D10-893F-EA9616BF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</a:t>
            </a:r>
            <a:r>
              <a:rPr lang="en-US" altLang="zh-CN" dirty="0" err="1"/>
              <a:t>ary</a:t>
            </a:r>
            <a:r>
              <a:rPr lang="en-US" altLang="zh-CN" dirty="0"/>
              <a:t> forking vs. binary forking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A7BF4-7B39-4CC6-AB1A-39CDB6B9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thread can fork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new tasks, or only two new tasks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Can affect the depth by a factor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Why?</a:t>
                </a:r>
              </a:p>
              <a:p>
                <a:pPr lvl="1"/>
                <a:r>
                  <a:rPr lang="en-US" altLang="zh-CN" dirty="0"/>
                  <a:t>Homework: analyze the two prefix sum algorithms (one using divide-and-conquer, the other one using parallel-for). Do they have the same cost under n-</a:t>
                </a:r>
                <a:r>
                  <a:rPr lang="en-US" altLang="zh-CN" dirty="0" err="1"/>
                  <a:t>ary</a:t>
                </a:r>
                <a:r>
                  <a:rPr lang="en-US" altLang="zh-CN" dirty="0"/>
                  <a:t> fork-join model? Do they have the same cost under binary fork-join model?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We will assume binary forking unless specified</a:t>
                </a:r>
              </a:p>
              <a:p>
                <a:pPr lvl="1"/>
                <a:r>
                  <a:rPr lang="en-US" altLang="zh-CN" dirty="0"/>
                  <a:t>In many state-of-the-art schedulers, they only use binary-forking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A7BF4-7B39-4CC6-AB1A-39CDB6B9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 r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78C8DF-8693-4863-A101-7FDD29115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37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CF435-1EBE-451F-A0A9-2946BBE4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 for work-depth  vs.  fork-join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A6030-C176-4370-BEF9-82A6C416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114800"/>
            <a:ext cx="11277600" cy="2514600"/>
          </a:xfrm>
        </p:spPr>
        <p:txBody>
          <a:bodyPr/>
          <a:lstStyle/>
          <a:p>
            <a:r>
              <a:rPr lang="en-US" altLang="zh-CN" dirty="0"/>
              <a:t>Fork-join: a fork always corresponds to a join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F20CB7-F84A-4A33-9E3D-B381584E4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29</a:t>
            </a:fld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9E2F6C2-8235-406B-A802-5E1AA30BA5D8}"/>
              </a:ext>
            </a:extLst>
          </p:cNvPr>
          <p:cNvCxnSpPr/>
          <p:nvPr/>
        </p:nvCxnSpPr>
        <p:spPr>
          <a:xfrm>
            <a:off x="2653145" y="1828800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1FDADF7-0FAD-4BA1-8B62-497E0853BF88}"/>
              </a:ext>
            </a:extLst>
          </p:cNvPr>
          <p:cNvCxnSpPr/>
          <p:nvPr/>
        </p:nvCxnSpPr>
        <p:spPr>
          <a:xfrm>
            <a:off x="5396345" y="1828800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64B2AAA-C4CA-41D4-BA80-CFCFCFCED58A}"/>
              </a:ext>
            </a:extLst>
          </p:cNvPr>
          <p:cNvCxnSpPr>
            <a:cxnSpLocks/>
          </p:cNvCxnSpPr>
          <p:nvPr/>
        </p:nvCxnSpPr>
        <p:spPr>
          <a:xfrm>
            <a:off x="4024745" y="1828800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F0764A0-CE0D-413B-9517-88083BB6E21B}"/>
              </a:ext>
            </a:extLst>
          </p:cNvPr>
          <p:cNvCxnSpPr/>
          <p:nvPr/>
        </p:nvCxnSpPr>
        <p:spPr>
          <a:xfrm>
            <a:off x="6767945" y="1828800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268948-A37C-4498-BBA3-433BD13FE50D}"/>
              </a:ext>
            </a:extLst>
          </p:cNvPr>
          <p:cNvCxnSpPr>
            <a:cxnSpLocks/>
          </p:cNvCxnSpPr>
          <p:nvPr/>
        </p:nvCxnSpPr>
        <p:spPr>
          <a:xfrm>
            <a:off x="2653145" y="1828800"/>
            <a:ext cx="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85A8D5-A804-49F9-9DB0-7273C96CDCD9}"/>
              </a:ext>
            </a:extLst>
          </p:cNvPr>
          <p:cNvCxnSpPr/>
          <p:nvPr/>
        </p:nvCxnSpPr>
        <p:spPr>
          <a:xfrm>
            <a:off x="2653145" y="2743200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5FEB435-DDDE-4041-A61E-3B783096316E}"/>
              </a:ext>
            </a:extLst>
          </p:cNvPr>
          <p:cNvCxnSpPr/>
          <p:nvPr/>
        </p:nvCxnSpPr>
        <p:spPr>
          <a:xfrm>
            <a:off x="4024745" y="2743200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8BE2BF-A555-4BFB-9A89-A963773E5415}"/>
              </a:ext>
            </a:extLst>
          </p:cNvPr>
          <p:cNvCxnSpPr/>
          <p:nvPr/>
        </p:nvCxnSpPr>
        <p:spPr>
          <a:xfrm>
            <a:off x="6767945" y="2740891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7814F8A-2639-4685-A11D-75F5D92E05C6}"/>
              </a:ext>
            </a:extLst>
          </p:cNvPr>
          <p:cNvCxnSpPr/>
          <p:nvPr/>
        </p:nvCxnSpPr>
        <p:spPr>
          <a:xfrm>
            <a:off x="5396345" y="2743200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46C6E56-9181-46B5-A522-A1A4E57453D5}"/>
              </a:ext>
            </a:extLst>
          </p:cNvPr>
          <p:cNvCxnSpPr>
            <a:cxnSpLocks/>
          </p:cNvCxnSpPr>
          <p:nvPr/>
        </p:nvCxnSpPr>
        <p:spPr>
          <a:xfrm>
            <a:off x="2653145" y="2743200"/>
            <a:ext cx="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2A25A6-3E8A-4E45-890D-D28910D9F93F}"/>
              </a:ext>
            </a:extLst>
          </p:cNvPr>
          <p:cNvCxnSpPr>
            <a:cxnSpLocks/>
          </p:cNvCxnSpPr>
          <p:nvPr/>
        </p:nvCxnSpPr>
        <p:spPr>
          <a:xfrm>
            <a:off x="3992418" y="1828800"/>
            <a:ext cx="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EE6603-5C45-47F3-8B2D-6D87B410F960}"/>
              </a:ext>
            </a:extLst>
          </p:cNvPr>
          <p:cNvCxnSpPr>
            <a:cxnSpLocks/>
          </p:cNvCxnSpPr>
          <p:nvPr/>
        </p:nvCxnSpPr>
        <p:spPr>
          <a:xfrm>
            <a:off x="3992418" y="2743200"/>
            <a:ext cx="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FC78F2D-D232-49E3-B6DA-A08554799FA9}"/>
              </a:ext>
            </a:extLst>
          </p:cNvPr>
          <p:cNvCxnSpPr>
            <a:cxnSpLocks/>
          </p:cNvCxnSpPr>
          <p:nvPr/>
        </p:nvCxnSpPr>
        <p:spPr>
          <a:xfrm>
            <a:off x="5396345" y="1828800"/>
            <a:ext cx="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EEBB0C2-D225-4DA5-A803-BACA6BCC3506}"/>
              </a:ext>
            </a:extLst>
          </p:cNvPr>
          <p:cNvCxnSpPr>
            <a:cxnSpLocks/>
          </p:cNvCxnSpPr>
          <p:nvPr/>
        </p:nvCxnSpPr>
        <p:spPr>
          <a:xfrm>
            <a:off x="5396345" y="2743200"/>
            <a:ext cx="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B85C84D-8F97-445E-B153-1E0AC9A5167A}"/>
              </a:ext>
            </a:extLst>
          </p:cNvPr>
          <p:cNvCxnSpPr>
            <a:cxnSpLocks/>
          </p:cNvCxnSpPr>
          <p:nvPr/>
        </p:nvCxnSpPr>
        <p:spPr>
          <a:xfrm>
            <a:off x="6767945" y="1828800"/>
            <a:ext cx="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70000FF-32C5-4FBF-AC90-606B7D8E017F}"/>
              </a:ext>
            </a:extLst>
          </p:cNvPr>
          <p:cNvCxnSpPr>
            <a:cxnSpLocks/>
          </p:cNvCxnSpPr>
          <p:nvPr/>
        </p:nvCxnSpPr>
        <p:spPr>
          <a:xfrm>
            <a:off x="6767945" y="2743200"/>
            <a:ext cx="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B89746D-2876-4C2F-BFF6-D04722DA8DE4}"/>
              </a:ext>
            </a:extLst>
          </p:cNvPr>
          <p:cNvCxnSpPr>
            <a:cxnSpLocks/>
          </p:cNvCxnSpPr>
          <p:nvPr/>
        </p:nvCxnSpPr>
        <p:spPr>
          <a:xfrm>
            <a:off x="8153400" y="1828800"/>
            <a:ext cx="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8896B6B-687F-42B1-943D-697D25BF76CE}"/>
              </a:ext>
            </a:extLst>
          </p:cNvPr>
          <p:cNvCxnSpPr>
            <a:cxnSpLocks/>
          </p:cNvCxnSpPr>
          <p:nvPr/>
        </p:nvCxnSpPr>
        <p:spPr>
          <a:xfrm>
            <a:off x="8153400" y="2743200"/>
            <a:ext cx="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D90A17-F70F-4B45-A5F4-19A59DF48660}"/>
              </a:ext>
            </a:extLst>
          </p:cNvPr>
          <p:cNvCxnSpPr/>
          <p:nvPr/>
        </p:nvCxnSpPr>
        <p:spPr>
          <a:xfrm>
            <a:off x="2653145" y="3618345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5142988-94E1-46B1-BC70-968E6C7A50B7}"/>
              </a:ext>
            </a:extLst>
          </p:cNvPr>
          <p:cNvCxnSpPr/>
          <p:nvPr/>
        </p:nvCxnSpPr>
        <p:spPr>
          <a:xfrm>
            <a:off x="4024745" y="3618345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0A2FB31-642A-4F49-810A-FACE51B97A9A}"/>
              </a:ext>
            </a:extLst>
          </p:cNvPr>
          <p:cNvCxnSpPr/>
          <p:nvPr/>
        </p:nvCxnSpPr>
        <p:spPr>
          <a:xfrm>
            <a:off x="6767945" y="3616036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18BF07-DF9C-4D30-A634-F6043D038C20}"/>
              </a:ext>
            </a:extLst>
          </p:cNvPr>
          <p:cNvCxnSpPr/>
          <p:nvPr/>
        </p:nvCxnSpPr>
        <p:spPr>
          <a:xfrm>
            <a:off x="5396345" y="3618345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8F6B388-D2FB-4B11-B846-07BB1D695F1D}"/>
              </a:ext>
            </a:extLst>
          </p:cNvPr>
          <p:cNvSpPr txBox="1"/>
          <p:nvPr/>
        </p:nvSpPr>
        <p:spPr>
          <a:xfrm>
            <a:off x="1910386" y="144023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14500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B6DE-50E4-4502-AF46-686DD405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class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24FC3-5932-4A47-8232-7E7223027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bound</a:t>
                </a:r>
              </a:p>
              <a:p>
                <a:pPr lvl="1"/>
                <a:r>
                  <a:rPr lang="en-US" altLang="zh-CN" b="1" dirty="0"/>
                  <a:t>Work-efficiency is important</a:t>
                </a:r>
              </a:p>
              <a:p>
                <a:pPr lvl="2"/>
                <a:r>
                  <a:rPr lang="en-US" altLang="zh-CN" b="1" dirty="0"/>
                  <a:t>M</a:t>
                </a:r>
                <a:r>
                  <a:rPr lang="en-US" altLang="zh-CN" dirty="0"/>
                  <a:t>ake work (asymptotically) no more than the best (optimal) sequential algorithm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is usually at least the problem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since we need to load all input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is usually poly-logarithmic – as long as its polylog(n), its much smaller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is usually small compared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is dominated by the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Polylog Depth indicates good scalability</a:t>
                </a:r>
              </a:p>
              <a:p>
                <a:pPr lvl="2"/>
                <a:r>
                  <a:rPr lang="en-US" altLang="zh-CN" dirty="0"/>
                  <a:t>Larger depth means that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is getting larger,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may dominate the cost</a:t>
                </a:r>
              </a:p>
              <a:p>
                <a:pPr lvl="2"/>
                <a:r>
                  <a:rPr lang="en-US" altLang="zh-CN" dirty="0"/>
                  <a:t>But whether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/>
                  <a:t> usually does not make a huge difference in practice – both are much smaller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24FC3-5932-4A47-8232-7E7223027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7770C-F90D-465B-97F6-97FE8B124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0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6430E-8C28-43A8-82B1-9C8120EE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else can we do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657FF5-0234-48C6-95A9-33E2CD422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Sometimes, concurrent write is inevitable. Then we need to specify some atomic primitives for a model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Some commonly used ones:</a:t>
                </a:r>
              </a:p>
              <a:p>
                <a:pPr lvl="1"/>
                <a:r>
                  <a:rPr lang="en-US" altLang="zh-CN" dirty="0"/>
                  <a:t>Compare-and-swap (CAS): bool CAS(value* p, value </a:t>
                </a:r>
                <a:r>
                  <a:rPr lang="en-US" altLang="zh-CN" dirty="0" err="1"/>
                  <a:t>vold</a:t>
                </a:r>
                <a:r>
                  <a:rPr lang="en-US" altLang="zh-CN" dirty="0"/>
                  <a:t>, value </a:t>
                </a:r>
                <a:r>
                  <a:rPr lang="en-US" altLang="zh-CN" dirty="0" err="1"/>
                  <a:t>vnew</a:t>
                </a:r>
                <a:r>
                  <a:rPr lang="en-US" altLang="zh-CN" dirty="0"/>
                  <a:t>): compare the value stored in the pointer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with value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𝑣𝑜𝑙𝑑</m:t>
                    </m:r>
                  </m:oMath>
                </a14:m>
                <a:r>
                  <a:rPr lang="en-US" altLang="zh-CN" dirty="0"/>
                  <a:t>, if they are equal, change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’s value to </a:t>
                </a:r>
                <a:r>
                  <a:rPr lang="en-US" altLang="zh-CN" dirty="0" err="1"/>
                  <a:t>vnew</a:t>
                </a:r>
                <a:r>
                  <a:rPr lang="en-US" altLang="zh-CN" dirty="0"/>
                  <a:t> and return true. Otherwise do nothing and return false.</a:t>
                </a:r>
              </a:p>
              <a:p>
                <a:pPr lvl="1"/>
                <a:r>
                  <a:rPr lang="en-US" altLang="zh-CN" dirty="0"/>
                  <a:t>Test-and-set (TAS): bool TAS(bool* p): determine if the Boolean value stored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is false, if so, set it to true and return. Otherwise, return false.</a:t>
                </a:r>
              </a:p>
              <a:p>
                <a:pPr lvl="1"/>
                <a:r>
                  <a:rPr lang="en-US" altLang="zh-CN" dirty="0"/>
                  <a:t>Fetch-and-add (FAA):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FAA(integer* p</a:t>
                </a:r>
                <a:r>
                  <a:rPr lang="en-US" altLang="zh-CN"/>
                  <a:t>, integer </a:t>
                </a:r>
                <a:r>
                  <a:rPr lang="en-US" altLang="zh-CN" dirty="0"/>
                  <a:t>x):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’s value by x, and return the old value</a:t>
                </a:r>
              </a:p>
              <a:p>
                <a:pPr lvl="1"/>
                <a:r>
                  <a:rPr lang="en-US" altLang="zh-CN" dirty="0"/>
                  <a:t>…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657FF5-0234-48C6-95A9-33E2CD422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2665" r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CB2BD-E5D2-48EF-8A1B-13041F8E7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77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D8F27-E8DA-44CB-B054-5A494809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Atomic Primitives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7EED1-DB23-4064-9268-77343D75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5181600" cy="5257800"/>
          </a:xfrm>
        </p:spPr>
        <p:txBody>
          <a:bodyPr/>
          <a:lstStyle/>
          <a:p>
            <a:r>
              <a:rPr lang="en-US" altLang="zh-CN" dirty="0"/>
              <a:t>Fetch-and-add:</a:t>
            </a:r>
          </a:p>
          <a:p>
            <a:pPr lvl="1"/>
            <a:r>
              <a:rPr lang="en-US" altLang="zh-CN" dirty="0"/>
              <a:t>Multiple threads try to add values to a shared variable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Multiple threads want to get a global </a:t>
            </a:r>
            <a:r>
              <a:rPr lang="en-US" altLang="zh-CN" dirty="0" err="1"/>
              <a:t>sequentialized</a:t>
            </a:r>
            <a:r>
              <a:rPr lang="en-US" altLang="zh-CN" dirty="0"/>
              <a:t> order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F5FFA7-625D-45B4-B9F7-DEB96550A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5D871-6281-4641-93AA-015785910C79}"/>
              </a:ext>
            </a:extLst>
          </p:cNvPr>
          <p:cNvSpPr txBox="1"/>
          <p:nvPr/>
        </p:nvSpPr>
        <p:spPr>
          <a:xfrm>
            <a:off x="1371600" y="2514600"/>
            <a:ext cx="282671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Shared variable sum</a:t>
            </a:r>
          </a:p>
          <a:p>
            <a:r>
              <a:rPr lang="en-US" altLang="zh-CN" dirty="0"/>
              <a:t>void Add(x) {</a:t>
            </a:r>
          </a:p>
          <a:p>
            <a:r>
              <a:rPr lang="en-US" altLang="zh-CN" dirty="0"/>
              <a:t>  FAA(&amp;sum, x);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8E5951-2E55-4DC5-B494-088ABB88FBF0}"/>
              </a:ext>
            </a:extLst>
          </p:cNvPr>
          <p:cNvSpPr txBox="1"/>
          <p:nvPr/>
        </p:nvSpPr>
        <p:spPr>
          <a:xfrm>
            <a:off x="1295400" y="4852763"/>
            <a:ext cx="33528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Shared variable count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get_id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return FAA(&amp;count, 1);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7033C8-CAA3-4F8C-9321-AC6CD852AF22}"/>
              </a:ext>
            </a:extLst>
          </p:cNvPr>
          <p:cNvSpPr txBox="1"/>
          <p:nvPr/>
        </p:nvSpPr>
        <p:spPr>
          <a:xfrm>
            <a:off x="4572000" y="2514600"/>
            <a:ext cx="282671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Shared variable sum</a:t>
            </a:r>
          </a:p>
          <a:p>
            <a:r>
              <a:rPr lang="en-US" altLang="zh-CN" dirty="0"/>
              <a:t>void Add(x) {</a:t>
            </a:r>
          </a:p>
          <a:p>
            <a:r>
              <a:rPr lang="en-US" altLang="zh-CN" dirty="0"/>
              <a:t>  sum = sum + x;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A96B16E5-EC36-433B-A407-2D9143D79918}"/>
              </a:ext>
            </a:extLst>
          </p:cNvPr>
          <p:cNvSpPr/>
          <p:nvPr/>
        </p:nvSpPr>
        <p:spPr>
          <a:xfrm rot="2518412">
            <a:off x="6786463" y="2976464"/>
            <a:ext cx="762000" cy="762000"/>
          </a:xfrm>
          <a:prstGeom prst="plus">
            <a:avLst>
              <a:gd name="adj" fmla="val 3734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2FD67B-0685-46E7-AE49-367186C1B6FF}"/>
              </a:ext>
            </a:extLst>
          </p:cNvPr>
          <p:cNvSpPr txBox="1"/>
          <p:nvPr/>
        </p:nvSpPr>
        <p:spPr>
          <a:xfrm>
            <a:off x="6072753" y="1109457"/>
            <a:ext cx="2362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void Add(x) {</a:t>
            </a:r>
          </a:p>
          <a:p>
            <a:r>
              <a:rPr lang="en-US" altLang="zh-CN" dirty="0"/>
              <a:t>  temp = sum;</a:t>
            </a:r>
          </a:p>
          <a:p>
            <a:r>
              <a:rPr lang="en-US" altLang="zh-CN" dirty="0"/>
              <a:t>  sum = temp + x;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EF46AE-7C22-4D57-B9F4-E2BD10B5E0C4}"/>
              </a:ext>
            </a:extLst>
          </p:cNvPr>
          <p:cNvSpPr txBox="1"/>
          <p:nvPr/>
        </p:nvSpPr>
        <p:spPr>
          <a:xfrm>
            <a:off x="8739752" y="1109457"/>
            <a:ext cx="2362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void Add(x) {</a:t>
            </a:r>
          </a:p>
          <a:p>
            <a:r>
              <a:rPr lang="en-US" altLang="zh-CN" dirty="0"/>
              <a:t>  temp = sum;</a:t>
            </a:r>
          </a:p>
          <a:p>
            <a:r>
              <a:rPr lang="en-US" altLang="zh-CN" dirty="0"/>
              <a:t>  sum = temp + x;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BA5C31-D1DD-4C65-849A-19709194E0FE}"/>
              </a:ext>
            </a:extLst>
          </p:cNvPr>
          <p:cNvSpPr txBox="1"/>
          <p:nvPr/>
        </p:nvSpPr>
        <p:spPr>
          <a:xfrm>
            <a:off x="6155648" y="2658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sum = 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3051EE-3AAE-4BD2-A90B-3F7F17BB1FEF}"/>
              </a:ext>
            </a:extLst>
          </p:cNvPr>
          <p:cNvSpPr txBox="1"/>
          <p:nvPr/>
        </p:nvSpPr>
        <p:spPr>
          <a:xfrm>
            <a:off x="7848600" y="14259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7486C6-8DBC-4B36-AF30-7E4E05220532}"/>
              </a:ext>
            </a:extLst>
          </p:cNvPr>
          <p:cNvSpPr txBox="1"/>
          <p:nvPr/>
        </p:nvSpPr>
        <p:spPr>
          <a:xfrm>
            <a:off x="10668000" y="14259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0D0261D-D9FB-4CC9-953E-E5736297229F}"/>
              </a:ext>
            </a:extLst>
          </p:cNvPr>
          <p:cNvCxnSpPr/>
          <p:nvPr/>
        </p:nvCxnSpPr>
        <p:spPr>
          <a:xfrm>
            <a:off x="8161506" y="1610591"/>
            <a:ext cx="85980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9876BBE-3D8A-4B7C-9572-1F45DE60879C}"/>
              </a:ext>
            </a:extLst>
          </p:cNvPr>
          <p:cNvCxnSpPr>
            <a:cxnSpLocks/>
          </p:cNvCxnSpPr>
          <p:nvPr/>
        </p:nvCxnSpPr>
        <p:spPr>
          <a:xfrm>
            <a:off x="9677400" y="1617288"/>
            <a:ext cx="0" cy="18466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18EA242-778D-4CB3-81B9-AC5083BD3377}"/>
              </a:ext>
            </a:extLst>
          </p:cNvPr>
          <p:cNvCxnSpPr>
            <a:cxnSpLocks/>
          </p:cNvCxnSpPr>
          <p:nvPr/>
        </p:nvCxnSpPr>
        <p:spPr>
          <a:xfrm flipH="1">
            <a:off x="8346899" y="1828801"/>
            <a:ext cx="720901" cy="7619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AABA60C-B3DF-4F07-9066-8C8640DD7F76}"/>
              </a:ext>
            </a:extLst>
          </p:cNvPr>
          <p:cNvSpPr txBox="1"/>
          <p:nvPr/>
        </p:nvSpPr>
        <p:spPr>
          <a:xfrm>
            <a:off x="8763000" y="66359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P2: add(4)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293157A-075D-4142-B729-20D3741126CB}"/>
              </a:ext>
            </a:extLst>
          </p:cNvPr>
          <p:cNvSpPr txBox="1"/>
          <p:nvPr/>
        </p:nvSpPr>
        <p:spPr>
          <a:xfrm>
            <a:off x="6111350" y="6699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P1: add(3)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6F91C7-80CB-4839-BF5A-EA72D5661209}"/>
              </a:ext>
            </a:extLst>
          </p:cNvPr>
          <p:cNvSpPr txBox="1"/>
          <p:nvPr/>
        </p:nvSpPr>
        <p:spPr>
          <a:xfrm>
            <a:off x="9920852" y="19243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68E3F0-73D6-41E3-AE36-2F0E4AE9E64F}"/>
              </a:ext>
            </a:extLst>
          </p:cNvPr>
          <p:cNvSpPr txBox="1"/>
          <p:nvPr/>
        </p:nvSpPr>
        <p:spPr>
          <a:xfrm>
            <a:off x="7315200" y="19646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CD9A7E8-C08D-4779-89D4-672322040089}"/>
              </a:ext>
            </a:extLst>
          </p:cNvPr>
          <p:cNvCxnSpPr/>
          <p:nvPr/>
        </p:nvCxnSpPr>
        <p:spPr>
          <a:xfrm>
            <a:off x="6096000" y="2410916"/>
            <a:ext cx="53188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A4FCCA6-0B21-44D4-A46F-9FBAA343BAA6}"/>
              </a:ext>
            </a:extLst>
          </p:cNvPr>
          <p:cNvSpPr txBox="1"/>
          <p:nvPr/>
        </p:nvSpPr>
        <p:spPr>
          <a:xfrm>
            <a:off x="8610600" y="2474717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sum = 8  (but should be 12)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6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/>
      <p:bldP spid="14" grpId="0"/>
      <p:bldP spid="15" grpId="0"/>
      <p:bldP spid="24" grpId="0"/>
      <p:bldP spid="25" grpId="0"/>
      <p:bldP spid="26" grpId="0"/>
      <p:bldP spid="27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D8F27-E8DA-44CB-B054-5A494809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Atomic Primitives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F5FFA7-625D-45B4-B9F7-DEB96550A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29DC8D-AFDB-40FA-B0E0-A154B45B9742}"/>
              </a:ext>
            </a:extLst>
          </p:cNvPr>
          <p:cNvSpPr txBox="1"/>
          <p:nvPr/>
        </p:nvSpPr>
        <p:spPr>
          <a:xfrm>
            <a:off x="457200" y="2349662"/>
            <a:ext cx="487024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struct node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value_type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value;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node* next; };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shared variable node* head;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void insert(node* x)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 node* 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old_head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= head;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 x-&gt;next = 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old_head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 while (!CAS(&amp;head, 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old_head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, x)) {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   node* 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old_head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= head;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   x-&gt;next = 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old_head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;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4E8420-BE49-426F-8AB6-CAA4DEB81D62}"/>
              </a:ext>
            </a:extLst>
          </p:cNvPr>
          <p:cNvSpPr/>
          <p:nvPr/>
        </p:nvSpPr>
        <p:spPr>
          <a:xfrm>
            <a:off x="381000" y="1371600"/>
            <a:ext cx="10058400" cy="87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Compare-and-swap: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threads wants to add to the head of a linked-list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67DC54-86B7-46A9-869C-E64F277DB306}"/>
              </a:ext>
            </a:extLst>
          </p:cNvPr>
          <p:cNvSpPr/>
          <p:nvPr/>
        </p:nvSpPr>
        <p:spPr>
          <a:xfrm>
            <a:off x="6092722" y="2463666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447995-5F66-47D4-868D-C67ABF4C149E}"/>
              </a:ext>
            </a:extLst>
          </p:cNvPr>
          <p:cNvSpPr/>
          <p:nvPr/>
        </p:nvSpPr>
        <p:spPr>
          <a:xfrm>
            <a:off x="6241893" y="3642313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1345C55-445D-406F-B4A1-2A67760FB39D}"/>
              </a:ext>
            </a:extLst>
          </p:cNvPr>
          <p:cNvSpPr/>
          <p:nvPr/>
        </p:nvSpPr>
        <p:spPr>
          <a:xfrm>
            <a:off x="7543800" y="2924013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C888631-0886-4CA6-965B-538A76044FBC}"/>
              </a:ext>
            </a:extLst>
          </p:cNvPr>
          <p:cNvSpPr/>
          <p:nvPr/>
        </p:nvSpPr>
        <p:spPr>
          <a:xfrm>
            <a:off x="8534400" y="2924013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C0ECE91-0E45-4DC4-B012-3CD16E417C67}"/>
              </a:ext>
            </a:extLst>
          </p:cNvPr>
          <p:cNvSpPr/>
          <p:nvPr/>
        </p:nvSpPr>
        <p:spPr>
          <a:xfrm>
            <a:off x="9601200" y="2925305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07C9027-9157-4F4C-8F53-99F290250A4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001000" y="3114513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54CFE0-28FF-4608-BB83-31ACAB97F823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991600" y="3114513"/>
            <a:ext cx="609600" cy="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C0AE33-304B-47FD-AEA2-F724EB924500}"/>
              </a:ext>
            </a:extLst>
          </p:cNvPr>
          <p:cNvCxnSpPr>
            <a:cxnSpLocks/>
            <a:stCxn id="25" idx="0"/>
            <a:endCxn id="13" idx="4"/>
          </p:cNvCxnSpPr>
          <p:nvPr/>
        </p:nvCxnSpPr>
        <p:spPr>
          <a:xfrm flipH="1" flipV="1">
            <a:off x="7772400" y="3305013"/>
            <a:ext cx="348814" cy="33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A859FA9-B956-4029-86A6-C9B9CF5D6272}"/>
              </a:ext>
            </a:extLst>
          </p:cNvPr>
          <p:cNvSpPr txBox="1"/>
          <p:nvPr/>
        </p:nvSpPr>
        <p:spPr>
          <a:xfrm>
            <a:off x="7772400" y="3642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5B6B629-35D7-4D55-90B7-E926E4552857}"/>
              </a:ext>
            </a:extLst>
          </p:cNvPr>
          <p:cNvSpPr txBox="1"/>
          <p:nvPr/>
        </p:nvSpPr>
        <p:spPr>
          <a:xfrm>
            <a:off x="838200" y="5562600"/>
            <a:ext cx="297068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void insert(node* x)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 x-&gt;next = head;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 head = 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9" name="十字形 28">
            <a:extLst>
              <a:ext uri="{FF2B5EF4-FFF2-40B4-BE49-F238E27FC236}">
                <a16:creationId xmlns:a16="http://schemas.microsoft.com/office/drawing/2014/main" id="{4231962E-957B-4810-9487-2FEC2FEF5E29}"/>
              </a:ext>
            </a:extLst>
          </p:cNvPr>
          <p:cNvSpPr/>
          <p:nvPr/>
        </p:nvSpPr>
        <p:spPr>
          <a:xfrm rot="2518412">
            <a:off x="3071342" y="5948264"/>
            <a:ext cx="762000" cy="762000"/>
          </a:xfrm>
          <a:prstGeom prst="plus">
            <a:avLst>
              <a:gd name="adj" fmla="val 3734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CAECC9-1C15-471A-B41F-509A38152B79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6632138" y="3249217"/>
            <a:ext cx="978617" cy="448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787244F-B33A-4F54-BFDC-0D876F981897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6549922" y="2654166"/>
            <a:ext cx="1060833" cy="32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525F3F8-3E41-4021-B143-D2476A32CF32}"/>
              </a:ext>
            </a:extLst>
          </p:cNvPr>
          <p:cNvCxnSpPr>
            <a:cxnSpLocks/>
            <a:stCxn id="25" idx="1"/>
            <a:endCxn id="12" idx="6"/>
          </p:cNvCxnSpPr>
          <p:nvPr/>
        </p:nvCxnSpPr>
        <p:spPr>
          <a:xfrm flipH="1">
            <a:off x="6699093" y="3826979"/>
            <a:ext cx="1073307" cy="5834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2F8DC7-D6BB-4535-A2C3-F573BA35D32C}"/>
              </a:ext>
            </a:extLst>
          </p:cNvPr>
          <p:cNvCxnSpPr>
            <a:cxnSpLocks/>
            <a:stCxn id="25" idx="1"/>
            <a:endCxn id="11" idx="5"/>
          </p:cNvCxnSpPr>
          <p:nvPr/>
        </p:nvCxnSpPr>
        <p:spPr>
          <a:xfrm flipH="1" flipV="1">
            <a:off x="6482967" y="2788870"/>
            <a:ext cx="1289433" cy="1038109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EA2FADD-14E4-466A-A45D-B230BF1C9EE0}"/>
              </a:ext>
            </a:extLst>
          </p:cNvPr>
          <p:cNvSpPr txBox="1"/>
          <p:nvPr/>
        </p:nvSpPr>
        <p:spPr>
          <a:xfrm>
            <a:off x="6912580" y="356596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3597221-5AAA-42E2-B745-701917DCEAAE}"/>
              </a:ext>
            </a:extLst>
          </p:cNvPr>
          <p:cNvSpPr txBox="1"/>
          <p:nvPr/>
        </p:nvSpPr>
        <p:spPr>
          <a:xfrm rot="2605639">
            <a:off x="6690219" y="293786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278749A-7DB6-4310-BF96-B6FDFD22ECB0}"/>
              </a:ext>
            </a:extLst>
          </p:cNvPr>
          <p:cNvSpPr/>
          <p:nvPr/>
        </p:nvSpPr>
        <p:spPr>
          <a:xfrm>
            <a:off x="6321322" y="4578367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60E5CFF-7B63-4D7E-9AC9-F7DA09323788}"/>
              </a:ext>
            </a:extLst>
          </p:cNvPr>
          <p:cNvSpPr/>
          <p:nvPr/>
        </p:nvSpPr>
        <p:spPr>
          <a:xfrm>
            <a:off x="6470493" y="5757014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EF73926-F07F-4709-8734-23DB3B62F314}"/>
              </a:ext>
            </a:extLst>
          </p:cNvPr>
          <p:cNvSpPr/>
          <p:nvPr/>
        </p:nvSpPr>
        <p:spPr>
          <a:xfrm>
            <a:off x="7772400" y="5038714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607CF14-94F0-461E-A091-35C4B689CF99}"/>
              </a:ext>
            </a:extLst>
          </p:cNvPr>
          <p:cNvSpPr/>
          <p:nvPr/>
        </p:nvSpPr>
        <p:spPr>
          <a:xfrm>
            <a:off x="8763000" y="5038714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915CA8B-469E-4922-936E-B34E14145E18}"/>
              </a:ext>
            </a:extLst>
          </p:cNvPr>
          <p:cNvSpPr/>
          <p:nvPr/>
        </p:nvSpPr>
        <p:spPr>
          <a:xfrm>
            <a:off x="9829800" y="5040006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FF67E42-FDCF-4DB3-9D26-BEC9E6D9EBA4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8229600" y="5229214"/>
            <a:ext cx="533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5D45943-5836-467A-A266-0C1EB08CD457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9220200" y="5229214"/>
            <a:ext cx="609600" cy="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F033FF5-8865-44C2-83E4-A909D298AE3F}"/>
              </a:ext>
            </a:extLst>
          </p:cNvPr>
          <p:cNvCxnSpPr>
            <a:cxnSpLocks/>
            <a:stCxn id="54" idx="2"/>
            <a:endCxn id="46" idx="2"/>
          </p:cNvCxnSpPr>
          <p:nvPr/>
        </p:nvCxnSpPr>
        <p:spPr>
          <a:xfrm>
            <a:off x="5906651" y="4484132"/>
            <a:ext cx="414671" cy="284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248CF3C-1041-4F52-9BCC-576C0B34B055}"/>
              </a:ext>
            </a:extLst>
          </p:cNvPr>
          <p:cNvSpPr txBox="1"/>
          <p:nvPr/>
        </p:nvSpPr>
        <p:spPr>
          <a:xfrm>
            <a:off x="5557837" y="4114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68CB8C-F545-4CE3-A0EA-8A857250CE32}"/>
              </a:ext>
            </a:extLst>
          </p:cNvPr>
          <p:cNvCxnSpPr>
            <a:cxnSpLocks/>
            <a:stCxn id="47" idx="7"/>
            <a:endCxn id="48" idx="3"/>
          </p:cNvCxnSpPr>
          <p:nvPr/>
        </p:nvCxnSpPr>
        <p:spPr>
          <a:xfrm flipV="1">
            <a:off x="6860738" y="5363918"/>
            <a:ext cx="978617" cy="448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5A90F5D-2DC8-4FC9-A470-A5A9DE880B71}"/>
              </a:ext>
            </a:extLst>
          </p:cNvPr>
          <p:cNvCxnSpPr>
            <a:cxnSpLocks/>
            <a:stCxn id="46" idx="6"/>
            <a:endCxn id="48" idx="1"/>
          </p:cNvCxnSpPr>
          <p:nvPr/>
        </p:nvCxnSpPr>
        <p:spPr>
          <a:xfrm>
            <a:off x="6778522" y="4768867"/>
            <a:ext cx="1060833" cy="32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CDBCA-DAE5-40F9-B60F-A377C789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35CFB-E5F9-4A24-A3FA-680B115A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06200" cy="5257800"/>
          </a:xfrm>
        </p:spPr>
        <p:txBody>
          <a:bodyPr/>
          <a:lstStyle/>
          <a:p>
            <a:r>
              <a:rPr lang="en-US" altLang="zh-CN" dirty="0"/>
              <a:t>When talking about an algorithm or a bound:</a:t>
            </a:r>
          </a:p>
          <a:p>
            <a:pPr lvl="1"/>
            <a:r>
              <a:rPr lang="en-US" altLang="zh-CN" dirty="0"/>
              <a:t>Specify the model</a:t>
            </a:r>
          </a:p>
          <a:p>
            <a:pPr lvl="1"/>
            <a:r>
              <a:rPr lang="en-US" altLang="zh-CN" dirty="0"/>
              <a:t>Specify any parallel primitives you need</a:t>
            </a:r>
          </a:p>
          <a:p>
            <a:pPr lvl="1"/>
            <a:r>
              <a:rPr lang="en-US" altLang="zh-CN" dirty="0" err="1"/>
              <a:t>e.g</a:t>
            </a:r>
            <a:r>
              <a:rPr lang="en-US" altLang="zh-CN" dirty="0"/>
              <a:t>, EREW PRAM, binary-forking with CAS, etc.</a:t>
            </a:r>
          </a:p>
          <a:p>
            <a:r>
              <a:rPr lang="en-US" altLang="zh-CN" dirty="0"/>
              <a:t>When talking about the execution time:</a:t>
            </a:r>
          </a:p>
          <a:p>
            <a:pPr lvl="1"/>
            <a:r>
              <a:rPr lang="en-US" altLang="zh-CN" dirty="0"/>
              <a:t>Also need to specify the scheduling algorithm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Usually, the more or the stronger primitive you use, the better your bound looks, but the less interesting/practical the result is</a:t>
            </a:r>
          </a:p>
          <a:p>
            <a:pPr lvl="1"/>
            <a:r>
              <a:rPr lang="en-US" altLang="zh-CN" dirty="0"/>
              <a:t>E.g., assume constant time parallel reduce – we can get a constant time sorting algorithm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C40255-FEAD-4987-B078-3E63F5DB6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878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3581400"/>
          </a:xfrm>
        </p:spPr>
        <p:txBody>
          <a:bodyPr/>
          <a:lstStyle/>
          <a:p>
            <a:r>
              <a:rPr lang="en-US" altLang="zh-CN" dirty="0"/>
              <a:t>Fibonacci Numbers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771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7F41B-53F4-4546-B56E-CB784638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Fibonacci Numbers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6C65F5-C50E-4085-95D6-E06AFD565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n-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Fibonacci number can be computed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 the homework we’ll see a more efficient parallel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6C65F5-C50E-4085-95D6-E06AFD565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AEFBF-DA45-4DDF-9A06-7899F829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8903C3-5BE5-4758-9F6A-5E5C16AE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68" y="2438401"/>
            <a:ext cx="3647928" cy="2462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 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 n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 </a:t>
            </a:r>
            <a:endParaRPr kumimoji="0" lang="en-US" altLang="zh-CN" sz="20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 &lt;= 1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n;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20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In parallel: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int A = F(n-1);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int B = 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F(n-2);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A+B;</a:t>
            </a:r>
            <a:endParaRPr kumimoji="0" lang="en-US" altLang="zh-CN" sz="20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4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5D2FF7-E741-4E1C-BE19-CDFE33819932}"/>
                  </a:ext>
                </a:extLst>
              </p:cNvPr>
              <p:cNvSpPr txBox="1"/>
              <p:nvPr/>
            </p:nvSpPr>
            <p:spPr>
              <a:xfrm>
                <a:off x="5298825" y="2747018"/>
                <a:ext cx="4016612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−2)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5D2FF7-E741-4E1C-BE19-CDFE3381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25" y="2747018"/>
                <a:ext cx="4016612" cy="681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7D85E8-E796-41D0-991D-E28802FEF269}"/>
                  </a:ext>
                </a:extLst>
              </p:cNvPr>
              <p:cNvSpPr txBox="1"/>
              <p:nvPr/>
            </p:nvSpPr>
            <p:spPr>
              <a:xfrm>
                <a:off x="5729458" y="3832053"/>
                <a:ext cx="1954638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7D85E8-E796-41D0-991D-E28802FE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58" y="3832053"/>
                <a:ext cx="1954638" cy="681982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 7">
            <a:extLst>
              <a:ext uri="{FF2B5EF4-FFF2-40B4-BE49-F238E27FC236}">
                <a16:creationId xmlns:a16="http://schemas.microsoft.com/office/drawing/2014/main" id="{F776184D-D411-478B-8AFC-A85B4FE74146}"/>
              </a:ext>
            </a:extLst>
          </p:cNvPr>
          <p:cNvSpPr/>
          <p:nvPr/>
        </p:nvSpPr>
        <p:spPr>
          <a:xfrm>
            <a:off x="6354784" y="3467100"/>
            <a:ext cx="336255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A363DA-D511-4CEE-B020-ECF4A0D6C78E}"/>
                  </a:ext>
                </a:extLst>
              </p:cNvPr>
              <p:cNvSpPr txBox="1"/>
              <p:nvPr/>
            </p:nvSpPr>
            <p:spPr>
              <a:xfrm>
                <a:off x="4765425" y="4634996"/>
                <a:ext cx="55090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Why? Because the dependency is still long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and there is much redundant work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A363DA-D511-4CEE-B020-ECF4A0D6C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25" y="4634996"/>
                <a:ext cx="5509044" cy="646331"/>
              </a:xfrm>
              <a:prstGeom prst="rect">
                <a:avLst/>
              </a:prstGeom>
              <a:blipFill>
                <a:blip r:embed="rId5"/>
                <a:stretch>
                  <a:fillRect l="-997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8DC160E7-4891-4D07-9963-8B9AA5C80CD2}"/>
              </a:ext>
            </a:extLst>
          </p:cNvPr>
          <p:cNvSpPr/>
          <p:nvPr/>
        </p:nvSpPr>
        <p:spPr>
          <a:xfrm>
            <a:off x="10688248" y="5110740"/>
            <a:ext cx="569104" cy="525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n</a:t>
            </a:r>
            <a:endParaRPr lang="zh-CN" altLang="en-US" sz="3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98A5FCB-776E-401A-9DE2-D582758CDE19}"/>
              </a:ext>
            </a:extLst>
          </p:cNvPr>
          <p:cNvSpPr/>
          <p:nvPr/>
        </p:nvSpPr>
        <p:spPr>
          <a:xfrm>
            <a:off x="10688248" y="4251856"/>
            <a:ext cx="569104" cy="525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/>
              <a:t>n-1</a:t>
            </a:r>
            <a:endParaRPr lang="zh-CN" altLang="en-US" sz="2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E38D540-C9AC-4D51-B53C-C98BC1A95081}"/>
              </a:ext>
            </a:extLst>
          </p:cNvPr>
          <p:cNvSpPr/>
          <p:nvPr/>
        </p:nvSpPr>
        <p:spPr>
          <a:xfrm>
            <a:off x="10688248" y="1142999"/>
            <a:ext cx="569104" cy="525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891E4AE-8B3E-4D59-910B-B87BF3977AA7}"/>
              </a:ext>
            </a:extLst>
          </p:cNvPr>
          <p:cNvSpPr/>
          <p:nvPr/>
        </p:nvSpPr>
        <p:spPr>
          <a:xfrm>
            <a:off x="10688248" y="3434447"/>
            <a:ext cx="569104" cy="525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/>
              <a:t>n-2</a:t>
            </a:r>
            <a:endParaRPr lang="zh-CN" altLang="en-US" sz="2400" dirty="0"/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20B65F2-0886-4DEC-AFBD-A45EDF60B08D}"/>
              </a:ext>
            </a:extLst>
          </p:cNvPr>
          <p:cNvCxnSpPr>
            <a:stCxn id="10" idx="6"/>
            <a:endCxn id="11" idx="6"/>
          </p:cNvCxnSpPr>
          <p:nvPr/>
        </p:nvCxnSpPr>
        <p:spPr>
          <a:xfrm flipV="1">
            <a:off x="11257352" y="4514828"/>
            <a:ext cx="12700" cy="858884"/>
          </a:xfrm>
          <a:prstGeom prst="curvedConnector3">
            <a:avLst>
              <a:gd name="adj1" fmla="val 18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821A326-C5C7-4CED-929E-45D73721210E}"/>
              </a:ext>
            </a:extLst>
          </p:cNvPr>
          <p:cNvCxnSpPr>
            <a:cxnSpLocks/>
            <a:stCxn id="11" idx="6"/>
            <a:endCxn id="14" idx="6"/>
          </p:cNvCxnSpPr>
          <p:nvPr/>
        </p:nvCxnSpPr>
        <p:spPr>
          <a:xfrm flipV="1">
            <a:off x="11257352" y="3697419"/>
            <a:ext cx="12700" cy="817409"/>
          </a:xfrm>
          <a:prstGeom prst="curvedConnector3">
            <a:avLst>
              <a:gd name="adj1" fmla="val 18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C7397E12-0BFE-486B-B66D-ABD3B17875AF}"/>
              </a:ext>
            </a:extLst>
          </p:cNvPr>
          <p:cNvCxnSpPr>
            <a:cxnSpLocks/>
          </p:cNvCxnSpPr>
          <p:nvPr/>
        </p:nvCxnSpPr>
        <p:spPr>
          <a:xfrm flipV="1">
            <a:off x="11251002" y="2838535"/>
            <a:ext cx="12700" cy="817409"/>
          </a:xfrm>
          <a:prstGeom prst="curvedConnector3">
            <a:avLst>
              <a:gd name="adj1" fmla="val 18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E500243-2CE8-4859-BE56-B06B4E919336}"/>
              </a:ext>
            </a:extLst>
          </p:cNvPr>
          <p:cNvSpPr txBox="1"/>
          <p:nvPr/>
        </p:nvSpPr>
        <p:spPr>
          <a:xfrm>
            <a:off x="10591800" y="2242623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B15B514-D556-4CE4-A668-626B691FD8B9}"/>
              </a:ext>
            </a:extLst>
          </p:cNvPr>
          <p:cNvCxnSpPr>
            <a:cxnSpLocks/>
          </p:cNvCxnSpPr>
          <p:nvPr/>
        </p:nvCxnSpPr>
        <p:spPr>
          <a:xfrm flipV="1">
            <a:off x="11244652" y="1392301"/>
            <a:ext cx="12700" cy="817409"/>
          </a:xfrm>
          <a:prstGeom prst="curvedConnector3">
            <a:avLst>
              <a:gd name="adj1" fmla="val 18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26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3581400"/>
          </a:xfrm>
        </p:spPr>
        <p:txBody>
          <a:bodyPr/>
          <a:lstStyle/>
          <a:p>
            <a:r>
              <a:rPr lang="en-US" altLang="zh-CN" dirty="0"/>
              <a:t>Parallel Programming Tools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58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B6FF8-884D-488C-BCF4-B7C18468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Tools and Schedulers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14D37-1EA1-48E3-9347-F664E844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 this course the following two schedulers are recommended for your homework and course project.</a:t>
            </a:r>
          </a:p>
          <a:p>
            <a:r>
              <a:rPr lang="en-US" altLang="zh-CN" dirty="0" err="1"/>
              <a:t>Cilk</a:t>
            </a:r>
            <a:endParaRPr lang="en-US" altLang="zh-CN" dirty="0"/>
          </a:p>
          <a:p>
            <a:r>
              <a:rPr lang="en-US" altLang="zh-CN" dirty="0"/>
              <a:t>PBBS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can also use other languages/schedulers that you are more familiar with, e.g., OpenMP, Intel TBB, etc.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2C38A9-44A9-42C7-BF80-C0D612DFB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25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27843-9F5A-4AD7-A647-6634E759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47C1D-7A2E-47BA-9249-286A39856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5257800"/>
          </a:xfrm>
        </p:spPr>
        <p:txBody>
          <a:bodyPr/>
          <a:lstStyle/>
          <a:p>
            <a:r>
              <a:rPr lang="en-US" altLang="zh-CN" dirty="0"/>
              <a:t>Fork-join parallelism</a:t>
            </a:r>
          </a:p>
          <a:p>
            <a:endParaRPr lang="en-US" altLang="zh-CN" dirty="0"/>
          </a:p>
          <a:p>
            <a:r>
              <a:rPr lang="en-US" altLang="zh-CN" dirty="0" err="1"/>
              <a:t>cilk_spawn</a:t>
            </a:r>
            <a:r>
              <a:rPr lang="en-US" altLang="zh-CN" dirty="0"/>
              <a:t> and </a:t>
            </a:r>
            <a:r>
              <a:rPr lang="en-US" altLang="zh-CN" dirty="0" err="1"/>
              <a:t>cilk_sync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Parallel for: </a:t>
            </a:r>
            <a:r>
              <a:rPr lang="en-US" altLang="zh-CN" dirty="0" err="1"/>
              <a:t>cilk_for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FE6F82-3BEE-4EB0-A35E-324E7CFC8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文本框 40">
            <a:extLst>
              <a:ext uri="{FF2B5EF4-FFF2-40B4-BE49-F238E27FC236}">
                <a16:creationId xmlns:a16="http://schemas.microsoft.com/office/drawing/2014/main" id="{187571EA-3536-424F-A119-8B95731EA545}"/>
              </a:ext>
            </a:extLst>
          </p:cNvPr>
          <p:cNvSpPr txBox="1"/>
          <p:nvPr/>
        </p:nvSpPr>
        <p:spPr>
          <a:xfrm>
            <a:off x="4876800" y="2877115"/>
            <a:ext cx="4980851" cy="255454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Consolas" panose="020B0609020204030204" pitchFamily="49" charset="0"/>
              </a:rPr>
              <a:t>int reduce(int* A, int n)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(n == 1)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A[0];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L, 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 = </a:t>
            </a:r>
            <a:r>
              <a:rPr lang="en-US" altLang="zh-CN" b="1" dirty="0" err="1">
                <a:latin typeface="Consolas" panose="020B0609020204030204" pitchFamily="49" charset="0"/>
              </a:rPr>
              <a:t>cilk_spawn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reduce(A, n/2);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R = reduce(</a:t>
            </a:r>
            <a:r>
              <a:rPr lang="en-US" altLang="zh-CN" dirty="0" err="1">
                <a:latin typeface="Consolas" panose="020B0609020204030204" pitchFamily="49" charset="0"/>
              </a:rPr>
              <a:t>A+n</a:t>
            </a:r>
            <a:r>
              <a:rPr lang="en-US" altLang="zh-CN" dirty="0">
                <a:latin typeface="Consolas" panose="020B0609020204030204" pitchFamily="49" charset="0"/>
              </a:rPr>
              <a:t>/2, n-n/2);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cilk_sync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L+R;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40">
            <a:extLst>
              <a:ext uri="{FF2B5EF4-FFF2-40B4-BE49-F238E27FC236}">
                <a16:creationId xmlns:a16="http://schemas.microsoft.com/office/drawing/2014/main" id="{C6C1B406-068C-4099-BE8D-2B00B06824F6}"/>
              </a:ext>
            </a:extLst>
          </p:cNvPr>
          <p:cNvSpPr txBox="1"/>
          <p:nvPr/>
        </p:nvSpPr>
        <p:spPr>
          <a:xfrm>
            <a:off x="609600" y="3352800"/>
            <a:ext cx="2159566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err="1">
                <a:latin typeface="Consolas" panose="020B0609020204030204" pitchFamily="49" charset="0"/>
              </a:rPr>
              <a:t>cilk_spawn</a:t>
            </a:r>
            <a:r>
              <a:rPr lang="en-US" altLang="zh-CN" dirty="0">
                <a:latin typeface="Consolas" panose="020B0609020204030204" pitchFamily="49" charset="0"/>
              </a:rPr>
              <a:t> S1;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cilk_sync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40">
            <a:extLst>
              <a:ext uri="{FF2B5EF4-FFF2-40B4-BE49-F238E27FC236}">
                <a16:creationId xmlns:a16="http://schemas.microsoft.com/office/drawing/2014/main" id="{0E88DC4C-426E-4E1A-952D-8CBA61F54A60}"/>
              </a:ext>
            </a:extLst>
          </p:cNvPr>
          <p:cNvSpPr txBox="1"/>
          <p:nvPr/>
        </p:nvSpPr>
        <p:spPr>
          <a:xfrm>
            <a:off x="5017864" y="6000690"/>
            <a:ext cx="4698722" cy="4001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dirty="0" err="1">
                <a:latin typeface="Consolas" panose="020B0609020204030204" pitchFamily="49" charset="0"/>
              </a:rPr>
              <a:t>cilk_for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</p:txBody>
      </p:sp>
      <p:sp>
        <p:nvSpPr>
          <p:cNvPr id="8" name="文本框 40">
            <a:extLst>
              <a:ext uri="{FF2B5EF4-FFF2-40B4-BE49-F238E27FC236}">
                <a16:creationId xmlns:a16="http://schemas.microsoft.com/office/drawing/2014/main" id="{FE5D6232-8E47-4882-944C-F2CC7EEA8F6A}"/>
              </a:ext>
            </a:extLst>
          </p:cNvPr>
          <p:cNvSpPr txBox="1"/>
          <p:nvPr/>
        </p:nvSpPr>
        <p:spPr>
          <a:xfrm>
            <a:off x="5215666" y="1300826"/>
            <a:ext cx="3852337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Consolas" panose="020B0609020204030204" pitchFamily="49" charset="0"/>
              </a:rPr>
              <a:t>#include &lt;</a:t>
            </a:r>
            <a:r>
              <a:rPr lang="en-US" altLang="zh-CN" dirty="0" err="1">
                <a:latin typeface="Consolas" panose="020B0609020204030204" pitchFamily="49" charset="0"/>
              </a:rPr>
              <a:t>cilk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cilk.h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#include &lt;</a:t>
            </a:r>
            <a:r>
              <a:rPr lang="en-US" altLang="zh-CN" dirty="0" err="1">
                <a:latin typeface="Consolas" panose="020B0609020204030204" pitchFamily="49" charset="0"/>
              </a:rPr>
              <a:t>cilk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cilk_api.h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2286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C1FBE-3C77-4736-91FE-911987CD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E56F3-3C41-4A53-9202-105D16D66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cilk_spawn</a:t>
            </a:r>
            <a:r>
              <a:rPr lang="en-US" altLang="zh-CN" dirty="0"/>
              <a:t> means to create a new thread that is executed while the original thread proceed to the next instruction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Supported by </a:t>
            </a:r>
            <a:r>
              <a:rPr lang="en-US" altLang="zh-CN" dirty="0" err="1"/>
              <a:t>gcc</a:t>
            </a:r>
            <a:r>
              <a:rPr lang="en-US" altLang="zh-CN" dirty="0"/>
              <a:t> 5 to 7. Available on the course server.</a:t>
            </a:r>
          </a:p>
          <a:p>
            <a:endParaRPr lang="en-US" altLang="zh-CN" dirty="0"/>
          </a:p>
          <a:p>
            <a:r>
              <a:rPr lang="en-US" altLang="zh-CN" dirty="0"/>
              <a:t>LLVM: </a:t>
            </a:r>
            <a:r>
              <a:rPr lang="en-US" altLang="zh-CN" dirty="0">
                <a:hlinkClick r:id="rId2"/>
              </a:rPr>
              <a:t>https://cilkplus.github.io/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6AD88-BFA4-43BD-A717-D4443F361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文本框 40">
            <a:extLst>
              <a:ext uri="{FF2B5EF4-FFF2-40B4-BE49-F238E27FC236}">
                <a16:creationId xmlns:a16="http://schemas.microsoft.com/office/drawing/2014/main" id="{4AA10D06-C323-4337-AF94-C21598B399AE}"/>
              </a:ext>
            </a:extLst>
          </p:cNvPr>
          <p:cNvSpPr txBox="1"/>
          <p:nvPr/>
        </p:nvSpPr>
        <p:spPr>
          <a:xfrm>
            <a:off x="2819400" y="2209800"/>
            <a:ext cx="4980851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Consolas" panose="020B0609020204030204" pitchFamily="49" charset="0"/>
              </a:rPr>
              <a:t>int reduce(int* A, int n)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(n == 1)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A[0];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L, 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 = </a:t>
            </a:r>
            <a:r>
              <a:rPr lang="en-US" altLang="zh-CN" b="1" dirty="0" err="1">
                <a:latin typeface="Consolas" panose="020B0609020204030204" pitchFamily="49" charset="0"/>
              </a:rPr>
              <a:t>cilk_spawn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reduce(A, n/2);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R = reduce(</a:t>
            </a:r>
            <a:r>
              <a:rPr lang="en-US" altLang="zh-CN" dirty="0" err="1">
                <a:latin typeface="Consolas" panose="020B0609020204030204" pitchFamily="49" charset="0"/>
              </a:rPr>
              <a:t>A+n</a:t>
            </a:r>
            <a:r>
              <a:rPr lang="en-US" altLang="zh-CN" dirty="0">
                <a:latin typeface="Consolas" panose="020B0609020204030204" pitchFamily="49" charset="0"/>
              </a:rPr>
              <a:t>/2, n-n/2);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cilk_sync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L+R; }</a:t>
            </a:r>
          </a:p>
        </p:txBody>
      </p:sp>
    </p:spTree>
    <p:extLst>
      <p:ext uri="{BB962C8B-B14F-4D97-AF65-F5344CB8AC3E}">
        <p14:creationId xmlns:p14="http://schemas.microsoft.com/office/powerpoint/2010/main" val="86244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35CF-666D-4570-867C-678D4B38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class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2BE68-EC16-433D-B829-AE308AD03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reduce algorithms</a:t>
                </a:r>
              </a:p>
              <a:p>
                <a:pPr lvl="1"/>
                <a:r>
                  <a:rPr lang="en-US" altLang="zh-CN" dirty="0"/>
                  <a:t>Looking at the dependence graph bottom-up or top-down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work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Your feedback</a:t>
                </a:r>
              </a:p>
              <a:p>
                <a:pPr lvl="1"/>
                <a:r>
                  <a:rPr lang="en-US" altLang="zh-CN" dirty="0"/>
                  <a:t>Write down what you think is the hardest/most unclear thing in the last class</a:t>
                </a:r>
              </a:p>
              <a:p>
                <a:pPr lvl="1"/>
                <a:r>
                  <a:rPr lang="en-US" altLang="zh-CN" dirty="0"/>
                  <a:t>Any other thoughts are also welcome</a:t>
                </a:r>
              </a:p>
              <a:p>
                <a:pPr lvl="1"/>
                <a:r>
                  <a:rPr lang="en-US" altLang="zh-CN" dirty="0"/>
                  <a:t>It’s anonymous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2BE68-EC16-433D-B829-AE308AD03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CBD3C-22A0-415F-81A0-DAB46984B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03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4C8BD-B72A-4F1E-B80A-A449967F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PBBS (Problem-based benchmark suite)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0EB52-72F5-41B5-ACE3-A382407F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available at: </a:t>
            </a:r>
            <a:r>
              <a:rPr lang="en-US" altLang="zh-CN" dirty="0">
                <a:hlinkClick r:id="rId2"/>
              </a:rPr>
              <a:t>https://github.com/cmuparlay/pbbslib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340583-8312-4AD7-8CB2-A26D9F04F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文本框 40">
            <a:extLst>
              <a:ext uri="{FF2B5EF4-FFF2-40B4-BE49-F238E27FC236}">
                <a16:creationId xmlns:a16="http://schemas.microsoft.com/office/drawing/2014/main" id="{9E2CDE89-B0EF-4786-90C2-B5A2031100C9}"/>
              </a:ext>
            </a:extLst>
          </p:cNvPr>
          <p:cNvSpPr txBox="1"/>
          <p:nvPr/>
        </p:nvSpPr>
        <p:spPr>
          <a:xfrm>
            <a:off x="990600" y="2133600"/>
            <a:ext cx="4416594" cy="4001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Consolas" panose="020B0609020204030204" pitchFamily="49" charset="0"/>
              </a:rPr>
              <a:t>#include “pbbslib/</a:t>
            </a:r>
            <a:r>
              <a:rPr lang="en-US" altLang="zh-CN" dirty="0" err="1">
                <a:latin typeface="Consolas" panose="020B0609020204030204" pitchFamily="49" charset="0"/>
              </a:rPr>
              <a:t>utilities.h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6" name="文本框 40">
            <a:extLst>
              <a:ext uri="{FF2B5EF4-FFF2-40B4-BE49-F238E27FC236}">
                <a16:creationId xmlns:a16="http://schemas.microsoft.com/office/drawing/2014/main" id="{E425046F-3201-4DA1-8094-9F99FB8BCC68}"/>
              </a:ext>
            </a:extLst>
          </p:cNvPr>
          <p:cNvSpPr txBox="1"/>
          <p:nvPr/>
        </p:nvSpPr>
        <p:spPr>
          <a:xfrm>
            <a:off x="990600" y="2837527"/>
            <a:ext cx="6327373" cy="255454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altLang="zh-CN" b="1" dirty="0">
                <a:latin typeface="Consolas" panose="020B0609020204030204" pitchFamily="49" charset="0"/>
              </a:rPr>
              <a:t>void</a:t>
            </a:r>
            <a:r>
              <a:rPr lang="pt-BR" altLang="zh-CN" dirty="0">
                <a:latin typeface="Consolas" panose="020B0609020204030204" pitchFamily="49" charset="0"/>
              </a:rPr>
              <a:t> reduce(</a:t>
            </a:r>
            <a:r>
              <a:rPr lang="pt-BR" altLang="zh-CN" b="1" dirty="0">
                <a:latin typeface="Consolas" panose="020B0609020204030204" pitchFamily="49" charset="0"/>
              </a:rPr>
              <a:t>int</a:t>
            </a:r>
            <a:r>
              <a:rPr lang="pt-BR" altLang="zh-CN" dirty="0">
                <a:latin typeface="Consolas" panose="020B0609020204030204" pitchFamily="49" charset="0"/>
              </a:rPr>
              <a:t>* A, </a:t>
            </a:r>
            <a:r>
              <a:rPr lang="pt-BR" altLang="zh-CN" b="1" dirty="0">
                <a:latin typeface="Consolas" panose="020B0609020204030204" pitchFamily="49" charset="0"/>
              </a:rPr>
              <a:t>int</a:t>
            </a:r>
            <a:r>
              <a:rPr lang="pt-BR" altLang="zh-CN" dirty="0">
                <a:latin typeface="Consolas" panose="020B0609020204030204" pitchFamily="49" charset="0"/>
              </a:rPr>
              <a:t> n, </a:t>
            </a:r>
            <a:r>
              <a:rPr lang="pt-BR" altLang="zh-CN" b="1" dirty="0">
                <a:latin typeface="Consolas" panose="020B0609020204030204" pitchFamily="49" charset="0"/>
              </a:rPr>
              <a:t>int</a:t>
            </a:r>
            <a:r>
              <a:rPr lang="pt-BR" altLang="zh-CN" dirty="0">
                <a:latin typeface="Consolas" panose="020B0609020204030204" pitchFamily="49" charset="0"/>
              </a:rPr>
              <a:t>&amp; ret) {</a:t>
            </a:r>
          </a:p>
          <a:p>
            <a:r>
              <a:rPr lang="pt-BR" altLang="zh-CN" dirty="0">
                <a:latin typeface="Consolas" panose="020B0609020204030204" pitchFamily="49" charset="0"/>
              </a:rPr>
              <a:t>  </a:t>
            </a:r>
            <a:r>
              <a:rPr lang="pt-BR" altLang="zh-CN" b="1" dirty="0">
                <a:latin typeface="Consolas" panose="020B0609020204030204" pitchFamily="49" charset="0"/>
              </a:rPr>
              <a:t>if</a:t>
            </a:r>
            <a:r>
              <a:rPr lang="pt-BR" altLang="zh-CN" dirty="0">
                <a:latin typeface="Consolas" panose="020B0609020204030204" pitchFamily="49" charset="0"/>
              </a:rPr>
              <a:t> (n == 1) ret = A[0]; </a:t>
            </a:r>
            <a:r>
              <a:rPr lang="pt-BR" altLang="zh-CN" b="1" dirty="0">
                <a:latin typeface="Consolas" panose="020B0609020204030204" pitchFamily="49" charset="0"/>
              </a:rPr>
              <a:t>else</a:t>
            </a:r>
            <a:r>
              <a:rPr lang="pt-BR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pt-BR" altLang="zh-CN" dirty="0">
                <a:latin typeface="Consolas" panose="020B0609020204030204" pitchFamily="49" charset="0"/>
              </a:rPr>
              <a:t>    </a:t>
            </a:r>
            <a:r>
              <a:rPr lang="pt-BR" altLang="zh-CN" b="1" dirty="0">
                <a:latin typeface="Consolas" panose="020B0609020204030204" pitchFamily="49" charset="0"/>
              </a:rPr>
              <a:t>int</a:t>
            </a:r>
            <a:r>
              <a:rPr lang="pt-BR" altLang="zh-CN" dirty="0">
                <a:latin typeface="Consolas" panose="020B0609020204030204" pitchFamily="49" charset="0"/>
              </a:rPr>
              <a:t> L, R;</a:t>
            </a:r>
          </a:p>
          <a:p>
            <a:r>
              <a:rPr lang="pt-BR" altLang="zh-CN" dirty="0">
                <a:latin typeface="Consolas" panose="020B0609020204030204" pitchFamily="49" charset="0"/>
              </a:rPr>
              <a:t>    </a:t>
            </a:r>
            <a:r>
              <a:rPr lang="pt-BR" altLang="zh-CN" b="1" dirty="0">
                <a:latin typeface="Consolas" panose="020B0609020204030204" pitchFamily="49" charset="0"/>
              </a:rPr>
              <a:t>par_do</a:t>
            </a:r>
            <a:r>
              <a:rPr lang="pt-BR" altLang="zh-CN" dirty="0">
                <a:latin typeface="Consolas" panose="020B0609020204030204" pitchFamily="49" charset="0"/>
              </a:rPr>
              <a:t>([&amp;] () {reduce(A, n/2, L);}, </a:t>
            </a:r>
          </a:p>
          <a:p>
            <a:r>
              <a:rPr lang="pt-BR" altLang="zh-CN" dirty="0">
                <a:latin typeface="Consolas" panose="020B0609020204030204" pitchFamily="49" charset="0"/>
              </a:rPr>
              <a:t>	  [&amp;] () {reduce(A+n/2, n-n/2, R);});</a:t>
            </a:r>
          </a:p>
          <a:p>
            <a:r>
              <a:rPr lang="pt-BR" altLang="zh-CN" dirty="0">
                <a:latin typeface="Consolas" panose="020B0609020204030204" pitchFamily="49" charset="0"/>
              </a:rPr>
              <a:t>    ret = L+R;</a:t>
            </a:r>
          </a:p>
          <a:p>
            <a:r>
              <a:rPr lang="pt-BR" altLang="zh-CN" dirty="0">
                <a:latin typeface="Consolas" panose="020B0609020204030204" pitchFamily="49" charset="0"/>
              </a:rPr>
              <a:t>  }</a:t>
            </a:r>
          </a:p>
          <a:p>
            <a:r>
              <a:rPr lang="pt-BR" altLang="zh-CN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" name="文本框 40">
            <a:extLst>
              <a:ext uri="{FF2B5EF4-FFF2-40B4-BE49-F238E27FC236}">
                <a16:creationId xmlns:a16="http://schemas.microsoft.com/office/drawing/2014/main" id="{FDF1F5D2-D5C8-476E-9875-4133E419353F}"/>
              </a:ext>
            </a:extLst>
          </p:cNvPr>
          <p:cNvSpPr txBox="1"/>
          <p:nvPr/>
        </p:nvSpPr>
        <p:spPr>
          <a:xfrm>
            <a:off x="990600" y="5705125"/>
            <a:ext cx="6955750" cy="4001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n-NO" altLang="zh-CN" b="1" dirty="0">
                <a:latin typeface="Consolas" panose="020B0609020204030204" pitchFamily="49" charset="0"/>
              </a:rPr>
              <a:t>parallel_for </a:t>
            </a:r>
            <a:r>
              <a:rPr lang="nn-NO" altLang="zh-CN" dirty="0">
                <a:latin typeface="Consolas" panose="020B0609020204030204" pitchFamily="49" charset="0"/>
              </a:rPr>
              <a:t>(0, 100, [&amp;] (</a:t>
            </a:r>
            <a:r>
              <a:rPr lang="nn-NO" altLang="zh-CN" b="1" dirty="0">
                <a:latin typeface="Consolas" panose="020B0609020204030204" pitchFamily="49" charset="0"/>
              </a:rPr>
              <a:t>int</a:t>
            </a:r>
            <a:r>
              <a:rPr lang="nn-NO" altLang="zh-CN" dirty="0">
                <a:latin typeface="Consolas" panose="020B0609020204030204" pitchFamily="49" charset="0"/>
              </a:rPr>
              <a:t> i) {A[i] = i;}); 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1595A8-9895-4F23-86E5-6F899831279E}"/>
              </a:ext>
            </a:extLst>
          </p:cNvPr>
          <p:cNvSpPr txBox="1"/>
          <p:nvPr/>
        </p:nvSpPr>
        <p:spPr>
          <a:xfrm>
            <a:off x="7661637" y="41208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lambda expression (must be function calls)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786D4D-AE61-4B09-AEF3-D96855CD2EAE}"/>
              </a:ext>
            </a:extLst>
          </p:cNvPr>
          <p:cNvCxnSpPr>
            <a:cxnSpLocks/>
          </p:cNvCxnSpPr>
          <p:nvPr/>
        </p:nvCxnSpPr>
        <p:spPr>
          <a:xfrm flipH="1" flipV="1">
            <a:off x="6400800" y="3810000"/>
            <a:ext cx="1447800" cy="31088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4BC5E4-83F8-4F1A-99B2-2F998317DB2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010400" y="4236981"/>
            <a:ext cx="651237" cy="20706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2A22DF3-6252-4F2E-A640-44A330640FE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010400" y="4767213"/>
            <a:ext cx="1946637" cy="92867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021CED8-FAA1-4F96-AE08-C9246C424C61}"/>
              </a:ext>
            </a:extLst>
          </p:cNvPr>
          <p:cNvSpPr txBox="1"/>
          <p:nvPr/>
        </p:nvSpPr>
        <p:spPr>
          <a:xfrm>
            <a:off x="7543800" y="2133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You can also use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cilk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to compile your code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23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141F-2B33-40BA-AEC1-962E6C23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homework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4F93-0FCC-46A7-9CAA-8B474DE0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 code available using PBBS and </a:t>
            </a:r>
            <a:r>
              <a:rPr lang="en-US" altLang="zh-CN" dirty="0" err="1"/>
              <a:t>Cilk</a:t>
            </a:r>
            <a:r>
              <a:rPr lang="en-US" altLang="zh-CN" dirty="0"/>
              <a:t> in homework 1</a:t>
            </a:r>
          </a:p>
          <a:p>
            <a:r>
              <a:rPr lang="en-US" altLang="zh-CN" dirty="0"/>
              <a:t>You will implement your own version of a scan algorithm – add any optimizations that you think could help, and see if they really help</a:t>
            </a:r>
          </a:p>
          <a:p>
            <a:pPr lvl="1"/>
            <a:r>
              <a:rPr lang="en-US" altLang="zh-CN" dirty="0"/>
              <a:t>Use figures and tables to show the numbers you get</a:t>
            </a:r>
          </a:p>
          <a:p>
            <a:pPr lvl="1"/>
            <a:r>
              <a:rPr lang="en-US" altLang="zh-CN" dirty="0"/>
              <a:t>Analyze the numbers to explain any interesting/abnormal phenomenon</a:t>
            </a:r>
          </a:p>
          <a:p>
            <a:r>
              <a:rPr lang="en-US" altLang="zh-CN" dirty="0"/>
              <a:t>There is an entry of assignment in </a:t>
            </a:r>
            <a:r>
              <a:rPr lang="en-US" altLang="zh-CN" dirty="0" err="1"/>
              <a:t>ilearn</a:t>
            </a:r>
            <a:r>
              <a:rPr lang="en-US" altLang="zh-CN" dirty="0"/>
              <a:t> now, you can submit your code there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E4350-06EE-4400-A9A4-4B8281562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78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0D76-A96D-4783-B42A-F1A2869A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homework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8A2B-8237-4943-B180-E21B943E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goal of the programming part is to let you learn from practice some tricks and optimizations for implementing parallel algorithms – the process of learning matters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This is a graduate-level course, which means</a:t>
            </a:r>
          </a:p>
          <a:p>
            <a:pPr lvl="1"/>
            <a:r>
              <a:rPr lang="en-US" altLang="zh-CN" dirty="0"/>
              <a:t>As long as you finish all required tasks, everyone can pass</a:t>
            </a:r>
          </a:p>
          <a:p>
            <a:pPr lvl="1"/>
            <a:r>
              <a:rPr lang="en-US" altLang="zh-CN" dirty="0"/>
              <a:t>If you do a really good job, you get a good score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But if you cheat, you fail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D8923-BE26-428D-9A6B-3CF8BF2E4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63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87F6-B6EF-4F3F-A346-6A260B1A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paper review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D823-39E9-4F95-99DF-321E0BE0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What </a:t>
            </a:r>
            <a:r>
              <a:rPr lang="en-US" altLang="zh-CN" dirty="0">
                <a:solidFill>
                  <a:srgbClr val="FF0000"/>
                </a:solidFill>
              </a:rPr>
              <a:t>problem</a:t>
            </a:r>
            <a:r>
              <a:rPr lang="en-US" altLang="zh-CN" dirty="0"/>
              <a:t> is solved in the paper? What is the </a:t>
            </a:r>
            <a:r>
              <a:rPr lang="en-US" altLang="zh-CN" dirty="0">
                <a:solidFill>
                  <a:srgbClr val="FF0000"/>
                </a:solidFill>
              </a:rPr>
              <a:t>motivation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Why is the problem </a:t>
            </a:r>
            <a:r>
              <a:rPr lang="en-US" altLang="zh-CN" dirty="0">
                <a:solidFill>
                  <a:srgbClr val="FF0000"/>
                </a:solidFill>
              </a:rPr>
              <a:t>challenging</a:t>
            </a:r>
            <a:r>
              <a:rPr lang="en-US" altLang="zh-CN" dirty="0"/>
              <a:t>? How did </a:t>
            </a:r>
            <a:r>
              <a:rPr lang="en-US" altLang="zh-CN" dirty="0">
                <a:solidFill>
                  <a:srgbClr val="FF0000"/>
                </a:solidFill>
              </a:rPr>
              <a:t>previous work </a:t>
            </a:r>
            <a:r>
              <a:rPr lang="en-US" altLang="zh-CN" dirty="0"/>
              <a:t>solve the problem and why they didn’t work?</a:t>
            </a:r>
          </a:p>
          <a:p>
            <a:r>
              <a:rPr lang="en-US" altLang="zh-CN" dirty="0"/>
              <a:t>What is </a:t>
            </a:r>
            <a:r>
              <a:rPr lang="en-US" altLang="zh-CN" dirty="0">
                <a:solidFill>
                  <a:srgbClr val="FF0000"/>
                </a:solidFill>
              </a:rPr>
              <a:t>the key technical ideas </a:t>
            </a:r>
            <a:r>
              <a:rPr lang="en-US" altLang="zh-CN" dirty="0"/>
              <a:t>to solve the challenges?</a:t>
            </a:r>
          </a:p>
          <a:p>
            <a:r>
              <a:rPr lang="en-US" altLang="zh-CN" dirty="0"/>
              <a:t>What are the new </a:t>
            </a:r>
            <a:r>
              <a:rPr lang="en-US" altLang="zh-CN" dirty="0">
                <a:solidFill>
                  <a:srgbClr val="FF0000"/>
                </a:solidFill>
              </a:rPr>
              <a:t>theoretical results</a:t>
            </a:r>
            <a:r>
              <a:rPr lang="en-US" altLang="zh-CN" dirty="0"/>
              <a:t> (if any)?</a:t>
            </a:r>
          </a:p>
          <a:p>
            <a:r>
              <a:rPr lang="en-US" altLang="zh-CN" dirty="0"/>
              <a:t>Why do they </a:t>
            </a:r>
            <a:r>
              <a:rPr lang="en-US" altLang="zh-CN" dirty="0">
                <a:solidFill>
                  <a:srgbClr val="FF0000"/>
                </a:solidFill>
              </a:rPr>
              <a:t>design experiments </a:t>
            </a:r>
            <a:r>
              <a:rPr lang="en-US" altLang="zh-CN" dirty="0"/>
              <a:t>(if any) like that?</a:t>
            </a:r>
          </a:p>
          <a:p>
            <a:r>
              <a:rPr lang="en-US" altLang="zh-CN" dirty="0"/>
              <a:t>What do the </a:t>
            </a:r>
            <a:r>
              <a:rPr lang="en-US" altLang="zh-CN" dirty="0">
                <a:solidFill>
                  <a:srgbClr val="FF0000"/>
                </a:solidFill>
              </a:rPr>
              <a:t>experimental results </a:t>
            </a:r>
            <a:r>
              <a:rPr lang="en-US" altLang="zh-CN" dirty="0"/>
              <a:t>(if any) tell us?</a:t>
            </a:r>
          </a:p>
          <a:p>
            <a:r>
              <a:rPr lang="en-US" altLang="zh-CN" dirty="0"/>
              <a:t>What do you think is the </a:t>
            </a:r>
            <a:r>
              <a:rPr lang="en-US" altLang="zh-CN" dirty="0">
                <a:solidFill>
                  <a:srgbClr val="FF0000"/>
                </a:solidFill>
              </a:rPr>
              <a:t>strength/novelty </a:t>
            </a:r>
            <a:r>
              <a:rPr lang="en-US" altLang="zh-CN" dirty="0"/>
              <a:t>of the work?</a:t>
            </a:r>
          </a:p>
          <a:p>
            <a:r>
              <a:rPr lang="en-US" altLang="zh-CN" dirty="0"/>
              <a:t>What do you think is the </a:t>
            </a:r>
            <a:r>
              <a:rPr lang="en-US" altLang="zh-CN" dirty="0">
                <a:solidFill>
                  <a:srgbClr val="FF0000"/>
                </a:solidFill>
              </a:rPr>
              <a:t>weakness</a:t>
            </a:r>
            <a:r>
              <a:rPr lang="en-US" altLang="zh-CN" dirty="0"/>
              <a:t> of the work? Do you have </a:t>
            </a:r>
            <a:r>
              <a:rPr lang="en-US" altLang="zh-CN" dirty="0">
                <a:solidFill>
                  <a:srgbClr val="FF0000"/>
                </a:solidFill>
              </a:rPr>
              <a:t>ideas to improve </a:t>
            </a:r>
            <a:r>
              <a:rPr lang="en-US" altLang="zh-CN" dirty="0"/>
              <a:t>that?</a:t>
            </a:r>
          </a:p>
          <a:p>
            <a:r>
              <a:rPr lang="en-US" altLang="zh-CN" dirty="0"/>
              <a:t>What are the possible directions for </a:t>
            </a:r>
            <a:r>
              <a:rPr lang="en-US" altLang="zh-CN" dirty="0">
                <a:solidFill>
                  <a:srgbClr val="FF0000"/>
                </a:solidFill>
              </a:rPr>
              <a:t>future work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Do you have any </a:t>
            </a:r>
            <a:r>
              <a:rPr lang="en-US" altLang="zh-CN" dirty="0">
                <a:solidFill>
                  <a:srgbClr val="FF0000"/>
                </a:solidFill>
              </a:rPr>
              <a:t>questions</a:t>
            </a:r>
            <a:r>
              <a:rPr lang="en-US" altLang="zh-CN" dirty="0"/>
              <a:t> about the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7F6D-0395-43E3-9268-A9A21BDCE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33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87F6-B6EF-4F3F-A346-6A260B1A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paper review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D823-39E9-4F95-99DF-321E0BE0A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1600200"/>
          </a:xfrm>
        </p:spPr>
        <p:txBody>
          <a:bodyPr>
            <a:normAutofit/>
          </a:bodyPr>
          <a:lstStyle/>
          <a:p>
            <a:r>
              <a:rPr lang="en-US" altLang="zh-CN" dirty="0"/>
              <a:t>A useful document of some paper review tips: </a:t>
            </a:r>
            <a:r>
              <a:rPr lang="en-US" altLang="zh-CN" dirty="0">
                <a:hlinkClick r:id="rId2"/>
              </a:rPr>
              <a:t>https://people.inf.ethz.ch/troscoe/pubs/review-writing.pdf</a:t>
            </a:r>
            <a:endParaRPr lang="en-US" altLang="zh-CN" dirty="0"/>
          </a:p>
          <a:p>
            <a:pPr lvl="1"/>
            <a:r>
              <a:rPr lang="en-US" altLang="zh-CN" dirty="0"/>
              <a:t>Your paper review is slightly different since you are reviewing papers that have already been published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7F6D-0395-43E3-9268-A9A21BDCE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3581400"/>
          </a:xfrm>
        </p:spPr>
        <p:txBody>
          <a:bodyPr/>
          <a:lstStyle/>
          <a:p>
            <a:r>
              <a:rPr lang="en-US" altLang="zh-CN" dirty="0"/>
              <a:t>Prefix Sum (Scan)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3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15962"/>
          </a:xfrm>
        </p:spPr>
        <p:txBody>
          <a:bodyPr/>
          <a:lstStyle/>
          <a:p>
            <a:r>
              <a:rPr lang="en-US" altLang="zh-CN" dirty="0"/>
              <a:t>Prefix sum</a:t>
            </a:r>
            <a:endParaRPr lang="zh-CN" altLang="en-US" dirty="0"/>
          </a:p>
        </p:txBody>
      </p:sp>
      <p:sp>
        <p:nvSpPr>
          <p:cNvPr id="44" name="Content Placeholder 1"/>
          <p:cNvSpPr>
            <a:spLocks noGrp="1"/>
          </p:cNvSpPr>
          <p:nvPr>
            <p:ph sz="quarter" idx="1"/>
          </p:nvPr>
        </p:nvSpPr>
        <p:spPr>
          <a:xfrm>
            <a:off x="1828800" y="914401"/>
            <a:ext cx="8839200" cy="25067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 =     1     2     3     4     5     6     7     8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altLang="zh-CN" sz="3200" dirty="0"/>
              <a:t>B =     1     3     6    10   15   21   28   36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E67561-56AF-45CB-927E-3FC5437CBF13}"/>
              </a:ext>
            </a:extLst>
          </p:cNvPr>
          <p:cNvSpPr txBox="1"/>
          <p:nvPr/>
        </p:nvSpPr>
        <p:spPr>
          <a:xfrm>
            <a:off x="1295400" y="2895600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The most widely-used building block in parallel algorithm design</a:t>
            </a:r>
          </a:p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Similar idea applies to any associative binary operations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3CF3EFD-FE4F-42FA-98B1-6C457C2DA029}"/>
              </a:ext>
            </a:extLst>
          </p:cNvPr>
          <p:cNvSpPr/>
          <p:nvPr/>
        </p:nvSpPr>
        <p:spPr>
          <a:xfrm>
            <a:off x="5943600" y="1377696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063E4A2-1306-4969-B7BA-2F40922121D4}"/>
              </a:ext>
            </a:extLst>
          </p:cNvPr>
          <p:cNvSpPr/>
          <p:nvPr/>
        </p:nvSpPr>
        <p:spPr>
          <a:xfrm rot="16200000">
            <a:off x="5410200" y="2019299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89C8456-6C92-4ECB-B216-2A58EEA7805C}"/>
              </a:ext>
            </a:extLst>
          </p:cNvPr>
          <p:cNvSpPr/>
          <p:nvPr/>
        </p:nvSpPr>
        <p:spPr>
          <a:xfrm rot="16200000">
            <a:off x="4572000" y="2019299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22FC86-9233-4B9B-89AF-061894105FCA}"/>
              </a:ext>
            </a:extLst>
          </p:cNvPr>
          <p:cNvSpPr/>
          <p:nvPr/>
        </p:nvSpPr>
        <p:spPr>
          <a:xfrm rot="16200000">
            <a:off x="3657600" y="20193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2F81048-1EAE-4482-A8F6-8739F5CFA0E7}"/>
              </a:ext>
            </a:extLst>
          </p:cNvPr>
          <p:cNvSpPr/>
          <p:nvPr/>
        </p:nvSpPr>
        <p:spPr>
          <a:xfrm rot="16200000">
            <a:off x="6400800" y="2019299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1B7D237-1C84-4AF2-81DE-EBDC7E0E7A56}"/>
              </a:ext>
            </a:extLst>
          </p:cNvPr>
          <p:cNvSpPr/>
          <p:nvPr/>
        </p:nvSpPr>
        <p:spPr>
          <a:xfrm rot="16200000">
            <a:off x="7315200" y="2019299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06FB544-EEBE-429A-9C66-E1AF82F82D5D}"/>
              </a:ext>
            </a:extLst>
          </p:cNvPr>
          <p:cNvSpPr/>
          <p:nvPr/>
        </p:nvSpPr>
        <p:spPr>
          <a:xfrm rot="16200000">
            <a:off x="8229600" y="2019299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1BD1B2-5137-4781-BDE3-972CC7451704}"/>
              </a:ext>
            </a:extLst>
          </p:cNvPr>
          <p:cNvSpPr/>
          <p:nvPr/>
        </p:nvSpPr>
        <p:spPr>
          <a:xfrm rot="16200000">
            <a:off x="9067800" y="2019299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7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C3789-BF8D-4E63-80A8-6C99CBFE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Prefix Sum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574526-8342-4B4E-B282-A6B789705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773EC0-4A27-4D94-89F8-4E09BC0516F4}"/>
              </a:ext>
            </a:extLst>
          </p:cNvPr>
          <p:cNvSpPr txBox="1"/>
          <p:nvPr/>
        </p:nvSpPr>
        <p:spPr>
          <a:xfrm>
            <a:off x="2648794" y="22097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A4D9AA-F17A-4D68-8074-0244224C68B8}"/>
              </a:ext>
            </a:extLst>
          </p:cNvPr>
          <p:cNvSpPr txBox="1"/>
          <p:nvPr/>
        </p:nvSpPr>
        <p:spPr>
          <a:xfrm>
            <a:off x="4263382" y="22203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E4DB49-686C-41FD-84B9-BB84C7110D9D}"/>
              </a:ext>
            </a:extLst>
          </p:cNvPr>
          <p:cNvSpPr txBox="1"/>
          <p:nvPr/>
        </p:nvSpPr>
        <p:spPr>
          <a:xfrm>
            <a:off x="3457000" y="2210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DAAEDC-CDEF-49AB-B67B-A5A73C2207F6}"/>
              </a:ext>
            </a:extLst>
          </p:cNvPr>
          <p:cNvSpPr txBox="1"/>
          <p:nvPr/>
        </p:nvSpPr>
        <p:spPr>
          <a:xfrm>
            <a:off x="6681010" y="2222499"/>
            <a:ext cx="312906" cy="36933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A497F2-F461-47FF-901F-12A63CDF2D3C}"/>
              </a:ext>
            </a:extLst>
          </p:cNvPr>
          <p:cNvSpPr txBox="1"/>
          <p:nvPr/>
        </p:nvSpPr>
        <p:spPr>
          <a:xfrm>
            <a:off x="5875134" y="2222499"/>
            <a:ext cx="312906" cy="36933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8FDD46-941C-455C-B7A8-BAFDD2E1744C}"/>
              </a:ext>
            </a:extLst>
          </p:cNvPr>
          <p:cNvSpPr txBox="1"/>
          <p:nvPr/>
        </p:nvSpPr>
        <p:spPr>
          <a:xfrm>
            <a:off x="5069258" y="2222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8DE65-63C1-48FA-86EF-2F39E1BE018F}"/>
              </a:ext>
            </a:extLst>
          </p:cNvPr>
          <p:cNvSpPr txBox="1"/>
          <p:nvPr/>
        </p:nvSpPr>
        <p:spPr>
          <a:xfrm>
            <a:off x="8299314" y="2222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2E16C8-516E-4AEA-A395-765FAF27714B}"/>
              </a:ext>
            </a:extLst>
          </p:cNvPr>
          <p:cNvSpPr txBox="1"/>
          <p:nvPr/>
        </p:nvSpPr>
        <p:spPr>
          <a:xfrm>
            <a:off x="7490162" y="2222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64232F-F9EE-4CC4-996C-1BD5638DDB6E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2805247" y="2579131"/>
            <a:ext cx="419100" cy="17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6C09379-6A27-4FFC-97E6-A936EF83C01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3224347" y="2580163"/>
            <a:ext cx="389106" cy="17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88A1C3F-71B2-4C73-A142-0B0A9B073EC2}"/>
              </a:ext>
            </a:extLst>
          </p:cNvPr>
          <p:cNvSpPr txBox="1"/>
          <p:nvPr/>
        </p:nvSpPr>
        <p:spPr>
          <a:xfrm>
            <a:off x="3067894" y="2755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480E90C-FE15-429B-9243-C24206A5EC20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4419835" y="2589727"/>
            <a:ext cx="433017" cy="16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1C59817-3E7C-497B-81C6-4D9DAE380191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4852852" y="2591831"/>
            <a:ext cx="372859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DB4FE8D-1DE5-4C30-84B9-69CA90DC8A46}"/>
              </a:ext>
            </a:extLst>
          </p:cNvPr>
          <p:cNvSpPr txBox="1"/>
          <p:nvPr/>
        </p:nvSpPr>
        <p:spPr>
          <a:xfrm>
            <a:off x="4696399" y="27558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3BF2A11-07B4-4802-A160-125B7613CA6C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6031587" y="2591831"/>
            <a:ext cx="402938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6B009A3-4DC8-4B57-A272-DB6D49E3CE82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flipH="1">
            <a:off x="6434525" y="2591831"/>
            <a:ext cx="402938" cy="164068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文本框 144">
            <a:extLst>
              <a:ext uri="{FF2B5EF4-FFF2-40B4-BE49-F238E27FC236}">
                <a16:creationId xmlns:a16="http://schemas.microsoft.com/office/drawing/2014/main" id="{F705F924-8F0C-40A2-9FF7-E1782C988453}"/>
              </a:ext>
            </a:extLst>
          </p:cNvPr>
          <p:cNvSpPr txBox="1"/>
          <p:nvPr/>
        </p:nvSpPr>
        <p:spPr>
          <a:xfrm>
            <a:off x="6188040" y="2755899"/>
            <a:ext cx="49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7B78233-3D63-4E7C-AB5B-FBB341D4E29C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>
            <a:off x="7646615" y="2591831"/>
            <a:ext cx="432915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818AC96-28FA-4494-B5D4-3D851E5C669B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 flipH="1">
            <a:off x="8079530" y="2591831"/>
            <a:ext cx="376237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44">
            <a:extLst>
              <a:ext uri="{FF2B5EF4-FFF2-40B4-BE49-F238E27FC236}">
                <a16:creationId xmlns:a16="http://schemas.microsoft.com/office/drawing/2014/main" id="{0E42BBFF-0133-40E2-800B-4105F20DC4FB}"/>
              </a:ext>
            </a:extLst>
          </p:cNvPr>
          <p:cNvSpPr txBox="1"/>
          <p:nvPr/>
        </p:nvSpPr>
        <p:spPr>
          <a:xfrm>
            <a:off x="7859746" y="2755899"/>
            <a:ext cx="4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EC8C5E8-3569-4A1F-8ECB-60E975A3E987}"/>
              </a:ext>
            </a:extLst>
          </p:cNvPr>
          <p:cNvSpPr txBox="1"/>
          <p:nvPr/>
        </p:nvSpPr>
        <p:spPr>
          <a:xfrm>
            <a:off x="3791861" y="3288267"/>
            <a:ext cx="493476" cy="36933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409F267-D525-41C7-BE15-2D4AA8EF1901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3224347" y="3125231"/>
            <a:ext cx="814252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30DDA58-7C55-4130-BBC4-5252518A0188}"/>
              </a:ext>
            </a:extLst>
          </p:cNvPr>
          <p:cNvCxnSpPr>
            <a:stCxn id="25" idx="0"/>
            <a:endCxn id="18" idx="2"/>
          </p:cNvCxnSpPr>
          <p:nvPr/>
        </p:nvCxnSpPr>
        <p:spPr>
          <a:xfrm flipV="1">
            <a:off x="4038600" y="3125231"/>
            <a:ext cx="814253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24FADAD-C894-4A4A-8759-0F5EB4250607}"/>
              </a:ext>
            </a:extLst>
          </p:cNvPr>
          <p:cNvSpPr txBox="1"/>
          <p:nvPr/>
        </p:nvSpPr>
        <p:spPr>
          <a:xfrm>
            <a:off x="6996686" y="3288267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1BBA4D7-6738-477A-BE97-A28F6B9D5833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>
            <a:off x="6434526" y="3125231"/>
            <a:ext cx="808899" cy="16303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A97CA22-3BB6-479C-82AC-58D8AFA9061F}"/>
              </a:ext>
            </a:extLst>
          </p:cNvPr>
          <p:cNvCxnSpPr>
            <a:stCxn id="28" idx="0"/>
            <a:endCxn id="24" idx="2"/>
          </p:cNvCxnSpPr>
          <p:nvPr/>
        </p:nvCxnSpPr>
        <p:spPr>
          <a:xfrm flipV="1">
            <a:off x="7243424" y="3125231"/>
            <a:ext cx="836106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37A02A6-BEAE-43A2-8A06-091DB900EE2A}"/>
              </a:ext>
            </a:extLst>
          </p:cNvPr>
          <p:cNvSpPr txBox="1"/>
          <p:nvPr/>
        </p:nvSpPr>
        <p:spPr>
          <a:xfrm>
            <a:off x="5381658" y="3928764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BDEF9EE-D488-4AB5-B1D4-C9C7AE6D00CF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>
            <a:off x="4038600" y="3657600"/>
            <a:ext cx="1589797" cy="27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31C8E4A-9F73-4C2C-9BD9-5BEFA2F35C23}"/>
              </a:ext>
            </a:extLst>
          </p:cNvPr>
          <p:cNvCxnSpPr>
            <a:stCxn id="31" idx="0"/>
            <a:endCxn id="28" idx="2"/>
          </p:cNvCxnSpPr>
          <p:nvPr/>
        </p:nvCxnSpPr>
        <p:spPr>
          <a:xfrm flipV="1">
            <a:off x="5628396" y="3657600"/>
            <a:ext cx="1615028" cy="27116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2">
            <a:extLst>
              <a:ext uri="{FF2B5EF4-FFF2-40B4-BE49-F238E27FC236}">
                <a16:creationId xmlns:a16="http://schemas.microsoft.com/office/drawing/2014/main" id="{FA43DA12-5943-45FA-A2A9-18BFAA77A4A5}"/>
              </a:ext>
            </a:extLst>
          </p:cNvPr>
          <p:cNvSpPr txBox="1"/>
          <p:nvPr/>
        </p:nvSpPr>
        <p:spPr>
          <a:xfrm>
            <a:off x="3044469" y="235773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250AB877-72BE-4337-900B-975087C4598E}"/>
              </a:ext>
            </a:extLst>
          </p:cNvPr>
          <p:cNvSpPr txBox="1"/>
          <p:nvPr/>
        </p:nvSpPr>
        <p:spPr>
          <a:xfrm>
            <a:off x="4679248" y="23623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7AC867FE-5B34-4F52-94BC-915FA444A1E5}"/>
              </a:ext>
            </a:extLst>
          </p:cNvPr>
          <p:cNvSpPr txBox="1"/>
          <p:nvPr/>
        </p:nvSpPr>
        <p:spPr>
          <a:xfrm>
            <a:off x="6247201" y="235773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9E5AED46-E60F-4C6D-B6E6-A84629AE0C45}"/>
              </a:ext>
            </a:extLst>
          </p:cNvPr>
          <p:cNvSpPr txBox="1"/>
          <p:nvPr/>
        </p:nvSpPr>
        <p:spPr>
          <a:xfrm>
            <a:off x="7897034" y="235413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7EBD4EE4-2444-4110-83EA-06D4420CFCF7}"/>
              </a:ext>
            </a:extLst>
          </p:cNvPr>
          <p:cNvSpPr txBox="1"/>
          <p:nvPr/>
        </p:nvSpPr>
        <p:spPr>
          <a:xfrm>
            <a:off x="3852785" y="28853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BADFBD81-CE29-4A3E-A73E-442F6363C3D9}"/>
              </a:ext>
            </a:extLst>
          </p:cNvPr>
          <p:cNvSpPr txBox="1"/>
          <p:nvPr/>
        </p:nvSpPr>
        <p:spPr>
          <a:xfrm>
            <a:off x="7057864" y="28791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BE185C24-5657-460C-B79A-36092E75E85D}"/>
              </a:ext>
            </a:extLst>
          </p:cNvPr>
          <p:cNvSpPr txBox="1"/>
          <p:nvPr/>
        </p:nvSpPr>
        <p:spPr>
          <a:xfrm>
            <a:off x="5443089" y="35052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2D7B000B-65DC-4340-BF17-13B048DE0FB3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5118099"/>
          <a:ext cx="11353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446906205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3770859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933247157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36255834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65118063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27489267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012634784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58609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3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40115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5C2359A8-B8C6-46C9-9731-84DAFDA5241E}"/>
              </a:ext>
            </a:extLst>
          </p:cNvPr>
          <p:cNvSpPr txBox="1"/>
          <p:nvPr/>
        </p:nvSpPr>
        <p:spPr>
          <a:xfrm>
            <a:off x="7457835" y="549506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10+5+6=21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818D47F-4626-4EB5-9A01-80790BE0D50F}"/>
              </a:ext>
            </a:extLst>
          </p:cNvPr>
          <p:cNvSpPr txBox="1"/>
          <p:nvPr/>
        </p:nvSpPr>
        <p:spPr>
          <a:xfrm>
            <a:off x="6217421" y="546580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10+5=15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90D7306-9CA9-47F4-9518-80792F0F2F8D}"/>
              </a:ext>
            </a:extLst>
          </p:cNvPr>
          <p:cNvSpPr txBox="1"/>
          <p:nvPr/>
        </p:nvSpPr>
        <p:spPr>
          <a:xfrm>
            <a:off x="4734166" y="547953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3+3+4=10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9DB0916-6EE5-4E1B-AC7E-8634DD415D31}"/>
              </a:ext>
            </a:extLst>
          </p:cNvPr>
          <p:cNvSpPr txBox="1"/>
          <p:nvPr/>
        </p:nvSpPr>
        <p:spPr>
          <a:xfrm>
            <a:off x="8826704" y="5492986"/>
            <a:ext cx="14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10+11+7=28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A014329-9A6B-4853-90A6-6DF1AB23CB38}"/>
                  </a:ext>
                </a:extLst>
              </p:cNvPr>
              <p:cNvSpPr/>
              <p:nvPr/>
            </p:nvSpPr>
            <p:spPr>
              <a:xfrm>
                <a:off x="8612220" y="785794"/>
                <a:ext cx="2808076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func>
                          <m:func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work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depth</a:t>
                </a: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A014329-9A6B-4853-90A6-6DF1AB23C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220" y="785794"/>
                <a:ext cx="2808076" cy="954107"/>
              </a:xfrm>
              <a:prstGeom prst="rect">
                <a:avLst/>
              </a:prstGeom>
              <a:blipFill>
                <a:blip r:embed="rId2"/>
                <a:stretch>
                  <a:fillRect t="-7051" r="-3478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6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7A02-6B46-4EF8-ADF9-CB69BDBA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algorithms to implement a reduce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4180E-6D07-48AC-A945-B1C752019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0">
            <a:extLst>
              <a:ext uri="{FF2B5EF4-FFF2-40B4-BE49-F238E27FC236}">
                <a16:creationId xmlns:a16="http://schemas.microsoft.com/office/drawing/2014/main" id="{FE98BB2C-0C33-48A5-9E65-EC29D51299E8}"/>
              </a:ext>
            </a:extLst>
          </p:cNvPr>
          <p:cNvSpPr txBox="1"/>
          <p:nvPr/>
        </p:nvSpPr>
        <p:spPr>
          <a:xfrm>
            <a:off x="6179176" y="1371600"/>
            <a:ext cx="4793624" cy="193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Consolas" panose="020B0609020204030204" pitchFamily="49" charset="0"/>
              </a:rPr>
              <a:t>reduce(A, n)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(n == 1)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A[0];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(n is odd) n=n+1;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</a:t>
            </a:r>
            <a:r>
              <a:rPr lang="en-US" altLang="zh-CN" b="1" dirty="0" err="1">
                <a:latin typeface="Consolas" panose="020B0609020204030204" pitchFamily="49" charset="0"/>
              </a:rPr>
              <a:t>parallel_for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=1 </a:t>
            </a:r>
            <a:r>
              <a:rPr lang="en-US" altLang="zh-CN" b="1" dirty="0">
                <a:latin typeface="Consolas" panose="020B0609020204030204" pitchFamily="49" charset="0"/>
              </a:rPr>
              <a:t>to</a:t>
            </a:r>
            <a:r>
              <a:rPr lang="en-US" altLang="zh-CN" dirty="0">
                <a:latin typeface="Consolas" panose="020B0609020204030204" pitchFamily="49" charset="0"/>
              </a:rPr>
              <a:t> n/2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B[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]=A[2i]+A[2i+1];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reduce(B, n/2); }</a:t>
            </a:r>
          </a:p>
        </p:txBody>
      </p:sp>
      <p:sp>
        <p:nvSpPr>
          <p:cNvPr id="6" name="文本框 40">
            <a:extLst>
              <a:ext uri="{FF2B5EF4-FFF2-40B4-BE49-F238E27FC236}">
                <a16:creationId xmlns:a16="http://schemas.microsoft.com/office/drawing/2014/main" id="{2FE6BA36-A4D6-4542-AC27-5F0958184CE4}"/>
              </a:ext>
            </a:extLst>
          </p:cNvPr>
          <p:cNvSpPr txBox="1"/>
          <p:nvPr/>
        </p:nvSpPr>
        <p:spPr>
          <a:xfrm>
            <a:off x="381000" y="1371600"/>
            <a:ext cx="5121915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Consolas" panose="020B0609020204030204" pitchFamily="49" charset="0"/>
              </a:rPr>
              <a:t>reduce(A, n)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(n == 1)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A[0];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 parallel: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L = reduce(A, n/2);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R = reduce(A + n/2, n-n/2);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L+R;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0B690-B0A6-4853-9608-47E66D912AD4}"/>
              </a:ext>
            </a:extLst>
          </p:cNvPr>
          <p:cNvSpPr txBox="1"/>
          <p:nvPr/>
        </p:nvSpPr>
        <p:spPr>
          <a:xfrm>
            <a:off x="414528" y="3810000"/>
            <a:ext cx="7412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Divide-and-conquer:</a:t>
            </a:r>
          </a:p>
          <a:p>
            <a:pPr algn="l"/>
            <a:r>
              <a:rPr lang="en-US" altLang="zh-CN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Dealing with the left and right halves recursively</a:t>
            </a:r>
            <a:endParaRPr lang="zh-CN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9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1133" y="274638"/>
            <a:ext cx="7848600" cy="715962"/>
          </a:xfrm>
        </p:spPr>
        <p:txBody>
          <a:bodyPr/>
          <a:lstStyle/>
          <a:p>
            <a:r>
              <a:rPr lang="en-US" altLang="zh-CN" dirty="0"/>
              <a:t>Prefix sum: divide-and-conquer</a:t>
            </a:r>
            <a:endParaRPr lang="zh-CN" altLang="en-US" dirty="0"/>
          </a:p>
        </p:txBody>
      </p:sp>
      <p:sp>
        <p:nvSpPr>
          <p:cNvPr id="88" name="文本框 131"/>
          <p:cNvSpPr txBox="1"/>
          <p:nvPr/>
        </p:nvSpPr>
        <p:spPr>
          <a:xfrm>
            <a:off x="76200" y="1131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132"/>
          <p:cNvSpPr txBox="1"/>
          <p:nvPr/>
        </p:nvSpPr>
        <p:spPr>
          <a:xfrm>
            <a:off x="1690788" y="11424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133"/>
          <p:cNvSpPr txBox="1"/>
          <p:nvPr/>
        </p:nvSpPr>
        <p:spPr>
          <a:xfrm>
            <a:off x="884406" y="1132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本框 134"/>
          <p:cNvSpPr txBox="1"/>
          <p:nvPr/>
        </p:nvSpPr>
        <p:spPr>
          <a:xfrm>
            <a:off x="4108416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135"/>
          <p:cNvSpPr txBox="1"/>
          <p:nvPr/>
        </p:nvSpPr>
        <p:spPr>
          <a:xfrm>
            <a:off x="3302540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136"/>
          <p:cNvSpPr txBox="1"/>
          <p:nvPr/>
        </p:nvSpPr>
        <p:spPr>
          <a:xfrm>
            <a:off x="2496664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137"/>
          <p:cNvSpPr txBox="1"/>
          <p:nvPr/>
        </p:nvSpPr>
        <p:spPr>
          <a:xfrm>
            <a:off x="5726720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138"/>
          <p:cNvSpPr txBox="1"/>
          <p:nvPr/>
        </p:nvSpPr>
        <p:spPr>
          <a:xfrm>
            <a:off x="4917568" y="1144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直接连接符 140"/>
          <p:cNvCxnSpPr>
            <a:stCxn id="88" idx="2"/>
            <a:endCxn id="100" idx="0"/>
          </p:cNvCxnSpPr>
          <p:nvPr/>
        </p:nvCxnSpPr>
        <p:spPr>
          <a:xfrm>
            <a:off x="232653" y="1501224"/>
            <a:ext cx="419100" cy="17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41"/>
          <p:cNvCxnSpPr>
            <a:stCxn id="92" idx="2"/>
            <a:endCxn id="100" idx="0"/>
          </p:cNvCxnSpPr>
          <p:nvPr/>
        </p:nvCxnSpPr>
        <p:spPr>
          <a:xfrm flipH="1">
            <a:off x="651753" y="1502256"/>
            <a:ext cx="389106" cy="17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144"/>
          <p:cNvSpPr txBox="1"/>
          <p:nvPr/>
        </p:nvSpPr>
        <p:spPr>
          <a:xfrm>
            <a:off x="495300" y="16779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直接连接符 149"/>
          <p:cNvCxnSpPr>
            <a:stCxn id="89" idx="2"/>
            <a:endCxn id="103" idx="0"/>
          </p:cNvCxnSpPr>
          <p:nvPr/>
        </p:nvCxnSpPr>
        <p:spPr>
          <a:xfrm>
            <a:off x="1847241" y="1511820"/>
            <a:ext cx="433017" cy="16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50"/>
          <p:cNvCxnSpPr>
            <a:stCxn id="95" idx="2"/>
            <a:endCxn id="103" idx="0"/>
          </p:cNvCxnSpPr>
          <p:nvPr/>
        </p:nvCxnSpPr>
        <p:spPr>
          <a:xfrm flipH="1">
            <a:off x="2280258" y="1513924"/>
            <a:ext cx="372859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51"/>
          <p:cNvSpPr txBox="1"/>
          <p:nvPr/>
        </p:nvSpPr>
        <p:spPr>
          <a:xfrm>
            <a:off x="2123805" y="167799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直接连接符 154"/>
          <p:cNvCxnSpPr>
            <a:stCxn id="94" idx="2"/>
            <a:endCxn id="106" idx="0"/>
          </p:cNvCxnSpPr>
          <p:nvPr/>
        </p:nvCxnSpPr>
        <p:spPr>
          <a:xfrm>
            <a:off x="3458993" y="1513924"/>
            <a:ext cx="402938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55"/>
          <p:cNvCxnSpPr>
            <a:stCxn id="93" idx="2"/>
            <a:endCxn id="106" idx="0"/>
          </p:cNvCxnSpPr>
          <p:nvPr/>
        </p:nvCxnSpPr>
        <p:spPr>
          <a:xfrm flipH="1">
            <a:off x="3861931" y="1513924"/>
            <a:ext cx="402938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44"/>
          <p:cNvSpPr txBox="1"/>
          <p:nvPr/>
        </p:nvSpPr>
        <p:spPr>
          <a:xfrm>
            <a:off x="3615446" y="1677992"/>
            <a:ext cx="49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接连接符 165"/>
          <p:cNvCxnSpPr>
            <a:stCxn id="97" idx="2"/>
            <a:endCxn id="109" idx="0"/>
          </p:cNvCxnSpPr>
          <p:nvPr/>
        </p:nvCxnSpPr>
        <p:spPr>
          <a:xfrm>
            <a:off x="5074021" y="1513924"/>
            <a:ext cx="432915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66"/>
          <p:cNvCxnSpPr>
            <a:stCxn id="96" idx="2"/>
            <a:endCxn id="109" idx="0"/>
          </p:cNvCxnSpPr>
          <p:nvPr/>
        </p:nvCxnSpPr>
        <p:spPr>
          <a:xfrm flipH="1">
            <a:off x="5506936" y="1513924"/>
            <a:ext cx="376237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44"/>
          <p:cNvSpPr txBox="1"/>
          <p:nvPr/>
        </p:nvSpPr>
        <p:spPr>
          <a:xfrm>
            <a:off x="5287152" y="1677992"/>
            <a:ext cx="4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74"/>
          <p:cNvSpPr txBox="1"/>
          <p:nvPr/>
        </p:nvSpPr>
        <p:spPr>
          <a:xfrm>
            <a:off x="1219267" y="2210360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直接连接符 175"/>
          <p:cNvCxnSpPr>
            <a:stCxn id="100" idx="2"/>
            <a:endCxn id="110" idx="0"/>
          </p:cNvCxnSpPr>
          <p:nvPr/>
        </p:nvCxnSpPr>
        <p:spPr>
          <a:xfrm>
            <a:off x="651753" y="2047324"/>
            <a:ext cx="814252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78"/>
          <p:cNvCxnSpPr>
            <a:stCxn id="110" idx="0"/>
            <a:endCxn id="103" idx="2"/>
          </p:cNvCxnSpPr>
          <p:nvPr/>
        </p:nvCxnSpPr>
        <p:spPr>
          <a:xfrm flipV="1">
            <a:off x="1466006" y="2047324"/>
            <a:ext cx="814253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82"/>
          <p:cNvSpPr txBox="1"/>
          <p:nvPr/>
        </p:nvSpPr>
        <p:spPr>
          <a:xfrm>
            <a:off x="4424092" y="2210360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直接连接符 183"/>
          <p:cNvCxnSpPr>
            <a:stCxn id="106" idx="2"/>
            <a:endCxn id="113" idx="0"/>
          </p:cNvCxnSpPr>
          <p:nvPr/>
        </p:nvCxnSpPr>
        <p:spPr>
          <a:xfrm>
            <a:off x="3861932" y="2047324"/>
            <a:ext cx="808899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84"/>
          <p:cNvCxnSpPr>
            <a:stCxn id="113" idx="0"/>
            <a:endCxn id="109" idx="2"/>
          </p:cNvCxnSpPr>
          <p:nvPr/>
        </p:nvCxnSpPr>
        <p:spPr>
          <a:xfrm flipV="1">
            <a:off x="4670830" y="2047324"/>
            <a:ext cx="836106" cy="1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87"/>
          <p:cNvSpPr txBox="1"/>
          <p:nvPr/>
        </p:nvSpPr>
        <p:spPr>
          <a:xfrm>
            <a:off x="2809064" y="2850857"/>
            <a:ext cx="4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直接连接符 188"/>
          <p:cNvCxnSpPr>
            <a:stCxn id="110" idx="2"/>
            <a:endCxn id="116" idx="0"/>
          </p:cNvCxnSpPr>
          <p:nvPr/>
        </p:nvCxnSpPr>
        <p:spPr>
          <a:xfrm>
            <a:off x="1466006" y="2579693"/>
            <a:ext cx="1589797" cy="27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91"/>
          <p:cNvCxnSpPr>
            <a:stCxn id="116" idx="0"/>
            <a:endCxn id="113" idx="2"/>
          </p:cNvCxnSpPr>
          <p:nvPr/>
        </p:nvCxnSpPr>
        <p:spPr>
          <a:xfrm flipV="1">
            <a:off x="3055802" y="2579693"/>
            <a:ext cx="1615028" cy="27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"/>
          <p:cNvSpPr txBox="1"/>
          <p:nvPr/>
        </p:nvSpPr>
        <p:spPr>
          <a:xfrm>
            <a:off x="471875" y="127982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2"/>
          <p:cNvSpPr txBox="1"/>
          <p:nvPr/>
        </p:nvSpPr>
        <p:spPr>
          <a:xfrm>
            <a:off x="2106654" y="128446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2"/>
          <p:cNvSpPr txBox="1"/>
          <p:nvPr/>
        </p:nvSpPr>
        <p:spPr>
          <a:xfrm>
            <a:off x="3674607" y="127982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2"/>
          <p:cNvSpPr txBox="1"/>
          <p:nvPr/>
        </p:nvSpPr>
        <p:spPr>
          <a:xfrm>
            <a:off x="5324440" y="127622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2"/>
          <p:cNvSpPr txBox="1"/>
          <p:nvPr/>
        </p:nvSpPr>
        <p:spPr>
          <a:xfrm>
            <a:off x="1280191" y="180739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2"/>
          <p:cNvSpPr txBox="1"/>
          <p:nvPr/>
        </p:nvSpPr>
        <p:spPr>
          <a:xfrm>
            <a:off x="4485270" y="180121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2"/>
          <p:cNvSpPr txBox="1"/>
          <p:nvPr/>
        </p:nvSpPr>
        <p:spPr>
          <a:xfrm>
            <a:off x="2870495" y="24272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57083" y="5652743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2322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188035684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3198345295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450398081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1167951376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769321442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1218550804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90938295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0147277" y="564898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0864" y="564898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6990260" y="564898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9068731" y="564898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9602131" y="564898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487706" y="564898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560410" y="564898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6453242" y="564898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6300627" y="3220148"/>
            <a:ext cx="43604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1   2   3   4   5    6    7   8</a:t>
            </a:r>
          </a:p>
        </p:txBody>
      </p:sp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DA53B556-7890-4B21-BA81-BC8A5C1881A2}"/>
              </a:ext>
            </a:extLst>
          </p:cNvPr>
          <p:cNvGraphicFramePr>
            <a:graphicFrameLocks noGrp="1"/>
          </p:cNvGraphicFramePr>
          <p:nvPr/>
        </p:nvGraphicFramePr>
        <p:xfrm>
          <a:off x="6357083" y="4336944"/>
          <a:ext cx="4338576" cy="51569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2322">
                  <a:extLst>
                    <a:ext uri="{9D8B030D-6E8A-4147-A177-3AD203B41FA5}">
                      <a16:colId xmlns:a16="http://schemas.microsoft.com/office/drawing/2014/main" val="551113526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188035684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3198345295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450398081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1167951376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769321442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1218550804"/>
                    </a:ext>
                  </a:extLst>
                </a:gridCol>
                <a:gridCol w="542322">
                  <a:extLst>
                    <a:ext uri="{9D8B030D-6E8A-4147-A177-3AD203B41FA5}">
                      <a16:colId xmlns:a16="http://schemas.microsoft.com/office/drawing/2014/main" val="290938295"/>
                    </a:ext>
                  </a:extLst>
                </a:gridCol>
              </a:tblGrid>
              <a:tr h="515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964"/>
                  </a:ext>
                </a:extLst>
              </a:tr>
            </a:tbl>
          </a:graphicData>
        </a:graphic>
      </p:graphicFrame>
      <p:sp>
        <p:nvSpPr>
          <p:cNvPr id="54" name="Rectangle 32">
            <a:extLst>
              <a:ext uri="{FF2B5EF4-FFF2-40B4-BE49-F238E27FC236}">
                <a16:creationId xmlns:a16="http://schemas.microsoft.com/office/drawing/2014/main" id="{01070038-79DF-49C9-909B-FA047D7E38A6}"/>
              </a:ext>
            </a:extLst>
          </p:cNvPr>
          <p:cNvSpPr/>
          <p:nvPr/>
        </p:nvSpPr>
        <p:spPr>
          <a:xfrm>
            <a:off x="7907155" y="437432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800" dirty="0"/>
          </a:p>
        </p:txBody>
      </p:sp>
      <p:sp>
        <p:nvSpPr>
          <p:cNvPr id="55" name="Rectangle 33">
            <a:extLst>
              <a:ext uri="{FF2B5EF4-FFF2-40B4-BE49-F238E27FC236}">
                <a16:creationId xmlns:a16="http://schemas.microsoft.com/office/drawing/2014/main" id="{FFA7EA94-62BF-4135-914D-48FB8EBF2A11}"/>
              </a:ext>
            </a:extLst>
          </p:cNvPr>
          <p:cNvSpPr/>
          <p:nvPr/>
        </p:nvSpPr>
        <p:spPr>
          <a:xfrm>
            <a:off x="6966551" y="437432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/>
          </a:p>
        </p:txBody>
      </p:sp>
      <p:sp>
        <p:nvSpPr>
          <p:cNvPr id="56" name="Rectangle 38">
            <a:extLst>
              <a:ext uri="{FF2B5EF4-FFF2-40B4-BE49-F238E27FC236}">
                <a16:creationId xmlns:a16="http://schemas.microsoft.com/office/drawing/2014/main" id="{3CDC9CA9-1AA7-4174-A881-BA829945A6DF}"/>
              </a:ext>
            </a:extLst>
          </p:cNvPr>
          <p:cNvSpPr/>
          <p:nvPr/>
        </p:nvSpPr>
        <p:spPr>
          <a:xfrm>
            <a:off x="7536701" y="437432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800" dirty="0"/>
          </a:p>
        </p:txBody>
      </p:sp>
      <p:sp>
        <p:nvSpPr>
          <p:cNvPr id="57" name="Rectangle 39">
            <a:extLst>
              <a:ext uri="{FF2B5EF4-FFF2-40B4-BE49-F238E27FC236}">
                <a16:creationId xmlns:a16="http://schemas.microsoft.com/office/drawing/2014/main" id="{D931DF90-EA99-43F9-AE7F-9560A31E5CBA}"/>
              </a:ext>
            </a:extLst>
          </p:cNvPr>
          <p:cNvSpPr/>
          <p:nvPr/>
        </p:nvSpPr>
        <p:spPr>
          <a:xfrm>
            <a:off x="6429533" y="437432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/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D25737B4-523D-4515-A182-20B1A8BA9740}"/>
              </a:ext>
            </a:extLst>
          </p:cNvPr>
          <p:cNvSpPr/>
          <p:nvPr/>
        </p:nvSpPr>
        <p:spPr>
          <a:xfrm>
            <a:off x="10147277" y="4351874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B320E7B7-D0C5-41F8-9302-369B6410DF3E}"/>
              </a:ext>
            </a:extLst>
          </p:cNvPr>
          <p:cNvSpPr/>
          <p:nvPr/>
        </p:nvSpPr>
        <p:spPr>
          <a:xfrm>
            <a:off x="9068731" y="4351874"/>
            <a:ext cx="558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800" dirty="0"/>
          </a:p>
        </p:txBody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83889A3E-C78F-4D97-849F-267C958F47CC}"/>
              </a:ext>
            </a:extLst>
          </p:cNvPr>
          <p:cNvSpPr/>
          <p:nvPr/>
        </p:nvSpPr>
        <p:spPr>
          <a:xfrm>
            <a:off x="9602131" y="4351874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5509E678-5212-4893-969B-151EF9B227B6}"/>
              </a:ext>
            </a:extLst>
          </p:cNvPr>
          <p:cNvSpPr/>
          <p:nvPr/>
        </p:nvSpPr>
        <p:spPr>
          <a:xfrm>
            <a:off x="8593208" y="4351874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AC71241-955A-442F-91DB-4162E727BF49}"/>
              </a:ext>
            </a:extLst>
          </p:cNvPr>
          <p:cNvCxnSpPr>
            <a:cxnSpLocks/>
            <a:stCxn id="61" idx="2"/>
            <a:endCxn id="38" idx="0"/>
          </p:cNvCxnSpPr>
          <p:nvPr/>
        </p:nvCxnSpPr>
        <p:spPr>
          <a:xfrm flipH="1">
            <a:off x="8780415" y="4875094"/>
            <a:ext cx="5314" cy="773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3013037-95F9-4175-9D11-E5F733446BC9}"/>
              </a:ext>
            </a:extLst>
          </p:cNvPr>
          <p:cNvSpPr txBox="1"/>
          <p:nvPr/>
        </p:nvSpPr>
        <p:spPr>
          <a:xfrm>
            <a:off x="8526371" y="506426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CBF366E-1B76-416E-B439-FDB0994891DF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9348103" y="4875094"/>
            <a:ext cx="13337" cy="773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1C28F81-C0DB-4C84-83AE-B25A1B2E602F}"/>
              </a:ext>
            </a:extLst>
          </p:cNvPr>
          <p:cNvSpPr txBox="1"/>
          <p:nvPr/>
        </p:nvSpPr>
        <p:spPr>
          <a:xfrm>
            <a:off x="9124194" y="506614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1345C96-3AFD-4048-BB3B-5367DAC298BC}"/>
              </a:ext>
            </a:extLst>
          </p:cNvPr>
          <p:cNvCxnSpPr>
            <a:cxnSpLocks/>
            <a:stCxn id="60" idx="2"/>
            <a:endCxn id="37" idx="0"/>
          </p:cNvCxnSpPr>
          <p:nvPr/>
        </p:nvCxnSpPr>
        <p:spPr>
          <a:xfrm>
            <a:off x="9894840" y="4875094"/>
            <a:ext cx="0" cy="773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F6BB68F-496A-4ACA-9267-76422CC86B5D}"/>
              </a:ext>
            </a:extLst>
          </p:cNvPr>
          <p:cNvSpPr txBox="1"/>
          <p:nvPr/>
        </p:nvSpPr>
        <p:spPr>
          <a:xfrm>
            <a:off x="9666137" y="50687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2A3948E-A2E4-44FC-92CC-CCB80601AD05}"/>
              </a:ext>
            </a:extLst>
          </p:cNvPr>
          <p:cNvCxnSpPr>
            <a:cxnSpLocks/>
            <a:stCxn id="58" idx="2"/>
            <a:endCxn id="32" idx="0"/>
          </p:cNvCxnSpPr>
          <p:nvPr/>
        </p:nvCxnSpPr>
        <p:spPr>
          <a:xfrm>
            <a:off x="10439986" y="4875094"/>
            <a:ext cx="0" cy="773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043B494-0D9B-4357-AD19-17E5ACCD06CA}"/>
              </a:ext>
            </a:extLst>
          </p:cNvPr>
          <p:cNvSpPr txBox="1"/>
          <p:nvPr/>
        </p:nvSpPr>
        <p:spPr>
          <a:xfrm>
            <a:off x="10202268" y="507925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313B2EB-7D39-484F-AC09-8FC6B07A956D}"/>
              </a:ext>
            </a:extLst>
          </p:cNvPr>
          <p:cNvSpPr/>
          <p:nvPr/>
        </p:nvSpPr>
        <p:spPr>
          <a:xfrm>
            <a:off x="6357083" y="3811194"/>
            <a:ext cx="2166502" cy="12493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FB8CC8-A0CB-4C11-8973-12FD0201DA02}"/>
              </a:ext>
            </a:extLst>
          </p:cNvPr>
          <p:cNvSpPr txBox="1"/>
          <p:nvPr/>
        </p:nvSpPr>
        <p:spPr>
          <a:xfrm>
            <a:off x="6603914" y="384714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Left prefix sum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67829A7-22E4-4C44-97C3-FBBF0AD34736}"/>
              </a:ext>
            </a:extLst>
          </p:cNvPr>
          <p:cNvSpPr txBox="1"/>
          <p:nvPr/>
        </p:nvSpPr>
        <p:spPr>
          <a:xfrm>
            <a:off x="8761331" y="385991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Right prefix sum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C33C04C0-D315-4AA7-B0CE-E1C4CAD29AA8}"/>
              </a:ext>
            </a:extLst>
          </p:cNvPr>
          <p:cNvSpPr/>
          <p:nvPr/>
        </p:nvSpPr>
        <p:spPr>
          <a:xfrm>
            <a:off x="8530550" y="3817041"/>
            <a:ext cx="2166502" cy="12493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525F91-3270-4490-B026-9362C9890FE7}"/>
              </a:ext>
            </a:extLst>
          </p:cNvPr>
          <p:cNvSpPr txBox="1"/>
          <p:nvPr/>
        </p:nvSpPr>
        <p:spPr>
          <a:xfrm>
            <a:off x="7620000" y="6248400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3C3BC61-7836-445E-93B2-4165A6E25154}"/>
              </a:ext>
            </a:extLst>
          </p:cNvPr>
          <p:cNvSpPr/>
          <p:nvPr/>
        </p:nvSpPr>
        <p:spPr>
          <a:xfrm>
            <a:off x="1105477" y="2167514"/>
            <a:ext cx="607014" cy="470877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1F09758-7BA8-4BD6-9C01-F2BB81C246FA}"/>
              </a:ext>
            </a:extLst>
          </p:cNvPr>
          <p:cNvCxnSpPr>
            <a:cxnSpLocks/>
          </p:cNvCxnSpPr>
          <p:nvPr/>
        </p:nvCxnSpPr>
        <p:spPr>
          <a:xfrm flipH="1">
            <a:off x="8222167" y="4861985"/>
            <a:ext cx="5314" cy="773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AD7AD89-04C4-4EBB-ADF5-94075E70E794}"/>
              </a:ext>
            </a:extLst>
          </p:cNvPr>
          <p:cNvCxnSpPr>
            <a:cxnSpLocks/>
          </p:cNvCxnSpPr>
          <p:nvPr/>
        </p:nvCxnSpPr>
        <p:spPr>
          <a:xfrm flipH="1">
            <a:off x="7723908" y="4852638"/>
            <a:ext cx="5314" cy="773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A39FC1E-9247-4604-966E-072E345E8205}"/>
              </a:ext>
            </a:extLst>
          </p:cNvPr>
          <p:cNvCxnSpPr>
            <a:cxnSpLocks/>
          </p:cNvCxnSpPr>
          <p:nvPr/>
        </p:nvCxnSpPr>
        <p:spPr>
          <a:xfrm flipH="1">
            <a:off x="7168317" y="4851742"/>
            <a:ext cx="5314" cy="773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72E9FD4-DE37-4720-8BE2-31A1D762E605}"/>
              </a:ext>
            </a:extLst>
          </p:cNvPr>
          <p:cNvCxnSpPr>
            <a:cxnSpLocks/>
          </p:cNvCxnSpPr>
          <p:nvPr/>
        </p:nvCxnSpPr>
        <p:spPr>
          <a:xfrm flipH="1">
            <a:off x="6614133" y="4851742"/>
            <a:ext cx="5314" cy="773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46">
            <a:extLst>
              <a:ext uri="{FF2B5EF4-FFF2-40B4-BE49-F238E27FC236}">
                <a16:creationId xmlns:a16="http://schemas.microsoft.com/office/drawing/2014/main" id="{5CCA3101-79AA-4740-AE77-25B965C16032}"/>
              </a:ext>
            </a:extLst>
          </p:cNvPr>
          <p:cNvSpPr txBox="1"/>
          <p:nvPr/>
        </p:nvSpPr>
        <p:spPr>
          <a:xfrm>
            <a:off x="-16213" y="3236655"/>
            <a:ext cx="655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scan_r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(A, B, s, t, offset) {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s=t-1 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B[s] =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offset + A[s];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return;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mid =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s+t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)/2;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 Parallel: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scan_r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(A, B, s, mid, offset);</a:t>
            </a: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scan_r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(A, B, mid, t,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offset+leftSum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77" name="文本框 19">
            <a:extLst>
              <a:ext uri="{FF2B5EF4-FFF2-40B4-BE49-F238E27FC236}">
                <a16:creationId xmlns:a16="http://schemas.microsoft.com/office/drawing/2014/main" id="{2D01153D-B477-4414-88EE-FA504842833A}"/>
              </a:ext>
            </a:extLst>
          </p:cNvPr>
          <p:cNvSpPr txBox="1"/>
          <p:nvPr/>
        </p:nvSpPr>
        <p:spPr>
          <a:xfrm>
            <a:off x="6934200" y="2286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Split the original problem into several parts with smaller sizes (e.g., evenly in two)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Solve the same problem on each part </a:t>
            </a:r>
            <a:r>
              <a:rPr lang="en-US" altLang="zh-CN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parallel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Combine the results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46">
            <a:extLst>
              <a:ext uri="{FF2B5EF4-FFF2-40B4-BE49-F238E27FC236}">
                <a16:creationId xmlns:a16="http://schemas.microsoft.com/office/drawing/2014/main" id="{5E81330C-A39F-4847-94EA-DC85E828864A}"/>
              </a:ext>
            </a:extLst>
          </p:cNvPr>
          <p:cNvSpPr txBox="1"/>
          <p:nvPr/>
        </p:nvSpPr>
        <p:spPr>
          <a:xfrm>
            <a:off x="0" y="54102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scan(A, B) {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Call reduce(A, n) and save the reduce tree;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scan_r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(A, B, 0, n, 0);} </a:t>
            </a:r>
          </a:p>
        </p:txBody>
      </p:sp>
    </p:spTree>
    <p:extLst>
      <p:ext uri="{BB962C8B-B14F-4D97-AF65-F5344CB8AC3E}">
        <p14:creationId xmlns:p14="http://schemas.microsoft.com/office/powerpoint/2010/main" val="12535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8" grpId="0"/>
      <p:bldP spid="68" grpId="0"/>
      <p:bldP spid="70" grpId="0"/>
      <p:bldP spid="72" grpId="0"/>
      <p:bldP spid="18" grpId="0" animBg="1"/>
      <p:bldP spid="19" grpId="0"/>
      <p:bldP spid="84" grpId="0"/>
      <p:bldP spid="85" grpId="0" animBg="1"/>
      <p:bldP spid="20" grpId="0"/>
      <p:bldP spid="21" grpId="0" animBg="1"/>
      <p:bldP spid="128" grpId="0"/>
      <p:bldP spid="78" grpId="0"/>
    </p:bldLst>
  </p:timing>
</p:sld>
</file>

<file path=ppt/theme/theme1.xml><?xml version="1.0" encoding="utf-8"?>
<a:theme xmlns:a="http://schemas.openxmlformats.org/drawingml/2006/main" name="1_Custom Design">
  <a:themeElements>
    <a:clrScheme name="Mao">
      <a:dk1>
        <a:sysClr val="windowText" lastClr="000000"/>
      </a:dk1>
      <a:lt1>
        <a:sysClr val="window" lastClr="FFFFFF"/>
      </a:lt1>
      <a:dk2>
        <a:srgbClr val="4D5061"/>
      </a:dk2>
      <a:lt2>
        <a:srgbClr val="E7E6E6"/>
      </a:lt2>
      <a:accent1>
        <a:srgbClr val="4472C4"/>
      </a:accent1>
      <a:accent2>
        <a:srgbClr val="ED7D31"/>
      </a:accent2>
      <a:accent3>
        <a:srgbClr val="FFBF00"/>
      </a:accent3>
      <a:accent4>
        <a:srgbClr val="F93943"/>
      </a:accent4>
      <a:accent5>
        <a:srgbClr val="9000B3"/>
      </a:accent5>
      <a:accent6>
        <a:srgbClr val="70AD47"/>
      </a:accent6>
      <a:hlink>
        <a:srgbClr val="E8436F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20744</TotalTime>
  <Words>3958</Words>
  <Application>Microsoft Office PowerPoint</Application>
  <PresentationFormat>Widescreen</PresentationFormat>
  <Paragraphs>741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等线</vt:lpstr>
      <vt:lpstr>Arial</vt:lpstr>
      <vt:lpstr>Arial Black</vt:lpstr>
      <vt:lpstr>Bahnschrift SemiBold SemiConden</vt:lpstr>
      <vt:lpstr>Calibri</vt:lpstr>
      <vt:lpstr>Cambria Math</vt:lpstr>
      <vt:lpstr>Consolas</vt:lpstr>
      <vt:lpstr>Lucida Sans Unicode</vt:lpstr>
      <vt:lpstr>1_Custom Design</vt:lpstr>
      <vt:lpstr>Parallel Algorithms:  Theory and Practice</vt:lpstr>
      <vt:lpstr>Last class</vt:lpstr>
      <vt:lpstr>Last class</vt:lpstr>
      <vt:lpstr>Last class</vt:lpstr>
      <vt:lpstr>Prefix Sum (Scan)</vt:lpstr>
      <vt:lpstr>Prefix sum</vt:lpstr>
      <vt:lpstr>Prefix Sum</vt:lpstr>
      <vt:lpstr>Two algorithms to implement a reduce</vt:lpstr>
      <vt:lpstr>Prefix sum: divide-and-conquer</vt:lpstr>
      <vt:lpstr>Prefix sum</vt:lpstr>
      <vt:lpstr>Two algorithms to implement a reduce</vt:lpstr>
      <vt:lpstr>Prefix sum – another algorithm</vt:lpstr>
      <vt:lpstr>Prefix sum – another algorithm</vt:lpstr>
      <vt:lpstr>How did we solve the prefix sum problem?</vt:lpstr>
      <vt:lpstr>Computational Models</vt:lpstr>
      <vt:lpstr>Cost model</vt:lpstr>
      <vt:lpstr>The PRAM (Parallel RAM) Model</vt:lpstr>
      <vt:lpstr>The PRAM (Parallel RAM) Model</vt:lpstr>
      <vt:lpstr>PRAM: pros and cons</vt:lpstr>
      <vt:lpstr>PRAM: pros and cons</vt:lpstr>
      <vt:lpstr>PRAM: pros and cons</vt:lpstr>
      <vt:lpstr>Fork-join parallelism</vt:lpstr>
      <vt:lpstr>Fork-join Parallelism</vt:lpstr>
      <vt:lpstr>Fork-join Parallelism</vt:lpstr>
      <vt:lpstr>Fork-join Parallelism</vt:lpstr>
      <vt:lpstr>Fork-join parallelism</vt:lpstr>
      <vt:lpstr>Execute a fork-join algorithm</vt:lpstr>
      <vt:lpstr>N-ary forking vs. binary forking</vt:lpstr>
      <vt:lpstr>DAG for work-depth  vs.  fork-join</vt:lpstr>
      <vt:lpstr>What else can we do</vt:lpstr>
      <vt:lpstr>Use Atomic Primitives</vt:lpstr>
      <vt:lpstr>Use Atomic Primitives</vt:lpstr>
      <vt:lpstr>Computational model</vt:lpstr>
      <vt:lpstr>Fibonacci Numbers</vt:lpstr>
      <vt:lpstr>Fibonacci Numbers</vt:lpstr>
      <vt:lpstr>Parallel Programming Tools</vt:lpstr>
      <vt:lpstr>Parallel Tools and Schedulers</vt:lpstr>
      <vt:lpstr>Cilk</vt:lpstr>
      <vt:lpstr>Cilk</vt:lpstr>
      <vt:lpstr>PBBS (Problem-based benchmark suite)</vt:lpstr>
      <vt:lpstr>About homework</vt:lpstr>
      <vt:lpstr>About homework</vt:lpstr>
      <vt:lpstr>About paper review</vt:lpstr>
      <vt:lpstr>About paper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Algorithms:  Theory and Practice</dc:title>
  <dc:creator>Yan Gu</dc:creator>
  <cp:lastModifiedBy>Lê Kim Hùng</cp:lastModifiedBy>
  <cp:revision>405</cp:revision>
  <dcterms:created xsi:type="dcterms:W3CDTF">2019-09-30T01:50:09Z</dcterms:created>
  <dcterms:modified xsi:type="dcterms:W3CDTF">2022-08-29T15:43:49Z</dcterms:modified>
</cp:coreProperties>
</file>