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44"/>
  </p:notesMasterIdLst>
  <p:handoutMasterIdLst>
    <p:handoutMasterId r:id="rId45"/>
  </p:handoutMasterIdLst>
  <p:sldIdLst>
    <p:sldId id="495" r:id="rId2"/>
    <p:sldId id="771" r:id="rId3"/>
    <p:sldId id="772" r:id="rId4"/>
    <p:sldId id="773" r:id="rId5"/>
    <p:sldId id="779" r:id="rId6"/>
    <p:sldId id="670" r:id="rId7"/>
    <p:sldId id="705" r:id="rId8"/>
    <p:sldId id="685" r:id="rId9"/>
    <p:sldId id="756" r:id="rId10"/>
    <p:sldId id="686" r:id="rId11"/>
    <p:sldId id="757" r:id="rId12"/>
    <p:sldId id="687" r:id="rId13"/>
    <p:sldId id="688" r:id="rId14"/>
    <p:sldId id="706" r:id="rId15"/>
    <p:sldId id="758" r:id="rId16"/>
    <p:sldId id="754" r:id="rId17"/>
    <p:sldId id="759" r:id="rId18"/>
    <p:sldId id="767" r:id="rId19"/>
    <p:sldId id="701" r:id="rId20"/>
    <p:sldId id="694" r:id="rId21"/>
    <p:sldId id="768" r:id="rId22"/>
    <p:sldId id="770" r:id="rId23"/>
    <p:sldId id="774" r:id="rId24"/>
    <p:sldId id="753" r:id="rId25"/>
    <p:sldId id="689" r:id="rId26"/>
    <p:sldId id="711" r:id="rId27"/>
    <p:sldId id="707" r:id="rId28"/>
    <p:sldId id="708" r:id="rId29"/>
    <p:sldId id="709" r:id="rId30"/>
    <p:sldId id="710" r:id="rId31"/>
    <p:sldId id="766" r:id="rId32"/>
    <p:sldId id="775" r:id="rId33"/>
    <p:sldId id="760" r:id="rId34"/>
    <p:sldId id="761" r:id="rId35"/>
    <p:sldId id="739" r:id="rId36"/>
    <p:sldId id="741" r:id="rId37"/>
    <p:sldId id="662" r:id="rId38"/>
    <p:sldId id="665" r:id="rId39"/>
    <p:sldId id="672" r:id="rId40"/>
    <p:sldId id="740" r:id="rId41"/>
    <p:sldId id="762" r:id="rId42"/>
    <p:sldId id="764" r:id="rId43"/>
  </p:sldIdLst>
  <p:sldSz cx="12192000" cy="6858000"/>
  <p:notesSz cx="9601200" cy="73152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pos="7296" userDrawn="1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D0CECE"/>
    <a:srgbClr val="616161"/>
    <a:srgbClr val="BA97FF"/>
    <a:srgbClr val="595959"/>
    <a:srgbClr val="7C7C7C"/>
    <a:srgbClr val="4D5061"/>
    <a:srgbClr val="373F3D"/>
    <a:srgbClr val="393D3F"/>
    <a:srgbClr val="606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5171" autoAdjust="0"/>
  </p:normalViewPr>
  <p:slideViewPr>
    <p:cSldViewPr>
      <p:cViewPr varScale="1">
        <p:scale>
          <a:sx n="130" d="100"/>
          <a:sy n="130" d="100"/>
        </p:scale>
        <p:origin x="768" y="64"/>
      </p:cViewPr>
      <p:guideLst>
        <p:guide pos="7296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7396"/>
    </p:cViewPr>
  </p:sorterViewPr>
  <p:notesViewPr>
    <p:cSldViewPr showGuides="1">
      <p:cViewPr varScale="1">
        <p:scale>
          <a:sx n="100" d="100"/>
          <a:sy n="100" d="100"/>
        </p:scale>
        <p:origin x="26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83C12A0-A07F-438D-8289-D652357D529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186AF7-5FB6-46CE-BED9-CB4B73D9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34558-CDED-45D4-9126-F174BE92066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E025E3-E6C5-49B1-9E2E-63B7995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8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96DB6-F06D-4C0B-B312-1E4AB761A0F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96DB6-F06D-4C0B-B312-1E4AB761A0F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96DB6-F06D-4C0B-B312-1E4AB761A0F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7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96DB6-F06D-4C0B-B312-1E4AB761A0F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961DB138-D19D-40CC-94D0-AA403745BEA7}"/>
              </a:ext>
            </a:extLst>
          </p:cNvPr>
          <p:cNvSpPr/>
          <p:nvPr userDrawn="1"/>
        </p:nvSpPr>
        <p:spPr>
          <a:xfrm>
            <a:off x="0" y="3"/>
            <a:ext cx="12192000" cy="479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1D7E-02E7-40B9-8A98-55C24CED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F20CB-3E20-483F-AE36-A6F85485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C35710-FAA1-4A35-9FDE-C883E3AF4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F72-396B-49EA-8B34-2C26BD88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1890-00B8-4764-B63A-66A84F5C2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971800"/>
            <a:ext cx="5486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7DAD01-92A2-4B92-A755-9DB406784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4C62-E771-4E47-A419-29CFB475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>
            <a:noAutofit/>
          </a:bodyPr>
          <a:lstStyle>
            <a:lvl1pPr>
              <a:defRPr sz="4000" b="0">
                <a:latin typeface="Bahnschrift SemiBold SemiConden" panose="020B0502040204020203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23CF-C212-4CC1-A195-3BB535F4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257800"/>
          </a:xfrm>
        </p:spPr>
        <p:txBody>
          <a:bodyPr/>
          <a:lstStyle>
            <a:lvl1pPr>
              <a:spcBef>
                <a:spcPts val="600"/>
              </a:spcBef>
              <a:defRPr sz="2800" b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 sz="24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20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995CB5-7FF6-4A9E-8D2E-958D1DAEB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3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38100"/>
            <a:ext cx="11988800" cy="685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6061"/>
    </mc:Choice>
    <mc:Fallback xmlns="">
      <p:transition advTm="266061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D4097F0F-4317-4E1D-BA75-033AC36356FD}"/>
              </a:ext>
            </a:extLst>
          </p:cNvPr>
          <p:cNvSpPr/>
          <p:nvPr userDrawn="1"/>
        </p:nvSpPr>
        <p:spPr>
          <a:xfrm>
            <a:off x="3" y="3"/>
            <a:ext cx="1185844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9D3B-1C24-4415-A174-E0DA468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11277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3433-FFD9-4468-9715-B5A707A6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11277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B291D7-C275-4AF5-A8FF-773072AD1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14" r:id="rId3"/>
    <p:sldLayoutId id="214748371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000" b="1" kern="1200" dirty="0">
          <a:solidFill>
            <a:schemeClr val="accent1"/>
          </a:solidFill>
          <a:latin typeface="Bahnschrift SemiBold SemiConden" panose="020B0502040204020203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14445A-2122-47F5-8B08-AC619614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0" y="1524000"/>
            <a:ext cx="6766078" cy="36068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sorting algorithms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9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4106C-0FA4-47F0-9859-0F674F18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sorting algorithms: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38A80-57A7-46F1-8AE7-DE47BF7E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1524000"/>
          </a:xfrm>
        </p:spPr>
        <p:txBody>
          <a:bodyPr/>
          <a:lstStyle/>
          <a:p>
            <a:r>
              <a:rPr lang="en-US" altLang="zh-CN" dirty="0"/>
              <a:t>Split the array evenly in two. </a:t>
            </a:r>
          </a:p>
          <a:p>
            <a:r>
              <a:rPr lang="en-US" altLang="zh-CN" dirty="0"/>
              <a:t>Sort each of them recursively</a:t>
            </a:r>
          </a:p>
          <a:p>
            <a:r>
              <a:rPr lang="en-US" altLang="zh-CN" dirty="0"/>
              <a:t>Merge them back – how?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0BF98-5889-4FBF-A16F-E59541D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F015C4-B1E7-43F5-937B-DB09AFBD07FC}"/>
              </a:ext>
            </a:extLst>
          </p:cNvPr>
          <p:cNvSpPr/>
          <p:nvPr/>
        </p:nvSpPr>
        <p:spPr>
          <a:xfrm>
            <a:off x="1066800" y="2971800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9A118F-3774-41BE-B416-5D20B1A25FA0}"/>
              </a:ext>
            </a:extLst>
          </p:cNvPr>
          <p:cNvSpPr/>
          <p:nvPr/>
        </p:nvSpPr>
        <p:spPr>
          <a:xfrm>
            <a:off x="1447800" y="2971800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CB4E1-255C-486F-A4B9-8FCC55E64300}"/>
              </a:ext>
            </a:extLst>
          </p:cNvPr>
          <p:cNvSpPr/>
          <p:nvPr/>
        </p:nvSpPr>
        <p:spPr>
          <a:xfrm>
            <a:off x="1828800" y="2971800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296D64-D93B-4B1B-9237-7FB7DB868C89}"/>
              </a:ext>
            </a:extLst>
          </p:cNvPr>
          <p:cNvSpPr/>
          <p:nvPr/>
        </p:nvSpPr>
        <p:spPr>
          <a:xfrm>
            <a:off x="2209800" y="2971800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6DC3D55-001D-44D3-8CF4-FA2DE329C5CF}"/>
              </a:ext>
            </a:extLst>
          </p:cNvPr>
          <p:cNvSpPr/>
          <p:nvPr/>
        </p:nvSpPr>
        <p:spPr>
          <a:xfrm>
            <a:off x="1066800" y="3737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E23CDD7-9E0E-48B1-A414-B212201E6084}"/>
              </a:ext>
            </a:extLst>
          </p:cNvPr>
          <p:cNvSpPr/>
          <p:nvPr/>
        </p:nvSpPr>
        <p:spPr>
          <a:xfrm>
            <a:off x="1447800" y="3737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0E1B2B3-5BE8-4D21-9EB3-16D57E26BC07}"/>
              </a:ext>
            </a:extLst>
          </p:cNvPr>
          <p:cNvSpPr/>
          <p:nvPr/>
        </p:nvSpPr>
        <p:spPr>
          <a:xfrm>
            <a:off x="1828800" y="3737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D1551AD-D89C-415B-BAE5-E079762E09CE}"/>
              </a:ext>
            </a:extLst>
          </p:cNvPr>
          <p:cNvSpPr/>
          <p:nvPr/>
        </p:nvSpPr>
        <p:spPr>
          <a:xfrm>
            <a:off x="2209800" y="3737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64D4310-748F-4A32-8BC7-B799D21EE24D}"/>
              </a:ext>
            </a:extLst>
          </p:cNvPr>
          <p:cNvSpPr/>
          <p:nvPr/>
        </p:nvSpPr>
        <p:spPr>
          <a:xfrm>
            <a:off x="2590800" y="3737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EB0B73C-EADF-409A-8B9A-1D278E1C2596}"/>
              </a:ext>
            </a:extLst>
          </p:cNvPr>
          <p:cNvSpPr/>
          <p:nvPr/>
        </p:nvSpPr>
        <p:spPr>
          <a:xfrm>
            <a:off x="2971800" y="3737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23957A77-AD76-4069-AC6F-56B945727AC5}"/>
              </a:ext>
            </a:extLst>
          </p:cNvPr>
          <p:cNvSpPr/>
          <p:nvPr/>
        </p:nvSpPr>
        <p:spPr>
          <a:xfrm>
            <a:off x="1066800" y="4499517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7CF0AFDE-1D93-421D-AA48-E129DA36130D}"/>
              </a:ext>
            </a:extLst>
          </p:cNvPr>
          <p:cNvSpPr/>
          <p:nvPr/>
        </p:nvSpPr>
        <p:spPr>
          <a:xfrm>
            <a:off x="1447800" y="4499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B582C0CC-2E0F-476F-8D30-4706C0EFD12A}"/>
              </a:ext>
            </a:extLst>
          </p:cNvPr>
          <p:cNvSpPr/>
          <p:nvPr/>
        </p:nvSpPr>
        <p:spPr>
          <a:xfrm>
            <a:off x="1828800" y="4499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DB1AF075-44A0-4380-AF4C-D3CD84360BB5}"/>
              </a:ext>
            </a:extLst>
          </p:cNvPr>
          <p:cNvSpPr/>
          <p:nvPr/>
        </p:nvSpPr>
        <p:spPr>
          <a:xfrm>
            <a:off x="2209800" y="4499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0992E3E9-7603-4E8C-B10C-84E22F311AEE}"/>
              </a:ext>
            </a:extLst>
          </p:cNvPr>
          <p:cNvSpPr/>
          <p:nvPr/>
        </p:nvSpPr>
        <p:spPr>
          <a:xfrm>
            <a:off x="2590800" y="4499517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165B314C-8A6A-484A-8A5E-61F5C8193E08}"/>
              </a:ext>
            </a:extLst>
          </p:cNvPr>
          <p:cNvSpPr/>
          <p:nvPr/>
        </p:nvSpPr>
        <p:spPr>
          <a:xfrm>
            <a:off x="2971800" y="4499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E2BAECC4-6057-46C6-8D35-73E5518EECE7}"/>
              </a:ext>
            </a:extLst>
          </p:cNvPr>
          <p:cNvSpPr/>
          <p:nvPr/>
        </p:nvSpPr>
        <p:spPr>
          <a:xfrm>
            <a:off x="3352800" y="4499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41472D3F-4DB0-4701-A53D-C9CEBFD37C47}"/>
              </a:ext>
            </a:extLst>
          </p:cNvPr>
          <p:cNvSpPr/>
          <p:nvPr/>
        </p:nvSpPr>
        <p:spPr>
          <a:xfrm>
            <a:off x="3733800" y="4499517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6576BF82-F278-4D93-B91F-BD7DFC4DC429}"/>
              </a:ext>
            </a:extLst>
          </p:cNvPr>
          <p:cNvSpPr/>
          <p:nvPr/>
        </p:nvSpPr>
        <p:spPr>
          <a:xfrm>
            <a:off x="4114800" y="4499517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2B81FCDC-21B1-4E3D-A226-C8AD14985487}"/>
              </a:ext>
            </a:extLst>
          </p:cNvPr>
          <p:cNvSpPr/>
          <p:nvPr/>
        </p:nvSpPr>
        <p:spPr>
          <a:xfrm>
            <a:off x="4495800" y="449951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cxnSp>
        <p:nvCxnSpPr>
          <p:cNvPr id="25" name="Straight Arrow Connector 37">
            <a:extLst>
              <a:ext uri="{FF2B5EF4-FFF2-40B4-BE49-F238E27FC236}">
                <a16:creationId xmlns:a16="http://schemas.microsoft.com/office/drawing/2014/main" id="{B9848846-4B2A-4D8A-981A-682E0C362947}"/>
              </a:ext>
            </a:extLst>
          </p:cNvPr>
          <p:cNvCxnSpPr/>
          <p:nvPr/>
        </p:nvCxnSpPr>
        <p:spPr>
          <a:xfrm flipV="1">
            <a:off x="1257300" y="3352800"/>
            <a:ext cx="0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40">
            <a:extLst>
              <a:ext uri="{FF2B5EF4-FFF2-40B4-BE49-F238E27FC236}">
                <a16:creationId xmlns:a16="http://schemas.microsoft.com/office/drawing/2014/main" id="{114C4DCC-FA06-42B0-963D-5D7E6DEAD18B}"/>
              </a:ext>
            </a:extLst>
          </p:cNvPr>
          <p:cNvCxnSpPr>
            <a:endCxn id="9" idx="2"/>
          </p:cNvCxnSpPr>
          <p:nvPr/>
        </p:nvCxnSpPr>
        <p:spPr>
          <a:xfrm flipV="1">
            <a:off x="1257300" y="4118517"/>
            <a:ext cx="0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6886469E-DB3A-4B04-91F9-AE891ECA16ED}"/>
              </a:ext>
            </a:extLst>
          </p:cNvPr>
          <p:cNvCxnSpPr>
            <a:endCxn id="6" idx="2"/>
          </p:cNvCxnSpPr>
          <p:nvPr/>
        </p:nvCxnSpPr>
        <p:spPr>
          <a:xfrm flipV="1">
            <a:off x="1638300" y="3352800"/>
            <a:ext cx="0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44">
            <a:extLst>
              <a:ext uri="{FF2B5EF4-FFF2-40B4-BE49-F238E27FC236}">
                <a16:creationId xmlns:a16="http://schemas.microsoft.com/office/drawing/2014/main" id="{5C924DCF-D629-483D-AB1B-9C1D7E87FF33}"/>
              </a:ext>
            </a:extLst>
          </p:cNvPr>
          <p:cNvCxnSpPr>
            <a:endCxn id="7" idx="2"/>
          </p:cNvCxnSpPr>
          <p:nvPr/>
        </p:nvCxnSpPr>
        <p:spPr>
          <a:xfrm flipV="1">
            <a:off x="2019300" y="3352800"/>
            <a:ext cx="0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46">
            <a:extLst>
              <a:ext uri="{FF2B5EF4-FFF2-40B4-BE49-F238E27FC236}">
                <a16:creationId xmlns:a16="http://schemas.microsoft.com/office/drawing/2014/main" id="{9AB1FDA9-0CFB-4426-A042-604D30EDABDE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2400300" y="3352800"/>
            <a:ext cx="9614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48">
            <a:extLst>
              <a:ext uri="{FF2B5EF4-FFF2-40B4-BE49-F238E27FC236}">
                <a16:creationId xmlns:a16="http://schemas.microsoft.com/office/drawing/2014/main" id="{020CF238-B292-4981-9F56-22D1EF30C828}"/>
              </a:ext>
            </a:extLst>
          </p:cNvPr>
          <p:cNvCxnSpPr>
            <a:endCxn id="10" idx="2"/>
          </p:cNvCxnSpPr>
          <p:nvPr/>
        </p:nvCxnSpPr>
        <p:spPr>
          <a:xfrm flipV="1">
            <a:off x="1638300" y="4118517"/>
            <a:ext cx="0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51">
            <a:extLst>
              <a:ext uri="{FF2B5EF4-FFF2-40B4-BE49-F238E27FC236}">
                <a16:creationId xmlns:a16="http://schemas.microsoft.com/office/drawing/2014/main" id="{C011457E-6EAB-48E4-8661-C73601256B9C}"/>
              </a:ext>
            </a:extLst>
          </p:cNvPr>
          <p:cNvCxnSpPr>
            <a:endCxn id="11" idx="2"/>
          </p:cNvCxnSpPr>
          <p:nvPr/>
        </p:nvCxnSpPr>
        <p:spPr>
          <a:xfrm flipV="1">
            <a:off x="2019300" y="4118517"/>
            <a:ext cx="0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53">
            <a:extLst>
              <a:ext uri="{FF2B5EF4-FFF2-40B4-BE49-F238E27FC236}">
                <a16:creationId xmlns:a16="http://schemas.microsoft.com/office/drawing/2014/main" id="{A5F3C253-2755-48CE-8E31-E9FBBE8962C9}"/>
              </a:ext>
            </a:extLst>
          </p:cNvPr>
          <p:cNvCxnSpPr>
            <a:endCxn id="12" idx="2"/>
          </p:cNvCxnSpPr>
          <p:nvPr/>
        </p:nvCxnSpPr>
        <p:spPr>
          <a:xfrm flipV="1">
            <a:off x="2393178" y="4118517"/>
            <a:ext cx="7122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55">
            <a:extLst>
              <a:ext uri="{FF2B5EF4-FFF2-40B4-BE49-F238E27FC236}">
                <a16:creationId xmlns:a16="http://schemas.microsoft.com/office/drawing/2014/main" id="{2E8A28E9-3B7E-4D86-9EB5-F1307D4389CB}"/>
              </a:ext>
            </a:extLst>
          </p:cNvPr>
          <p:cNvCxnSpPr>
            <a:endCxn id="13" idx="2"/>
          </p:cNvCxnSpPr>
          <p:nvPr/>
        </p:nvCxnSpPr>
        <p:spPr>
          <a:xfrm flipV="1">
            <a:off x="2781300" y="4118517"/>
            <a:ext cx="0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7">
            <a:extLst>
              <a:ext uri="{FF2B5EF4-FFF2-40B4-BE49-F238E27FC236}">
                <a16:creationId xmlns:a16="http://schemas.microsoft.com/office/drawing/2014/main" id="{34B73DC9-6EE6-46F0-984D-F3FAF01041D3}"/>
              </a:ext>
            </a:extLst>
          </p:cNvPr>
          <p:cNvCxnSpPr>
            <a:endCxn id="14" idx="2"/>
          </p:cNvCxnSpPr>
          <p:nvPr/>
        </p:nvCxnSpPr>
        <p:spPr>
          <a:xfrm flipV="1">
            <a:off x="3162300" y="4118517"/>
            <a:ext cx="0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44">
            <a:extLst>
              <a:ext uri="{FF2B5EF4-FFF2-40B4-BE49-F238E27FC236}">
                <a16:creationId xmlns:a16="http://schemas.microsoft.com/office/drawing/2014/main" id="{08F265CB-93A0-4F89-9749-E3D379D14FDF}"/>
              </a:ext>
            </a:extLst>
          </p:cNvPr>
          <p:cNvCxnSpPr/>
          <p:nvPr/>
        </p:nvCxnSpPr>
        <p:spPr>
          <a:xfrm flipH="1" flipV="1">
            <a:off x="2776493" y="3352800"/>
            <a:ext cx="9614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145">
            <a:extLst>
              <a:ext uri="{FF2B5EF4-FFF2-40B4-BE49-F238E27FC236}">
                <a16:creationId xmlns:a16="http://schemas.microsoft.com/office/drawing/2014/main" id="{F67BDF5F-21C9-4D61-BE42-38B5F82CF905}"/>
              </a:ext>
            </a:extLst>
          </p:cNvPr>
          <p:cNvCxnSpPr/>
          <p:nvPr/>
        </p:nvCxnSpPr>
        <p:spPr>
          <a:xfrm flipV="1">
            <a:off x="3553754" y="4118517"/>
            <a:ext cx="0" cy="288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B326A86-D010-4326-9413-DA89C936AFC4}"/>
                  </a:ext>
                </a:extLst>
              </p:cNvPr>
              <p:cNvSpPr txBox="1"/>
              <p:nvPr/>
            </p:nvSpPr>
            <p:spPr>
              <a:xfrm>
                <a:off x="827359" y="5118483"/>
                <a:ext cx="10450241" cy="14347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defTabSz="9144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zh-CN" dirty="0"/>
                  <a:t>Costs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to merge two arrays of total size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B326A86-D010-4326-9413-DA89C936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59" y="5118483"/>
                <a:ext cx="10450241" cy="1434717"/>
              </a:xfrm>
              <a:prstGeom prst="rect">
                <a:avLst/>
              </a:prstGeom>
              <a:blipFill>
                <a:blip r:embed="rId2"/>
                <a:stretch>
                  <a:fillRect l="-1050" t="-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21932501-6DD0-42DB-A5A1-1EEC09CA8B99}"/>
              </a:ext>
            </a:extLst>
          </p:cNvPr>
          <p:cNvSpPr txBox="1"/>
          <p:nvPr/>
        </p:nvSpPr>
        <p:spPr>
          <a:xfrm>
            <a:off x="5867400" y="1371600"/>
            <a:ext cx="601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merge(A, </a:t>
            </a:r>
            <a:r>
              <a:rPr lang="en-US" altLang="zh-CN" sz="2000" dirty="0" err="1">
                <a:latin typeface="Consolas" panose="020B0609020204030204" pitchFamily="49" charset="0"/>
                <a:cs typeface="Cavolini" panose="020B0502040204020203" pitchFamily="66" charset="0"/>
              </a:rPr>
              <a:t>na</a:t>
            </a:r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, B, </a:t>
            </a:r>
            <a:r>
              <a:rPr lang="en-US" altLang="zh-CN" sz="2000" dirty="0" err="1">
                <a:latin typeface="Consolas" panose="020B0609020204030204" pitchFamily="49" charset="0"/>
                <a:cs typeface="Cavolini" panose="020B0502040204020203" pitchFamily="66" charset="0"/>
              </a:rPr>
              <a:t>nb</a:t>
            </a:r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) {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 p1 = 0; p2 = 0; p3 = 0;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cs typeface="Cavolini" panose="020B0502040204020203" pitchFamily="66" charset="0"/>
              </a:rPr>
              <a:t>while</a:t>
            </a:r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((p1 &lt; </a:t>
            </a:r>
            <a:r>
              <a:rPr lang="en-US" altLang="zh-CN" sz="2000" dirty="0" err="1">
                <a:latin typeface="Consolas" panose="020B0609020204030204" pitchFamily="49" charset="0"/>
                <a:cs typeface="Cavolini" panose="020B0502040204020203" pitchFamily="66" charset="0"/>
              </a:rPr>
              <a:t>na</a:t>
            </a:r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) &amp;&amp; (p2&lt; </a:t>
            </a:r>
            <a:r>
              <a:rPr lang="en-US" altLang="zh-CN" sz="2000" dirty="0" err="1">
                <a:latin typeface="Consolas" panose="020B0609020204030204" pitchFamily="49" charset="0"/>
                <a:cs typeface="Cavolini" panose="020B0502040204020203" pitchFamily="66" charset="0"/>
              </a:rPr>
              <a:t>nb</a:t>
            </a:r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)) {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  <a:cs typeface="Cavolini" panose="020B0502040204020203" pitchFamily="66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(A[p1]&lt;B[p2]) {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     C[p3] = A[p1]; p1++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   } </a:t>
            </a:r>
            <a:r>
              <a:rPr lang="en-US" altLang="zh-CN" sz="2000" b="1" dirty="0">
                <a:latin typeface="Consolas" panose="020B0609020204030204" pitchFamily="49" charset="0"/>
                <a:cs typeface="Cavolini" panose="020B0502040204020203" pitchFamily="66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{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     C[p3] = B[p2]; p2++;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   } }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 //copy the rest of the unfinished array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cs typeface="Cavolini" panose="020B0502040204020203" pitchFamily="66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 C;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Cavolini" panose="020B0502040204020203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8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4106C-0FA4-47F0-9859-0F674F18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sorting algorithms: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0BF98-5889-4FBF-A16F-E59541D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326A86-D010-4326-9413-DA89C936AFC4}"/>
              </a:ext>
            </a:extLst>
          </p:cNvPr>
          <p:cNvSpPr txBox="1"/>
          <p:nvPr/>
        </p:nvSpPr>
        <p:spPr>
          <a:xfrm>
            <a:off x="827359" y="5118483"/>
            <a:ext cx="5452789" cy="143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39">
                <a:extLst>
                  <a:ext uri="{FF2B5EF4-FFF2-40B4-BE49-F238E27FC236}">
                    <a16:creationId xmlns:a16="http://schemas.microsoft.com/office/drawing/2014/main" id="{F8D38F01-0009-496D-9E43-40BB581A6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3124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rounds</a:t>
                </a:r>
              </a:p>
              <a:p>
                <a:r>
                  <a:rPr lang="en-US" altLang="zh-CN" dirty="0"/>
                  <a:t>Each round costs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</a:t>
                </a:r>
              </a:p>
              <a:p>
                <a:r>
                  <a:rPr lang="en-US" altLang="zh-CN" dirty="0"/>
                  <a:t>Total Cost: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0" name="Content Placeholder 39">
                <a:extLst>
                  <a:ext uri="{FF2B5EF4-FFF2-40B4-BE49-F238E27FC236}">
                    <a16:creationId xmlns:a16="http://schemas.microsoft.com/office/drawing/2014/main" id="{F8D38F01-0009-496D-9E43-40BB581A6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3124200"/>
              </a:xfrm>
              <a:blipFill>
                <a:blip r:embed="rId2"/>
                <a:stretch>
                  <a:fillRect l="-973" t="-2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3C423C-4C57-44DA-9D36-0955F26C5EC7}"/>
                  </a:ext>
                </a:extLst>
              </p:cNvPr>
              <p:cNvSpPr txBox="1"/>
              <p:nvPr/>
            </p:nvSpPr>
            <p:spPr>
              <a:xfrm>
                <a:off x="838200" y="3048000"/>
                <a:ext cx="3275897" cy="183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Work: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altLang="zh-C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Master Theorem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3C423C-4C57-44DA-9D36-0955F26C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8000"/>
                <a:ext cx="3275897" cy="1830437"/>
              </a:xfrm>
              <a:prstGeom prst="rect">
                <a:avLst/>
              </a:prstGeom>
              <a:blipFill>
                <a:blip r:embed="rId3"/>
                <a:stretch>
                  <a:fillRect l="-2980" t="-2667" r="-745" b="-4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59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DBA1-6799-43F5-A7C3-ACB94FFC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sorting algorithms: quicksort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CC66C2-FB80-4671-B6FD-80F007220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524000"/>
              </a:xfrm>
            </p:spPr>
            <p:txBody>
              <a:bodyPr/>
              <a:lstStyle/>
              <a:p>
                <a:r>
                  <a:rPr lang="en-US" altLang="zh-CN" dirty="0"/>
                  <a:t>Find a random pivot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the array (e.g., the middle one)</a:t>
                </a:r>
              </a:p>
              <a:p>
                <a:r>
                  <a:rPr lang="en-US" altLang="zh-CN" dirty="0"/>
                  <a:t>Put all elements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are smaller than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 on the left, and all elements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that are greater than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the right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CC66C2-FB80-4671-B6FD-80F007220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524000"/>
              </a:xfrm>
              <a:blipFill>
                <a:blip r:embed="rId2"/>
                <a:stretch>
                  <a:fillRect l="-973" t="-6400" r="-1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9281D-C838-40B0-8B52-5B889AEA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4C06DE9-5F41-4D43-BE33-5B21AB9121F2}"/>
              </a:ext>
            </a:extLst>
          </p:cNvPr>
          <p:cNvSpPr/>
          <p:nvPr/>
        </p:nvSpPr>
        <p:spPr>
          <a:xfrm>
            <a:off x="2514600" y="274320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C601F6-295E-4F02-B903-6289DADAEC04}"/>
              </a:ext>
            </a:extLst>
          </p:cNvPr>
          <p:cNvSpPr/>
          <p:nvPr/>
        </p:nvSpPr>
        <p:spPr>
          <a:xfrm>
            <a:off x="1371600" y="2743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8BB6B74B-92CB-45EC-8840-A0DEBC87CECE}"/>
              </a:ext>
            </a:extLst>
          </p:cNvPr>
          <p:cNvSpPr/>
          <p:nvPr/>
        </p:nvSpPr>
        <p:spPr>
          <a:xfrm>
            <a:off x="1752600" y="2743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1B414D45-D77D-4D13-AE4D-308409CD0591}"/>
              </a:ext>
            </a:extLst>
          </p:cNvPr>
          <p:cNvSpPr/>
          <p:nvPr/>
        </p:nvSpPr>
        <p:spPr>
          <a:xfrm>
            <a:off x="2133600" y="2743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CC5FE7BA-224E-4856-81ED-293C6D8DF4EC}"/>
              </a:ext>
            </a:extLst>
          </p:cNvPr>
          <p:cNvSpPr/>
          <p:nvPr/>
        </p:nvSpPr>
        <p:spPr>
          <a:xfrm>
            <a:off x="980440" y="2743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FDC3A916-45D0-42F3-AA70-C1DB47CF101D}"/>
              </a:ext>
            </a:extLst>
          </p:cNvPr>
          <p:cNvSpPr/>
          <p:nvPr/>
        </p:nvSpPr>
        <p:spPr>
          <a:xfrm>
            <a:off x="2895600" y="2743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E5774D68-06F7-41B0-9E95-DC250D87A5EB}"/>
              </a:ext>
            </a:extLst>
          </p:cNvPr>
          <p:cNvSpPr/>
          <p:nvPr/>
        </p:nvSpPr>
        <p:spPr>
          <a:xfrm>
            <a:off x="3276600" y="2743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5939849D-A395-4E2B-A635-7DBDE90B36D0}"/>
              </a:ext>
            </a:extLst>
          </p:cNvPr>
          <p:cNvSpPr/>
          <p:nvPr/>
        </p:nvSpPr>
        <p:spPr>
          <a:xfrm>
            <a:off x="3657600" y="2743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3A34341C-5208-4CF9-A622-9948FFEBF9E1}"/>
              </a:ext>
            </a:extLst>
          </p:cNvPr>
          <p:cNvSpPr/>
          <p:nvPr/>
        </p:nvSpPr>
        <p:spPr>
          <a:xfrm>
            <a:off x="4038600" y="2743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6C4E5536-D3FC-48C4-917F-9C1103082535}"/>
              </a:ext>
            </a:extLst>
          </p:cNvPr>
          <p:cNvSpPr/>
          <p:nvPr/>
        </p:nvSpPr>
        <p:spPr>
          <a:xfrm>
            <a:off x="4419600" y="2743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D2118909-C1E8-4D32-852A-73CBA9449BBD}"/>
              </a:ext>
            </a:extLst>
          </p:cNvPr>
          <p:cNvSpPr/>
          <p:nvPr/>
        </p:nvSpPr>
        <p:spPr>
          <a:xfrm>
            <a:off x="1751329" y="3581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C6AEF09-69F8-4762-A9CE-573FF2E2DC61}"/>
              </a:ext>
            </a:extLst>
          </p:cNvPr>
          <p:cNvSpPr/>
          <p:nvPr/>
        </p:nvSpPr>
        <p:spPr>
          <a:xfrm>
            <a:off x="1361440" y="3581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129313EA-C12C-4C43-BA2C-BBC06FEA2200}"/>
              </a:ext>
            </a:extLst>
          </p:cNvPr>
          <p:cNvSpPr/>
          <p:nvPr/>
        </p:nvSpPr>
        <p:spPr>
          <a:xfrm>
            <a:off x="2113280" y="3581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324991E-9693-4A82-ABEA-398090D01F4A}"/>
              </a:ext>
            </a:extLst>
          </p:cNvPr>
          <p:cNvSpPr/>
          <p:nvPr/>
        </p:nvSpPr>
        <p:spPr>
          <a:xfrm>
            <a:off x="980440" y="3581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28767276-5C3A-40A0-8DA4-509BBBB2906D}"/>
              </a:ext>
            </a:extLst>
          </p:cNvPr>
          <p:cNvSpPr/>
          <p:nvPr/>
        </p:nvSpPr>
        <p:spPr>
          <a:xfrm>
            <a:off x="2504440" y="3581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0A01EB7-4183-4773-ADA9-4376D33E4420}"/>
              </a:ext>
            </a:extLst>
          </p:cNvPr>
          <p:cNvSpPr/>
          <p:nvPr/>
        </p:nvSpPr>
        <p:spPr>
          <a:xfrm>
            <a:off x="2885440" y="3581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333C952C-342A-473A-BD3A-D30353ACC5DE}"/>
              </a:ext>
            </a:extLst>
          </p:cNvPr>
          <p:cNvSpPr/>
          <p:nvPr/>
        </p:nvSpPr>
        <p:spPr>
          <a:xfrm>
            <a:off x="3266440" y="35814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AFDEADF-F28B-4622-B275-FA4C6DC8888E}"/>
              </a:ext>
            </a:extLst>
          </p:cNvPr>
          <p:cNvSpPr/>
          <p:nvPr/>
        </p:nvSpPr>
        <p:spPr>
          <a:xfrm>
            <a:off x="3659502" y="35814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47001414-1E9D-473B-A126-EF56FB31552D}"/>
              </a:ext>
            </a:extLst>
          </p:cNvPr>
          <p:cNvSpPr/>
          <p:nvPr/>
        </p:nvSpPr>
        <p:spPr>
          <a:xfrm>
            <a:off x="4043679" y="35814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028635D9-7BFB-47F9-B0D2-2F84CF46D3AD}"/>
              </a:ext>
            </a:extLst>
          </p:cNvPr>
          <p:cNvSpPr/>
          <p:nvPr/>
        </p:nvSpPr>
        <p:spPr>
          <a:xfrm>
            <a:off x="4409440" y="35814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90291F5-92AE-481B-A54F-F98BD1CE984F}"/>
              </a:ext>
            </a:extLst>
          </p:cNvPr>
          <p:cNvSpPr/>
          <p:nvPr/>
        </p:nvSpPr>
        <p:spPr>
          <a:xfrm>
            <a:off x="2514600" y="3200400"/>
            <a:ext cx="533400" cy="3048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6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16811B97-A069-4DA8-9BC8-3EFC058123DC}"/>
              </a:ext>
            </a:extLst>
          </p:cNvPr>
          <p:cNvSpPr/>
          <p:nvPr/>
        </p:nvSpPr>
        <p:spPr>
          <a:xfrm>
            <a:off x="1776730" y="4037813"/>
            <a:ext cx="533400" cy="3048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7375956-4083-4161-A778-64F712ADD0F6}"/>
              </a:ext>
            </a:extLst>
          </p:cNvPr>
          <p:cNvSpPr/>
          <p:nvPr/>
        </p:nvSpPr>
        <p:spPr>
          <a:xfrm>
            <a:off x="980440" y="4419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C2873A5-3947-401D-8495-6FBFA69FE908}"/>
              </a:ext>
            </a:extLst>
          </p:cNvPr>
          <p:cNvSpPr/>
          <p:nvPr/>
        </p:nvSpPr>
        <p:spPr>
          <a:xfrm>
            <a:off x="1361440" y="4419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A5D6115-C5E9-4DE5-98CC-42029058AAF5}"/>
              </a:ext>
            </a:extLst>
          </p:cNvPr>
          <p:cNvSpPr/>
          <p:nvPr/>
        </p:nvSpPr>
        <p:spPr>
          <a:xfrm>
            <a:off x="1742440" y="44196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9917870-57CB-4BCF-944A-A1342FF53BB7}"/>
              </a:ext>
            </a:extLst>
          </p:cNvPr>
          <p:cNvSpPr/>
          <p:nvPr/>
        </p:nvSpPr>
        <p:spPr>
          <a:xfrm>
            <a:off x="2123440" y="44196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9B092BE1-91FF-4117-934B-3CA6F6763C49}"/>
              </a:ext>
            </a:extLst>
          </p:cNvPr>
          <p:cNvSpPr/>
          <p:nvPr/>
        </p:nvSpPr>
        <p:spPr>
          <a:xfrm>
            <a:off x="2504440" y="44196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CD58427F-B61A-4204-A6E5-10D86EF500D1}"/>
              </a:ext>
            </a:extLst>
          </p:cNvPr>
          <p:cNvSpPr/>
          <p:nvPr/>
        </p:nvSpPr>
        <p:spPr>
          <a:xfrm>
            <a:off x="2885440" y="44196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29DD7E96-F293-486D-98D3-C0E582AA2338}"/>
              </a:ext>
            </a:extLst>
          </p:cNvPr>
          <p:cNvSpPr/>
          <p:nvPr/>
        </p:nvSpPr>
        <p:spPr>
          <a:xfrm>
            <a:off x="3637280" y="441960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635057DE-69AF-4AA3-8A9C-14ACAA8D9127}"/>
              </a:ext>
            </a:extLst>
          </p:cNvPr>
          <p:cNvSpPr/>
          <p:nvPr/>
        </p:nvSpPr>
        <p:spPr>
          <a:xfrm>
            <a:off x="3276600" y="4419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3CE466F7-D6CA-4C7D-B2E0-4E39EB1D1B2C}"/>
              </a:ext>
            </a:extLst>
          </p:cNvPr>
          <p:cNvSpPr/>
          <p:nvPr/>
        </p:nvSpPr>
        <p:spPr>
          <a:xfrm>
            <a:off x="4028440" y="44196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4383D7CF-C54D-4042-A341-6DB6E7832A50}"/>
              </a:ext>
            </a:extLst>
          </p:cNvPr>
          <p:cNvSpPr/>
          <p:nvPr/>
        </p:nvSpPr>
        <p:spPr>
          <a:xfrm>
            <a:off x="4409440" y="441960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4357FDDA-4FA4-4AF9-BBC7-C7159FBCA919}"/>
              </a:ext>
            </a:extLst>
          </p:cNvPr>
          <p:cNvSpPr/>
          <p:nvPr/>
        </p:nvSpPr>
        <p:spPr>
          <a:xfrm>
            <a:off x="1113789" y="4925814"/>
            <a:ext cx="533400" cy="3048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1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D061425F-C1FF-4D1C-BF4C-4B4D549D1A6C}"/>
              </a:ext>
            </a:extLst>
          </p:cNvPr>
          <p:cNvSpPr/>
          <p:nvPr/>
        </p:nvSpPr>
        <p:spPr>
          <a:xfrm>
            <a:off x="980440" y="531733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4144A20C-D851-405C-BB1C-31396D9B9138}"/>
              </a:ext>
            </a:extLst>
          </p:cNvPr>
          <p:cNvSpPr/>
          <p:nvPr/>
        </p:nvSpPr>
        <p:spPr>
          <a:xfrm>
            <a:off x="1361440" y="531733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3312B822-3626-4A2C-809B-E2B4D9ED6B94}"/>
              </a:ext>
            </a:extLst>
          </p:cNvPr>
          <p:cNvSpPr/>
          <p:nvPr/>
        </p:nvSpPr>
        <p:spPr>
          <a:xfrm>
            <a:off x="2123440" y="531733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9035AF4A-4CCC-4471-BCDC-A9C53D09DF8E}"/>
              </a:ext>
            </a:extLst>
          </p:cNvPr>
          <p:cNvSpPr/>
          <p:nvPr/>
        </p:nvSpPr>
        <p:spPr>
          <a:xfrm>
            <a:off x="1742440" y="531733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8B82BFB0-5AE5-4FEF-95F6-2C83D0B27536}"/>
              </a:ext>
            </a:extLst>
          </p:cNvPr>
          <p:cNvSpPr/>
          <p:nvPr/>
        </p:nvSpPr>
        <p:spPr>
          <a:xfrm>
            <a:off x="2504440" y="531733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6408B7B4-3BAF-4CBB-9ADC-9B91A504A35B}"/>
              </a:ext>
            </a:extLst>
          </p:cNvPr>
          <p:cNvSpPr/>
          <p:nvPr/>
        </p:nvSpPr>
        <p:spPr>
          <a:xfrm>
            <a:off x="2885440" y="531733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1ADC8F5E-88B0-4F22-B72C-036B2A32F985}"/>
              </a:ext>
            </a:extLst>
          </p:cNvPr>
          <p:cNvSpPr/>
          <p:nvPr/>
        </p:nvSpPr>
        <p:spPr>
          <a:xfrm>
            <a:off x="3266440" y="531733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59F0652E-2AE7-46FC-B018-71324003567B}"/>
              </a:ext>
            </a:extLst>
          </p:cNvPr>
          <p:cNvSpPr/>
          <p:nvPr/>
        </p:nvSpPr>
        <p:spPr>
          <a:xfrm>
            <a:off x="3647440" y="531733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6AD69F09-F921-4232-BDCF-8A494B4C2D6D}"/>
              </a:ext>
            </a:extLst>
          </p:cNvPr>
          <p:cNvSpPr/>
          <p:nvPr/>
        </p:nvSpPr>
        <p:spPr>
          <a:xfrm>
            <a:off x="4028440" y="531733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D14CF213-908A-46C3-BDEF-E36657D7BAE3}"/>
              </a:ext>
            </a:extLst>
          </p:cNvPr>
          <p:cNvSpPr/>
          <p:nvPr/>
        </p:nvSpPr>
        <p:spPr>
          <a:xfrm>
            <a:off x="4409440" y="5317330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403CF03B-9714-4A05-8FB0-ADBFF29FA9BA}"/>
              </a:ext>
            </a:extLst>
          </p:cNvPr>
          <p:cNvSpPr/>
          <p:nvPr/>
        </p:nvSpPr>
        <p:spPr>
          <a:xfrm>
            <a:off x="980440" y="6119016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9" name="Rectangle 14">
            <a:extLst>
              <a:ext uri="{FF2B5EF4-FFF2-40B4-BE49-F238E27FC236}">
                <a16:creationId xmlns:a16="http://schemas.microsoft.com/office/drawing/2014/main" id="{B93866B6-89D5-4605-B22C-55D91CD6D110}"/>
              </a:ext>
            </a:extLst>
          </p:cNvPr>
          <p:cNvSpPr/>
          <p:nvPr/>
        </p:nvSpPr>
        <p:spPr>
          <a:xfrm>
            <a:off x="1361440" y="6119016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129C7016-8544-45E4-8A31-D66E4284846E}"/>
              </a:ext>
            </a:extLst>
          </p:cNvPr>
          <p:cNvSpPr/>
          <p:nvPr/>
        </p:nvSpPr>
        <p:spPr>
          <a:xfrm>
            <a:off x="1742440" y="6119016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023A63C-FDB8-436A-885C-36F62EA921BA}"/>
              </a:ext>
            </a:extLst>
          </p:cNvPr>
          <p:cNvSpPr/>
          <p:nvPr/>
        </p:nvSpPr>
        <p:spPr>
          <a:xfrm>
            <a:off x="2123440" y="6119016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A43CB548-73D9-4F07-B974-A5E9F30A49EB}"/>
              </a:ext>
            </a:extLst>
          </p:cNvPr>
          <p:cNvSpPr/>
          <p:nvPr/>
        </p:nvSpPr>
        <p:spPr>
          <a:xfrm>
            <a:off x="2504440" y="6119016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53" name="Rectangle 18">
            <a:extLst>
              <a:ext uri="{FF2B5EF4-FFF2-40B4-BE49-F238E27FC236}">
                <a16:creationId xmlns:a16="http://schemas.microsoft.com/office/drawing/2014/main" id="{DEA19C58-B4EE-4E1B-9D83-3DA7CA56D748}"/>
              </a:ext>
            </a:extLst>
          </p:cNvPr>
          <p:cNvSpPr/>
          <p:nvPr/>
        </p:nvSpPr>
        <p:spPr>
          <a:xfrm>
            <a:off x="2885440" y="6119016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E1C7AE17-985C-4A60-9A9F-F125C31D1940}"/>
              </a:ext>
            </a:extLst>
          </p:cNvPr>
          <p:cNvSpPr/>
          <p:nvPr/>
        </p:nvSpPr>
        <p:spPr>
          <a:xfrm>
            <a:off x="3266440" y="6119016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55" name="Rectangle 18">
            <a:extLst>
              <a:ext uri="{FF2B5EF4-FFF2-40B4-BE49-F238E27FC236}">
                <a16:creationId xmlns:a16="http://schemas.microsoft.com/office/drawing/2014/main" id="{B388569A-3AC2-4844-BB06-3CBAE93CEFB7}"/>
              </a:ext>
            </a:extLst>
          </p:cNvPr>
          <p:cNvSpPr/>
          <p:nvPr/>
        </p:nvSpPr>
        <p:spPr>
          <a:xfrm>
            <a:off x="3647440" y="6119016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56" name="Rectangle 18">
            <a:extLst>
              <a:ext uri="{FF2B5EF4-FFF2-40B4-BE49-F238E27FC236}">
                <a16:creationId xmlns:a16="http://schemas.microsoft.com/office/drawing/2014/main" id="{B9737184-7555-42B2-BD22-9CA09E3723AC}"/>
              </a:ext>
            </a:extLst>
          </p:cNvPr>
          <p:cNvSpPr/>
          <p:nvPr/>
        </p:nvSpPr>
        <p:spPr>
          <a:xfrm>
            <a:off x="4028440" y="6119016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483D5E78-1E82-469E-9109-68B65AFF36D3}"/>
              </a:ext>
            </a:extLst>
          </p:cNvPr>
          <p:cNvSpPr/>
          <p:nvPr/>
        </p:nvSpPr>
        <p:spPr>
          <a:xfrm>
            <a:off x="4409440" y="6119016"/>
            <a:ext cx="381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81B4CD0D-DDB1-4258-9E47-96FA677FC13D}"/>
              </a:ext>
            </a:extLst>
          </p:cNvPr>
          <p:cNvSpPr/>
          <p:nvPr/>
        </p:nvSpPr>
        <p:spPr>
          <a:xfrm>
            <a:off x="1838963" y="5770960"/>
            <a:ext cx="533400" cy="3048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0DE33860-A918-419F-A772-7B3ED82C6359}"/>
              </a:ext>
            </a:extLst>
          </p:cNvPr>
          <p:cNvSpPr txBox="1">
            <a:spLocks/>
          </p:cNvSpPr>
          <p:nvPr/>
        </p:nvSpPr>
        <p:spPr>
          <a:xfrm>
            <a:off x="5372102" y="2924175"/>
            <a:ext cx="6210298" cy="58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 to move elements around?</a:t>
            </a:r>
            <a:endParaRPr lang="zh-CN" altLang="en-US" dirty="0"/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38704BB4-F2F2-45E9-B997-A317CE124C59}"/>
              </a:ext>
            </a:extLst>
          </p:cNvPr>
          <p:cNvSpPr/>
          <p:nvPr/>
        </p:nvSpPr>
        <p:spPr>
          <a:xfrm>
            <a:off x="3785075" y="4038600"/>
            <a:ext cx="533400" cy="3048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8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88" name="箭头: 下 87">
            <a:extLst>
              <a:ext uri="{FF2B5EF4-FFF2-40B4-BE49-F238E27FC236}">
                <a16:creationId xmlns:a16="http://schemas.microsoft.com/office/drawing/2014/main" id="{97F038CB-CBD0-44A1-B168-B31BD26541E7}"/>
              </a:ext>
            </a:extLst>
          </p:cNvPr>
          <p:cNvSpPr/>
          <p:nvPr/>
        </p:nvSpPr>
        <p:spPr>
          <a:xfrm>
            <a:off x="2265680" y="4931174"/>
            <a:ext cx="533400" cy="3048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BC3D93CC-BFB2-43EB-AC80-4FBF60D9CEF6}"/>
              </a:ext>
            </a:extLst>
          </p:cNvPr>
          <p:cNvSpPr/>
          <p:nvPr/>
        </p:nvSpPr>
        <p:spPr>
          <a:xfrm>
            <a:off x="3390900" y="4925814"/>
            <a:ext cx="533400" cy="3048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7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69991E30-F2BF-4BB7-AEDE-65E65476D1A0}"/>
              </a:ext>
            </a:extLst>
          </p:cNvPr>
          <p:cNvSpPr/>
          <p:nvPr/>
        </p:nvSpPr>
        <p:spPr>
          <a:xfrm>
            <a:off x="4152900" y="4936728"/>
            <a:ext cx="533400" cy="3048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8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9B7E61C-FBD0-4629-86A8-FC0CA7FE6538}"/>
              </a:ext>
            </a:extLst>
          </p:cNvPr>
          <p:cNvSpPr/>
          <p:nvPr/>
        </p:nvSpPr>
        <p:spPr>
          <a:xfrm>
            <a:off x="980440" y="2743200"/>
            <a:ext cx="3820160" cy="12084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C469D78-AE57-4D79-9506-9EC70391C303}"/>
              </a:ext>
            </a:extLst>
          </p:cNvPr>
          <p:cNvSpPr/>
          <p:nvPr/>
        </p:nvSpPr>
        <p:spPr>
          <a:xfrm>
            <a:off x="980440" y="3609975"/>
            <a:ext cx="2273938" cy="119062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5274E3B-7A2B-4B0D-994A-AFE667E6C532}"/>
              </a:ext>
            </a:extLst>
          </p:cNvPr>
          <p:cNvSpPr/>
          <p:nvPr/>
        </p:nvSpPr>
        <p:spPr>
          <a:xfrm>
            <a:off x="3302951" y="3609975"/>
            <a:ext cx="1497649" cy="119062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D3025F1-3342-41F7-A879-DF0D5ECF0576}"/>
              </a:ext>
            </a:extLst>
          </p:cNvPr>
          <p:cNvSpPr/>
          <p:nvPr/>
        </p:nvSpPr>
        <p:spPr>
          <a:xfrm>
            <a:off x="980440" y="4408885"/>
            <a:ext cx="770889" cy="13188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6E2E468-A35A-4C71-835B-02A3F3A443C0}"/>
              </a:ext>
            </a:extLst>
          </p:cNvPr>
          <p:cNvSpPr/>
          <p:nvPr/>
        </p:nvSpPr>
        <p:spPr>
          <a:xfrm>
            <a:off x="1763391" y="4408885"/>
            <a:ext cx="1490987" cy="13188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A5FDC9F-46E1-42B4-B784-DE91AA5963C0}"/>
              </a:ext>
            </a:extLst>
          </p:cNvPr>
          <p:cNvSpPr/>
          <p:nvPr/>
        </p:nvSpPr>
        <p:spPr>
          <a:xfrm>
            <a:off x="3309613" y="4408885"/>
            <a:ext cx="708667" cy="13188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C5882EA-2FAB-4615-9454-31F580858BFB}"/>
              </a:ext>
            </a:extLst>
          </p:cNvPr>
          <p:cNvSpPr/>
          <p:nvPr/>
        </p:nvSpPr>
        <p:spPr>
          <a:xfrm>
            <a:off x="4072245" y="4408885"/>
            <a:ext cx="728355" cy="13188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D080CBF-BE02-4347-861A-C38DA4A7BB8F}"/>
              </a:ext>
            </a:extLst>
          </p:cNvPr>
          <p:cNvSpPr/>
          <p:nvPr/>
        </p:nvSpPr>
        <p:spPr>
          <a:xfrm>
            <a:off x="1757991" y="5304625"/>
            <a:ext cx="746449" cy="11874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8F81627-695A-4ACD-8E0E-CE6223CC3FD3}"/>
              </a:ext>
            </a:extLst>
          </p:cNvPr>
          <p:cNvSpPr/>
          <p:nvPr/>
        </p:nvSpPr>
        <p:spPr>
          <a:xfrm>
            <a:off x="2519991" y="5301459"/>
            <a:ext cx="746449" cy="119062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下 99">
            <a:extLst>
              <a:ext uri="{FF2B5EF4-FFF2-40B4-BE49-F238E27FC236}">
                <a16:creationId xmlns:a16="http://schemas.microsoft.com/office/drawing/2014/main" id="{E8DCAB90-0C63-4923-96E6-5B34FCE8CAEF}"/>
              </a:ext>
            </a:extLst>
          </p:cNvPr>
          <p:cNvSpPr/>
          <p:nvPr/>
        </p:nvSpPr>
        <p:spPr>
          <a:xfrm>
            <a:off x="2640642" y="5770960"/>
            <a:ext cx="533400" cy="3048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394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394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394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394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394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394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394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394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DBA1-6799-43F5-A7C3-ACB94FFC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sorting algorithms: quicksort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66C2-FB80-4671-B6FD-80F007220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599"/>
            <a:ext cx="5257800" cy="1651397"/>
          </a:xfrm>
        </p:spPr>
        <p:txBody>
          <a:bodyPr>
            <a:normAutofit/>
          </a:bodyPr>
          <a:lstStyle/>
          <a:p>
            <a:r>
              <a:rPr lang="en-US" altLang="zh-CN" dirty="0"/>
              <a:t>How to move elements around? (using 6 as a pivot)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9281D-C838-40B0-8B52-5B889AEA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B6AAF31D-2990-4B22-955F-9241765074D4}"/>
              </a:ext>
            </a:extLst>
          </p:cNvPr>
          <p:cNvSpPr/>
          <p:nvPr/>
        </p:nvSpPr>
        <p:spPr>
          <a:xfrm>
            <a:off x="457200" y="243721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61" name="Rectangle 14">
            <a:extLst>
              <a:ext uri="{FF2B5EF4-FFF2-40B4-BE49-F238E27FC236}">
                <a16:creationId xmlns:a16="http://schemas.microsoft.com/office/drawing/2014/main" id="{9994B055-E0C8-492F-BDF5-0E728198EAD4}"/>
              </a:ext>
            </a:extLst>
          </p:cNvPr>
          <p:cNvSpPr/>
          <p:nvPr/>
        </p:nvSpPr>
        <p:spPr>
          <a:xfrm>
            <a:off x="838200" y="2437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6198DDFB-8311-4023-85CB-C92B76339241}"/>
              </a:ext>
            </a:extLst>
          </p:cNvPr>
          <p:cNvSpPr/>
          <p:nvPr/>
        </p:nvSpPr>
        <p:spPr>
          <a:xfrm>
            <a:off x="1219200" y="2437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B807C4FF-CBFE-4221-ABA3-ADEFFD09E9DB}"/>
              </a:ext>
            </a:extLst>
          </p:cNvPr>
          <p:cNvSpPr/>
          <p:nvPr/>
        </p:nvSpPr>
        <p:spPr>
          <a:xfrm>
            <a:off x="1600200" y="2437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90DAE679-FF69-4A08-A8F2-8167D7070E1F}"/>
              </a:ext>
            </a:extLst>
          </p:cNvPr>
          <p:cNvSpPr/>
          <p:nvPr/>
        </p:nvSpPr>
        <p:spPr>
          <a:xfrm>
            <a:off x="1981200" y="243721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65" name="Rectangle 18">
            <a:extLst>
              <a:ext uri="{FF2B5EF4-FFF2-40B4-BE49-F238E27FC236}">
                <a16:creationId xmlns:a16="http://schemas.microsoft.com/office/drawing/2014/main" id="{E9D72720-0801-48EC-84C8-E7E3DD3676DB}"/>
              </a:ext>
            </a:extLst>
          </p:cNvPr>
          <p:cNvSpPr/>
          <p:nvPr/>
        </p:nvSpPr>
        <p:spPr>
          <a:xfrm>
            <a:off x="2362200" y="2437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4839EF56-A368-4916-B8FB-B68C4B166FD0}"/>
              </a:ext>
            </a:extLst>
          </p:cNvPr>
          <p:cNvSpPr/>
          <p:nvPr/>
        </p:nvSpPr>
        <p:spPr>
          <a:xfrm>
            <a:off x="2743200" y="2437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0787E53D-8FE8-46F6-B12A-A1426C6723AC}"/>
              </a:ext>
            </a:extLst>
          </p:cNvPr>
          <p:cNvSpPr/>
          <p:nvPr/>
        </p:nvSpPr>
        <p:spPr>
          <a:xfrm>
            <a:off x="3124200" y="2437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68" name="Rectangle 18">
            <a:extLst>
              <a:ext uri="{FF2B5EF4-FFF2-40B4-BE49-F238E27FC236}">
                <a16:creationId xmlns:a16="http://schemas.microsoft.com/office/drawing/2014/main" id="{2905E762-A79E-4172-9B81-DE351A31A3F4}"/>
              </a:ext>
            </a:extLst>
          </p:cNvPr>
          <p:cNvSpPr/>
          <p:nvPr/>
        </p:nvSpPr>
        <p:spPr>
          <a:xfrm>
            <a:off x="3505200" y="2437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69" name="Rectangle 18">
            <a:extLst>
              <a:ext uri="{FF2B5EF4-FFF2-40B4-BE49-F238E27FC236}">
                <a16:creationId xmlns:a16="http://schemas.microsoft.com/office/drawing/2014/main" id="{2B6BDC0F-C60C-447D-8AF5-3A4F94E6DBFA}"/>
              </a:ext>
            </a:extLst>
          </p:cNvPr>
          <p:cNvSpPr/>
          <p:nvPr/>
        </p:nvSpPr>
        <p:spPr>
          <a:xfrm>
            <a:off x="3886200" y="2437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F10095C-D06E-4738-A727-C4D079EE63D9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47700" y="2818210"/>
            <a:ext cx="0" cy="2047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CDB9451-0025-40D6-87D9-F38F2262272E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76700" y="2818210"/>
            <a:ext cx="0" cy="20478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13">
            <a:extLst>
              <a:ext uri="{FF2B5EF4-FFF2-40B4-BE49-F238E27FC236}">
                <a16:creationId xmlns:a16="http://schemas.microsoft.com/office/drawing/2014/main" id="{17773329-6C81-4418-9D8E-D54F91417EF8}"/>
              </a:ext>
            </a:extLst>
          </p:cNvPr>
          <p:cNvSpPr/>
          <p:nvPr/>
        </p:nvSpPr>
        <p:spPr>
          <a:xfrm>
            <a:off x="457200" y="32004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12B8F878-7278-43DF-8B32-4462BB139855}"/>
              </a:ext>
            </a:extLst>
          </p:cNvPr>
          <p:cNvSpPr/>
          <p:nvPr/>
        </p:nvSpPr>
        <p:spPr>
          <a:xfrm>
            <a:off x="8382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4" name="Rectangle 15">
            <a:extLst>
              <a:ext uri="{FF2B5EF4-FFF2-40B4-BE49-F238E27FC236}">
                <a16:creationId xmlns:a16="http://schemas.microsoft.com/office/drawing/2014/main" id="{E1B531A8-835F-484B-907D-E3ED2BABB28D}"/>
              </a:ext>
            </a:extLst>
          </p:cNvPr>
          <p:cNvSpPr/>
          <p:nvPr/>
        </p:nvSpPr>
        <p:spPr>
          <a:xfrm>
            <a:off x="12192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845F12EB-C3D3-4A75-A116-26E30DE4BE5F}"/>
              </a:ext>
            </a:extLst>
          </p:cNvPr>
          <p:cNvSpPr/>
          <p:nvPr/>
        </p:nvSpPr>
        <p:spPr>
          <a:xfrm>
            <a:off x="16002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A32FA9ED-50F2-4F72-8D61-78FBBD5133EB}"/>
              </a:ext>
            </a:extLst>
          </p:cNvPr>
          <p:cNvSpPr/>
          <p:nvPr/>
        </p:nvSpPr>
        <p:spPr>
          <a:xfrm>
            <a:off x="19812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6BBAB7EF-4118-4C3C-9392-DD1BE4E9FFA4}"/>
              </a:ext>
            </a:extLst>
          </p:cNvPr>
          <p:cNvSpPr/>
          <p:nvPr/>
        </p:nvSpPr>
        <p:spPr>
          <a:xfrm>
            <a:off x="23622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79" name="Rectangle 18">
            <a:extLst>
              <a:ext uri="{FF2B5EF4-FFF2-40B4-BE49-F238E27FC236}">
                <a16:creationId xmlns:a16="http://schemas.microsoft.com/office/drawing/2014/main" id="{073D7788-3372-4D2C-9E36-BF073D2E2BB9}"/>
              </a:ext>
            </a:extLst>
          </p:cNvPr>
          <p:cNvSpPr/>
          <p:nvPr/>
        </p:nvSpPr>
        <p:spPr>
          <a:xfrm>
            <a:off x="27432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80" name="Rectangle 18">
            <a:extLst>
              <a:ext uri="{FF2B5EF4-FFF2-40B4-BE49-F238E27FC236}">
                <a16:creationId xmlns:a16="http://schemas.microsoft.com/office/drawing/2014/main" id="{C02EEAFB-B1B1-4B5F-8D09-1840E6DD73AE}"/>
              </a:ext>
            </a:extLst>
          </p:cNvPr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81" name="Rectangle 18">
            <a:extLst>
              <a:ext uri="{FF2B5EF4-FFF2-40B4-BE49-F238E27FC236}">
                <a16:creationId xmlns:a16="http://schemas.microsoft.com/office/drawing/2014/main" id="{ACA72DC1-0408-4733-8DB5-773DB734470A}"/>
              </a:ext>
            </a:extLst>
          </p:cNvPr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495757C3-9B6B-4202-A911-87740F584284}"/>
              </a:ext>
            </a:extLst>
          </p:cNvPr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5D3AD7E-C5E2-4D65-9F23-1BF84C36FB4C}"/>
              </a:ext>
            </a:extLst>
          </p:cNvPr>
          <p:cNvSpPr txBox="1"/>
          <p:nvPr/>
        </p:nvSpPr>
        <p:spPr>
          <a:xfrm>
            <a:off x="6172199" y="1265234"/>
            <a:ext cx="495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Partition(A, n, x) {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= 0; j = n-1;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cs typeface="Arial" panose="020B0604020202020204" pitchFamily="34" charset="0"/>
              </a:rPr>
              <a:t>while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&lt; j) {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  <a:cs typeface="Arial" panose="020B0604020202020204" pitchFamily="34" charset="0"/>
              </a:rPr>
              <a:t>while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(A[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] &lt; x)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++;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  <a:cs typeface="Arial" panose="020B0604020202020204" pitchFamily="34" charset="0"/>
              </a:rPr>
              <a:t>while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(A[j] &gt; x)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j++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&lt; j) swap A[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] and A[j];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++; j--;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5" name="Rectangle 13">
            <a:extLst>
              <a:ext uri="{FF2B5EF4-FFF2-40B4-BE49-F238E27FC236}">
                <a16:creationId xmlns:a16="http://schemas.microsoft.com/office/drawing/2014/main" id="{F87A4028-5C25-4A61-8ADA-BE9D5A87AEEC}"/>
              </a:ext>
            </a:extLst>
          </p:cNvPr>
          <p:cNvSpPr/>
          <p:nvPr/>
        </p:nvSpPr>
        <p:spPr>
          <a:xfrm>
            <a:off x="457200" y="3910014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id="{988EAB20-BABC-4431-BDDD-C2E2B1120009}"/>
              </a:ext>
            </a:extLst>
          </p:cNvPr>
          <p:cNvSpPr/>
          <p:nvPr/>
        </p:nvSpPr>
        <p:spPr>
          <a:xfrm>
            <a:off x="838200" y="3910014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7" name="Rectangle 15">
            <a:extLst>
              <a:ext uri="{FF2B5EF4-FFF2-40B4-BE49-F238E27FC236}">
                <a16:creationId xmlns:a16="http://schemas.microsoft.com/office/drawing/2014/main" id="{3ABE66E7-14D7-403F-B6FE-2FE004C2C6A8}"/>
              </a:ext>
            </a:extLst>
          </p:cNvPr>
          <p:cNvSpPr/>
          <p:nvPr/>
        </p:nvSpPr>
        <p:spPr>
          <a:xfrm>
            <a:off x="1219200" y="391001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FD65E75C-5226-4D25-A1A4-E78EEE867515}"/>
              </a:ext>
            </a:extLst>
          </p:cNvPr>
          <p:cNvSpPr/>
          <p:nvPr/>
        </p:nvSpPr>
        <p:spPr>
          <a:xfrm>
            <a:off x="1600200" y="391001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id="{2480D531-E3B1-4A83-BC12-1237B2A42DBD}"/>
              </a:ext>
            </a:extLst>
          </p:cNvPr>
          <p:cNvSpPr/>
          <p:nvPr/>
        </p:nvSpPr>
        <p:spPr>
          <a:xfrm>
            <a:off x="1981200" y="391001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C7EDD830-6F2E-4EA0-B630-B6810E5F3891}"/>
              </a:ext>
            </a:extLst>
          </p:cNvPr>
          <p:cNvSpPr/>
          <p:nvPr/>
        </p:nvSpPr>
        <p:spPr>
          <a:xfrm>
            <a:off x="2362200" y="391001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91" name="Rectangle 18">
            <a:extLst>
              <a:ext uri="{FF2B5EF4-FFF2-40B4-BE49-F238E27FC236}">
                <a16:creationId xmlns:a16="http://schemas.microsoft.com/office/drawing/2014/main" id="{F68F4FFE-AA8F-41CD-B9AF-1B837CD2E396}"/>
              </a:ext>
            </a:extLst>
          </p:cNvPr>
          <p:cNvSpPr/>
          <p:nvPr/>
        </p:nvSpPr>
        <p:spPr>
          <a:xfrm>
            <a:off x="2743200" y="391001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8573D785-A5FA-4658-995F-A7D4FEBF2538}"/>
              </a:ext>
            </a:extLst>
          </p:cNvPr>
          <p:cNvSpPr/>
          <p:nvPr/>
        </p:nvSpPr>
        <p:spPr>
          <a:xfrm>
            <a:off x="3124200" y="3910014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93" name="Rectangle 18">
            <a:extLst>
              <a:ext uri="{FF2B5EF4-FFF2-40B4-BE49-F238E27FC236}">
                <a16:creationId xmlns:a16="http://schemas.microsoft.com/office/drawing/2014/main" id="{E9D018FE-D3AF-483C-A92F-70CA2893FC6F}"/>
              </a:ext>
            </a:extLst>
          </p:cNvPr>
          <p:cNvSpPr/>
          <p:nvPr/>
        </p:nvSpPr>
        <p:spPr>
          <a:xfrm>
            <a:off x="3505200" y="3910014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94" name="Rectangle 18">
            <a:extLst>
              <a:ext uri="{FF2B5EF4-FFF2-40B4-BE49-F238E27FC236}">
                <a16:creationId xmlns:a16="http://schemas.microsoft.com/office/drawing/2014/main" id="{3CDE7940-4A51-4DC8-83E2-30DE71E2398E}"/>
              </a:ext>
            </a:extLst>
          </p:cNvPr>
          <p:cNvSpPr/>
          <p:nvPr/>
        </p:nvSpPr>
        <p:spPr>
          <a:xfrm>
            <a:off x="3886200" y="3910014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03A52232-FFFB-423A-BD44-A0434E644FB2}"/>
              </a:ext>
            </a:extLst>
          </p:cNvPr>
          <p:cNvSpPr/>
          <p:nvPr/>
        </p:nvSpPr>
        <p:spPr>
          <a:xfrm>
            <a:off x="457200" y="4648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98" name="Rectangle 14">
            <a:extLst>
              <a:ext uri="{FF2B5EF4-FFF2-40B4-BE49-F238E27FC236}">
                <a16:creationId xmlns:a16="http://schemas.microsoft.com/office/drawing/2014/main" id="{0C446F01-33B3-4DDC-B8D9-2AB4669F0CF3}"/>
              </a:ext>
            </a:extLst>
          </p:cNvPr>
          <p:cNvSpPr/>
          <p:nvPr/>
        </p:nvSpPr>
        <p:spPr>
          <a:xfrm>
            <a:off x="838200" y="4648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41BFD99E-6627-4DE3-9308-143D54D26FB6}"/>
              </a:ext>
            </a:extLst>
          </p:cNvPr>
          <p:cNvSpPr/>
          <p:nvPr/>
        </p:nvSpPr>
        <p:spPr>
          <a:xfrm>
            <a:off x="1219200" y="4648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0" name="Rectangle 16">
            <a:extLst>
              <a:ext uri="{FF2B5EF4-FFF2-40B4-BE49-F238E27FC236}">
                <a16:creationId xmlns:a16="http://schemas.microsoft.com/office/drawing/2014/main" id="{7BF6B9D5-FA4E-4334-A783-7D8422775C52}"/>
              </a:ext>
            </a:extLst>
          </p:cNvPr>
          <p:cNvSpPr/>
          <p:nvPr/>
        </p:nvSpPr>
        <p:spPr>
          <a:xfrm>
            <a:off x="1600200" y="4648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7B32A562-0122-45AC-BBC7-24B8EEB155AA}"/>
              </a:ext>
            </a:extLst>
          </p:cNvPr>
          <p:cNvSpPr/>
          <p:nvPr/>
        </p:nvSpPr>
        <p:spPr>
          <a:xfrm>
            <a:off x="1981200" y="4648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2" name="Rectangle 18">
            <a:extLst>
              <a:ext uri="{FF2B5EF4-FFF2-40B4-BE49-F238E27FC236}">
                <a16:creationId xmlns:a16="http://schemas.microsoft.com/office/drawing/2014/main" id="{4EB56E2E-49BE-47A4-8334-26B4DB58AD25}"/>
              </a:ext>
            </a:extLst>
          </p:cNvPr>
          <p:cNvSpPr/>
          <p:nvPr/>
        </p:nvSpPr>
        <p:spPr>
          <a:xfrm>
            <a:off x="2362200" y="4648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3" name="Rectangle 18">
            <a:extLst>
              <a:ext uri="{FF2B5EF4-FFF2-40B4-BE49-F238E27FC236}">
                <a16:creationId xmlns:a16="http://schemas.microsoft.com/office/drawing/2014/main" id="{FB6D8C22-34DD-4A51-9430-915F62874050}"/>
              </a:ext>
            </a:extLst>
          </p:cNvPr>
          <p:cNvSpPr/>
          <p:nvPr/>
        </p:nvSpPr>
        <p:spPr>
          <a:xfrm>
            <a:off x="2743200" y="4648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04" name="Rectangle 18">
            <a:extLst>
              <a:ext uri="{FF2B5EF4-FFF2-40B4-BE49-F238E27FC236}">
                <a16:creationId xmlns:a16="http://schemas.microsoft.com/office/drawing/2014/main" id="{7B5B2F11-2B7A-4EE1-8DFA-98B0A9AC09B7}"/>
              </a:ext>
            </a:extLst>
          </p:cNvPr>
          <p:cNvSpPr/>
          <p:nvPr/>
        </p:nvSpPr>
        <p:spPr>
          <a:xfrm>
            <a:off x="3124200" y="4648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105" name="Rectangle 18">
            <a:extLst>
              <a:ext uri="{FF2B5EF4-FFF2-40B4-BE49-F238E27FC236}">
                <a16:creationId xmlns:a16="http://schemas.microsoft.com/office/drawing/2014/main" id="{AEA6E768-62D0-4FAC-8EE0-F4BBE269A6DD}"/>
              </a:ext>
            </a:extLst>
          </p:cNvPr>
          <p:cNvSpPr/>
          <p:nvPr/>
        </p:nvSpPr>
        <p:spPr>
          <a:xfrm>
            <a:off x="3505200" y="4648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E6A015A0-723A-43CF-8D54-F6EE7F710F65}"/>
              </a:ext>
            </a:extLst>
          </p:cNvPr>
          <p:cNvSpPr/>
          <p:nvPr/>
        </p:nvSpPr>
        <p:spPr>
          <a:xfrm>
            <a:off x="3886200" y="4648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07" name="Rectangle 13">
            <a:extLst>
              <a:ext uri="{FF2B5EF4-FFF2-40B4-BE49-F238E27FC236}">
                <a16:creationId xmlns:a16="http://schemas.microsoft.com/office/drawing/2014/main" id="{855CD13E-8217-45DC-B929-79BC184F4543}"/>
              </a:ext>
            </a:extLst>
          </p:cNvPr>
          <p:cNvSpPr/>
          <p:nvPr/>
        </p:nvSpPr>
        <p:spPr>
          <a:xfrm>
            <a:off x="457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08" name="Rectangle 14">
            <a:extLst>
              <a:ext uri="{FF2B5EF4-FFF2-40B4-BE49-F238E27FC236}">
                <a16:creationId xmlns:a16="http://schemas.microsoft.com/office/drawing/2014/main" id="{13B28118-E7AA-4AEE-B866-F2EBEBD25B82}"/>
              </a:ext>
            </a:extLst>
          </p:cNvPr>
          <p:cNvSpPr/>
          <p:nvPr/>
        </p:nvSpPr>
        <p:spPr>
          <a:xfrm>
            <a:off x="838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9" name="Rectangle 15">
            <a:extLst>
              <a:ext uri="{FF2B5EF4-FFF2-40B4-BE49-F238E27FC236}">
                <a16:creationId xmlns:a16="http://schemas.microsoft.com/office/drawing/2014/main" id="{263CA038-A699-45C3-BD0D-184F594CBCAB}"/>
              </a:ext>
            </a:extLst>
          </p:cNvPr>
          <p:cNvSpPr/>
          <p:nvPr/>
        </p:nvSpPr>
        <p:spPr>
          <a:xfrm>
            <a:off x="1219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10" name="Rectangle 16">
            <a:extLst>
              <a:ext uri="{FF2B5EF4-FFF2-40B4-BE49-F238E27FC236}">
                <a16:creationId xmlns:a16="http://schemas.microsoft.com/office/drawing/2014/main" id="{8792F122-8613-49B1-875F-7EBC892B59E0}"/>
              </a:ext>
            </a:extLst>
          </p:cNvPr>
          <p:cNvSpPr/>
          <p:nvPr/>
        </p:nvSpPr>
        <p:spPr>
          <a:xfrm>
            <a:off x="1600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1" name="Rectangle 17">
            <a:extLst>
              <a:ext uri="{FF2B5EF4-FFF2-40B4-BE49-F238E27FC236}">
                <a16:creationId xmlns:a16="http://schemas.microsoft.com/office/drawing/2014/main" id="{94002E63-CC6F-49F5-92AF-6A038301CE57}"/>
              </a:ext>
            </a:extLst>
          </p:cNvPr>
          <p:cNvSpPr/>
          <p:nvPr/>
        </p:nvSpPr>
        <p:spPr>
          <a:xfrm>
            <a:off x="1981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2" name="Rectangle 18">
            <a:extLst>
              <a:ext uri="{FF2B5EF4-FFF2-40B4-BE49-F238E27FC236}">
                <a16:creationId xmlns:a16="http://schemas.microsoft.com/office/drawing/2014/main" id="{DD0FB316-1E18-4BFD-8F72-BF66CAAEC571}"/>
              </a:ext>
            </a:extLst>
          </p:cNvPr>
          <p:cNvSpPr/>
          <p:nvPr/>
        </p:nvSpPr>
        <p:spPr>
          <a:xfrm>
            <a:off x="2362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3" name="Rectangle 18">
            <a:extLst>
              <a:ext uri="{FF2B5EF4-FFF2-40B4-BE49-F238E27FC236}">
                <a16:creationId xmlns:a16="http://schemas.microsoft.com/office/drawing/2014/main" id="{EB983834-9326-4980-B50A-2CAD94B33CB1}"/>
              </a:ext>
            </a:extLst>
          </p:cNvPr>
          <p:cNvSpPr/>
          <p:nvPr/>
        </p:nvSpPr>
        <p:spPr>
          <a:xfrm>
            <a:off x="2743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14" name="Rectangle 18">
            <a:extLst>
              <a:ext uri="{FF2B5EF4-FFF2-40B4-BE49-F238E27FC236}">
                <a16:creationId xmlns:a16="http://schemas.microsoft.com/office/drawing/2014/main" id="{D1F945BA-F35D-4CD3-BDE5-689CCCCE1A0E}"/>
              </a:ext>
            </a:extLst>
          </p:cNvPr>
          <p:cNvSpPr/>
          <p:nvPr/>
        </p:nvSpPr>
        <p:spPr>
          <a:xfrm>
            <a:off x="3124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115" name="Rectangle 18">
            <a:extLst>
              <a:ext uri="{FF2B5EF4-FFF2-40B4-BE49-F238E27FC236}">
                <a16:creationId xmlns:a16="http://schemas.microsoft.com/office/drawing/2014/main" id="{A0EBBD50-E2BB-4AFA-847D-95913C5AAC79}"/>
              </a:ext>
            </a:extLst>
          </p:cNvPr>
          <p:cNvSpPr/>
          <p:nvPr/>
        </p:nvSpPr>
        <p:spPr>
          <a:xfrm>
            <a:off x="3505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16" name="Rectangle 18">
            <a:extLst>
              <a:ext uri="{FF2B5EF4-FFF2-40B4-BE49-F238E27FC236}">
                <a16:creationId xmlns:a16="http://schemas.microsoft.com/office/drawing/2014/main" id="{F1581597-2939-4C52-A0F5-EA4E70E2D7C8}"/>
              </a:ext>
            </a:extLst>
          </p:cNvPr>
          <p:cNvSpPr/>
          <p:nvPr/>
        </p:nvSpPr>
        <p:spPr>
          <a:xfrm>
            <a:off x="3886200" y="5410200"/>
            <a:ext cx="381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74D6476-F9CB-4968-9A45-D18044A7C304}"/>
              </a:ext>
            </a:extLst>
          </p:cNvPr>
          <p:cNvCxnSpPr>
            <a:cxnSpLocks/>
          </p:cNvCxnSpPr>
          <p:nvPr/>
        </p:nvCxnSpPr>
        <p:spPr>
          <a:xfrm flipV="1">
            <a:off x="2952750" y="4291014"/>
            <a:ext cx="0" cy="20478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70FD6C1-74AC-4657-9D5F-EFEF4ED4799A}"/>
              </a:ext>
            </a:extLst>
          </p:cNvPr>
          <p:cNvCxnSpPr>
            <a:cxnSpLocks/>
          </p:cNvCxnSpPr>
          <p:nvPr/>
        </p:nvCxnSpPr>
        <p:spPr>
          <a:xfrm flipV="1">
            <a:off x="647700" y="3581400"/>
            <a:ext cx="0" cy="2047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FCCDF96-8314-418E-A6B7-BFEA53FB0E2B}"/>
              </a:ext>
            </a:extLst>
          </p:cNvPr>
          <p:cNvCxnSpPr>
            <a:cxnSpLocks/>
          </p:cNvCxnSpPr>
          <p:nvPr/>
        </p:nvCxnSpPr>
        <p:spPr>
          <a:xfrm flipV="1">
            <a:off x="1409700" y="4291014"/>
            <a:ext cx="0" cy="2047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EEAA939-3940-4962-A28F-5D251CF2171D}"/>
              </a:ext>
            </a:extLst>
          </p:cNvPr>
          <p:cNvCxnSpPr>
            <a:cxnSpLocks/>
          </p:cNvCxnSpPr>
          <p:nvPr/>
        </p:nvCxnSpPr>
        <p:spPr>
          <a:xfrm flipV="1">
            <a:off x="2952750" y="5791200"/>
            <a:ext cx="0" cy="2047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80300CA-CF4B-4F42-A866-BA24A9EC9035}"/>
              </a:ext>
            </a:extLst>
          </p:cNvPr>
          <p:cNvCxnSpPr>
            <a:cxnSpLocks/>
          </p:cNvCxnSpPr>
          <p:nvPr/>
        </p:nvCxnSpPr>
        <p:spPr>
          <a:xfrm flipV="1">
            <a:off x="2590800" y="5791200"/>
            <a:ext cx="0" cy="20478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3C1483D-0645-4234-BEB2-348AE4BCFCAA}"/>
              </a:ext>
            </a:extLst>
          </p:cNvPr>
          <p:cNvCxnSpPr>
            <a:cxnSpLocks/>
          </p:cNvCxnSpPr>
          <p:nvPr/>
        </p:nvCxnSpPr>
        <p:spPr>
          <a:xfrm flipV="1">
            <a:off x="4076700" y="3581400"/>
            <a:ext cx="0" cy="20478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7DADA9-6426-43CA-B8B5-C0D35AFA71AD}"/>
              </a:ext>
            </a:extLst>
          </p:cNvPr>
          <p:cNvCxnSpPr>
            <a:cxnSpLocks/>
          </p:cNvCxnSpPr>
          <p:nvPr/>
        </p:nvCxnSpPr>
        <p:spPr>
          <a:xfrm flipV="1">
            <a:off x="1409700" y="5029200"/>
            <a:ext cx="0" cy="2047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F156309-C6D3-4376-B0F1-914DC3528D03}"/>
              </a:ext>
            </a:extLst>
          </p:cNvPr>
          <p:cNvCxnSpPr>
            <a:cxnSpLocks/>
          </p:cNvCxnSpPr>
          <p:nvPr/>
        </p:nvCxnSpPr>
        <p:spPr>
          <a:xfrm flipV="1">
            <a:off x="2952750" y="5029200"/>
            <a:ext cx="0" cy="20478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内容占位符 2">
                <a:extLst>
                  <a:ext uri="{FF2B5EF4-FFF2-40B4-BE49-F238E27FC236}">
                    <a16:creationId xmlns:a16="http://schemas.microsoft.com/office/drawing/2014/main" id="{3125DB92-E462-479F-A020-75C97412B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5401" y="4495857"/>
                <a:ext cx="6400791" cy="16001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for one round</a:t>
                </a:r>
              </a:p>
            </p:txBody>
          </p:sp>
        </mc:Choice>
        <mc:Fallback xmlns="">
          <p:sp>
            <p:nvSpPr>
              <p:cNvPr id="127" name="内容占位符 2">
                <a:extLst>
                  <a:ext uri="{FF2B5EF4-FFF2-40B4-BE49-F238E27FC236}">
                    <a16:creationId xmlns:a16="http://schemas.microsoft.com/office/drawing/2014/main" id="{3125DB92-E462-479F-A020-75C97412B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4495857"/>
                <a:ext cx="6400791" cy="1600143"/>
              </a:xfrm>
              <a:prstGeom prst="rect">
                <a:avLst/>
              </a:prstGeom>
              <a:blipFill>
                <a:blip r:embed="rId2"/>
                <a:stretch>
                  <a:fillRect t="-6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2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70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Quicksort c</a:t>
            </a:r>
            <a:r>
              <a:rPr lang="en-US" altLang="zh-CN" dirty="0"/>
              <a:t>ost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D7A7AA4-027D-5942-AB6B-FBD1EF1F52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600" y="3112718"/>
                <a:ext cx="11201400" cy="38292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452438" indent="-341313" algn="l" defTabSz="457200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3D0"/>
                  </a:buClr>
                  <a:buSzPct val="100000"/>
                  <a:buFont typeface="Arial"/>
                  <a:buChar char="•"/>
                  <a:defRPr sz="2800">
                    <a:solidFill>
                      <a:srgbClr val="006699"/>
                    </a:solidFill>
                    <a:latin typeface="+mn-lt"/>
                    <a:ea typeface="+mn-ea"/>
                    <a:cs typeface="+mn-cs"/>
                  </a:defRPr>
                </a:lvl1pPr>
                <a:lvl2pPr marL="741363" indent="-288925" algn="l" defTabSz="457200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9933"/>
                  </a:buClr>
                  <a:buFont typeface="Lucida Sans Unicode" pitchFamily="34" charset="0"/>
                  <a:buChar char="∙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27013" algn="l" defTabSz="457200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9933"/>
                  </a:buClr>
                  <a:buSzPct val="60000"/>
                  <a:buFont typeface="Lucida Sans Unicode" pitchFamily="34" charset="0"/>
                  <a:buChar char="■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57300" indent="-288925" algn="l" defTabSz="457200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9933"/>
                  </a:buClr>
                  <a:buSzPct val="80000"/>
                  <a:buFont typeface="Lucida Sans Unicode" pitchFamily="34" charset="0"/>
                  <a:buChar char="◆"/>
                  <a:tabLst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4313" indent="-227013" algn="l" defTabSz="457200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669933"/>
                  </a:buClr>
                  <a:buSzPct val="100000"/>
                  <a:buFont typeface="Lucida Sans Unicode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3D0"/>
                  </a:buClr>
                  <a:buSzPct val="100000"/>
                  <a:buFont typeface="Lucida Sans Unicode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3D0"/>
                  </a:buClr>
                  <a:buSzPct val="100000"/>
                  <a:buFont typeface="Lucida Sans Unicode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3D0"/>
                  </a:buClr>
                  <a:buSzPct val="100000"/>
                  <a:buFont typeface="Lucida Sans Unicode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3D0"/>
                  </a:buClr>
                  <a:buSzPct val="100000"/>
                  <a:buFont typeface="Lucida Sans Unicode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Pivot is chosen uniformly at random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1/2 chance that pivot falls in middle range, in which case sub-problem size is at most 3n/4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Expected #rounds: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(also </a:t>
                </a:r>
                <a:r>
                  <a:rPr lang="en-US" sz="2400" dirty="0" err="1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w.h.p</a:t>
                </a:r>
                <a:r>
                  <a:rPr lang="en-US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., with high probability)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w.h.p</a:t>
                </a:r>
                <a:r>
                  <a:rPr lang="en-US" sz="20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. means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&gt;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≥1−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tx2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E.g., the probability that a quicksort doesn’t finish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log</m:t>
                    </m:r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⁡</m:t>
                    </m:r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rounds is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1/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2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Each round need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time (partition)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In total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time</a:t>
                </a:r>
              </a:p>
              <a:p>
                <a:pPr marL="452438" lvl="1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D7A7AA4-027D-5942-AB6B-FBD1EF1F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112718"/>
                <a:ext cx="11201400" cy="3829254"/>
              </a:xfrm>
              <a:prstGeom prst="rect">
                <a:avLst/>
              </a:prstGeom>
              <a:blipFill>
                <a:blip r:embed="rId3"/>
                <a:stretch>
                  <a:fillRect t="-2229" r="-1524"/>
                </a:stretch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02A76FE-35D8-364A-A972-81D9713EF00C}"/>
              </a:ext>
            </a:extLst>
          </p:cNvPr>
          <p:cNvSpPr/>
          <p:nvPr/>
        </p:nvSpPr>
        <p:spPr>
          <a:xfrm>
            <a:off x="2319402" y="1665962"/>
            <a:ext cx="7553194" cy="475989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B23C1F-122D-8046-874F-87D9DC750E6A}"/>
              </a:ext>
            </a:extLst>
          </p:cNvPr>
          <p:cNvCxnSpPr/>
          <p:nvPr/>
        </p:nvCxnSpPr>
        <p:spPr>
          <a:xfrm>
            <a:off x="4016679" y="1152394"/>
            <a:ext cx="0" cy="15908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4895FD-A1C1-D74D-B801-AF03D65DE2DE}"/>
              </a:ext>
            </a:extLst>
          </p:cNvPr>
          <p:cNvCxnSpPr/>
          <p:nvPr/>
        </p:nvCxnSpPr>
        <p:spPr>
          <a:xfrm>
            <a:off x="8039621" y="1171183"/>
            <a:ext cx="0" cy="15908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7F0F68-179A-4F40-B8CF-FA65457BEED6}"/>
              </a:ext>
            </a:extLst>
          </p:cNvPr>
          <p:cNvSpPr txBox="1"/>
          <p:nvPr/>
        </p:nvSpPr>
        <p:spPr>
          <a:xfrm>
            <a:off x="5387591" y="2492267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n/2 keys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AE84A-3FAD-B94F-A03A-C7A69B3456E7}"/>
              </a:ext>
            </a:extLst>
          </p:cNvPr>
          <p:cNvSpPr txBox="1"/>
          <p:nvPr/>
        </p:nvSpPr>
        <p:spPr>
          <a:xfrm>
            <a:off x="8483608" y="248235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n/4 keys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C22371-8892-BE4E-AF36-C3B2DD15C985}"/>
              </a:ext>
            </a:extLst>
          </p:cNvPr>
          <p:cNvSpPr txBox="1"/>
          <p:nvPr/>
        </p:nvSpPr>
        <p:spPr>
          <a:xfrm>
            <a:off x="2485028" y="2487139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n/4 keys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4E064-EEB6-6440-8B4A-7594E993FF21}"/>
              </a:ext>
            </a:extLst>
          </p:cNvPr>
          <p:cNvSpPr txBox="1"/>
          <p:nvPr/>
        </p:nvSpPr>
        <p:spPr>
          <a:xfrm>
            <a:off x="5096920" y="77028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Keys in order</a:t>
            </a:r>
          </a:p>
        </p:txBody>
      </p:sp>
    </p:spTree>
    <p:extLst>
      <p:ext uri="{BB962C8B-B14F-4D97-AF65-F5344CB8AC3E}">
        <p14:creationId xmlns:p14="http://schemas.microsoft.com/office/powerpoint/2010/main" val="37092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Tm="26606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7535-44E8-462B-9396-E7C7AC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sorting 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0C9E-9B06-47E8-AECF-562D50A7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Quicksort is usually “quicker” than </a:t>
            </a:r>
            <a:r>
              <a:rPr lang="en-US" altLang="zh-CN" dirty="0" err="1"/>
              <a:t>mergesort</a:t>
            </a:r>
            <a:endParaRPr lang="en-US" altLang="zh-CN" dirty="0"/>
          </a:p>
          <a:p>
            <a:pPr lvl="1"/>
            <a:r>
              <a:rPr lang="en-US" altLang="zh-CN" dirty="0"/>
              <a:t>Merge sort need additional space, and quicksort is in-place</a:t>
            </a:r>
          </a:p>
          <a:p>
            <a:pPr lvl="1"/>
            <a:r>
              <a:rPr lang="en-US" altLang="zh-CN" dirty="0"/>
              <a:t>Each recursive call in quicksort is dealing with a consecutive chunk in the input – better cache locality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about in parallel?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67BA1-2DAC-46A0-875B-F51DDA81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3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Parallel Quicksort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5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1E08-D590-4661-86BD-F8C636F4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5638800" cy="685800"/>
          </a:xfrm>
        </p:spPr>
        <p:txBody>
          <a:bodyPr/>
          <a:lstStyle/>
          <a:p>
            <a:r>
              <a:rPr lang="en-US" altLang="zh-CN" dirty="0"/>
              <a:t>Sequential quicksort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08384-9BB7-442C-8FD5-047D7B20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5410200" cy="5257800"/>
          </a:xfrm>
        </p:spPr>
        <p:txBody>
          <a:bodyPr/>
          <a:lstStyle/>
          <a:p>
            <a:r>
              <a:rPr lang="en-US" altLang="zh-CN" dirty="0"/>
              <a:t>Use a pivot and partition the array into two parts</a:t>
            </a:r>
          </a:p>
          <a:p>
            <a:r>
              <a:rPr lang="en-US" altLang="zh-CN" dirty="0"/>
              <a:t>Sort each of them recursively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0C2DF3-847C-4B80-A4A4-68EAA14F5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E77B0F8-6B73-4CD1-83BE-3AFD43A0B7F2}"/>
              </a:ext>
            </a:extLst>
          </p:cNvPr>
          <p:cNvSpPr txBox="1">
            <a:spLocks/>
          </p:cNvSpPr>
          <p:nvPr/>
        </p:nvSpPr>
        <p:spPr>
          <a:xfrm>
            <a:off x="6238875" y="1362075"/>
            <a:ext cx="5410200" cy="22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Use a pivot and partition the array into two parts</a:t>
            </a:r>
          </a:p>
          <a:p>
            <a:r>
              <a:rPr lang="en-US" altLang="zh-CN" dirty="0"/>
              <a:t>Sort each of them recursively,</a:t>
            </a:r>
            <a:r>
              <a:rPr lang="en-US" altLang="zh-CN" dirty="0">
                <a:solidFill>
                  <a:srgbClr val="FF0000"/>
                </a:solidFill>
              </a:rPr>
              <a:t> in parallel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4B004DB-ABDE-4776-B697-1BA13FCAAE7A}"/>
              </a:ext>
            </a:extLst>
          </p:cNvPr>
          <p:cNvSpPr txBox="1">
            <a:spLocks/>
          </p:cNvSpPr>
          <p:nvPr/>
        </p:nvSpPr>
        <p:spPr>
          <a:xfrm>
            <a:off x="6248400" y="457200"/>
            <a:ext cx="563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0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zh-CN" dirty="0"/>
              <a:t>Parallel 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D080E-2887-47D0-AEE3-8DC11248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quick sort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A1BE3D-62F5-464C-BBA3-E611C63A2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partitioning algorithm costs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 So even if the problem is always perfectly partitioned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Have to partition in parallel!</a:t>
                </a:r>
              </a:p>
              <a:p>
                <a:pPr lvl="1"/>
                <a:r>
                  <a:rPr lang="en-US" altLang="zh-CN" dirty="0"/>
                  <a:t>How to move things around? </a:t>
                </a:r>
              </a:p>
              <a:p>
                <a:pPr lvl="1"/>
                <a:r>
                  <a:rPr lang="en-US" altLang="zh-CN" dirty="0"/>
                  <a:t>Need to pack all elements smaller than the pivot and all elements larger than the pivot</a:t>
                </a:r>
              </a:p>
              <a:p>
                <a:pPr lvl="1"/>
                <a:r>
                  <a:rPr lang="en-US" altLang="zh-CN" dirty="0"/>
                  <a:t>The filter algorithm!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A1BE3D-62F5-464C-BBA3-E611C63A2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9DAF7-52F7-4901-9E38-BF50927B5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EE13C-9147-484B-9D19-84094C3A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filtering / packing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B18FB8-059A-4109-BA98-436263D78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066800"/>
              </a:xfrm>
            </p:spPr>
            <p:txBody>
              <a:bodyPr/>
              <a:lstStyle/>
              <a:p>
                <a:r>
                  <a:rPr lang="en-US" altLang="zh-CN" dirty="0"/>
                  <a:t>Given an array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of elements and a predicate function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dirty="0"/>
                  <a:t>, output an array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elements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satisfy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B18FB8-059A-4109-BA98-436263D78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066800"/>
              </a:xfrm>
              <a:blipFill>
                <a:blip r:embed="rId2"/>
                <a:stretch>
                  <a:fillRect l="-973" t="-9714" r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6C05D-FB95-46D8-8429-9321B9E7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F604EE-1D8B-46D1-A790-62EEA69D3D0A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691094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4370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3288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2145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5358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798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3515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932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2987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86347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962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15198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2143E8B-AAB3-44EB-A5AF-D9E5B712DD5B}"/>
              </a:ext>
            </a:extLst>
          </p:cNvPr>
          <p:cNvGraphicFramePr>
            <a:graphicFrameLocks noGrp="1"/>
          </p:cNvGraphicFramePr>
          <p:nvPr/>
        </p:nvGraphicFramePr>
        <p:xfrm>
          <a:off x="3456440" y="4943788"/>
          <a:ext cx="4064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4370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3288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2145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5358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79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15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A65D91-93E8-4491-BE1F-FF580AC99A20}"/>
                  </a:ext>
                </a:extLst>
              </p:cNvPr>
              <p:cNvSpPr txBox="1"/>
              <p:nvPr/>
            </p:nvSpPr>
            <p:spPr>
              <a:xfrm>
                <a:off x="3810000" y="2388038"/>
                <a:ext cx="3356881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𝑡𝑟𝑢𝑒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𝑜𝑑𝑑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𝑓𝑎𝑙𝑠𝑒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A65D91-93E8-4491-BE1F-FF580AC9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388038"/>
                <a:ext cx="3356881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BAC9BE34-B568-4741-9C47-EB9D3C5C38BD}"/>
              </a:ext>
            </a:extLst>
          </p:cNvPr>
          <p:cNvSpPr/>
          <p:nvPr/>
        </p:nvSpPr>
        <p:spPr>
          <a:xfrm>
            <a:off x="5488440" y="4183344"/>
            <a:ext cx="912360" cy="61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35FE8BF-C37F-453E-83F4-180FA821075F}"/>
                  </a:ext>
                </a:extLst>
              </p:cNvPr>
              <p:cNvSpPr txBox="1"/>
              <p:nvPr/>
            </p:nvSpPr>
            <p:spPr>
              <a:xfrm>
                <a:off x="597326" y="3691094"/>
                <a:ext cx="634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35FE8BF-C37F-453E-83F4-180FA821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6" y="3691094"/>
                <a:ext cx="634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7D17BE-9FA5-49A1-99C0-9FDA9258D4B7}"/>
                  </a:ext>
                </a:extLst>
              </p:cNvPr>
              <p:cNvSpPr txBox="1"/>
              <p:nvPr/>
            </p:nvSpPr>
            <p:spPr>
              <a:xfrm>
                <a:off x="597326" y="4973412"/>
                <a:ext cx="644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7D17BE-9FA5-49A1-99C0-9FDA9258D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6" y="4973412"/>
                <a:ext cx="6445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1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084D-71EE-4CC4-99CE-34DCEA45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week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CB96-B837-48A9-8CEB-F32DE4E3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4300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Matrix multiplication</a:t>
            </a:r>
          </a:p>
          <a:p>
            <a:pPr lvl="1"/>
            <a:r>
              <a:rPr lang="en-US" altLang="zh-CN" dirty="0"/>
              <a:t>Parallel reduce</a:t>
            </a:r>
          </a:p>
          <a:p>
            <a:pPr lvl="1"/>
            <a:r>
              <a:rPr lang="en-US" altLang="zh-CN" dirty="0"/>
              <a:t>8-way divide-and-conquer</a:t>
            </a:r>
          </a:p>
          <a:p>
            <a:endParaRPr lang="en-US" altLang="zh-CN" dirty="0"/>
          </a:p>
          <a:p>
            <a:r>
              <a:rPr lang="en-US" altLang="zh-CN" dirty="0"/>
              <a:t>Master theorem</a:t>
            </a:r>
          </a:p>
          <a:p>
            <a:pPr lvl="1"/>
            <a:r>
              <a:rPr lang="en-US" altLang="zh-CN" dirty="0"/>
              <a:t>Draw the recurrence tree</a:t>
            </a:r>
          </a:p>
          <a:p>
            <a:pPr lvl="1"/>
            <a:r>
              <a:rPr lang="en-US" altLang="zh-CN" dirty="0"/>
              <a:t>Three forms: compare the total cost at the root and the total cost at all leaves</a:t>
            </a:r>
          </a:p>
          <a:p>
            <a:pPr lvl="2"/>
            <a:r>
              <a:rPr lang="en-US" altLang="zh-CN" dirty="0"/>
              <a:t>Case 1: the leaves cost more, the cost at leaves dominates the final cost</a:t>
            </a:r>
          </a:p>
          <a:p>
            <a:pPr lvl="2"/>
            <a:r>
              <a:rPr lang="en-US" altLang="zh-CN" dirty="0"/>
              <a:t>Case 2: they are comparable (differ by a factor of polylog n), add another log n factor to the root cost as the final cost</a:t>
            </a:r>
          </a:p>
          <a:p>
            <a:pPr lvl="2"/>
            <a:r>
              <a:rPr lang="en-US" altLang="zh-CN" dirty="0"/>
              <a:t>Case 3: the root costs more (and the regularity condition): the cost at root dominates the final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4048-AF9E-4608-8CB0-C98C6B935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DBA1-6799-43F5-A7C3-ACB94FFC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filter for partition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66C2-FB80-4671-B6FD-80F007220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01400" cy="628402"/>
          </a:xfrm>
        </p:spPr>
        <p:txBody>
          <a:bodyPr>
            <a:normAutofit/>
          </a:bodyPr>
          <a:lstStyle/>
          <a:p>
            <a:r>
              <a:rPr lang="en-US" altLang="zh-CN" dirty="0"/>
              <a:t>How to move elements around? The filter algorithm!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9281D-C838-40B0-8B52-5B889AEA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B6AAF31D-2990-4B22-955F-9241765074D4}"/>
              </a:ext>
            </a:extLst>
          </p:cNvPr>
          <p:cNvSpPr/>
          <p:nvPr/>
        </p:nvSpPr>
        <p:spPr>
          <a:xfrm>
            <a:off x="1895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61" name="Rectangle 14">
            <a:extLst>
              <a:ext uri="{FF2B5EF4-FFF2-40B4-BE49-F238E27FC236}">
                <a16:creationId xmlns:a16="http://schemas.microsoft.com/office/drawing/2014/main" id="{9994B055-E0C8-492F-BDF5-0E728198EAD4}"/>
              </a:ext>
            </a:extLst>
          </p:cNvPr>
          <p:cNvSpPr/>
          <p:nvPr/>
        </p:nvSpPr>
        <p:spPr>
          <a:xfrm>
            <a:off x="2276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6198DDFB-8311-4023-85CB-C92B76339241}"/>
              </a:ext>
            </a:extLst>
          </p:cNvPr>
          <p:cNvSpPr/>
          <p:nvPr/>
        </p:nvSpPr>
        <p:spPr>
          <a:xfrm>
            <a:off x="2657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B807C4FF-CBFE-4221-ABA3-ADEFFD09E9DB}"/>
              </a:ext>
            </a:extLst>
          </p:cNvPr>
          <p:cNvSpPr/>
          <p:nvPr/>
        </p:nvSpPr>
        <p:spPr>
          <a:xfrm>
            <a:off x="3038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90DAE679-FF69-4A08-A8F2-8167D7070E1F}"/>
              </a:ext>
            </a:extLst>
          </p:cNvPr>
          <p:cNvSpPr/>
          <p:nvPr/>
        </p:nvSpPr>
        <p:spPr>
          <a:xfrm>
            <a:off x="3419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65" name="Rectangle 18">
            <a:extLst>
              <a:ext uri="{FF2B5EF4-FFF2-40B4-BE49-F238E27FC236}">
                <a16:creationId xmlns:a16="http://schemas.microsoft.com/office/drawing/2014/main" id="{E9D72720-0801-48EC-84C8-E7E3DD3676DB}"/>
              </a:ext>
            </a:extLst>
          </p:cNvPr>
          <p:cNvSpPr/>
          <p:nvPr/>
        </p:nvSpPr>
        <p:spPr>
          <a:xfrm>
            <a:off x="3800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4839EF56-A368-4916-B8FB-B68C4B166FD0}"/>
              </a:ext>
            </a:extLst>
          </p:cNvPr>
          <p:cNvSpPr/>
          <p:nvPr/>
        </p:nvSpPr>
        <p:spPr>
          <a:xfrm>
            <a:off x="4181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0787E53D-8FE8-46F6-B12A-A1426C6723AC}"/>
              </a:ext>
            </a:extLst>
          </p:cNvPr>
          <p:cNvSpPr/>
          <p:nvPr/>
        </p:nvSpPr>
        <p:spPr>
          <a:xfrm>
            <a:off x="4562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68" name="Rectangle 18">
            <a:extLst>
              <a:ext uri="{FF2B5EF4-FFF2-40B4-BE49-F238E27FC236}">
                <a16:creationId xmlns:a16="http://schemas.microsoft.com/office/drawing/2014/main" id="{2905E762-A79E-4172-9B81-DE351A31A3F4}"/>
              </a:ext>
            </a:extLst>
          </p:cNvPr>
          <p:cNvSpPr/>
          <p:nvPr/>
        </p:nvSpPr>
        <p:spPr>
          <a:xfrm>
            <a:off x="4943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69" name="Rectangle 18">
            <a:extLst>
              <a:ext uri="{FF2B5EF4-FFF2-40B4-BE49-F238E27FC236}">
                <a16:creationId xmlns:a16="http://schemas.microsoft.com/office/drawing/2014/main" id="{2B6BDC0F-C60C-447D-8AF5-3A4F94E6DBFA}"/>
              </a:ext>
            </a:extLst>
          </p:cNvPr>
          <p:cNvSpPr/>
          <p:nvPr/>
        </p:nvSpPr>
        <p:spPr>
          <a:xfrm>
            <a:off x="5324475" y="243721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17773329-6C81-4418-9D8E-D54F91417EF8}"/>
              </a:ext>
            </a:extLst>
          </p:cNvPr>
          <p:cNvSpPr/>
          <p:nvPr/>
        </p:nvSpPr>
        <p:spPr>
          <a:xfrm>
            <a:off x="1895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12B8F878-7278-43DF-8B32-4462BB139855}"/>
              </a:ext>
            </a:extLst>
          </p:cNvPr>
          <p:cNvSpPr/>
          <p:nvPr/>
        </p:nvSpPr>
        <p:spPr>
          <a:xfrm>
            <a:off x="2276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4" name="Rectangle 15">
            <a:extLst>
              <a:ext uri="{FF2B5EF4-FFF2-40B4-BE49-F238E27FC236}">
                <a16:creationId xmlns:a16="http://schemas.microsoft.com/office/drawing/2014/main" id="{E1B531A8-835F-484B-907D-E3ED2BABB28D}"/>
              </a:ext>
            </a:extLst>
          </p:cNvPr>
          <p:cNvSpPr/>
          <p:nvPr/>
        </p:nvSpPr>
        <p:spPr>
          <a:xfrm>
            <a:off x="2657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845F12EB-C3D3-4A75-A116-26E30DE4BE5F}"/>
              </a:ext>
            </a:extLst>
          </p:cNvPr>
          <p:cNvSpPr/>
          <p:nvPr/>
        </p:nvSpPr>
        <p:spPr>
          <a:xfrm>
            <a:off x="3038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A32FA9ED-50F2-4F72-8D61-78FBBD5133EB}"/>
              </a:ext>
            </a:extLst>
          </p:cNvPr>
          <p:cNvSpPr/>
          <p:nvPr/>
        </p:nvSpPr>
        <p:spPr>
          <a:xfrm>
            <a:off x="3419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6BBAB7EF-4118-4C3C-9392-DD1BE4E9FFA4}"/>
              </a:ext>
            </a:extLst>
          </p:cNvPr>
          <p:cNvSpPr/>
          <p:nvPr/>
        </p:nvSpPr>
        <p:spPr>
          <a:xfrm>
            <a:off x="3800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9" name="Rectangle 18">
            <a:extLst>
              <a:ext uri="{FF2B5EF4-FFF2-40B4-BE49-F238E27FC236}">
                <a16:creationId xmlns:a16="http://schemas.microsoft.com/office/drawing/2014/main" id="{073D7788-3372-4D2C-9E36-BF073D2E2BB9}"/>
              </a:ext>
            </a:extLst>
          </p:cNvPr>
          <p:cNvSpPr/>
          <p:nvPr/>
        </p:nvSpPr>
        <p:spPr>
          <a:xfrm>
            <a:off x="4181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0" name="Rectangle 18">
            <a:extLst>
              <a:ext uri="{FF2B5EF4-FFF2-40B4-BE49-F238E27FC236}">
                <a16:creationId xmlns:a16="http://schemas.microsoft.com/office/drawing/2014/main" id="{C02EEAFB-B1B1-4B5F-8D09-1840E6DD73AE}"/>
              </a:ext>
            </a:extLst>
          </p:cNvPr>
          <p:cNvSpPr/>
          <p:nvPr/>
        </p:nvSpPr>
        <p:spPr>
          <a:xfrm>
            <a:off x="4562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81" name="Rectangle 18">
            <a:extLst>
              <a:ext uri="{FF2B5EF4-FFF2-40B4-BE49-F238E27FC236}">
                <a16:creationId xmlns:a16="http://schemas.microsoft.com/office/drawing/2014/main" id="{ACA72DC1-0408-4733-8DB5-773DB734470A}"/>
              </a:ext>
            </a:extLst>
          </p:cNvPr>
          <p:cNvSpPr/>
          <p:nvPr/>
        </p:nvSpPr>
        <p:spPr>
          <a:xfrm>
            <a:off x="4943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495757C3-9B6B-4202-A911-87740F584284}"/>
              </a:ext>
            </a:extLst>
          </p:cNvPr>
          <p:cNvSpPr/>
          <p:nvPr/>
        </p:nvSpPr>
        <p:spPr>
          <a:xfrm>
            <a:off x="5324475" y="2971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5D3AD7E-C5E2-4D65-9F23-1BF84C36FB4C}"/>
              </a:ext>
            </a:extLst>
          </p:cNvPr>
          <p:cNvSpPr txBox="1"/>
          <p:nvPr/>
        </p:nvSpPr>
        <p:spPr>
          <a:xfrm>
            <a:off x="6858000" y="1981200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filter(A, flag, n) {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ps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= scan(flag);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parallel_for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=1 to n) {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  if (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ps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]!=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ps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[i-1])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    B[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ps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]] = A[</a:t>
            </a:r>
            <a:r>
              <a:rPr lang="en-US" altLang="zh-CN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];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algn="l"/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内容占位符 2">
                <a:extLst>
                  <a:ext uri="{FF2B5EF4-FFF2-40B4-BE49-F238E27FC236}">
                    <a16:creationId xmlns:a16="http://schemas.microsoft.com/office/drawing/2014/main" id="{3125DB92-E462-479F-A020-75C97412B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4601" y="4495857"/>
                <a:ext cx="5410199" cy="17525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for one round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7" name="内容占位符 2">
                <a:extLst>
                  <a:ext uri="{FF2B5EF4-FFF2-40B4-BE49-F238E27FC236}">
                    <a16:creationId xmlns:a16="http://schemas.microsoft.com/office/drawing/2014/main" id="{3125DB92-E462-479F-A020-75C97412B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1" y="4495857"/>
                <a:ext cx="5410199" cy="1752543"/>
              </a:xfrm>
              <a:prstGeom prst="rect">
                <a:avLst/>
              </a:prstGeom>
              <a:blipFill>
                <a:blip r:embed="rId2"/>
                <a:stretch>
                  <a:fillRect t="-6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EB4833F-5B73-476C-B542-FB3AAA29A92C}"/>
              </a:ext>
            </a:extLst>
          </p:cNvPr>
          <p:cNvSpPr txBox="1"/>
          <p:nvPr/>
        </p:nvSpPr>
        <p:spPr>
          <a:xfrm>
            <a:off x="1289898" y="239687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4117252-D479-4E59-B75C-61420950D45A}"/>
              </a:ext>
            </a:extLst>
          </p:cNvPr>
          <p:cNvSpPr txBox="1"/>
          <p:nvPr/>
        </p:nvSpPr>
        <p:spPr>
          <a:xfrm>
            <a:off x="1139306" y="297388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BD589E95-339A-48A0-951A-C41CDC608DE3}"/>
              </a:ext>
            </a:extLst>
          </p:cNvPr>
          <p:cNvSpPr/>
          <p:nvPr/>
        </p:nvSpPr>
        <p:spPr>
          <a:xfrm>
            <a:off x="1895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95" name="Rectangle 14">
            <a:extLst>
              <a:ext uri="{FF2B5EF4-FFF2-40B4-BE49-F238E27FC236}">
                <a16:creationId xmlns:a16="http://schemas.microsoft.com/office/drawing/2014/main" id="{7571929E-A485-476F-B838-A48D37A09E64}"/>
              </a:ext>
            </a:extLst>
          </p:cNvPr>
          <p:cNvSpPr/>
          <p:nvPr/>
        </p:nvSpPr>
        <p:spPr>
          <a:xfrm>
            <a:off x="2276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3D6A012F-410C-4AEA-87E4-68462106FD5F}"/>
              </a:ext>
            </a:extLst>
          </p:cNvPr>
          <p:cNvSpPr/>
          <p:nvPr/>
        </p:nvSpPr>
        <p:spPr>
          <a:xfrm>
            <a:off x="2657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17" name="Rectangle 16">
            <a:extLst>
              <a:ext uri="{FF2B5EF4-FFF2-40B4-BE49-F238E27FC236}">
                <a16:creationId xmlns:a16="http://schemas.microsoft.com/office/drawing/2014/main" id="{C2980AD8-AD1B-4370-9F68-99416A2DCAE3}"/>
              </a:ext>
            </a:extLst>
          </p:cNvPr>
          <p:cNvSpPr/>
          <p:nvPr/>
        </p:nvSpPr>
        <p:spPr>
          <a:xfrm>
            <a:off x="3038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E66EEFE2-9B17-4C17-B271-04E20D427DCD}"/>
              </a:ext>
            </a:extLst>
          </p:cNvPr>
          <p:cNvSpPr/>
          <p:nvPr/>
        </p:nvSpPr>
        <p:spPr>
          <a:xfrm>
            <a:off x="3419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8" name="Rectangle 18">
            <a:extLst>
              <a:ext uri="{FF2B5EF4-FFF2-40B4-BE49-F238E27FC236}">
                <a16:creationId xmlns:a16="http://schemas.microsoft.com/office/drawing/2014/main" id="{96F9AB69-5AAE-494D-8F08-ED70AF5F745B}"/>
              </a:ext>
            </a:extLst>
          </p:cNvPr>
          <p:cNvSpPr/>
          <p:nvPr/>
        </p:nvSpPr>
        <p:spPr>
          <a:xfrm>
            <a:off x="3800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29" name="Rectangle 18">
            <a:extLst>
              <a:ext uri="{FF2B5EF4-FFF2-40B4-BE49-F238E27FC236}">
                <a16:creationId xmlns:a16="http://schemas.microsoft.com/office/drawing/2014/main" id="{F7A44618-F1BA-40B4-8D2D-60CC497DAB77}"/>
              </a:ext>
            </a:extLst>
          </p:cNvPr>
          <p:cNvSpPr/>
          <p:nvPr/>
        </p:nvSpPr>
        <p:spPr>
          <a:xfrm>
            <a:off x="4181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30" name="Rectangle 18">
            <a:extLst>
              <a:ext uri="{FF2B5EF4-FFF2-40B4-BE49-F238E27FC236}">
                <a16:creationId xmlns:a16="http://schemas.microsoft.com/office/drawing/2014/main" id="{D09F1707-B82D-4891-9C7B-862735E3DEDC}"/>
              </a:ext>
            </a:extLst>
          </p:cNvPr>
          <p:cNvSpPr/>
          <p:nvPr/>
        </p:nvSpPr>
        <p:spPr>
          <a:xfrm>
            <a:off x="4562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31" name="Rectangle 18">
            <a:extLst>
              <a:ext uri="{FF2B5EF4-FFF2-40B4-BE49-F238E27FC236}">
                <a16:creationId xmlns:a16="http://schemas.microsoft.com/office/drawing/2014/main" id="{A368D98B-D5AF-495D-B711-5CFC836C6D00}"/>
              </a:ext>
            </a:extLst>
          </p:cNvPr>
          <p:cNvSpPr/>
          <p:nvPr/>
        </p:nvSpPr>
        <p:spPr>
          <a:xfrm>
            <a:off x="4943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32" name="Rectangle 18">
            <a:extLst>
              <a:ext uri="{FF2B5EF4-FFF2-40B4-BE49-F238E27FC236}">
                <a16:creationId xmlns:a16="http://schemas.microsoft.com/office/drawing/2014/main" id="{573587F7-FAF5-4578-ADFC-CC9671E5368B}"/>
              </a:ext>
            </a:extLst>
          </p:cNvPr>
          <p:cNvSpPr/>
          <p:nvPr/>
        </p:nvSpPr>
        <p:spPr>
          <a:xfrm>
            <a:off x="5324475" y="362382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33" name="Rectangle 13">
            <a:extLst>
              <a:ext uri="{FF2B5EF4-FFF2-40B4-BE49-F238E27FC236}">
                <a16:creationId xmlns:a16="http://schemas.microsoft.com/office/drawing/2014/main" id="{5A50A3C7-40EB-4F8A-9527-D85A2BA7B534}"/>
              </a:ext>
            </a:extLst>
          </p:cNvPr>
          <p:cNvSpPr/>
          <p:nvPr/>
        </p:nvSpPr>
        <p:spPr>
          <a:xfrm>
            <a:off x="1895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34" name="Rectangle 14">
            <a:extLst>
              <a:ext uri="{FF2B5EF4-FFF2-40B4-BE49-F238E27FC236}">
                <a16:creationId xmlns:a16="http://schemas.microsoft.com/office/drawing/2014/main" id="{EC9728D8-6F9B-407D-82F9-B8E46ED8074C}"/>
              </a:ext>
            </a:extLst>
          </p:cNvPr>
          <p:cNvSpPr/>
          <p:nvPr/>
        </p:nvSpPr>
        <p:spPr>
          <a:xfrm>
            <a:off x="2276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35" name="Rectangle 15">
            <a:extLst>
              <a:ext uri="{FF2B5EF4-FFF2-40B4-BE49-F238E27FC236}">
                <a16:creationId xmlns:a16="http://schemas.microsoft.com/office/drawing/2014/main" id="{B7DE76E3-B170-4A0B-A885-43623F1CF471}"/>
              </a:ext>
            </a:extLst>
          </p:cNvPr>
          <p:cNvSpPr/>
          <p:nvPr/>
        </p:nvSpPr>
        <p:spPr>
          <a:xfrm>
            <a:off x="2657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36" name="Rectangle 16">
            <a:extLst>
              <a:ext uri="{FF2B5EF4-FFF2-40B4-BE49-F238E27FC236}">
                <a16:creationId xmlns:a16="http://schemas.microsoft.com/office/drawing/2014/main" id="{55FD0426-F301-4A03-B736-8AC4EF26EEDE}"/>
              </a:ext>
            </a:extLst>
          </p:cNvPr>
          <p:cNvSpPr/>
          <p:nvPr/>
        </p:nvSpPr>
        <p:spPr>
          <a:xfrm>
            <a:off x="3038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37" name="Rectangle 17">
            <a:extLst>
              <a:ext uri="{FF2B5EF4-FFF2-40B4-BE49-F238E27FC236}">
                <a16:creationId xmlns:a16="http://schemas.microsoft.com/office/drawing/2014/main" id="{4F6F979B-AEB4-4339-9A50-238DA8E8909D}"/>
              </a:ext>
            </a:extLst>
          </p:cNvPr>
          <p:cNvSpPr/>
          <p:nvPr/>
        </p:nvSpPr>
        <p:spPr>
          <a:xfrm>
            <a:off x="3419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38" name="Rectangle 18">
            <a:extLst>
              <a:ext uri="{FF2B5EF4-FFF2-40B4-BE49-F238E27FC236}">
                <a16:creationId xmlns:a16="http://schemas.microsoft.com/office/drawing/2014/main" id="{DFF9F405-1697-4E26-80BB-74C432A317A0}"/>
              </a:ext>
            </a:extLst>
          </p:cNvPr>
          <p:cNvSpPr/>
          <p:nvPr/>
        </p:nvSpPr>
        <p:spPr>
          <a:xfrm>
            <a:off x="3800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39" name="Rectangle 18">
            <a:extLst>
              <a:ext uri="{FF2B5EF4-FFF2-40B4-BE49-F238E27FC236}">
                <a16:creationId xmlns:a16="http://schemas.microsoft.com/office/drawing/2014/main" id="{7F5F2A79-49AE-4630-B588-7304ADBBBED8}"/>
              </a:ext>
            </a:extLst>
          </p:cNvPr>
          <p:cNvSpPr/>
          <p:nvPr/>
        </p:nvSpPr>
        <p:spPr>
          <a:xfrm>
            <a:off x="4181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0" name="Rectangle 18">
            <a:extLst>
              <a:ext uri="{FF2B5EF4-FFF2-40B4-BE49-F238E27FC236}">
                <a16:creationId xmlns:a16="http://schemas.microsoft.com/office/drawing/2014/main" id="{CD225B66-07F3-417B-B3E8-6D17145F50BF}"/>
              </a:ext>
            </a:extLst>
          </p:cNvPr>
          <p:cNvSpPr/>
          <p:nvPr/>
        </p:nvSpPr>
        <p:spPr>
          <a:xfrm>
            <a:off x="4562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41" name="Rectangle 18">
            <a:extLst>
              <a:ext uri="{FF2B5EF4-FFF2-40B4-BE49-F238E27FC236}">
                <a16:creationId xmlns:a16="http://schemas.microsoft.com/office/drawing/2014/main" id="{740D83E9-2BE9-4C5C-9209-FA3CB7A691D8}"/>
              </a:ext>
            </a:extLst>
          </p:cNvPr>
          <p:cNvSpPr/>
          <p:nvPr/>
        </p:nvSpPr>
        <p:spPr>
          <a:xfrm>
            <a:off x="4943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42" name="Rectangle 18">
            <a:extLst>
              <a:ext uri="{FF2B5EF4-FFF2-40B4-BE49-F238E27FC236}">
                <a16:creationId xmlns:a16="http://schemas.microsoft.com/office/drawing/2014/main" id="{0057DB8C-F7AF-4B11-A0E7-2F3E95DF55DE}"/>
              </a:ext>
            </a:extLst>
          </p:cNvPr>
          <p:cNvSpPr/>
          <p:nvPr/>
        </p:nvSpPr>
        <p:spPr>
          <a:xfrm>
            <a:off x="5324475" y="4267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E677EE9-178F-440B-8FD7-3488E1F97B95}"/>
              </a:ext>
            </a:extLst>
          </p:cNvPr>
          <p:cNvSpPr txBox="1"/>
          <p:nvPr/>
        </p:nvSpPr>
        <p:spPr>
          <a:xfrm>
            <a:off x="1261323" y="35814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0514BFC-D220-4029-8D2B-5D852DCCE5E5}"/>
              </a:ext>
            </a:extLst>
          </p:cNvPr>
          <p:cNvSpPr txBox="1"/>
          <p:nvPr/>
        </p:nvSpPr>
        <p:spPr>
          <a:xfrm>
            <a:off x="1110731" y="426720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3">
            <a:extLst>
              <a:ext uri="{FF2B5EF4-FFF2-40B4-BE49-F238E27FC236}">
                <a16:creationId xmlns:a16="http://schemas.microsoft.com/office/drawing/2014/main" id="{CB09BC97-4CB1-42C9-91AD-4F882A55EB40}"/>
              </a:ext>
            </a:extLst>
          </p:cNvPr>
          <p:cNvSpPr/>
          <p:nvPr/>
        </p:nvSpPr>
        <p:spPr>
          <a:xfrm>
            <a:off x="1905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46" name="Rectangle 14">
            <a:extLst>
              <a:ext uri="{FF2B5EF4-FFF2-40B4-BE49-F238E27FC236}">
                <a16:creationId xmlns:a16="http://schemas.microsoft.com/office/drawing/2014/main" id="{71C5F1F9-D64F-40B1-9B2A-FB7D00050D2F}"/>
              </a:ext>
            </a:extLst>
          </p:cNvPr>
          <p:cNvSpPr/>
          <p:nvPr/>
        </p:nvSpPr>
        <p:spPr>
          <a:xfrm>
            <a:off x="2286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7" name="Rectangle 15">
            <a:extLst>
              <a:ext uri="{FF2B5EF4-FFF2-40B4-BE49-F238E27FC236}">
                <a16:creationId xmlns:a16="http://schemas.microsoft.com/office/drawing/2014/main" id="{1DB03907-092F-47B6-AA57-162343F246BE}"/>
              </a:ext>
            </a:extLst>
          </p:cNvPr>
          <p:cNvSpPr/>
          <p:nvPr/>
        </p:nvSpPr>
        <p:spPr>
          <a:xfrm>
            <a:off x="2667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8" name="Rectangle 16">
            <a:extLst>
              <a:ext uri="{FF2B5EF4-FFF2-40B4-BE49-F238E27FC236}">
                <a16:creationId xmlns:a16="http://schemas.microsoft.com/office/drawing/2014/main" id="{EC3928BF-2AE5-45AF-8991-A5EC22F0EE21}"/>
              </a:ext>
            </a:extLst>
          </p:cNvPr>
          <p:cNvSpPr/>
          <p:nvPr/>
        </p:nvSpPr>
        <p:spPr>
          <a:xfrm>
            <a:off x="3048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9" name="Rectangle 17">
            <a:extLst>
              <a:ext uri="{FF2B5EF4-FFF2-40B4-BE49-F238E27FC236}">
                <a16:creationId xmlns:a16="http://schemas.microsoft.com/office/drawing/2014/main" id="{D1AF722A-5DE2-43E2-898F-B074E95E323E}"/>
              </a:ext>
            </a:extLst>
          </p:cNvPr>
          <p:cNvSpPr/>
          <p:nvPr/>
        </p:nvSpPr>
        <p:spPr>
          <a:xfrm>
            <a:off x="3429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50" name="Rectangle 18">
            <a:extLst>
              <a:ext uri="{FF2B5EF4-FFF2-40B4-BE49-F238E27FC236}">
                <a16:creationId xmlns:a16="http://schemas.microsoft.com/office/drawing/2014/main" id="{11A0AF5E-7B32-4678-9408-98F56B06E7A7}"/>
              </a:ext>
            </a:extLst>
          </p:cNvPr>
          <p:cNvSpPr/>
          <p:nvPr/>
        </p:nvSpPr>
        <p:spPr>
          <a:xfrm>
            <a:off x="3810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1" name="Rectangle 18">
            <a:extLst>
              <a:ext uri="{FF2B5EF4-FFF2-40B4-BE49-F238E27FC236}">
                <a16:creationId xmlns:a16="http://schemas.microsoft.com/office/drawing/2014/main" id="{A9B1C5D9-D8E2-47DC-94C2-E0D0B8718F2D}"/>
              </a:ext>
            </a:extLst>
          </p:cNvPr>
          <p:cNvSpPr/>
          <p:nvPr/>
        </p:nvSpPr>
        <p:spPr>
          <a:xfrm>
            <a:off x="4191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2" name="Rectangle 18">
            <a:extLst>
              <a:ext uri="{FF2B5EF4-FFF2-40B4-BE49-F238E27FC236}">
                <a16:creationId xmlns:a16="http://schemas.microsoft.com/office/drawing/2014/main" id="{1124EAE6-59B8-418E-84BD-C7CD255B99C2}"/>
              </a:ext>
            </a:extLst>
          </p:cNvPr>
          <p:cNvSpPr/>
          <p:nvPr/>
        </p:nvSpPr>
        <p:spPr>
          <a:xfrm>
            <a:off x="4572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3" name="Rectangle 18">
            <a:extLst>
              <a:ext uri="{FF2B5EF4-FFF2-40B4-BE49-F238E27FC236}">
                <a16:creationId xmlns:a16="http://schemas.microsoft.com/office/drawing/2014/main" id="{968012E5-A368-4097-B47D-0D382F919ABF}"/>
              </a:ext>
            </a:extLst>
          </p:cNvPr>
          <p:cNvSpPr/>
          <p:nvPr/>
        </p:nvSpPr>
        <p:spPr>
          <a:xfrm>
            <a:off x="4953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4" name="Rectangle 18">
            <a:extLst>
              <a:ext uri="{FF2B5EF4-FFF2-40B4-BE49-F238E27FC236}">
                <a16:creationId xmlns:a16="http://schemas.microsoft.com/office/drawing/2014/main" id="{4E1993E6-1631-4F75-8021-20FC30E96B69}"/>
              </a:ext>
            </a:extLst>
          </p:cNvPr>
          <p:cNvSpPr/>
          <p:nvPr/>
        </p:nvSpPr>
        <p:spPr>
          <a:xfrm>
            <a:off x="5334000" y="4853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DFD9558-8E13-4892-B4FC-9EFFE5657EEA}"/>
              </a:ext>
            </a:extLst>
          </p:cNvPr>
          <p:cNvSpPr txBox="1"/>
          <p:nvPr/>
        </p:nvSpPr>
        <p:spPr>
          <a:xfrm>
            <a:off x="68955" y="4800600"/>
            <a:ext cx="1761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Prefix sum of flag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07CC5A-D90D-4C7B-8CA9-3CB448AA6A5C}"/>
              </a:ext>
            </a:extLst>
          </p:cNvPr>
          <p:cNvSpPr/>
          <p:nvPr/>
        </p:nvSpPr>
        <p:spPr>
          <a:xfrm>
            <a:off x="2199716" y="1844758"/>
            <a:ext cx="3201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6 as a pivot</a:t>
            </a:r>
            <a:endParaRPr lang="zh-CN" altLang="en-US" dirty="0"/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2E6A77F2-7140-4C93-B9EE-4DE7E58114F3}"/>
              </a:ext>
            </a:extLst>
          </p:cNvPr>
          <p:cNvSpPr/>
          <p:nvPr/>
        </p:nvSpPr>
        <p:spPr>
          <a:xfrm>
            <a:off x="1912245" y="5622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2F652766-C233-4499-9026-21463E0F86B6}"/>
              </a:ext>
            </a:extLst>
          </p:cNvPr>
          <p:cNvSpPr/>
          <p:nvPr/>
        </p:nvSpPr>
        <p:spPr>
          <a:xfrm>
            <a:off x="2293245" y="5622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85" name="Rectangle 15">
            <a:extLst>
              <a:ext uri="{FF2B5EF4-FFF2-40B4-BE49-F238E27FC236}">
                <a16:creationId xmlns:a16="http://schemas.microsoft.com/office/drawing/2014/main" id="{1F1E1BFD-CBBE-467F-B939-DD6752A3BB92}"/>
              </a:ext>
            </a:extLst>
          </p:cNvPr>
          <p:cNvSpPr/>
          <p:nvPr/>
        </p:nvSpPr>
        <p:spPr>
          <a:xfrm>
            <a:off x="2674245" y="5622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260391EE-EFB6-4398-BAF3-961E33AAFE7B}"/>
              </a:ext>
            </a:extLst>
          </p:cNvPr>
          <p:cNvSpPr/>
          <p:nvPr/>
        </p:nvSpPr>
        <p:spPr>
          <a:xfrm>
            <a:off x="3055245" y="5622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87" name="Rectangle 17">
            <a:extLst>
              <a:ext uri="{FF2B5EF4-FFF2-40B4-BE49-F238E27FC236}">
                <a16:creationId xmlns:a16="http://schemas.microsoft.com/office/drawing/2014/main" id="{C4288F6C-0B57-4DB2-BC51-00FB35D898F2}"/>
              </a:ext>
            </a:extLst>
          </p:cNvPr>
          <p:cNvSpPr/>
          <p:nvPr/>
        </p:nvSpPr>
        <p:spPr>
          <a:xfrm>
            <a:off x="3436245" y="5622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F2679F5D-C580-404F-AEE7-9E46A86B48FD}"/>
              </a:ext>
            </a:extLst>
          </p:cNvPr>
          <p:cNvSpPr/>
          <p:nvPr/>
        </p:nvSpPr>
        <p:spPr>
          <a:xfrm>
            <a:off x="3817245" y="5622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93" name="文本框 154">
            <a:extLst>
              <a:ext uri="{FF2B5EF4-FFF2-40B4-BE49-F238E27FC236}">
                <a16:creationId xmlns:a16="http://schemas.microsoft.com/office/drawing/2014/main" id="{06292F82-1420-46A8-9B82-8939BD2E37E1}"/>
              </a:ext>
            </a:extLst>
          </p:cNvPr>
          <p:cNvSpPr txBox="1"/>
          <p:nvPr/>
        </p:nvSpPr>
        <p:spPr>
          <a:xfrm>
            <a:off x="838200" y="5569803"/>
            <a:ext cx="99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523BAB-B896-403C-B68A-A532B57030B5}"/>
              </a:ext>
            </a:extLst>
          </p:cNvPr>
          <p:cNvCxnSpPr>
            <a:stCxn id="95" idx="2"/>
            <a:endCxn id="146" idx="0"/>
          </p:cNvCxnSpPr>
          <p:nvPr/>
        </p:nvCxnSpPr>
        <p:spPr>
          <a:xfrm>
            <a:off x="2466975" y="4004820"/>
            <a:ext cx="9525" cy="84890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BE8704-3561-4CEC-9663-0DDCB07B0E0A}"/>
              </a:ext>
            </a:extLst>
          </p:cNvPr>
          <p:cNvCxnSpPr>
            <a:cxnSpLocks/>
            <a:stCxn id="146" idx="2"/>
            <a:endCxn id="71" idx="0"/>
          </p:cNvCxnSpPr>
          <p:nvPr/>
        </p:nvCxnSpPr>
        <p:spPr>
          <a:xfrm flipH="1">
            <a:off x="2102745" y="5234721"/>
            <a:ext cx="373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9CB8CF-A5B7-4624-9AEC-F249B1C2F368}"/>
              </a:ext>
            </a:extLst>
          </p:cNvPr>
          <p:cNvCxnSpPr>
            <a:cxnSpLocks/>
            <a:stCxn id="117" idx="2"/>
            <a:endCxn id="148" idx="0"/>
          </p:cNvCxnSpPr>
          <p:nvPr/>
        </p:nvCxnSpPr>
        <p:spPr>
          <a:xfrm>
            <a:off x="3228975" y="4004820"/>
            <a:ext cx="9525" cy="84890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D64A2A6-5A2A-44C7-A54D-09A4D4CF129B}"/>
              </a:ext>
            </a:extLst>
          </p:cNvPr>
          <p:cNvCxnSpPr>
            <a:cxnSpLocks/>
            <a:stCxn id="148" idx="2"/>
            <a:endCxn id="75" idx="0"/>
          </p:cNvCxnSpPr>
          <p:nvPr/>
        </p:nvCxnSpPr>
        <p:spPr>
          <a:xfrm flipH="1">
            <a:off x="2483745" y="5234721"/>
            <a:ext cx="754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289AAE-9237-4982-9534-688CF147FE16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3609975" y="4004820"/>
            <a:ext cx="9525" cy="84890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A1DC19A-5083-407B-BC58-C89BE84107CB}"/>
              </a:ext>
            </a:extLst>
          </p:cNvPr>
          <p:cNvCxnSpPr>
            <a:cxnSpLocks/>
            <a:stCxn id="149" idx="2"/>
            <a:endCxn id="85" idx="0"/>
          </p:cNvCxnSpPr>
          <p:nvPr/>
        </p:nvCxnSpPr>
        <p:spPr>
          <a:xfrm flipH="1">
            <a:off x="2864745" y="5234721"/>
            <a:ext cx="754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3C236BF-A9D1-41A6-AD6A-FBEAF2072EBC}"/>
              </a:ext>
            </a:extLst>
          </p:cNvPr>
          <p:cNvCxnSpPr>
            <a:cxnSpLocks/>
            <a:stCxn id="128" idx="2"/>
            <a:endCxn id="150" idx="0"/>
          </p:cNvCxnSpPr>
          <p:nvPr/>
        </p:nvCxnSpPr>
        <p:spPr>
          <a:xfrm>
            <a:off x="3990975" y="4004820"/>
            <a:ext cx="9525" cy="84890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A753EBD-88F6-4470-85BB-7DFB7A34565F}"/>
              </a:ext>
            </a:extLst>
          </p:cNvPr>
          <p:cNvCxnSpPr>
            <a:cxnSpLocks/>
            <a:stCxn id="150" idx="2"/>
            <a:endCxn id="86" idx="0"/>
          </p:cNvCxnSpPr>
          <p:nvPr/>
        </p:nvCxnSpPr>
        <p:spPr>
          <a:xfrm flipH="1">
            <a:off x="3245745" y="5234721"/>
            <a:ext cx="754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0E2E57-C587-4ABF-8CF6-2956299260C4}"/>
              </a:ext>
            </a:extLst>
          </p:cNvPr>
          <p:cNvCxnSpPr>
            <a:cxnSpLocks/>
            <a:stCxn id="129" idx="2"/>
            <a:endCxn id="151" idx="0"/>
          </p:cNvCxnSpPr>
          <p:nvPr/>
        </p:nvCxnSpPr>
        <p:spPr>
          <a:xfrm>
            <a:off x="4371975" y="4004820"/>
            <a:ext cx="9525" cy="84890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8E40808-4438-4779-822A-DDF22C3322D3}"/>
              </a:ext>
            </a:extLst>
          </p:cNvPr>
          <p:cNvCxnSpPr>
            <a:cxnSpLocks/>
            <a:stCxn id="151" idx="2"/>
            <a:endCxn id="87" idx="0"/>
          </p:cNvCxnSpPr>
          <p:nvPr/>
        </p:nvCxnSpPr>
        <p:spPr>
          <a:xfrm flipH="1">
            <a:off x="3626745" y="5234721"/>
            <a:ext cx="754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2BDCD9D-DC4F-4D51-B627-65A01EB2A677}"/>
              </a:ext>
            </a:extLst>
          </p:cNvPr>
          <p:cNvCxnSpPr>
            <a:cxnSpLocks/>
            <a:stCxn id="132" idx="2"/>
            <a:endCxn id="154" idx="0"/>
          </p:cNvCxnSpPr>
          <p:nvPr/>
        </p:nvCxnSpPr>
        <p:spPr>
          <a:xfrm>
            <a:off x="5514975" y="4004820"/>
            <a:ext cx="9525" cy="84890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C707A21-0B33-4428-A255-8F76DDAF4E12}"/>
              </a:ext>
            </a:extLst>
          </p:cNvPr>
          <p:cNvCxnSpPr>
            <a:cxnSpLocks/>
            <a:stCxn id="154" idx="2"/>
            <a:endCxn id="88" idx="0"/>
          </p:cNvCxnSpPr>
          <p:nvPr/>
        </p:nvCxnSpPr>
        <p:spPr>
          <a:xfrm flipH="1">
            <a:off x="4007745" y="5234721"/>
            <a:ext cx="1516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70" grpId="0"/>
      <p:bldP spid="127" grpId="0"/>
      <p:bldP spid="5" grpId="0"/>
      <p:bldP spid="83" grpId="0"/>
      <p:bldP spid="84" grpId="0" animBg="1"/>
      <p:bldP spid="95" grpId="0" animBg="1"/>
      <p:bldP spid="96" grpId="0" animBg="1"/>
      <p:bldP spid="117" grpId="0" animBg="1"/>
      <p:bldP spid="11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/>
      <p:bldP spid="144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/>
      <p:bldP spid="71" grpId="0" animBg="1"/>
      <p:bldP spid="75" grpId="0" animBg="1"/>
      <p:bldP spid="85" grpId="0" animBg="1"/>
      <p:bldP spid="86" grpId="0" animBg="1"/>
      <p:bldP spid="87" grpId="0" animBg="1"/>
      <p:bldP spid="88" grpId="0" animBg="1"/>
      <p:bldP spid="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843A-BB0B-4631-85F4-09588D09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filter to partition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28DD-6127-445C-A24E-AC522E2E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get all elements smaller than the pivot and all elements larger than the pivot</a:t>
            </a:r>
          </a:p>
          <a:p>
            <a:pPr lvl="1"/>
            <a:r>
              <a:rPr lang="en-US" altLang="zh-CN" dirty="0"/>
              <a:t>We can run two separate filters</a:t>
            </a:r>
          </a:p>
          <a:p>
            <a:pPr lvl="1"/>
            <a:r>
              <a:rPr lang="en-US" altLang="zh-CN" dirty="0"/>
              <a:t>Two rounds of I/O  and global data movement</a:t>
            </a:r>
          </a:p>
          <a:p>
            <a:r>
              <a:rPr lang="en-US" altLang="zh-CN" dirty="0"/>
              <a:t>Parallel partition</a:t>
            </a:r>
          </a:p>
          <a:p>
            <a:pPr lvl="1"/>
            <a:r>
              <a:rPr lang="en-US" altLang="zh-CN" dirty="0"/>
              <a:t>After doing the first scan, we know the result of the second scan!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AD044-9515-4D88-ACC7-EEE2456C8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1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DBA1-6799-43F5-A7C3-ACB94FFC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filter for partition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9281D-C838-40B0-8B52-5B889AEA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B6AAF31D-2990-4B22-955F-9241765074D4}"/>
              </a:ext>
            </a:extLst>
          </p:cNvPr>
          <p:cNvSpPr/>
          <p:nvPr/>
        </p:nvSpPr>
        <p:spPr>
          <a:xfrm>
            <a:off x="1895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61" name="Rectangle 14">
            <a:extLst>
              <a:ext uri="{FF2B5EF4-FFF2-40B4-BE49-F238E27FC236}">
                <a16:creationId xmlns:a16="http://schemas.microsoft.com/office/drawing/2014/main" id="{9994B055-E0C8-492F-BDF5-0E728198EAD4}"/>
              </a:ext>
            </a:extLst>
          </p:cNvPr>
          <p:cNvSpPr/>
          <p:nvPr/>
        </p:nvSpPr>
        <p:spPr>
          <a:xfrm>
            <a:off x="2276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6198DDFB-8311-4023-85CB-C92B76339241}"/>
              </a:ext>
            </a:extLst>
          </p:cNvPr>
          <p:cNvSpPr/>
          <p:nvPr/>
        </p:nvSpPr>
        <p:spPr>
          <a:xfrm>
            <a:off x="2657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B807C4FF-CBFE-4221-ABA3-ADEFFD09E9DB}"/>
              </a:ext>
            </a:extLst>
          </p:cNvPr>
          <p:cNvSpPr/>
          <p:nvPr/>
        </p:nvSpPr>
        <p:spPr>
          <a:xfrm>
            <a:off x="3038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90DAE679-FF69-4A08-A8F2-8167D7070E1F}"/>
              </a:ext>
            </a:extLst>
          </p:cNvPr>
          <p:cNvSpPr/>
          <p:nvPr/>
        </p:nvSpPr>
        <p:spPr>
          <a:xfrm>
            <a:off x="3419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65" name="Rectangle 18">
            <a:extLst>
              <a:ext uri="{FF2B5EF4-FFF2-40B4-BE49-F238E27FC236}">
                <a16:creationId xmlns:a16="http://schemas.microsoft.com/office/drawing/2014/main" id="{E9D72720-0801-48EC-84C8-E7E3DD3676DB}"/>
              </a:ext>
            </a:extLst>
          </p:cNvPr>
          <p:cNvSpPr/>
          <p:nvPr/>
        </p:nvSpPr>
        <p:spPr>
          <a:xfrm>
            <a:off x="3800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4839EF56-A368-4916-B8FB-B68C4B166FD0}"/>
              </a:ext>
            </a:extLst>
          </p:cNvPr>
          <p:cNvSpPr/>
          <p:nvPr/>
        </p:nvSpPr>
        <p:spPr>
          <a:xfrm>
            <a:off x="4181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0787E53D-8FE8-46F6-B12A-A1426C6723AC}"/>
              </a:ext>
            </a:extLst>
          </p:cNvPr>
          <p:cNvSpPr/>
          <p:nvPr/>
        </p:nvSpPr>
        <p:spPr>
          <a:xfrm>
            <a:off x="4562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68" name="Rectangle 18">
            <a:extLst>
              <a:ext uri="{FF2B5EF4-FFF2-40B4-BE49-F238E27FC236}">
                <a16:creationId xmlns:a16="http://schemas.microsoft.com/office/drawing/2014/main" id="{2905E762-A79E-4172-9B81-DE351A31A3F4}"/>
              </a:ext>
            </a:extLst>
          </p:cNvPr>
          <p:cNvSpPr/>
          <p:nvPr/>
        </p:nvSpPr>
        <p:spPr>
          <a:xfrm>
            <a:off x="4943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69" name="Rectangle 18">
            <a:extLst>
              <a:ext uri="{FF2B5EF4-FFF2-40B4-BE49-F238E27FC236}">
                <a16:creationId xmlns:a16="http://schemas.microsoft.com/office/drawing/2014/main" id="{2B6BDC0F-C60C-447D-8AF5-3A4F94E6DBFA}"/>
              </a:ext>
            </a:extLst>
          </p:cNvPr>
          <p:cNvSpPr/>
          <p:nvPr/>
        </p:nvSpPr>
        <p:spPr>
          <a:xfrm>
            <a:off x="5324475" y="181165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17773329-6C81-4418-9D8E-D54F91417EF8}"/>
              </a:ext>
            </a:extLst>
          </p:cNvPr>
          <p:cNvSpPr/>
          <p:nvPr/>
        </p:nvSpPr>
        <p:spPr>
          <a:xfrm>
            <a:off x="1895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12B8F878-7278-43DF-8B32-4462BB139855}"/>
              </a:ext>
            </a:extLst>
          </p:cNvPr>
          <p:cNvSpPr/>
          <p:nvPr/>
        </p:nvSpPr>
        <p:spPr>
          <a:xfrm>
            <a:off x="2276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4" name="Rectangle 15">
            <a:extLst>
              <a:ext uri="{FF2B5EF4-FFF2-40B4-BE49-F238E27FC236}">
                <a16:creationId xmlns:a16="http://schemas.microsoft.com/office/drawing/2014/main" id="{E1B531A8-835F-484B-907D-E3ED2BABB28D}"/>
              </a:ext>
            </a:extLst>
          </p:cNvPr>
          <p:cNvSpPr/>
          <p:nvPr/>
        </p:nvSpPr>
        <p:spPr>
          <a:xfrm>
            <a:off x="2657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845F12EB-C3D3-4A75-A116-26E30DE4BE5F}"/>
              </a:ext>
            </a:extLst>
          </p:cNvPr>
          <p:cNvSpPr/>
          <p:nvPr/>
        </p:nvSpPr>
        <p:spPr>
          <a:xfrm>
            <a:off x="3038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A32FA9ED-50F2-4F72-8D61-78FBBD5133EB}"/>
              </a:ext>
            </a:extLst>
          </p:cNvPr>
          <p:cNvSpPr/>
          <p:nvPr/>
        </p:nvSpPr>
        <p:spPr>
          <a:xfrm>
            <a:off x="3419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6BBAB7EF-4118-4C3C-9392-DD1BE4E9FFA4}"/>
              </a:ext>
            </a:extLst>
          </p:cNvPr>
          <p:cNvSpPr/>
          <p:nvPr/>
        </p:nvSpPr>
        <p:spPr>
          <a:xfrm>
            <a:off x="3800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9" name="Rectangle 18">
            <a:extLst>
              <a:ext uri="{FF2B5EF4-FFF2-40B4-BE49-F238E27FC236}">
                <a16:creationId xmlns:a16="http://schemas.microsoft.com/office/drawing/2014/main" id="{073D7788-3372-4D2C-9E36-BF073D2E2BB9}"/>
              </a:ext>
            </a:extLst>
          </p:cNvPr>
          <p:cNvSpPr/>
          <p:nvPr/>
        </p:nvSpPr>
        <p:spPr>
          <a:xfrm>
            <a:off x="4181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0" name="Rectangle 18">
            <a:extLst>
              <a:ext uri="{FF2B5EF4-FFF2-40B4-BE49-F238E27FC236}">
                <a16:creationId xmlns:a16="http://schemas.microsoft.com/office/drawing/2014/main" id="{C02EEAFB-B1B1-4B5F-8D09-1840E6DD73AE}"/>
              </a:ext>
            </a:extLst>
          </p:cNvPr>
          <p:cNvSpPr/>
          <p:nvPr/>
        </p:nvSpPr>
        <p:spPr>
          <a:xfrm>
            <a:off x="4562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81" name="Rectangle 18">
            <a:extLst>
              <a:ext uri="{FF2B5EF4-FFF2-40B4-BE49-F238E27FC236}">
                <a16:creationId xmlns:a16="http://schemas.microsoft.com/office/drawing/2014/main" id="{ACA72DC1-0408-4733-8DB5-773DB734470A}"/>
              </a:ext>
            </a:extLst>
          </p:cNvPr>
          <p:cNvSpPr/>
          <p:nvPr/>
        </p:nvSpPr>
        <p:spPr>
          <a:xfrm>
            <a:off x="4943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495757C3-9B6B-4202-A911-87740F584284}"/>
              </a:ext>
            </a:extLst>
          </p:cNvPr>
          <p:cNvSpPr/>
          <p:nvPr/>
        </p:nvSpPr>
        <p:spPr>
          <a:xfrm>
            <a:off x="5324475" y="234624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B4833F-5B73-476C-B542-FB3AAA29A92C}"/>
              </a:ext>
            </a:extLst>
          </p:cNvPr>
          <p:cNvSpPr txBox="1"/>
          <p:nvPr/>
        </p:nvSpPr>
        <p:spPr>
          <a:xfrm>
            <a:off x="1289898" y="177131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4117252-D479-4E59-B75C-61420950D45A}"/>
              </a:ext>
            </a:extLst>
          </p:cNvPr>
          <p:cNvSpPr txBox="1"/>
          <p:nvPr/>
        </p:nvSpPr>
        <p:spPr>
          <a:xfrm>
            <a:off x="1139306" y="2348329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3">
            <a:extLst>
              <a:ext uri="{FF2B5EF4-FFF2-40B4-BE49-F238E27FC236}">
                <a16:creationId xmlns:a16="http://schemas.microsoft.com/office/drawing/2014/main" id="{CB09BC97-4CB1-42C9-91AD-4F882A55EB40}"/>
              </a:ext>
            </a:extLst>
          </p:cNvPr>
          <p:cNvSpPr/>
          <p:nvPr/>
        </p:nvSpPr>
        <p:spPr>
          <a:xfrm>
            <a:off x="1905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46" name="Rectangle 14">
            <a:extLst>
              <a:ext uri="{FF2B5EF4-FFF2-40B4-BE49-F238E27FC236}">
                <a16:creationId xmlns:a16="http://schemas.microsoft.com/office/drawing/2014/main" id="{71C5F1F9-D64F-40B1-9B2A-FB7D00050D2F}"/>
              </a:ext>
            </a:extLst>
          </p:cNvPr>
          <p:cNvSpPr/>
          <p:nvPr/>
        </p:nvSpPr>
        <p:spPr>
          <a:xfrm>
            <a:off x="2286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7" name="Rectangle 15">
            <a:extLst>
              <a:ext uri="{FF2B5EF4-FFF2-40B4-BE49-F238E27FC236}">
                <a16:creationId xmlns:a16="http://schemas.microsoft.com/office/drawing/2014/main" id="{1DB03907-092F-47B6-AA57-162343F246BE}"/>
              </a:ext>
            </a:extLst>
          </p:cNvPr>
          <p:cNvSpPr/>
          <p:nvPr/>
        </p:nvSpPr>
        <p:spPr>
          <a:xfrm>
            <a:off x="2667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8" name="Rectangle 16">
            <a:extLst>
              <a:ext uri="{FF2B5EF4-FFF2-40B4-BE49-F238E27FC236}">
                <a16:creationId xmlns:a16="http://schemas.microsoft.com/office/drawing/2014/main" id="{EC3928BF-2AE5-45AF-8991-A5EC22F0EE21}"/>
              </a:ext>
            </a:extLst>
          </p:cNvPr>
          <p:cNvSpPr/>
          <p:nvPr/>
        </p:nvSpPr>
        <p:spPr>
          <a:xfrm>
            <a:off x="3048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9" name="Rectangle 17">
            <a:extLst>
              <a:ext uri="{FF2B5EF4-FFF2-40B4-BE49-F238E27FC236}">
                <a16:creationId xmlns:a16="http://schemas.microsoft.com/office/drawing/2014/main" id="{D1AF722A-5DE2-43E2-898F-B074E95E323E}"/>
              </a:ext>
            </a:extLst>
          </p:cNvPr>
          <p:cNvSpPr/>
          <p:nvPr/>
        </p:nvSpPr>
        <p:spPr>
          <a:xfrm>
            <a:off x="3429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50" name="Rectangle 18">
            <a:extLst>
              <a:ext uri="{FF2B5EF4-FFF2-40B4-BE49-F238E27FC236}">
                <a16:creationId xmlns:a16="http://schemas.microsoft.com/office/drawing/2014/main" id="{11A0AF5E-7B32-4678-9408-98F56B06E7A7}"/>
              </a:ext>
            </a:extLst>
          </p:cNvPr>
          <p:cNvSpPr/>
          <p:nvPr/>
        </p:nvSpPr>
        <p:spPr>
          <a:xfrm>
            <a:off x="3810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1" name="Rectangle 18">
            <a:extLst>
              <a:ext uri="{FF2B5EF4-FFF2-40B4-BE49-F238E27FC236}">
                <a16:creationId xmlns:a16="http://schemas.microsoft.com/office/drawing/2014/main" id="{A9B1C5D9-D8E2-47DC-94C2-E0D0B8718F2D}"/>
              </a:ext>
            </a:extLst>
          </p:cNvPr>
          <p:cNvSpPr/>
          <p:nvPr/>
        </p:nvSpPr>
        <p:spPr>
          <a:xfrm>
            <a:off x="4191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2" name="Rectangle 18">
            <a:extLst>
              <a:ext uri="{FF2B5EF4-FFF2-40B4-BE49-F238E27FC236}">
                <a16:creationId xmlns:a16="http://schemas.microsoft.com/office/drawing/2014/main" id="{1124EAE6-59B8-418E-84BD-C7CD255B99C2}"/>
              </a:ext>
            </a:extLst>
          </p:cNvPr>
          <p:cNvSpPr/>
          <p:nvPr/>
        </p:nvSpPr>
        <p:spPr>
          <a:xfrm>
            <a:off x="4572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3" name="Rectangle 18">
            <a:extLst>
              <a:ext uri="{FF2B5EF4-FFF2-40B4-BE49-F238E27FC236}">
                <a16:creationId xmlns:a16="http://schemas.microsoft.com/office/drawing/2014/main" id="{968012E5-A368-4097-B47D-0D382F919ABF}"/>
              </a:ext>
            </a:extLst>
          </p:cNvPr>
          <p:cNvSpPr/>
          <p:nvPr/>
        </p:nvSpPr>
        <p:spPr>
          <a:xfrm>
            <a:off x="4953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4" name="Rectangle 18">
            <a:extLst>
              <a:ext uri="{FF2B5EF4-FFF2-40B4-BE49-F238E27FC236}">
                <a16:creationId xmlns:a16="http://schemas.microsoft.com/office/drawing/2014/main" id="{4E1993E6-1631-4F75-8021-20FC30E96B69}"/>
              </a:ext>
            </a:extLst>
          </p:cNvPr>
          <p:cNvSpPr/>
          <p:nvPr/>
        </p:nvSpPr>
        <p:spPr>
          <a:xfrm>
            <a:off x="5334000" y="294872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DFD9558-8E13-4892-B4FC-9EFFE5657EEA}"/>
              </a:ext>
            </a:extLst>
          </p:cNvPr>
          <p:cNvSpPr txBox="1"/>
          <p:nvPr/>
        </p:nvSpPr>
        <p:spPr>
          <a:xfrm>
            <a:off x="762000" y="2895600"/>
            <a:ext cx="106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scan1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07CC5A-D90D-4C7B-8CA9-3CB448AA6A5C}"/>
              </a:ext>
            </a:extLst>
          </p:cNvPr>
          <p:cNvSpPr/>
          <p:nvPr/>
        </p:nvSpPr>
        <p:spPr>
          <a:xfrm>
            <a:off x="2199716" y="1219200"/>
            <a:ext cx="3201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6 as a pivot</a:t>
            </a:r>
            <a:endParaRPr lang="zh-CN" altLang="en-US" dirty="0"/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2E6A77F2-7140-4C93-B9EE-4DE7E58114F3}"/>
              </a:ext>
            </a:extLst>
          </p:cNvPr>
          <p:cNvSpPr/>
          <p:nvPr/>
        </p:nvSpPr>
        <p:spPr>
          <a:xfrm>
            <a:off x="1912245" y="3717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2F652766-C233-4499-9026-21463E0F86B6}"/>
              </a:ext>
            </a:extLst>
          </p:cNvPr>
          <p:cNvSpPr/>
          <p:nvPr/>
        </p:nvSpPr>
        <p:spPr>
          <a:xfrm>
            <a:off x="2293245" y="3717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85" name="Rectangle 15">
            <a:extLst>
              <a:ext uri="{FF2B5EF4-FFF2-40B4-BE49-F238E27FC236}">
                <a16:creationId xmlns:a16="http://schemas.microsoft.com/office/drawing/2014/main" id="{1F1E1BFD-CBBE-467F-B939-DD6752A3BB92}"/>
              </a:ext>
            </a:extLst>
          </p:cNvPr>
          <p:cNvSpPr/>
          <p:nvPr/>
        </p:nvSpPr>
        <p:spPr>
          <a:xfrm>
            <a:off x="2674245" y="3717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260391EE-EFB6-4398-BAF3-961E33AAFE7B}"/>
              </a:ext>
            </a:extLst>
          </p:cNvPr>
          <p:cNvSpPr/>
          <p:nvPr/>
        </p:nvSpPr>
        <p:spPr>
          <a:xfrm>
            <a:off x="3055245" y="3717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87" name="Rectangle 17">
            <a:extLst>
              <a:ext uri="{FF2B5EF4-FFF2-40B4-BE49-F238E27FC236}">
                <a16:creationId xmlns:a16="http://schemas.microsoft.com/office/drawing/2014/main" id="{C4288F6C-0B57-4DB2-BC51-00FB35D898F2}"/>
              </a:ext>
            </a:extLst>
          </p:cNvPr>
          <p:cNvSpPr/>
          <p:nvPr/>
        </p:nvSpPr>
        <p:spPr>
          <a:xfrm>
            <a:off x="3436245" y="3717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F2679F5D-C580-404F-AEE7-9E46A86B48FD}"/>
              </a:ext>
            </a:extLst>
          </p:cNvPr>
          <p:cNvSpPr/>
          <p:nvPr/>
        </p:nvSpPr>
        <p:spPr>
          <a:xfrm>
            <a:off x="3817245" y="3717924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93" name="文本框 154">
            <a:extLst>
              <a:ext uri="{FF2B5EF4-FFF2-40B4-BE49-F238E27FC236}">
                <a16:creationId xmlns:a16="http://schemas.microsoft.com/office/drawing/2014/main" id="{06292F82-1420-46A8-9B82-8939BD2E37E1}"/>
              </a:ext>
            </a:extLst>
          </p:cNvPr>
          <p:cNvSpPr txBox="1"/>
          <p:nvPr/>
        </p:nvSpPr>
        <p:spPr>
          <a:xfrm>
            <a:off x="838200" y="3664803"/>
            <a:ext cx="99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BE8704-3561-4CEC-9663-0DDCB07B0E0A}"/>
              </a:ext>
            </a:extLst>
          </p:cNvPr>
          <p:cNvCxnSpPr>
            <a:cxnSpLocks/>
            <a:stCxn id="146" idx="2"/>
            <a:endCxn id="71" idx="0"/>
          </p:cNvCxnSpPr>
          <p:nvPr/>
        </p:nvCxnSpPr>
        <p:spPr>
          <a:xfrm flipH="1">
            <a:off x="2102745" y="3329721"/>
            <a:ext cx="373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D64A2A6-5A2A-44C7-A54D-09A4D4CF129B}"/>
              </a:ext>
            </a:extLst>
          </p:cNvPr>
          <p:cNvCxnSpPr>
            <a:cxnSpLocks/>
            <a:stCxn id="148" idx="2"/>
            <a:endCxn id="75" idx="0"/>
          </p:cNvCxnSpPr>
          <p:nvPr/>
        </p:nvCxnSpPr>
        <p:spPr>
          <a:xfrm flipH="1">
            <a:off x="2483745" y="3329721"/>
            <a:ext cx="754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A1DC19A-5083-407B-BC58-C89BE84107CB}"/>
              </a:ext>
            </a:extLst>
          </p:cNvPr>
          <p:cNvCxnSpPr>
            <a:cxnSpLocks/>
            <a:stCxn id="149" idx="2"/>
            <a:endCxn id="85" idx="0"/>
          </p:cNvCxnSpPr>
          <p:nvPr/>
        </p:nvCxnSpPr>
        <p:spPr>
          <a:xfrm flipH="1">
            <a:off x="2864745" y="3329721"/>
            <a:ext cx="754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A753EBD-88F6-4470-85BB-7DFB7A34565F}"/>
              </a:ext>
            </a:extLst>
          </p:cNvPr>
          <p:cNvCxnSpPr>
            <a:cxnSpLocks/>
            <a:stCxn id="150" idx="2"/>
            <a:endCxn id="86" idx="0"/>
          </p:cNvCxnSpPr>
          <p:nvPr/>
        </p:nvCxnSpPr>
        <p:spPr>
          <a:xfrm flipH="1">
            <a:off x="3245745" y="3329721"/>
            <a:ext cx="754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8E40808-4438-4779-822A-DDF22C3322D3}"/>
              </a:ext>
            </a:extLst>
          </p:cNvPr>
          <p:cNvCxnSpPr>
            <a:cxnSpLocks/>
            <a:stCxn id="151" idx="2"/>
            <a:endCxn id="87" idx="0"/>
          </p:cNvCxnSpPr>
          <p:nvPr/>
        </p:nvCxnSpPr>
        <p:spPr>
          <a:xfrm flipH="1">
            <a:off x="3626745" y="3329721"/>
            <a:ext cx="754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C707A21-0B33-4428-A255-8F76DDAF4E12}"/>
              </a:ext>
            </a:extLst>
          </p:cNvPr>
          <p:cNvCxnSpPr>
            <a:cxnSpLocks/>
            <a:stCxn id="154" idx="2"/>
            <a:endCxn id="88" idx="0"/>
          </p:cNvCxnSpPr>
          <p:nvPr/>
        </p:nvCxnSpPr>
        <p:spPr>
          <a:xfrm flipH="1">
            <a:off x="4007745" y="3329721"/>
            <a:ext cx="1516755" cy="38820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13">
            <a:extLst>
              <a:ext uri="{FF2B5EF4-FFF2-40B4-BE49-F238E27FC236}">
                <a16:creationId xmlns:a16="http://schemas.microsoft.com/office/drawing/2014/main" id="{C094049E-DD64-4A33-9BC6-0982436DBE37}"/>
              </a:ext>
            </a:extLst>
          </p:cNvPr>
          <p:cNvSpPr/>
          <p:nvPr/>
        </p:nvSpPr>
        <p:spPr>
          <a:xfrm>
            <a:off x="1905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90" name="Rectangle 14">
            <a:extLst>
              <a:ext uri="{FF2B5EF4-FFF2-40B4-BE49-F238E27FC236}">
                <a16:creationId xmlns:a16="http://schemas.microsoft.com/office/drawing/2014/main" id="{5ECD3AF2-8DC8-4AEF-806E-58325D30C236}"/>
              </a:ext>
            </a:extLst>
          </p:cNvPr>
          <p:cNvSpPr/>
          <p:nvPr/>
        </p:nvSpPr>
        <p:spPr>
          <a:xfrm>
            <a:off x="2286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91" name="Rectangle 15">
            <a:extLst>
              <a:ext uri="{FF2B5EF4-FFF2-40B4-BE49-F238E27FC236}">
                <a16:creationId xmlns:a16="http://schemas.microsoft.com/office/drawing/2014/main" id="{9B9B3B85-BB6E-46FF-BAB8-ACB721057383}"/>
              </a:ext>
            </a:extLst>
          </p:cNvPr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2" name="Rectangle 16">
            <a:extLst>
              <a:ext uri="{FF2B5EF4-FFF2-40B4-BE49-F238E27FC236}">
                <a16:creationId xmlns:a16="http://schemas.microsoft.com/office/drawing/2014/main" id="{86ED55D6-4400-411A-A9EC-B541AA0CF8E1}"/>
              </a:ext>
            </a:extLst>
          </p:cNvPr>
          <p:cNvSpPr/>
          <p:nvPr/>
        </p:nvSpPr>
        <p:spPr>
          <a:xfrm>
            <a:off x="3048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6" name="Rectangle 17">
            <a:extLst>
              <a:ext uri="{FF2B5EF4-FFF2-40B4-BE49-F238E27FC236}">
                <a16:creationId xmlns:a16="http://schemas.microsoft.com/office/drawing/2014/main" id="{3BF0E3E7-DFAC-4D66-8F4E-5D8FF0E62368}"/>
              </a:ext>
            </a:extLst>
          </p:cNvPr>
          <p:cNvSpPr/>
          <p:nvPr/>
        </p:nvSpPr>
        <p:spPr>
          <a:xfrm>
            <a:off x="3429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8" name="Rectangle 18">
            <a:extLst>
              <a:ext uri="{FF2B5EF4-FFF2-40B4-BE49-F238E27FC236}">
                <a16:creationId xmlns:a16="http://schemas.microsoft.com/office/drawing/2014/main" id="{81CE13E5-78F6-4CC8-85ED-BB836EC1ED9D}"/>
              </a:ext>
            </a:extLst>
          </p:cNvPr>
          <p:cNvSpPr/>
          <p:nvPr/>
        </p:nvSpPr>
        <p:spPr>
          <a:xfrm>
            <a:off x="3810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3B73DED8-8A2E-4D4A-BC89-DAE03BDDF679}"/>
              </a:ext>
            </a:extLst>
          </p:cNvPr>
          <p:cNvSpPr/>
          <p:nvPr/>
        </p:nvSpPr>
        <p:spPr>
          <a:xfrm>
            <a:off x="4191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0" name="Rectangle 18">
            <a:extLst>
              <a:ext uri="{FF2B5EF4-FFF2-40B4-BE49-F238E27FC236}">
                <a16:creationId xmlns:a16="http://schemas.microsoft.com/office/drawing/2014/main" id="{489CDD7B-08FE-4F83-815F-FA36C63B6F2E}"/>
              </a:ext>
            </a:extLst>
          </p:cNvPr>
          <p:cNvSpPr/>
          <p:nvPr/>
        </p:nvSpPr>
        <p:spPr>
          <a:xfrm>
            <a:off x="4572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1" name="Rectangle 18">
            <a:extLst>
              <a:ext uri="{FF2B5EF4-FFF2-40B4-BE49-F238E27FC236}">
                <a16:creationId xmlns:a16="http://schemas.microsoft.com/office/drawing/2014/main" id="{01DA8618-7255-4DCA-B2E0-EC0A38A9AFEB}"/>
              </a:ext>
            </a:extLst>
          </p:cNvPr>
          <p:cNvSpPr/>
          <p:nvPr/>
        </p:nvSpPr>
        <p:spPr>
          <a:xfrm>
            <a:off x="4953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2" name="Rectangle 18">
            <a:extLst>
              <a:ext uri="{FF2B5EF4-FFF2-40B4-BE49-F238E27FC236}">
                <a16:creationId xmlns:a16="http://schemas.microsoft.com/office/drawing/2014/main" id="{375CA241-6994-43AB-9E19-9CC5332EECAC}"/>
              </a:ext>
            </a:extLst>
          </p:cNvPr>
          <p:cNvSpPr/>
          <p:nvPr/>
        </p:nvSpPr>
        <p:spPr>
          <a:xfrm>
            <a:off x="53340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3" name="文本框 154">
            <a:extLst>
              <a:ext uri="{FF2B5EF4-FFF2-40B4-BE49-F238E27FC236}">
                <a16:creationId xmlns:a16="http://schemas.microsoft.com/office/drawing/2014/main" id="{53162667-192A-416C-9A49-73F5BA044403}"/>
              </a:ext>
            </a:extLst>
          </p:cNvPr>
          <p:cNvSpPr txBox="1"/>
          <p:nvPr/>
        </p:nvSpPr>
        <p:spPr>
          <a:xfrm>
            <a:off x="762000" y="4290279"/>
            <a:ext cx="106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scan2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65354-3DEB-411C-BDB2-1EDDE2EE08BB}"/>
              </a:ext>
            </a:extLst>
          </p:cNvPr>
          <p:cNvSpPr txBox="1"/>
          <p:nvPr/>
        </p:nvSpPr>
        <p:spPr>
          <a:xfrm>
            <a:off x="6096000" y="3429000"/>
            <a:ext cx="3384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scan1[]: the prefix sum of 1s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scan2[]: the prefix sum of 0s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=&gt; scan1[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 + scan2[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=&gt; scan2[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- scan1[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3">
            <a:extLst>
              <a:ext uri="{FF2B5EF4-FFF2-40B4-BE49-F238E27FC236}">
                <a16:creationId xmlns:a16="http://schemas.microsoft.com/office/drawing/2014/main" id="{C0CAB411-BFA6-47C8-BA05-BCAEDB990EFF}"/>
              </a:ext>
            </a:extLst>
          </p:cNvPr>
          <p:cNvSpPr/>
          <p:nvPr/>
        </p:nvSpPr>
        <p:spPr>
          <a:xfrm>
            <a:off x="4191000" y="372291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15" name="Rectangle 14">
            <a:extLst>
              <a:ext uri="{FF2B5EF4-FFF2-40B4-BE49-F238E27FC236}">
                <a16:creationId xmlns:a16="http://schemas.microsoft.com/office/drawing/2014/main" id="{11CF108C-E666-4BF0-B370-77B785DF7F57}"/>
              </a:ext>
            </a:extLst>
          </p:cNvPr>
          <p:cNvSpPr/>
          <p:nvPr/>
        </p:nvSpPr>
        <p:spPr>
          <a:xfrm>
            <a:off x="4572000" y="372291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16" name="Rectangle 15">
            <a:extLst>
              <a:ext uri="{FF2B5EF4-FFF2-40B4-BE49-F238E27FC236}">
                <a16:creationId xmlns:a16="http://schemas.microsoft.com/office/drawing/2014/main" id="{170F601C-BF8D-4507-BF5B-8097CE4540AC}"/>
              </a:ext>
            </a:extLst>
          </p:cNvPr>
          <p:cNvSpPr/>
          <p:nvPr/>
        </p:nvSpPr>
        <p:spPr>
          <a:xfrm>
            <a:off x="4953000" y="372291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119" name="Rectangle 16">
            <a:extLst>
              <a:ext uri="{FF2B5EF4-FFF2-40B4-BE49-F238E27FC236}">
                <a16:creationId xmlns:a16="http://schemas.microsoft.com/office/drawing/2014/main" id="{67D75BBA-D81C-45F8-B51E-FC5BD8D0643C}"/>
              </a:ext>
            </a:extLst>
          </p:cNvPr>
          <p:cNvSpPr/>
          <p:nvPr/>
        </p:nvSpPr>
        <p:spPr>
          <a:xfrm>
            <a:off x="5334000" y="3722912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3AA09D4-73FF-41C4-BD0F-4C04B10BD991}"/>
              </a:ext>
            </a:extLst>
          </p:cNvPr>
          <p:cNvCxnSpPr>
            <a:cxnSpLocks/>
            <a:stCxn id="89" idx="0"/>
            <a:endCxn id="114" idx="2"/>
          </p:cNvCxnSpPr>
          <p:nvPr/>
        </p:nvCxnSpPr>
        <p:spPr>
          <a:xfrm flipV="1">
            <a:off x="2095500" y="4103912"/>
            <a:ext cx="2286000" cy="239488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2789111-C9C1-437D-B1A6-0C4D14D8E1FC}"/>
              </a:ext>
            </a:extLst>
          </p:cNvPr>
          <p:cNvCxnSpPr>
            <a:cxnSpLocks/>
            <a:stCxn id="91" idx="0"/>
            <a:endCxn id="115" idx="2"/>
          </p:cNvCxnSpPr>
          <p:nvPr/>
        </p:nvCxnSpPr>
        <p:spPr>
          <a:xfrm flipV="1">
            <a:off x="2857500" y="4103912"/>
            <a:ext cx="1905000" cy="239488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FBE7A4A-C9B7-4A57-949E-8BCC2D1DCA9D}"/>
              </a:ext>
            </a:extLst>
          </p:cNvPr>
          <p:cNvCxnSpPr>
            <a:cxnSpLocks/>
            <a:stCxn id="110" idx="0"/>
            <a:endCxn id="116" idx="2"/>
          </p:cNvCxnSpPr>
          <p:nvPr/>
        </p:nvCxnSpPr>
        <p:spPr>
          <a:xfrm flipV="1">
            <a:off x="4762500" y="4103912"/>
            <a:ext cx="381000" cy="239488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B9B7B4C-E174-4CAB-A825-846037BD6EBB}"/>
              </a:ext>
            </a:extLst>
          </p:cNvPr>
          <p:cNvCxnSpPr>
            <a:cxnSpLocks/>
            <a:stCxn id="111" idx="0"/>
            <a:endCxn id="119" idx="2"/>
          </p:cNvCxnSpPr>
          <p:nvPr/>
        </p:nvCxnSpPr>
        <p:spPr>
          <a:xfrm flipV="1">
            <a:off x="5143500" y="4103912"/>
            <a:ext cx="381000" cy="239488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5" grpId="0"/>
      <p:bldP spid="83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/>
      <p:bldP spid="71" grpId="0" animBg="1"/>
      <p:bldP spid="75" grpId="0" animBg="1"/>
      <p:bldP spid="85" grpId="0" animBg="1"/>
      <p:bldP spid="86" grpId="0" animBg="1"/>
      <p:bldP spid="87" grpId="0" animBg="1"/>
      <p:bldP spid="88" grpId="0" animBg="1"/>
      <p:bldP spid="93" grpId="0"/>
      <p:bldP spid="89" grpId="0" animBg="1"/>
      <p:bldP spid="90" grpId="0" animBg="1"/>
      <p:bldP spid="91" grpId="0" animBg="1"/>
      <p:bldP spid="92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0" grpId="0"/>
      <p:bldP spid="114" grpId="0" animBg="1"/>
      <p:bldP spid="115" grpId="0" animBg="1"/>
      <p:bldP spid="116" grpId="0" animBg="1"/>
      <p:bldP spid="1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C031-0A26-4FB6-AAD4-28E040EE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quicksort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EC165-91B4-456A-8312-2229949F3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Using the filter algorithm to do partition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Finishes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rounds in expectation (also </a:t>
                </a:r>
                <a:r>
                  <a:rPr lang="en-US" altLang="zh-CN" dirty="0" err="1"/>
                  <a:t>w.h.p</a:t>
                </a:r>
                <a:r>
                  <a:rPr lang="en-US" altLang="zh-CN" dirty="0"/>
                  <a:t>.)</a:t>
                </a:r>
              </a:p>
              <a:p>
                <a:r>
                  <a:rPr lang="en-US" altLang="zh-CN" dirty="0"/>
                  <a:t>Each round need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work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depth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depth in total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EC165-91B4-456A-8312-2229949F3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C43EA-0BB8-433A-BDDD-BD4AB5D3E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4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Parallel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5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1E08-D590-4661-86BD-F8C636F4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5638800" cy="685800"/>
          </a:xfrm>
        </p:spPr>
        <p:txBody>
          <a:bodyPr/>
          <a:lstStyle/>
          <a:p>
            <a:r>
              <a:rPr lang="en-US" altLang="zh-CN" dirty="0"/>
              <a:t>Sequential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08384-9BB7-442C-8FD5-047D7B20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5410200" cy="5257800"/>
          </a:xfrm>
        </p:spPr>
        <p:txBody>
          <a:bodyPr/>
          <a:lstStyle/>
          <a:p>
            <a:r>
              <a:rPr lang="en-US" altLang="zh-CN" dirty="0"/>
              <a:t>Split the array evenly in two </a:t>
            </a:r>
          </a:p>
          <a:p>
            <a:r>
              <a:rPr lang="en-US" altLang="zh-CN" dirty="0"/>
              <a:t>Sort each of them recursively</a:t>
            </a:r>
          </a:p>
          <a:p>
            <a:r>
              <a:rPr lang="en-US" altLang="zh-CN" dirty="0"/>
              <a:t>Merge them back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0C2DF3-847C-4B80-A4A4-68EAA14F5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E77B0F8-6B73-4CD1-83BE-3AFD43A0B7F2}"/>
              </a:ext>
            </a:extLst>
          </p:cNvPr>
          <p:cNvSpPr txBox="1">
            <a:spLocks/>
          </p:cNvSpPr>
          <p:nvPr/>
        </p:nvSpPr>
        <p:spPr>
          <a:xfrm>
            <a:off x="6238875" y="1362075"/>
            <a:ext cx="5410200" cy="22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Split the problem size evenly in two </a:t>
            </a:r>
          </a:p>
          <a:p>
            <a:r>
              <a:rPr lang="en-US" altLang="zh-CN" dirty="0"/>
              <a:t>Sort each of them recursively, </a:t>
            </a:r>
            <a:r>
              <a:rPr lang="en-US" altLang="zh-CN" dirty="0">
                <a:solidFill>
                  <a:srgbClr val="FF0000"/>
                </a:solidFill>
              </a:rPr>
              <a:t>in parallel</a:t>
            </a:r>
          </a:p>
          <a:p>
            <a:r>
              <a:rPr lang="en-US" altLang="zh-CN" dirty="0"/>
              <a:t>Merge them back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4B004DB-ABDE-4776-B697-1BA13FCAAE7A}"/>
              </a:ext>
            </a:extLst>
          </p:cNvPr>
          <p:cNvSpPr txBox="1">
            <a:spLocks/>
          </p:cNvSpPr>
          <p:nvPr/>
        </p:nvSpPr>
        <p:spPr>
          <a:xfrm>
            <a:off x="6248400" y="457200"/>
            <a:ext cx="563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0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zh-CN" dirty="0"/>
              <a:t>Parallel </a:t>
            </a:r>
            <a:r>
              <a:rPr lang="en-US" altLang="zh-CN" dirty="0" err="1"/>
              <a:t>mergesort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D080E-2887-47D0-AEE3-8DC11248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merge sort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A1BE3D-62F5-464C-BBA3-E611C63A2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merging algorithm costs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 So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Have to merge in parallel!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A1BE3D-62F5-464C-BBA3-E611C63A2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9DAF7-52F7-4901-9E38-BF50927B5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8310-5FF2-4326-B20B-AFF2CE21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6030772" cy="685800"/>
          </a:xfrm>
        </p:spPr>
        <p:txBody>
          <a:bodyPr/>
          <a:lstStyle/>
          <a:p>
            <a:r>
              <a:rPr lang="en-US" altLang="zh-CN" dirty="0"/>
              <a:t>A parallel merge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B85EE-0989-4496-9BF9-CA387FB36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799" y="1371600"/>
                <a:ext cx="5820587" cy="5334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Find the median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of one array</a:t>
                </a:r>
              </a:p>
              <a:p>
                <a:r>
                  <a:rPr lang="en-US" altLang="zh-CN" dirty="0"/>
                  <a:t>Binary search it in the other array</a:t>
                </a:r>
              </a:p>
              <a:p>
                <a:r>
                  <a:rPr lang="en-US" altLang="zh-CN" dirty="0"/>
                  <a:t>Put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in the correct slot</a:t>
                </a:r>
              </a:p>
              <a:p>
                <a:r>
                  <a:rPr lang="en-US" altLang="zh-CN" dirty="0"/>
                  <a:t>Recursively, in parallel do:</a:t>
                </a:r>
              </a:p>
              <a:p>
                <a:pPr lvl="1"/>
                <a:r>
                  <a:rPr lang="en-US" altLang="zh-CN" dirty="0"/>
                  <a:t>Merge the left two sub-arrays into the left half of the output</a:t>
                </a:r>
              </a:p>
              <a:p>
                <a:pPr lvl="1"/>
                <a:r>
                  <a:rPr lang="en-US" altLang="zh-CN" dirty="0"/>
                  <a:t>Merge the right ones into the right half of the output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B85EE-0989-4496-9BF9-CA387FB36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371600"/>
                <a:ext cx="5820587" cy="5334000"/>
              </a:xfrm>
              <a:blipFill>
                <a:blip r:embed="rId2"/>
                <a:stretch>
                  <a:fillRect l="-1885" t="-1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5B3D2-534C-4816-9AF4-17378F9E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AD1107A-66AB-4DFE-B38B-1B7B5C8CF161}"/>
              </a:ext>
            </a:extLst>
          </p:cNvPr>
          <p:cNvSpPr/>
          <p:nvPr/>
        </p:nvSpPr>
        <p:spPr>
          <a:xfrm>
            <a:off x="9312922" y="283093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441F2526-2C9C-48EC-BA90-17EC82F06BF1}"/>
              </a:ext>
            </a:extLst>
          </p:cNvPr>
          <p:cNvSpPr/>
          <p:nvPr/>
        </p:nvSpPr>
        <p:spPr>
          <a:xfrm>
            <a:off x="8169922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BE5C5F3-04DD-4E0E-9EB6-106B197F281C}"/>
              </a:ext>
            </a:extLst>
          </p:cNvPr>
          <p:cNvSpPr/>
          <p:nvPr/>
        </p:nvSpPr>
        <p:spPr>
          <a:xfrm>
            <a:off x="8550922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8BFAC8A9-AA06-4C69-B059-840235AE6ECB}"/>
              </a:ext>
            </a:extLst>
          </p:cNvPr>
          <p:cNvSpPr/>
          <p:nvPr/>
        </p:nvSpPr>
        <p:spPr>
          <a:xfrm>
            <a:off x="8931922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27CC6AAE-4BAE-4AB7-BDE4-DE61C06A9D2E}"/>
              </a:ext>
            </a:extLst>
          </p:cNvPr>
          <p:cNvSpPr/>
          <p:nvPr/>
        </p:nvSpPr>
        <p:spPr>
          <a:xfrm>
            <a:off x="7778762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5B71BC11-4AFD-44E3-B8F5-90D216E34DB1}"/>
              </a:ext>
            </a:extLst>
          </p:cNvPr>
          <p:cNvSpPr/>
          <p:nvPr/>
        </p:nvSpPr>
        <p:spPr>
          <a:xfrm>
            <a:off x="7816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E8FF49A3-5635-4310-BDED-01B1C739394C}"/>
              </a:ext>
            </a:extLst>
          </p:cNvPr>
          <p:cNvSpPr/>
          <p:nvPr/>
        </p:nvSpPr>
        <p:spPr>
          <a:xfrm>
            <a:off x="8197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62A75BA4-F0DE-4276-AC2F-627F2CED03BA}"/>
              </a:ext>
            </a:extLst>
          </p:cNvPr>
          <p:cNvSpPr/>
          <p:nvPr/>
        </p:nvSpPr>
        <p:spPr>
          <a:xfrm>
            <a:off x="8578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5417D3C7-D923-4E4E-A825-1E8312837BD7}"/>
              </a:ext>
            </a:extLst>
          </p:cNvPr>
          <p:cNvSpPr/>
          <p:nvPr/>
        </p:nvSpPr>
        <p:spPr>
          <a:xfrm>
            <a:off x="8959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692C43A-A5CD-4503-A9F0-C67DC6C20B42}"/>
              </a:ext>
            </a:extLst>
          </p:cNvPr>
          <p:cNvSpPr/>
          <p:nvPr/>
        </p:nvSpPr>
        <p:spPr>
          <a:xfrm>
            <a:off x="9340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BECFABD-EEBC-4769-9D8A-549BF1363AA7}"/>
              </a:ext>
            </a:extLst>
          </p:cNvPr>
          <p:cNvCxnSpPr>
            <a:stCxn id="7" idx="2"/>
          </p:cNvCxnSpPr>
          <p:nvPr/>
        </p:nvCxnSpPr>
        <p:spPr>
          <a:xfrm rot="5400000">
            <a:off x="8398205" y="844750"/>
            <a:ext cx="523875" cy="162560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E0D812-21A8-4E61-BA30-D434107E6698}"/>
              </a:ext>
            </a:extLst>
          </p:cNvPr>
          <p:cNvGrpSpPr/>
          <p:nvPr/>
        </p:nvGrpSpPr>
        <p:grpSpPr>
          <a:xfrm>
            <a:off x="6761480" y="4724400"/>
            <a:ext cx="3830320" cy="381000"/>
            <a:chOff x="3895902" y="3869254"/>
            <a:chExt cx="3830320" cy="381000"/>
          </a:xfrm>
        </p:grpSpPr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5B1B5E8-1D88-47B1-8D56-5905FA7604AF}"/>
                </a:ext>
              </a:extLst>
            </p:cNvPr>
            <p:cNvSpPr/>
            <p:nvPr/>
          </p:nvSpPr>
          <p:spPr>
            <a:xfrm>
              <a:off x="5430062" y="3869254"/>
              <a:ext cx="381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ECE52FB6-30B2-4280-858D-1C019F021AF8}"/>
                </a:ext>
              </a:extLst>
            </p:cNvPr>
            <p:cNvSpPr/>
            <p:nvPr/>
          </p:nvSpPr>
          <p:spPr>
            <a:xfrm>
              <a:off x="4287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FA59BEA4-33FE-4535-B1AF-B26A0763C8E0}"/>
                </a:ext>
              </a:extLst>
            </p:cNvPr>
            <p:cNvSpPr/>
            <p:nvPr/>
          </p:nvSpPr>
          <p:spPr>
            <a:xfrm>
              <a:off x="4668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0775B418-2085-4AC6-A162-5D9905506EC0}"/>
                </a:ext>
              </a:extLst>
            </p:cNvPr>
            <p:cNvSpPr/>
            <p:nvPr/>
          </p:nvSpPr>
          <p:spPr>
            <a:xfrm>
              <a:off x="5049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0BDC9D5D-81DD-42A0-AC5C-5FFE127FF94E}"/>
                </a:ext>
              </a:extLst>
            </p:cNvPr>
            <p:cNvSpPr/>
            <p:nvPr/>
          </p:nvSpPr>
          <p:spPr>
            <a:xfrm>
              <a:off x="389590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583DF69C-4C2C-49B4-B14F-AA774ABF5659}"/>
                </a:ext>
              </a:extLst>
            </p:cNvPr>
            <p:cNvSpPr/>
            <p:nvPr/>
          </p:nvSpPr>
          <p:spPr>
            <a:xfrm>
              <a:off x="7345222" y="3869254"/>
              <a:ext cx="381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9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1705B02F-3387-4CAF-9784-B4353C76D661}"/>
                </a:ext>
              </a:extLst>
            </p:cNvPr>
            <p:cNvSpPr/>
            <p:nvPr/>
          </p:nvSpPr>
          <p:spPr>
            <a:xfrm>
              <a:off x="620222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5F802F62-AA37-4638-934E-34B9576AB723}"/>
                </a:ext>
              </a:extLst>
            </p:cNvPr>
            <p:cNvSpPr/>
            <p:nvPr/>
          </p:nvSpPr>
          <p:spPr>
            <a:xfrm>
              <a:off x="658322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C8337F26-CEB4-4E71-A4A3-A258E6F81D43}"/>
                </a:ext>
              </a:extLst>
            </p:cNvPr>
            <p:cNvSpPr/>
            <p:nvPr/>
          </p:nvSpPr>
          <p:spPr>
            <a:xfrm>
              <a:off x="696422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F3B9909-C5AB-40CA-8F9E-E255EE56C7ED}"/>
                </a:ext>
              </a:extLst>
            </p:cNvPr>
            <p:cNvSpPr/>
            <p:nvPr/>
          </p:nvSpPr>
          <p:spPr>
            <a:xfrm>
              <a:off x="5811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5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084134B-691D-4691-982B-32A7A0363878}"/>
              </a:ext>
            </a:extLst>
          </p:cNvPr>
          <p:cNvSpPr txBox="1"/>
          <p:nvPr/>
        </p:nvSpPr>
        <p:spPr>
          <a:xfrm>
            <a:off x="6918287" y="71941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E1B01FB-FD5D-4638-B2BB-AC5E8117D507}"/>
              </a:ext>
            </a:extLst>
          </p:cNvPr>
          <p:cNvGrpSpPr/>
          <p:nvPr/>
        </p:nvGrpSpPr>
        <p:grpSpPr>
          <a:xfrm>
            <a:off x="6647535" y="2524545"/>
            <a:ext cx="1153160" cy="1524000"/>
            <a:chOff x="4287062" y="4863029"/>
            <a:chExt cx="1153160" cy="1524000"/>
          </a:xfrm>
        </p:grpSpPr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2342189A-AC8B-4693-B1ED-4137DAB9D914}"/>
                </a:ext>
              </a:extLst>
            </p:cNvPr>
            <p:cNvSpPr/>
            <p:nvPr/>
          </p:nvSpPr>
          <p:spPr>
            <a:xfrm>
              <a:off x="4849037" y="5061467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1CB951CD-A88E-42B7-A8DD-905DDFA374E4}"/>
                </a:ext>
              </a:extLst>
            </p:cNvPr>
            <p:cNvSpPr/>
            <p:nvPr/>
          </p:nvSpPr>
          <p:spPr>
            <a:xfrm>
              <a:off x="4457877" y="5061467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9E521DD7-85FF-4789-9328-F1617D534BF9}"/>
                </a:ext>
              </a:extLst>
            </p:cNvPr>
            <p:cNvSpPr/>
            <p:nvPr/>
          </p:nvSpPr>
          <p:spPr>
            <a:xfrm>
              <a:off x="4477562" y="567582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A5928659-B8B1-45D1-987D-8F0B05764EFD}"/>
                </a:ext>
              </a:extLst>
            </p:cNvPr>
            <p:cNvSpPr/>
            <p:nvPr/>
          </p:nvSpPr>
          <p:spPr>
            <a:xfrm>
              <a:off x="4858562" y="567582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7E7A33B-020E-4AA4-B699-6AC8D6CD8F00}"/>
                </a:ext>
              </a:extLst>
            </p:cNvPr>
            <p:cNvSpPr/>
            <p:nvPr/>
          </p:nvSpPr>
          <p:spPr>
            <a:xfrm>
              <a:off x="4287062" y="4863029"/>
              <a:ext cx="1153160" cy="1524000"/>
            </a:xfrm>
            <a:custGeom>
              <a:avLst/>
              <a:gdLst>
                <a:gd name="connsiteX0" fmla="*/ 0 w 1153160"/>
                <a:gd name="connsiteY0" fmla="*/ 192197 h 1524000"/>
                <a:gd name="connsiteX1" fmla="*/ 192197 w 1153160"/>
                <a:gd name="connsiteY1" fmla="*/ 0 h 1524000"/>
                <a:gd name="connsiteX2" fmla="*/ 584268 w 1153160"/>
                <a:gd name="connsiteY2" fmla="*/ 0 h 1524000"/>
                <a:gd name="connsiteX3" fmla="*/ 960963 w 1153160"/>
                <a:gd name="connsiteY3" fmla="*/ 0 h 1524000"/>
                <a:gd name="connsiteX4" fmla="*/ 1153160 w 1153160"/>
                <a:gd name="connsiteY4" fmla="*/ 192197 h 1524000"/>
                <a:gd name="connsiteX5" fmla="*/ 1153160 w 1153160"/>
                <a:gd name="connsiteY5" fmla="*/ 773396 h 1524000"/>
                <a:gd name="connsiteX6" fmla="*/ 1153160 w 1153160"/>
                <a:gd name="connsiteY6" fmla="*/ 1331803 h 1524000"/>
                <a:gd name="connsiteX7" fmla="*/ 960963 w 1153160"/>
                <a:gd name="connsiteY7" fmla="*/ 1524000 h 1524000"/>
                <a:gd name="connsiteX8" fmla="*/ 568892 w 1153160"/>
                <a:gd name="connsiteY8" fmla="*/ 1524000 h 1524000"/>
                <a:gd name="connsiteX9" fmla="*/ 192197 w 1153160"/>
                <a:gd name="connsiteY9" fmla="*/ 1524000 h 1524000"/>
                <a:gd name="connsiteX10" fmla="*/ 0 w 1153160"/>
                <a:gd name="connsiteY10" fmla="*/ 1331803 h 1524000"/>
                <a:gd name="connsiteX11" fmla="*/ 0 w 1153160"/>
                <a:gd name="connsiteY11" fmla="*/ 739208 h 1524000"/>
                <a:gd name="connsiteX12" fmla="*/ 0 w 1153160"/>
                <a:gd name="connsiteY12" fmla="*/ 192197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3160" h="1524000" extrusionOk="0">
                  <a:moveTo>
                    <a:pt x="0" y="192197"/>
                  </a:moveTo>
                  <a:cubicBezTo>
                    <a:pt x="-8434" y="77301"/>
                    <a:pt x="98217" y="13331"/>
                    <a:pt x="192197" y="0"/>
                  </a:cubicBezTo>
                  <a:cubicBezTo>
                    <a:pt x="311480" y="2904"/>
                    <a:pt x="398168" y="14575"/>
                    <a:pt x="584268" y="0"/>
                  </a:cubicBezTo>
                  <a:cubicBezTo>
                    <a:pt x="770368" y="-14575"/>
                    <a:pt x="786748" y="6965"/>
                    <a:pt x="960963" y="0"/>
                  </a:cubicBezTo>
                  <a:cubicBezTo>
                    <a:pt x="1047110" y="10416"/>
                    <a:pt x="1174968" y="77952"/>
                    <a:pt x="1153160" y="192197"/>
                  </a:cubicBezTo>
                  <a:cubicBezTo>
                    <a:pt x="1140612" y="403901"/>
                    <a:pt x="1125713" y="557013"/>
                    <a:pt x="1153160" y="773396"/>
                  </a:cubicBezTo>
                  <a:cubicBezTo>
                    <a:pt x="1180607" y="989779"/>
                    <a:pt x="1151933" y="1217267"/>
                    <a:pt x="1153160" y="1331803"/>
                  </a:cubicBezTo>
                  <a:cubicBezTo>
                    <a:pt x="1169370" y="1429636"/>
                    <a:pt x="1046448" y="1530646"/>
                    <a:pt x="960963" y="1524000"/>
                  </a:cubicBezTo>
                  <a:cubicBezTo>
                    <a:pt x="806656" y="1523866"/>
                    <a:pt x="747734" y="1532349"/>
                    <a:pt x="568892" y="1524000"/>
                  </a:cubicBezTo>
                  <a:cubicBezTo>
                    <a:pt x="390050" y="1515651"/>
                    <a:pt x="346191" y="1518243"/>
                    <a:pt x="192197" y="1524000"/>
                  </a:cubicBezTo>
                  <a:cubicBezTo>
                    <a:pt x="61229" y="1524867"/>
                    <a:pt x="-5255" y="1426465"/>
                    <a:pt x="0" y="1331803"/>
                  </a:cubicBezTo>
                  <a:cubicBezTo>
                    <a:pt x="21513" y="1170757"/>
                    <a:pt x="7604" y="888791"/>
                    <a:pt x="0" y="739208"/>
                  </a:cubicBezTo>
                  <a:cubicBezTo>
                    <a:pt x="-7604" y="589625"/>
                    <a:pt x="-15437" y="433859"/>
                    <a:pt x="0" y="192197"/>
                  </a:cubicBezTo>
                  <a:close/>
                </a:path>
              </a:pathLst>
            </a:custGeom>
            <a:noFill/>
            <a:ln w="57150">
              <a:extLst>
                <a:ext uri="{C807C97D-BFC1-408E-A445-0C87EB9F89A2}">
                  <ask:lineSketchStyleProps xmlns:ask="http://schemas.microsoft.com/office/drawing/2018/sketchyshapes" sd="335190026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225F514-88EC-438D-B60A-A3C3161F7F55}"/>
              </a:ext>
            </a:extLst>
          </p:cNvPr>
          <p:cNvGrpSpPr/>
          <p:nvPr/>
        </p:nvGrpSpPr>
        <p:grpSpPr>
          <a:xfrm>
            <a:off x="9186334" y="2514599"/>
            <a:ext cx="1504950" cy="1524001"/>
            <a:chOff x="6115862" y="4863027"/>
            <a:chExt cx="1504950" cy="1524001"/>
          </a:xfrm>
        </p:grpSpPr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6A65E7B0-1122-44E4-AB4B-6B880283F1AE}"/>
                </a:ext>
              </a:extLst>
            </p:cNvPr>
            <p:cNvSpPr/>
            <p:nvPr/>
          </p:nvSpPr>
          <p:spPr>
            <a:xfrm>
              <a:off x="6964222" y="5091629"/>
              <a:ext cx="381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9</a:t>
              </a:r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47CAD5EB-A765-4332-9A9F-7FF565398F91}"/>
                </a:ext>
              </a:extLst>
            </p:cNvPr>
            <p:cNvSpPr/>
            <p:nvPr/>
          </p:nvSpPr>
          <p:spPr>
            <a:xfrm>
              <a:off x="6583222" y="509162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8B0D92FC-9123-403D-8BF9-3CC2C31FEC68}"/>
                </a:ext>
              </a:extLst>
            </p:cNvPr>
            <p:cNvSpPr/>
            <p:nvPr/>
          </p:nvSpPr>
          <p:spPr>
            <a:xfrm>
              <a:off x="6230162" y="569487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E3BD69A8-01D2-4BBA-8F27-B303914EC136}"/>
                </a:ext>
              </a:extLst>
            </p:cNvPr>
            <p:cNvSpPr/>
            <p:nvPr/>
          </p:nvSpPr>
          <p:spPr>
            <a:xfrm>
              <a:off x="6611162" y="569487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1FCA0363-1392-468E-B1A8-7A7C7AC41BDB}"/>
                </a:ext>
              </a:extLst>
            </p:cNvPr>
            <p:cNvSpPr/>
            <p:nvPr/>
          </p:nvSpPr>
          <p:spPr>
            <a:xfrm>
              <a:off x="6992162" y="569487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37B5E92-76C5-4A67-A87B-EEB3964FF396}"/>
                </a:ext>
              </a:extLst>
            </p:cNvPr>
            <p:cNvSpPr/>
            <p:nvPr/>
          </p:nvSpPr>
          <p:spPr>
            <a:xfrm>
              <a:off x="6115862" y="4863027"/>
              <a:ext cx="1504950" cy="1524001"/>
            </a:xfrm>
            <a:custGeom>
              <a:avLst/>
              <a:gdLst>
                <a:gd name="connsiteX0" fmla="*/ 0 w 1504950"/>
                <a:gd name="connsiteY0" fmla="*/ 250830 h 1524001"/>
                <a:gd name="connsiteX1" fmla="*/ 250830 w 1504950"/>
                <a:gd name="connsiteY1" fmla="*/ 0 h 1524001"/>
                <a:gd name="connsiteX2" fmla="*/ 762508 w 1504950"/>
                <a:gd name="connsiteY2" fmla="*/ 0 h 1524001"/>
                <a:gd name="connsiteX3" fmla="*/ 1254120 w 1504950"/>
                <a:gd name="connsiteY3" fmla="*/ 0 h 1524001"/>
                <a:gd name="connsiteX4" fmla="*/ 1504950 w 1504950"/>
                <a:gd name="connsiteY4" fmla="*/ 250830 h 1524001"/>
                <a:gd name="connsiteX5" fmla="*/ 1504950 w 1504950"/>
                <a:gd name="connsiteY5" fmla="*/ 772224 h 1524001"/>
                <a:gd name="connsiteX6" fmla="*/ 1504950 w 1504950"/>
                <a:gd name="connsiteY6" fmla="*/ 1273171 h 1524001"/>
                <a:gd name="connsiteX7" fmla="*/ 1254120 w 1504950"/>
                <a:gd name="connsiteY7" fmla="*/ 1524001 h 1524001"/>
                <a:gd name="connsiteX8" fmla="*/ 742442 w 1504950"/>
                <a:gd name="connsiteY8" fmla="*/ 1524001 h 1524001"/>
                <a:gd name="connsiteX9" fmla="*/ 250830 w 1504950"/>
                <a:gd name="connsiteY9" fmla="*/ 1524001 h 1524001"/>
                <a:gd name="connsiteX10" fmla="*/ 0 w 1504950"/>
                <a:gd name="connsiteY10" fmla="*/ 1273171 h 1524001"/>
                <a:gd name="connsiteX11" fmla="*/ 0 w 1504950"/>
                <a:gd name="connsiteY11" fmla="*/ 741554 h 1524001"/>
                <a:gd name="connsiteX12" fmla="*/ 0 w 1504950"/>
                <a:gd name="connsiteY12" fmla="*/ 250830 h 152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4950" h="1524001" extrusionOk="0">
                  <a:moveTo>
                    <a:pt x="0" y="250830"/>
                  </a:moveTo>
                  <a:cubicBezTo>
                    <a:pt x="-5822" y="106260"/>
                    <a:pt x="135144" y="25029"/>
                    <a:pt x="250830" y="0"/>
                  </a:cubicBezTo>
                  <a:cubicBezTo>
                    <a:pt x="479805" y="6385"/>
                    <a:pt x="587240" y="17305"/>
                    <a:pt x="762508" y="0"/>
                  </a:cubicBezTo>
                  <a:cubicBezTo>
                    <a:pt x="937776" y="-17305"/>
                    <a:pt x="1116348" y="-21319"/>
                    <a:pt x="1254120" y="0"/>
                  </a:cubicBezTo>
                  <a:cubicBezTo>
                    <a:pt x="1377424" y="7930"/>
                    <a:pt x="1516679" y="107945"/>
                    <a:pt x="1504950" y="250830"/>
                  </a:cubicBezTo>
                  <a:cubicBezTo>
                    <a:pt x="1510026" y="419157"/>
                    <a:pt x="1482105" y="645392"/>
                    <a:pt x="1504950" y="772224"/>
                  </a:cubicBezTo>
                  <a:cubicBezTo>
                    <a:pt x="1527795" y="899056"/>
                    <a:pt x="1488187" y="1129920"/>
                    <a:pt x="1504950" y="1273171"/>
                  </a:cubicBezTo>
                  <a:cubicBezTo>
                    <a:pt x="1533211" y="1397206"/>
                    <a:pt x="1382845" y="1527155"/>
                    <a:pt x="1254120" y="1524001"/>
                  </a:cubicBezTo>
                  <a:cubicBezTo>
                    <a:pt x="1015512" y="1513376"/>
                    <a:pt x="997350" y="1499778"/>
                    <a:pt x="742442" y="1524001"/>
                  </a:cubicBezTo>
                  <a:cubicBezTo>
                    <a:pt x="487534" y="1548224"/>
                    <a:pt x="371455" y="1524009"/>
                    <a:pt x="250830" y="1524001"/>
                  </a:cubicBezTo>
                  <a:cubicBezTo>
                    <a:pt x="100528" y="1524412"/>
                    <a:pt x="-7270" y="1395810"/>
                    <a:pt x="0" y="1273171"/>
                  </a:cubicBezTo>
                  <a:cubicBezTo>
                    <a:pt x="24029" y="1132089"/>
                    <a:pt x="18495" y="872059"/>
                    <a:pt x="0" y="741554"/>
                  </a:cubicBezTo>
                  <a:cubicBezTo>
                    <a:pt x="-18495" y="611049"/>
                    <a:pt x="-868" y="465158"/>
                    <a:pt x="0" y="250830"/>
                  </a:cubicBezTo>
                  <a:close/>
                </a:path>
              </a:pathLst>
            </a:custGeom>
            <a:noFill/>
            <a:ln w="57150">
              <a:extLst>
                <a:ext uri="{C807C97D-BFC1-408E-A445-0C87EB9F89A2}">
                  <ask:lineSketchStyleProps xmlns:ask="http://schemas.microsoft.com/office/drawing/2018/sketchyshapes" sd="335190026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箭头: 上 38">
            <a:extLst>
              <a:ext uri="{FF2B5EF4-FFF2-40B4-BE49-F238E27FC236}">
                <a16:creationId xmlns:a16="http://schemas.microsoft.com/office/drawing/2014/main" id="{EF1B1747-2B06-41F7-863C-7D0AF1011672}"/>
              </a:ext>
            </a:extLst>
          </p:cNvPr>
          <p:cNvSpPr/>
          <p:nvPr/>
        </p:nvSpPr>
        <p:spPr>
          <a:xfrm rot="11555922">
            <a:off x="9371968" y="4196835"/>
            <a:ext cx="762000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ADDBB6-9B2A-40B2-A721-00D9E6BB2182}"/>
              </a:ext>
            </a:extLst>
          </p:cNvPr>
          <p:cNvSpPr txBox="1"/>
          <p:nvPr/>
        </p:nvSpPr>
        <p:spPr>
          <a:xfrm>
            <a:off x="6335572" y="1783552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Subproblem 1: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0,1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箭头: 上 41">
            <a:extLst>
              <a:ext uri="{FF2B5EF4-FFF2-40B4-BE49-F238E27FC236}">
                <a16:creationId xmlns:a16="http://schemas.microsoft.com/office/drawing/2014/main" id="{E476F41E-F39E-49F2-B8E5-550557F8A94E}"/>
              </a:ext>
            </a:extLst>
          </p:cNvPr>
          <p:cNvSpPr/>
          <p:nvPr/>
        </p:nvSpPr>
        <p:spPr>
          <a:xfrm rot="10119450">
            <a:off x="6856512" y="4269589"/>
            <a:ext cx="762000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5D67488-F499-4355-80E1-A9AE70364343}"/>
              </a:ext>
            </a:extLst>
          </p:cNvPr>
          <p:cNvSpPr txBox="1"/>
          <p:nvPr/>
        </p:nvSpPr>
        <p:spPr>
          <a:xfrm>
            <a:off x="9067800" y="1704192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Subproblem 2: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6,9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5,7,8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37C1AD9-B817-404F-9D28-34C35BF9B81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486140" y="664092"/>
            <a:ext cx="379526" cy="40603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1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8310-5FF2-4326-B20B-AFF2CE21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6030772" cy="685800"/>
          </a:xfrm>
        </p:spPr>
        <p:txBody>
          <a:bodyPr/>
          <a:lstStyle/>
          <a:p>
            <a:r>
              <a:rPr lang="en-US" altLang="zh-CN" dirty="0"/>
              <a:t>A parallel merge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5B3D2-534C-4816-9AF4-17378F9E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AD1107A-66AB-4DFE-B38B-1B7B5C8CF161}"/>
              </a:ext>
            </a:extLst>
          </p:cNvPr>
          <p:cNvSpPr/>
          <p:nvPr/>
        </p:nvSpPr>
        <p:spPr>
          <a:xfrm>
            <a:off x="9835350" y="283093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441F2526-2C9C-48EC-BA90-17EC82F06BF1}"/>
              </a:ext>
            </a:extLst>
          </p:cNvPr>
          <p:cNvSpPr/>
          <p:nvPr/>
        </p:nvSpPr>
        <p:spPr>
          <a:xfrm>
            <a:off x="8692350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BE5C5F3-04DD-4E0E-9EB6-106B197F281C}"/>
              </a:ext>
            </a:extLst>
          </p:cNvPr>
          <p:cNvSpPr/>
          <p:nvPr/>
        </p:nvSpPr>
        <p:spPr>
          <a:xfrm>
            <a:off x="9073350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8BFAC8A9-AA06-4C69-B059-840235AE6ECB}"/>
              </a:ext>
            </a:extLst>
          </p:cNvPr>
          <p:cNvSpPr/>
          <p:nvPr/>
        </p:nvSpPr>
        <p:spPr>
          <a:xfrm>
            <a:off x="9454350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27CC6AAE-4BAE-4AB7-BDE4-DE61C06A9D2E}"/>
              </a:ext>
            </a:extLst>
          </p:cNvPr>
          <p:cNvSpPr/>
          <p:nvPr/>
        </p:nvSpPr>
        <p:spPr>
          <a:xfrm>
            <a:off x="8301190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5B71BC11-4AFD-44E3-B8F5-90D216E34DB1}"/>
              </a:ext>
            </a:extLst>
          </p:cNvPr>
          <p:cNvSpPr/>
          <p:nvPr/>
        </p:nvSpPr>
        <p:spPr>
          <a:xfrm>
            <a:off x="8339290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E8FF49A3-5635-4310-BDED-01B1C739394C}"/>
              </a:ext>
            </a:extLst>
          </p:cNvPr>
          <p:cNvSpPr/>
          <p:nvPr/>
        </p:nvSpPr>
        <p:spPr>
          <a:xfrm>
            <a:off x="8720290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62A75BA4-F0DE-4276-AC2F-627F2CED03BA}"/>
              </a:ext>
            </a:extLst>
          </p:cNvPr>
          <p:cNvSpPr/>
          <p:nvPr/>
        </p:nvSpPr>
        <p:spPr>
          <a:xfrm>
            <a:off x="9101290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5417D3C7-D923-4E4E-A825-1E8312837BD7}"/>
              </a:ext>
            </a:extLst>
          </p:cNvPr>
          <p:cNvSpPr/>
          <p:nvPr/>
        </p:nvSpPr>
        <p:spPr>
          <a:xfrm>
            <a:off x="9482290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692C43A-A5CD-4503-A9F0-C67DC6C20B42}"/>
              </a:ext>
            </a:extLst>
          </p:cNvPr>
          <p:cNvSpPr/>
          <p:nvPr/>
        </p:nvSpPr>
        <p:spPr>
          <a:xfrm>
            <a:off x="9863290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BECFABD-EEBC-4769-9D8A-549BF1363AA7}"/>
              </a:ext>
            </a:extLst>
          </p:cNvPr>
          <p:cNvCxnSpPr>
            <a:stCxn id="7" idx="2"/>
          </p:cNvCxnSpPr>
          <p:nvPr/>
        </p:nvCxnSpPr>
        <p:spPr>
          <a:xfrm rot="5400000">
            <a:off x="8920633" y="844750"/>
            <a:ext cx="523875" cy="162560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E0D812-21A8-4E61-BA30-D434107E6698}"/>
              </a:ext>
            </a:extLst>
          </p:cNvPr>
          <p:cNvGrpSpPr/>
          <p:nvPr/>
        </p:nvGrpSpPr>
        <p:grpSpPr>
          <a:xfrm>
            <a:off x="7283908" y="4724400"/>
            <a:ext cx="3830320" cy="381000"/>
            <a:chOff x="3895902" y="3869254"/>
            <a:chExt cx="3830320" cy="381000"/>
          </a:xfrm>
        </p:grpSpPr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5B1B5E8-1D88-47B1-8D56-5905FA7604AF}"/>
                </a:ext>
              </a:extLst>
            </p:cNvPr>
            <p:cNvSpPr/>
            <p:nvPr/>
          </p:nvSpPr>
          <p:spPr>
            <a:xfrm>
              <a:off x="5430062" y="3869254"/>
              <a:ext cx="381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ECE52FB6-30B2-4280-858D-1C019F021AF8}"/>
                </a:ext>
              </a:extLst>
            </p:cNvPr>
            <p:cNvSpPr/>
            <p:nvPr/>
          </p:nvSpPr>
          <p:spPr>
            <a:xfrm>
              <a:off x="4287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FA59BEA4-33FE-4535-B1AF-B26A0763C8E0}"/>
                </a:ext>
              </a:extLst>
            </p:cNvPr>
            <p:cNvSpPr/>
            <p:nvPr/>
          </p:nvSpPr>
          <p:spPr>
            <a:xfrm>
              <a:off x="4668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0775B418-2085-4AC6-A162-5D9905506EC0}"/>
                </a:ext>
              </a:extLst>
            </p:cNvPr>
            <p:cNvSpPr/>
            <p:nvPr/>
          </p:nvSpPr>
          <p:spPr>
            <a:xfrm>
              <a:off x="5049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0BDC9D5D-81DD-42A0-AC5C-5FFE127FF94E}"/>
                </a:ext>
              </a:extLst>
            </p:cNvPr>
            <p:cNvSpPr/>
            <p:nvPr/>
          </p:nvSpPr>
          <p:spPr>
            <a:xfrm>
              <a:off x="389590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583DF69C-4C2C-49B4-B14F-AA774ABF5659}"/>
                </a:ext>
              </a:extLst>
            </p:cNvPr>
            <p:cNvSpPr/>
            <p:nvPr/>
          </p:nvSpPr>
          <p:spPr>
            <a:xfrm>
              <a:off x="7345222" y="3869254"/>
              <a:ext cx="381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9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1705B02F-3387-4CAF-9784-B4353C76D661}"/>
                </a:ext>
              </a:extLst>
            </p:cNvPr>
            <p:cNvSpPr/>
            <p:nvPr/>
          </p:nvSpPr>
          <p:spPr>
            <a:xfrm>
              <a:off x="620222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5F802F62-AA37-4638-934E-34B9576AB723}"/>
                </a:ext>
              </a:extLst>
            </p:cNvPr>
            <p:cNvSpPr/>
            <p:nvPr/>
          </p:nvSpPr>
          <p:spPr>
            <a:xfrm>
              <a:off x="658322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C8337F26-CEB4-4E71-A4A3-A258E6F81D43}"/>
                </a:ext>
              </a:extLst>
            </p:cNvPr>
            <p:cNvSpPr/>
            <p:nvPr/>
          </p:nvSpPr>
          <p:spPr>
            <a:xfrm>
              <a:off x="696422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F3B9909-C5AB-40CA-8F9E-E255EE56C7ED}"/>
                </a:ext>
              </a:extLst>
            </p:cNvPr>
            <p:cNvSpPr/>
            <p:nvPr/>
          </p:nvSpPr>
          <p:spPr>
            <a:xfrm>
              <a:off x="5811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5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084134B-691D-4691-982B-32A7A0363878}"/>
              </a:ext>
            </a:extLst>
          </p:cNvPr>
          <p:cNvSpPr txBox="1"/>
          <p:nvPr/>
        </p:nvSpPr>
        <p:spPr>
          <a:xfrm>
            <a:off x="7440715" y="71941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E1B01FB-FD5D-4638-B2BB-AC5E8117D507}"/>
              </a:ext>
            </a:extLst>
          </p:cNvPr>
          <p:cNvGrpSpPr/>
          <p:nvPr/>
        </p:nvGrpSpPr>
        <p:grpSpPr>
          <a:xfrm>
            <a:off x="7169963" y="2524545"/>
            <a:ext cx="1153160" cy="1524000"/>
            <a:chOff x="4287062" y="4863029"/>
            <a:chExt cx="1153160" cy="1524000"/>
          </a:xfrm>
        </p:grpSpPr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2342189A-AC8B-4693-B1ED-4137DAB9D914}"/>
                </a:ext>
              </a:extLst>
            </p:cNvPr>
            <p:cNvSpPr/>
            <p:nvPr/>
          </p:nvSpPr>
          <p:spPr>
            <a:xfrm>
              <a:off x="4849037" y="5061467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1CB951CD-A88E-42B7-A8DD-905DDFA374E4}"/>
                </a:ext>
              </a:extLst>
            </p:cNvPr>
            <p:cNvSpPr/>
            <p:nvPr/>
          </p:nvSpPr>
          <p:spPr>
            <a:xfrm>
              <a:off x="4457877" y="5061467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9E521DD7-85FF-4789-9328-F1617D534BF9}"/>
                </a:ext>
              </a:extLst>
            </p:cNvPr>
            <p:cNvSpPr/>
            <p:nvPr/>
          </p:nvSpPr>
          <p:spPr>
            <a:xfrm>
              <a:off x="4477562" y="567582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A5928659-B8B1-45D1-987D-8F0B05764EFD}"/>
                </a:ext>
              </a:extLst>
            </p:cNvPr>
            <p:cNvSpPr/>
            <p:nvPr/>
          </p:nvSpPr>
          <p:spPr>
            <a:xfrm>
              <a:off x="4858562" y="567582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7E7A33B-020E-4AA4-B699-6AC8D6CD8F00}"/>
                </a:ext>
              </a:extLst>
            </p:cNvPr>
            <p:cNvSpPr/>
            <p:nvPr/>
          </p:nvSpPr>
          <p:spPr>
            <a:xfrm>
              <a:off x="4287062" y="4863029"/>
              <a:ext cx="1153160" cy="1524000"/>
            </a:xfrm>
            <a:custGeom>
              <a:avLst/>
              <a:gdLst>
                <a:gd name="connsiteX0" fmla="*/ 0 w 1153160"/>
                <a:gd name="connsiteY0" fmla="*/ 192197 h 1524000"/>
                <a:gd name="connsiteX1" fmla="*/ 192197 w 1153160"/>
                <a:gd name="connsiteY1" fmla="*/ 0 h 1524000"/>
                <a:gd name="connsiteX2" fmla="*/ 584268 w 1153160"/>
                <a:gd name="connsiteY2" fmla="*/ 0 h 1524000"/>
                <a:gd name="connsiteX3" fmla="*/ 960963 w 1153160"/>
                <a:gd name="connsiteY3" fmla="*/ 0 h 1524000"/>
                <a:gd name="connsiteX4" fmla="*/ 1153160 w 1153160"/>
                <a:gd name="connsiteY4" fmla="*/ 192197 h 1524000"/>
                <a:gd name="connsiteX5" fmla="*/ 1153160 w 1153160"/>
                <a:gd name="connsiteY5" fmla="*/ 773396 h 1524000"/>
                <a:gd name="connsiteX6" fmla="*/ 1153160 w 1153160"/>
                <a:gd name="connsiteY6" fmla="*/ 1331803 h 1524000"/>
                <a:gd name="connsiteX7" fmla="*/ 960963 w 1153160"/>
                <a:gd name="connsiteY7" fmla="*/ 1524000 h 1524000"/>
                <a:gd name="connsiteX8" fmla="*/ 568892 w 1153160"/>
                <a:gd name="connsiteY8" fmla="*/ 1524000 h 1524000"/>
                <a:gd name="connsiteX9" fmla="*/ 192197 w 1153160"/>
                <a:gd name="connsiteY9" fmla="*/ 1524000 h 1524000"/>
                <a:gd name="connsiteX10" fmla="*/ 0 w 1153160"/>
                <a:gd name="connsiteY10" fmla="*/ 1331803 h 1524000"/>
                <a:gd name="connsiteX11" fmla="*/ 0 w 1153160"/>
                <a:gd name="connsiteY11" fmla="*/ 739208 h 1524000"/>
                <a:gd name="connsiteX12" fmla="*/ 0 w 1153160"/>
                <a:gd name="connsiteY12" fmla="*/ 192197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3160" h="1524000" extrusionOk="0">
                  <a:moveTo>
                    <a:pt x="0" y="192197"/>
                  </a:moveTo>
                  <a:cubicBezTo>
                    <a:pt x="-8434" y="77301"/>
                    <a:pt x="98217" y="13331"/>
                    <a:pt x="192197" y="0"/>
                  </a:cubicBezTo>
                  <a:cubicBezTo>
                    <a:pt x="311480" y="2904"/>
                    <a:pt x="398168" y="14575"/>
                    <a:pt x="584268" y="0"/>
                  </a:cubicBezTo>
                  <a:cubicBezTo>
                    <a:pt x="770368" y="-14575"/>
                    <a:pt x="786748" y="6965"/>
                    <a:pt x="960963" y="0"/>
                  </a:cubicBezTo>
                  <a:cubicBezTo>
                    <a:pt x="1047110" y="10416"/>
                    <a:pt x="1174968" y="77952"/>
                    <a:pt x="1153160" y="192197"/>
                  </a:cubicBezTo>
                  <a:cubicBezTo>
                    <a:pt x="1140612" y="403901"/>
                    <a:pt x="1125713" y="557013"/>
                    <a:pt x="1153160" y="773396"/>
                  </a:cubicBezTo>
                  <a:cubicBezTo>
                    <a:pt x="1180607" y="989779"/>
                    <a:pt x="1151933" y="1217267"/>
                    <a:pt x="1153160" y="1331803"/>
                  </a:cubicBezTo>
                  <a:cubicBezTo>
                    <a:pt x="1169370" y="1429636"/>
                    <a:pt x="1046448" y="1530646"/>
                    <a:pt x="960963" y="1524000"/>
                  </a:cubicBezTo>
                  <a:cubicBezTo>
                    <a:pt x="806656" y="1523866"/>
                    <a:pt x="747734" y="1532349"/>
                    <a:pt x="568892" y="1524000"/>
                  </a:cubicBezTo>
                  <a:cubicBezTo>
                    <a:pt x="390050" y="1515651"/>
                    <a:pt x="346191" y="1518243"/>
                    <a:pt x="192197" y="1524000"/>
                  </a:cubicBezTo>
                  <a:cubicBezTo>
                    <a:pt x="61229" y="1524867"/>
                    <a:pt x="-5255" y="1426465"/>
                    <a:pt x="0" y="1331803"/>
                  </a:cubicBezTo>
                  <a:cubicBezTo>
                    <a:pt x="21513" y="1170757"/>
                    <a:pt x="7604" y="888791"/>
                    <a:pt x="0" y="739208"/>
                  </a:cubicBezTo>
                  <a:cubicBezTo>
                    <a:pt x="-7604" y="589625"/>
                    <a:pt x="-15437" y="433859"/>
                    <a:pt x="0" y="192197"/>
                  </a:cubicBezTo>
                  <a:close/>
                </a:path>
              </a:pathLst>
            </a:custGeom>
            <a:noFill/>
            <a:ln w="57150">
              <a:extLst>
                <a:ext uri="{C807C97D-BFC1-408E-A445-0C87EB9F89A2}">
                  <ask:lineSketchStyleProps xmlns:ask="http://schemas.microsoft.com/office/drawing/2018/sketchyshapes" sd="335190026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225F514-88EC-438D-B60A-A3C3161F7F55}"/>
              </a:ext>
            </a:extLst>
          </p:cNvPr>
          <p:cNvGrpSpPr/>
          <p:nvPr/>
        </p:nvGrpSpPr>
        <p:grpSpPr>
          <a:xfrm>
            <a:off x="9708762" y="2514599"/>
            <a:ext cx="1504950" cy="1524001"/>
            <a:chOff x="6115862" y="4863027"/>
            <a:chExt cx="1504950" cy="1524001"/>
          </a:xfrm>
        </p:grpSpPr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6A65E7B0-1122-44E4-AB4B-6B880283F1AE}"/>
                </a:ext>
              </a:extLst>
            </p:cNvPr>
            <p:cNvSpPr/>
            <p:nvPr/>
          </p:nvSpPr>
          <p:spPr>
            <a:xfrm>
              <a:off x="6964222" y="5091629"/>
              <a:ext cx="381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9</a:t>
              </a:r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47CAD5EB-A765-4332-9A9F-7FF565398F91}"/>
                </a:ext>
              </a:extLst>
            </p:cNvPr>
            <p:cNvSpPr/>
            <p:nvPr/>
          </p:nvSpPr>
          <p:spPr>
            <a:xfrm>
              <a:off x="6583222" y="509162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8B0D92FC-9123-403D-8BF9-3CC2C31FEC68}"/>
                </a:ext>
              </a:extLst>
            </p:cNvPr>
            <p:cNvSpPr/>
            <p:nvPr/>
          </p:nvSpPr>
          <p:spPr>
            <a:xfrm>
              <a:off x="6230162" y="569487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E3BD69A8-01D2-4BBA-8F27-B303914EC136}"/>
                </a:ext>
              </a:extLst>
            </p:cNvPr>
            <p:cNvSpPr/>
            <p:nvPr/>
          </p:nvSpPr>
          <p:spPr>
            <a:xfrm>
              <a:off x="6611162" y="569487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1FCA0363-1392-468E-B1A8-7A7C7AC41BDB}"/>
                </a:ext>
              </a:extLst>
            </p:cNvPr>
            <p:cNvSpPr/>
            <p:nvPr/>
          </p:nvSpPr>
          <p:spPr>
            <a:xfrm>
              <a:off x="6992162" y="569487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37B5E92-76C5-4A67-A87B-EEB3964FF396}"/>
                </a:ext>
              </a:extLst>
            </p:cNvPr>
            <p:cNvSpPr/>
            <p:nvPr/>
          </p:nvSpPr>
          <p:spPr>
            <a:xfrm>
              <a:off x="6115862" y="4863027"/>
              <a:ext cx="1504950" cy="1524001"/>
            </a:xfrm>
            <a:custGeom>
              <a:avLst/>
              <a:gdLst>
                <a:gd name="connsiteX0" fmla="*/ 0 w 1504950"/>
                <a:gd name="connsiteY0" fmla="*/ 250830 h 1524001"/>
                <a:gd name="connsiteX1" fmla="*/ 250830 w 1504950"/>
                <a:gd name="connsiteY1" fmla="*/ 0 h 1524001"/>
                <a:gd name="connsiteX2" fmla="*/ 762508 w 1504950"/>
                <a:gd name="connsiteY2" fmla="*/ 0 h 1524001"/>
                <a:gd name="connsiteX3" fmla="*/ 1254120 w 1504950"/>
                <a:gd name="connsiteY3" fmla="*/ 0 h 1524001"/>
                <a:gd name="connsiteX4" fmla="*/ 1504950 w 1504950"/>
                <a:gd name="connsiteY4" fmla="*/ 250830 h 1524001"/>
                <a:gd name="connsiteX5" fmla="*/ 1504950 w 1504950"/>
                <a:gd name="connsiteY5" fmla="*/ 772224 h 1524001"/>
                <a:gd name="connsiteX6" fmla="*/ 1504950 w 1504950"/>
                <a:gd name="connsiteY6" fmla="*/ 1273171 h 1524001"/>
                <a:gd name="connsiteX7" fmla="*/ 1254120 w 1504950"/>
                <a:gd name="connsiteY7" fmla="*/ 1524001 h 1524001"/>
                <a:gd name="connsiteX8" fmla="*/ 742442 w 1504950"/>
                <a:gd name="connsiteY8" fmla="*/ 1524001 h 1524001"/>
                <a:gd name="connsiteX9" fmla="*/ 250830 w 1504950"/>
                <a:gd name="connsiteY9" fmla="*/ 1524001 h 1524001"/>
                <a:gd name="connsiteX10" fmla="*/ 0 w 1504950"/>
                <a:gd name="connsiteY10" fmla="*/ 1273171 h 1524001"/>
                <a:gd name="connsiteX11" fmla="*/ 0 w 1504950"/>
                <a:gd name="connsiteY11" fmla="*/ 741554 h 1524001"/>
                <a:gd name="connsiteX12" fmla="*/ 0 w 1504950"/>
                <a:gd name="connsiteY12" fmla="*/ 250830 h 152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4950" h="1524001" extrusionOk="0">
                  <a:moveTo>
                    <a:pt x="0" y="250830"/>
                  </a:moveTo>
                  <a:cubicBezTo>
                    <a:pt x="-5822" y="106260"/>
                    <a:pt x="135144" y="25029"/>
                    <a:pt x="250830" y="0"/>
                  </a:cubicBezTo>
                  <a:cubicBezTo>
                    <a:pt x="479805" y="6385"/>
                    <a:pt x="587240" y="17305"/>
                    <a:pt x="762508" y="0"/>
                  </a:cubicBezTo>
                  <a:cubicBezTo>
                    <a:pt x="937776" y="-17305"/>
                    <a:pt x="1116348" y="-21319"/>
                    <a:pt x="1254120" y="0"/>
                  </a:cubicBezTo>
                  <a:cubicBezTo>
                    <a:pt x="1377424" y="7930"/>
                    <a:pt x="1516679" y="107945"/>
                    <a:pt x="1504950" y="250830"/>
                  </a:cubicBezTo>
                  <a:cubicBezTo>
                    <a:pt x="1510026" y="419157"/>
                    <a:pt x="1482105" y="645392"/>
                    <a:pt x="1504950" y="772224"/>
                  </a:cubicBezTo>
                  <a:cubicBezTo>
                    <a:pt x="1527795" y="899056"/>
                    <a:pt x="1488187" y="1129920"/>
                    <a:pt x="1504950" y="1273171"/>
                  </a:cubicBezTo>
                  <a:cubicBezTo>
                    <a:pt x="1533211" y="1397206"/>
                    <a:pt x="1382845" y="1527155"/>
                    <a:pt x="1254120" y="1524001"/>
                  </a:cubicBezTo>
                  <a:cubicBezTo>
                    <a:pt x="1015512" y="1513376"/>
                    <a:pt x="997350" y="1499778"/>
                    <a:pt x="742442" y="1524001"/>
                  </a:cubicBezTo>
                  <a:cubicBezTo>
                    <a:pt x="487534" y="1548224"/>
                    <a:pt x="371455" y="1524009"/>
                    <a:pt x="250830" y="1524001"/>
                  </a:cubicBezTo>
                  <a:cubicBezTo>
                    <a:pt x="100528" y="1524412"/>
                    <a:pt x="-7270" y="1395810"/>
                    <a:pt x="0" y="1273171"/>
                  </a:cubicBezTo>
                  <a:cubicBezTo>
                    <a:pt x="24029" y="1132089"/>
                    <a:pt x="18495" y="872059"/>
                    <a:pt x="0" y="741554"/>
                  </a:cubicBezTo>
                  <a:cubicBezTo>
                    <a:pt x="-18495" y="611049"/>
                    <a:pt x="-868" y="465158"/>
                    <a:pt x="0" y="250830"/>
                  </a:cubicBezTo>
                  <a:close/>
                </a:path>
              </a:pathLst>
            </a:custGeom>
            <a:noFill/>
            <a:ln w="57150">
              <a:extLst>
                <a:ext uri="{C807C97D-BFC1-408E-A445-0C87EB9F89A2}">
                  <ask:lineSketchStyleProps xmlns:ask="http://schemas.microsoft.com/office/drawing/2018/sketchyshapes" sd="335190026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箭头: 上 38">
            <a:extLst>
              <a:ext uri="{FF2B5EF4-FFF2-40B4-BE49-F238E27FC236}">
                <a16:creationId xmlns:a16="http://schemas.microsoft.com/office/drawing/2014/main" id="{EF1B1747-2B06-41F7-863C-7D0AF1011672}"/>
              </a:ext>
            </a:extLst>
          </p:cNvPr>
          <p:cNvSpPr/>
          <p:nvPr/>
        </p:nvSpPr>
        <p:spPr>
          <a:xfrm rot="11555922">
            <a:off x="9894396" y="4196835"/>
            <a:ext cx="762000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ADDBB6-9B2A-40B2-A721-00D9E6BB2182}"/>
              </a:ext>
            </a:extLst>
          </p:cNvPr>
          <p:cNvSpPr txBox="1"/>
          <p:nvPr/>
        </p:nvSpPr>
        <p:spPr>
          <a:xfrm>
            <a:off x="6858000" y="1783552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Subproblem 1: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0,1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箭头: 上 41">
            <a:extLst>
              <a:ext uri="{FF2B5EF4-FFF2-40B4-BE49-F238E27FC236}">
                <a16:creationId xmlns:a16="http://schemas.microsoft.com/office/drawing/2014/main" id="{E476F41E-F39E-49F2-B8E5-550557F8A94E}"/>
              </a:ext>
            </a:extLst>
          </p:cNvPr>
          <p:cNvSpPr/>
          <p:nvPr/>
        </p:nvSpPr>
        <p:spPr>
          <a:xfrm rot="10119450">
            <a:off x="7378940" y="4269589"/>
            <a:ext cx="762000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5D67488-F499-4355-80E1-A9AE70364343}"/>
              </a:ext>
            </a:extLst>
          </p:cNvPr>
          <p:cNvSpPr txBox="1"/>
          <p:nvPr/>
        </p:nvSpPr>
        <p:spPr>
          <a:xfrm>
            <a:off x="9590228" y="1704192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Subproblem 2: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6,9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5,7,8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37C1AD9-B817-404F-9D28-34C35BF9B81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008568" y="664092"/>
            <a:ext cx="379526" cy="40603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A36CC74-9B84-478A-B381-3901394936C5}"/>
              </a:ext>
            </a:extLst>
          </p:cNvPr>
          <p:cNvSpPr txBox="1"/>
          <p:nvPr/>
        </p:nvSpPr>
        <p:spPr>
          <a:xfrm>
            <a:off x="341622" y="1783552"/>
            <a:ext cx="6774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//merge array A of length n1 and array B of length n2 into array C. 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Merge(A’, n1, B’, n2, C)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  if (A’ is empty or B’ is empty) </a:t>
            </a:r>
            <a:r>
              <a:rPr lang="en-US" altLang="zh-CN" dirty="0" err="1">
                <a:latin typeface="Consolas" panose="020B0609020204030204" pitchFamily="49" charset="0"/>
                <a:cs typeface="Cavolini" panose="020B0502040204020203" pitchFamily="66" charset="0"/>
              </a:rPr>
              <a:t>base_case</a:t>
            </a:r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  m = n1/2;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  m2 = </a:t>
            </a:r>
            <a:r>
              <a:rPr lang="en-US" altLang="zh-CN" dirty="0" err="1">
                <a:latin typeface="Consolas" panose="020B0609020204030204" pitchFamily="49" charset="0"/>
                <a:cs typeface="Cavolini" panose="020B0502040204020203" pitchFamily="66" charset="0"/>
              </a:rPr>
              <a:t>binary_search</a:t>
            </a:r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(B’, A’[m]);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  C[m+m2+1] = A’[m];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  in parallel: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    merge(A’, m, B’, m2, C);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    merge(A’+m+1, n1-m-1, B’+m2+1, n2-m2-1, C+m+m2);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  return C;</a:t>
            </a:r>
          </a:p>
          <a:p>
            <a:r>
              <a:rPr lang="en-US" altLang="zh-CN" dirty="0">
                <a:latin typeface="Consolas" panose="020B0609020204030204" pitchFamily="49" charset="0"/>
                <a:cs typeface="Cavolini" panose="020B0502040204020203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09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8310-5FF2-4326-B20B-AFF2CE21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6030772" cy="685800"/>
          </a:xfrm>
        </p:spPr>
        <p:txBody>
          <a:bodyPr/>
          <a:lstStyle/>
          <a:p>
            <a:r>
              <a:rPr lang="en-US" altLang="zh-CN" dirty="0"/>
              <a:t>A parallel merge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B85EE-0989-4496-9BF9-CA387FB36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799" y="1371600"/>
                <a:ext cx="6096001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In each recursive call the only work is the binary search</a:t>
                </a:r>
              </a:p>
              <a:p>
                <a:r>
                  <a:rPr lang="en-US" altLang="zh-CN" dirty="0"/>
                  <a:t>Assume the original input arrays are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. They are both of the same size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Assume in each recursive call, we are dealing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, they can have different sizes.</a:t>
                </a:r>
              </a:p>
              <a:p>
                <a:r>
                  <a:rPr lang="en-US" altLang="zh-CN" dirty="0"/>
                  <a:t>Array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is always perfectly partitioned, but it’s not the case for array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 But, as long as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empty, we reach the base case. </a:t>
                </a:r>
              </a:p>
              <a:p>
                <a:r>
                  <a:rPr lang="en-US" altLang="zh-CN" dirty="0"/>
                  <a:t>So in log n rounds we reach the base case. In each round the cost is also O(log n)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B85EE-0989-4496-9BF9-CA387FB36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371600"/>
                <a:ext cx="6096001" cy="5486400"/>
              </a:xfrm>
              <a:blipFill>
                <a:blip r:embed="rId2"/>
                <a:stretch>
                  <a:fillRect l="-1500" t="-2222" r="-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5B3D2-534C-4816-9AF4-17378F9E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AD1107A-66AB-4DFE-B38B-1B7B5C8CF161}"/>
              </a:ext>
            </a:extLst>
          </p:cNvPr>
          <p:cNvSpPr/>
          <p:nvPr/>
        </p:nvSpPr>
        <p:spPr>
          <a:xfrm>
            <a:off x="9312922" y="283093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441F2526-2C9C-48EC-BA90-17EC82F06BF1}"/>
              </a:ext>
            </a:extLst>
          </p:cNvPr>
          <p:cNvSpPr/>
          <p:nvPr/>
        </p:nvSpPr>
        <p:spPr>
          <a:xfrm>
            <a:off x="8169922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BE5C5F3-04DD-4E0E-9EB6-106B197F281C}"/>
              </a:ext>
            </a:extLst>
          </p:cNvPr>
          <p:cNvSpPr/>
          <p:nvPr/>
        </p:nvSpPr>
        <p:spPr>
          <a:xfrm>
            <a:off x="8550922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8BFAC8A9-AA06-4C69-B059-840235AE6ECB}"/>
              </a:ext>
            </a:extLst>
          </p:cNvPr>
          <p:cNvSpPr/>
          <p:nvPr/>
        </p:nvSpPr>
        <p:spPr>
          <a:xfrm>
            <a:off x="8931922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27CC6AAE-4BAE-4AB7-BDE4-DE61C06A9D2E}"/>
              </a:ext>
            </a:extLst>
          </p:cNvPr>
          <p:cNvSpPr/>
          <p:nvPr/>
        </p:nvSpPr>
        <p:spPr>
          <a:xfrm>
            <a:off x="7778762" y="2830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5B71BC11-4AFD-44E3-B8F5-90D216E34DB1}"/>
              </a:ext>
            </a:extLst>
          </p:cNvPr>
          <p:cNvSpPr/>
          <p:nvPr/>
        </p:nvSpPr>
        <p:spPr>
          <a:xfrm>
            <a:off x="7816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E8FF49A3-5635-4310-BDED-01B1C739394C}"/>
              </a:ext>
            </a:extLst>
          </p:cNvPr>
          <p:cNvSpPr/>
          <p:nvPr/>
        </p:nvSpPr>
        <p:spPr>
          <a:xfrm>
            <a:off x="8197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62A75BA4-F0DE-4276-AC2F-627F2CED03BA}"/>
              </a:ext>
            </a:extLst>
          </p:cNvPr>
          <p:cNvSpPr/>
          <p:nvPr/>
        </p:nvSpPr>
        <p:spPr>
          <a:xfrm>
            <a:off x="8578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5417D3C7-D923-4E4E-A825-1E8312837BD7}"/>
              </a:ext>
            </a:extLst>
          </p:cNvPr>
          <p:cNvSpPr/>
          <p:nvPr/>
        </p:nvSpPr>
        <p:spPr>
          <a:xfrm>
            <a:off x="8959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692C43A-A5CD-4503-A9F0-C67DC6C20B42}"/>
              </a:ext>
            </a:extLst>
          </p:cNvPr>
          <p:cNvSpPr/>
          <p:nvPr/>
        </p:nvSpPr>
        <p:spPr>
          <a:xfrm>
            <a:off x="9340862" y="118796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BECFABD-EEBC-4769-9D8A-549BF1363AA7}"/>
              </a:ext>
            </a:extLst>
          </p:cNvPr>
          <p:cNvCxnSpPr>
            <a:stCxn id="7" idx="2"/>
          </p:cNvCxnSpPr>
          <p:nvPr/>
        </p:nvCxnSpPr>
        <p:spPr>
          <a:xfrm rot="5400000">
            <a:off x="8398205" y="844750"/>
            <a:ext cx="523875" cy="162560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E0D812-21A8-4E61-BA30-D434107E6698}"/>
              </a:ext>
            </a:extLst>
          </p:cNvPr>
          <p:cNvGrpSpPr/>
          <p:nvPr/>
        </p:nvGrpSpPr>
        <p:grpSpPr>
          <a:xfrm>
            <a:off x="6761480" y="4724400"/>
            <a:ext cx="3830320" cy="381000"/>
            <a:chOff x="3895902" y="3869254"/>
            <a:chExt cx="3830320" cy="381000"/>
          </a:xfrm>
        </p:grpSpPr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5B1B5E8-1D88-47B1-8D56-5905FA7604AF}"/>
                </a:ext>
              </a:extLst>
            </p:cNvPr>
            <p:cNvSpPr/>
            <p:nvPr/>
          </p:nvSpPr>
          <p:spPr>
            <a:xfrm>
              <a:off x="5430062" y="3869254"/>
              <a:ext cx="381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ECE52FB6-30B2-4280-858D-1C019F021AF8}"/>
                </a:ext>
              </a:extLst>
            </p:cNvPr>
            <p:cNvSpPr/>
            <p:nvPr/>
          </p:nvSpPr>
          <p:spPr>
            <a:xfrm>
              <a:off x="4287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FA59BEA4-33FE-4535-B1AF-B26A0763C8E0}"/>
                </a:ext>
              </a:extLst>
            </p:cNvPr>
            <p:cNvSpPr/>
            <p:nvPr/>
          </p:nvSpPr>
          <p:spPr>
            <a:xfrm>
              <a:off x="4668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0775B418-2085-4AC6-A162-5D9905506EC0}"/>
                </a:ext>
              </a:extLst>
            </p:cNvPr>
            <p:cNvSpPr/>
            <p:nvPr/>
          </p:nvSpPr>
          <p:spPr>
            <a:xfrm>
              <a:off x="5049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0BDC9D5D-81DD-42A0-AC5C-5FFE127FF94E}"/>
                </a:ext>
              </a:extLst>
            </p:cNvPr>
            <p:cNvSpPr/>
            <p:nvPr/>
          </p:nvSpPr>
          <p:spPr>
            <a:xfrm>
              <a:off x="389590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583DF69C-4C2C-49B4-B14F-AA774ABF5659}"/>
                </a:ext>
              </a:extLst>
            </p:cNvPr>
            <p:cNvSpPr/>
            <p:nvPr/>
          </p:nvSpPr>
          <p:spPr>
            <a:xfrm>
              <a:off x="7345222" y="3869254"/>
              <a:ext cx="381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9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1705B02F-3387-4CAF-9784-B4353C76D661}"/>
                </a:ext>
              </a:extLst>
            </p:cNvPr>
            <p:cNvSpPr/>
            <p:nvPr/>
          </p:nvSpPr>
          <p:spPr>
            <a:xfrm>
              <a:off x="620222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5F802F62-AA37-4638-934E-34B9576AB723}"/>
                </a:ext>
              </a:extLst>
            </p:cNvPr>
            <p:cNvSpPr/>
            <p:nvPr/>
          </p:nvSpPr>
          <p:spPr>
            <a:xfrm>
              <a:off x="658322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C8337F26-CEB4-4E71-A4A3-A258E6F81D43}"/>
                </a:ext>
              </a:extLst>
            </p:cNvPr>
            <p:cNvSpPr/>
            <p:nvPr/>
          </p:nvSpPr>
          <p:spPr>
            <a:xfrm>
              <a:off x="696422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F3B9909-C5AB-40CA-8F9E-E255EE56C7ED}"/>
                </a:ext>
              </a:extLst>
            </p:cNvPr>
            <p:cNvSpPr/>
            <p:nvPr/>
          </p:nvSpPr>
          <p:spPr>
            <a:xfrm>
              <a:off x="5811062" y="3869254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5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084134B-691D-4691-982B-32A7A0363878}"/>
              </a:ext>
            </a:extLst>
          </p:cNvPr>
          <p:cNvSpPr txBox="1"/>
          <p:nvPr/>
        </p:nvSpPr>
        <p:spPr>
          <a:xfrm>
            <a:off x="6918287" y="71941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E1B01FB-FD5D-4638-B2BB-AC5E8117D507}"/>
              </a:ext>
            </a:extLst>
          </p:cNvPr>
          <p:cNvGrpSpPr/>
          <p:nvPr/>
        </p:nvGrpSpPr>
        <p:grpSpPr>
          <a:xfrm>
            <a:off x="6647535" y="2524545"/>
            <a:ext cx="1153160" cy="1524000"/>
            <a:chOff x="4287062" y="4863029"/>
            <a:chExt cx="1153160" cy="1524000"/>
          </a:xfrm>
        </p:grpSpPr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2342189A-AC8B-4693-B1ED-4137DAB9D914}"/>
                </a:ext>
              </a:extLst>
            </p:cNvPr>
            <p:cNvSpPr/>
            <p:nvPr/>
          </p:nvSpPr>
          <p:spPr>
            <a:xfrm>
              <a:off x="4849037" y="5061467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1CB951CD-A88E-42B7-A8DD-905DDFA374E4}"/>
                </a:ext>
              </a:extLst>
            </p:cNvPr>
            <p:cNvSpPr/>
            <p:nvPr/>
          </p:nvSpPr>
          <p:spPr>
            <a:xfrm>
              <a:off x="4457877" y="5061467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9E521DD7-85FF-4789-9328-F1617D534BF9}"/>
                </a:ext>
              </a:extLst>
            </p:cNvPr>
            <p:cNvSpPr/>
            <p:nvPr/>
          </p:nvSpPr>
          <p:spPr>
            <a:xfrm>
              <a:off x="4477562" y="567582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A5928659-B8B1-45D1-987D-8F0B05764EFD}"/>
                </a:ext>
              </a:extLst>
            </p:cNvPr>
            <p:cNvSpPr/>
            <p:nvPr/>
          </p:nvSpPr>
          <p:spPr>
            <a:xfrm>
              <a:off x="4858562" y="567582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7E7A33B-020E-4AA4-B699-6AC8D6CD8F00}"/>
                </a:ext>
              </a:extLst>
            </p:cNvPr>
            <p:cNvSpPr/>
            <p:nvPr/>
          </p:nvSpPr>
          <p:spPr>
            <a:xfrm>
              <a:off x="4287062" y="4863029"/>
              <a:ext cx="1153160" cy="1524000"/>
            </a:xfrm>
            <a:custGeom>
              <a:avLst/>
              <a:gdLst>
                <a:gd name="connsiteX0" fmla="*/ 0 w 1153160"/>
                <a:gd name="connsiteY0" fmla="*/ 192197 h 1524000"/>
                <a:gd name="connsiteX1" fmla="*/ 192197 w 1153160"/>
                <a:gd name="connsiteY1" fmla="*/ 0 h 1524000"/>
                <a:gd name="connsiteX2" fmla="*/ 584268 w 1153160"/>
                <a:gd name="connsiteY2" fmla="*/ 0 h 1524000"/>
                <a:gd name="connsiteX3" fmla="*/ 960963 w 1153160"/>
                <a:gd name="connsiteY3" fmla="*/ 0 h 1524000"/>
                <a:gd name="connsiteX4" fmla="*/ 1153160 w 1153160"/>
                <a:gd name="connsiteY4" fmla="*/ 192197 h 1524000"/>
                <a:gd name="connsiteX5" fmla="*/ 1153160 w 1153160"/>
                <a:gd name="connsiteY5" fmla="*/ 773396 h 1524000"/>
                <a:gd name="connsiteX6" fmla="*/ 1153160 w 1153160"/>
                <a:gd name="connsiteY6" fmla="*/ 1331803 h 1524000"/>
                <a:gd name="connsiteX7" fmla="*/ 960963 w 1153160"/>
                <a:gd name="connsiteY7" fmla="*/ 1524000 h 1524000"/>
                <a:gd name="connsiteX8" fmla="*/ 568892 w 1153160"/>
                <a:gd name="connsiteY8" fmla="*/ 1524000 h 1524000"/>
                <a:gd name="connsiteX9" fmla="*/ 192197 w 1153160"/>
                <a:gd name="connsiteY9" fmla="*/ 1524000 h 1524000"/>
                <a:gd name="connsiteX10" fmla="*/ 0 w 1153160"/>
                <a:gd name="connsiteY10" fmla="*/ 1331803 h 1524000"/>
                <a:gd name="connsiteX11" fmla="*/ 0 w 1153160"/>
                <a:gd name="connsiteY11" fmla="*/ 739208 h 1524000"/>
                <a:gd name="connsiteX12" fmla="*/ 0 w 1153160"/>
                <a:gd name="connsiteY12" fmla="*/ 192197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3160" h="1524000" extrusionOk="0">
                  <a:moveTo>
                    <a:pt x="0" y="192197"/>
                  </a:moveTo>
                  <a:cubicBezTo>
                    <a:pt x="-8434" y="77301"/>
                    <a:pt x="98217" y="13331"/>
                    <a:pt x="192197" y="0"/>
                  </a:cubicBezTo>
                  <a:cubicBezTo>
                    <a:pt x="311480" y="2904"/>
                    <a:pt x="398168" y="14575"/>
                    <a:pt x="584268" y="0"/>
                  </a:cubicBezTo>
                  <a:cubicBezTo>
                    <a:pt x="770368" y="-14575"/>
                    <a:pt x="786748" y="6965"/>
                    <a:pt x="960963" y="0"/>
                  </a:cubicBezTo>
                  <a:cubicBezTo>
                    <a:pt x="1047110" y="10416"/>
                    <a:pt x="1174968" y="77952"/>
                    <a:pt x="1153160" y="192197"/>
                  </a:cubicBezTo>
                  <a:cubicBezTo>
                    <a:pt x="1140612" y="403901"/>
                    <a:pt x="1125713" y="557013"/>
                    <a:pt x="1153160" y="773396"/>
                  </a:cubicBezTo>
                  <a:cubicBezTo>
                    <a:pt x="1180607" y="989779"/>
                    <a:pt x="1151933" y="1217267"/>
                    <a:pt x="1153160" y="1331803"/>
                  </a:cubicBezTo>
                  <a:cubicBezTo>
                    <a:pt x="1169370" y="1429636"/>
                    <a:pt x="1046448" y="1530646"/>
                    <a:pt x="960963" y="1524000"/>
                  </a:cubicBezTo>
                  <a:cubicBezTo>
                    <a:pt x="806656" y="1523866"/>
                    <a:pt x="747734" y="1532349"/>
                    <a:pt x="568892" y="1524000"/>
                  </a:cubicBezTo>
                  <a:cubicBezTo>
                    <a:pt x="390050" y="1515651"/>
                    <a:pt x="346191" y="1518243"/>
                    <a:pt x="192197" y="1524000"/>
                  </a:cubicBezTo>
                  <a:cubicBezTo>
                    <a:pt x="61229" y="1524867"/>
                    <a:pt x="-5255" y="1426465"/>
                    <a:pt x="0" y="1331803"/>
                  </a:cubicBezTo>
                  <a:cubicBezTo>
                    <a:pt x="21513" y="1170757"/>
                    <a:pt x="7604" y="888791"/>
                    <a:pt x="0" y="739208"/>
                  </a:cubicBezTo>
                  <a:cubicBezTo>
                    <a:pt x="-7604" y="589625"/>
                    <a:pt x="-15437" y="433859"/>
                    <a:pt x="0" y="192197"/>
                  </a:cubicBezTo>
                  <a:close/>
                </a:path>
              </a:pathLst>
            </a:custGeom>
            <a:noFill/>
            <a:ln w="57150">
              <a:extLst>
                <a:ext uri="{C807C97D-BFC1-408E-A445-0C87EB9F89A2}">
                  <ask:lineSketchStyleProps xmlns:ask="http://schemas.microsoft.com/office/drawing/2018/sketchyshapes" sd="335190026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225F514-88EC-438D-B60A-A3C3161F7F55}"/>
              </a:ext>
            </a:extLst>
          </p:cNvPr>
          <p:cNvGrpSpPr/>
          <p:nvPr/>
        </p:nvGrpSpPr>
        <p:grpSpPr>
          <a:xfrm>
            <a:off x="9186334" y="2514599"/>
            <a:ext cx="1504950" cy="1524001"/>
            <a:chOff x="6115862" y="4863027"/>
            <a:chExt cx="1504950" cy="1524001"/>
          </a:xfrm>
        </p:grpSpPr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6A65E7B0-1122-44E4-AB4B-6B880283F1AE}"/>
                </a:ext>
              </a:extLst>
            </p:cNvPr>
            <p:cNvSpPr/>
            <p:nvPr/>
          </p:nvSpPr>
          <p:spPr>
            <a:xfrm>
              <a:off x="6964222" y="5091629"/>
              <a:ext cx="3810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9</a:t>
              </a:r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47CAD5EB-A765-4332-9A9F-7FF565398F91}"/>
                </a:ext>
              </a:extLst>
            </p:cNvPr>
            <p:cNvSpPr/>
            <p:nvPr/>
          </p:nvSpPr>
          <p:spPr>
            <a:xfrm>
              <a:off x="6583222" y="509162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8B0D92FC-9123-403D-8BF9-3CC2C31FEC68}"/>
                </a:ext>
              </a:extLst>
            </p:cNvPr>
            <p:cNvSpPr/>
            <p:nvPr/>
          </p:nvSpPr>
          <p:spPr>
            <a:xfrm>
              <a:off x="6230162" y="569487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E3BD69A8-01D2-4BBA-8F27-B303914EC136}"/>
                </a:ext>
              </a:extLst>
            </p:cNvPr>
            <p:cNvSpPr/>
            <p:nvPr/>
          </p:nvSpPr>
          <p:spPr>
            <a:xfrm>
              <a:off x="6611162" y="569487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1FCA0363-1392-468E-B1A8-7A7C7AC41BDB}"/>
                </a:ext>
              </a:extLst>
            </p:cNvPr>
            <p:cNvSpPr/>
            <p:nvPr/>
          </p:nvSpPr>
          <p:spPr>
            <a:xfrm>
              <a:off x="6992162" y="5694879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37B5E92-76C5-4A67-A87B-EEB3964FF396}"/>
                </a:ext>
              </a:extLst>
            </p:cNvPr>
            <p:cNvSpPr/>
            <p:nvPr/>
          </p:nvSpPr>
          <p:spPr>
            <a:xfrm>
              <a:off x="6115862" y="4863027"/>
              <a:ext cx="1504950" cy="1524001"/>
            </a:xfrm>
            <a:custGeom>
              <a:avLst/>
              <a:gdLst>
                <a:gd name="connsiteX0" fmla="*/ 0 w 1504950"/>
                <a:gd name="connsiteY0" fmla="*/ 250830 h 1524001"/>
                <a:gd name="connsiteX1" fmla="*/ 250830 w 1504950"/>
                <a:gd name="connsiteY1" fmla="*/ 0 h 1524001"/>
                <a:gd name="connsiteX2" fmla="*/ 762508 w 1504950"/>
                <a:gd name="connsiteY2" fmla="*/ 0 h 1524001"/>
                <a:gd name="connsiteX3" fmla="*/ 1254120 w 1504950"/>
                <a:gd name="connsiteY3" fmla="*/ 0 h 1524001"/>
                <a:gd name="connsiteX4" fmla="*/ 1504950 w 1504950"/>
                <a:gd name="connsiteY4" fmla="*/ 250830 h 1524001"/>
                <a:gd name="connsiteX5" fmla="*/ 1504950 w 1504950"/>
                <a:gd name="connsiteY5" fmla="*/ 772224 h 1524001"/>
                <a:gd name="connsiteX6" fmla="*/ 1504950 w 1504950"/>
                <a:gd name="connsiteY6" fmla="*/ 1273171 h 1524001"/>
                <a:gd name="connsiteX7" fmla="*/ 1254120 w 1504950"/>
                <a:gd name="connsiteY7" fmla="*/ 1524001 h 1524001"/>
                <a:gd name="connsiteX8" fmla="*/ 742442 w 1504950"/>
                <a:gd name="connsiteY8" fmla="*/ 1524001 h 1524001"/>
                <a:gd name="connsiteX9" fmla="*/ 250830 w 1504950"/>
                <a:gd name="connsiteY9" fmla="*/ 1524001 h 1524001"/>
                <a:gd name="connsiteX10" fmla="*/ 0 w 1504950"/>
                <a:gd name="connsiteY10" fmla="*/ 1273171 h 1524001"/>
                <a:gd name="connsiteX11" fmla="*/ 0 w 1504950"/>
                <a:gd name="connsiteY11" fmla="*/ 741554 h 1524001"/>
                <a:gd name="connsiteX12" fmla="*/ 0 w 1504950"/>
                <a:gd name="connsiteY12" fmla="*/ 250830 h 152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4950" h="1524001" extrusionOk="0">
                  <a:moveTo>
                    <a:pt x="0" y="250830"/>
                  </a:moveTo>
                  <a:cubicBezTo>
                    <a:pt x="-5822" y="106260"/>
                    <a:pt x="135144" y="25029"/>
                    <a:pt x="250830" y="0"/>
                  </a:cubicBezTo>
                  <a:cubicBezTo>
                    <a:pt x="479805" y="6385"/>
                    <a:pt x="587240" y="17305"/>
                    <a:pt x="762508" y="0"/>
                  </a:cubicBezTo>
                  <a:cubicBezTo>
                    <a:pt x="937776" y="-17305"/>
                    <a:pt x="1116348" y="-21319"/>
                    <a:pt x="1254120" y="0"/>
                  </a:cubicBezTo>
                  <a:cubicBezTo>
                    <a:pt x="1377424" y="7930"/>
                    <a:pt x="1516679" y="107945"/>
                    <a:pt x="1504950" y="250830"/>
                  </a:cubicBezTo>
                  <a:cubicBezTo>
                    <a:pt x="1510026" y="419157"/>
                    <a:pt x="1482105" y="645392"/>
                    <a:pt x="1504950" y="772224"/>
                  </a:cubicBezTo>
                  <a:cubicBezTo>
                    <a:pt x="1527795" y="899056"/>
                    <a:pt x="1488187" y="1129920"/>
                    <a:pt x="1504950" y="1273171"/>
                  </a:cubicBezTo>
                  <a:cubicBezTo>
                    <a:pt x="1533211" y="1397206"/>
                    <a:pt x="1382845" y="1527155"/>
                    <a:pt x="1254120" y="1524001"/>
                  </a:cubicBezTo>
                  <a:cubicBezTo>
                    <a:pt x="1015512" y="1513376"/>
                    <a:pt x="997350" y="1499778"/>
                    <a:pt x="742442" y="1524001"/>
                  </a:cubicBezTo>
                  <a:cubicBezTo>
                    <a:pt x="487534" y="1548224"/>
                    <a:pt x="371455" y="1524009"/>
                    <a:pt x="250830" y="1524001"/>
                  </a:cubicBezTo>
                  <a:cubicBezTo>
                    <a:pt x="100528" y="1524412"/>
                    <a:pt x="-7270" y="1395810"/>
                    <a:pt x="0" y="1273171"/>
                  </a:cubicBezTo>
                  <a:cubicBezTo>
                    <a:pt x="24029" y="1132089"/>
                    <a:pt x="18495" y="872059"/>
                    <a:pt x="0" y="741554"/>
                  </a:cubicBezTo>
                  <a:cubicBezTo>
                    <a:pt x="-18495" y="611049"/>
                    <a:pt x="-868" y="465158"/>
                    <a:pt x="0" y="250830"/>
                  </a:cubicBezTo>
                  <a:close/>
                </a:path>
              </a:pathLst>
            </a:custGeom>
            <a:noFill/>
            <a:ln w="57150">
              <a:extLst>
                <a:ext uri="{C807C97D-BFC1-408E-A445-0C87EB9F89A2}">
                  <ask:lineSketchStyleProps xmlns:ask="http://schemas.microsoft.com/office/drawing/2018/sketchyshapes" sd="335190026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箭头: 上 38">
            <a:extLst>
              <a:ext uri="{FF2B5EF4-FFF2-40B4-BE49-F238E27FC236}">
                <a16:creationId xmlns:a16="http://schemas.microsoft.com/office/drawing/2014/main" id="{EF1B1747-2B06-41F7-863C-7D0AF1011672}"/>
              </a:ext>
            </a:extLst>
          </p:cNvPr>
          <p:cNvSpPr/>
          <p:nvPr/>
        </p:nvSpPr>
        <p:spPr>
          <a:xfrm rot="11555922">
            <a:off x="9371968" y="4196835"/>
            <a:ext cx="762000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ADDBB6-9B2A-40B2-A721-00D9E6BB2182}"/>
              </a:ext>
            </a:extLst>
          </p:cNvPr>
          <p:cNvSpPr txBox="1"/>
          <p:nvPr/>
        </p:nvSpPr>
        <p:spPr>
          <a:xfrm>
            <a:off x="6335572" y="1783552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Subproblem 1: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0,1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箭头: 上 41">
            <a:extLst>
              <a:ext uri="{FF2B5EF4-FFF2-40B4-BE49-F238E27FC236}">
                <a16:creationId xmlns:a16="http://schemas.microsoft.com/office/drawing/2014/main" id="{E476F41E-F39E-49F2-B8E5-550557F8A94E}"/>
              </a:ext>
            </a:extLst>
          </p:cNvPr>
          <p:cNvSpPr/>
          <p:nvPr/>
        </p:nvSpPr>
        <p:spPr>
          <a:xfrm rot="10119450">
            <a:off x="6856512" y="4269589"/>
            <a:ext cx="762000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5D67488-F499-4355-80E1-A9AE70364343}"/>
              </a:ext>
            </a:extLst>
          </p:cNvPr>
          <p:cNvSpPr txBox="1"/>
          <p:nvPr/>
        </p:nvSpPr>
        <p:spPr>
          <a:xfrm>
            <a:off x="9067800" y="1704192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Subproblem 2: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6,9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5,7,8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37C1AD9-B817-404F-9D28-34C35BF9B81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486140" y="664092"/>
            <a:ext cx="379526" cy="40603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E2CB5AD-EC91-4C68-8058-82AB45542603}"/>
                  </a:ext>
                </a:extLst>
              </p:cNvPr>
              <p:cNvSpPr/>
              <p:nvPr/>
            </p:nvSpPr>
            <p:spPr>
              <a:xfrm>
                <a:off x="6701641" y="5270438"/>
                <a:ext cx="3239605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lvl="0" indent="-228600" defTabSz="9144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zh-CN" sz="28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altLang="zh-CN" sz="28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800" b="0" i="0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func>
                    <m:r>
                      <a:rPr lang="en-US" altLang="zh-CN" sz="28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E2CB5AD-EC91-4C68-8058-82AB45542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641" y="5270438"/>
                <a:ext cx="3239605" cy="480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64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48C1-AFCD-4E84-AD3B-027B6E57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week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F341F-E55C-4926-A31E-E1134E24B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Flatten algorithm</a:t>
                </a:r>
              </a:p>
              <a:p>
                <a:pPr lvl="1"/>
                <a:r>
                  <a:rPr lang="en-US" altLang="zh-CN" dirty="0"/>
                  <a:t>Using a prefix sum to locate the head of each input array in the output array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Filter/packing</a:t>
                </a:r>
              </a:p>
              <a:p>
                <a:pPr lvl="1"/>
                <a:r>
                  <a:rPr lang="en-US" altLang="zh-CN" dirty="0"/>
                  <a:t>Given an array with a predicator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output all those makes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true in a consecutive array</a:t>
                </a:r>
              </a:p>
              <a:p>
                <a:pPr lvl="1"/>
                <a:r>
                  <a:rPr lang="en-US" altLang="zh-CN" dirty="0"/>
                  <a:t>Using a prefix sum to find the final location of each “true” elements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>
                    <a:solidFill>
                      <a:schemeClr val="accent4"/>
                    </a:solidFill>
                  </a:rPr>
                  <a:t>Prefix sum is our good friend!!!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F341F-E55C-4926-A31E-E1134E24B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5257800"/>
              </a:xfrm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0356C-9D5F-42EE-9489-9ECB73880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8310-5FF2-4326-B20B-AFF2CE21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030772" cy="685800"/>
          </a:xfrm>
        </p:spPr>
        <p:txBody>
          <a:bodyPr/>
          <a:lstStyle/>
          <a:p>
            <a:r>
              <a:rPr lang="en-US" altLang="zh-CN" dirty="0"/>
              <a:t>Parallel Merge: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5B3D2-534C-4816-9AF4-17378F9E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内容占位符 47">
                <a:extLst>
                  <a:ext uri="{FF2B5EF4-FFF2-40B4-BE49-F238E27FC236}">
                    <a16:creationId xmlns:a16="http://schemas.microsoft.com/office/drawing/2014/main" id="{633373DA-C3DB-4C1A-9E85-2557C0EB5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64008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Round 1: 1 element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searches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, takes 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Round 2: 2 elements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search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, takes 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b="1" dirty="0"/>
              </a:p>
              <a:p>
                <a:r>
                  <a:rPr lang="en-US" altLang="zh-CN" dirty="0"/>
                  <a:t>Round 3: 4 elements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search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, takes time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unc>
                      <m:funcPr>
                        <m:ctrlPr>
                          <a:rPr lang="en-US" altLang="zh-CN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b="1" dirty="0"/>
              </a:p>
              <a:p>
                <a:r>
                  <a:rPr lang="en-US" altLang="zh-CN" dirty="0"/>
                  <a:t>Round 4: 8 elements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search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, takes time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8" name="内容占位符 47">
                <a:extLst>
                  <a:ext uri="{FF2B5EF4-FFF2-40B4-BE49-F238E27FC236}">
                    <a16:creationId xmlns:a16="http://schemas.microsoft.com/office/drawing/2014/main" id="{633373DA-C3DB-4C1A-9E85-2557C0EB5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6400800" cy="5105400"/>
              </a:xfrm>
              <a:blipFill>
                <a:blip r:embed="rId2"/>
                <a:stretch>
                  <a:fillRect l="-1524" t="-1671" r="-4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0BB8843-359C-4908-A793-50D5E477C4AB}"/>
              </a:ext>
            </a:extLst>
          </p:cNvPr>
          <p:cNvSpPr txBox="1"/>
          <p:nvPr/>
        </p:nvSpPr>
        <p:spPr>
          <a:xfrm>
            <a:off x="6858000" y="152400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Concavity of log: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concavity of logarithm">
            <a:extLst>
              <a:ext uri="{FF2B5EF4-FFF2-40B4-BE49-F238E27FC236}">
                <a16:creationId xmlns:a16="http://schemas.microsoft.com/office/drawing/2014/main" id="{4CC4FD4D-5C5D-4EF6-8F5D-C1FD702A1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2" y="609600"/>
            <a:ext cx="385074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34D7BD-7D43-4A90-B324-E1376D02C90F}"/>
              </a:ext>
            </a:extLst>
          </p:cNvPr>
          <p:cNvCxnSpPr>
            <a:cxnSpLocks/>
          </p:cNvCxnSpPr>
          <p:nvPr/>
        </p:nvCxnSpPr>
        <p:spPr>
          <a:xfrm>
            <a:off x="8341252" y="990600"/>
            <a:ext cx="1667586" cy="0"/>
          </a:xfrm>
          <a:prstGeom prst="line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DD467-66F8-4FE7-93AF-E949A288375C}"/>
              </a:ext>
            </a:extLst>
          </p:cNvPr>
          <p:cNvCxnSpPr>
            <a:cxnSpLocks/>
          </p:cNvCxnSpPr>
          <p:nvPr/>
        </p:nvCxnSpPr>
        <p:spPr>
          <a:xfrm>
            <a:off x="10017652" y="990600"/>
            <a:ext cx="0" cy="2092569"/>
          </a:xfrm>
          <a:prstGeom prst="line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160B7-0A33-447C-AAB7-F76DF893A42C}"/>
              </a:ext>
            </a:extLst>
          </p:cNvPr>
          <p:cNvCxnSpPr>
            <a:cxnSpLocks/>
          </p:cNvCxnSpPr>
          <p:nvPr/>
        </p:nvCxnSpPr>
        <p:spPr>
          <a:xfrm>
            <a:off x="8341252" y="1828800"/>
            <a:ext cx="1667586" cy="0"/>
          </a:xfrm>
          <a:prstGeom prst="line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B33DC9-83D3-481F-B69A-DAA909C4EDAB}"/>
                  </a:ext>
                </a:extLst>
              </p:cNvPr>
              <p:cNvSpPr txBox="1"/>
              <p:nvPr/>
            </p:nvSpPr>
            <p:spPr>
              <a:xfrm>
                <a:off x="7198252" y="685800"/>
                <a:ext cx="1188723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B33DC9-83D3-481F-B69A-DAA909C4E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252" y="685800"/>
                <a:ext cx="1188723" cy="601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85C31-0603-458F-B97B-1E4C66845CD9}"/>
                  </a:ext>
                </a:extLst>
              </p:cNvPr>
              <p:cNvSpPr txBox="1"/>
              <p:nvPr/>
            </p:nvSpPr>
            <p:spPr>
              <a:xfrm>
                <a:off x="6858000" y="1600200"/>
                <a:ext cx="1438664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85C31-0603-458F-B97B-1E4C66845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600200"/>
                <a:ext cx="1438664" cy="628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3A6BC6-0E41-4946-ABBE-BDA9C308E913}"/>
                  </a:ext>
                </a:extLst>
              </p:cNvPr>
              <p:cNvSpPr txBox="1"/>
              <p:nvPr/>
            </p:nvSpPr>
            <p:spPr>
              <a:xfrm>
                <a:off x="9067800" y="152400"/>
                <a:ext cx="2679964" cy="635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3A6BC6-0E41-4946-ABBE-BDA9C308E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152400"/>
                <a:ext cx="2679964" cy="635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97484D-3FD8-4EA7-BBAF-5339BDE1AE1E}"/>
                  </a:ext>
                </a:extLst>
              </p:cNvPr>
              <p:cNvSpPr txBox="1"/>
              <p:nvPr/>
            </p:nvSpPr>
            <p:spPr>
              <a:xfrm>
                <a:off x="6858000" y="3276600"/>
                <a:ext cx="4953000" cy="3311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More generally: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Sum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logs is no more than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times the log of their average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logs is no more than log of the average of the input variables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97484D-3FD8-4EA7-BBAF-5339BDE1A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276600"/>
                <a:ext cx="4953000" cy="3311804"/>
              </a:xfrm>
              <a:prstGeom prst="rect">
                <a:avLst/>
              </a:prstGeom>
              <a:blipFill>
                <a:blip r:embed="rId8"/>
                <a:stretch>
                  <a:fillRect l="-1230" t="-921" r="-1230" b="-2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40">
                <a:extLst>
                  <a:ext uri="{FF2B5EF4-FFF2-40B4-BE49-F238E27FC236}">
                    <a16:creationId xmlns:a16="http://schemas.microsoft.com/office/drawing/2014/main" id="{120B927F-802F-4E79-AD2E-F3747C4AE46D}"/>
                  </a:ext>
                </a:extLst>
              </p:cNvPr>
              <p:cNvSpPr/>
              <p:nvPr/>
            </p:nvSpPr>
            <p:spPr>
              <a:xfrm>
                <a:off x="381000" y="838200"/>
                <a:ext cx="6201954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lvl="0" indent="-228600" defTabSz="9144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)+</m:t>
                    </m:r>
                    <m:func>
                      <m:funcPr>
                        <m:ctrlP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zh-CN" sz="28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sz="28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矩形 40">
                <a:extLst>
                  <a:ext uri="{FF2B5EF4-FFF2-40B4-BE49-F238E27FC236}">
                    <a16:creationId xmlns:a16="http://schemas.microsoft.com/office/drawing/2014/main" id="{120B927F-802F-4E79-AD2E-F3747C4AE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6201954" cy="48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668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8310-5FF2-4326-B20B-AFF2CE21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030772" cy="685800"/>
          </a:xfrm>
        </p:spPr>
        <p:txBody>
          <a:bodyPr/>
          <a:lstStyle/>
          <a:p>
            <a:r>
              <a:rPr lang="en-US" altLang="zh-CN" dirty="0"/>
              <a:t>Parallel Merge: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5B3D2-534C-4816-9AF4-17378F9E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内容占位符 47">
                <a:extLst>
                  <a:ext uri="{FF2B5EF4-FFF2-40B4-BE49-F238E27FC236}">
                    <a16:creationId xmlns:a16="http://schemas.microsoft.com/office/drawing/2014/main" id="{633373DA-C3DB-4C1A-9E85-2557C0EB5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11658600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Round 1: 1 element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searches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, takes 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Round 2: 2 elements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search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Round 3: 4 elements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search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Round 4: 8 elements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search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, takes time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8" name="内容占位符 47">
                <a:extLst>
                  <a:ext uri="{FF2B5EF4-FFF2-40B4-BE49-F238E27FC236}">
                    <a16:creationId xmlns:a16="http://schemas.microsoft.com/office/drawing/2014/main" id="{633373DA-C3DB-4C1A-9E85-2557C0EB5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11658600" cy="4267200"/>
              </a:xfrm>
              <a:blipFill>
                <a:blip r:embed="rId2"/>
                <a:stretch>
                  <a:fillRect l="-941" t="-2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3BFDCC-5783-47BD-8BD2-ECE4C96C10FE}"/>
                  </a:ext>
                </a:extLst>
              </p:cNvPr>
              <p:cNvSpPr txBox="1"/>
              <p:nvPr/>
            </p:nvSpPr>
            <p:spPr>
              <a:xfrm>
                <a:off x="0" y="4724400"/>
                <a:ext cx="7833491" cy="1463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+4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+8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+4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3BFDCC-5783-47BD-8BD2-ECE4C96C1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24400"/>
                <a:ext cx="7833491" cy="1463542"/>
              </a:xfrm>
              <a:prstGeom prst="rect">
                <a:avLst/>
              </a:prstGeom>
              <a:blipFill>
                <a:blip r:embed="rId3"/>
                <a:stretch>
                  <a:fillRect b="-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4757127-42A7-46E8-816E-2DDAABE55ADE}"/>
              </a:ext>
            </a:extLst>
          </p:cNvPr>
          <p:cNvSpPr txBox="1"/>
          <p:nvPr/>
        </p:nvSpPr>
        <p:spPr>
          <a:xfrm>
            <a:off x="2362200" y="6248400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This is leaf-dominated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40">
                <a:extLst>
                  <a:ext uri="{FF2B5EF4-FFF2-40B4-BE49-F238E27FC236}">
                    <a16:creationId xmlns:a16="http://schemas.microsoft.com/office/drawing/2014/main" id="{120B927F-802F-4E79-AD2E-F3747C4AE46D}"/>
                  </a:ext>
                </a:extLst>
              </p:cNvPr>
              <p:cNvSpPr/>
              <p:nvPr/>
            </p:nvSpPr>
            <p:spPr>
              <a:xfrm>
                <a:off x="381000" y="838200"/>
                <a:ext cx="6201954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lvl="0" indent="-228600" defTabSz="9144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)+</m:t>
                    </m:r>
                    <m:func>
                      <m:funcPr>
                        <m:ctrlP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zh-CN" sz="28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sz="2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sz="28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矩形 40">
                <a:extLst>
                  <a:ext uri="{FF2B5EF4-FFF2-40B4-BE49-F238E27FC236}">
                    <a16:creationId xmlns:a16="http://schemas.microsoft.com/office/drawing/2014/main" id="{120B927F-802F-4E79-AD2E-F3747C4AE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6201954" cy="48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15C100E-FE40-4F5B-BA8B-7048914AC24D}"/>
                  </a:ext>
                </a:extLst>
              </p:cNvPr>
              <p:cNvSpPr txBox="1"/>
              <p:nvPr/>
            </p:nvSpPr>
            <p:spPr>
              <a:xfrm>
                <a:off x="8305800" y="4876800"/>
                <a:ext cx="3016852" cy="859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15C100E-FE40-4F5B-BA8B-7048914A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876800"/>
                <a:ext cx="3016852" cy="859146"/>
              </a:xfrm>
              <a:prstGeom prst="rect">
                <a:avLst/>
              </a:prstGeom>
              <a:blipFill>
                <a:blip r:embed="rId10"/>
                <a:stretch>
                  <a:fillRect b="-5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00EA82B-6FAC-4A43-A310-82F8164DD93D}"/>
              </a:ext>
            </a:extLst>
          </p:cNvPr>
          <p:cNvSpPr txBox="1"/>
          <p:nvPr/>
        </p:nvSpPr>
        <p:spPr>
          <a:xfrm>
            <a:off x="8307889" y="5791200"/>
            <a:ext cx="3070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Master Theorem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02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710-4026-40FA-B117-AF0F8346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merge sort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7F37F-002B-4157-9C08-8308431F8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Parallel merge: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</a:p>
              <a:p>
                <a:pPr lvl="1"/>
                <a:r>
                  <a:rPr lang="en-US" altLang="zh-CN" dirty="0"/>
                  <a:t>Can be easily reduced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 – your homework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Finishes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rounds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Total work: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depth: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Can be easily reduced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 – your homework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7F37F-002B-4157-9C08-8308431F8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2FF4-9C47-464E-93EA-584FB3B9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3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ACBF-6E0E-4368-8EF1-C13FE39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sorting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B5917-9EE7-45F0-BB9F-0E62F4975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Quicksort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</a:p>
              <a:p>
                <a:r>
                  <a:rPr lang="en-US" altLang="zh-CN" dirty="0" err="1"/>
                  <a:t>Mergesort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work</m:t>
                    </m:r>
                    <m:r>
                      <m:rPr>
                        <m:nor/>
                      </m:rPr>
                      <a:rPr lang="en-US" altLang="zh-CN" dirty="0"/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depth</m:t>
                    </m:r>
                  </m:oMath>
                </a14:m>
                <a:r>
                  <a:rPr lang="en-US" altLang="zh-CN" dirty="0"/>
                  <a:t>  //can be reduced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depth with a simple variant, you’ll see it in your homework</a:t>
                </a:r>
              </a:p>
              <a:p>
                <a:r>
                  <a:rPr lang="en-US" altLang="zh-CN" dirty="0"/>
                  <a:t>Quicksort is not “quick” any more</a:t>
                </a:r>
              </a:p>
              <a:p>
                <a:pPr lvl="1"/>
                <a:r>
                  <a:rPr lang="en-US" altLang="zh-CN" dirty="0"/>
                  <a:t>Need additional space for filtering/packing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Better depth bound?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B5917-9EE7-45F0-BB9F-0E62F4975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1EFF5-2494-4ACE-A96C-2223C9D22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04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605FCD-AABF-4DA4-9836-6B6E408FBC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Parallel sorting 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work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depth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605FCD-AABF-4DA4-9836-6B6E408FB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2" t="-22124" b="-33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84747-5BCD-4E32-A4DF-85255CC94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For an array of size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dirty="0"/>
                  <a:t>, there are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pairs of elements</a:t>
                </a:r>
              </a:p>
              <a:p>
                <a:pPr lvl="1"/>
                <a:r>
                  <a:rPr lang="en-US" altLang="zh-CN" dirty="0"/>
                  <a:t>Compare all of them gives us all information needed (there are redundant information, but let’s just store all of them)</a:t>
                </a:r>
              </a:p>
              <a:p>
                <a:pPr lvl="1"/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comparisons tell us</a:t>
                </a:r>
              </a:p>
              <a:p>
                <a:pPr lvl="2"/>
                <a:r>
                  <a:rPr lang="en-US" altLang="zh-CN" dirty="0"/>
                  <a:t>For a certain element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relevant comparisons tell us how many elements are smaller than it</a:t>
                </a:r>
              </a:p>
              <a:p>
                <a:pPr lvl="2"/>
                <a:r>
                  <a:rPr lang="en-US" altLang="zh-CN" dirty="0"/>
                  <a:t>That can be computed by a parallel reduce</a:t>
                </a:r>
              </a:p>
              <a:p>
                <a:pPr lvl="2"/>
                <a:r>
                  <a:rPr lang="en-US" altLang="zh-CN" dirty="0"/>
                  <a:t>That is the rank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!</a:t>
                </a:r>
              </a:p>
              <a:p>
                <a:pPr lvl="2"/>
                <a:r>
                  <a:rPr lang="en-US" altLang="zh-CN" dirty="0"/>
                  <a:t>Directly write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location in the output</a:t>
                </a:r>
              </a:p>
              <a:p>
                <a:r>
                  <a:rPr lang="en-US" altLang="zh-CN" dirty="0"/>
                  <a:t>The work is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since we need to compare all the pairs</a:t>
                </a:r>
              </a:p>
              <a:p>
                <a:r>
                  <a:rPr lang="en-US" altLang="zh-CN" dirty="0"/>
                  <a:t>The depth is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because of the reduce algorithm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This algorithm actually parallelizes the </a:t>
                </a:r>
                <a:r>
                  <a:rPr lang="en-US" altLang="zh-CN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selection sort</a:t>
                </a:r>
                <a:endParaRPr lang="zh-CN" altLang="en-US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84747-5BCD-4E32-A4DF-85255CC94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5105400"/>
              </a:xfrm>
              <a:blipFill>
                <a:blip r:embed="rId3"/>
                <a:stretch>
                  <a:fillRect l="-973" t="-1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F435C-8CCD-4C2D-A790-B9605F9F1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11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List Ranking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55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AE7D-9320-4255-A912-B26517A8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17BA-F0F6-4D2B-9B58-9BA8447C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Linked lists are simple and important data structures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Sometimes we have a tree of nodes with pointers indicating their parents</a:t>
            </a:r>
          </a:p>
          <a:p>
            <a:r>
              <a:rPr lang="en-US" altLang="zh-CN" dirty="0"/>
              <a:t>We want to know the rank of each node (e.g., the distance to the head/tail)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6A31-B91F-4955-B373-D33E0D6A6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2050" name="Picture 2" descr="Image result for linked list">
            <a:extLst>
              <a:ext uri="{FF2B5EF4-FFF2-40B4-BE49-F238E27FC236}">
                <a16:creationId xmlns:a16="http://schemas.microsoft.com/office/drawing/2014/main" id="{0A4B4DDE-4184-4102-9ECF-40DAE407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38100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84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Ranking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F90475-3F73-B64B-8264-37B6AE33A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6" y="1769120"/>
            <a:ext cx="3920835" cy="36763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764CB7-C5DD-7641-921B-E85D98ECA70D}"/>
              </a:ext>
            </a:extLst>
          </p:cNvPr>
          <p:cNvSpPr/>
          <p:nvPr/>
        </p:nvSpPr>
        <p:spPr>
          <a:xfrm>
            <a:off x="3348312" y="6538749"/>
            <a:ext cx="5777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Source: “Parallel Algorithms” by Guy E. </a:t>
            </a:r>
            <a:r>
              <a:rPr lang="en-US" sz="1400" dirty="0" err="1">
                <a:solidFill>
                  <a:schemeClr val="accent1"/>
                </a:solidFill>
              </a:rPr>
              <a:t>Blelloch</a:t>
            </a:r>
            <a:r>
              <a:rPr lang="en-US" sz="1400" dirty="0">
                <a:solidFill>
                  <a:schemeClr val="accent1"/>
                </a:solidFill>
              </a:rPr>
              <a:t> and Bruce M. </a:t>
            </a:r>
            <a:r>
              <a:rPr lang="en-US" sz="1400" dirty="0" err="1">
                <a:solidFill>
                  <a:schemeClr val="accent1"/>
                </a:solidFill>
              </a:rPr>
              <a:t>Maggs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endParaRPr lang="en-US" sz="14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237C7F-1B40-4433-85E1-7313F63FD937}"/>
              </a:ext>
            </a:extLst>
          </p:cNvPr>
          <p:cNvSpPr txBox="1">
            <a:spLocks/>
          </p:cNvSpPr>
          <p:nvPr/>
        </p:nvSpPr>
        <p:spPr bwMode="auto">
          <a:xfrm>
            <a:off x="5562600" y="1828800"/>
            <a:ext cx="6019800" cy="3854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452438" indent="-341313" algn="l" defTabSz="4572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3D0"/>
              </a:buClr>
              <a:buSzPct val="100000"/>
              <a:buFont typeface="Arial"/>
              <a:buChar char="•"/>
              <a:defRPr sz="2800">
                <a:solidFill>
                  <a:srgbClr val="006699"/>
                </a:solidFill>
                <a:latin typeface="+mn-lt"/>
                <a:ea typeface="+mn-ea"/>
                <a:cs typeface="+mn-cs"/>
              </a:defRPr>
            </a:lvl1pPr>
            <a:lvl2pPr marL="741363" indent="-288925" algn="l" defTabSz="4572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33"/>
              </a:buClr>
              <a:buFont typeface="Lucida Sans Unicode" pitchFamily="34" charset="0"/>
              <a:buChar char="∙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8375" indent="-227013" algn="l" defTabSz="4572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33"/>
              </a:buClr>
              <a:buSzPct val="60000"/>
              <a:buFont typeface="Lucida Sans Unicode" pitchFamily="34" charset="0"/>
              <a:buChar char="■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88925" algn="l" defTabSz="4572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33"/>
              </a:buClr>
              <a:buSzPct val="80000"/>
              <a:buFont typeface="Lucida Sans Unicode" pitchFamily="34" charset="0"/>
              <a:buChar char="◆"/>
              <a:tabLst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4313" indent="-227013" algn="l" defTabSz="4572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33"/>
              </a:buClr>
              <a:buSzPct val="100000"/>
              <a:buFont typeface="Lucida Sans Unicode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3D0"/>
              </a:buClr>
              <a:buSzPct val="100000"/>
              <a:buFont typeface="Lucida Sans Unicode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3D0"/>
              </a:buClr>
              <a:buSzPct val="100000"/>
              <a:buFont typeface="Lucida Sans Unicode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3D0"/>
              </a:buClr>
              <a:buSzPct val="100000"/>
              <a:buFont typeface="Lucida Sans Unicode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3D0"/>
              </a:buClr>
              <a:buSzPct val="100000"/>
              <a:buFont typeface="Lucida Sans Unicode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Input array P, P[</a:t>
            </a:r>
            <a:r>
              <a:rPr lang="en-US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]=j means that the </a:t>
            </a:r>
            <a:r>
              <a:rPr lang="en-US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i-th</a:t>
            </a:r>
            <a:r>
              <a:rPr lang="en-U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element’s parent is the j-</a:t>
            </a:r>
            <a:r>
              <a:rPr lang="en-US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</a:t>
            </a:r>
            <a:r>
              <a:rPr lang="en-U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element</a:t>
            </a:r>
          </a:p>
          <a:p>
            <a:r>
              <a:rPr lang="en-U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 practice the input can be a linked list with next/parent pointers</a:t>
            </a:r>
          </a:p>
          <a:p>
            <a:r>
              <a:rPr lang="en-U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Follow the pointers until reaching the root</a:t>
            </a:r>
          </a:p>
          <a:p>
            <a:endParaRPr lang="en-US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0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6061"/>
    </mc:Choice>
    <mc:Fallback xmlns="">
      <p:transition advTm="26606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76200"/>
          </a:xfrm>
        </p:spPr>
        <p:txBody>
          <a:bodyPr/>
          <a:lstStyle/>
          <a:p>
            <a:r>
              <a:rPr lang="en-US" dirty="0"/>
              <a:t>Work-Efficient List Ranking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5C400-7686-964C-9182-01AD9DA605E4}"/>
              </a:ext>
            </a:extLst>
          </p:cNvPr>
          <p:cNvSpPr txBox="1"/>
          <p:nvPr/>
        </p:nvSpPr>
        <p:spPr>
          <a:xfrm>
            <a:off x="390144" y="1066800"/>
            <a:ext cx="10007601" cy="2862322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ListRanking</a:t>
            </a:r>
            <a:r>
              <a:rPr lang="en-US" sz="2000" dirty="0"/>
              <a:t>(list 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list has two or fewer nodes, then return </a:t>
            </a:r>
            <a:r>
              <a:rPr lang="en-US" sz="2000" dirty="0">
                <a:solidFill>
                  <a:srgbClr val="FF0000"/>
                </a:solidFill>
              </a:rPr>
              <a:t>//base case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Every node flips a fair coin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For each vertex u (except the last vertex), if u flipped Tails and P[u] flipped Heads then u will be paired with P[u]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2000" dirty="0"/>
              <a:t>rank(u) = rank(u)+rank(P[u])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2000" dirty="0"/>
              <a:t>P[u] = P[P[u]]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Recursively call </a:t>
            </a:r>
            <a:r>
              <a:rPr lang="en-US" sz="2000" dirty="0" err="1"/>
              <a:t>ListRanking</a:t>
            </a:r>
            <a:r>
              <a:rPr lang="en-US" sz="2000" dirty="0"/>
              <a:t> on smaller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Insert contracted nodes v back into list with rank(v) = rank(v) + rank(P[v])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A058EF-6EAF-724A-9277-82C0233DEBD6}"/>
              </a:ext>
            </a:extLst>
          </p:cNvPr>
          <p:cNvSpPr/>
          <p:nvPr/>
        </p:nvSpPr>
        <p:spPr>
          <a:xfrm>
            <a:off x="2133600" y="4327978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5FDDA8-832F-5C41-9AF2-21EF7078F7F0}"/>
              </a:ext>
            </a:extLst>
          </p:cNvPr>
          <p:cNvSpPr/>
          <p:nvPr/>
        </p:nvSpPr>
        <p:spPr>
          <a:xfrm>
            <a:off x="4965788" y="4327978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D82515-7A41-D14E-BD59-1094F4D93BE2}"/>
              </a:ext>
            </a:extLst>
          </p:cNvPr>
          <p:cNvSpPr/>
          <p:nvPr/>
        </p:nvSpPr>
        <p:spPr>
          <a:xfrm>
            <a:off x="6426332" y="4327978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3516E7-8CDE-C345-A0B4-8893E4AA33AA}"/>
              </a:ext>
            </a:extLst>
          </p:cNvPr>
          <p:cNvSpPr/>
          <p:nvPr/>
        </p:nvSpPr>
        <p:spPr>
          <a:xfrm>
            <a:off x="7904215" y="4342072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22F60E-6ACB-684A-B30E-9756C9A16901}"/>
              </a:ext>
            </a:extLst>
          </p:cNvPr>
          <p:cNvSpPr/>
          <p:nvPr/>
        </p:nvSpPr>
        <p:spPr>
          <a:xfrm>
            <a:off x="9382098" y="4327978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F10B8E-AFCA-4741-82CF-702FF7C9532D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692400" y="4607378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1BFFAB-4551-6441-8D4A-DB573B4FDD91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4076700" y="4607378"/>
            <a:ext cx="889088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BA9D4-9108-DF4E-9A1A-2F8EEC6419FC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524588" y="4607378"/>
            <a:ext cx="901744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58C49B-F95C-8243-A0CD-743D25D09D80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6985133" y="4607378"/>
            <a:ext cx="919083" cy="14094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61B293-0D22-914A-8A5F-1DA05E413F6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8463016" y="4607378"/>
            <a:ext cx="919083" cy="14094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44F082C-A9E6-F142-8629-89A8D214796F}"/>
              </a:ext>
            </a:extLst>
          </p:cNvPr>
          <p:cNvSpPr/>
          <p:nvPr/>
        </p:nvSpPr>
        <p:spPr>
          <a:xfrm>
            <a:off x="3521718" y="4337709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378E-BB8C-1740-ADF2-C256C294070E}"/>
              </a:ext>
            </a:extLst>
          </p:cNvPr>
          <p:cNvSpPr txBox="1"/>
          <p:nvPr/>
        </p:nvSpPr>
        <p:spPr>
          <a:xfrm>
            <a:off x="2239715" y="509455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631848-C432-054A-A00E-42C4A818EEA3}"/>
              </a:ext>
            </a:extLst>
          </p:cNvPr>
          <p:cNvSpPr txBox="1"/>
          <p:nvPr/>
        </p:nvSpPr>
        <p:spPr>
          <a:xfrm>
            <a:off x="3627833" y="5094557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BD9AA0-E036-BF4F-A466-E69105C5A278}"/>
              </a:ext>
            </a:extLst>
          </p:cNvPr>
          <p:cNvSpPr txBox="1"/>
          <p:nvPr/>
        </p:nvSpPr>
        <p:spPr>
          <a:xfrm>
            <a:off x="5083678" y="5080463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41971E-6DB4-0441-AC33-6CAC5EE2C936}"/>
              </a:ext>
            </a:extLst>
          </p:cNvPr>
          <p:cNvSpPr txBox="1"/>
          <p:nvPr/>
        </p:nvSpPr>
        <p:spPr>
          <a:xfrm>
            <a:off x="6544222" y="509455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76F204-7263-7945-9271-2B3AF6436433}"/>
              </a:ext>
            </a:extLst>
          </p:cNvPr>
          <p:cNvSpPr txBox="1"/>
          <p:nvPr/>
        </p:nvSpPr>
        <p:spPr>
          <a:xfrm>
            <a:off x="8010330" y="5094557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3183D-35BD-7B4C-8728-7BB673C252D5}"/>
              </a:ext>
            </a:extLst>
          </p:cNvPr>
          <p:cNvSpPr txBox="1"/>
          <p:nvPr/>
        </p:nvSpPr>
        <p:spPr>
          <a:xfrm>
            <a:off x="9534630" y="509455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C8FC0B-CFDF-2348-A593-E6CD048F0B75}"/>
              </a:ext>
            </a:extLst>
          </p:cNvPr>
          <p:cNvSpPr/>
          <p:nvPr/>
        </p:nvSpPr>
        <p:spPr>
          <a:xfrm>
            <a:off x="1971966" y="3974562"/>
            <a:ext cx="2371435" cy="1829339"/>
          </a:xfrm>
          <a:prstGeom prst="ellipse">
            <a:avLst/>
          </a:prstGeom>
          <a:noFill/>
          <a:ln w="25400">
            <a:solidFill>
              <a:schemeClr val="accent4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50AB348-B184-9447-9CA5-3F4EF4859ED6}"/>
              </a:ext>
            </a:extLst>
          </p:cNvPr>
          <p:cNvSpPr/>
          <p:nvPr/>
        </p:nvSpPr>
        <p:spPr>
          <a:xfrm>
            <a:off x="6264867" y="3930792"/>
            <a:ext cx="2371435" cy="1829339"/>
          </a:xfrm>
          <a:prstGeom prst="ellipse">
            <a:avLst/>
          </a:prstGeom>
          <a:noFill/>
          <a:ln w="25400">
            <a:solidFill>
              <a:schemeClr val="accent4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0625E9-C125-2542-BB95-73ABBC863A6F}"/>
              </a:ext>
            </a:extLst>
          </p:cNvPr>
          <p:cNvSpPr/>
          <p:nvPr/>
        </p:nvSpPr>
        <p:spPr>
          <a:xfrm>
            <a:off x="2133600" y="6087083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166B8DA-E3CA-224F-AC1E-EFA509813E61}"/>
              </a:ext>
            </a:extLst>
          </p:cNvPr>
          <p:cNvSpPr/>
          <p:nvPr/>
        </p:nvSpPr>
        <p:spPr>
          <a:xfrm>
            <a:off x="4965788" y="6087083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5A05FCD-A26E-4A45-A220-49C630E646C2}"/>
              </a:ext>
            </a:extLst>
          </p:cNvPr>
          <p:cNvSpPr/>
          <p:nvPr/>
        </p:nvSpPr>
        <p:spPr>
          <a:xfrm>
            <a:off x="6426332" y="6087083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0FF8251-6716-3646-8808-5F3B7C1FDFFC}"/>
              </a:ext>
            </a:extLst>
          </p:cNvPr>
          <p:cNvSpPr/>
          <p:nvPr/>
        </p:nvSpPr>
        <p:spPr>
          <a:xfrm>
            <a:off x="9382098" y="6087083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FE94544-0AEF-8043-B7F9-903B8F5BC461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2692400" y="6366483"/>
            <a:ext cx="2273388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E3E3A30-010B-6149-8777-D4BB95CF3E27}"/>
              </a:ext>
            </a:extLst>
          </p:cNvPr>
          <p:cNvCxnSpPr>
            <a:cxnSpLocks/>
          </p:cNvCxnSpPr>
          <p:nvPr/>
        </p:nvCxnSpPr>
        <p:spPr>
          <a:xfrm>
            <a:off x="5524588" y="6366483"/>
            <a:ext cx="901744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9AC6C1-3D5B-C745-9925-8E97EDF8C86D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6985132" y="6366483"/>
            <a:ext cx="2396966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wn Arrow 79">
            <a:extLst>
              <a:ext uri="{FF2B5EF4-FFF2-40B4-BE49-F238E27FC236}">
                <a16:creationId xmlns:a16="http://schemas.microsoft.com/office/drawing/2014/main" id="{0CF5705D-9207-DE43-8F77-979A6A327A39}"/>
              </a:ext>
            </a:extLst>
          </p:cNvPr>
          <p:cNvSpPr/>
          <p:nvPr/>
        </p:nvSpPr>
        <p:spPr>
          <a:xfrm>
            <a:off x="5610383" y="5353731"/>
            <a:ext cx="636644" cy="582475"/>
          </a:xfrm>
          <a:prstGeom prst="downArrow">
            <a:avLst/>
          </a:prstGeom>
          <a:solidFill>
            <a:schemeClr val="accent5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99DB26-4D10-4A9E-8AA6-A46698C96806}"/>
              </a:ext>
            </a:extLst>
          </p:cNvPr>
          <p:cNvSpPr/>
          <p:nvPr/>
        </p:nvSpPr>
        <p:spPr>
          <a:xfrm>
            <a:off x="0" y="6550223"/>
            <a:ext cx="5777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Source: MIT 6.886 by Julian Shun</a:t>
            </a:r>
            <a:endParaRPr lang="en-US" sz="1400" dirty="0"/>
          </a:p>
        </p:txBody>
      </p:sp>
      <p:sp>
        <p:nvSpPr>
          <p:cNvPr id="5" name="十字形 4">
            <a:extLst>
              <a:ext uri="{FF2B5EF4-FFF2-40B4-BE49-F238E27FC236}">
                <a16:creationId xmlns:a16="http://schemas.microsoft.com/office/drawing/2014/main" id="{9D71D9A0-AFB7-4F6D-9635-00525D8B09BE}"/>
              </a:ext>
            </a:extLst>
          </p:cNvPr>
          <p:cNvSpPr/>
          <p:nvPr/>
        </p:nvSpPr>
        <p:spPr>
          <a:xfrm rot="2343752">
            <a:off x="7808999" y="4178530"/>
            <a:ext cx="838821" cy="854485"/>
          </a:xfrm>
          <a:prstGeom prst="plus">
            <a:avLst>
              <a:gd name="adj" fmla="val 449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07AB04D0-3CFB-47F0-85F5-2517753F1390}"/>
              </a:ext>
            </a:extLst>
          </p:cNvPr>
          <p:cNvCxnSpPr>
            <a:stCxn id="11" idx="0"/>
            <a:endCxn id="13" idx="0"/>
          </p:cNvCxnSpPr>
          <p:nvPr/>
        </p:nvCxnSpPr>
        <p:spPr>
          <a:xfrm rot="5400000" flipH="1" flipV="1">
            <a:off x="8183615" y="2850095"/>
            <a:ext cx="12700" cy="2955766"/>
          </a:xfrm>
          <a:prstGeom prst="curvedConnector3">
            <a:avLst>
              <a:gd name="adj1" fmla="val 1800000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658C416-0F71-42E0-B1FF-2298D1574B65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rot="5400000" flipH="1" flipV="1">
            <a:off x="3829094" y="2911884"/>
            <a:ext cx="12700" cy="2832188"/>
          </a:xfrm>
          <a:prstGeom prst="curvedConnector3">
            <a:avLst>
              <a:gd name="adj1" fmla="val 1800000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十字形 39">
            <a:extLst>
              <a:ext uri="{FF2B5EF4-FFF2-40B4-BE49-F238E27FC236}">
                <a16:creationId xmlns:a16="http://schemas.microsoft.com/office/drawing/2014/main" id="{25CC0C56-38B7-4D2E-B166-38B4D53D46A1}"/>
              </a:ext>
            </a:extLst>
          </p:cNvPr>
          <p:cNvSpPr/>
          <p:nvPr/>
        </p:nvSpPr>
        <p:spPr>
          <a:xfrm rot="2343752">
            <a:off x="3392688" y="4178530"/>
            <a:ext cx="838821" cy="854485"/>
          </a:xfrm>
          <a:prstGeom prst="plus">
            <a:avLst>
              <a:gd name="adj" fmla="val 449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368605-C26D-49FD-B377-40D8D38E8CDF}"/>
              </a:ext>
            </a:extLst>
          </p:cNvPr>
          <p:cNvSpPr txBox="1"/>
          <p:nvPr/>
        </p:nvSpPr>
        <p:spPr>
          <a:xfrm>
            <a:off x="8483961" y="2425125"/>
            <a:ext cx="303159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Remove an element if: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 is head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Its previous element is a tail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523F3A-8B0A-4E47-971B-38E53F3BF4AD}"/>
              </a:ext>
            </a:extLst>
          </p:cNvPr>
          <p:cNvSpPr txBox="1"/>
          <p:nvPr/>
        </p:nvSpPr>
        <p:spPr>
          <a:xfrm>
            <a:off x="6096000" y="192355"/>
            <a:ext cx="527119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Idea: reduce the problem size by a constant factor per round,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 apply the algorithm recursively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3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6061"/>
    </mc:Choice>
    <mc:Fallback xmlns="">
      <p:transition advTm="2660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80" grpId="0" animBg="1"/>
      <p:bldP spid="5" grpId="0" animBg="1"/>
      <p:bldP spid="40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152400"/>
          </a:xfrm>
        </p:spPr>
        <p:txBody>
          <a:bodyPr/>
          <a:lstStyle/>
          <a:p>
            <a:r>
              <a:rPr lang="en-US" dirty="0"/>
              <a:t>Work-Efficient List Ranking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A058EF-6EAF-724A-9277-82C0233DEBD6}"/>
              </a:ext>
            </a:extLst>
          </p:cNvPr>
          <p:cNvSpPr/>
          <p:nvPr/>
        </p:nvSpPr>
        <p:spPr>
          <a:xfrm>
            <a:off x="2133600" y="1159187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5FDDA8-832F-5C41-9AF2-21EF7078F7F0}"/>
              </a:ext>
            </a:extLst>
          </p:cNvPr>
          <p:cNvSpPr/>
          <p:nvPr/>
        </p:nvSpPr>
        <p:spPr>
          <a:xfrm>
            <a:off x="4965788" y="1159187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D82515-7A41-D14E-BD59-1094F4D93BE2}"/>
              </a:ext>
            </a:extLst>
          </p:cNvPr>
          <p:cNvSpPr/>
          <p:nvPr/>
        </p:nvSpPr>
        <p:spPr>
          <a:xfrm>
            <a:off x="6426332" y="1159187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3516E7-8CDE-C345-A0B4-8893E4AA33AA}"/>
              </a:ext>
            </a:extLst>
          </p:cNvPr>
          <p:cNvSpPr/>
          <p:nvPr/>
        </p:nvSpPr>
        <p:spPr>
          <a:xfrm>
            <a:off x="7904215" y="1173281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22F60E-6ACB-684A-B30E-9756C9A16901}"/>
              </a:ext>
            </a:extLst>
          </p:cNvPr>
          <p:cNvSpPr/>
          <p:nvPr/>
        </p:nvSpPr>
        <p:spPr>
          <a:xfrm>
            <a:off x="9382098" y="1159187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F10B8E-AFCA-4741-82CF-702FF7C9532D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692400" y="143858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1BFFAB-4551-6441-8D4A-DB573B4FDD91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4076700" y="1438587"/>
            <a:ext cx="889088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BA9D4-9108-DF4E-9A1A-2F8EEC6419FC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524588" y="1438587"/>
            <a:ext cx="901744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58C49B-F95C-8243-A0CD-743D25D09D80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6985133" y="1438587"/>
            <a:ext cx="919083" cy="14094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61B293-0D22-914A-8A5F-1DA05E413F6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8463016" y="1438587"/>
            <a:ext cx="919083" cy="14094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44F082C-A9E6-F142-8629-89A8D214796F}"/>
              </a:ext>
            </a:extLst>
          </p:cNvPr>
          <p:cNvSpPr/>
          <p:nvPr/>
        </p:nvSpPr>
        <p:spPr>
          <a:xfrm>
            <a:off x="3521718" y="1168918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378E-BB8C-1740-ADF2-C256C294070E}"/>
              </a:ext>
            </a:extLst>
          </p:cNvPr>
          <p:cNvSpPr txBox="1"/>
          <p:nvPr/>
        </p:nvSpPr>
        <p:spPr>
          <a:xfrm>
            <a:off x="2239715" y="192576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631848-C432-054A-A00E-42C4A818EEA3}"/>
              </a:ext>
            </a:extLst>
          </p:cNvPr>
          <p:cNvSpPr txBox="1"/>
          <p:nvPr/>
        </p:nvSpPr>
        <p:spPr>
          <a:xfrm>
            <a:off x="3627833" y="1925766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BD9AA0-E036-BF4F-A466-E69105C5A278}"/>
              </a:ext>
            </a:extLst>
          </p:cNvPr>
          <p:cNvSpPr txBox="1"/>
          <p:nvPr/>
        </p:nvSpPr>
        <p:spPr>
          <a:xfrm>
            <a:off x="5083678" y="1911672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41971E-6DB4-0441-AC33-6CAC5EE2C936}"/>
              </a:ext>
            </a:extLst>
          </p:cNvPr>
          <p:cNvSpPr txBox="1"/>
          <p:nvPr/>
        </p:nvSpPr>
        <p:spPr>
          <a:xfrm>
            <a:off x="6544222" y="192576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76F204-7263-7945-9271-2B3AF6436433}"/>
              </a:ext>
            </a:extLst>
          </p:cNvPr>
          <p:cNvSpPr txBox="1"/>
          <p:nvPr/>
        </p:nvSpPr>
        <p:spPr>
          <a:xfrm>
            <a:off x="8010330" y="1925766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3183D-35BD-7B4C-8728-7BB673C252D5}"/>
              </a:ext>
            </a:extLst>
          </p:cNvPr>
          <p:cNvSpPr txBox="1"/>
          <p:nvPr/>
        </p:nvSpPr>
        <p:spPr>
          <a:xfrm>
            <a:off x="9534630" y="192576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C8FC0B-CFDF-2348-A593-E6CD048F0B75}"/>
              </a:ext>
            </a:extLst>
          </p:cNvPr>
          <p:cNvSpPr/>
          <p:nvPr/>
        </p:nvSpPr>
        <p:spPr>
          <a:xfrm>
            <a:off x="1971966" y="805771"/>
            <a:ext cx="2371435" cy="1829339"/>
          </a:xfrm>
          <a:prstGeom prst="ellipse">
            <a:avLst/>
          </a:prstGeom>
          <a:noFill/>
          <a:ln w="25400">
            <a:solidFill>
              <a:schemeClr val="accent4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50AB348-B184-9447-9CA5-3F4EF4859ED6}"/>
              </a:ext>
            </a:extLst>
          </p:cNvPr>
          <p:cNvSpPr/>
          <p:nvPr/>
        </p:nvSpPr>
        <p:spPr>
          <a:xfrm>
            <a:off x="6264867" y="762001"/>
            <a:ext cx="2371435" cy="1829339"/>
          </a:xfrm>
          <a:prstGeom prst="ellipse">
            <a:avLst/>
          </a:prstGeom>
          <a:noFill/>
          <a:ln w="25400">
            <a:solidFill>
              <a:schemeClr val="accent4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0625E9-C125-2542-BB95-73ABBC863A6F}"/>
              </a:ext>
            </a:extLst>
          </p:cNvPr>
          <p:cNvSpPr/>
          <p:nvPr/>
        </p:nvSpPr>
        <p:spPr>
          <a:xfrm>
            <a:off x="2133600" y="2918292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166B8DA-E3CA-224F-AC1E-EFA509813E61}"/>
              </a:ext>
            </a:extLst>
          </p:cNvPr>
          <p:cNvSpPr/>
          <p:nvPr/>
        </p:nvSpPr>
        <p:spPr>
          <a:xfrm>
            <a:off x="4965788" y="2918292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5A05FCD-A26E-4A45-A220-49C630E646C2}"/>
              </a:ext>
            </a:extLst>
          </p:cNvPr>
          <p:cNvSpPr/>
          <p:nvPr/>
        </p:nvSpPr>
        <p:spPr>
          <a:xfrm>
            <a:off x="6426332" y="2918292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0FF8251-6716-3646-8808-5F3B7C1FDFFC}"/>
              </a:ext>
            </a:extLst>
          </p:cNvPr>
          <p:cNvSpPr/>
          <p:nvPr/>
        </p:nvSpPr>
        <p:spPr>
          <a:xfrm>
            <a:off x="9382098" y="2918292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FE94544-0AEF-8043-B7F9-903B8F5BC461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2692400" y="3197692"/>
            <a:ext cx="2273388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E3E3A30-010B-6149-8777-D4BB95CF3E27}"/>
              </a:ext>
            </a:extLst>
          </p:cNvPr>
          <p:cNvCxnSpPr>
            <a:cxnSpLocks/>
          </p:cNvCxnSpPr>
          <p:nvPr/>
        </p:nvCxnSpPr>
        <p:spPr>
          <a:xfrm>
            <a:off x="5524588" y="3197692"/>
            <a:ext cx="901744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9AC6C1-3D5B-C745-9925-8E97EDF8C86D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6985132" y="3197692"/>
            <a:ext cx="2396966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wn Arrow 79">
            <a:extLst>
              <a:ext uri="{FF2B5EF4-FFF2-40B4-BE49-F238E27FC236}">
                <a16:creationId xmlns:a16="http://schemas.microsoft.com/office/drawing/2014/main" id="{0CF5705D-9207-DE43-8F77-979A6A327A39}"/>
              </a:ext>
            </a:extLst>
          </p:cNvPr>
          <p:cNvSpPr/>
          <p:nvPr/>
        </p:nvSpPr>
        <p:spPr>
          <a:xfrm>
            <a:off x="5610383" y="2184940"/>
            <a:ext cx="636644" cy="582475"/>
          </a:xfrm>
          <a:prstGeom prst="downArrow">
            <a:avLst/>
          </a:prstGeom>
          <a:solidFill>
            <a:schemeClr val="accent5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D5559FE8-D931-6849-BA2F-AE4DA50395DC}"/>
              </a:ext>
            </a:extLst>
          </p:cNvPr>
          <p:cNvSpPr/>
          <p:nvPr/>
        </p:nvSpPr>
        <p:spPr>
          <a:xfrm>
            <a:off x="5593213" y="3700900"/>
            <a:ext cx="636644" cy="582475"/>
          </a:xfrm>
          <a:prstGeom prst="downArrow">
            <a:avLst/>
          </a:prstGeom>
          <a:solidFill>
            <a:schemeClr val="accent5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62704-9928-6A44-B32F-2D11C565CEA1}"/>
              </a:ext>
            </a:extLst>
          </p:cNvPr>
          <p:cNvSpPr txBox="1"/>
          <p:nvPr/>
        </p:nvSpPr>
        <p:spPr>
          <a:xfrm>
            <a:off x="7279235" y="3781042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Apply recursively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01AEA2-3B69-6145-818A-1C2236991A03}"/>
              </a:ext>
            </a:extLst>
          </p:cNvPr>
          <p:cNvSpPr/>
          <p:nvPr/>
        </p:nvSpPr>
        <p:spPr>
          <a:xfrm>
            <a:off x="2133600" y="4506305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2843B0-401C-1E42-89D8-FAEF69986369}"/>
              </a:ext>
            </a:extLst>
          </p:cNvPr>
          <p:cNvSpPr/>
          <p:nvPr/>
        </p:nvSpPr>
        <p:spPr>
          <a:xfrm>
            <a:off x="4965788" y="4506305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F72F83-1AF6-334E-BBAB-40BBBA6F27B9}"/>
              </a:ext>
            </a:extLst>
          </p:cNvPr>
          <p:cNvSpPr/>
          <p:nvPr/>
        </p:nvSpPr>
        <p:spPr>
          <a:xfrm>
            <a:off x="6426332" y="4506305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2912EE-82E2-674C-8D3F-22FE50963E01}"/>
              </a:ext>
            </a:extLst>
          </p:cNvPr>
          <p:cNvSpPr/>
          <p:nvPr/>
        </p:nvSpPr>
        <p:spPr>
          <a:xfrm>
            <a:off x="9382098" y="4506305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DBAC53-7A48-D347-83F2-82B2DBEFD783}"/>
              </a:ext>
            </a:extLst>
          </p:cNvPr>
          <p:cNvCxnSpPr>
            <a:cxnSpLocks/>
          </p:cNvCxnSpPr>
          <p:nvPr/>
        </p:nvCxnSpPr>
        <p:spPr>
          <a:xfrm>
            <a:off x="2692400" y="4785705"/>
            <a:ext cx="2273388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28518-7FD1-F142-B685-16B7284294E7}"/>
              </a:ext>
            </a:extLst>
          </p:cNvPr>
          <p:cNvCxnSpPr>
            <a:cxnSpLocks/>
          </p:cNvCxnSpPr>
          <p:nvPr/>
        </p:nvCxnSpPr>
        <p:spPr>
          <a:xfrm>
            <a:off x="5524588" y="4785705"/>
            <a:ext cx="901744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446364-A4EF-044A-9917-4791F2CAED3B}"/>
              </a:ext>
            </a:extLst>
          </p:cNvPr>
          <p:cNvCxnSpPr>
            <a:cxnSpLocks/>
          </p:cNvCxnSpPr>
          <p:nvPr/>
        </p:nvCxnSpPr>
        <p:spPr>
          <a:xfrm>
            <a:off x="6985132" y="4785705"/>
            <a:ext cx="2396966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6D067D-23E1-7F49-BC60-CAAEF7F5594B}"/>
              </a:ext>
            </a:extLst>
          </p:cNvPr>
          <p:cNvSpPr txBox="1"/>
          <p:nvPr/>
        </p:nvSpPr>
        <p:spPr>
          <a:xfrm>
            <a:off x="8431955" y="2237589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Contract + packing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E1829-211F-3144-AC54-8FCCB7DC03CD}"/>
              </a:ext>
            </a:extLst>
          </p:cNvPr>
          <p:cNvSpPr txBox="1"/>
          <p:nvPr/>
        </p:nvSpPr>
        <p:spPr>
          <a:xfrm>
            <a:off x="8370162" y="5285167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Expand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F15BF464-326D-4B4F-B3BE-1A0D3E96CF6C}"/>
              </a:ext>
            </a:extLst>
          </p:cNvPr>
          <p:cNvSpPr/>
          <p:nvPr/>
        </p:nvSpPr>
        <p:spPr>
          <a:xfrm>
            <a:off x="5593213" y="5198794"/>
            <a:ext cx="636644" cy="582475"/>
          </a:xfrm>
          <a:prstGeom prst="downArrow">
            <a:avLst/>
          </a:prstGeom>
          <a:solidFill>
            <a:schemeClr val="accent5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19B6B06-2675-6E40-B811-A46B5BF5A464}"/>
              </a:ext>
            </a:extLst>
          </p:cNvPr>
          <p:cNvSpPr/>
          <p:nvPr/>
        </p:nvSpPr>
        <p:spPr>
          <a:xfrm>
            <a:off x="2151513" y="5914955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A86096F-568C-E64F-81F8-9F78A3FDD60A}"/>
              </a:ext>
            </a:extLst>
          </p:cNvPr>
          <p:cNvSpPr/>
          <p:nvPr/>
        </p:nvSpPr>
        <p:spPr>
          <a:xfrm>
            <a:off x="4983701" y="5914955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C03D8DD-F21F-8641-8E4E-18759E5C33A5}"/>
              </a:ext>
            </a:extLst>
          </p:cNvPr>
          <p:cNvSpPr/>
          <p:nvPr/>
        </p:nvSpPr>
        <p:spPr>
          <a:xfrm>
            <a:off x="6444245" y="5914955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A8B5AEC-2440-0F4A-9155-69ECC7E0A70F}"/>
              </a:ext>
            </a:extLst>
          </p:cNvPr>
          <p:cNvSpPr/>
          <p:nvPr/>
        </p:nvSpPr>
        <p:spPr>
          <a:xfrm>
            <a:off x="7922128" y="5929049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34C967-1C5D-494B-8E86-DFE68B633306}"/>
              </a:ext>
            </a:extLst>
          </p:cNvPr>
          <p:cNvSpPr/>
          <p:nvPr/>
        </p:nvSpPr>
        <p:spPr>
          <a:xfrm>
            <a:off x="9400011" y="5914955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C0A3C1-EC70-A742-851E-161929E2055F}"/>
              </a:ext>
            </a:extLst>
          </p:cNvPr>
          <p:cNvCxnSpPr/>
          <p:nvPr/>
        </p:nvCxnSpPr>
        <p:spPr>
          <a:xfrm>
            <a:off x="2710313" y="619435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E99161D-9D61-D34C-8362-0B1E19AC3CD7}"/>
              </a:ext>
            </a:extLst>
          </p:cNvPr>
          <p:cNvCxnSpPr>
            <a:cxnSpLocks/>
          </p:cNvCxnSpPr>
          <p:nvPr/>
        </p:nvCxnSpPr>
        <p:spPr>
          <a:xfrm>
            <a:off x="4094613" y="6194355"/>
            <a:ext cx="889088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428068-8C56-2841-AD73-FC147AFDDB03}"/>
              </a:ext>
            </a:extLst>
          </p:cNvPr>
          <p:cNvCxnSpPr>
            <a:cxnSpLocks/>
          </p:cNvCxnSpPr>
          <p:nvPr/>
        </p:nvCxnSpPr>
        <p:spPr>
          <a:xfrm>
            <a:off x="5542501" y="6194355"/>
            <a:ext cx="901744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276E4B-9F24-A247-8ADB-71F309CBD8B9}"/>
              </a:ext>
            </a:extLst>
          </p:cNvPr>
          <p:cNvCxnSpPr>
            <a:cxnSpLocks/>
          </p:cNvCxnSpPr>
          <p:nvPr/>
        </p:nvCxnSpPr>
        <p:spPr>
          <a:xfrm>
            <a:off x="7003046" y="6194355"/>
            <a:ext cx="919083" cy="14094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25BB43-CD41-C344-8C44-D9555B33037C}"/>
              </a:ext>
            </a:extLst>
          </p:cNvPr>
          <p:cNvCxnSpPr>
            <a:cxnSpLocks/>
          </p:cNvCxnSpPr>
          <p:nvPr/>
        </p:nvCxnSpPr>
        <p:spPr>
          <a:xfrm flipV="1">
            <a:off x="8480929" y="6194355"/>
            <a:ext cx="919083" cy="14094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ACBC53C-54C3-6745-8123-616ACF213684}"/>
              </a:ext>
            </a:extLst>
          </p:cNvPr>
          <p:cNvSpPr/>
          <p:nvPr/>
        </p:nvSpPr>
        <p:spPr>
          <a:xfrm>
            <a:off x="3539631" y="5924686"/>
            <a:ext cx="558800" cy="558800"/>
          </a:xfrm>
          <a:prstGeom prst="ellipse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ADA05-52F6-894E-898F-F16AC2B8836B}"/>
              </a:ext>
            </a:extLst>
          </p:cNvPr>
          <p:cNvCxnSpPr/>
          <p:nvPr/>
        </p:nvCxnSpPr>
        <p:spPr>
          <a:xfrm flipH="1">
            <a:off x="4001653" y="5065106"/>
            <a:ext cx="802260" cy="716163"/>
          </a:xfrm>
          <a:prstGeom prst="line">
            <a:avLst/>
          </a:prstGeom>
          <a:ln w="28575">
            <a:solidFill>
              <a:srgbClr val="00B05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9B67D6-3B18-574B-94B5-AE32FE5DB2CD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3814744" y="2325876"/>
            <a:ext cx="38525" cy="3455392"/>
          </a:xfrm>
          <a:prstGeom prst="line">
            <a:avLst/>
          </a:prstGeom>
          <a:ln w="28575">
            <a:solidFill>
              <a:srgbClr val="00B05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3CC60F-2CBB-EF43-930C-B52C909AB570}"/>
              </a:ext>
            </a:extLst>
          </p:cNvPr>
          <p:cNvCxnSpPr/>
          <p:nvPr/>
        </p:nvCxnSpPr>
        <p:spPr>
          <a:xfrm flipH="1">
            <a:off x="8320857" y="5065106"/>
            <a:ext cx="802260" cy="716163"/>
          </a:xfrm>
          <a:prstGeom prst="line">
            <a:avLst/>
          </a:prstGeom>
          <a:ln w="28575">
            <a:solidFill>
              <a:srgbClr val="00B05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6375A8-FDF3-D840-92EC-F2C7B2A2B5A8}"/>
              </a:ext>
            </a:extLst>
          </p:cNvPr>
          <p:cNvCxnSpPr>
            <a:cxnSpLocks/>
          </p:cNvCxnSpPr>
          <p:nvPr/>
        </p:nvCxnSpPr>
        <p:spPr>
          <a:xfrm>
            <a:off x="8133948" y="2325876"/>
            <a:ext cx="38525" cy="3455392"/>
          </a:xfrm>
          <a:prstGeom prst="line">
            <a:avLst/>
          </a:prstGeom>
          <a:ln w="28575">
            <a:solidFill>
              <a:srgbClr val="00B05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4DF6ECB-E7C5-49C6-B7F6-F9CDFF2436CF}"/>
              </a:ext>
            </a:extLst>
          </p:cNvPr>
          <p:cNvSpPr/>
          <p:nvPr/>
        </p:nvSpPr>
        <p:spPr>
          <a:xfrm>
            <a:off x="0" y="6550223"/>
            <a:ext cx="5777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Source: MIT 6.886 by Julian Shun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6061"/>
    </mc:Choice>
    <mc:Fallback xmlns="">
      <p:transition advTm="2660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/>
      <p:bldP spid="33" grpId="0" animBg="1"/>
      <p:bldP spid="34" grpId="0" animBg="1"/>
      <p:bldP spid="35" grpId="0" animBg="1"/>
      <p:bldP spid="36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48C1-AFCD-4E84-AD3B-027B6E57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week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341F-E55C-4926-A31E-E1134E24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Constructing a tableau</a:t>
            </a:r>
          </a:p>
          <a:p>
            <a:pPr lvl="1"/>
            <a:r>
              <a:rPr lang="en-US" altLang="zh-CN" dirty="0"/>
              <a:t>Can be used to parallelize some dynamic programming algorithms</a:t>
            </a:r>
          </a:p>
          <a:p>
            <a:pPr lvl="2"/>
            <a:r>
              <a:rPr lang="en-US" altLang="zh-CN" dirty="0"/>
              <a:t>E.g., edit distance</a:t>
            </a:r>
          </a:p>
          <a:p>
            <a:pPr lvl="1"/>
            <a:r>
              <a:rPr lang="en-US" altLang="zh-CN" dirty="0"/>
              <a:t>Use 4-way, 9-way, … divide-and-conquer</a:t>
            </a:r>
          </a:p>
          <a:p>
            <a:pPr lvl="1"/>
            <a:r>
              <a:rPr lang="en-US" altLang="zh-CN" dirty="0"/>
              <a:t>The finer grained you get, the better depth bound, but the less cache efficiency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chemeClr val="accent4"/>
                </a:solidFill>
              </a:rPr>
              <a:t>Divide-and-conquer is our good friend!!!</a:t>
            </a:r>
          </a:p>
          <a:p>
            <a:endParaRPr lang="en-US" altLang="zh-CN" dirty="0">
              <a:solidFill>
                <a:schemeClr val="accent4"/>
              </a:solidFill>
            </a:endParaRPr>
          </a:p>
          <a:p>
            <a:endParaRPr lang="en-US" altLang="zh-CN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Submit your feedback during break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0356C-9D5F-42EE-9489-9ECB73880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698-F770-4181-916B-A349F2D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Work-Depth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9E28-F923-41EC-A347-18D7F0968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 of pairs per round is reduced by (n-1)/4 in expectation</a:t>
            </a:r>
          </a:p>
          <a:p>
            <a:pPr lvl="1"/>
            <a:r>
              <a:rPr lang="en-US" altLang="zh-CN" dirty="0"/>
              <a:t>For all nodes u except for the last node, probability of u flipping Head and its previous element flipping Tails is 1/4</a:t>
            </a:r>
          </a:p>
          <a:p>
            <a:pPr lvl="1"/>
            <a:r>
              <a:rPr lang="en-US" altLang="zh-CN" dirty="0"/>
              <a:t>=&gt; A node gets removed with probability 1/4</a:t>
            </a:r>
          </a:p>
          <a:p>
            <a:r>
              <a:rPr lang="en-US" altLang="zh-CN" dirty="0"/>
              <a:t>Each round takes linear work and O(log n) depth</a:t>
            </a:r>
          </a:p>
          <a:p>
            <a:r>
              <a:rPr lang="en-US" altLang="zh-CN" dirty="0"/>
              <a:t>Expected work: W(n) ≤ W(3n/4) + O(n) </a:t>
            </a:r>
          </a:p>
          <a:p>
            <a:r>
              <a:rPr lang="en-US" altLang="zh-CN" dirty="0"/>
              <a:t>Expected depth: D(n) ≤ D(3n/4) + O(log n)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4100-0327-45D3-AA52-A6CD7457C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E5DEE-5DB8-408D-9547-D50D5486E151}"/>
              </a:ext>
            </a:extLst>
          </p:cNvPr>
          <p:cNvSpPr txBox="1"/>
          <p:nvPr/>
        </p:nvSpPr>
        <p:spPr>
          <a:xfrm>
            <a:off x="4343400" y="4699337"/>
            <a:ext cx="1992854" cy="830997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 = O(n)</a:t>
            </a:r>
          </a:p>
          <a:p>
            <a:pPr algn="ctr"/>
            <a:r>
              <a:rPr lang="en-US" sz="2400" dirty="0"/>
              <a:t>D = O(log</a:t>
            </a:r>
            <a:r>
              <a:rPr lang="en-US" sz="2400" baseline="30000" dirty="0"/>
              <a:t>2 </a:t>
            </a:r>
            <a:r>
              <a:rPr lang="en-US" sz="2400" dirty="0"/>
              <a:t>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CF1E2B2-6FD7-42EA-B7AD-347ABF1F4781}"/>
                  </a:ext>
                </a:extLst>
              </p:cNvPr>
              <p:cNvSpPr txBox="1"/>
              <p:nvPr/>
            </p:nvSpPr>
            <p:spPr>
              <a:xfrm>
                <a:off x="3738552" y="5574268"/>
                <a:ext cx="3403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arbitrary-forking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CF1E2B2-6FD7-42EA-B7AD-347ABF1F4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52" y="5574268"/>
                <a:ext cx="3403817" cy="369332"/>
              </a:xfrm>
              <a:prstGeom prst="rect">
                <a:avLst/>
              </a:prstGeom>
              <a:blipFill>
                <a:blip r:embed="rId2"/>
                <a:stretch>
                  <a:fillRect t="-8197" r="-8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84B4587-790E-496C-8B3A-326D7A31D422}"/>
              </a:ext>
            </a:extLst>
          </p:cNvPr>
          <p:cNvSpPr/>
          <p:nvPr/>
        </p:nvSpPr>
        <p:spPr>
          <a:xfrm>
            <a:off x="0" y="6550223"/>
            <a:ext cx="5777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Source: MIT 6.886 by Julian Shun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017D4-03E7-462E-AF7F-5EB3F3A2448B}"/>
              </a:ext>
            </a:extLst>
          </p:cNvPr>
          <p:cNvSpPr txBox="1"/>
          <p:nvPr/>
        </p:nvSpPr>
        <p:spPr>
          <a:xfrm>
            <a:off x="838200" y="5905328"/>
            <a:ext cx="817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accent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Randomization is our good friend!!!</a:t>
            </a:r>
            <a:endParaRPr lang="zh-CN" altLang="en-US" sz="3600" dirty="0">
              <a:solidFill>
                <a:schemeClr val="accent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F7ADF2-AF97-43DC-B3AA-C159A2AE7ED4}"/>
              </a:ext>
            </a:extLst>
          </p:cNvPr>
          <p:cNvSpPr txBox="1"/>
          <p:nvPr/>
        </p:nvSpPr>
        <p:spPr>
          <a:xfrm>
            <a:off x="6858000" y="301876"/>
            <a:ext cx="303159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Remove an element if: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 is head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Its previous element is a tail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ACBF-6E0E-4368-8EF1-C13FE39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sorting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B5917-9EE7-45F0-BB9F-0E62F4975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Quicksort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</a:p>
              <a:p>
                <a:r>
                  <a:rPr lang="en-US" altLang="zh-CN" dirty="0" err="1"/>
                  <a:t>Mergesort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work</m:t>
                    </m:r>
                    <m:r>
                      <m:rPr>
                        <m:nor/>
                      </m:rPr>
                      <a:rPr lang="en-US" altLang="zh-CN" dirty="0"/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depth</m:t>
                    </m:r>
                  </m:oMath>
                </a14:m>
                <a:r>
                  <a:rPr lang="en-US" altLang="zh-CN" dirty="0"/>
                  <a:t>  //can be reduced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depth with a simple variant, you’ll see it in your homework</a:t>
                </a:r>
              </a:p>
              <a:p>
                <a:r>
                  <a:rPr lang="en-US" altLang="zh-CN" dirty="0"/>
                  <a:t>Selection sort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work</m:t>
                    </m:r>
                    <m:r>
                      <m:rPr>
                        <m:nor/>
                      </m:rPr>
                      <a:rPr lang="en-US" altLang="zh-CN" dirty="0"/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depth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 parallel algorithm design, it is likely that to get better depth, you need to pay more work – there is a tradeoff</a:t>
                </a:r>
              </a:p>
              <a:p>
                <a:r>
                  <a:rPr lang="en-US" altLang="zh-CN" dirty="0"/>
                  <a:t>Choose the best algorithm depending on your application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B5917-9EE7-45F0-BB9F-0E62F4975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 r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1EFF5-2494-4ACE-A96C-2223C9D22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89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ACBF-6E0E-4368-8EF1-C13FE39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sorting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B5917-9EE7-45F0-BB9F-0E62F4975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Quicksort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</a:p>
              <a:p>
                <a:r>
                  <a:rPr lang="en-US" altLang="zh-CN" dirty="0" err="1"/>
                  <a:t>Mergesort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work</m:t>
                    </m:r>
                    <m:r>
                      <m:rPr>
                        <m:nor/>
                      </m:rPr>
                      <a:rPr lang="en-US" altLang="zh-CN" dirty="0"/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depth</m:t>
                    </m:r>
                  </m:oMath>
                </a14:m>
                <a:r>
                  <a:rPr lang="en-US" altLang="zh-CN" dirty="0"/>
                  <a:t>  //can be reduced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depth with a simple variant, you’ll see it in your homework</a:t>
                </a:r>
              </a:p>
              <a:p>
                <a:r>
                  <a:rPr lang="en-US" altLang="zh-CN" dirty="0"/>
                  <a:t>Selection sort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work</m:t>
                    </m:r>
                    <m:r>
                      <m:rPr>
                        <m:nor/>
                      </m:rPr>
                      <a:rPr lang="en-US" altLang="zh-CN" dirty="0"/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depth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Usually, parallel sample sort has the best performance in practice – we’ll cover that in the lectures about I/O efficiency</a:t>
                </a:r>
              </a:p>
              <a:p>
                <a:pPr lvl="1"/>
                <a:r>
                  <a:rPr lang="en-US" altLang="zh-CN" dirty="0"/>
                  <a:t>The techniques in quicksort and </a:t>
                </a:r>
                <a:r>
                  <a:rPr lang="en-US" altLang="zh-CN" dirty="0" err="1"/>
                  <a:t>mergesort</a:t>
                </a:r>
                <a:r>
                  <a:rPr lang="en-US" altLang="zh-CN" dirty="0"/>
                  <a:t> are useful for </a:t>
                </a:r>
                <a:r>
                  <a:rPr lang="en-US" altLang="zh-CN" dirty="0" err="1"/>
                  <a:t>samplesort</a:t>
                </a:r>
                <a:r>
                  <a:rPr lang="en-US" altLang="zh-CN"/>
                  <a:t> also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B5917-9EE7-45F0-BB9F-0E62F4975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1EFF5-2494-4ACE-A96C-2223C9D22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6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1FCC-63C4-4302-940B-0E5571E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10AE7-93EB-4096-8D2F-B2645530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corrections and clarifications</a:t>
            </a:r>
          </a:p>
          <a:p>
            <a:pPr lvl="1"/>
            <a:r>
              <a:rPr lang="en-US" altLang="zh-CN" dirty="0"/>
              <a:t>Problem 2c is now a bonus question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E3C9F-FAF6-4C2A-9231-81CF83351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6C69-5F61-41BD-AEE0-AB711229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27107-E699-4093-B7CC-8F9C9657A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an array of elements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with size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and a total order defined, return an array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 of the same elements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,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≤…≤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Sometimes in-place algorithms are preferred 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27107-E699-4093-B7CC-8F9C9657A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4E0E57-8EF2-4230-B887-A9D7BF9A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B5AA8-BA8A-443F-9800-3DAE1924A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00400"/>
            <a:ext cx="6982691" cy="22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0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6C69-5F61-41BD-AEE0-AB711229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27107-E699-4093-B7CC-8F9C9657A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an array of elements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with size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and a total order defined, return an array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 of the same elements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,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≤…≤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Sometimes in-place algorithms are preferred 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How can we sort them sequentially?</a:t>
                </a:r>
              </a:p>
              <a:p>
                <a:pPr lvl="1"/>
                <a:r>
                  <a:rPr lang="en-US" altLang="zh-CN" dirty="0"/>
                  <a:t>Lower bound in the comparison model: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comparisons needed</a:t>
                </a:r>
              </a:p>
              <a:p>
                <a:pPr lvl="1"/>
                <a:r>
                  <a:rPr lang="en-US" altLang="zh-CN" dirty="0"/>
                  <a:t>Using radix-based sorting (e.g., assume all of them are integers):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needed for certain cases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527107-E699-4093-B7CC-8F9C9657A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 r="-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4E0E57-8EF2-4230-B887-A9D7BF9A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5215F-320E-4D22-9F02-D8EA1C6C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sorting algorithms: some simple ones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2CE2C7-023C-4D0E-B4D2-C30D6C078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Selection sort</a:t>
                </a:r>
              </a:p>
              <a:p>
                <a:pPr lvl="1"/>
                <a:r>
                  <a:rPr lang="en-US" altLang="zh-CN" dirty="0"/>
                  <a:t>Find the smallest element and put it in the first slot, then for the rest, find the smallest and put it in the second, 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Bubble sort:</a:t>
                </a:r>
              </a:p>
              <a:p>
                <a:pPr lvl="1"/>
                <a:r>
                  <a:rPr lang="en-US" altLang="zh-CN" dirty="0"/>
                  <a:t>Compare all adjacent elements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zh-CN" dirty="0"/>
                  <a:t>, and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is greater, swap them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2CE2C7-023C-4D0E-B4D2-C30D6C078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 r="-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30DBC-BC0B-4900-B014-F15A32EFD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6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3872-A9FD-411B-AB3D-8B0AC737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2514600" cy="3429000"/>
          </a:xfrm>
        </p:spPr>
        <p:txBody>
          <a:bodyPr/>
          <a:lstStyle/>
          <a:p>
            <a:r>
              <a:rPr lang="en-US" altLang="zh-CN" dirty="0"/>
              <a:t>Sequential sorting algorithms: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D71AC-6342-4A6A-87CD-909636630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2390A-4994-481F-A919-E0E15C24A880}"/>
              </a:ext>
            </a:extLst>
          </p:cNvPr>
          <p:cNvSpPr txBox="1"/>
          <p:nvPr/>
        </p:nvSpPr>
        <p:spPr>
          <a:xfrm>
            <a:off x="3505200" y="4419600"/>
            <a:ext cx="53767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</a:rPr>
              <a:t>mergesort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*B, 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*A, 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(n==1) B[0] = A[0]; 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C[n];</a:t>
            </a:r>
            <a:r>
              <a:rPr lang="en-US" altLang="zh-CN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</a:rPr>
              <a:t>mergesort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(C, A, n/2);</a:t>
            </a:r>
          </a:p>
          <a:p>
            <a:r>
              <a:rPr lang="pt-BR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   mergesort(C+n/2, A+n/2, n-n/2);</a:t>
            </a:r>
          </a:p>
          <a:p>
            <a:r>
              <a:rPr lang="pt-BR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   B = merge(C, n/2, C+n/2, n-n/2);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 }} 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5CED4-9D5A-425D-83E1-86CF9DFC9022}"/>
              </a:ext>
            </a:extLst>
          </p:cNvPr>
          <p:cNvSpPr/>
          <p:nvPr/>
        </p:nvSpPr>
        <p:spPr>
          <a:xfrm>
            <a:off x="5591176" y="2971800"/>
            <a:ext cx="2514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5     7     9    12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0D5502-676D-475C-A68A-3062D50E8C26}"/>
              </a:ext>
            </a:extLst>
          </p:cNvPr>
          <p:cNvSpPr/>
          <p:nvPr/>
        </p:nvSpPr>
        <p:spPr>
          <a:xfrm>
            <a:off x="8334376" y="2971800"/>
            <a:ext cx="2514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2   10   16   26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5AE70-7A2E-44BF-AA02-B628B9DB9A50}"/>
              </a:ext>
            </a:extLst>
          </p:cNvPr>
          <p:cNvSpPr/>
          <p:nvPr/>
        </p:nvSpPr>
        <p:spPr>
          <a:xfrm>
            <a:off x="5638800" y="3581400"/>
            <a:ext cx="525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2    5    7    9    10    12    16    26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C72B611-DEC0-4001-9AD1-DD104B67E518}"/>
              </a:ext>
            </a:extLst>
          </p:cNvPr>
          <p:cNvCxnSpPr>
            <a:cxnSpLocks/>
            <a:stCxn id="18" idx="1"/>
            <a:endCxn id="20" idx="1"/>
          </p:cNvCxnSpPr>
          <p:nvPr/>
        </p:nvCxnSpPr>
        <p:spPr>
          <a:xfrm rot="10800000" flipH="1" flipV="1">
            <a:off x="5591176" y="3200400"/>
            <a:ext cx="47624" cy="609600"/>
          </a:xfrm>
          <a:prstGeom prst="curvedConnector3">
            <a:avLst>
              <a:gd name="adj1" fmla="val -48001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7D872C2-1566-429E-A58A-37CF341B7547}"/>
              </a:ext>
            </a:extLst>
          </p:cNvPr>
          <p:cNvCxnSpPr>
            <a:cxnSpLocks/>
            <a:stCxn id="47" idx="1"/>
            <a:endCxn id="18" idx="1"/>
          </p:cNvCxnSpPr>
          <p:nvPr/>
        </p:nvCxnSpPr>
        <p:spPr>
          <a:xfrm rot="10800000" flipV="1">
            <a:off x="5591176" y="2590800"/>
            <a:ext cx="12700" cy="609600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5FB1FD3-EC47-485E-8141-A39E6BE18D69}"/>
              </a:ext>
            </a:extLst>
          </p:cNvPr>
          <p:cNvCxnSpPr>
            <a:cxnSpLocks/>
            <a:stCxn id="39" idx="1"/>
            <a:endCxn id="47" idx="1"/>
          </p:cNvCxnSpPr>
          <p:nvPr/>
        </p:nvCxnSpPr>
        <p:spPr>
          <a:xfrm rot="10800000" flipV="1">
            <a:off x="5591176" y="1981200"/>
            <a:ext cx="12700" cy="609600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B89013-F28B-46D2-BBDA-06794AC4E0EF}"/>
              </a:ext>
            </a:extLst>
          </p:cNvPr>
          <p:cNvSpPr txBox="1"/>
          <p:nvPr/>
        </p:nvSpPr>
        <p:spPr>
          <a:xfrm>
            <a:off x="4371976" y="3276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124B0E-1BA2-4E64-864B-D2AAB2479B98}"/>
              </a:ext>
            </a:extLst>
          </p:cNvPr>
          <p:cNvSpPr txBox="1"/>
          <p:nvPr/>
        </p:nvSpPr>
        <p:spPr>
          <a:xfrm>
            <a:off x="4371976" y="26786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488C9A-3D57-44F0-AF3E-FB6D0359DF8F}"/>
              </a:ext>
            </a:extLst>
          </p:cNvPr>
          <p:cNvSpPr txBox="1"/>
          <p:nvPr/>
        </p:nvSpPr>
        <p:spPr>
          <a:xfrm>
            <a:off x="4371976" y="2209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F877D7-0ACF-4659-A15F-3DFB6259C78A}"/>
              </a:ext>
            </a:extLst>
          </p:cNvPr>
          <p:cNvSpPr/>
          <p:nvPr/>
        </p:nvSpPr>
        <p:spPr>
          <a:xfrm>
            <a:off x="5591176" y="76200"/>
            <a:ext cx="525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5    12    7     9    26   10    2    16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CD8C7F-DE2F-4960-A4CB-1D8C1F57EDEE}"/>
              </a:ext>
            </a:extLst>
          </p:cNvPr>
          <p:cNvSpPr/>
          <p:nvPr/>
        </p:nvSpPr>
        <p:spPr>
          <a:xfrm>
            <a:off x="5591176" y="114300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5    12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071F7C-A9E0-4842-9A0A-2480A6C23A52}"/>
              </a:ext>
            </a:extLst>
          </p:cNvPr>
          <p:cNvSpPr/>
          <p:nvPr/>
        </p:nvSpPr>
        <p:spPr>
          <a:xfrm>
            <a:off x="6962776" y="114300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7     9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ADFAA2-3A93-4059-BB37-8BD10B33B116}"/>
              </a:ext>
            </a:extLst>
          </p:cNvPr>
          <p:cNvSpPr/>
          <p:nvPr/>
        </p:nvSpPr>
        <p:spPr>
          <a:xfrm>
            <a:off x="8334376" y="114300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10    26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A41B30-FE5D-40F5-8D12-2AA74F194172}"/>
              </a:ext>
            </a:extLst>
          </p:cNvPr>
          <p:cNvSpPr/>
          <p:nvPr/>
        </p:nvSpPr>
        <p:spPr>
          <a:xfrm>
            <a:off x="9705976" y="114300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2    16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555CA3-3761-4A42-A4BD-9D1AC4C0DB34}"/>
              </a:ext>
            </a:extLst>
          </p:cNvPr>
          <p:cNvSpPr/>
          <p:nvPr/>
        </p:nvSpPr>
        <p:spPr>
          <a:xfrm>
            <a:off x="5591176" y="609600"/>
            <a:ext cx="2514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5     12     7    9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E54128-4D7C-4EB6-91FA-A90D22C3301C}"/>
              </a:ext>
            </a:extLst>
          </p:cNvPr>
          <p:cNvSpPr/>
          <p:nvPr/>
        </p:nvSpPr>
        <p:spPr>
          <a:xfrm>
            <a:off x="8334376" y="609600"/>
            <a:ext cx="2514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26    10    2   16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3E72FF-90EF-47E5-9904-7DD0073A08A0}"/>
              </a:ext>
            </a:extLst>
          </p:cNvPr>
          <p:cNvSpPr/>
          <p:nvPr/>
        </p:nvSpPr>
        <p:spPr>
          <a:xfrm>
            <a:off x="5591176" y="17526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3ACCFC-57B6-4EAF-B42B-4E149F55AD02}"/>
              </a:ext>
            </a:extLst>
          </p:cNvPr>
          <p:cNvSpPr/>
          <p:nvPr/>
        </p:nvSpPr>
        <p:spPr>
          <a:xfrm>
            <a:off x="6276976" y="17526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12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E1BC2A-A814-4B87-8C9A-B3AD03827CA5}"/>
              </a:ext>
            </a:extLst>
          </p:cNvPr>
          <p:cNvSpPr/>
          <p:nvPr/>
        </p:nvSpPr>
        <p:spPr>
          <a:xfrm>
            <a:off x="6962776" y="17526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9774ED-345A-42A0-808E-5586F462C228}"/>
              </a:ext>
            </a:extLst>
          </p:cNvPr>
          <p:cNvSpPr/>
          <p:nvPr/>
        </p:nvSpPr>
        <p:spPr>
          <a:xfrm>
            <a:off x="7648576" y="17526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7D498-4091-41B0-ACB5-3C69D6488CFF}"/>
              </a:ext>
            </a:extLst>
          </p:cNvPr>
          <p:cNvSpPr/>
          <p:nvPr/>
        </p:nvSpPr>
        <p:spPr>
          <a:xfrm>
            <a:off x="8334376" y="17526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FE96C7-84C1-4261-9F1A-AD4094FF678D}"/>
              </a:ext>
            </a:extLst>
          </p:cNvPr>
          <p:cNvSpPr/>
          <p:nvPr/>
        </p:nvSpPr>
        <p:spPr>
          <a:xfrm>
            <a:off x="9020176" y="17526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83E0CD-7C34-4ABA-A456-55FA2C7BB814}"/>
              </a:ext>
            </a:extLst>
          </p:cNvPr>
          <p:cNvSpPr/>
          <p:nvPr/>
        </p:nvSpPr>
        <p:spPr>
          <a:xfrm>
            <a:off x="9705976" y="17526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27AE3D-FBD7-4463-965E-EFD53ACBDE07}"/>
              </a:ext>
            </a:extLst>
          </p:cNvPr>
          <p:cNvSpPr/>
          <p:nvPr/>
        </p:nvSpPr>
        <p:spPr>
          <a:xfrm>
            <a:off x="10391776" y="17526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234B61-9B9A-40C3-9C7E-4C4C5CC8099D}"/>
              </a:ext>
            </a:extLst>
          </p:cNvPr>
          <p:cNvSpPr/>
          <p:nvPr/>
        </p:nvSpPr>
        <p:spPr>
          <a:xfrm>
            <a:off x="5591176" y="236220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5    12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904AE9-BD9B-4D3E-B6D8-2BED3886C5D4}"/>
              </a:ext>
            </a:extLst>
          </p:cNvPr>
          <p:cNvSpPr/>
          <p:nvPr/>
        </p:nvSpPr>
        <p:spPr>
          <a:xfrm>
            <a:off x="6962776" y="236220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7     9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03255C-CFE1-4277-890E-4F3B986571D4}"/>
              </a:ext>
            </a:extLst>
          </p:cNvPr>
          <p:cNvSpPr/>
          <p:nvPr/>
        </p:nvSpPr>
        <p:spPr>
          <a:xfrm>
            <a:off x="8334376" y="236220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10    26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0EA7AF-D44E-4098-A052-42D99126A47F}"/>
              </a:ext>
            </a:extLst>
          </p:cNvPr>
          <p:cNvSpPr/>
          <p:nvPr/>
        </p:nvSpPr>
        <p:spPr>
          <a:xfrm>
            <a:off x="9705976" y="2362200"/>
            <a:ext cx="1143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2    16</a:t>
            </a:r>
            <a:endParaRPr lang="zh-CN" alt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4D3B164D-F2BD-48A4-9A70-7675544F57BC}"/>
              </a:ext>
            </a:extLst>
          </p:cNvPr>
          <p:cNvCxnSpPr>
            <a:cxnSpLocks/>
            <a:stCxn id="28" idx="1"/>
            <a:endCxn id="37" idx="1"/>
          </p:cNvCxnSpPr>
          <p:nvPr/>
        </p:nvCxnSpPr>
        <p:spPr>
          <a:xfrm rot="10800000" flipV="1">
            <a:off x="5591176" y="304800"/>
            <a:ext cx="12700" cy="533400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8A851AA-1938-429E-B0A7-4C17379379E3}"/>
              </a:ext>
            </a:extLst>
          </p:cNvPr>
          <p:cNvCxnSpPr>
            <a:cxnSpLocks/>
            <a:stCxn id="37" idx="1"/>
            <a:endCxn id="33" idx="1"/>
          </p:cNvCxnSpPr>
          <p:nvPr/>
        </p:nvCxnSpPr>
        <p:spPr>
          <a:xfrm rot="10800000" flipV="1">
            <a:off x="5591176" y="838200"/>
            <a:ext cx="12700" cy="533400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C54FA864-B938-4B3F-B7F6-1F77EC9E241A}"/>
              </a:ext>
            </a:extLst>
          </p:cNvPr>
          <p:cNvCxnSpPr>
            <a:cxnSpLocks/>
            <a:stCxn id="33" idx="1"/>
            <a:endCxn id="39" idx="1"/>
          </p:cNvCxnSpPr>
          <p:nvPr/>
        </p:nvCxnSpPr>
        <p:spPr>
          <a:xfrm rot="10800000" flipV="1">
            <a:off x="5591176" y="1371600"/>
            <a:ext cx="12700" cy="609600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BE94735-2DBC-4881-9E20-798810A6FE23}"/>
              </a:ext>
            </a:extLst>
          </p:cNvPr>
          <p:cNvSpPr txBox="1"/>
          <p:nvPr/>
        </p:nvSpPr>
        <p:spPr>
          <a:xfrm>
            <a:off x="3124200" y="228600"/>
            <a:ext cx="231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Divide-and-conquer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6CA012-CAF1-4323-A007-DB15E20D8763}"/>
              </a:ext>
            </a:extLst>
          </p:cNvPr>
          <p:cNvSpPr txBox="1"/>
          <p:nvPr/>
        </p:nvSpPr>
        <p:spPr>
          <a:xfrm>
            <a:off x="3200400" y="838200"/>
            <a:ext cx="231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Divide-and-conquer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7A1826-F1B2-44F0-9B63-C35F818B254E}"/>
              </a:ext>
            </a:extLst>
          </p:cNvPr>
          <p:cNvSpPr txBox="1"/>
          <p:nvPr/>
        </p:nvSpPr>
        <p:spPr>
          <a:xfrm>
            <a:off x="3124200" y="1371600"/>
            <a:ext cx="231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Divide-and-conquer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EF95B9-35A2-4354-817D-0FD2C2EE8B15}"/>
              </a:ext>
            </a:extLst>
          </p:cNvPr>
          <p:cNvSpPr txBox="1"/>
          <p:nvPr/>
        </p:nvSpPr>
        <p:spPr>
          <a:xfrm>
            <a:off x="3962400" y="175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cases</a:t>
            </a:r>
            <a:endParaRPr lang="zh-CN" altLang="en-US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D131737C-66C2-4508-B114-D181F2988A4F}"/>
              </a:ext>
            </a:extLst>
          </p:cNvPr>
          <p:cNvSpPr txBox="1">
            <a:spLocks/>
          </p:cNvSpPr>
          <p:nvPr/>
        </p:nvSpPr>
        <p:spPr>
          <a:xfrm>
            <a:off x="457200" y="4419600"/>
            <a:ext cx="2514600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000" b="0" kern="1200">
                <a:solidFill>
                  <a:schemeClr val="accent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zh-CN" dirty="0"/>
              <a:t>How to merge?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9" grpId="0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2" grpId="0"/>
      <p:bldP spid="63" grpId="0"/>
      <p:bldP spid="64" grpId="0"/>
      <p:bldP spid="66" grpId="0"/>
      <p:bldP spid="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2.3"/>
</p:tagLst>
</file>

<file path=ppt/theme/theme1.xml><?xml version="1.0" encoding="utf-8"?>
<a:theme xmlns:a="http://schemas.openxmlformats.org/drawingml/2006/main" name="1_Custom Design">
  <a:themeElements>
    <a:clrScheme name="Mao">
      <a:dk1>
        <a:sysClr val="windowText" lastClr="000000"/>
      </a:dk1>
      <a:lt1>
        <a:sysClr val="window" lastClr="FFFFFF"/>
      </a:lt1>
      <a:dk2>
        <a:srgbClr val="4D5061"/>
      </a:dk2>
      <a:lt2>
        <a:srgbClr val="E7E6E6"/>
      </a:lt2>
      <a:accent1>
        <a:srgbClr val="4472C4"/>
      </a:accent1>
      <a:accent2>
        <a:srgbClr val="ED7D31"/>
      </a:accent2>
      <a:accent3>
        <a:srgbClr val="FFBF00"/>
      </a:accent3>
      <a:accent4>
        <a:srgbClr val="F93943"/>
      </a:accent4>
      <a:accent5>
        <a:srgbClr val="9000B3"/>
      </a:accent5>
      <a:accent6>
        <a:srgbClr val="70AD47"/>
      </a:accent6>
      <a:hlink>
        <a:srgbClr val="E8436F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23523</TotalTime>
  <Words>3579</Words>
  <Application>Microsoft Office PowerPoint</Application>
  <PresentationFormat>Widescreen</PresentationFormat>
  <Paragraphs>821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等线</vt:lpstr>
      <vt:lpstr>Arial</vt:lpstr>
      <vt:lpstr>Arial Black</vt:lpstr>
      <vt:lpstr>Bahnschrift SemiBold SemiConden</vt:lpstr>
      <vt:lpstr>Calibri</vt:lpstr>
      <vt:lpstr>Cambria Math</vt:lpstr>
      <vt:lpstr>Consolas</vt:lpstr>
      <vt:lpstr>Lucida Sans Unicode</vt:lpstr>
      <vt:lpstr>1_Custom Design</vt:lpstr>
      <vt:lpstr>Parallel sorting algorithms</vt:lpstr>
      <vt:lpstr>Last week</vt:lpstr>
      <vt:lpstr>Last week</vt:lpstr>
      <vt:lpstr>Last week</vt:lpstr>
      <vt:lpstr>Homework 1</vt:lpstr>
      <vt:lpstr>Sorting Algorithms</vt:lpstr>
      <vt:lpstr>Sorting Algorithms</vt:lpstr>
      <vt:lpstr>Sequential sorting algorithms: some simple ones</vt:lpstr>
      <vt:lpstr>Sequential sorting algorithms: mergesort</vt:lpstr>
      <vt:lpstr>Sequential sorting algorithms: mergesort</vt:lpstr>
      <vt:lpstr>Sequential sorting algorithms: mergesort</vt:lpstr>
      <vt:lpstr>Sequential sorting algorithms: quicksort</vt:lpstr>
      <vt:lpstr>Sequential sorting algorithms: quicksort</vt:lpstr>
      <vt:lpstr>Quicksort cost analysis</vt:lpstr>
      <vt:lpstr>Sequential sorting algorithms</vt:lpstr>
      <vt:lpstr>Parallel Quicksort</vt:lpstr>
      <vt:lpstr>Sequential quicksort</vt:lpstr>
      <vt:lpstr>Parallel quick sort</vt:lpstr>
      <vt:lpstr>Parallel filtering / packing</vt:lpstr>
      <vt:lpstr>Using filter for partition</vt:lpstr>
      <vt:lpstr>Using filter to partition</vt:lpstr>
      <vt:lpstr>Using filter for partition</vt:lpstr>
      <vt:lpstr>Parallel quicksort</vt:lpstr>
      <vt:lpstr>Parallel Mergesort</vt:lpstr>
      <vt:lpstr>Sequential mergesort</vt:lpstr>
      <vt:lpstr>Parallel merge sort</vt:lpstr>
      <vt:lpstr>A parallel merge algorithm</vt:lpstr>
      <vt:lpstr>A parallel merge algorithm</vt:lpstr>
      <vt:lpstr>A parallel merge algorithm</vt:lpstr>
      <vt:lpstr>Parallel Merge: work</vt:lpstr>
      <vt:lpstr>Parallel Merge: work</vt:lpstr>
      <vt:lpstr>Parallel merge sort</vt:lpstr>
      <vt:lpstr>Parallel sorting algorithms</vt:lpstr>
      <vt:lpstr>Parallel sorting - O(n^2) work and O(log⁡n) depth </vt:lpstr>
      <vt:lpstr>List Ranking</vt:lpstr>
      <vt:lpstr>Linked Lists</vt:lpstr>
      <vt:lpstr>List Ranking</vt:lpstr>
      <vt:lpstr>Work-Efficient List Ranking</vt:lpstr>
      <vt:lpstr>Work-Efficient List Ranking</vt:lpstr>
      <vt:lpstr>Work-Depth Analysis</vt:lpstr>
      <vt:lpstr>Parallel sorting algorithms</vt:lpstr>
      <vt:lpstr>Parallel sorting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Algorithms:  Theory and Practice</dc:title>
  <dc:creator>Yan Gu</dc:creator>
  <cp:lastModifiedBy>Lê Kim Hùng</cp:lastModifiedBy>
  <cp:revision>414</cp:revision>
  <dcterms:created xsi:type="dcterms:W3CDTF">2019-09-30T01:50:09Z</dcterms:created>
  <dcterms:modified xsi:type="dcterms:W3CDTF">2022-08-29T15:46:05Z</dcterms:modified>
</cp:coreProperties>
</file>