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584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"/>
            <a:ext cx="11960352" cy="685799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1858625" cy="6858000"/>
          </a:xfrm>
          <a:custGeom>
            <a:avLst/>
            <a:gdLst/>
            <a:ahLst/>
            <a:cxnLst/>
            <a:rect l="l" t="t" r="r" b="b"/>
            <a:pathLst>
              <a:path w="11858625" h="6858000">
                <a:moveTo>
                  <a:pt x="11858244" y="0"/>
                </a:moveTo>
                <a:lnTo>
                  <a:pt x="0" y="0"/>
                </a:lnTo>
                <a:lnTo>
                  <a:pt x="0" y="6858000"/>
                </a:lnTo>
                <a:lnTo>
                  <a:pt x="11858244" y="6858000"/>
                </a:lnTo>
                <a:lnTo>
                  <a:pt x="118582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6822" y="1383283"/>
            <a:ext cx="1578355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6865" y="1467357"/>
            <a:ext cx="11558269" cy="392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8151" y="6555022"/>
            <a:ext cx="317500" cy="26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9" Type="http://schemas.openxmlformats.org/officeDocument/2006/relationships/image" Target="../media/image47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42" Type="http://schemas.openxmlformats.org/officeDocument/2006/relationships/image" Target="../media/image50.png"/><Relationship Id="rId47" Type="http://schemas.openxmlformats.org/officeDocument/2006/relationships/image" Target="../media/image55.png"/><Relationship Id="rId50" Type="http://schemas.openxmlformats.org/officeDocument/2006/relationships/image" Target="../media/image58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9" Type="http://schemas.openxmlformats.org/officeDocument/2006/relationships/image" Target="../media/image37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40" Type="http://schemas.openxmlformats.org/officeDocument/2006/relationships/image" Target="../media/image48.png"/><Relationship Id="rId45" Type="http://schemas.openxmlformats.org/officeDocument/2006/relationships/image" Target="../media/image53.png"/><Relationship Id="rId53" Type="http://schemas.openxmlformats.org/officeDocument/2006/relationships/image" Target="../media/image61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4" Type="http://schemas.openxmlformats.org/officeDocument/2006/relationships/image" Target="../media/image52.png"/><Relationship Id="rId52" Type="http://schemas.openxmlformats.org/officeDocument/2006/relationships/image" Target="../media/image60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Relationship Id="rId43" Type="http://schemas.openxmlformats.org/officeDocument/2006/relationships/image" Target="../media/image51.png"/><Relationship Id="rId48" Type="http://schemas.openxmlformats.org/officeDocument/2006/relationships/image" Target="../media/image56.png"/><Relationship Id="rId8" Type="http://schemas.openxmlformats.org/officeDocument/2006/relationships/image" Target="../media/image16.png"/><Relationship Id="rId51" Type="http://schemas.openxmlformats.org/officeDocument/2006/relationships/image" Target="../media/image59.png"/><Relationship Id="rId3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46" Type="http://schemas.openxmlformats.org/officeDocument/2006/relationships/image" Target="../media/image54.png"/><Relationship Id="rId20" Type="http://schemas.openxmlformats.org/officeDocument/2006/relationships/image" Target="../media/image28.png"/><Relationship Id="rId41" Type="http://schemas.openxmlformats.org/officeDocument/2006/relationships/image" Target="../media/image49.png"/><Relationship Id="rId54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49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rtheast_blackout_of_2003" TargetMode="External"/><Relationship Id="rId2" Type="http://schemas.openxmlformats.org/officeDocument/2006/relationships/hyperlink" Target="https://en.wikipedia.org/wiki/Therac-2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951335" cy="6858000"/>
            <a:chOff x="0" y="0"/>
            <a:chExt cx="119513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74" y="18264"/>
              <a:ext cx="11932940" cy="68397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1858625" cy="6858000"/>
            </a:xfrm>
            <a:custGeom>
              <a:avLst/>
              <a:gdLst/>
              <a:ahLst/>
              <a:cxnLst/>
              <a:rect l="l" t="t" r="r" b="b"/>
              <a:pathLst>
                <a:path w="11858625" h="6858000">
                  <a:moveTo>
                    <a:pt x="118582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858244" y="6858000"/>
                  </a:lnTo>
                  <a:lnTo>
                    <a:pt x="11858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1563" y="320040"/>
              <a:ext cx="11549380" cy="6217920"/>
            </a:xfrm>
            <a:custGeom>
              <a:avLst/>
              <a:gdLst/>
              <a:ahLst/>
              <a:cxnLst/>
              <a:rect l="l" t="t" r="r" b="b"/>
              <a:pathLst>
                <a:path w="11549380" h="6217920">
                  <a:moveTo>
                    <a:pt x="11548872" y="0"/>
                  </a:moveTo>
                  <a:lnTo>
                    <a:pt x="0" y="0"/>
                  </a:lnTo>
                  <a:lnTo>
                    <a:pt x="0" y="6217920"/>
                  </a:lnTo>
                  <a:lnTo>
                    <a:pt x="11548872" y="6217920"/>
                  </a:lnTo>
                  <a:lnTo>
                    <a:pt x="11548872" y="0"/>
                  </a:lnTo>
                  <a:close/>
                </a:path>
              </a:pathLst>
            </a:custGeom>
            <a:solidFill>
              <a:srgbClr val="000000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59985" y="1230833"/>
            <a:ext cx="5394325" cy="159004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5080">
              <a:lnSpc>
                <a:spcPts val="5840"/>
              </a:lnSpc>
              <a:spcBef>
                <a:spcPts val="830"/>
              </a:spcBef>
            </a:pPr>
            <a:r>
              <a:rPr sz="5400" b="0" spc="-280" dirty="0">
                <a:solidFill>
                  <a:srgbClr val="252525"/>
                </a:solidFill>
                <a:latin typeface="Bahnschrift"/>
                <a:cs typeface="Bahnschrift"/>
              </a:rPr>
              <a:t>Parallel</a:t>
            </a:r>
            <a:r>
              <a:rPr sz="5400" b="0" spc="120" dirty="0">
                <a:solidFill>
                  <a:srgbClr val="252525"/>
                </a:solidFill>
                <a:latin typeface="Bahnschrift"/>
                <a:cs typeface="Bahnschrift"/>
              </a:rPr>
              <a:t> </a:t>
            </a:r>
            <a:r>
              <a:rPr sz="5400" b="0" spc="-335" dirty="0">
                <a:solidFill>
                  <a:srgbClr val="252525"/>
                </a:solidFill>
                <a:latin typeface="Bahnschrift"/>
                <a:cs typeface="Bahnschrift"/>
              </a:rPr>
              <a:t>Algorithms: </a:t>
            </a:r>
            <a:r>
              <a:rPr sz="5400" b="0" spc="-905" dirty="0">
                <a:solidFill>
                  <a:srgbClr val="252525"/>
                </a:solidFill>
                <a:latin typeface="Bahnschrift"/>
                <a:cs typeface="Bahnschrift"/>
              </a:rPr>
              <a:t> </a:t>
            </a:r>
            <a:r>
              <a:rPr sz="5400" b="0" spc="-370" dirty="0">
                <a:solidFill>
                  <a:srgbClr val="252525"/>
                </a:solidFill>
                <a:latin typeface="Bahnschrift"/>
                <a:cs typeface="Bahnschrift"/>
              </a:rPr>
              <a:t>The</a:t>
            </a:r>
            <a:r>
              <a:rPr sz="5400" b="0" spc="-450" dirty="0">
                <a:solidFill>
                  <a:srgbClr val="252525"/>
                </a:solidFill>
                <a:latin typeface="Bahnschrift"/>
                <a:cs typeface="Bahnschrift"/>
              </a:rPr>
              <a:t>o</a:t>
            </a:r>
            <a:r>
              <a:rPr sz="5400" b="0" spc="-310" dirty="0">
                <a:solidFill>
                  <a:srgbClr val="252525"/>
                </a:solidFill>
                <a:latin typeface="Bahnschrift"/>
                <a:cs typeface="Bahnschrift"/>
              </a:rPr>
              <a:t>r</a:t>
            </a:r>
            <a:r>
              <a:rPr sz="5400" b="0" dirty="0">
                <a:solidFill>
                  <a:srgbClr val="252525"/>
                </a:solidFill>
                <a:latin typeface="Bahnschrift"/>
                <a:cs typeface="Bahnschrift"/>
              </a:rPr>
              <a:t>y</a:t>
            </a:r>
            <a:r>
              <a:rPr sz="5400" b="0" spc="20" dirty="0">
                <a:solidFill>
                  <a:srgbClr val="252525"/>
                </a:solidFill>
                <a:latin typeface="Bahnschrift"/>
                <a:cs typeface="Bahnschrift"/>
              </a:rPr>
              <a:t> </a:t>
            </a:r>
            <a:r>
              <a:rPr sz="5400" b="0" spc="-340" dirty="0">
                <a:solidFill>
                  <a:srgbClr val="252525"/>
                </a:solidFill>
                <a:latin typeface="Bahnschrift"/>
                <a:cs typeface="Bahnschrift"/>
              </a:rPr>
              <a:t>an</a:t>
            </a:r>
            <a:r>
              <a:rPr sz="5400" b="0" dirty="0">
                <a:solidFill>
                  <a:srgbClr val="252525"/>
                </a:solidFill>
                <a:latin typeface="Bahnschrift"/>
                <a:cs typeface="Bahnschrift"/>
              </a:rPr>
              <a:t>d</a:t>
            </a:r>
            <a:r>
              <a:rPr sz="5400" b="0" spc="10" dirty="0">
                <a:solidFill>
                  <a:srgbClr val="252525"/>
                </a:solidFill>
                <a:latin typeface="Bahnschrift"/>
                <a:cs typeface="Bahnschrift"/>
              </a:rPr>
              <a:t> </a:t>
            </a:r>
            <a:r>
              <a:rPr sz="5400" b="0" spc="-500" dirty="0">
                <a:solidFill>
                  <a:srgbClr val="252525"/>
                </a:solidFill>
                <a:latin typeface="Bahnschrift"/>
                <a:cs typeface="Bahnschrift"/>
              </a:rPr>
              <a:t>P</a:t>
            </a:r>
            <a:r>
              <a:rPr sz="5400" b="0" spc="-330" dirty="0">
                <a:solidFill>
                  <a:srgbClr val="252525"/>
                </a:solidFill>
                <a:latin typeface="Bahnschrift"/>
                <a:cs typeface="Bahnschrift"/>
              </a:rPr>
              <a:t>r</a:t>
            </a:r>
            <a:r>
              <a:rPr sz="5400" b="0" spc="-340" dirty="0">
                <a:solidFill>
                  <a:srgbClr val="252525"/>
                </a:solidFill>
                <a:latin typeface="Bahnschrift"/>
                <a:cs typeface="Bahnschrift"/>
              </a:rPr>
              <a:t>ac</a:t>
            </a:r>
            <a:r>
              <a:rPr sz="5400" b="0" spc="-175" dirty="0">
                <a:solidFill>
                  <a:srgbClr val="252525"/>
                </a:solidFill>
                <a:latin typeface="Bahnschrift"/>
                <a:cs typeface="Bahnschrift"/>
              </a:rPr>
              <a:t>ti</a:t>
            </a:r>
            <a:r>
              <a:rPr sz="5400" b="0" spc="-325" dirty="0">
                <a:solidFill>
                  <a:srgbClr val="252525"/>
                </a:solidFill>
                <a:latin typeface="Bahnschrift"/>
                <a:cs typeface="Bahnschrift"/>
              </a:rPr>
              <a:t>c</a:t>
            </a:r>
            <a:r>
              <a:rPr sz="5400" b="0" dirty="0">
                <a:solidFill>
                  <a:srgbClr val="252525"/>
                </a:solidFill>
                <a:latin typeface="Bahnschrift"/>
                <a:cs typeface="Bahnschrift"/>
              </a:rPr>
              <a:t>e</a:t>
            </a:r>
            <a:endParaRPr sz="54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9985" y="3424808"/>
            <a:ext cx="4840605" cy="21107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 marR="5080">
              <a:lnSpc>
                <a:spcPts val="7780"/>
              </a:lnSpc>
              <a:spcBef>
                <a:spcPts val="1055"/>
              </a:spcBef>
            </a:pPr>
            <a:r>
              <a:rPr sz="7200" spc="-810" dirty="0">
                <a:solidFill>
                  <a:srgbClr val="4471C4"/>
                </a:solidFill>
                <a:latin typeface="Bahnschrift"/>
                <a:cs typeface="Bahnschrift"/>
              </a:rPr>
              <a:t>D</a:t>
            </a:r>
            <a:r>
              <a:rPr sz="7200" spc="-520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7200" spc="-235" dirty="0">
                <a:solidFill>
                  <a:srgbClr val="4471C4"/>
                </a:solidFill>
                <a:latin typeface="Bahnschrift"/>
                <a:cs typeface="Bahnschrift"/>
              </a:rPr>
              <a:t>t</a:t>
            </a:r>
            <a:r>
              <a:rPr sz="7200" spc="-520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7200" spc="-409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7200" spc="-825" dirty="0">
                <a:solidFill>
                  <a:srgbClr val="4471C4"/>
                </a:solidFill>
                <a:latin typeface="Bahnschrift"/>
                <a:cs typeface="Bahnschrift"/>
              </a:rPr>
              <a:t>m</a:t>
            </a:r>
            <a:r>
              <a:rPr sz="7200" spc="-19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7200" spc="-509" dirty="0">
                <a:solidFill>
                  <a:srgbClr val="4471C4"/>
                </a:solidFill>
                <a:latin typeface="Bahnschrift"/>
                <a:cs typeface="Bahnschrift"/>
              </a:rPr>
              <a:t>n</a:t>
            </a:r>
            <a:r>
              <a:rPr sz="7200" spc="-19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7200" spc="-57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r>
              <a:rPr sz="7200" spc="-235" dirty="0">
                <a:solidFill>
                  <a:srgbClr val="4471C4"/>
                </a:solidFill>
                <a:latin typeface="Bahnschrift"/>
                <a:cs typeface="Bahnschrift"/>
              </a:rPr>
              <a:t>ti</a:t>
            </a:r>
            <a:r>
              <a:rPr sz="7200" dirty="0">
                <a:solidFill>
                  <a:srgbClr val="4471C4"/>
                </a:solidFill>
                <a:latin typeface="Bahnschrift"/>
                <a:cs typeface="Bahnschrift"/>
              </a:rPr>
              <a:t>c  </a:t>
            </a:r>
            <a:r>
              <a:rPr sz="7200" spc="-365" dirty="0">
                <a:solidFill>
                  <a:srgbClr val="4471C4"/>
                </a:solidFill>
                <a:latin typeface="Bahnschrift"/>
                <a:cs typeface="Bahnschrift"/>
              </a:rPr>
              <a:t>Parallelism</a:t>
            </a:r>
            <a:endParaRPr sz="7200">
              <a:latin typeface="Bahnschrift"/>
              <a:cs typeface="Bahnschrif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56126" y="2058161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19812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49325"/>
            <a:ext cx="6931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55" dirty="0">
                <a:solidFill>
                  <a:srgbClr val="4471C4"/>
                </a:solidFill>
                <a:latin typeface="Bahnschrift"/>
                <a:cs typeface="Bahnschrift"/>
              </a:rPr>
              <a:t>D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t</a:t>
            </a:r>
            <a:r>
              <a:rPr sz="4000" b="0" spc="-310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465" dirty="0">
                <a:solidFill>
                  <a:srgbClr val="4471C4"/>
                </a:solidFill>
                <a:latin typeface="Bahnschrift"/>
                <a:cs typeface="Bahnschrift"/>
              </a:rPr>
              <a:t>m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na</a:t>
            </a:r>
            <a:r>
              <a:rPr sz="4000" b="0" spc="-245" dirty="0">
                <a:solidFill>
                  <a:srgbClr val="4471C4"/>
                </a:solidFill>
                <a:latin typeface="Bahnschrift"/>
                <a:cs typeface="Bahnschrift"/>
              </a:rPr>
              <a:t>c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y</a:t>
            </a:r>
            <a:r>
              <a:rPr sz="4000" b="0" spc="1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40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254" dirty="0">
                <a:solidFill>
                  <a:srgbClr val="4471C4"/>
                </a:solidFill>
                <a:latin typeface="Bahnschrift"/>
                <a:cs typeface="Bahnschrift"/>
              </a:rPr>
              <a:t>ace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endParaRPr sz="4000" dirty="0">
              <a:latin typeface="Bahnschrift"/>
              <a:cs typeface="Bahnschrif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22578"/>
            <a:ext cx="10807065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Definition: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 </a:t>
            </a:r>
            <a:r>
              <a:rPr sz="2800" dirty="0">
                <a:solidFill>
                  <a:srgbClr val="FF0000"/>
                </a:solidFill>
                <a:latin typeface="Lucida Sans Unicode"/>
                <a:cs typeface="Lucida Sans Unicode"/>
              </a:rPr>
              <a:t>determinacy race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occurs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when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two logically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parallel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instructions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access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same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memory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location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and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at </a:t>
            </a:r>
            <a:r>
              <a:rPr sz="2800" spc="-869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least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one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of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instructions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performs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8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write.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0" y="2695955"/>
            <a:ext cx="1515110" cy="460375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 MT"/>
                <a:cs typeface="Arial MT"/>
              </a:rPr>
              <a:t>sum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74523" y="3156203"/>
            <a:ext cx="3606800" cy="548640"/>
          </a:xfrm>
          <a:custGeom>
            <a:avLst/>
            <a:gdLst/>
            <a:ahLst/>
            <a:cxnLst/>
            <a:rect l="l" t="t" r="r" b="b"/>
            <a:pathLst>
              <a:path w="3606800" h="548639">
                <a:moveTo>
                  <a:pt x="3606431" y="374916"/>
                </a:moveTo>
                <a:lnTo>
                  <a:pt x="3548519" y="374916"/>
                </a:lnTo>
                <a:lnTo>
                  <a:pt x="3548519" y="246126"/>
                </a:lnTo>
                <a:lnTo>
                  <a:pt x="3548519" y="188214"/>
                </a:lnTo>
                <a:lnTo>
                  <a:pt x="1832495" y="188214"/>
                </a:lnTo>
                <a:lnTo>
                  <a:pt x="1832495" y="0"/>
                </a:lnTo>
                <a:lnTo>
                  <a:pt x="1831860" y="0"/>
                </a:lnTo>
                <a:lnTo>
                  <a:pt x="1774583" y="0"/>
                </a:lnTo>
                <a:lnTo>
                  <a:pt x="1773948" y="0"/>
                </a:lnTo>
                <a:lnTo>
                  <a:pt x="1773948" y="188468"/>
                </a:lnTo>
                <a:lnTo>
                  <a:pt x="57924" y="188468"/>
                </a:lnTo>
                <a:lnTo>
                  <a:pt x="57924" y="374916"/>
                </a:lnTo>
                <a:lnTo>
                  <a:pt x="0" y="374916"/>
                </a:lnTo>
                <a:lnTo>
                  <a:pt x="86880" y="548640"/>
                </a:lnTo>
                <a:lnTo>
                  <a:pt x="159270" y="403860"/>
                </a:lnTo>
                <a:lnTo>
                  <a:pt x="173748" y="374916"/>
                </a:lnTo>
                <a:lnTo>
                  <a:pt x="115836" y="374916"/>
                </a:lnTo>
                <a:lnTo>
                  <a:pt x="115836" y="246380"/>
                </a:lnTo>
                <a:lnTo>
                  <a:pt x="1832495" y="246380"/>
                </a:lnTo>
                <a:lnTo>
                  <a:pt x="1832495" y="246126"/>
                </a:lnTo>
                <a:lnTo>
                  <a:pt x="3490607" y="246126"/>
                </a:lnTo>
                <a:lnTo>
                  <a:pt x="3490607" y="374916"/>
                </a:lnTo>
                <a:lnTo>
                  <a:pt x="3432695" y="374916"/>
                </a:lnTo>
                <a:lnTo>
                  <a:pt x="3519563" y="548640"/>
                </a:lnTo>
                <a:lnTo>
                  <a:pt x="3591953" y="403860"/>
                </a:lnTo>
                <a:lnTo>
                  <a:pt x="3606431" y="37491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03976" y="3704844"/>
            <a:ext cx="151511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r0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3976" y="4450079"/>
            <a:ext cx="151511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 MT"/>
                <a:cs typeface="Arial MT"/>
              </a:rPr>
              <a:t>r0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+=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a[0]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0071" y="5207508"/>
            <a:ext cx="151511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 MT"/>
                <a:cs typeface="Arial MT"/>
              </a:rPr>
              <a:t>sum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r0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74535" y="4166615"/>
            <a:ext cx="173990" cy="283210"/>
          </a:xfrm>
          <a:custGeom>
            <a:avLst/>
            <a:gdLst/>
            <a:ahLst/>
            <a:cxnLst/>
            <a:rect l="l" t="t" r="r" b="b"/>
            <a:pathLst>
              <a:path w="173990" h="283210">
                <a:moveTo>
                  <a:pt x="57912" y="109092"/>
                </a:moveTo>
                <a:lnTo>
                  <a:pt x="0" y="109092"/>
                </a:lnTo>
                <a:lnTo>
                  <a:pt x="86868" y="282828"/>
                </a:lnTo>
                <a:lnTo>
                  <a:pt x="159258" y="138048"/>
                </a:lnTo>
                <a:lnTo>
                  <a:pt x="57912" y="138048"/>
                </a:lnTo>
                <a:lnTo>
                  <a:pt x="57912" y="109092"/>
                </a:lnTo>
                <a:close/>
              </a:path>
              <a:path w="173990" h="283210">
                <a:moveTo>
                  <a:pt x="115824" y="0"/>
                </a:moveTo>
                <a:lnTo>
                  <a:pt x="57912" y="0"/>
                </a:lnTo>
                <a:lnTo>
                  <a:pt x="57912" y="138048"/>
                </a:lnTo>
                <a:lnTo>
                  <a:pt x="115824" y="138048"/>
                </a:lnTo>
                <a:lnTo>
                  <a:pt x="115824" y="0"/>
                </a:lnTo>
                <a:close/>
              </a:path>
              <a:path w="173990" h="283210">
                <a:moveTo>
                  <a:pt x="173736" y="109092"/>
                </a:moveTo>
                <a:lnTo>
                  <a:pt x="115824" y="109092"/>
                </a:lnTo>
                <a:lnTo>
                  <a:pt x="115824" y="138048"/>
                </a:lnTo>
                <a:lnTo>
                  <a:pt x="159258" y="138048"/>
                </a:lnTo>
                <a:lnTo>
                  <a:pt x="173736" y="10909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76948" y="4911216"/>
            <a:ext cx="173990" cy="296545"/>
          </a:xfrm>
          <a:custGeom>
            <a:avLst/>
            <a:gdLst/>
            <a:ahLst/>
            <a:cxnLst/>
            <a:rect l="l" t="t" r="r" b="b"/>
            <a:pathLst>
              <a:path w="173990" h="296545">
                <a:moveTo>
                  <a:pt x="57964" y="123400"/>
                </a:moveTo>
                <a:lnTo>
                  <a:pt x="0" y="124586"/>
                </a:lnTo>
                <a:lnTo>
                  <a:pt x="90424" y="296544"/>
                </a:lnTo>
                <a:lnTo>
                  <a:pt x="158906" y="152272"/>
                </a:lnTo>
                <a:lnTo>
                  <a:pt x="58547" y="152272"/>
                </a:lnTo>
                <a:lnTo>
                  <a:pt x="57964" y="123400"/>
                </a:lnTo>
                <a:close/>
              </a:path>
              <a:path w="173990" h="296545">
                <a:moveTo>
                  <a:pt x="115875" y="122215"/>
                </a:moveTo>
                <a:lnTo>
                  <a:pt x="57964" y="123400"/>
                </a:lnTo>
                <a:lnTo>
                  <a:pt x="58547" y="152272"/>
                </a:lnTo>
                <a:lnTo>
                  <a:pt x="116458" y="151129"/>
                </a:lnTo>
                <a:lnTo>
                  <a:pt x="115875" y="122215"/>
                </a:lnTo>
                <a:close/>
              </a:path>
              <a:path w="173990" h="296545">
                <a:moveTo>
                  <a:pt x="173735" y="121030"/>
                </a:moveTo>
                <a:lnTo>
                  <a:pt x="115875" y="122215"/>
                </a:lnTo>
                <a:lnTo>
                  <a:pt x="116458" y="151129"/>
                </a:lnTo>
                <a:lnTo>
                  <a:pt x="58547" y="152272"/>
                </a:lnTo>
                <a:lnTo>
                  <a:pt x="158906" y="152272"/>
                </a:lnTo>
                <a:lnTo>
                  <a:pt x="173735" y="121030"/>
                </a:lnTo>
                <a:close/>
              </a:path>
              <a:path w="173990" h="296545">
                <a:moveTo>
                  <a:pt x="113410" y="0"/>
                </a:moveTo>
                <a:lnTo>
                  <a:pt x="55499" y="1269"/>
                </a:lnTo>
                <a:lnTo>
                  <a:pt x="57964" y="123400"/>
                </a:lnTo>
                <a:lnTo>
                  <a:pt x="115875" y="122215"/>
                </a:lnTo>
                <a:lnTo>
                  <a:pt x="11341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19259" y="3704844"/>
            <a:ext cx="151638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r1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19259" y="4450079"/>
            <a:ext cx="151638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 MT"/>
                <a:cs typeface="Arial MT"/>
              </a:rPr>
              <a:t>r1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+=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a[1]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25356" y="5207508"/>
            <a:ext cx="151638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 MT"/>
                <a:cs typeface="Arial MT"/>
              </a:rPr>
              <a:t>sum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r1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91343" y="4166615"/>
            <a:ext cx="173990" cy="283210"/>
          </a:xfrm>
          <a:custGeom>
            <a:avLst/>
            <a:gdLst/>
            <a:ahLst/>
            <a:cxnLst/>
            <a:rect l="l" t="t" r="r" b="b"/>
            <a:pathLst>
              <a:path w="173990" h="283210">
                <a:moveTo>
                  <a:pt x="57911" y="109092"/>
                </a:moveTo>
                <a:lnTo>
                  <a:pt x="0" y="109092"/>
                </a:lnTo>
                <a:lnTo>
                  <a:pt x="86867" y="282828"/>
                </a:lnTo>
                <a:lnTo>
                  <a:pt x="159257" y="138048"/>
                </a:lnTo>
                <a:lnTo>
                  <a:pt x="57911" y="138048"/>
                </a:lnTo>
                <a:lnTo>
                  <a:pt x="57911" y="109092"/>
                </a:lnTo>
                <a:close/>
              </a:path>
              <a:path w="173990" h="283210">
                <a:moveTo>
                  <a:pt x="115824" y="0"/>
                </a:moveTo>
                <a:lnTo>
                  <a:pt x="57911" y="0"/>
                </a:lnTo>
                <a:lnTo>
                  <a:pt x="57911" y="138048"/>
                </a:lnTo>
                <a:lnTo>
                  <a:pt x="115824" y="138048"/>
                </a:lnTo>
                <a:lnTo>
                  <a:pt x="115824" y="0"/>
                </a:lnTo>
                <a:close/>
              </a:path>
              <a:path w="173990" h="283210">
                <a:moveTo>
                  <a:pt x="173735" y="109092"/>
                </a:moveTo>
                <a:lnTo>
                  <a:pt x="115824" y="109092"/>
                </a:lnTo>
                <a:lnTo>
                  <a:pt x="115824" y="138048"/>
                </a:lnTo>
                <a:lnTo>
                  <a:pt x="159257" y="138048"/>
                </a:lnTo>
                <a:lnTo>
                  <a:pt x="173735" y="10909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93756" y="4911216"/>
            <a:ext cx="173990" cy="296545"/>
          </a:xfrm>
          <a:custGeom>
            <a:avLst/>
            <a:gdLst/>
            <a:ahLst/>
            <a:cxnLst/>
            <a:rect l="l" t="t" r="r" b="b"/>
            <a:pathLst>
              <a:path w="173990" h="296545">
                <a:moveTo>
                  <a:pt x="57964" y="123400"/>
                </a:moveTo>
                <a:lnTo>
                  <a:pt x="0" y="124586"/>
                </a:lnTo>
                <a:lnTo>
                  <a:pt x="90424" y="296544"/>
                </a:lnTo>
                <a:lnTo>
                  <a:pt x="158906" y="152272"/>
                </a:lnTo>
                <a:lnTo>
                  <a:pt x="58547" y="152272"/>
                </a:lnTo>
                <a:lnTo>
                  <a:pt x="57964" y="123400"/>
                </a:lnTo>
                <a:close/>
              </a:path>
              <a:path w="173990" h="296545">
                <a:moveTo>
                  <a:pt x="115875" y="122215"/>
                </a:moveTo>
                <a:lnTo>
                  <a:pt x="57964" y="123400"/>
                </a:lnTo>
                <a:lnTo>
                  <a:pt x="58547" y="152272"/>
                </a:lnTo>
                <a:lnTo>
                  <a:pt x="116459" y="151129"/>
                </a:lnTo>
                <a:lnTo>
                  <a:pt x="115875" y="122215"/>
                </a:lnTo>
                <a:close/>
              </a:path>
              <a:path w="173990" h="296545">
                <a:moveTo>
                  <a:pt x="173736" y="121030"/>
                </a:moveTo>
                <a:lnTo>
                  <a:pt x="115875" y="122215"/>
                </a:lnTo>
                <a:lnTo>
                  <a:pt x="116459" y="151129"/>
                </a:lnTo>
                <a:lnTo>
                  <a:pt x="58547" y="152272"/>
                </a:lnTo>
                <a:lnTo>
                  <a:pt x="158906" y="152272"/>
                </a:lnTo>
                <a:lnTo>
                  <a:pt x="173736" y="121030"/>
                </a:lnTo>
                <a:close/>
              </a:path>
              <a:path w="173990" h="296545">
                <a:moveTo>
                  <a:pt x="113411" y="0"/>
                </a:moveTo>
                <a:lnTo>
                  <a:pt x="55499" y="1269"/>
                </a:lnTo>
                <a:lnTo>
                  <a:pt x="57964" y="123400"/>
                </a:lnTo>
                <a:lnTo>
                  <a:pt x="115875" y="122215"/>
                </a:lnTo>
                <a:lnTo>
                  <a:pt x="11341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564881" y="3727450"/>
            <a:ext cx="418465" cy="418465"/>
            <a:chOff x="7564881" y="3727450"/>
            <a:chExt cx="418465" cy="418465"/>
          </a:xfrm>
        </p:grpSpPr>
        <p:sp>
          <p:nvSpPr>
            <p:cNvPr id="17" name="object 17"/>
            <p:cNvSpPr/>
            <p:nvPr/>
          </p:nvSpPr>
          <p:spPr>
            <a:xfrm>
              <a:off x="7571231" y="3733800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202692" y="0"/>
                  </a:moveTo>
                  <a:lnTo>
                    <a:pt x="156234" y="5356"/>
                  </a:lnTo>
                  <a:lnTo>
                    <a:pt x="113577" y="20611"/>
                  </a:lnTo>
                  <a:lnTo>
                    <a:pt x="75942" y="44547"/>
                  </a:lnTo>
                  <a:lnTo>
                    <a:pt x="44547" y="75942"/>
                  </a:lnTo>
                  <a:lnTo>
                    <a:pt x="20611" y="113577"/>
                  </a:lnTo>
                  <a:lnTo>
                    <a:pt x="5356" y="156234"/>
                  </a:lnTo>
                  <a:lnTo>
                    <a:pt x="0" y="202692"/>
                  </a:lnTo>
                  <a:lnTo>
                    <a:pt x="5356" y="249149"/>
                  </a:lnTo>
                  <a:lnTo>
                    <a:pt x="20611" y="291806"/>
                  </a:lnTo>
                  <a:lnTo>
                    <a:pt x="44547" y="329441"/>
                  </a:lnTo>
                  <a:lnTo>
                    <a:pt x="75942" y="360836"/>
                  </a:lnTo>
                  <a:lnTo>
                    <a:pt x="113577" y="384772"/>
                  </a:lnTo>
                  <a:lnTo>
                    <a:pt x="156234" y="400027"/>
                  </a:lnTo>
                  <a:lnTo>
                    <a:pt x="202692" y="405383"/>
                  </a:lnTo>
                  <a:lnTo>
                    <a:pt x="249149" y="400027"/>
                  </a:lnTo>
                  <a:lnTo>
                    <a:pt x="291806" y="384772"/>
                  </a:lnTo>
                  <a:lnTo>
                    <a:pt x="329441" y="360836"/>
                  </a:lnTo>
                  <a:lnTo>
                    <a:pt x="360836" y="329441"/>
                  </a:lnTo>
                  <a:lnTo>
                    <a:pt x="384772" y="291806"/>
                  </a:lnTo>
                  <a:lnTo>
                    <a:pt x="400027" y="249149"/>
                  </a:lnTo>
                  <a:lnTo>
                    <a:pt x="405384" y="202692"/>
                  </a:lnTo>
                  <a:lnTo>
                    <a:pt x="400027" y="156234"/>
                  </a:lnTo>
                  <a:lnTo>
                    <a:pt x="384772" y="113577"/>
                  </a:lnTo>
                  <a:lnTo>
                    <a:pt x="360836" y="75942"/>
                  </a:lnTo>
                  <a:lnTo>
                    <a:pt x="329441" y="44547"/>
                  </a:lnTo>
                  <a:lnTo>
                    <a:pt x="291806" y="20611"/>
                  </a:lnTo>
                  <a:lnTo>
                    <a:pt x="249149" y="5356"/>
                  </a:lnTo>
                  <a:lnTo>
                    <a:pt x="202692" y="0"/>
                  </a:lnTo>
                  <a:close/>
                </a:path>
              </a:pathLst>
            </a:custGeom>
            <a:solidFill>
              <a:srgbClr val="F839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71231" y="3733800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202692"/>
                  </a:moveTo>
                  <a:lnTo>
                    <a:pt x="5356" y="156234"/>
                  </a:lnTo>
                  <a:lnTo>
                    <a:pt x="20611" y="113577"/>
                  </a:lnTo>
                  <a:lnTo>
                    <a:pt x="44547" y="75942"/>
                  </a:lnTo>
                  <a:lnTo>
                    <a:pt x="75942" y="44547"/>
                  </a:lnTo>
                  <a:lnTo>
                    <a:pt x="113577" y="20611"/>
                  </a:lnTo>
                  <a:lnTo>
                    <a:pt x="156234" y="5356"/>
                  </a:lnTo>
                  <a:lnTo>
                    <a:pt x="202692" y="0"/>
                  </a:lnTo>
                  <a:lnTo>
                    <a:pt x="249149" y="5356"/>
                  </a:lnTo>
                  <a:lnTo>
                    <a:pt x="291806" y="20611"/>
                  </a:lnTo>
                  <a:lnTo>
                    <a:pt x="329441" y="44547"/>
                  </a:lnTo>
                  <a:lnTo>
                    <a:pt x="360836" y="75942"/>
                  </a:lnTo>
                  <a:lnTo>
                    <a:pt x="384772" y="113577"/>
                  </a:lnTo>
                  <a:lnTo>
                    <a:pt x="400027" y="156234"/>
                  </a:lnTo>
                  <a:lnTo>
                    <a:pt x="405384" y="202692"/>
                  </a:lnTo>
                  <a:lnTo>
                    <a:pt x="400027" y="249149"/>
                  </a:lnTo>
                  <a:lnTo>
                    <a:pt x="384772" y="291806"/>
                  </a:lnTo>
                  <a:lnTo>
                    <a:pt x="360836" y="329441"/>
                  </a:lnTo>
                  <a:lnTo>
                    <a:pt x="329441" y="360836"/>
                  </a:lnTo>
                  <a:lnTo>
                    <a:pt x="291806" y="384772"/>
                  </a:lnTo>
                  <a:lnTo>
                    <a:pt x="249149" y="400027"/>
                  </a:lnTo>
                  <a:lnTo>
                    <a:pt x="202692" y="405383"/>
                  </a:lnTo>
                  <a:lnTo>
                    <a:pt x="156234" y="400027"/>
                  </a:lnTo>
                  <a:lnTo>
                    <a:pt x="113577" y="384772"/>
                  </a:lnTo>
                  <a:lnTo>
                    <a:pt x="75942" y="360836"/>
                  </a:lnTo>
                  <a:lnTo>
                    <a:pt x="44547" y="329441"/>
                  </a:lnTo>
                  <a:lnTo>
                    <a:pt x="20611" y="291806"/>
                  </a:lnTo>
                  <a:lnTo>
                    <a:pt x="5356" y="249149"/>
                  </a:lnTo>
                  <a:lnTo>
                    <a:pt x="0" y="202692"/>
                  </a:lnTo>
                  <a:close/>
                </a:path>
              </a:pathLst>
            </a:custGeom>
            <a:ln w="12192">
              <a:solidFill>
                <a:srgbClr val="B727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615683" y="5201158"/>
            <a:ext cx="3490595" cy="1477645"/>
            <a:chOff x="6615683" y="5201158"/>
            <a:chExt cx="3490595" cy="1477645"/>
          </a:xfrm>
        </p:grpSpPr>
        <p:sp>
          <p:nvSpPr>
            <p:cNvPr id="20" name="object 20"/>
            <p:cNvSpPr/>
            <p:nvPr/>
          </p:nvSpPr>
          <p:spPr>
            <a:xfrm>
              <a:off x="6615671" y="5654040"/>
              <a:ext cx="3491229" cy="548640"/>
            </a:xfrm>
            <a:custGeom>
              <a:avLst/>
              <a:gdLst/>
              <a:ahLst/>
              <a:cxnLst/>
              <a:rect l="l" t="t" r="r" b="b"/>
              <a:pathLst>
                <a:path w="3491229" h="548639">
                  <a:moveTo>
                    <a:pt x="3490607" y="0"/>
                  </a:moveTo>
                  <a:lnTo>
                    <a:pt x="3432695" y="0"/>
                  </a:lnTo>
                  <a:lnTo>
                    <a:pt x="3432695" y="199351"/>
                  </a:lnTo>
                  <a:lnTo>
                    <a:pt x="1716036" y="199351"/>
                  </a:lnTo>
                  <a:lnTo>
                    <a:pt x="1716036" y="199644"/>
                  </a:lnTo>
                  <a:lnTo>
                    <a:pt x="57924" y="199644"/>
                  </a:lnTo>
                  <a:lnTo>
                    <a:pt x="57924" y="0"/>
                  </a:lnTo>
                  <a:lnTo>
                    <a:pt x="0" y="0"/>
                  </a:lnTo>
                  <a:lnTo>
                    <a:pt x="0" y="257556"/>
                  </a:lnTo>
                  <a:lnTo>
                    <a:pt x="1716036" y="257556"/>
                  </a:lnTo>
                  <a:lnTo>
                    <a:pt x="1716036" y="374904"/>
                  </a:lnTo>
                  <a:lnTo>
                    <a:pt x="1658759" y="374904"/>
                  </a:lnTo>
                  <a:lnTo>
                    <a:pt x="1658124" y="374904"/>
                  </a:lnTo>
                  <a:lnTo>
                    <a:pt x="1744992" y="548640"/>
                  </a:lnTo>
                  <a:lnTo>
                    <a:pt x="1745310" y="548005"/>
                  </a:lnTo>
                  <a:lnTo>
                    <a:pt x="1745627" y="548640"/>
                  </a:lnTo>
                  <a:lnTo>
                    <a:pt x="1818017" y="403860"/>
                  </a:lnTo>
                  <a:lnTo>
                    <a:pt x="1832495" y="374904"/>
                  </a:lnTo>
                  <a:lnTo>
                    <a:pt x="1831860" y="374904"/>
                  </a:lnTo>
                  <a:lnTo>
                    <a:pt x="1774583" y="374904"/>
                  </a:lnTo>
                  <a:lnTo>
                    <a:pt x="1774583" y="257556"/>
                  </a:lnTo>
                  <a:lnTo>
                    <a:pt x="1774583" y="257263"/>
                  </a:lnTo>
                  <a:lnTo>
                    <a:pt x="3490607" y="257263"/>
                  </a:lnTo>
                  <a:lnTo>
                    <a:pt x="3490607" y="199351"/>
                  </a:lnTo>
                  <a:lnTo>
                    <a:pt x="349060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18831" y="6187440"/>
              <a:ext cx="1900555" cy="462280"/>
            </a:xfrm>
            <a:custGeom>
              <a:avLst/>
              <a:gdLst/>
              <a:ahLst/>
              <a:cxnLst/>
              <a:rect l="l" t="t" r="r" b="b"/>
              <a:pathLst>
                <a:path w="1900554" h="462279">
                  <a:moveTo>
                    <a:pt x="1900427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900427" y="461772"/>
                  </a:lnTo>
                  <a:lnTo>
                    <a:pt x="190042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18831" y="6187440"/>
              <a:ext cx="1900555" cy="462280"/>
            </a:xfrm>
            <a:custGeom>
              <a:avLst/>
              <a:gdLst/>
              <a:ahLst/>
              <a:cxnLst/>
              <a:rect l="l" t="t" r="r" b="b"/>
              <a:pathLst>
                <a:path w="1900554" h="462279">
                  <a:moveTo>
                    <a:pt x="0" y="461772"/>
                  </a:moveTo>
                  <a:lnTo>
                    <a:pt x="1900427" y="461772"/>
                  </a:lnTo>
                  <a:lnTo>
                    <a:pt x="1900427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5791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69707" y="5207508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202692" y="0"/>
                  </a:moveTo>
                  <a:lnTo>
                    <a:pt x="156234" y="5356"/>
                  </a:lnTo>
                  <a:lnTo>
                    <a:pt x="113577" y="20611"/>
                  </a:lnTo>
                  <a:lnTo>
                    <a:pt x="75942" y="44547"/>
                  </a:lnTo>
                  <a:lnTo>
                    <a:pt x="44547" y="75942"/>
                  </a:lnTo>
                  <a:lnTo>
                    <a:pt x="20611" y="113577"/>
                  </a:lnTo>
                  <a:lnTo>
                    <a:pt x="5356" y="156234"/>
                  </a:lnTo>
                  <a:lnTo>
                    <a:pt x="0" y="202692"/>
                  </a:lnTo>
                  <a:lnTo>
                    <a:pt x="5356" y="249149"/>
                  </a:lnTo>
                  <a:lnTo>
                    <a:pt x="20611" y="291806"/>
                  </a:lnTo>
                  <a:lnTo>
                    <a:pt x="44547" y="329441"/>
                  </a:lnTo>
                  <a:lnTo>
                    <a:pt x="75942" y="360836"/>
                  </a:lnTo>
                  <a:lnTo>
                    <a:pt x="113577" y="384772"/>
                  </a:lnTo>
                  <a:lnTo>
                    <a:pt x="156234" y="400027"/>
                  </a:lnTo>
                  <a:lnTo>
                    <a:pt x="202692" y="405384"/>
                  </a:lnTo>
                  <a:lnTo>
                    <a:pt x="249149" y="400027"/>
                  </a:lnTo>
                  <a:lnTo>
                    <a:pt x="291806" y="384772"/>
                  </a:lnTo>
                  <a:lnTo>
                    <a:pt x="329441" y="360836"/>
                  </a:lnTo>
                  <a:lnTo>
                    <a:pt x="360836" y="329441"/>
                  </a:lnTo>
                  <a:lnTo>
                    <a:pt x="384772" y="291806"/>
                  </a:lnTo>
                  <a:lnTo>
                    <a:pt x="400027" y="249149"/>
                  </a:lnTo>
                  <a:lnTo>
                    <a:pt x="405384" y="202692"/>
                  </a:lnTo>
                  <a:lnTo>
                    <a:pt x="400027" y="156234"/>
                  </a:lnTo>
                  <a:lnTo>
                    <a:pt x="384772" y="113577"/>
                  </a:lnTo>
                  <a:lnTo>
                    <a:pt x="360836" y="75942"/>
                  </a:lnTo>
                  <a:lnTo>
                    <a:pt x="329441" y="44547"/>
                  </a:lnTo>
                  <a:lnTo>
                    <a:pt x="291806" y="20611"/>
                  </a:lnTo>
                  <a:lnTo>
                    <a:pt x="249149" y="5356"/>
                  </a:lnTo>
                  <a:lnTo>
                    <a:pt x="202692" y="0"/>
                  </a:lnTo>
                  <a:close/>
                </a:path>
              </a:pathLst>
            </a:custGeom>
            <a:solidFill>
              <a:srgbClr val="F839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69707" y="5207508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202692"/>
                  </a:moveTo>
                  <a:lnTo>
                    <a:pt x="5356" y="156234"/>
                  </a:lnTo>
                  <a:lnTo>
                    <a:pt x="20611" y="113577"/>
                  </a:lnTo>
                  <a:lnTo>
                    <a:pt x="44547" y="75942"/>
                  </a:lnTo>
                  <a:lnTo>
                    <a:pt x="75942" y="44547"/>
                  </a:lnTo>
                  <a:lnTo>
                    <a:pt x="113577" y="20611"/>
                  </a:lnTo>
                  <a:lnTo>
                    <a:pt x="156234" y="5356"/>
                  </a:lnTo>
                  <a:lnTo>
                    <a:pt x="202692" y="0"/>
                  </a:lnTo>
                  <a:lnTo>
                    <a:pt x="249149" y="5356"/>
                  </a:lnTo>
                  <a:lnTo>
                    <a:pt x="291806" y="20611"/>
                  </a:lnTo>
                  <a:lnTo>
                    <a:pt x="329441" y="44547"/>
                  </a:lnTo>
                  <a:lnTo>
                    <a:pt x="360836" y="75942"/>
                  </a:lnTo>
                  <a:lnTo>
                    <a:pt x="384772" y="113577"/>
                  </a:lnTo>
                  <a:lnTo>
                    <a:pt x="400027" y="156234"/>
                  </a:lnTo>
                  <a:lnTo>
                    <a:pt x="405384" y="202692"/>
                  </a:lnTo>
                  <a:lnTo>
                    <a:pt x="400027" y="249149"/>
                  </a:lnTo>
                  <a:lnTo>
                    <a:pt x="384772" y="291806"/>
                  </a:lnTo>
                  <a:lnTo>
                    <a:pt x="360836" y="329441"/>
                  </a:lnTo>
                  <a:lnTo>
                    <a:pt x="329441" y="360836"/>
                  </a:lnTo>
                  <a:lnTo>
                    <a:pt x="291806" y="384772"/>
                  </a:lnTo>
                  <a:lnTo>
                    <a:pt x="249149" y="400027"/>
                  </a:lnTo>
                  <a:lnTo>
                    <a:pt x="202692" y="405384"/>
                  </a:lnTo>
                  <a:lnTo>
                    <a:pt x="156234" y="400027"/>
                  </a:lnTo>
                  <a:lnTo>
                    <a:pt x="113577" y="384772"/>
                  </a:lnTo>
                  <a:lnTo>
                    <a:pt x="75942" y="360836"/>
                  </a:lnTo>
                  <a:lnTo>
                    <a:pt x="44547" y="329441"/>
                  </a:lnTo>
                  <a:lnTo>
                    <a:pt x="20611" y="291806"/>
                  </a:lnTo>
                  <a:lnTo>
                    <a:pt x="5356" y="249149"/>
                  </a:lnTo>
                  <a:lnTo>
                    <a:pt x="0" y="202692"/>
                  </a:lnTo>
                  <a:close/>
                </a:path>
              </a:pathLst>
            </a:custGeom>
            <a:ln w="12192">
              <a:solidFill>
                <a:srgbClr val="B727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677657" y="37217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565135" y="4472940"/>
            <a:ext cx="417830" cy="417830"/>
            <a:chOff x="7565135" y="4472940"/>
            <a:chExt cx="417830" cy="417830"/>
          </a:xfrm>
        </p:grpSpPr>
        <p:sp>
          <p:nvSpPr>
            <p:cNvPr id="27" name="object 27"/>
            <p:cNvSpPr/>
            <p:nvPr/>
          </p:nvSpPr>
          <p:spPr>
            <a:xfrm>
              <a:off x="7571231" y="447903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202692" y="0"/>
                  </a:moveTo>
                  <a:lnTo>
                    <a:pt x="156234" y="5356"/>
                  </a:lnTo>
                  <a:lnTo>
                    <a:pt x="113577" y="20611"/>
                  </a:lnTo>
                  <a:lnTo>
                    <a:pt x="75942" y="44547"/>
                  </a:lnTo>
                  <a:lnTo>
                    <a:pt x="44547" y="75942"/>
                  </a:lnTo>
                  <a:lnTo>
                    <a:pt x="20611" y="113577"/>
                  </a:lnTo>
                  <a:lnTo>
                    <a:pt x="5356" y="156234"/>
                  </a:lnTo>
                  <a:lnTo>
                    <a:pt x="0" y="202691"/>
                  </a:lnTo>
                  <a:lnTo>
                    <a:pt x="5356" y="249149"/>
                  </a:lnTo>
                  <a:lnTo>
                    <a:pt x="20611" y="291806"/>
                  </a:lnTo>
                  <a:lnTo>
                    <a:pt x="44547" y="329441"/>
                  </a:lnTo>
                  <a:lnTo>
                    <a:pt x="75942" y="360836"/>
                  </a:lnTo>
                  <a:lnTo>
                    <a:pt x="113577" y="384772"/>
                  </a:lnTo>
                  <a:lnTo>
                    <a:pt x="156234" y="400027"/>
                  </a:lnTo>
                  <a:lnTo>
                    <a:pt x="202692" y="405383"/>
                  </a:lnTo>
                  <a:lnTo>
                    <a:pt x="249149" y="400027"/>
                  </a:lnTo>
                  <a:lnTo>
                    <a:pt x="291806" y="384772"/>
                  </a:lnTo>
                  <a:lnTo>
                    <a:pt x="329441" y="360836"/>
                  </a:lnTo>
                  <a:lnTo>
                    <a:pt x="360836" y="329441"/>
                  </a:lnTo>
                  <a:lnTo>
                    <a:pt x="384772" y="291806"/>
                  </a:lnTo>
                  <a:lnTo>
                    <a:pt x="400027" y="249149"/>
                  </a:lnTo>
                  <a:lnTo>
                    <a:pt x="405384" y="202691"/>
                  </a:lnTo>
                  <a:lnTo>
                    <a:pt x="400027" y="156234"/>
                  </a:lnTo>
                  <a:lnTo>
                    <a:pt x="384772" y="113577"/>
                  </a:lnTo>
                  <a:lnTo>
                    <a:pt x="360836" y="75942"/>
                  </a:lnTo>
                  <a:lnTo>
                    <a:pt x="329441" y="44547"/>
                  </a:lnTo>
                  <a:lnTo>
                    <a:pt x="291806" y="20611"/>
                  </a:lnTo>
                  <a:lnTo>
                    <a:pt x="249149" y="5356"/>
                  </a:lnTo>
                  <a:lnTo>
                    <a:pt x="202692" y="0"/>
                  </a:lnTo>
                  <a:close/>
                </a:path>
              </a:pathLst>
            </a:custGeom>
            <a:solidFill>
              <a:srgbClr val="F839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71231" y="447903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202691"/>
                  </a:moveTo>
                  <a:lnTo>
                    <a:pt x="5356" y="156234"/>
                  </a:lnTo>
                  <a:lnTo>
                    <a:pt x="20611" y="113577"/>
                  </a:lnTo>
                  <a:lnTo>
                    <a:pt x="44547" y="75942"/>
                  </a:lnTo>
                  <a:lnTo>
                    <a:pt x="75942" y="44547"/>
                  </a:lnTo>
                  <a:lnTo>
                    <a:pt x="113577" y="20611"/>
                  </a:lnTo>
                  <a:lnTo>
                    <a:pt x="156234" y="5356"/>
                  </a:lnTo>
                  <a:lnTo>
                    <a:pt x="202692" y="0"/>
                  </a:lnTo>
                  <a:lnTo>
                    <a:pt x="249149" y="5356"/>
                  </a:lnTo>
                  <a:lnTo>
                    <a:pt x="291806" y="20611"/>
                  </a:lnTo>
                  <a:lnTo>
                    <a:pt x="329441" y="44547"/>
                  </a:lnTo>
                  <a:lnTo>
                    <a:pt x="360836" y="75942"/>
                  </a:lnTo>
                  <a:lnTo>
                    <a:pt x="384772" y="113577"/>
                  </a:lnTo>
                  <a:lnTo>
                    <a:pt x="400027" y="156234"/>
                  </a:lnTo>
                  <a:lnTo>
                    <a:pt x="405384" y="202691"/>
                  </a:lnTo>
                  <a:lnTo>
                    <a:pt x="400027" y="249149"/>
                  </a:lnTo>
                  <a:lnTo>
                    <a:pt x="384772" y="291806"/>
                  </a:lnTo>
                  <a:lnTo>
                    <a:pt x="360836" y="329441"/>
                  </a:lnTo>
                  <a:lnTo>
                    <a:pt x="329441" y="360836"/>
                  </a:lnTo>
                  <a:lnTo>
                    <a:pt x="291806" y="384772"/>
                  </a:lnTo>
                  <a:lnTo>
                    <a:pt x="249149" y="400027"/>
                  </a:lnTo>
                  <a:lnTo>
                    <a:pt x="202692" y="405383"/>
                  </a:lnTo>
                  <a:lnTo>
                    <a:pt x="156234" y="400027"/>
                  </a:lnTo>
                  <a:lnTo>
                    <a:pt x="113577" y="384772"/>
                  </a:lnTo>
                  <a:lnTo>
                    <a:pt x="75942" y="360836"/>
                  </a:lnTo>
                  <a:lnTo>
                    <a:pt x="44547" y="329441"/>
                  </a:lnTo>
                  <a:lnTo>
                    <a:pt x="20611" y="291806"/>
                  </a:lnTo>
                  <a:lnTo>
                    <a:pt x="5356" y="249149"/>
                  </a:lnTo>
                  <a:lnTo>
                    <a:pt x="0" y="202691"/>
                  </a:lnTo>
                  <a:close/>
                </a:path>
              </a:pathLst>
            </a:custGeom>
            <a:ln w="12192">
              <a:solidFill>
                <a:srgbClr val="B727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677657" y="44676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76133" y="519607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779764" y="3755135"/>
            <a:ext cx="417830" cy="417830"/>
            <a:chOff x="8779764" y="3755135"/>
            <a:chExt cx="417830" cy="417830"/>
          </a:xfrm>
        </p:grpSpPr>
        <p:sp>
          <p:nvSpPr>
            <p:cNvPr id="32" name="object 32"/>
            <p:cNvSpPr/>
            <p:nvPr/>
          </p:nvSpPr>
          <p:spPr>
            <a:xfrm>
              <a:off x="8785860" y="376123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202692" y="0"/>
                  </a:moveTo>
                  <a:lnTo>
                    <a:pt x="156234" y="5356"/>
                  </a:lnTo>
                  <a:lnTo>
                    <a:pt x="113577" y="20611"/>
                  </a:lnTo>
                  <a:lnTo>
                    <a:pt x="75942" y="44547"/>
                  </a:lnTo>
                  <a:lnTo>
                    <a:pt x="44547" y="75942"/>
                  </a:lnTo>
                  <a:lnTo>
                    <a:pt x="20611" y="113577"/>
                  </a:lnTo>
                  <a:lnTo>
                    <a:pt x="5356" y="156234"/>
                  </a:lnTo>
                  <a:lnTo>
                    <a:pt x="0" y="202692"/>
                  </a:lnTo>
                  <a:lnTo>
                    <a:pt x="5356" y="249149"/>
                  </a:lnTo>
                  <a:lnTo>
                    <a:pt x="20611" y="291806"/>
                  </a:lnTo>
                  <a:lnTo>
                    <a:pt x="44547" y="329441"/>
                  </a:lnTo>
                  <a:lnTo>
                    <a:pt x="75942" y="360836"/>
                  </a:lnTo>
                  <a:lnTo>
                    <a:pt x="113577" y="384772"/>
                  </a:lnTo>
                  <a:lnTo>
                    <a:pt x="156234" y="400027"/>
                  </a:lnTo>
                  <a:lnTo>
                    <a:pt x="202692" y="405384"/>
                  </a:lnTo>
                  <a:lnTo>
                    <a:pt x="249149" y="400027"/>
                  </a:lnTo>
                  <a:lnTo>
                    <a:pt x="291806" y="384772"/>
                  </a:lnTo>
                  <a:lnTo>
                    <a:pt x="329441" y="360836"/>
                  </a:lnTo>
                  <a:lnTo>
                    <a:pt x="360836" y="329441"/>
                  </a:lnTo>
                  <a:lnTo>
                    <a:pt x="384772" y="291806"/>
                  </a:lnTo>
                  <a:lnTo>
                    <a:pt x="400027" y="249149"/>
                  </a:lnTo>
                  <a:lnTo>
                    <a:pt x="405384" y="202692"/>
                  </a:lnTo>
                  <a:lnTo>
                    <a:pt x="400027" y="156234"/>
                  </a:lnTo>
                  <a:lnTo>
                    <a:pt x="384772" y="113577"/>
                  </a:lnTo>
                  <a:lnTo>
                    <a:pt x="360836" y="75942"/>
                  </a:lnTo>
                  <a:lnTo>
                    <a:pt x="329441" y="44547"/>
                  </a:lnTo>
                  <a:lnTo>
                    <a:pt x="291806" y="20611"/>
                  </a:lnTo>
                  <a:lnTo>
                    <a:pt x="249149" y="5356"/>
                  </a:lnTo>
                  <a:lnTo>
                    <a:pt x="202692" y="0"/>
                  </a:lnTo>
                  <a:close/>
                </a:path>
              </a:pathLst>
            </a:custGeom>
            <a:solidFill>
              <a:srgbClr val="F839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85860" y="376123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202692"/>
                  </a:moveTo>
                  <a:lnTo>
                    <a:pt x="5356" y="156234"/>
                  </a:lnTo>
                  <a:lnTo>
                    <a:pt x="20611" y="113577"/>
                  </a:lnTo>
                  <a:lnTo>
                    <a:pt x="44547" y="75942"/>
                  </a:lnTo>
                  <a:lnTo>
                    <a:pt x="75942" y="44547"/>
                  </a:lnTo>
                  <a:lnTo>
                    <a:pt x="113577" y="20611"/>
                  </a:lnTo>
                  <a:lnTo>
                    <a:pt x="156234" y="5356"/>
                  </a:lnTo>
                  <a:lnTo>
                    <a:pt x="202692" y="0"/>
                  </a:lnTo>
                  <a:lnTo>
                    <a:pt x="249149" y="5356"/>
                  </a:lnTo>
                  <a:lnTo>
                    <a:pt x="291806" y="20611"/>
                  </a:lnTo>
                  <a:lnTo>
                    <a:pt x="329441" y="44547"/>
                  </a:lnTo>
                  <a:lnTo>
                    <a:pt x="360836" y="75942"/>
                  </a:lnTo>
                  <a:lnTo>
                    <a:pt x="384772" y="113577"/>
                  </a:lnTo>
                  <a:lnTo>
                    <a:pt x="400027" y="156234"/>
                  </a:lnTo>
                  <a:lnTo>
                    <a:pt x="405384" y="202692"/>
                  </a:lnTo>
                  <a:lnTo>
                    <a:pt x="400027" y="249149"/>
                  </a:lnTo>
                  <a:lnTo>
                    <a:pt x="384772" y="291806"/>
                  </a:lnTo>
                  <a:lnTo>
                    <a:pt x="360836" y="329441"/>
                  </a:lnTo>
                  <a:lnTo>
                    <a:pt x="329441" y="360836"/>
                  </a:lnTo>
                  <a:lnTo>
                    <a:pt x="291806" y="384772"/>
                  </a:lnTo>
                  <a:lnTo>
                    <a:pt x="249149" y="400027"/>
                  </a:lnTo>
                  <a:lnTo>
                    <a:pt x="202692" y="405384"/>
                  </a:lnTo>
                  <a:lnTo>
                    <a:pt x="156234" y="400027"/>
                  </a:lnTo>
                  <a:lnTo>
                    <a:pt x="113577" y="384772"/>
                  </a:lnTo>
                  <a:lnTo>
                    <a:pt x="75942" y="360836"/>
                  </a:lnTo>
                  <a:lnTo>
                    <a:pt x="44547" y="329441"/>
                  </a:lnTo>
                  <a:lnTo>
                    <a:pt x="20611" y="291806"/>
                  </a:lnTo>
                  <a:lnTo>
                    <a:pt x="5356" y="249149"/>
                  </a:lnTo>
                  <a:lnTo>
                    <a:pt x="0" y="202692"/>
                  </a:lnTo>
                  <a:close/>
                </a:path>
              </a:pathLst>
            </a:custGeom>
            <a:ln w="12192">
              <a:solidFill>
                <a:srgbClr val="B727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891778" y="374878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773668" y="4485132"/>
            <a:ext cx="417830" cy="417830"/>
            <a:chOff x="8773668" y="4485132"/>
            <a:chExt cx="417830" cy="417830"/>
          </a:xfrm>
        </p:grpSpPr>
        <p:sp>
          <p:nvSpPr>
            <p:cNvPr id="36" name="object 36"/>
            <p:cNvSpPr/>
            <p:nvPr/>
          </p:nvSpPr>
          <p:spPr>
            <a:xfrm>
              <a:off x="8779764" y="4491228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202691" y="0"/>
                  </a:moveTo>
                  <a:lnTo>
                    <a:pt x="156234" y="5356"/>
                  </a:lnTo>
                  <a:lnTo>
                    <a:pt x="113577" y="20611"/>
                  </a:lnTo>
                  <a:lnTo>
                    <a:pt x="75942" y="44547"/>
                  </a:lnTo>
                  <a:lnTo>
                    <a:pt x="44547" y="75942"/>
                  </a:lnTo>
                  <a:lnTo>
                    <a:pt x="20611" y="113577"/>
                  </a:lnTo>
                  <a:lnTo>
                    <a:pt x="5356" y="156234"/>
                  </a:lnTo>
                  <a:lnTo>
                    <a:pt x="0" y="202692"/>
                  </a:lnTo>
                  <a:lnTo>
                    <a:pt x="5356" y="249149"/>
                  </a:lnTo>
                  <a:lnTo>
                    <a:pt x="20611" y="291806"/>
                  </a:lnTo>
                  <a:lnTo>
                    <a:pt x="44547" y="329441"/>
                  </a:lnTo>
                  <a:lnTo>
                    <a:pt x="75942" y="360836"/>
                  </a:lnTo>
                  <a:lnTo>
                    <a:pt x="113577" y="384772"/>
                  </a:lnTo>
                  <a:lnTo>
                    <a:pt x="156234" y="400027"/>
                  </a:lnTo>
                  <a:lnTo>
                    <a:pt x="202691" y="405384"/>
                  </a:lnTo>
                  <a:lnTo>
                    <a:pt x="249149" y="400027"/>
                  </a:lnTo>
                  <a:lnTo>
                    <a:pt x="291806" y="384772"/>
                  </a:lnTo>
                  <a:lnTo>
                    <a:pt x="329441" y="360836"/>
                  </a:lnTo>
                  <a:lnTo>
                    <a:pt x="360836" y="329441"/>
                  </a:lnTo>
                  <a:lnTo>
                    <a:pt x="384772" y="291806"/>
                  </a:lnTo>
                  <a:lnTo>
                    <a:pt x="400027" y="249149"/>
                  </a:lnTo>
                  <a:lnTo>
                    <a:pt x="405383" y="202692"/>
                  </a:lnTo>
                  <a:lnTo>
                    <a:pt x="400027" y="156234"/>
                  </a:lnTo>
                  <a:lnTo>
                    <a:pt x="384772" y="113577"/>
                  </a:lnTo>
                  <a:lnTo>
                    <a:pt x="360836" y="75942"/>
                  </a:lnTo>
                  <a:lnTo>
                    <a:pt x="329441" y="44547"/>
                  </a:lnTo>
                  <a:lnTo>
                    <a:pt x="291806" y="20611"/>
                  </a:lnTo>
                  <a:lnTo>
                    <a:pt x="249149" y="5356"/>
                  </a:lnTo>
                  <a:lnTo>
                    <a:pt x="202691" y="0"/>
                  </a:lnTo>
                  <a:close/>
                </a:path>
              </a:pathLst>
            </a:custGeom>
            <a:solidFill>
              <a:srgbClr val="F839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79764" y="4491228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202692"/>
                  </a:moveTo>
                  <a:lnTo>
                    <a:pt x="5356" y="156234"/>
                  </a:lnTo>
                  <a:lnTo>
                    <a:pt x="20611" y="113577"/>
                  </a:lnTo>
                  <a:lnTo>
                    <a:pt x="44547" y="75942"/>
                  </a:lnTo>
                  <a:lnTo>
                    <a:pt x="75942" y="44547"/>
                  </a:lnTo>
                  <a:lnTo>
                    <a:pt x="113577" y="20611"/>
                  </a:lnTo>
                  <a:lnTo>
                    <a:pt x="156234" y="5356"/>
                  </a:lnTo>
                  <a:lnTo>
                    <a:pt x="202691" y="0"/>
                  </a:lnTo>
                  <a:lnTo>
                    <a:pt x="249149" y="5356"/>
                  </a:lnTo>
                  <a:lnTo>
                    <a:pt x="291806" y="20611"/>
                  </a:lnTo>
                  <a:lnTo>
                    <a:pt x="329441" y="44547"/>
                  </a:lnTo>
                  <a:lnTo>
                    <a:pt x="360836" y="75942"/>
                  </a:lnTo>
                  <a:lnTo>
                    <a:pt x="384772" y="113577"/>
                  </a:lnTo>
                  <a:lnTo>
                    <a:pt x="400027" y="156234"/>
                  </a:lnTo>
                  <a:lnTo>
                    <a:pt x="405383" y="202692"/>
                  </a:lnTo>
                  <a:lnTo>
                    <a:pt x="400027" y="249149"/>
                  </a:lnTo>
                  <a:lnTo>
                    <a:pt x="384772" y="291806"/>
                  </a:lnTo>
                  <a:lnTo>
                    <a:pt x="360836" y="329441"/>
                  </a:lnTo>
                  <a:lnTo>
                    <a:pt x="329441" y="360836"/>
                  </a:lnTo>
                  <a:lnTo>
                    <a:pt x="291806" y="384772"/>
                  </a:lnTo>
                  <a:lnTo>
                    <a:pt x="249149" y="400027"/>
                  </a:lnTo>
                  <a:lnTo>
                    <a:pt x="202691" y="405384"/>
                  </a:lnTo>
                  <a:lnTo>
                    <a:pt x="156234" y="400027"/>
                  </a:lnTo>
                  <a:lnTo>
                    <a:pt x="113577" y="384772"/>
                  </a:lnTo>
                  <a:lnTo>
                    <a:pt x="75942" y="360836"/>
                  </a:lnTo>
                  <a:lnTo>
                    <a:pt x="44547" y="329441"/>
                  </a:lnTo>
                  <a:lnTo>
                    <a:pt x="20611" y="291806"/>
                  </a:lnTo>
                  <a:lnTo>
                    <a:pt x="5356" y="249149"/>
                  </a:lnTo>
                  <a:lnTo>
                    <a:pt x="0" y="202692"/>
                  </a:lnTo>
                  <a:close/>
                </a:path>
              </a:pathLst>
            </a:custGeom>
            <a:ln w="12192">
              <a:solidFill>
                <a:srgbClr val="B727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885935" y="448005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773668" y="5216652"/>
            <a:ext cx="417830" cy="417830"/>
            <a:chOff x="8773668" y="5216652"/>
            <a:chExt cx="417830" cy="417830"/>
          </a:xfrm>
        </p:grpSpPr>
        <p:sp>
          <p:nvSpPr>
            <p:cNvPr id="40" name="object 40"/>
            <p:cNvSpPr/>
            <p:nvPr/>
          </p:nvSpPr>
          <p:spPr>
            <a:xfrm>
              <a:off x="8779764" y="5222748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202691" y="0"/>
                  </a:moveTo>
                  <a:lnTo>
                    <a:pt x="156234" y="5356"/>
                  </a:lnTo>
                  <a:lnTo>
                    <a:pt x="113577" y="20611"/>
                  </a:lnTo>
                  <a:lnTo>
                    <a:pt x="75942" y="44547"/>
                  </a:lnTo>
                  <a:lnTo>
                    <a:pt x="44547" y="75942"/>
                  </a:lnTo>
                  <a:lnTo>
                    <a:pt x="20611" y="113577"/>
                  </a:lnTo>
                  <a:lnTo>
                    <a:pt x="5356" y="156234"/>
                  </a:lnTo>
                  <a:lnTo>
                    <a:pt x="0" y="202691"/>
                  </a:lnTo>
                  <a:lnTo>
                    <a:pt x="5356" y="249149"/>
                  </a:lnTo>
                  <a:lnTo>
                    <a:pt x="20611" y="291806"/>
                  </a:lnTo>
                  <a:lnTo>
                    <a:pt x="44547" y="329441"/>
                  </a:lnTo>
                  <a:lnTo>
                    <a:pt x="75942" y="360836"/>
                  </a:lnTo>
                  <a:lnTo>
                    <a:pt x="113577" y="384772"/>
                  </a:lnTo>
                  <a:lnTo>
                    <a:pt x="156234" y="400027"/>
                  </a:lnTo>
                  <a:lnTo>
                    <a:pt x="202691" y="405383"/>
                  </a:lnTo>
                  <a:lnTo>
                    <a:pt x="249149" y="400027"/>
                  </a:lnTo>
                  <a:lnTo>
                    <a:pt x="291806" y="384772"/>
                  </a:lnTo>
                  <a:lnTo>
                    <a:pt x="329441" y="360836"/>
                  </a:lnTo>
                  <a:lnTo>
                    <a:pt x="360836" y="329441"/>
                  </a:lnTo>
                  <a:lnTo>
                    <a:pt x="384772" y="291806"/>
                  </a:lnTo>
                  <a:lnTo>
                    <a:pt x="400027" y="249149"/>
                  </a:lnTo>
                  <a:lnTo>
                    <a:pt x="405383" y="202691"/>
                  </a:lnTo>
                  <a:lnTo>
                    <a:pt x="400027" y="156234"/>
                  </a:lnTo>
                  <a:lnTo>
                    <a:pt x="384772" y="113577"/>
                  </a:lnTo>
                  <a:lnTo>
                    <a:pt x="360836" y="75942"/>
                  </a:lnTo>
                  <a:lnTo>
                    <a:pt x="329441" y="44547"/>
                  </a:lnTo>
                  <a:lnTo>
                    <a:pt x="291806" y="20611"/>
                  </a:lnTo>
                  <a:lnTo>
                    <a:pt x="249149" y="5356"/>
                  </a:lnTo>
                  <a:lnTo>
                    <a:pt x="202691" y="0"/>
                  </a:lnTo>
                  <a:close/>
                </a:path>
              </a:pathLst>
            </a:custGeom>
            <a:solidFill>
              <a:srgbClr val="F839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79764" y="5222748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202691"/>
                  </a:moveTo>
                  <a:lnTo>
                    <a:pt x="5356" y="156234"/>
                  </a:lnTo>
                  <a:lnTo>
                    <a:pt x="20611" y="113577"/>
                  </a:lnTo>
                  <a:lnTo>
                    <a:pt x="44547" y="75942"/>
                  </a:lnTo>
                  <a:lnTo>
                    <a:pt x="75942" y="44547"/>
                  </a:lnTo>
                  <a:lnTo>
                    <a:pt x="113577" y="20611"/>
                  </a:lnTo>
                  <a:lnTo>
                    <a:pt x="156234" y="5356"/>
                  </a:lnTo>
                  <a:lnTo>
                    <a:pt x="202691" y="0"/>
                  </a:lnTo>
                  <a:lnTo>
                    <a:pt x="249149" y="5356"/>
                  </a:lnTo>
                  <a:lnTo>
                    <a:pt x="291806" y="20611"/>
                  </a:lnTo>
                  <a:lnTo>
                    <a:pt x="329441" y="44547"/>
                  </a:lnTo>
                  <a:lnTo>
                    <a:pt x="360836" y="75942"/>
                  </a:lnTo>
                  <a:lnTo>
                    <a:pt x="384772" y="113577"/>
                  </a:lnTo>
                  <a:lnTo>
                    <a:pt x="400027" y="156234"/>
                  </a:lnTo>
                  <a:lnTo>
                    <a:pt x="405383" y="202691"/>
                  </a:lnTo>
                  <a:lnTo>
                    <a:pt x="400027" y="249149"/>
                  </a:lnTo>
                  <a:lnTo>
                    <a:pt x="384772" y="291806"/>
                  </a:lnTo>
                  <a:lnTo>
                    <a:pt x="360836" y="329441"/>
                  </a:lnTo>
                  <a:lnTo>
                    <a:pt x="329441" y="360836"/>
                  </a:lnTo>
                  <a:lnTo>
                    <a:pt x="291806" y="384772"/>
                  </a:lnTo>
                  <a:lnTo>
                    <a:pt x="249149" y="400027"/>
                  </a:lnTo>
                  <a:lnTo>
                    <a:pt x="202691" y="405383"/>
                  </a:lnTo>
                  <a:lnTo>
                    <a:pt x="156234" y="400027"/>
                  </a:lnTo>
                  <a:lnTo>
                    <a:pt x="113577" y="384772"/>
                  </a:lnTo>
                  <a:lnTo>
                    <a:pt x="75942" y="360836"/>
                  </a:lnTo>
                  <a:lnTo>
                    <a:pt x="44547" y="329441"/>
                  </a:lnTo>
                  <a:lnTo>
                    <a:pt x="20611" y="291806"/>
                  </a:lnTo>
                  <a:lnTo>
                    <a:pt x="5356" y="249149"/>
                  </a:lnTo>
                  <a:lnTo>
                    <a:pt x="0" y="202691"/>
                  </a:lnTo>
                  <a:close/>
                </a:path>
              </a:pathLst>
            </a:custGeom>
            <a:ln w="12192">
              <a:solidFill>
                <a:srgbClr val="B727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885935" y="521131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59308" y="3110483"/>
            <a:ext cx="4966970" cy="2010410"/>
            <a:chOff x="559308" y="3110483"/>
            <a:chExt cx="4966970" cy="2010410"/>
          </a:xfrm>
        </p:grpSpPr>
        <p:sp>
          <p:nvSpPr>
            <p:cNvPr id="44" name="object 44"/>
            <p:cNvSpPr/>
            <p:nvPr/>
          </p:nvSpPr>
          <p:spPr>
            <a:xfrm>
              <a:off x="573786" y="3124961"/>
              <a:ext cx="4937760" cy="1981200"/>
            </a:xfrm>
            <a:custGeom>
              <a:avLst/>
              <a:gdLst/>
              <a:ahLst/>
              <a:cxnLst/>
              <a:rect l="l" t="t" r="r" b="b"/>
              <a:pathLst>
                <a:path w="4937760" h="1981200">
                  <a:moveTo>
                    <a:pt x="4937760" y="0"/>
                  </a:moveTo>
                  <a:lnTo>
                    <a:pt x="0" y="0"/>
                  </a:lnTo>
                  <a:lnTo>
                    <a:pt x="0" y="1981200"/>
                  </a:lnTo>
                  <a:lnTo>
                    <a:pt x="4607560" y="1981200"/>
                  </a:lnTo>
                  <a:lnTo>
                    <a:pt x="4937760" y="1651000"/>
                  </a:lnTo>
                  <a:lnTo>
                    <a:pt x="49377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81346" y="4775961"/>
              <a:ext cx="330200" cy="330200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330200" y="0"/>
                  </a:moveTo>
                  <a:lnTo>
                    <a:pt x="66039" y="66039"/>
                  </a:lnTo>
                  <a:lnTo>
                    <a:pt x="0" y="330200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3786" y="3124961"/>
              <a:ext cx="4937760" cy="1981200"/>
            </a:xfrm>
            <a:custGeom>
              <a:avLst/>
              <a:gdLst/>
              <a:ahLst/>
              <a:cxnLst/>
              <a:rect l="l" t="t" r="r" b="b"/>
              <a:pathLst>
                <a:path w="4937760" h="1981200">
                  <a:moveTo>
                    <a:pt x="4607560" y="1981200"/>
                  </a:moveTo>
                  <a:lnTo>
                    <a:pt x="4673600" y="1717039"/>
                  </a:lnTo>
                  <a:lnTo>
                    <a:pt x="4937760" y="1651000"/>
                  </a:lnTo>
                  <a:lnTo>
                    <a:pt x="4607560" y="1981200"/>
                  </a:lnTo>
                  <a:lnTo>
                    <a:pt x="0" y="1981200"/>
                  </a:lnTo>
                  <a:lnTo>
                    <a:pt x="0" y="0"/>
                  </a:lnTo>
                  <a:lnTo>
                    <a:pt x="4937760" y="0"/>
                  </a:lnTo>
                  <a:lnTo>
                    <a:pt x="4937760" y="1651000"/>
                  </a:lnTo>
                </a:path>
              </a:pathLst>
            </a:custGeom>
            <a:ln w="2895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51154" y="3141090"/>
            <a:ext cx="3556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olas"/>
                <a:cs typeface="Consolas"/>
              </a:rPr>
              <a:t>direct_reduce(A,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n)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28381" y="6242931"/>
            <a:ext cx="148209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 MT"/>
                <a:cs typeface="Arial MT"/>
              </a:rPr>
              <a:t>return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10</a:t>
            </a:fld>
            <a:endParaRPr spc="-55" dirty="0"/>
          </a:p>
        </p:txBody>
      </p:sp>
      <p:sp>
        <p:nvSpPr>
          <p:cNvPr id="48" name="object 48"/>
          <p:cNvSpPr txBox="1"/>
          <p:nvPr/>
        </p:nvSpPr>
        <p:spPr>
          <a:xfrm>
            <a:off x="651154" y="3506546"/>
            <a:ext cx="47383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olas"/>
                <a:cs typeface="Consolas"/>
              </a:rPr>
              <a:t>parallel_for</a:t>
            </a:r>
            <a:r>
              <a:rPr sz="2400" spc="-35" dirty="0"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(i=0;i&lt;</a:t>
            </a:r>
            <a:r>
              <a:rPr sz="2400" b="1" spc="5" dirty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sz="2400" spc="5" dirty="0">
                <a:latin typeface="Consolas"/>
                <a:cs typeface="Consolas"/>
              </a:rPr>
              <a:t>;i++)</a:t>
            </a:r>
            <a:endParaRPr sz="2400">
              <a:latin typeface="Consolas"/>
              <a:cs typeface="Consolas"/>
            </a:endParaRPr>
          </a:p>
          <a:p>
            <a:pPr marL="347980" marR="1186815" indent="33655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olas"/>
                <a:cs typeface="Consolas"/>
              </a:rPr>
              <a:t>sum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sum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+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a[i]; </a:t>
            </a:r>
            <a:r>
              <a:rPr sz="2400" spc="-130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return</a:t>
            </a:r>
            <a:r>
              <a:rPr sz="2400" spc="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sum;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49325"/>
            <a:ext cx="7236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55" dirty="0">
                <a:solidFill>
                  <a:srgbClr val="4471C4"/>
                </a:solidFill>
                <a:latin typeface="Bahnschrift"/>
                <a:cs typeface="Bahnschrift"/>
              </a:rPr>
              <a:t>D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t</a:t>
            </a:r>
            <a:r>
              <a:rPr sz="4000" b="0" spc="-310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465" dirty="0">
                <a:solidFill>
                  <a:srgbClr val="4471C4"/>
                </a:solidFill>
                <a:latin typeface="Bahnschrift"/>
                <a:cs typeface="Bahnschrift"/>
              </a:rPr>
              <a:t>m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na</a:t>
            </a:r>
            <a:r>
              <a:rPr sz="4000" b="0" spc="-245" dirty="0">
                <a:solidFill>
                  <a:srgbClr val="4471C4"/>
                </a:solidFill>
                <a:latin typeface="Bahnschrift"/>
                <a:cs typeface="Bahnschrift"/>
              </a:rPr>
              <a:t>c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y</a:t>
            </a:r>
            <a:r>
              <a:rPr sz="4000" b="0" spc="1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40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254" dirty="0">
                <a:solidFill>
                  <a:srgbClr val="4471C4"/>
                </a:solidFill>
                <a:latin typeface="Bahnschrift"/>
                <a:cs typeface="Bahnschrift"/>
              </a:rPr>
              <a:t>ace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endParaRPr sz="4000" dirty="0">
              <a:latin typeface="Bahnschrift"/>
              <a:cs typeface="Bahnschrif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22578"/>
            <a:ext cx="10807065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Definition: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 </a:t>
            </a:r>
            <a:r>
              <a:rPr sz="2800" dirty="0">
                <a:solidFill>
                  <a:srgbClr val="FF0000"/>
                </a:solidFill>
                <a:latin typeface="Lucida Sans Unicode"/>
                <a:cs typeface="Lucida Sans Unicode"/>
              </a:rPr>
              <a:t>determinacy race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occurs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when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two logically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parallel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instructions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access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same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memory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location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and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at </a:t>
            </a:r>
            <a:r>
              <a:rPr sz="2800" spc="-869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least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one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of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instructions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performs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8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write.</a:t>
            </a:r>
            <a:endParaRPr sz="28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9308" y="3110483"/>
            <a:ext cx="4966970" cy="2010410"/>
            <a:chOff x="559308" y="3110483"/>
            <a:chExt cx="4966970" cy="2010410"/>
          </a:xfrm>
        </p:grpSpPr>
        <p:sp>
          <p:nvSpPr>
            <p:cNvPr id="5" name="object 5"/>
            <p:cNvSpPr/>
            <p:nvPr/>
          </p:nvSpPr>
          <p:spPr>
            <a:xfrm>
              <a:off x="573786" y="3124961"/>
              <a:ext cx="4937760" cy="1981200"/>
            </a:xfrm>
            <a:custGeom>
              <a:avLst/>
              <a:gdLst/>
              <a:ahLst/>
              <a:cxnLst/>
              <a:rect l="l" t="t" r="r" b="b"/>
              <a:pathLst>
                <a:path w="4937760" h="1981200">
                  <a:moveTo>
                    <a:pt x="4937760" y="0"/>
                  </a:moveTo>
                  <a:lnTo>
                    <a:pt x="0" y="0"/>
                  </a:lnTo>
                  <a:lnTo>
                    <a:pt x="0" y="1981200"/>
                  </a:lnTo>
                  <a:lnTo>
                    <a:pt x="4607560" y="1981200"/>
                  </a:lnTo>
                  <a:lnTo>
                    <a:pt x="4937760" y="1651000"/>
                  </a:lnTo>
                  <a:lnTo>
                    <a:pt x="49377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81346" y="4775961"/>
              <a:ext cx="330200" cy="330200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330200" y="0"/>
                  </a:moveTo>
                  <a:lnTo>
                    <a:pt x="66039" y="66039"/>
                  </a:lnTo>
                  <a:lnTo>
                    <a:pt x="0" y="330200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3786" y="3124961"/>
              <a:ext cx="4937760" cy="1981200"/>
            </a:xfrm>
            <a:custGeom>
              <a:avLst/>
              <a:gdLst/>
              <a:ahLst/>
              <a:cxnLst/>
              <a:rect l="l" t="t" r="r" b="b"/>
              <a:pathLst>
                <a:path w="4937760" h="1981200">
                  <a:moveTo>
                    <a:pt x="4607560" y="1981200"/>
                  </a:moveTo>
                  <a:lnTo>
                    <a:pt x="4673600" y="1717039"/>
                  </a:lnTo>
                  <a:lnTo>
                    <a:pt x="4937760" y="1651000"/>
                  </a:lnTo>
                  <a:lnTo>
                    <a:pt x="4607560" y="1981200"/>
                  </a:lnTo>
                  <a:lnTo>
                    <a:pt x="0" y="1981200"/>
                  </a:lnTo>
                  <a:lnTo>
                    <a:pt x="0" y="0"/>
                  </a:lnTo>
                  <a:lnTo>
                    <a:pt x="4937760" y="0"/>
                  </a:lnTo>
                  <a:lnTo>
                    <a:pt x="4937760" y="1651000"/>
                  </a:lnTo>
                </a:path>
              </a:pathLst>
            </a:custGeom>
            <a:ln w="2895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1154" y="3141090"/>
            <a:ext cx="3556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olas"/>
                <a:cs typeface="Consolas"/>
              </a:rPr>
              <a:t>direct_reduce(A,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n)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154" y="3506546"/>
            <a:ext cx="47383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olas"/>
                <a:cs typeface="Consolas"/>
              </a:rPr>
              <a:t>parallel_for</a:t>
            </a:r>
            <a:r>
              <a:rPr sz="2400" spc="-35" dirty="0"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(i=0;i&lt;</a:t>
            </a:r>
            <a:r>
              <a:rPr sz="2400" b="1" spc="5" dirty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sz="2400" spc="5" dirty="0">
                <a:latin typeface="Consolas"/>
                <a:cs typeface="Consolas"/>
              </a:rPr>
              <a:t>;i++)</a:t>
            </a:r>
            <a:endParaRPr sz="2400">
              <a:latin typeface="Consolas"/>
              <a:cs typeface="Consolas"/>
            </a:endParaRPr>
          </a:p>
          <a:p>
            <a:pPr marL="347980" marR="1186815" indent="33655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olas"/>
                <a:cs typeface="Consolas"/>
              </a:rPr>
              <a:t>sum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sum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+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a[i]; </a:t>
            </a:r>
            <a:r>
              <a:rPr sz="2400" spc="-130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return</a:t>
            </a:r>
            <a:r>
              <a:rPr sz="2400" spc="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sum;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00" y="2695955"/>
            <a:ext cx="1515110" cy="460375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 MT"/>
                <a:cs typeface="Arial MT"/>
              </a:rPr>
              <a:t>sum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74523" y="3156203"/>
            <a:ext cx="3606800" cy="548640"/>
          </a:xfrm>
          <a:custGeom>
            <a:avLst/>
            <a:gdLst/>
            <a:ahLst/>
            <a:cxnLst/>
            <a:rect l="l" t="t" r="r" b="b"/>
            <a:pathLst>
              <a:path w="3606800" h="548639">
                <a:moveTo>
                  <a:pt x="3606431" y="374916"/>
                </a:moveTo>
                <a:lnTo>
                  <a:pt x="3548519" y="374916"/>
                </a:lnTo>
                <a:lnTo>
                  <a:pt x="3548519" y="246126"/>
                </a:lnTo>
                <a:lnTo>
                  <a:pt x="3548519" y="188214"/>
                </a:lnTo>
                <a:lnTo>
                  <a:pt x="1832495" y="188214"/>
                </a:lnTo>
                <a:lnTo>
                  <a:pt x="1832495" y="0"/>
                </a:lnTo>
                <a:lnTo>
                  <a:pt x="1831860" y="0"/>
                </a:lnTo>
                <a:lnTo>
                  <a:pt x="1774583" y="0"/>
                </a:lnTo>
                <a:lnTo>
                  <a:pt x="1773948" y="0"/>
                </a:lnTo>
                <a:lnTo>
                  <a:pt x="1773948" y="188468"/>
                </a:lnTo>
                <a:lnTo>
                  <a:pt x="57924" y="188468"/>
                </a:lnTo>
                <a:lnTo>
                  <a:pt x="57924" y="374916"/>
                </a:lnTo>
                <a:lnTo>
                  <a:pt x="0" y="374916"/>
                </a:lnTo>
                <a:lnTo>
                  <a:pt x="86880" y="548640"/>
                </a:lnTo>
                <a:lnTo>
                  <a:pt x="159270" y="403860"/>
                </a:lnTo>
                <a:lnTo>
                  <a:pt x="173748" y="374916"/>
                </a:lnTo>
                <a:lnTo>
                  <a:pt x="115836" y="374916"/>
                </a:lnTo>
                <a:lnTo>
                  <a:pt x="115836" y="246380"/>
                </a:lnTo>
                <a:lnTo>
                  <a:pt x="1832495" y="246380"/>
                </a:lnTo>
                <a:lnTo>
                  <a:pt x="1832495" y="246126"/>
                </a:lnTo>
                <a:lnTo>
                  <a:pt x="3490607" y="246126"/>
                </a:lnTo>
                <a:lnTo>
                  <a:pt x="3490607" y="374916"/>
                </a:lnTo>
                <a:lnTo>
                  <a:pt x="3432695" y="374916"/>
                </a:lnTo>
                <a:lnTo>
                  <a:pt x="3519563" y="548640"/>
                </a:lnTo>
                <a:lnTo>
                  <a:pt x="3591953" y="403860"/>
                </a:lnTo>
                <a:lnTo>
                  <a:pt x="3606431" y="37491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03976" y="3704844"/>
            <a:ext cx="151511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r0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3976" y="4450079"/>
            <a:ext cx="151511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 MT"/>
                <a:cs typeface="Arial MT"/>
              </a:rPr>
              <a:t>r0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+=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a[0]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0071" y="5207508"/>
            <a:ext cx="151511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 MT"/>
                <a:cs typeface="Arial MT"/>
              </a:rPr>
              <a:t>sum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r0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74535" y="4166615"/>
            <a:ext cx="173990" cy="283210"/>
          </a:xfrm>
          <a:custGeom>
            <a:avLst/>
            <a:gdLst/>
            <a:ahLst/>
            <a:cxnLst/>
            <a:rect l="l" t="t" r="r" b="b"/>
            <a:pathLst>
              <a:path w="173990" h="283210">
                <a:moveTo>
                  <a:pt x="57912" y="109092"/>
                </a:moveTo>
                <a:lnTo>
                  <a:pt x="0" y="109092"/>
                </a:lnTo>
                <a:lnTo>
                  <a:pt x="86868" y="282828"/>
                </a:lnTo>
                <a:lnTo>
                  <a:pt x="159258" y="138048"/>
                </a:lnTo>
                <a:lnTo>
                  <a:pt x="57912" y="138048"/>
                </a:lnTo>
                <a:lnTo>
                  <a:pt x="57912" y="109092"/>
                </a:lnTo>
                <a:close/>
              </a:path>
              <a:path w="173990" h="283210">
                <a:moveTo>
                  <a:pt x="115824" y="0"/>
                </a:moveTo>
                <a:lnTo>
                  <a:pt x="57912" y="0"/>
                </a:lnTo>
                <a:lnTo>
                  <a:pt x="57912" y="138048"/>
                </a:lnTo>
                <a:lnTo>
                  <a:pt x="115824" y="138048"/>
                </a:lnTo>
                <a:lnTo>
                  <a:pt x="115824" y="0"/>
                </a:lnTo>
                <a:close/>
              </a:path>
              <a:path w="173990" h="283210">
                <a:moveTo>
                  <a:pt x="173736" y="109092"/>
                </a:moveTo>
                <a:lnTo>
                  <a:pt x="115824" y="109092"/>
                </a:lnTo>
                <a:lnTo>
                  <a:pt x="115824" y="138048"/>
                </a:lnTo>
                <a:lnTo>
                  <a:pt x="159258" y="138048"/>
                </a:lnTo>
                <a:lnTo>
                  <a:pt x="173736" y="10909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76948" y="4911216"/>
            <a:ext cx="173990" cy="296545"/>
          </a:xfrm>
          <a:custGeom>
            <a:avLst/>
            <a:gdLst/>
            <a:ahLst/>
            <a:cxnLst/>
            <a:rect l="l" t="t" r="r" b="b"/>
            <a:pathLst>
              <a:path w="173990" h="296545">
                <a:moveTo>
                  <a:pt x="57964" y="123400"/>
                </a:moveTo>
                <a:lnTo>
                  <a:pt x="0" y="124586"/>
                </a:lnTo>
                <a:lnTo>
                  <a:pt x="90424" y="296544"/>
                </a:lnTo>
                <a:lnTo>
                  <a:pt x="158906" y="152272"/>
                </a:lnTo>
                <a:lnTo>
                  <a:pt x="58547" y="152272"/>
                </a:lnTo>
                <a:lnTo>
                  <a:pt x="57964" y="123400"/>
                </a:lnTo>
                <a:close/>
              </a:path>
              <a:path w="173990" h="296545">
                <a:moveTo>
                  <a:pt x="115875" y="122215"/>
                </a:moveTo>
                <a:lnTo>
                  <a:pt x="57964" y="123400"/>
                </a:lnTo>
                <a:lnTo>
                  <a:pt x="58547" y="152272"/>
                </a:lnTo>
                <a:lnTo>
                  <a:pt x="116458" y="151129"/>
                </a:lnTo>
                <a:lnTo>
                  <a:pt x="115875" y="122215"/>
                </a:lnTo>
                <a:close/>
              </a:path>
              <a:path w="173990" h="296545">
                <a:moveTo>
                  <a:pt x="173735" y="121030"/>
                </a:moveTo>
                <a:lnTo>
                  <a:pt x="115875" y="122215"/>
                </a:lnTo>
                <a:lnTo>
                  <a:pt x="116458" y="151129"/>
                </a:lnTo>
                <a:lnTo>
                  <a:pt x="58547" y="152272"/>
                </a:lnTo>
                <a:lnTo>
                  <a:pt x="158906" y="152272"/>
                </a:lnTo>
                <a:lnTo>
                  <a:pt x="173735" y="121030"/>
                </a:lnTo>
                <a:close/>
              </a:path>
              <a:path w="173990" h="296545">
                <a:moveTo>
                  <a:pt x="113410" y="0"/>
                </a:moveTo>
                <a:lnTo>
                  <a:pt x="55499" y="1269"/>
                </a:lnTo>
                <a:lnTo>
                  <a:pt x="57964" y="123400"/>
                </a:lnTo>
                <a:lnTo>
                  <a:pt x="115875" y="122215"/>
                </a:lnTo>
                <a:lnTo>
                  <a:pt x="11341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319259" y="3704844"/>
            <a:ext cx="151638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r1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19259" y="4450079"/>
            <a:ext cx="151638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 MT"/>
                <a:cs typeface="Arial MT"/>
              </a:rPr>
              <a:t>r1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+=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a[1]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25356" y="5207508"/>
            <a:ext cx="151638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 MT"/>
                <a:cs typeface="Arial MT"/>
              </a:rPr>
              <a:t>sum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r1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91343" y="4166615"/>
            <a:ext cx="173990" cy="283210"/>
          </a:xfrm>
          <a:custGeom>
            <a:avLst/>
            <a:gdLst/>
            <a:ahLst/>
            <a:cxnLst/>
            <a:rect l="l" t="t" r="r" b="b"/>
            <a:pathLst>
              <a:path w="173990" h="283210">
                <a:moveTo>
                  <a:pt x="57911" y="109092"/>
                </a:moveTo>
                <a:lnTo>
                  <a:pt x="0" y="109092"/>
                </a:lnTo>
                <a:lnTo>
                  <a:pt x="86867" y="282828"/>
                </a:lnTo>
                <a:lnTo>
                  <a:pt x="159257" y="138048"/>
                </a:lnTo>
                <a:lnTo>
                  <a:pt x="57911" y="138048"/>
                </a:lnTo>
                <a:lnTo>
                  <a:pt x="57911" y="109092"/>
                </a:lnTo>
                <a:close/>
              </a:path>
              <a:path w="173990" h="283210">
                <a:moveTo>
                  <a:pt x="115824" y="0"/>
                </a:moveTo>
                <a:lnTo>
                  <a:pt x="57911" y="0"/>
                </a:lnTo>
                <a:lnTo>
                  <a:pt x="57911" y="138048"/>
                </a:lnTo>
                <a:lnTo>
                  <a:pt x="115824" y="138048"/>
                </a:lnTo>
                <a:lnTo>
                  <a:pt x="115824" y="0"/>
                </a:lnTo>
                <a:close/>
              </a:path>
              <a:path w="173990" h="283210">
                <a:moveTo>
                  <a:pt x="173735" y="109092"/>
                </a:moveTo>
                <a:lnTo>
                  <a:pt x="115824" y="109092"/>
                </a:lnTo>
                <a:lnTo>
                  <a:pt x="115824" y="138048"/>
                </a:lnTo>
                <a:lnTo>
                  <a:pt x="159257" y="138048"/>
                </a:lnTo>
                <a:lnTo>
                  <a:pt x="173735" y="10909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93756" y="4911216"/>
            <a:ext cx="173990" cy="296545"/>
          </a:xfrm>
          <a:custGeom>
            <a:avLst/>
            <a:gdLst/>
            <a:ahLst/>
            <a:cxnLst/>
            <a:rect l="l" t="t" r="r" b="b"/>
            <a:pathLst>
              <a:path w="173990" h="296545">
                <a:moveTo>
                  <a:pt x="57964" y="123400"/>
                </a:moveTo>
                <a:lnTo>
                  <a:pt x="0" y="124586"/>
                </a:lnTo>
                <a:lnTo>
                  <a:pt x="90424" y="296544"/>
                </a:lnTo>
                <a:lnTo>
                  <a:pt x="158906" y="152272"/>
                </a:lnTo>
                <a:lnTo>
                  <a:pt x="58547" y="152272"/>
                </a:lnTo>
                <a:lnTo>
                  <a:pt x="57964" y="123400"/>
                </a:lnTo>
                <a:close/>
              </a:path>
              <a:path w="173990" h="296545">
                <a:moveTo>
                  <a:pt x="115875" y="122215"/>
                </a:moveTo>
                <a:lnTo>
                  <a:pt x="57964" y="123400"/>
                </a:lnTo>
                <a:lnTo>
                  <a:pt x="58547" y="152272"/>
                </a:lnTo>
                <a:lnTo>
                  <a:pt x="116459" y="151129"/>
                </a:lnTo>
                <a:lnTo>
                  <a:pt x="115875" y="122215"/>
                </a:lnTo>
                <a:close/>
              </a:path>
              <a:path w="173990" h="296545">
                <a:moveTo>
                  <a:pt x="173736" y="121030"/>
                </a:moveTo>
                <a:lnTo>
                  <a:pt x="115875" y="122215"/>
                </a:lnTo>
                <a:lnTo>
                  <a:pt x="116459" y="151129"/>
                </a:lnTo>
                <a:lnTo>
                  <a:pt x="58547" y="152272"/>
                </a:lnTo>
                <a:lnTo>
                  <a:pt x="158906" y="152272"/>
                </a:lnTo>
                <a:lnTo>
                  <a:pt x="173736" y="121030"/>
                </a:lnTo>
                <a:close/>
              </a:path>
              <a:path w="173990" h="296545">
                <a:moveTo>
                  <a:pt x="113411" y="0"/>
                </a:moveTo>
                <a:lnTo>
                  <a:pt x="55499" y="1269"/>
                </a:lnTo>
                <a:lnTo>
                  <a:pt x="57964" y="123400"/>
                </a:lnTo>
                <a:lnTo>
                  <a:pt x="115875" y="122215"/>
                </a:lnTo>
                <a:lnTo>
                  <a:pt x="11341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564881" y="3727450"/>
            <a:ext cx="418465" cy="418465"/>
            <a:chOff x="7564881" y="3727450"/>
            <a:chExt cx="418465" cy="418465"/>
          </a:xfrm>
        </p:grpSpPr>
        <p:sp>
          <p:nvSpPr>
            <p:cNvPr id="23" name="object 23"/>
            <p:cNvSpPr/>
            <p:nvPr/>
          </p:nvSpPr>
          <p:spPr>
            <a:xfrm>
              <a:off x="7571231" y="3733800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202692" y="0"/>
                  </a:moveTo>
                  <a:lnTo>
                    <a:pt x="156234" y="5356"/>
                  </a:lnTo>
                  <a:lnTo>
                    <a:pt x="113577" y="20611"/>
                  </a:lnTo>
                  <a:lnTo>
                    <a:pt x="75942" y="44547"/>
                  </a:lnTo>
                  <a:lnTo>
                    <a:pt x="44547" y="75942"/>
                  </a:lnTo>
                  <a:lnTo>
                    <a:pt x="20611" y="113577"/>
                  </a:lnTo>
                  <a:lnTo>
                    <a:pt x="5356" y="156234"/>
                  </a:lnTo>
                  <a:lnTo>
                    <a:pt x="0" y="202692"/>
                  </a:lnTo>
                  <a:lnTo>
                    <a:pt x="5356" y="249149"/>
                  </a:lnTo>
                  <a:lnTo>
                    <a:pt x="20611" y="291806"/>
                  </a:lnTo>
                  <a:lnTo>
                    <a:pt x="44547" y="329441"/>
                  </a:lnTo>
                  <a:lnTo>
                    <a:pt x="75942" y="360836"/>
                  </a:lnTo>
                  <a:lnTo>
                    <a:pt x="113577" y="384772"/>
                  </a:lnTo>
                  <a:lnTo>
                    <a:pt x="156234" y="400027"/>
                  </a:lnTo>
                  <a:lnTo>
                    <a:pt x="202692" y="405383"/>
                  </a:lnTo>
                  <a:lnTo>
                    <a:pt x="249149" y="400027"/>
                  </a:lnTo>
                  <a:lnTo>
                    <a:pt x="291806" y="384772"/>
                  </a:lnTo>
                  <a:lnTo>
                    <a:pt x="329441" y="360836"/>
                  </a:lnTo>
                  <a:lnTo>
                    <a:pt x="360836" y="329441"/>
                  </a:lnTo>
                  <a:lnTo>
                    <a:pt x="384772" y="291806"/>
                  </a:lnTo>
                  <a:lnTo>
                    <a:pt x="400027" y="249149"/>
                  </a:lnTo>
                  <a:lnTo>
                    <a:pt x="405384" y="202692"/>
                  </a:lnTo>
                  <a:lnTo>
                    <a:pt x="400027" y="156234"/>
                  </a:lnTo>
                  <a:lnTo>
                    <a:pt x="384772" y="113577"/>
                  </a:lnTo>
                  <a:lnTo>
                    <a:pt x="360836" y="75942"/>
                  </a:lnTo>
                  <a:lnTo>
                    <a:pt x="329441" y="44547"/>
                  </a:lnTo>
                  <a:lnTo>
                    <a:pt x="291806" y="20611"/>
                  </a:lnTo>
                  <a:lnTo>
                    <a:pt x="249149" y="5356"/>
                  </a:lnTo>
                  <a:lnTo>
                    <a:pt x="202692" y="0"/>
                  </a:lnTo>
                  <a:close/>
                </a:path>
              </a:pathLst>
            </a:custGeom>
            <a:solidFill>
              <a:srgbClr val="F839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71231" y="3733800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202692"/>
                  </a:moveTo>
                  <a:lnTo>
                    <a:pt x="5356" y="156234"/>
                  </a:lnTo>
                  <a:lnTo>
                    <a:pt x="20611" y="113577"/>
                  </a:lnTo>
                  <a:lnTo>
                    <a:pt x="44547" y="75942"/>
                  </a:lnTo>
                  <a:lnTo>
                    <a:pt x="75942" y="44547"/>
                  </a:lnTo>
                  <a:lnTo>
                    <a:pt x="113577" y="20611"/>
                  </a:lnTo>
                  <a:lnTo>
                    <a:pt x="156234" y="5356"/>
                  </a:lnTo>
                  <a:lnTo>
                    <a:pt x="202692" y="0"/>
                  </a:lnTo>
                  <a:lnTo>
                    <a:pt x="249149" y="5356"/>
                  </a:lnTo>
                  <a:lnTo>
                    <a:pt x="291806" y="20611"/>
                  </a:lnTo>
                  <a:lnTo>
                    <a:pt x="329441" y="44547"/>
                  </a:lnTo>
                  <a:lnTo>
                    <a:pt x="360836" y="75942"/>
                  </a:lnTo>
                  <a:lnTo>
                    <a:pt x="384772" y="113577"/>
                  </a:lnTo>
                  <a:lnTo>
                    <a:pt x="400027" y="156234"/>
                  </a:lnTo>
                  <a:lnTo>
                    <a:pt x="405384" y="202692"/>
                  </a:lnTo>
                  <a:lnTo>
                    <a:pt x="400027" y="249149"/>
                  </a:lnTo>
                  <a:lnTo>
                    <a:pt x="384772" y="291806"/>
                  </a:lnTo>
                  <a:lnTo>
                    <a:pt x="360836" y="329441"/>
                  </a:lnTo>
                  <a:lnTo>
                    <a:pt x="329441" y="360836"/>
                  </a:lnTo>
                  <a:lnTo>
                    <a:pt x="291806" y="384772"/>
                  </a:lnTo>
                  <a:lnTo>
                    <a:pt x="249149" y="400027"/>
                  </a:lnTo>
                  <a:lnTo>
                    <a:pt x="202692" y="405383"/>
                  </a:lnTo>
                  <a:lnTo>
                    <a:pt x="156234" y="400027"/>
                  </a:lnTo>
                  <a:lnTo>
                    <a:pt x="113577" y="384772"/>
                  </a:lnTo>
                  <a:lnTo>
                    <a:pt x="75942" y="360836"/>
                  </a:lnTo>
                  <a:lnTo>
                    <a:pt x="44547" y="329441"/>
                  </a:lnTo>
                  <a:lnTo>
                    <a:pt x="20611" y="291806"/>
                  </a:lnTo>
                  <a:lnTo>
                    <a:pt x="5356" y="249149"/>
                  </a:lnTo>
                  <a:lnTo>
                    <a:pt x="0" y="202692"/>
                  </a:lnTo>
                  <a:close/>
                </a:path>
              </a:pathLst>
            </a:custGeom>
            <a:ln w="12192">
              <a:solidFill>
                <a:srgbClr val="B727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615683" y="5201158"/>
            <a:ext cx="3490595" cy="1477645"/>
            <a:chOff x="6615683" y="5201158"/>
            <a:chExt cx="3490595" cy="1477645"/>
          </a:xfrm>
        </p:grpSpPr>
        <p:sp>
          <p:nvSpPr>
            <p:cNvPr id="26" name="object 26"/>
            <p:cNvSpPr/>
            <p:nvPr/>
          </p:nvSpPr>
          <p:spPr>
            <a:xfrm>
              <a:off x="6615671" y="5654040"/>
              <a:ext cx="3491229" cy="548640"/>
            </a:xfrm>
            <a:custGeom>
              <a:avLst/>
              <a:gdLst/>
              <a:ahLst/>
              <a:cxnLst/>
              <a:rect l="l" t="t" r="r" b="b"/>
              <a:pathLst>
                <a:path w="3491229" h="548639">
                  <a:moveTo>
                    <a:pt x="3490607" y="0"/>
                  </a:moveTo>
                  <a:lnTo>
                    <a:pt x="3432695" y="0"/>
                  </a:lnTo>
                  <a:lnTo>
                    <a:pt x="3432695" y="199351"/>
                  </a:lnTo>
                  <a:lnTo>
                    <a:pt x="1716036" y="199351"/>
                  </a:lnTo>
                  <a:lnTo>
                    <a:pt x="1716036" y="199644"/>
                  </a:lnTo>
                  <a:lnTo>
                    <a:pt x="57924" y="199644"/>
                  </a:lnTo>
                  <a:lnTo>
                    <a:pt x="57924" y="0"/>
                  </a:lnTo>
                  <a:lnTo>
                    <a:pt x="0" y="0"/>
                  </a:lnTo>
                  <a:lnTo>
                    <a:pt x="0" y="257556"/>
                  </a:lnTo>
                  <a:lnTo>
                    <a:pt x="1716036" y="257556"/>
                  </a:lnTo>
                  <a:lnTo>
                    <a:pt x="1716036" y="374904"/>
                  </a:lnTo>
                  <a:lnTo>
                    <a:pt x="1658759" y="374904"/>
                  </a:lnTo>
                  <a:lnTo>
                    <a:pt x="1658124" y="374904"/>
                  </a:lnTo>
                  <a:lnTo>
                    <a:pt x="1744992" y="548640"/>
                  </a:lnTo>
                  <a:lnTo>
                    <a:pt x="1745310" y="548005"/>
                  </a:lnTo>
                  <a:lnTo>
                    <a:pt x="1745627" y="548640"/>
                  </a:lnTo>
                  <a:lnTo>
                    <a:pt x="1818017" y="403860"/>
                  </a:lnTo>
                  <a:lnTo>
                    <a:pt x="1832495" y="374904"/>
                  </a:lnTo>
                  <a:lnTo>
                    <a:pt x="1831860" y="374904"/>
                  </a:lnTo>
                  <a:lnTo>
                    <a:pt x="1774583" y="374904"/>
                  </a:lnTo>
                  <a:lnTo>
                    <a:pt x="1774583" y="257556"/>
                  </a:lnTo>
                  <a:lnTo>
                    <a:pt x="1774583" y="257263"/>
                  </a:lnTo>
                  <a:lnTo>
                    <a:pt x="3490607" y="257263"/>
                  </a:lnTo>
                  <a:lnTo>
                    <a:pt x="3490607" y="199351"/>
                  </a:lnTo>
                  <a:lnTo>
                    <a:pt x="349060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18831" y="6187440"/>
              <a:ext cx="1900555" cy="462280"/>
            </a:xfrm>
            <a:custGeom>
              <a:avLst/>
              <a:gdLst/>
              <a:ahLst/>
              <a:cxnLst/>
              <a:rect l="l" t="t" r="r" b="b"/>
              <a:pathLst>
                <a:path w="1900554" h="462279">
                  <a:moveTo>
                    <a:pt x="1900427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900427" y="461772"/>
                  </a:lnTo>
                  <a:lnTo>
                    <a:pt x="190042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18831" y="6187440"/>
              <a:ext cx="1900555" cy="462280"/>
            </a:xfrm>
            <a:custGeom>
              <a:avLst/>
              <a:gdLst/>
              <a:ahLst/>
              <a:cxnLst/>
              <a:rect l="l" t="t" r="r" b="b"/>
              <a:pathLst>
                <a:path w="1900554" h="462279">
                  <a:moveTo>
                    <a:pt x="0" y="461772"/>
                  </a:moveTo>
                  <a:lnTo>
                    <a:pt x="1900427" y="461772"/>
                  </a:lnTo>
                  <a:lnTo>
                    <a:pt x="1900427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5791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69707" y="5207508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202692" y="0"/>
                  </a:moveTo>
                  <a:lnTo>
                    <a:pt x="156234" y="5356"/>
                  </a:lnTo>
                  <a:lnTo>
                    <a:pt x="113577" y="20611"/>
                  </a:lnTo>
                  <a:lnTo>
                    <a:pt x="75942" y="44547"/>
                  </a:lnTo>
                  <a:lnTo>
                    <a:pt x="44547" y="75942"/>
                  </a:lnTo>
                  <a:lnTo>
                    <a:pt x="20611" y="113577"/>
                  </a:lnTo>
                  <a:lnTo>
                    <a:pt x="5356" y="156234"/>
                  </a:lnTo>
                  <a:lnTo>
                    <a:pt x="0" y="202692"/>
                  </a:lnTo>
                  <a:lnTo>
                    <a:pt x="5356" y="249149"/>
                  </a:lnTo>
                  <a:lnTo>
                    <a:pt x="20611" y="291806"/>
                  </a:lnTo>
                  <a:lnTo>
                    <a:pt x="44547" y="329441"/>
                  </a:lnTo>
                  <a:lnTo>
                    <a:pt x="75942" y="360836"/>
                  </a:lnTo>
                  <a:lnTo>
                    <a:pt x="113577" y="384772"/>
                  </a:lnTo>
                  <a:lnTo>
                    <a:pt x="156234" y="400027"/>
                  </a:lnTo>
                  <a:lnTo>
                    <a:pt x="202692" y="405384"/>
                  </a:lnTo>
                  <a:lnTo>
                    <a:pt x="249149" y="400027"/>
                  </a:lnTo>
                  <a:lnTo>
                    <a:pt x="291806" y="384772"/>
                  </a:lnTo>
                  <a:lnTo>
                    <a:pt x="329441" y="360836"/>
                  </a:lnTo>
                  <a:lnTo>
                    <a:pt x="360836" y="329441"/>
                  </a:lnTo>
                  <a:lnTo>
                    <a:pt x="384772" y="291806"/>
                  </a:lnTo>
                  <a:lnTo>
                    <a:pt x="400027" y="249149"/>
                  </a:lnTo>
                  <a:lnTo>
                    <a:pt x="405384" y="202692"/>
                  </a:lnTo>
                  <a:lnTo>
                    <a:pt x="400027" y="156234"/>
                  </a:lnTo>
                  <a:lnTo>
                    <a:pt x="384772" y="113577"/>
                  </a:lnTo>
                  <a:lnTo>
                    <a:pt x="360836" y="75942"/>
                  </a:lnTo>
                  <a:lnTo>
                    <a:pt x="329441" y="44547"/>
                  </a:lnTo>
                  <a:lnTo>
                    <a:pt x="291806" y="20611"/>
                  </a:lnTo>
                  <a:lnTo>
                    <a:pt x="249149" y="5356"/>
                  </a:lnTo>
                  <a:lnTo>
                    <a:pt x="202692" y="0"/>
                  </a:lnTo>
                  <a:close/>
                </a:path>
              </a:pathLst>
            </a:custGeom>
            <a:solidFill>
              <a:srgbClr val="F839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69707" y="5207508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202692"/>
                  </a:moveTo>
                  <a:lnTo>
                    <a:pt x="5356" y="156234"/>
                  </a:lnTo>
                  <a:lnTo>
                    <a:pt x="20611" y="113577"/>
                  </a:lnTo>
                  <a:lnTo>
                    <a:pt x="44547" y="75942"/>
                  </a:lnTo>
                  <a:lnTo>
                    <a:pt x="75942" y="44547"/>
                  </a:lnTo>
                  <a:lnTo>
                    <a:pt x="113577" y="20611"/>
                  </a:lnTo>
                  <a:lnTo>
                    <a:pt x="156234" y="5356"/>
                  </a:lnTo>
                  <a:lnTo>
                    <a:pt x="202692" y="0"/>
                  </a:lnTo>
                  <a:lnTo>
                    <a:pt x="249149" y="5356"/>
                  </a:lnTo>
                  <a:lnTo>
                    <a:pt x="291806" y="20611"/>
                  </a:lnTo>
                  <a:lnTo>
                    <a:pt x="329441" y="44547"/>
                  </a:lnTo>
                  <a:lnTo>
                    <a:pt x="360836" y="75942"/>
                  </a:lnTo>
                  <a:lnTo>
                    <a:pt x="384772" y="113577"/>
                  </a:lnTo>
                  <a:lnTo>
                    <a:pt x="400027" y="156234"/>
                  </a:lnTo>
                  <a:lnTo>
                    <a:pt x="405384" y="202692"/>
                  </a:lnTo>
                  <a:lnTo>
                    <a:pt x="400027" y="249149"/>
                  </a:lnTo>
                  <a:lnTo>
                    <a:pt x="384772" y="291806"/>
                  </a:lnTo>
                  <a:lnTo>
                    <a:pt x="360836" y="329441"/>
                  </a:lnTo>
                  <a:lnTo>
                    <a:pt x="329441" y="360836"/>
                  </a:lnTo>
                  <a:lnTo>
                    <a:pt x="291806" y="384772"/>
                  </a:lnTo>
                  <a:lnTo>
                    <a:pt x="249149" y="400027"/>
                  </a:lnTo>
                  <a:lnTo>
                    <a:pt x="202692" y="405384"/>
                  </a:lnTo>
                  <a:lnTo>
                    <a:pt x="156234" y="400027"/>
                  </a:lnTo>
                  <a:lnTo>
                    <a:pt x="113577" y="384772"/>
                  </a:lnTo>
                  <a:lnTo>
                    <a:pt x="75942" y="360836"/>
                  </a:lnTo>
                  <a:lnTo>
                    <a:pt x="44547" y="329441"/>
                  </a:lnTo>
                  <a:lnTo>
                    <a:pt x="20611" y="291806"/>
                  </a:lnTo>
                  <a:lnTo>
                    <a:pt x="5356" y="249149"/>
                  </a:lnTo>
                  <a:lnTo>
                    <a:pt x="0" y="202692"/>
                  </a:lnTo>
                  <a:close/>
                </a:path>
              </a:pathLst>
            </a:custGeom>
            <a:ln w="12192">
              <a:solidFill>
                <a:srgbClr val="B727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677657" y="3721734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565135" y="4472940"/>
            <a:ext cx="417830" cy="417830"/>
            <a:chOff x="7565135" y="4472940"/>
            <a:chExt cx="417830" cy="417830"/>
          </a:xfrm>
        </p:grpSpPr>
        <p:sp>
          <p:nvSpPr>
            <p:cNvPr id="33" name="object 33"/>
            <p:cNvSpPr/>
            <p:nvPr/>
          </p:nvSpPr>
          <p:spPr>
            <a:xfrm>
              <a:off x="7571231" y="447903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202692" y="0"/>
                  </a:moveTo>
                  <a:lnTo>
                    <a:pt x="156234" y="5356"/>
                  </a:lnTo>
                  <a:lnTo>
                    <a:pt x="113577" y="20611"/>
                  </a:lnTo>
                  <a:lnTo>
                    <a:pt x="75942" y="44547"/>
                  </a:lnTo>
                  <a:lnTo>
                    <a:pt x="44547" y="75942"/>
                  </a:lnTo>
                  <a:lnTo>
                    <a:pt x="20611" y="113577"/>
                  </a:lnTo>
                  <a:lnTo>
                    <a:pt x="5356" y="156234"/>
                  </a:lnTo>
                  <a:lnTo>
                    <a:pt x="0" y="202691"/>
                  </a:lnTo>
                  <a:lnTo>
                    <a:pt x="5356" y="249149"/>
                  </a:lnTo>
                  <a:lnTo>
                    <a:pt x="20611" y="291806"/>
                  </a:lnTo>
                  <a:lnTo>
                    <a:pt x="44547" y="329441"/>
                  </a:lnTo>
                  <a:lnTo>
                    <a:pt x="75942" y="360836"/>
                  </a:lnTo>
                  <a:lnTo>
                    <a:pt x="113577" y="384772"/>
                  </a:lnTo>
                  <a:lnTo>
                    <a:pt x="156234" y="400027"/>
                  </a:lnTo>
                  <a:lnTo>
                    <a:pt x="202692" y="405383"/>
                  </a:lnTo>
                  <a:lnTo>
                    <a:pt x="249149" y="400027"/>
                  </a:lnTo>
                  <a:lnTo>
                    <a:pt x="291806" y="384772"/>
                  </a:lnTo>
                  <a:lnTo>
                    <a:pt x="329441" y="360836"/>
                  </a:lnTo>
                  <a:lnTo>
                    <a:pt x="360836" y="329441"/>
                  </a:lnTo>
                  <a:lnTo>
                    <a:pt x="384772" y="291806"/>
                  </a:lnTo>
                  <a:lnTo>
                    <a:pt x="400027" y="249149"/>
                  </a:lnTo>
                  <a:lnTo>
                    <a:pt x="405384" y="202691"/>
                  </a:lnTo>
                  <a:lnTo>
                    <a:pt x="400027" y="156234"/>
                  </a:lnTo>
                  <a:lnTo>
                    <a:pt x="384772" y="113577"/>
                  </a:lnTo>
                  <a:lnTo>
                    <a:pt x="360836" y="75942"/>
                  </a:lnTo>
                  <a:lnTo>
                    <a:pt x="329441" y="44547"/>
                  </a:lnTo>
                  <a:lnTo>
                    <a:pt x="291806" y="20611"/>
                  </a:lnTo>
                  <a:lnTo>
                    <a:pt x="249149" y="5356"/>
                  </a:lnTo>
                  <a:lnTo>
                    <a:pt x="202692" y="0"/>
                  </a:lnTo>
                  <a:close/>
                </a:path>
              </a:pathLst>
            </a:custGeom>
            <a:solidFill>
              <a:srgbClr val="F839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71231" y="447903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202691"/>
                  </a:moveTo>
                  <a:lnTo>
                    <a:pt x="5356" y="156234"/>
                  </a:lnTo>
                  <a:lnTo>
                    <a:pt x="20611" y="113577"/>
                  </a:lnTo>
                  <a:lnTo>
                    <a:pt x="44547" y="75942"/>
                  </a:lnTo>
                  <a:lnTo>
                    <a:pt x="75942" y="44547"/>
                  </a:lnTo>
                  <a:lnTo>
                    <a:pt x="113577" y="20611"/>
                  </a:lnTo>
                  <a:lnTo>
                    <a:pt x="156234" y="5356"/>
                  </a:lnTo>
                  <a:lnTo>
                    <a:pt x="202692" y="0"/>
                  </a:lnTo>
                  <a:lnTo>
                    <a:pt x="249149" y="5356"/>
                  </a:lnTo>
                  <a:lnTo>
                    <a:pt x="291806" y="20611"/>
                  </a:lnTo>
                  <a:lnTo>
                    <a:pt x="329441" y="44547"/>
                  </a:lnTo>
                  <a:lnTo>
                    <a:pt x="360836" y="75942"/>
                  </a:lnTo>
                  <a:lnTo>
                    <a:pt x="384772" y="113577"/>
                  </a:lnTo>
                  <a:lnTo>
                    <a:pt x="400027" y="156234"/>
                  </a:lnTo>
                  <a:lnTo>
                    <a:pt x="405384" y="202691"/>
                  </a:lnTo>
                  <a:lnTo>
                    <a:pt x="400027" y="249149"/>
                  </a:lnTo>
                  <a:lnTo>
                    <a:pt x="384772" y="291806"/>
                  </a:lnTo>
                  <a:lnTo>
                    <a:pt x="360836" y="329441"/>
                  </a:lnTo>
                  <a:lnTo>
                    <a:pt x="329441" y="360836"/>
                  </a:lnTo>
                  <a:lnTo>
                    <a:pt x="291806" y="384772"/>
                  </a:lnTo>
                  <a:lnTo>
                    <a:pt x="249149" y="400027"/>
                  </a:lnTo>
                  <a:lnTo>
                    <a:pt x="202692" y="405383"/>
                  </a:lnTo>
                  <a:lnTo>
                    <a:pt x="156234" y="400027"/>
                  </a:lnTo>
                  <a:lnTo>
                    <a:pt x="113577" y="384772"/>
                  </a:lnTo>
                  <a:lnTo>
                    <a:pt x="75942" y="360836"/>
                  </a:lnTo>
                  <a:lnTo>
                    <a:pt x="44547" y="329441"/>
                  </a:lnTo>
                  <a:lnTo>
                    <a:pt x="20611" y="291806"/>
                  </a:lnTo>
                  <a:lnTo>
                    <a:pt x="5356" y="249149"/>
                  </a:lnTo>
                  <a:lnTo>
                    <a:pt x="0" y="202691"/>
                  </a:lnTo>
                  <a:close/>
                </a:path>
              </a:pathLst>
            </a:custGeom>
            <a:ln w="12192">
              <a:solidFill>
                <a:srgbClr val="B727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677657" y="446760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76133" y="519607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779764" y="3755135"/>
            <a:ext cx="417830" cy="417830"/>
            <a:chOff x="8779764" y="3755135"/>
            <a:chExt cx="417830" cy="417830"/>
          </a:xfrm>
        </p:grpSpPr>
        <p:sp>
          <p:nvSpPr>
            <p:cNvPr id="38" name="object 38"/>
            <p:cNvSpPr/>
            <p:nvPr/>
          </p:nvSpPr>
          <p:spPr>
            <a:xfrm>
              <a:off x="8785860" y="376123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202692" y="0"/>
                  </a:moveTo>
                  <a:lnTo>
                    <a:pt x="156234" y="5356"/>
                  </a:lnTo>
                  <a:lnTo>
                    <a:pt x="113577" y="20611"/>
                  </a:lnTo>
                  <a:lnTo>
                    <a:pt x="75942" y="44547"/>
                  </a:lnTo>
                  <a:lnTo>
                    <a:pt x="44547" y="75942"/>
                  </a:lnTo>
                  <a:lnTo>
                    <a:pt x="20611" y="113577"/>
                  </a:lnTo>
                  <a:lnTo>
                    <a:pt x="5356" y="156234"/>
                  </a:lnTo>
                  <a:lnTo>
                    <a:pt x="0" y="202692"/>
                  </a:lnTo>
                  <a:lnTo>
                    <a:pt x="5356" y="249149"/>
                  </a:lnTo>
                  <a:lnTo>
                    <a:pt x="20611" y="291806"/>
                  </a:lnTo>
                  <a:lnTo>
                    <a:pt x="44547" y="329441"/>
                  </a:lnTo>
                  <a:lnTo>
                    <a:pt x="75942" y="360836"/>
                  </a:lnTo>
                  <a:lnTo>
                    <a:pt x="113577" y="384772"/>
                  </a:lnTo>
                  <a:lnTo>
                    <a:pt x="156234" y="400027"/>
                  </a:lnTo>
                  <a:lnTo>
                    <a:pt x="202692" y="405384"/>
                  </a:lnTo>
                  <a:lnTo>
                    <a:pt x="249149" y="400027"/>
                  </a:lnTo>
                  <a:lnTo>
                    <a:pt x="291806" y="384772"/>
                  </a:lnTo>
                  <a:lnTo>
                    <a:pt x="329441" y="360836"/>
                  </a:lnTo>
                  <a:lnTo>
                    <a:pt x="360836" y="329441"/>
                  </a:lnTo>
                  <a:lnTo>
                    <a:pt x="384772" y="291806"/>
                  </a:lnTo>
                  <a:lnTo>
                    <a:pt x="400027" y="249149"/>
                  </a:lnTo>
                  <a:lnTo>
                    <a:pt x="405384" y="202692"/>
                  </a:lnTo>
                  <a:lnTo>
                    <a:pt x="400027" y="156234"/>
                  </a:lnTo>
                  <a:lnTo>
                    <a:pt x="384772" y="113577"/>
                  </a:lnTo>
                  <a:lnTo>
                    <a:pt x="360836" y="75942"/>
                  </a:lnTo>
                  <a:lnTo>
                    <a:pt x="329441" y="44547"/>
                  </a:lnTo>
                  <a:lnTo>
                    <a:pt x="291806" y="20611"/>
                  </a:lnTo>
                  <a:lnTo>
                    <a:pt x="249149" y="5356"/>
                  </a:lnTo>
                  <a:lnTo>
                    <a:pt x="202692" y="0"/>
                  </a:lnTo>
                  <a:close/>
                </a:path>
              </a:pathLst>
            </a:custGeom>
            <a:solidFill>
              <a:srgbClr val="F839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85860" y="376123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202692"/>
                  </a:moveTo>
                  <a:lnTo>
                    <a:pt x="5356" y="156234"/>
                  </a:lnTo>
                  <a:lnTo>
                    <a:pt x="20611" y="113577"/>
                  </a:lnTo>
                  <a:lnTo>
                    <a:pt x="44547" y="75942"/>
                  </a:lnTo>
                  <a:lnTo>
                    <a:pt x="75942" y="44547"/>
                  </a:lnTo>
                  <a:lnTo>
                    <a:pt x="113577" y="20611"/>
                  </a:lnTo>
                  <a:lnTo>
                    <a:pt x="156234" y="5356"/>
                  </a:lnTo>
                  <a:lnTo>
                    <a:pt x="202692" y="0"/>
                  </a:lnTo>
                  <a:lnTo>
                    <a:pt x="249149" y="5356"/>
                  </a:lnTo>
                  <a:lnTo>
                    <a:pt x="291806" y="20611"/>
                  </a:lnTo>
                  <a:lnTo>
                    <a:pt x="329441" y="44547"/>
                  </a:lnTo>
                  <a:lnTo>
                    <a:pt x="360836" y="75942"/>
                  </a:lnTo>
                  <a:lnTo>
                    <a:pt x="384772" y="113577"/>
                  </a:lnTo>
                  <a:lnTo>
                    <a:pt x="400027" y="156234"/>
                  </a:lnTo>
                  <a:lnTo>
                    <a:pt x="405384" y="202692"/>
                  </a:lnTo>
                  <a:lnTo>
                    <a:pt x="400027" y="249149"/>
                  </a:lnTo>
                  <a:lnTo>
                    <a:pt x="384772" y="291806"/>
                  </a:lnTo>
                  <a:lnTo>
                    <a:pt x="360836" y="329441"/>
                  </a:lnTo>
                  <a:lnTo>
                    <a:pt x="329441" y="360836"/>
                  </a:lnTo>
                  <a:lnTo>
                    <a:pt x="291806" y="384772"/>
                  </a:lnTo>
                  <a:lnTo>
                    <a:pt x="249149" y="400027"/>
                  </a:lnTo>
                  <a:lnTo>
                    <a:pt x="202692" y="405384"/>
                  </a:lnTo>
                  <a:lnTo>
                    <a:pt x="156234" y="400027"/>
                  </a:lnTo>
                  <a:lnTo>
                    <a:pt x="113577" y="384772"/>
                  </a:lnTo>
                  <a:lnTo>
                    <a:pt x="75942" y="360836"/>
                  </a:lnTo>
                  <a:lnTo>
                    <a:pt x="44547" y="329441"/>
                  </a:lnTo>
                  <a:lnTo>
                    <a:pt x="20611" y="291806"/>
                  </a:lnTo>
                  <a:lnTo>
                    <a:pt x="5356" y="249149"/>
                  </a:lnTo>
                  <a:lnTo>
                    <a:pt x="0" y="202692"/>
                  </a:lnTo>
                  <a:close/>
                </a:path>
              </a:pathLst>
            </a:custGeom>
            <a:ln w="12192">
              <a:solidFill>
                <a:srgbClr val="B727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91778" y="374878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773668" y="4485132"/>
            <a:ext cx="417830" cy="417830"/>
            <a:chOff x="8773668" y="4485132"/>
            <a:chExt cx="417830" cy="417830"/>
          </a:xfrm>
        </p:grpSpPr>
        <p:sp>
          <p:nvSpPr>
            <p:cNvPr id="42" name="object 42"/>
            <p:cNvSpPr/>
            <p:nvPr/>
          </p:nvSpPr>
          <p:spPr>
            <a:xfrm>
              <a:off x="8779764" y="4491228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202691" y="0"/>
                  </a:moveTo>
                  <a:lnTo>
                    <a:pt x="156234" y="5356"/>
                  </a:lnTo>
                  <a:lnTo>
                    <a:pt x="113577" y="20611"/>
                  </a:lnTo>
                  <a:lnTo>
                    <a:pt x="75942" y="44547"/>
                  </a:lnTo>
                  <a:lnTo>
                    <a:pt x="44547" y="75942"/>
                  </a:lnTo>
                  <a:lnTo>
                    <a:pt x="20611" y="113577"/>
                  </a:lnTo>
                  <a:lnTo>
                    <a:pt x="5356" y="156234"/>
                  </a:lnTo>
                  <a:lnTo>
                    <a:pt x="0" y="202692"/>
                  </a:lnTo>
                  <a:lnTo>
                    <a:pt x="5356" y="249149"/>
                  </a:lnTo>
                  <a:lnTo>
                    <a:pt x="20611" y="291806"/>
                  </a:lnTo>
                  <a:lnTo>
                    <a:pt x="44547" y="329441"/>
                  </a:lnTo>
                  <a:lnTo>
                    <a:pt x="75942" y="360836"/>
                  </a:lnTo>
                  <a:lnTo>
                    <a:pt x="113577" y="384772"/>
                  </a:lnTo>
                  <a:lnTo>
                    <a:pt x="156234" y="400027"/>
                  </a:lnTo>
                  <a:lnTo>
                    <a:pt x="202691" y="405384"/>
                  </a:lnTo>
                  <a:lnTo>
                    <a:pt x="249149" y="400027"/>
                  </a:lnTo>
                  <a:lnTo>
                    <a:pt x="291806" y="384772"/>
                  </a:lnTo>
                  <a:lnTo>
                    <a:pt x="329441" y="360836"/>
                  </a:lnTo>
                  <a:lnTo>
                    <a:pt x="360836" y="329441"/>
                  </a:lnTo>
                  <a:lnTo>
                    <a:pt x="384772" y="291806"/>
                  </a:lnTo>
                  <a:lnTo>
                    <a:pt x="400027" y="249149"/>
                  </a:lnTo>
                  <a:lnTo>
                    <a:pt x="405383" y="202692"/>
                  </a:lnTo>
                  <a:lnTo>
                    <a:pt x="400027" y="156234"/>
                  </a:lnTo>
                  <a:lnTo>
                    <a:pt x="384772" y="113577"/>
                  </a:lnTo>
                  <a:lnTo>
                    <a:pt x="360836" y="75942"/>
                  </a:lnTo>
                  <a:lnTo>
                    <a:pt x="329441" y="44547"/>
                  </a:lnTo>
                  <a:lnTo>
                    <a:pt x="291806" y="20611"/>
                  </a:lnTo>
                  <a:lnTo>
                    <a:pt x="249149" y="5356"/>
                  </a:lnTo>
                  <a:lnTo>
                    <a:pt x="202691" y="0"/>
                  </a:lnTo>
                  <a:close/>
                </a:path>
              </a:pathLst>
            </a:custGeom>
            <a:solidFill>
              <a:srgbClr val="F839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79764" y="4491228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202692"/>
                  </a:moveTo>
                  <a:lnTo>
                    <a:pt x="5356" y="156234"/>
                  </a:lnTo>
                  <a:lnTo>
                    <a:pt x="20611" y="113577"/>
                  </a:lnTo>
                  <a:lnTo>
                    <a:pt x="44547" y="75942"/>
                  </a:lnTo>
                  <a:lnTo>
                    <a:pt x="75942" y="44547"/>
                  </a:lnTo>
                  <a:lnTo>
                    <a:pt x="113577" y="20611"/>
                  </a:lnTo>
                  <a:lnTo>
                    <a:pt x="156234" y="5356"/>
                  </a:lnTo>
                  <a:lnTo>
                    <a:pt x="202691" y="0"/>
                  </a:lnTo>
                  <a:lnTo>
                    <a:pt x="249149" y="5356"/>
                  </a:lnTo>
                  <a:lnTo>
                    <a:pt x="291806" y="20611"/>
                  </a:lnTo>
                  <a:lnTo>
                    <a:pt x="329441" y="44547"/>
                  </a:lnTo>
                  <a:lnTo>
                    <a:pt x="360836" y="75942"/>
                  </a:lnTo>
                  <a:lnTo>
                    <a:pt x="384772" y="113577"/>
                  </a:lnTo>
                  <a:lnTo>
                    <a:pt x="400027" y="156234"/>
                  </a:lnTo>
                  <a:lnTo>
                    <a:pt x="405383" y="202692"/>
                  </a:lnTo>
                  <a:lnTo>
                    <a:pt x="400027" y="249149"/>
                  </a:lnTo>
                  <a:lnTo>
                    <a:pt x="384772" y="291806"/>
                  </a:lnTo>
                  <a:lnTo>
                    <a:pt x="360836" y="329441"/>
                  </a:lnTo>
                  <a:lnTo>
                    <a:pt x="329441" y="360836"/>
                  </a:lnTo>
                  <a:lnTo>
                    <a:pt x="291806" y="384772"/>
                  </a:lnTo>
                  <a:lnTo>
                    <a:pt x="249149" y="400027"/>
                  </a:lnTo>
                  <a:lnTo>
                    <a:pt x="202691" y="405384"/>
                  </a:lnTo>
                  <a:lnTo>
                    <a:pt x="156234" y="400027"/>
                  </a:lnTo>
                  <a:lnTo>
                    <a:pt x="113577" y="384772"/>
                  </a:lnTo>
                  <a:lnTo>
                    <a:pt x="75942" y="360836"/>
                  </a:lnTo>
                  <a:lnTo>
                    <a:pt x="44547" y="329441"/>
                  </a:lnTo>
                  <a:lnTo>
                    <a:pt x="20611" y="291806"/>
                  </a:lnTo>
                  <a:lnTo>
                    <a:pt x="5356" y="249149"/>
                  </a:lnTo>
                  <a:lnTo>
                    <a:pt x="0" y="202692"/>
                  </a:lnTo>
                  <a:close/>
                </a:path>
              </a:pathLst>
            </a:custGeom>
            <a:ln w="12192">
              <a:solidFill>
                <a:srgbClr val="B727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885935" y="4480052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773668" y="5216652"/>
            <a:ext cx="417830" cy="417830"/>
            <a:chOff x="8773668" y="5216652"/>
            <a:chExt cx="417830" cy="417830"/>
          </a:xfrm>
        </p:grpSpPr>
        <p:sp>
          <p:nvSpPr>
            <p:cNvPr id="46" name="object 46"/>
            <p:cNvSpPr/>
            <p:nvPr/>
          </p:nvSpPr>
          <p:spPr>
            <a:xfrm>
              <a:off x="8779764" y="5222748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202691" y="0"/>
                  </a:moveTo>
                  <a:lnTo>
                    <a:pt x="156234" y="5356"/>
                  </a:lnTo>
                  <a:lnTo>
                    <a:pt x="113577" y="20611"/>
                  </a:lnTo>
                  <a:lnTo>
                    <a:pt x="75942" y="44547"/>
                  </a:lnTo>
                  <a:lnTo>
                    <a:pt x="44547" y="75942"/>
                  </a:lnTo>
                  <a:lnTo>
                    <a:pt x="20611" y="113577"/>
                  </a:lnTo>
                  <a:lnTo>
                    <a:pt x="5356" y="156234"/>
                  </a:lnTo>
                  <a:lnTo>
                    <a:pt x="0" y="202691"/>
                  </a:lnTo>
                  <a:lnTo>
                    <a:pt x="5356" y="249149"/>
                  </a:lnTo>
                  <a:lnTo>
                    <a:pt x="20611" y="291806"/>
                  </a:lnTo>
                  <a:lnTo>
                    <a:pt x="44547" y="329441"/>
                  </a:lnTo>
                  <a:lnTo>
                    <a:pt x="75942" y="360836"/>
                  </a:lnTo>
                  <a:lnTo>
                    <a:pt x="113577" y="384772"/>
                  </a:lnTo>
                  <a:lnTo>
                    <a:pt x="156234" y="400027"/>
                  </a:lnTo>
                  <a:lnTo>
                    <a:pt x="202691" y="405383"/>
                  </a:lnTo>
                  <a:lnTo>
                    <a:pt x="249149" y="400027"/>
                  </a:lnTo>
                  <a:lnTo>
                    <a:pt x="291806" y="384772"/>
                  </a:lnTo>
                  <a:lnTo>
                    <a:pt x="329441" y="360836"/>
                  </a:lnTo>
                  <a:lnTo>
                    <a:pt x="360836" y="329441"/>
                  </a:lnTo>
                  <a:lnTo>
                    <a:pt x="384772" y="291806"/>
                  </a:lnTo>
                  <a:lnTo>
                    <a:pt x="400027" y="249149"/>
                  </a:lnTo>
                  <a:lnTo>
                    <a:pt x="405383" y="202691"/>
                  </a:lnTo>
                  <a:lnTo>
                    <a:pt x="400027" y="156234"/>
                  </a:lnTo>
                  <a:lnTo>
                    <a:pt x="384772" y="113577"/>
                  </a:lnTo>
                  <a:lnTo>
                    <a:pt x="360836" y="75942"/>
                  </a:lnTo>
                  <a:lnTo>
                    <a:pt x="329441" y="44547"/>
                  </a:lnTo>
                  <a:lnTo>
                    <a:pt x="291806" y="20611"/>
                  </a:lnTo>
                  <a:lnTo>
                    <a:pt x="249149" y="5356"/>
                  </a:lnTo>
                  <a:lnTo>
                    <a:pt x="202691" y="0"/>
                  </a:lnTo>
                  <a:close/>
                </a:path>
              </a:pathLst>
            </a:custGeom>
            <a:solidFill>
              <a:srgbClr val="F839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779764" y="5222748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202691"/>
                  </a:moveTo>
                  <a:lnTo>
                    <a:pt x="5356" y="156234"/>
                  </a:lnTo>
                  <a:lnTo>
                    <a:pt x="20611" y="113577"/>
                  </a:lnTo>
                  <a:lnTo>
                    <a:pt x="44547" y="75942"/>
                  </a:lnTo>
                  <a:lnTo>
                    <a:pt x="75942" y="44547"/>
                  </a:lnTo>
                  <a:lnTo>
                    <a:pt x="113577" y="20611"/>
                  </a:lnTo>
                  <a:lnTo>
                    <a:pt x="156234" y="5356"/>
                  </a:lnTo>
                  <a:lnTo>
                    <a:pt x="202691" y="0"/>
                  </a:lnTo>
                  <a:lnTo>
                    <a:pt x="249149" y="5356"/>
                  </a:lnTo>
                  <a:lnTo>
                    <a:pt x="291806" y="20611"/>
                  </a:lnTo>
                  <a:lnTo>
                    <a:pt x="329441" y="44547"/>
                  </a:lnTo>
                  <a:lnTo>
                    <a:pt x="360836" y="75942"/>
                  </a:lnTo>
                  <a:lnTo>
                    <a:pt x="384772" y="113577"/>
                  </a:lnTo>
                  <a:lnTo>
                    <a:pt x="400027" y="156234"/>
                  </a:lnTo>
                  <a:lnTo>
                    <a:pt x="405383" y="202691"/>
                  </a:lnTo>
                  <a:lnTo>
                    <a:pt x="400027" y="249149"/>
                  </a:lnTo>
                  <a:lnTo>
                    <a:pt x="384772" y="291806"/>
                  </a:lnTo>
                  <a:lnTo>
                    <a:pt x="360836" y="329441"/>
                  </a:lnTo>
                  <a:lnTo>
                    <a:pt x="329441" y="360836"/>
                  </a:lnTo>
                  <a:lnTo>
                    <a:pt x="291806" y="384772"/>
                  </a:lnTo>
                  <a:lnTo>
                    <a:pt x="249149" y="400027"/>
                  </a:lnTo>
                  <a:lnTo>
                    <a:pt x="202691" y="405383"/>
                  </a:lnTo>
                  <a:lnTo>
                    <a:pt x="156234" y="400027"/>
                  </a:lnTo>
                  <a:lnTo>
                    <a:pt x="113577" y="384772"/>
                  </a:lnTo>
                  <a:lnTo>
                    <a:pt x="75942" y="360836"/>
                  </a:lnTo>
                  <a:lnTo>
                    <a:pt x="44547" y="329441"/>
                  </a:lnTo>
                  <a:lnTo>
                    <a:pt x="20611" y="291806"/>
                  </a:lnTo>
                  <a:lnTo>
                    <a:pt x="5356" y="249149"/>
                  </a:lnTo>
                  <a:lnTo>
                    <a:pt x="0" y="202691"/>
                  </a:lnTo>
                  <a:close/>
                </a:path>
              </a:pathLst>
            </a:custGeom>
            <a:ln w="12192">
              <a:solidFill>
                <a:srgbClr val="B727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885935" y="5211317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28381" y="6242931"/>
            <a:ext cx="148209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 MT"/>
                <a:cs typeface="Arial MT"/>
              </a:rPr>
              <a:t>return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11</a:t>
            </a:fld>
            <a:endParaRPr spc="-5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49325"/>
            <a:ext cx="6931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80" dirty="0">
                <a:solidFill>
                  <a:srgbClr val="4471C4"/>
                </a:solidFill>
                <a:latin typeface="Bahnschrift"/>
                <a:cs typeface="Bahnschrift"/>
              </a:rPr>
              <a:t>T</a:t>
            </a:r>
            <a:r>
              <a:rPr sz="4000" b="0" spc="-225" dirty="0">
                <a:solidFill>
                  <a:srgbClr val="4471C4"/>
                </a:solidFill>
                <a:latin typeface="Bahnschrift"/>
                <a:cs typeface="Bahnschrift"/>
              </a:rPr>
              <a:t>y</a:t>
            </a:r>
            <a:r>
              <a:rPr sz="4000" b="0" spc="-285" dirty="0">
                <a:solidFill>
                  <a:srgbClr val="4471C4"/>
                </a:solidFill>
                <a:latin typeface="Bahnschrift"/>
                <a:cs typeface="Bahnschrift"/>
              </a:rPr>
              <a:t>p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r>
              <a:rPr sz="4000" b="0" spc="-3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f</a:t>
            </a:r>
            <a:r>
              <a:rPr sz="4000" b="0" spc="12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40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254" dirty="0">
                <a:solidFill>
                  <a:srgbClr val="4471C4"/>
                </a:solidFill>
                <a:latin typeface="Bahnschrift"/>
                <a:cs typeface="Bahnschrift"/>
              </a:rPr>
              <a:t>ace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endParaRPr sz="4000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12</a:t>
            </a:fld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22578"/>
            <a:ext cx="103454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Suppose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that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instruction</a:t>
            </a:r>
            <a:r>
              <a:rPr sz="28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Lucida Sans Unicode"/>
                <a:cs typeface="Lucida Sans Unicode"/>
              </a:rPr>
              <a:t>A</a:t>
            </a:r>
            <a:r>
              <a:rPr sz="2800" spc="5" dirty="0">
                <a:solidFill>
                  <a:srgbClr val="CC3300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and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instruction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Lucida Sans Unicode"/>
                <a:cs typeface="Lucida Sans Unicode"/>
              </a:rPr>
              <a:t>B</a:t>
            </a:r>
            <a:r>
              <a:rPr sz="2800" dirty="0">
                <a:solidFill>
                  <a:srgbClr val="CC330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both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access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 </a:t>
            </a:r>
            <a:r>
              <a:rPr sz="2800" spc="-869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location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CC3300"/>
                </a:solidFill>
                <a:latin typeface="Lucida Sans Unicode"/>
                <a:cs typeface="Lucida Sans Unicode"/>
              </a:rPr>
              <a:t>x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,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and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suppose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that </a:t>
            </a:r>
            <a:r>
              <a:rPr sz="2800" spc="5" dirty="0">
                <a:solidFill>
                  <a:srgbClr val="CC3300"/>
                </a:solidFill>
                <a:latin typeface="Lucida Sans Unicode"/>
                <a:cs typeface="Lucida Sans Unicode"/>
              </a:rPr>
              <a:t>A∥B </a:t>
            </a:r>
            <a:r>
              <a:rPr sz="2800" spc="-5" dirty="0">
                <a:solidFill>
                  <a:srgbClr val="CC3300"/>
                </a:solidFill>
                <a:latin typeface="Lucida Sans Unicode"/>
                <a:cs typeface="Lucida Sans Unicode"/>
              </a:rPr>
              <a:t>(A is</a:t>
            </a:r>
            <a:r>
              <a:rPr sz="2800" spc="15" dirty="0">
                <a:solidFill>
                  <a:srgbClr val="CC3300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Lucida Sans Unicode"/>
                <a:cs typeface="Lucida Sans Unicode"/>
              </a:rPr>
              <a:t>parallel</a:t>
            </a:r>
            <a:r>
              <a:rPr sz="2800" spc="-25" dirty="0">
                <a:solidFill>
                  <a:srgbClr val="CC330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CC3300"/>
                </a:solidFill>
                <a:latin typeface="Lucida Sans Unicode"/>
                <a:cs typeface="Lucida Sans Unicode"/>
              </a:rPr>
              <a:t>to </a:t>
            </a:r>
            <a:r>
              <a:rPr sz="2800" spc="10" dirty="0">
                <a:solidFill>
                  <a:srgbClr val="CC3300"/>
                </a:solidFill>
                <a:latin typeface="Lucida Sans Unicode"/>
                <a:cs typeface="Lucida Sans Unicode"/>
              </a:rPr>
              <a:t>B)</a:t>
            </a:r>
            <a:r>
              <a:rPr sz="2800" spc="10" dirty="0">
                <a:latin typeface="Lucida Sans Unicode"/>
                <a:cs typeface="Lucida Sans Unicode"/>
              </a:rPr>
              <a:t>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389575"/>
            <a:ext cx="949706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Two sections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of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code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are</a:t>
            </a:r>
            <a:r>
              <a:rPr sz="2800" spc="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independent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if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they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have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no </a:t>
            </a:r>
            <a:r>
              <a:rPr sz="2800" spc="-869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determinacy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races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between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them.</a:t>
            </a:r>
            <a:endParaRPr sz="2800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3850" y="2508250"/>
          <a:ext cx="8128634" cy="2590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</a:t>
                      </a:r>
                      <a:r>
                        <a:rPr sz="2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R="94170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20" dirty="0">
                          <a:latin typeface="Arial"/>
                          <a:cs typeface="Arial"/>
                        </a:rPr>
                        <a:t>Read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20" dirty="0">
                          <a:latin typeface="Arial"/>
                          <a:cs typeface="Arial"/>
                        </a:rPr>
                        <a:t>Read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3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25" dirty="0">
                          <a:latin typeface="Arial"/>
                          <a:cs typeface="Arial"/>
                        </a:rPr>
                        <a:t>race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94170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20" dirty="0">
                          <a:latin typeface="Arial"/>
                          <a:cs typeface="Arial"/>
                        </a:rPr>
                        <a:t>Read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Write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2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2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25" dirty="0">
                          <a:latin typeface="Arial"/>
                          <a:cs typeface="Arial"/>
                        </a:rPr>
                        <a:t>race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90487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Write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20" dirty="0">
                          <a:latin typeface="Arial"/>
                          <a:cs typeface="Arial"/>
                        </a:rPr>
                        <a:t>Read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2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2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25" dirty="0">
                          <a:latin typeface="Arial"/>
                          <a:cs typeface="Arial"/>
                        </a:rPr>
                        <a:t>race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R="90487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Write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Write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2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25" dirty="0">
                          <a:latin typeface="Arial"/>
                          <a:cs typeface="Arial"/>
                        </a:rPr>
                        <a:t>race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49325"/>
            <a:ext cx="7084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15" dirty="0">
                <a:solidFill>
                  <a:srgbClr val="4471C4"/>
                </a:solidFill>
                <a:latin typeface="Bahnschrift"/>
                <a:cs typeface="Bahnschrift"/>
              </a:rPr>
              <a:t>A</a:t>
            </a:r>
            <a:r>
              <a:rPr sz="4000" b="0" spc="-229" dirty="0">
                <a:solidFill>
                  <a:srgbClr val="4471C4"/>
                </a:solidFill>
                <a:latin typeface="Bahnschrift"/>
                <a:cs typeface="Bahnschrift"/>
              </a:rPr>
              <a:t>v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280" dirty="0">
                <a:solidFill>
                  <a:srgbClr val="4471C4"/>
                </a:solidFill>
                <a:latin typeface="Bahnschrift"/>
                <a:cs typeface="Bahnschrift"/>
              </a:rPr>
              <a:t>d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n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g</a:t>
            </a:r>
            <a:r>
              <a:rPr sz="4000" b="0" spc="-1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rac</a:t>
            </a:r>
            <a:r>
              <a:rPr sz="4000" b="0" spc="-325" dirty="0">
                <a:solidFill>
                  <a:srgbClr val="4471C4"/>
                </a:solidFill>
                <a:latin typeface="Bahnschrift"/>
                <a:cs typeface="Bahnschrift"/>
              </a:rPr>
              <a:t>es</a:t>
            </a:r>
            <a:endParaRPr sz="4000" dirty="0">
              <a:latin typeface="Bahnschrift"/>
              <a:cs typeface="Bahnschrif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05683" y="3491484"/>
            <a:ext cx="6277610" cy="2696210"/>
            <a:chOff x="2805683" y="3491484"/>
            <a:chExt cx="6277610" cy="2696210"/>
          </a:xfrm>
        </p:grpSpPr>
        <p:sp>
          <p:nvSpPr>
            <p:cNvPr id="4" name="object 4"/>
            <p:cNvSpPr/>
            <p:nvPr/>
          </p:nvSpPr>
          <p:spPr>
            <a:xfrm>
              <a:off x="2820161" y="3505962"/>
              <a:ext cx="6248400" cy="2667000"/>
            </a:xfrm>
            <a:custGeom>
              <a:avLst/>
              <a:gdLst/>
              <a:ahLst/>
              <a:cxnLst/>
              <a:rect l="l" t="t" r="r" b="b"/>
              <a:pathLst>
                <a:path w="6248400" h="2667000">
                  <a:moveTo>
                    <a:pt x="6248399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5803899" y="2667000"/>
                  </a:lnTo>
                  <a:lnTo>
                    <a:pt x="6248399" y="2222487"/>
                  </a:lnTo>
                  <a:lnTo>
                    <a:pt x="62483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24062" y="5728449"/>
              <a:ext cx="444500" cy="445134"/>
            </a:xfrm>
            <a:custGeom>
              <a:avLst/>
              <a:gdLst/>
              <a:ahLst/>
              <a:cxnLst/>
              <a:rect l="l" t="t" r="r" b="b"/>
              <a:pathLst>
                <a:path w="444500" h="445135">
                  <a:moveTo>
                    <a:pt x="444500" y="0"/>
                  </a:moveTo>
                  <a:lnTo>
                    <a:pt x="88900" y="88900"/>
                  </a:lnTo>
                  <a:lnTo>
                    <a:pt x="0" y="444512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20161" y="3505962"/>
              <a:ext cx="6248400" cy="2667000"/>
            </a:xfrm>
            <a:custGeom>
              <a:avLst/>
              <a:gdLst/>
              <a:ahLst/>
              <a:cxnLst/>
              <a:rect l="l" t="t" r="r" b="b"/>
              <a:pathLst>
                <a:path w="6248400" h="2667000">
                  <a:moveTo>
                    <a:pt x="5803899" y="2667000"/>
                  </a:moveTo>
                  <a:lnTo>
                    <a:pt x="5892799" y="2311387"/>
                  </a:lnTo>
                  <a:lnTo>
                    <a:pt x="6248399" y="2222487"/>
                  </a:lnTo>
                  <a:lnTo>
                    <a:pt x="5803899" y="2667000"/>
                  </a:lnTo>
                  <a:lnTo>
                    <a:pt x="0" y="2667000"/>
                  </a:lnTo>
                  <a:lnTo>
                    <a:pt x="0" y="0"/>
                  </a:lnTo>
                  <a:lnTo>
                    <a:pt x="6248399" y="0"/>
                  </a:lnTo>
                  <a:lnTo>
                    <a:pt x="6248399" y="2222487"/>
                  </a:lnTo>
                </a:path>
              </a:pathLst>
            </a:custGeom>
            <a:ln w="2895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3540" y="1288774"/>
            <a:ext cx="11118215" cy="48196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Iterations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of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 a</a:t>
            </a:r>
            <a:r>
              <a:rPr sz="2800" spc="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parallel_for</a:t>
            </a:r>
            <a:r>
              <a:rPr sz="28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loop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should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be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independent</a:t>
            </a:r>
            <a:endParaRPr sz="2800">
              <a:latin typeface="Lucida Sans Unicode"/>
              <a:cs typeface="Lucida Sans Unicode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6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Between two </a:t>
            </a:r>
            <a:r>
              <a:rPr sz="2800" dirty="0">
                <a:solidFill>
                  <a:srgbClr val="FF0000"/>
                </a:solidFill>
                <a:latin typeface="Lucida Sans Unicode"/>
                <a:cs typeface="Lucida Sans Unicode"/>
              </a:rPr>
              <a:t>in_parallel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tasks, the code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of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the two calls should </a:t>
            </a:r>
            <a:r>
              <a:rPr sz="2800" spc="-87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be independent, including code executed by further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in_parallel </a:t>
            </a:r>
            <a:r>
              <a:rPr sz="2800" spc="-87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tasks</a:t>
            </a:r>
            <a:endParaRPr sz="2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50">
              <a:latin typeface="Lucida Sans Unicode"/>
              <a:cs typeface="Lucida Sans Unicode"/>
            </a:endParaRPr>
          </a:p>
          <a:p>
            <a:pPr marL="252730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reduce(A,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n)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3199765">
              <a:lnSpc>
                <a:spcPct val="100000"/>
              </a:lnSpc>
            </a:pPr>
            <a:r>
              <a:rPr sz="2400" b="1" dirty="0">
                <a:latin typeface="Consolas"/>
                <a:cs typeface="Consolas"/>
              </a:rPr>
              <a:t>if</a:t>
            </a:r>
            <a:r>
              <a:rPr sz="2400" b="1" spc="-10" dirty="0"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(n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==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1)</a:t>
            </a:r>
            <a:r>
              <a:rPr sz="2400" spc="5" dirty="0">
                <a:latin typeface="Consolas"/>
                <a:cs typeface="Consolas"/>
              </a:rPr>
              <a:t> </a:t>
            </a:r>
            <a:r>
              <a:rPr sz="2400" b="1" spc="5" dirty="0">
                <a:latin typeface="Consolas"/>
                <a:cs typeface="Consolas"/>
              </a:rPr>
              <a:t>return</a:t>
            </a:r>
            <a:r>
              <a:rPr sz="2400" b="1" spc="-5" dirty="0"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A[0];</a:t>
            </a:r>
            <a:endParaRPr sz="2400">
              <a:latin typeface="Consolas"/>
              <a:cs typeface="Consolas"/>
            </a:endParaRPr>
          </a:p>
          <a:p>
            <a:pPr marL="3199765">
              <a:lnSpc>
                <a:spcPct val="100000"/>
              </a:lnSpc>
            </a:pPr>
            <a:r>
              <a:rPr sz="2400" b="1" dirty="0">
                <a:latin typeface="Consolas"/>
                <a:cs typeface="Consolas"/>
              </a:rPr>
              <a:t>In</a:t>
            </a:r>
            <a:r>
              <a:rPr sz="2400" b="1" spc="-3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parallel:</a:t>
            </a:r>
            <a:endParaRPr sz="2400">
              <a:latin typeface="Consolas"/>
              <a:cs typeface="Consolas"/>
            </a:endParaRPr>
          </a:p>
          <a:p>
            <a:pPr marL="387350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L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reduce(A,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n/2);</a:t>
            </a:r>
            <a:endParaRPr sz="2400">
              <a:latin typeface="Consolas"/>
              <a:cs typeface="Consolas"/>
            </a:endParaRPr>
          </a:p>
          <a:p>
            <a:pPr marL="387350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R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 reduce(A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+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n/2,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n-n/2);</a:t>
            </a:r>
            <a:endParaRPr sz="2400">
              <a:latin typeface="Consolas"/>
              <a:cs typeface="Consolas"/>
            </a:endParaRPr>
          </a:p>
          <a:p>
            <a:pPr marL="3199765">
              <a:lnSpc>
                <a:spcPct val="100000"/>
              </a:lnSpc>
              <a:spcBef>
                <a:spcPts val="5"/>
              </a:spcBef>
            </a:pPr>
            <a:r>
              <a:rPr sz="2400" b="1" spc="5" dirty="0">
                <a:latin typeface="Consolas"/>
                <a:cs typeface="Consolas"/>
              </a:rPr>
              <a:t>return</a:t>
            </a:r>
            <a:r>
              <a:rPr sz="2400" b="1" spc="-5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L+R;</a:t>
            </a:r>
            <a:endParaRPr sz="2400">
              <a:latin typeface="Consolas"/>
              <a:cs typeface="Consolas"/>
            </a:endParaRPr>
          </a:p>
          <a:p>
            <a:pPr marL="252730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13</a:t>
            </a:fld>
            <a:endParaRPr spc="-5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49325"/>
            <a:ext cx="6855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15" dirty="0">
                <a:solidFill>
                  <a:srgbClr val="4471C4"/>
                </a:solidFill>
                <a:latin typeface="Bahnschrift"/>
                <a:cs typeface="Bahnschrift"/>
              </a:rPr>
              <a:t>A</a:t>
            </a:r>
            <a:r>
              <a:rPr sz="4000" b="0" spc="-229" dirty="0">
                <a:solidFill>
                  <a:srgbClr val="4471C4"/>
                </a:solidFill>
                <a:latin typeface="Bahnschrift"/>
                <a:cs typeface="Bahnschrift"/>
              </a:rPr>
              <a:t>v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280" dirty="0">
                <a:solidFill>
                  <a:srgbClr val="4471C4"/>
                </a:solidFill>
                <a:latin typeface="Bahnschrift"/>
                <a:cs typeface="Bahnschrift"/>
              </a:rPr>
              <a:t>d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n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g</a:t>
            </a:r>
            <a:r>
              <a:rPr sz="4000" b="0" spc="-1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rac</a:t>
            </a:r>
            <a:r>
              <a:rPr sz="4000" b="0" spc="-325" dirty="0">
                <a:solidFill>
                  <a:srgbClr val="4471C4"/>
                </a:solidFill>
                <a:latin typeface="Bahnschrift"/>
                <a:cs typeface="Bahnschrift"/>
              </a:rPr>
              <a:t>es</a:t>
            </a:r>
            <a:endParaRPr sz="4000" dirty="0">
              <a:latin typeface="Bahnschrift"/>
              <a:cs typeface="Bahnschrif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59151" y="3290315"/>
            <a:ext cx="6353810" cy="3229610"/>
            <a:chOff x="2359151" y="3290315"/>
            <a:chExt cx="6353810" cy="3229610"/>
          </a:xfrm>
        </p:grpSpPr>
        <p:sp>
          <p:nvSpPr>
            <p:cNvPr id="4" name="object 4"/>
            <p:cNvSpPr/>
            <p:nvPr/>
          </p:nvSpPr>
          <p:spPr>
            <a:xfrm>
              <a:off x="2373629" y="3304793"/>
              <a:ext cx="6324600" cy="3200400"/>
            </a:xfrm>
            <a:custGeom>
              <a:avLst/>
              <a:gdLst/>
              <a:ahLst/>
              <a:cxnLst/>
              <a:rect l="l" t="t" r="r" b="b"/>
              <a:pathLst>
                <a:path w="6324600" h="3200400">
                  <a:moveTo>
                    <a:pt x="6324600" y="0"/>
                  </a:moveTo>
                  <a:lnTo>
                    <a:pt x="0" y="0"/>
                  </a:lnTo>
                  <a:lnTo>
                    <a:pt x="0" y="3200399"/>
                  </a:lnTo>
                  <a:lnTo>
                    <a:pt x="5791200" y="3200399"/>
                  </a:lnTo>
                  <a:lnTo>
                    <a:pt x="6324600" y="2666987"/>
                  </a:lnTo>
                  <a:lnTo>
                    <a:pt x="63246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64830" y="5971781"/>
              <a:ext cx="533400" cy="534035"/>
            </a:xfrm>
            <a:custGeom>
              <a:avLst/>
              <a:gdLst/>
              <a:ahLst/>
              <a:cxnLst/>
              <a:rect l="l" t="t" r="r" b="b"/>
              <a:pathLst>
                <a:path w="533400" h="534034">
                  <a:moveTo>
                    <a:pt x="533400" y="0"/>
                  </a:moveTo>
                  <a:lnTo>
                    <a:pt x="106679" y="106680"/>
                  </a:lnTo>
                  <a:lnTo>
                    <a:pt x="0" y="533412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73629" y="3304793"/>
              <a:ext cx="6324600" cy="3200400"/>
            </a:xfrm>
            <a:custGeom>
              <a:avLst/>
              <a:gdLst/>
              <a:ahLst/>
              <a:cxnLst/>
              <a:rect l="l" t="t" r="r" b="b"/>
              <a:pathLst>
                <a:path w="6324600" h="3200400">
                  <a:moveTo>
                    <a:pt x="5791200" y="3200399"/>
                  </a:moveTo>
                  <a:lnTo>
                    <a:pt x="5897880" y="2773667"/>
                  </a:lnTo>
                  <a:lnTo>
                    <a:pt x="6324600" y="2666987"/>
                  </a:lnTo>
                  <a:lnTo>
                    <a:pt x="5791200" y="3200399"/>
                  </a:lnTo>
                  <a:lnTo>
                    <a:pt x="0" y="3200399"/>
                  </a:lnTo>
                  <a:lnTo>
                    <a:pt x="0" y="0"/>
                  </a:lnTo>
                  <a:lnTo>
                    <a:pt x="6324600" y="0"/>
                  </a:lnTo>
                  <a:lnTo>
                    <a:pt x="6324600" y="2666987"/>
                  </a:lnTo>
                </a:path>
              </a:pathLst>
            </a:custGeom>
            <a:ln w="2895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822701" y="3848287"/>
          <a:ext cx="4751069" cy="781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8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792">
                <a:tc>
                  <a:txBody>
                    <a:bodyPr/>
                    <a:lstStyle/>
                    <a:p>
                      <a:pPr marL="31750">
                        <a:lnSpc>
                          <a:spcPts val="2635"/>
                        </a:lnSpc>
                      </a:pPr>
                      <a:r>
                        <a:rPr sz="2800" spc="-5" dirty="0">
                          <a:latin typeface="Consolas"/>
                          <a:cs typeface="Consolas"/>
                        </a:rPr>
                        <a:t>if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5"/>
                        </a:lnSpc>
                      </a:pPr>
                      <a:r>
                        <a:rPr sz="2800" spc="-5" dirty="0">
                          <a:latin typeface="Consolas"/>
                          <a:cs typeface="Consolas"/>
                        </a:rPr>
                        <a:t>(n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35"/>
                        </a:lnSpc>
                      </a:pPr>
                      <a:r>
                        <a:rPr sz="2800" spc="-5" dirty="0">
                          <a:latin typeface="Consolas"/>
                          <a:cs typeface="Consolas"/>
                        </a:rPr>
                        <a:t>==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635"/>
                        </a:lnSpc>
                      </a:pPr>
                      <a:r>
                        <a:rPr sz="2800" spc="-5" dirty="0">
                          <a:latin typeface="Consolas"/>
                          <a:cs typeface="Consolas"/>
                        </a:rPr>
                        <a:t>1)</a:t>
                      </a:r>
                      <a:r>
                        <a:rPr sz="28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spc="-5" dirty="0">
                          <a:latin typeface="Consolas"/>
                          <a:cs typeface="Consolas"/>
                        </a:rPr>
                        <a:t>return</a:t>
                      </a:r>
                      <a:r>
                        <a:rPr sz="28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spc="-5" dirty="0">
                          <a:latin typeface="Consolas"/>
                          <a:cs typeface="Consolas"/>
                        </a:rPr>
                        <a:t>A[0];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097">
                <a:tc>
                  <a:txBody>
                    <a:bodyPr/>
                    <a:lstStyle/>
                    <a:p>
                      <a:pPr marL="31750">
                        <a:lnSpc>
                          <a:spcPts val="2920"/>
                        </a:lnSpc>
                      </a:pPr>
                      <a:r>
                        <a:rPr sz="2800" spc="-5" dirty="0">
                          <a:latin typeface="Consolas"/>
                          <a:cs typeface="Consolas"/>
                        </a:rPr>
                        <a:t>if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spc="-5" dirty="0">
                          <a:latin typeface="Consolas"/>
                          <a:cs typeface="Consolas"/>
                        </a:rPr>
                        <a:t>(n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20"/>
                        </a:lnSpc>
                      </a:pPr>
                      <a:r>
                        <a:rPr sz="2800" spc="-5" dirty="0">
                          <a:latin typeface="Consolas"/>
                          <a:cs typeface="Consolas"/>
                        </a:rPr>
                        <a:t>is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2920"/>
                        </a:lnSpc>
                      </a:pPr>
                      <a:r>
                        <a:rPr sz="2800" spc="-5" dirty="0">
                          <a:latin typeface="Consolas"/>
                          <a:cs typeface="Consolas"/>
                        </a:rPr>
                        <a:t>odd)</a:t>
                      </a:r>
                      <a:r>
                        <a:rPr sz="2800" spc="-6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800" spc="-5" dirty="0">
                          <a:latin typeface="Consolas"/>
                          <a:cs typeface="Consolas"/>
                        </a:rPr>
                        <a:t>n=n+1;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14</a:t>
            </a:fld>
            <a:endParaRPr spc="-55" dirty="0"/>
          </a:p>
        </p:txBody>
      </p:sp>
      <p:sp>
        <p:nvSpPr>
          <p:cNvPr id="8" name="object 8"/>
          <p:cNvSpPr txBox="1"/>
          <p:nvPr/>
        </p:nvSpPr>
        <p:spPr>
          <a:xfrm>
            <a:off x="383540" y="1288774"/>
            <a:ext cx="11118215" cy="504126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Iterations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of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 a</a:t>
            </a:r>
            <a:r>
              <a:rPr sz="2800" spc="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parallel_for</a:t>
            </a:r>
            <a:r>
              <a:rPr sz="28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loop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should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be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independent</a:t>
            </a:r>
            <a:endParaRPr sz="2800">
              <a:latin typeface="Lucida Sans Unicode"/>
              <a:cs typeface="Lucida Sans Unicode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6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Between two </a:t>
            </a:r>
            <a:r>
              <a:rPr sz="2800" dirty="0">
                <a:solidFill>
                  <a:srgbClr val="FF0000"/>
                </a:solidFill>
                <a:latin typeface="Lucida Sans Unicode"/>
                <a:cs typeface="Lucida Sans Unicode"/>
              </a:rPr>
              <a:t>in_parallel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tasks, the code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of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the two calls should </a:t>
            </a:r>
            <a:r>
              <a:rPr sz="2800" spc="-87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be independent, including code executed by further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in_parallel </a:t>
            </a:r>
            <a:r>
              <a:rPr sz="2800" spc="-87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tasks</a:t>
            </a:r>
            <a:endParaRPr sz="2800">
              <a:latin typeface="Lucida Sans Unicode"/>
              <a:cs typeface="Lucida Sans Unicode"/>
            </a:endParaRPr>
          </a:p>
          <a:p>
            <a:pPr marL="2080260">
              <a:lnSpc>
                <a:spcPct val="100000"/>
              </a:lnSpc>
              <a:spcBef>
                <a:spcPts val="2675"/>
              </a:spcBef>
            </a:pPr>
            <a:r>
              <a:rPr sz="2800" spc="-5" dirty="0">
                <a:latin typeface="Consolas"/>
                <a:cs typeface="Consolas"/>
              </a:rPr>
              <a:t>reduce(A,</a:t>
            </a:r>
            <a:r>
              <a:rPr sz="2800" spc="-35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n)</a:t>
            </a:r>
            <a:r>
              <a:rPr sz="2800" spc="-35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Consolas"/>
              <a:cs typeface="Consolas"/>
            </a:endParaRPr>
          </a:p>
          <a:p>
            <a:pPr marL="2860675" marR="4146550" indent="-390525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onsolas"/>
                <a:cs typeface="Consolas"/>
              </a:rPr>
              <a:t>parallel_for</a:t>
            </a:r>
            <a:r>
              <a:rPr sz="2800" b="1" spc="-20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i=1</a:t>
            </a:r>
            <a:r>
              <a:rPr sz="2800" spc="-20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to</a:t>
            </a:r>
            <a:r>
              <a:rPr sz="2800" spc="-20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n/2 </a:t>
            </a:r>
            <a:r>
              <a:rPr sz="2800" spc="-1525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B[i]=A[2i]+A[2i+1];</a:t>
            </a:r>
            <a:endParaRPr sz="2800">
              <a:latin typeface="Consolas"/>
              <a:cs typeface="Consolas"/>
            </a:endParaRPr>
          </a:p>
          <a:p>
            <a:pPr marL="2470785">
              <a:lnSpc>
                <a:spcPct val="100000"/>
              </a:lnSpc>
            </a:pPr>
            <a:r>
              <a:rPr sz="2800" spc="-5" dirty="0">
                <a:latin typeface="Consolas"/>
                <a:cs typeface="Consolas"/>
              </a:rPr>
              <a:t>return</a:t>
            </a:r>
            <a:r>
              <a:rPr sz="2800" spc="-25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reduce(B,</a:t>
            </a:r>
            <a:r>
              <a:rPr sz="2800" spc="-25" dirty="0">
                <a:latin typeface="Consolas"/>
                <a:cs typeface="Consolas"/>
              </a:rPr>
              <a:t> </a:t>
            </a:r>
            <a:r>
              <a:rPr sz="2800" spc="-5" dirty="0">
                <a:latin typeface="Consolas"/>
                <a:cs typeface="Consolas"/>
              </a:rPr>
              <a:t>n/2);</a:t>
            </a:r>
            <a:endParaRPr sz="2800">
              <a:latin typeface="Consolas"/>
              <a:cs typeface="Consolas"/>
            </a:endParaRPr>
          </a:p>
          <a:p>
            <a:pPr marL="2080260">
              <a:lnSpc>
                <a:spcPct val="100000"/>
              </a:lnSpc>
            </a:pPr>
            <a:r>
              <a:rPr sz="2800" spc="-5" dirty="0"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49325"/>
            <a:ext cx="7922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55" dirty="0">
                <a:solidFill>
                  <a:srgbClr val="4471C4"/>
                </a:solidFill>
                <a:latin typeface="Bahnschrift"/>
                <a:cs typeface="Bahnschrift"/>
              </a:rPr>
              <a:t>B</a:t>
            </a:r>
            <a:r>
              <a:rPr sz="4000" b="0" spc="-310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n</a:t>
            </a:r>
            <a:r>
              <a:rPr sz="4000" b="0" spc="-310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fi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t</a:t>
            </a:r>
            <a:r>
              <a:rPr sz="4000" b="0" spc="13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f</a:t>
            </a:r>
            <a:r>
              <a:rPr sz="4000" b="0" spc="12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be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n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g</a:t>
            </a:r>
            <a:r>
              <a:rPr sz="4000" b="0" spc="-30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rac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254" dirty="0">
                <a:solidFill>
                  <a:srgbClr val="4471C4"/>
                </a:solidFill>
                <a:latin typeface="Bahnschrift"/>
                <a:cs typeface="Bahnschrift"/>
              </a:rPr>
              <a:t>-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f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ee</a:t>
            </a:r>
            <a:endParaRPr sz="4000" dirty="0">
              <a:latin typeface="Bahnschrift"/>
              <a:cs typeface="Bahnschrif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88774"/>
            <a:ext cx="10265410" cy="43497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Scheduling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is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still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unknown</a:t>
            </a:r>
            <a:endParaRPr sz="28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Relative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ordering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for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operations</a:t>
            </a:r>
            <a:r>
              <a:rPr sz="28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is</a:t>
            </a:r>
            <a:r>
              <a:rPr sz="2800" spc="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still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unknown</a:t>
            </a:r>
            <a:endParaRPr sz="2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750">
              <a:latin typeface="Lucida Sans Unicode"/>
              <a:cs typeface="Lucida Sans Unicode"/>
            </a:endParaRPr>
          </a:p>
          <a:p>
            <a:pPr marL="241300" marR="1157605" indent="-228600">
              <a:lnSpc>
                <a:spcPts val="3020"/>
              </a:lnSpc>
              <a:buFont typeface="Arial MT"/>
              <a:buChar char="•"/>
              <a:tabLst>
                <a:tab pos="241300" algn="l"/>
                <a:tab pos="283972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However,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computed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value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of</a:t>
            </a:r>
            <a:r>
              <a:rPr sz="28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each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instruction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is </a:t>
            </a:r>
            <a:r>
              <a:rPr sz="2800" spc="-869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deterministic!	</a:t>
            </a:r>
            <a:r>
              <a:rPr sz="2800" dirty="0">
                <a:solidFill>
                  <a:srgbClr val="4D5060"/>
                </a:solidFill>
                <a:latin typeface="Lucida Sans Unicode"/>
                <a:cs typeface="Lucida Sans Unicode"/>
              </a:rPr>
              <a:t>This</a:t>
            </a:r>
            <a:r>
              <a:rPr sz="2800" spc="-3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is</a:t>
            </a:r>
            <a:r>
              <a:rPr sz="2800" spc="1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4D5060"/>
                </a:solidFill>
                <a:latin typeface="Lucida Sans Unicode"/>
                <a:cs typeface="Lucida Sans Unicode"/>
              </a:rPr>
              <a:t>easy</a:t>
            </a:r>
            <a:r>
              <a:rPr sz="2800" spc="-35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4D5060"/>
                </a:solidFill>
                <a:latin typeface="Lucida Sans Unicode"/>
                <a:cs typeface="Lucida Sans Unicode"/>
              </a:rPr>
              <a:t>to debug.</a:t>
            </a:r>
            <a:endParaRPr sz="2800">
              <a:latin typeface="Lucida Sans Unicode"/>
              <a:cs typeface="Lucida Sans Unicode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4D5060"/>
                </a:solidFill>
                <a:latin typeface="Lucida Sans Unicode"/>
                <a:cs typeface="Lucida Sans Unicode"/>
              </a:rPr>
              <a:t>Check</a:t>
            </a:r>
            <a:r>
              <a:rPr sz="2400" spc="-1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the correctness</a:t>
            </a:r>
            <a:r>
              <a:rPr sz="2400" spc="1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of</a:t>
            </a:r>
            <a:r>
              <a:rPr sz="240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the </a:t>
            </a:r>
            <a:r>
              <a:rPr sz="2400" dirty="0">
                <a:solidFill>
                  <a:srgbClr val="4D5060"/>
                </a:solidFill>
                <a:latin typeface="Lucida Sans Unicode"/>
                <a:cs typeface="Lucida Sans Unicode"/>
              </a:rPr>
              <a:t>sequential</a:t>
            </a:r>
            <a:r>
              <a:rPr sz="2400" spc="5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execution</a:t>
            </a:r>
            <a:endParaRPr sz="2400">
              <a:latin typeface="Lucida Sans Unicode"/>
              <a:cs typeface="Lucida Sans Unicode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4D5060"/>
                </a:solidFill>
                <a:latin typeface="Lucida Sans Unicode"/>
                <a:cs typeface="Lucida Sans Unicode"/>
              </a:rPr>
              <a:t>Check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 if</a:t>
            </a:r>
            <a:r>
              <a:rPr sz="2400" spc="5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the</a:t>
            </a:r>
            <a:r>
              <a:rPr sz="240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parallel</a:t>
            </a:r>
            <a:r>
              <a:rPr sz="2400" spc="3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execution</a:t>
            </a:r>
            <a:r>
              <a:rPr sz="2400" spc="15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is</a:t>
            </a:r>
            <a:r>
              <a:rPr sz="2400" spc="5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the</a:t>
            </a:r>
            <a:r>
              <a:rPr sz="2400" dirty="0">
                <a:solidFill>
                  <a:srgbClr val="4D5060"/>
                </a:solidFill>
                <a:latin typeface="Lucida Sans Unicode"/>
                <a:cs typeface="Lucida Sans Unicode"/>
              </a:rPr>
              <a:t> same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as</a:t>
            </a:r>
            <a:r>
              <a:rPr sz="2400" spc="5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the</a:t>
            </a:r>
            <a:r>
              <a:rPr sz="2400" dirty="0">
                <a:solidFill>
                  <a:srgbClr val="4D5060"/>
                </a:solidFill>
                <a:latin typeface="Lucida Sans Unicode"/>
                <a:cs typeface="Lucida Sans Unicode"/>
              </a:rPr>
              <a:t> sequential</a:t>
            </a:r>
            <a:r>
              <a:rPr sz="2400" spc="1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one</a:t>
            </a:r>
            <a:endParaRPr sz="2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330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4D5060"/>
                </a:solidFill>
                <a:latin typeface="Lucida Sans Unicode"/>
                <a:cs typeface="Lucida Sans Unicode"/>
              </a:rPr>
              <a:t>Race</a:t>
            </a:r>
            <a:r>
              <a:rPr sz="2800" spc="-2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4D5060"/>
                </a:solidFill>
                <a:latin typeface="Lucida Sans Unicode"/>
                <a:cs typeface="Lucida Sans Unicode"/>
              </a:rPr>
              <a:t>detection:</a:t>
            </a:r>
            <a:r>
              <a:rPr sz="2800" spc="-4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4D5060"/>
                </a:solidFill>
                <a:latin typeface="Lucida Sans Unicode"/>
                <a:cs typeface="Lucida Sans Unicode"/>
              </a:rPr>
              <a:t>given</a:t>
            </a:r>
            <a:r>
              <a:rPr sz="2800" spc="-2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a</a:t>
            </a:r>
            <a:r>
              <a:rPr sz="2800" spc="5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4D5060"/>
                </a:solidFill>
                <a:latin typeface="Lucida Sans Unicode"/>
                <a:cs typeface="Lucida Sans Unicode"/>
              </a:rPr>
              <a:t>DAG,</a:t>
            </a:r>
            <a:r>
              <a:rPr sz="2800" spc="-15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4D5060"/>
                </a:solidFill>
                <a:latin typeface="Lucida Sans Unicode"/>
                <a:cs typeface="Lucida Sans Unicode"/>
              </a:rPr>
              <a:t>show</a:t>
            </a:r>
            <a:r>
              <a:rPr sz="2800" spc="-35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4D5060"/>
                </a:solidFill>
                <a:latin typeface="Lucida Sans Unicode"/>
                <a:cs typeface="Lucida Sans Unicode"/>
              </a:rPr>
              <a:t>all</a:t>
            </a:r>
            <a:r>
              <a:rPr sz="2800" spc="5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4D5060"/>
                </a:solidFill>
                <a:latin typeface="Lucida Sans Unicode"/>
                <a:cs typeface="Lucida Sans Unicode"/>
              </a:rPr>
              <a:t>the</a:t>
            </a:r>
            <a:r>
              <a:rPr sz="2800" spc="-25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4D5060"/>
                </a:solidFill>
                <a:latin typeface="Lucida Sans Unicode"/>
                <a:cs typeface="Lucida Sans Unicode"/>
              </a:rPr>
              <a:t>races</a:t>
            </a:r>
            <a:endParaRPr sz="28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4D5060"/>
                </a:solidFill>
                <a:latin typeface="Lucida Sans Unicode"/>
                <a:cs typeface="Lucida Sans Unicode"/>
              </a:rPr>
              <a:t>False</a:t>
            </a:r>
            <a:r>
              <a:rPr sz="2800" spc="-4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4D5060"/>
                </a:solidFill>
                <a:latin typeface="Lucida Sans Unicode"/>
                <a:cs typeface="Lucida Sans Unicode"/>
              </a:rPr>
              <a:t>sharing:</a:t>
            </a:r>
            <a:r>
              <a:rPr sz="2800" spc="-35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4D5060"/>
                </a:solidFill>
                <a:latin typeface="Lucida Sans Unicode"/>
                <a:cs typeface="Lucida Sans Unicode"/>
              </a:rPr>
              <a:t>nasty</a:t>
            </a:r>
            <a:r>
              <a:rPr sz="2800" spc="-4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4D5060"/>
                </a:solidFill>
                <a:latin typeface="Lucida Sans Unicode"/>
                <a:cs typeface="Lucida Sans Unicode"/>
              </a:rPr>
              <a:t>related</a:t>
            </a:r>
            <a:r>
              <a:rPr sz="2800" spc="-3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4D5060"/>
                </a:solidFill>
                <a:latin typeface="Lucida Sans Unicode"/>
                <a:cs typeface="Lucida Sans Unicode"/>
              </a:rPr>
              <a:t>effect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5645607"/>
            <a:ext cx="669607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4D5060"/>
                </a:solidFill>
                <a:latin typeface="Lucida Sans Unicode"/>
                <a:cs typeface="Lucida Sans Unicode"/>
              </a:rPr>
              <a:t>E.g.,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updating</a:t>
            </a:r>
            <a:r>
              <a:rPr sz="2400" spc="1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x.a</a:t>
            </a:r>
            <a:r>
              <a:rPr sz="240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and</a:t>
            </a:r>
            <a:r>
              <a:rPr sz="240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x.b</a:t>
            </a:r>
            <a:r>
              <a:rPr sz="2400" spc="5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in</a:t>
            </a:r>
            <a:r>
              <a:rPr sz="240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parallel</a:t>
            </a:r>
            <a:r>
              <a:rPr sz="2400" spc="2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is</a:t>
            </a:r>
            <a:r>
              <a:rPr sz="240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4D5060"/>
                </a:solidFill>
                <a:latin typeface="Lucida Sans Unicode"/>
                <a:cs typeface="Lucida Sans Unicode"/>
              </a:rPr>
              <a:t>safe </a:t>
            </a:r>
            <a:r>
              <a:rPr sz="2400" spc="-745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but</a:t>
            </a:r>
            <a:r>
              <a:rPr sz="2400" spc="5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can </a:t>
            </a:r>
            <a:r>
              <a:rPr sz="2400" dirty="0">
                <a:solidFill>
                  <a:srgbClr val="4D5060"/>
                </a:solidFill>
                <a:latin typeface="Lucida Sans Unicode"/>
                <a:cs typeface="Lucida Sans Unicode"/>
              </a:rPr>
              <a:t>be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 inefficient</a:t>
            </a:r>
            <a:endParaRPr sz="24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68283" y="5352288"/>
            <a:ext cx="2533015" cy="1257300"/>
            <a:chOff x="8368283" y="5352288"/>
            <a:chExt cx="2533015" cy="1257300"/>
          </a:xfrm>
        </p:grpSpPr>
        <p:sp>
          <p:nvSpPr>
            <p:cNvPr id="6" name="object 6"/>
            <p:cNvSpPr/>
            <p:nvPr/>
          </p:nvSpPr>
          <p:spPr>
            <a:xfrm>
              <a:off x="8382761" y="5366766"/>
              <a:ext cx="2504440" cy="1228725"/>
            </a:xfrm>
            <a:custGeom>
              <a:avLst/>
              <a:gdLst/>
              <a:ahLst/>
              <a:cxnLst/>
              <a:rect l="l" t="t" r="r" b="b"/>
              <a:pathLst>
                <a:path w="2504440" h="1228725">
                  <a:moveTo>
                    <a:pt x="2503932" y="0"/>
                  </a:moveTo>
                  <a:lnTo>
                    <a:pt x="0" y="0"/>
                  </a:lnTo>
                  <a:lnTo>
                    <a:pt x="0" y="1228344"/>
                  </a:lnTo>
                  <a:lnTo>
                    <a:pt x="2299208" y="1228344"/>
                  </a:lnTo>
                  <a:lnTo>
                    <a:pt x="2503932" y="1023620"/>
                  </a:lnTo>
                  <a:lnTo>
                    <a:pt x="250393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81969" y="6390386"/>
              <a:ext cx="205104" cy="205104"/>
            </a:xfrm>
            <a:custGeom>
              <a:avLst/>
              <a:gdLst/>
              <a:ahLst/>
              <a:cxnLst/>
              <a:rect l="l" t="t" r="r" b="b"/>
              <a:pathLst>
                <a:path w="205104" h="205104">
                  <a:moveTo>
                    <a:pt x="204724" y="0"/>
                  </a:moveTo>
                  <a:lnTo>
                    <a:pt x="40894" y="40944"/>
                  </a:lnTo>
                  <a:lnTo>
                    <a:pt x="0" y="204723"/>
                  </a:lnTo>
                  <a:lnTo>
                    <a:pt x="204724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2761" y="5366766"/>
              <a:ext cx="2504440" cy="1228725"/>
            </a:xfrm>
            <a:custGeom>
              <a:avLst/>
              <a:gdLst/>
              <a:ahLst/>
              <a:cxnLst/>
              <a:rect l="l" t="t" r="r" b="b"/>
              <a:pathLst>
                <a:path w="2504440" h="1228725">
                  <a:moveTo>
                    <a:pt x="2299208" y="1228344"/>
                  </a:moveTo>
                  <a:lnTo>
                    <a:pt x="2340102" y="1064564"/>
                  </a:lnTo>
                  <a:lnTo>
                    <a:pt x="2503932" y="1023620"/>
                  </a:lnTo>
                  <a:lnTo>
                    <a:pt x="2299208" y="1228344"/>
                  </a:lnTo>
                  <a:lnTo>
                    <a:pt x="0" y="1228344"/>
                  </a:lnTo>
                  <a:lnTo>
                    <a:pt x="0" y="0"/>
                  </a:lnTo>
                  <a:lnTo>
                    <a:pt x="2503932" y="0"/>
                  </a:lnTo>
                  <a:lnTo>
                    <a:pt x="2503932" y="1023620"/>
                  </a:lnTo>
                </a:path>
              </a:pathLst>
            </a:custGeom>
            <a:ln w="2895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462009" y="5382564"/>
            <a:ext cx="20421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olas"/>
                <a:cs typeface="Consolas"/>
              </a:rPr>
              <a:t>Struct</a:t>
            </a:r>
            <a:r>
              <a:rPr sz="2400" spc="-5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olas"/>
                <a:cs typeface="Consolas"/>
              </a:rPr>
              <a:t>char</a:t>
            </a:r>
            <a:r>
              <a:rPr sz="2400" spc="-35" dirty="0"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a,</a:t>
            </a:r>
            <a:r>
              <a:rPr sz="2400" spc="-3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b;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}</a:t>
            </a:r>
            <a:r>
              <a:rPr sz="2400" spc="-65" dirty="0"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x;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15</a:t>
            </a:fld>
            <a:endParaRPr spc="-5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49325"/>
            <a:ext cx="3910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80" dirty="0">
                <a:solidFill>
                  <a:srgbClr val="4471C4"/>
                </a:solidFill>
                <a:latin typeface="Bahnschrift"/>
                <a:cs typeface="Bahnschrift"/>
              </a:rPr>
              <a:t>Th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r>
              <a:rPr sz="4000" b="0" spc="-6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r>
              <a:rPr sz="4000" b="0" spc="-5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n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t</a:t>
            </a:r>
            <a:r>
              <a:rPr sz="4000" b="0" spc="12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t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h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30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310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260" dirty="0">
                <a:solidFill>
                  <a:srgbClr val="4471C4"/>
                </a:solidFill>
                <a:latin typeface="Bahnschrift"/>
                <a:cs typeface="Bahnschrift"/>
              </a:rPr>
              <a:t>nd…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16</a:t>
            </a:fld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82521"/>
            <a:ext cx="11077575" cy="3061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Consider</a:t>
            </a:r>
            <a:r>
              <a:rPr sz="2800" spc="-5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hash</a:t>
            </a:r>
            <a:r>
              <a:rPr sz="2800" spc="-5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table</a:t>
            </a:r>
            <a:endParaRPr sz="2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85858"/>
              </a:buClr>
              <a:buFont typeface="Arial MT"/>
              <a:buChar char="•"/>
            </a:pPr>
            <a:endParaRPr sz="2750">
              <a:latin typeface="Lucida Sans Unicode"/>
              <a:cs typeface="Lucida Sans Unicode"/>
            </a:endParaRPr>
          </a:p>
          <a:p>
            <a:pPr marL="241300" marR="5080" indent="-228600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key-value pair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is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inserted to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random location based on the </a:t>
            </a:r>
            <a:r>
              <a:rPr sz="2800" spc="-87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key</a:t>
            </a:r>
            <a:endParaRPr sz="2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 MT"/>
              <a:buChar char="•"/>
            </a:pPr>
            <a:endParaRPr sz="2750">
              <a:latin typeface="Lucida Sans Unicode"/>
              <a:cs typeface="Lucida Sans Unicode"/>
            </a:endParaRPr>
          </a:p>
          <a:p>
            <a:pPr marL="241300" marR="966469" indent="-228600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No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guarantee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that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no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two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keys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will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not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be</a:t>
            </a:r>
            <a:r>
              <a:rPr sz="28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inserted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to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the </a:t>
            </a:r>
            <a:r>
              <a:rPr sz="2800" spc="-869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same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location</a:t>
            </a:r>
            <a:endParaRPr sz="2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49325"/>
            <a:ext cx="10055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15" dirty="0">
                <a:solidFill>
                  <a:srgbClr val="4471C4"/>
                </a:solidFill>
                <a:latin typeface="Bahnschrift"/>
                <a:cs typeface="Bahnschrift"/>
              </a:rPr>
              <a:t>L</a:t>
            </a:r>
            <a:r>
              <a:rPr sz="4000" b="0" spc="-335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260" dirty="0">
                <a:solidFill>
                  <a:srgbClr val="4471C4"/>
                </a:solidFill>
                <a:latin typeface="Bahnschrift"/>
                <a:cs typeface="Bahnschrift"/>
              </a:rPr>
              <a:t>c</a:t>
            </a:r>
            <a:r>
              <a:rPr sz="4000" b="0" spc="-245" dirty="0">
                <a:solidFill>
                  <a:srgbClr val="4471C4"/>
                </a:solidFill>
                <a:latin typeface="Bahnschrift"/>
                <a:cs typeface="Bahnschrift"/>
              </a:rPr>
              <a:t>k</a:t>
            </a:r>
            <a:r>
              <a:rPr sz="4000" b="0" spc="-254" dirty="0">
                <a:solidFill>
                  <a:srgbClr val="4471C4"/>
                </a:solidFill>
                <a:latin typeface="Bahnschrift"/>
                <a:cs typeface="Bahnschrift"/>
              </a:rPr>
              <a:t>-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base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d</a:t>
            </a:r>
            <a:r>
              <a:rPr sz="4000" b="0" spc="-20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325" dirty="0">
                <a:solidFill>
                  <a:srgbClr val="4471C4"/>
                </a:solidFill>
                <a:latin typeface="Bahnschrift"/>
                <a:cs typeface="Bahnschrift"/>
              </a:rPr>
              <a:t>so</a:t>
            </a:r>
            <a:r>
              <a:rPr sz="4000" b="0" spc="-125" dirty="0">
                <a:solidFill>
                  <a:srgbClr val="4471C4"/>
                </a:solidFill>
                <a:latin typeface="Bahnschrift"/>
                <a:cs typeface="Bahnschrift"/>
              </a:rPr>
              <a:t>l</a:t>
            </a:r>
            <a:r>
              <a:rPr sz="4000" b="0" spc="-305" dirty="0">
                <a:solidFill>
                  <a:srgbClr val="4471C4"/>
                </a:solidFill>
                <a:latin typeface="Bahnschrift"/>
                <a:cs typeface="Bahnschrift"/>
              </a:rPr>
              <a:t>u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ti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n</a:t>
            </a:r>
            <a:r>
              <a:rPr sz="4000" b="0" spc="-1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(cr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iti</a:t>
            </a:r>
            <a:r>
              <a:rPr sz="4000" b="0" spc="-245" dirty="0">
                <a:solidFill>
                  <a:srgbClr val="4471C4"/>
                </a:solidFill>
                <a:latin typeface="Bahnschrift"/>
                <a:cs typeface="Bahnschrift"/>
              </a:rPr>
              <a:t>ca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l</a:t>
            </a:r>
            <a:r>
              <a:rPr sz="4000" b="0" spc="12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325" dirty="0">
                <a:solidFill>
                  <a:srgbClr val="4471C4"/>
                </a:solidFill>
                <a:latin typeface="Bahnschrift"/>
                <a:cs typeface="Bahnschrift"/>
              </a:rPr>
              <a:t>se</a:t>
            </a:r>
            <a:r>
              <a:rPr sz="4000" b="0" spc="-245" dirty="0">
                <a:solidFill>
                  <a:srgbClr val="4471C4"/>
                </a:solidFill>
                <a:latin typeface="Bahnschrift"/>
                <a:cs typeface="Bahnschrift"/>
              </a:rPr>
              <a:t>c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ti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n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)</a:t>
            </a:r>
            <a:endParaRPr sz="4000" dirty="0">
              <a:latin typeface="Bahnschrift"/>
              <a:cs typeface="Bahnschrif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22578"/>
            <a:ext cx="7215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Lock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memory</a:t>
            </a:r>
            <a:r>
              <a:rPr sz="28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location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for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each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write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243454"/>
            <a:ext cx="5380355" cy="3800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correct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solution</a:t>
            </a:r>
            <a:endParaRPr sz="2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85858"/>
              </a:buClr>
              <a:buFont typeface="Arial MT"/>
              <a:buChar char="•"/>
            </a:pPr>
            <a:endParaRPr sz="25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Very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poor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performance</a:t>
            </a:r>
            <a:endParaRPr sz="2800">
              <a:latin typeface="Lucida Sans Unicode"/>
              <a:cs typeface="Lucida Sans Unicode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No</a:t>
            </a:r>
            <a:r>
              <a:rPr sz="24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guarantee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for</a:t>
            </a:r>
            <a:r>
              <a:rPr sz="24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execute</a:t>
            </a:r>
            <a:r>
              <a:rPr sz="24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order</a:t>
            </a:r>
            <a:endParaRPr sz="2400">
              <a:latin typeface="Lucida Sans Unicode"/>
              <a:cs typeface="Lucida Sans Unicode"/>
            </a:endParaRPr>
          </a:p>
          <a:p>
            <a:pPr marL="698500" marR="416559" lvl="1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Bad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 scalability</a:t>
            </a:r>
            <a:r>
              <a:rPr sz="2400" spc="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(worse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performance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for</a:t>
            </a:r>
            <a:r>
              <a:rPr sz="24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more</a:t>
            </a:r>
            <a:r>
              <a:rPr sz="24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cores)</a:t>
            </a:r>
            <a:endParaRPr sz="2400">
              <a:latin typeface="Lucida Sans Unicode"/>
              <a:cs typeface="Lucida Sans Unicode"/>
            </a:endParaRPr>
          </a:p>
          <a:p>
            <a:pPr marL="698500" lvl="1" indent="-2286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Risk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of</a:t>
            </a:r>
            <a:r>
              <a:rPr sz="24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no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progress</a:t>
            </a:r>
            <a:endParaRPr sz="2400">
              <a:latin typeface="Lucida Sans Unicode"/>
              <a:cs typeface="Lucida Sans Unicode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 MT"/>
              <a:buChar char="•"/>
            </a:pPr>
            <a:endParaRPr sz="25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Need</a:t>
            </a:r>
            <a:r>
              <a:rPr sz="2800" spc="-5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better</a:t>
            </a:r>
            <a:r>
              <a:rPr sz="2800" spc="-5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solutions</a:t>
            </a:r>
            <a:endParaRPr sz="28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58484" y="2196083"/>
            <a:ext cx="5287010" cy="3077210"/>
            <a:chOff x="6158484" y="2196083"/>
            <a:chExt cx="5287010" cy="3077210"/>
          </a:xfrm>
        </p:grpSpPr>
        <p:sp>
          <p:nvSpPr>
            <p:cNvPr id="6" name="object 6"/>
            <p:cNvSpPr/>
            <p:nvPr/>
          </p:nvSpPr>
          <p:spPr>
            <a:xfrm>
              <a:off x="6172962" y="2210561"/>
              <a:ext cx="5257800" cy="3048000"/>
            </a:xfrm>
            <a:custGeom>
              <a:avLst/>
              <a:gdLst/>
              <a:ahLst/>
              <a:cxnLst/>
              <a:rect l="l" t="t" r="r" b="b"/>
              <a:pathLst>
                <a:path w="5257800" h="3048000">
                  <a:moveTo>
                    <a:pt x="5257799" y="0"/>
                  </a:moveTo>
                  <a:lnTo>
                    <a:pt x="0" y="0"/>
                  </a:lnTo>
                  <a:lnTo>
                    <a:pt x="0" y="3048000"/>
                  </a:lnTo>
                  <a:lnTo>
                    <a:pt x="4749799" y="3048000"/>
                  </a:lnTo>
                  <a:lnTo>
                    <a:pt x="5257799" y="2540000"/>
                  </a:lnTo>
                  <a:lnTo>
                    <a:pt x="52577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922762" y="4750561"/>
              <a:ext cx="508000" cy="508000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508000" y="0"/>
                  </a:moveTo>
                  <a:lnTo>
                    <a:pt x="101600" y="101600"/>
                  </a:lnTo>
                  <a:lnTo>
                    <a:pt x="0" y="508000"/>
                  </a:lnTo>
                  <a:lnTo>
                    <a:pt x="50800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72962" y="2210561"/>
              <a:ext cx="5257800" cy="3048000"/>
            </a:xfrm>
            <a:custGeom>
              <a:avLst/>
              <a:gdLst/>
              <a:ahLst/>
              <a:cxnLst/>
              <a:rect l="l" t="t" r="r" b="b"/>
              <a:pathLst>
                <a:path w="5257800" h="3048000">
                  <a:moveTo>
                    <a:pt x="4749799" y="3048000"/>
                  </a:moveTo>
                  <a:lnTo>
                    <a:pt x="4851399" y="2641600"/>
                  </a:lnTo>
                  <a:lnTo>
                    <a:pt x="5257799" y="2540000"/>
                  </a:lnTo>
                  <a:lnTo>
                    <a:pt x="4749799" y="3048000"/>
                  </a:lnTo>
                  <a:lnTo>
                    <a:pt x="0" y="3048000"/>
                  </a:lnTo>
                  <a:lnTo>
                    <a:pt x="0" y="0"/>
                  </a:lnTo>
                  <a:lnTo>
                    <a:pt x="5257799" y="0"/>
                  </a:lnTo>
                  <a:lnTo>
                    <a:pt x="5257799" y="2540000"/>
                  </a:lnTo>
                </a:path>
              </a:pathLst>
            </a:custGeom>
            <a:ln w="2895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251828" y="2226690"/>
            <a:ext cx="506984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345" marR="5080" indent="-3352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olas"/>
                <a:cs typeface="Consolas"/>
              </a:rPr>
              <a:t>direct_reduce(A, </a:t>
            </a:r>
            <a:r>
              <a:rPr sz="2400" spc="5" dirty="0">
                <a:latin typeface="Consolas"/>
                <a:cs typeface="Consolas"/>
              </a:rPr>
              <a:t>n) </a:t>
            </a:r>
            <a:r>
              <a:rPr sz="2400" dirty="0">
                <a:latin typeface="Consolas"/>
                <a:cs typeface="Consolas"/>
              </a:rPr>
              <a:t>{ </a:t>
            </a:r>
            <a:r>
              <a:rPr sz="2400" spc="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parallel_for</a:t>
            </a:r>
            <a:r>
              <a:rPr sz="2400" spc="1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(i=0;i&lt;n;i++) {</a:t>
            </a:r>
            <a:endParaRPr sz="2400">
              <a:latin typeface="Consolas"/>
              <a:cs typeface="Consolas"/>
            </a:endParaRPr>
          </a:p>
          <a:p>
            <a:pPr marL="684530" marR="1518285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getLock(&amp;sum); </a:t>
            </a:r>
            <a:r>
              <a:rPr sz="2400" spc="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sum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sum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+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a[i];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releaseLock(&amp;sum);</a:t>
            </a:r>
            <a:endParaRPr sz="24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return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sum;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17</a:t>
            </a:fld>
            <a:endParaRPr spc="-5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49325"/>
            <a:ext cx="891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15" dirty="0">
                <a:solidFill>
                  <a:srgbClr val="4471C4"/>
                </a:solidFill>
                <a:latin typeface="Bahnschrift"/>
                <a:cs typeface="Bahnschrift"/>
              </a:rPr>
              <a:t>A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t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465" dirty="0">
                <a:solidFill>
                  <a:srgbClr val="4471C4"/>
                </a:solidFill>
                <a:latin typeface="Bahnschrift"/>
                <a:cs typeface="Bahnschrift"/>
              </a:rPr>
              <a:t>m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c</a:t>
            </a:r>
            <a:r>
              <a:rPr sz="4000" b="0" spc="1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p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465" dirty="0">
                <a:solidFill>
                  <a:srgbClr val="4471C4"/>
                </a:solidFill>
                <a:latin typeface="Bahnschrift"/>
                <a:cs typeface="Bahnschrift"/>
              </a:rPr>
              <a:t>m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iti</a:t>
            </a:r>
            <a:r>
              <a:rPr sz="4000" b="0" spc="-229" dirty="0">
                <a:solidFill>
                  <a:srgbClr val="4471C4"/>
                </a:solidFill>
                <a:latin typeface="Bahnschrift"/>
                <a:cs typeface="Bahnschrift"/>
              </a:rPr>
              <a:t>v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r>
              <a:rPr sz="4000" b="0" spc="-3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(</a:t>
            </a:r>
            <a:r>
              <a:rPr sz="4000" b="0" spc="-415" dirty="0">
                <a:solidFill>
                  <a:srgbClr val="4471C4"/>
                </a:solidFill>
                <a:latin typeface="Bahnschrift"/>
                <a:cs typeface="Bahnschrift"/>
              </a:rPr>
              <a:t>L</a:t>
            </a:r>
            <a:r>
              <a:rPr sz="4000" b="0" spc="-310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245" dirty="0">
                <a:solidFill>
                  <a:srgbClr val="4471C4"/>
                </a:solidFill>
                <a:latin typeface="Bahnschrift"/>
                <a:cs typeface="Bahnschrift"/>
              </a:rPr>
              <a:t>c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t</a:t>
            </a:r>
            <a:r>
              <a:rPr sz="4000" b="0" spc="-305" dirty="0">
                <a:solidFill>
                  <a:srgbClr val="4471C4"/>
                </a:solidFill>
                <a:latin typeface="Bahnschrift"/>
                <a:cs typeface="Bahnschrift"/>
              </a:rPr>
              <a:t>u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3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29" dirty="0">
                <a:solidFill>
                  <a:srgbClr val="4471C4"/>
                </a:solidFill>
                <a:latin typeface="Bahnschrift"/>
                <a:cs typeface="Bahnschrift"/>
              </a:rPr>
              <a:t>2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)</a:t>
            </a:r>
            <a:endParaRPr sz="4000" dirty="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18</a:t>
            </a:fld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84975"/>
            <a:ext cx="10909935" cy="47675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Compare-and-swap</a:t>
            </a:r>
            <a:r>
              <a:rPr sz="2800" spc="-5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(CAS):</a:t>
            </a:r>
            <a:endParaRPr sz="2800">
              <a:latin typeface="Lucida Sans Unicode"/>
              <a:cs typeface="Lucida Sans Unicode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bool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CAS(value*</a:t>
            </a:r>
            <a:r>
              <a:rPr sz="24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p,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value</a:t>
            </a:r>
            <a:r>
              <a:rPr sz="24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vold,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value vnew)</a:t>
            </a:r>
            <a:endParaRPr sz="2400">
              <a:latin typeface="Lucida Sans Unicode"/>
              <a:cs typeface="Lucida Sans Unicode"/>
            </a:endParaRPr>
          </a:p>
          <a:p>
            <a:pPr marL="698500" marR="5080" lvl="1" indent="-228600">
              <a:lnSpc>
                <a:spcPct val="86800"/>
              </a:lnSpc>
              <a:spcBef>
                <a:spcPts val="57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Compare the value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stored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 the pointer </a:t>
            </a: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𝑝</a:t>
            </a:r>
            <a:r>
              <a:rPr sz="2400" spc="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with value </a:t>
            </a:r>
            <a:r>
              <a:rPr sz="25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vold</a:t>
            </a:r>
            <a:r>
              <a:rPr sz="24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,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if they are </a:t>
            </a:r>
            <a:r>
              <a:rPr sz="2400" spc="-74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equal,</a:t>
            </a:r>
            <a:r>
              <a:rPr sz="24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try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to</a:t>
            </a:r>
            <a:r>
              <a:rPr sz="24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change </a:t>
            </a:r>
            <a:r>
              <a:rPr sz="2400" spc="5" dirty="0">
                <a:solidFill>
                  <a:srgbClr val="585858"/>
                </a:solidFill>
                <a:latin typeface="Cambria Math"/>
                <a:cs typeface="Cambria Math"/>
              </a:rPr>
              <a:t>𝑝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’s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value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to</a:t>
            </a:r>
            <a:r>
              <a:rPr sz="2400" spc="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500" spc="-55" dirty="0">
                <a:solidFill>
                  <a:srgbClr val="585858"/>
                </a:solidFill>
                <a:latin typeface="Lucida Sans Unicode"/>
                <a:cs typeface="Lucida Sans Unicode"/>
              </a:rPr>
              <a:t>vnew</a:t>
            </a:r>
            <a:r>
              <a:rPr sz="2400" spc="-55" dirty="0">
                <a:solidFill>
                  <a:srgbClr val="585858"/>
                </a:solidFill>
                <a:latin typeface="Lucida Sans Unicode"/>
                <a:cs typeface="Lucida Sans Unicode"/>
              </a:rPr>
              <a:t>.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 If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successful,</a:t>
            </a:r>
            <a:r>
              <a:rPr sz="2400" spc="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return</a:t>
            </a:r>
            <a:r>
              <a:rPr sz="2400" spc="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true.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 Otherwise,</a:t>
            </a:r>
            <a:r>
              <a:rPr sz="2400" spc="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return</a:t>
            </a:r>
            <a:r>
              <a:rPr sz="2400" spc="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false.</a:t>
            </a:r>
            <a:endParaRPr sz="2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Test-and-set</a:t>
            </a:r>
            <a:r>
              <a:rPr sz="2800" spc="-7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(TAS):</a:t>
            </a:r>
            <a:endParaRPr sz="2800">
              <a:latin typeface="Lucida Sans Unicode"/>
              <a:cs typeface="Lucida Sans Unicode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bool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TAS(bool*</a:t>
            </a:r>
            <a:r>
              <a:rPr sz="24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p)</a:t>
            </a:r>
            <a:endParaRPr sz="2400">
              <a:latin typeface="Lucida Sans Unicode"/>
              <a:cs typeface="Lucida Sans Unicode"/>
            </a:endParaRPr>
          </a:p>
          <a:p>
            <a:pPr marL="698500" marR="175895" lvl="1" indent="-228600">
              <a:lnSpc>
                <a:spcPts val="2530"/>
              </a:lnSpc>
              <a:spcBef>
                <a:spcPts val="65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Determine if the Boolean value stored at </a:t>
            </a: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𝑝</a:t>
            </a:r>
            <a:r>
              <a:rPr sz="2400" spc="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is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false,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if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so,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try to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set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it </a:t>
            </a:r>
            <a:r>
              <a:rPr sz="2400" spc="-74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to true.</a:t>
            </a:r>
            <a:r>
              <a:rPr sz="2400" spc="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If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successful,</a:t>
            </a:r>
            <a:r>
              <a:rPr sz="2400" spc="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return</a:t>
            </a:r>
            <a:r>
              <a:rPr sz="2400" spc="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true.</a:t>
            </a:r>
            <a:r>
              <a:rPr sz="2400" spc="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Otherwise,</a:t>
            </a:r>
            <a:r>
              <a:rPr sz="2400" spc="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return</a:t>
            </a:r>
            <a:r>
              <a:rPr sz="24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false.</a:t>
            </a:r>
            <a:endParaRPr sz="2400">
              <a:latin typeface="Lucida Sans Unicode"/>
              <a:cs typeface="Lucida Sans Unicode"/>
            </a:endParaRPr>
          </a:p>
          <a:p>
            <a:pPr marL="241300" marR="6893559" indent="-241300" algn="r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Fetch-and-add</a:t>
            </a:r>
            <a:r>
              <a:rPr sz="2800" spc="-5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(FAA):</a:t>
            </a:r>
            <a:endParaRPr sz="2800">
              <a:latin typeface="Lucida Sans Unicode"/>
              <a:cs typeface="Lucida Sans Unicode"/>
            </a:endParaRPr>
          </a:p>
          <a:p>
            <a:pPr marL="228600" marR="6794500" lvl="1" indent="-228600" algn="r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228600" algn="l"/>
              </a:tabLst>
            </a:pP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integer</a:t>
            </a:r>
            <a:r>
              <a:rPr sz="24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FAA(integer*</a:t>
            </a:r>
            <a:r>
              <a:rPr sz="24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p)</a:t>
            </a:r>
            <a:endParaRPr sz="2400">
              <a:latin typeface="Lucida Sans Unicode"/>
              <a:cs typeface="Lucida Sans Unicode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Add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integer</a:t>
            </a:r>
            <a:r>
              <a:rPr sz="2400" spc="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Cambria Math"/>
                <a:cs typeface="Cambria Math"/>
              </a:rPr>
              <a:t>𝑝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’s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value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 by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1,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and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return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4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old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value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49325"/>
            <a:ext cx="8608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15" dirty="0">
                <a:solidFill>
                  <a:srgbClr val="4471C4"/>
                </a:solidFill>
                <a:latin typeface="Bahnschrift"/>
                <a:cs typeface="Bahnschrift"/>
              </a:rPr>
              <a:t>A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t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465" dirty="0">
                <a:solidFill>
                  <a:srgbClr val="4471C4"/>
                </a:solidFill>
                <a:latin typeface="Bahnschrift"/>
                <a:cs typeface="Bahnschrift"/>
              </a:rPr>
              <a:t>m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c</a:t>
            </a:r>
            <a:r>
              <a:rPr sz="4000" b="0" spc="1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p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465" dirty="0">
                <a:solidFill>
                  <a:srgbClr val="4471C4"/>
                </a:solidFill>
                <a:latin typeface="Bahnschrift"/>
                <a:cs typeface="Bahnschrift"/>
              </a:rPr>
              <a:t>m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iti</a:t>
            </a:r>
            <a:r>
              <a:rPr sz="4000" b="0" spc="-229" dirty="0">
                <a:solidFill>
                  <a:srgbClr val="4471C4"/>
                </a:solidFill>
                <a:latin typeface="Bahnschrift"/>
                <a:cs typeface="Bahnschrift"/>
              </a:rPr>
              <a:t>v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r>
              <a:rPr sz="4000" b="0" spc="-3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(</a:t>
            </a:r>
            <a:r>
              <a:rPr sz="4000" b="0" spc="-415" dirty="0">
                <a:solidFill>
                  <a:srgbClr val="4471C4"/>
                </a:solidFill>
                <a:latin typeface="Bahnschrift"/>
                <a:cs typeface="Bahnschrift"/>
              </a:rPr>
              <a:t>L</a:t>
            </a:r>
            <a:r>
              <a:rPr sz="4000" b="0" spc="-310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245" dirty="0">
                <a:solidFill>
                  <a:srgbClr val="4471C4"/>
                </a:solidFill>
                <a:latin typeface="Bahnschrift"/>
                <a:cs typeface="Bahnschrift"/>
              </a:rPr>
              <a:t>c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t</a:t>
            </a:r>
            <a:r>
              <a:rPr sz="4000" b="0" spc="-305" dirty="0">
                <a:solidFill>
                  <a:srgbClr val="4471C4"/>
                </a:solidFill>
                <a:latin typeface="Bahnschrift"/>
                <a:cs typeface="Bahnschrift"/>
              </a:rPr>
              <a:t>u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3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29" dirty="0">
                <a:solidFill>
                  <a:srgbClr val="4471C4"/>
                </a:solidFill>
                <a:latin typeface="Bahnschrift"/>
                <a:cs typeface="Bahnschrift"/>
              </a:rPr>
              <a:t>2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)</a:t>
            </a:r>
            <a:endParaRPr sz="4000" dirty="0">
              <a:latin typeface="Bahnschrift"/>
              <a:cs typeface="Bahnschrif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27150"/>
            <a:ext cx="5274945" cy="2326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Use</a:t>
            </a:r>
            <a:r>
              <a:rPr sz="26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6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CAS</a:t>
            </a:r>
            <a:r>
              <a:rPr sz="26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585858"/>
                </a:solidFill>
                <a:latin typeface="Lucida Sans Unicode"/>
                <a:cs typeface="Lucida Sans Unicode"/>
              </a:rPr>
              <a:t>to </a:t>
            </a:r>
            <a:r>
              <a:rPr sz="26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implement</a:t>
            </a:r>
            <a:r>
              <a:rPr sz="26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585858"/>
                </a:solidFill>
                <a:latin typeface="Lucida Sans Unicode"/>
                <a:cs typeface="Lucida Sans Unicode"/>
              </a:rPr>
              <a:t>reduce</a:t>
            </a:r>
            <a:endParaRPr sz="2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85858"/>
              </a:buClr>
              <a:buFont typeface="Arial MT"/>
              <a:buChar char="•"/>
            </a:pPr>
            <a:endParaRPr sz="24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585858"/>
                </a:solidFill>
                <a:latin typeface="Lucida Sans Unicode"/>
                <a:cs typeface="Lucida Sans Unicode"/>
              </a:rPr>
              <a:t>Relatively</a:t>
            </a:r>
            <a:r>
              <a:rPr sz="2600" spc="-5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585858"/>
                </a:solidFill>
                <a:latin typeface="Lucida Sans Unicode"/>
                <a:cs typeface="Lucida Sans Unicode"/>
              </a:rPr>
              <a:t>better</a:t>
            </a:r>
            <a:r>
              <a:rPr sz="2600" spc="-6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585858"/>
                </a:solidFill>
                <a:latin typeface="Lucida Sans Unicode"/>
                <a:cs typeface="Lucida Sans Unicode"/>
              </a:rPr>
              <a:t>performance</a:t>
            </a:r>
            <a:endParaRPr sz="2600">
              <a:latin typeface="Lucida Sans Unicode"/>
              <a:cs typeface="Lucida Sans Unicode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Guarantee</a:t>
            </a:r>
            <a:r>
              <a:rPr sz="22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to</a:t>
            </a:r>
            <a:r>
              <a:rPr sz="22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proceed</a:t>
            </a:r>
            <a:endParaRPr sz="2200">
              <a:latin typeface="Lucida Sans Unicode"/>
              <a:cs typeface="Lucida Sans Unicode"/>
            </a:endParaRPr>
          </a:p>
          <a:p>
            <a:pPr marL="698500" marR="5080" lvl="1" indent="-228600">
              <a:lnSpc>
                <a:spcPts val="2380"/>
              </a:lnSpc>
              <a:spcBef>
                <a:spcPts val="5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Implemented</a:t>
            </a:r>
            <a:r>
              <a:rPr sz="22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by</a:t>
            </a:r>
            <a:r>
              <a:rPr sz="22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hardware </a:t>
            </a:r>
            <a:r>
              <a:rPr sz="220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(relatively</a:t>
            </a:r>
            <a:r>
              <a:rPr sz="22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faster,</a:t>
            </a:r>
            <a:r>
              <a:rPr sz="2200" spc="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bad</a:t>
            </a:r>
            <a:r>
              <a:rPr sz="22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</a:t>
            </a:r>
            <a:r>
              <a:rPr sz="220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this</a:t>
            </a:r>
            <a:r>
              <a:rPr sz="2200" spc="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case)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090796"/>
            <a:ext cx="27609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585858"/>
                </a:solidFill>
                <a:latin typeface="Lucida Sans Unicode"/>
                <a:cs typeface="Lucida Sans Unicode"/>
              </a:rPr>
              <a:t>Main</a:t>
            </a:r>
            <a:r>
              <a:rPr sz="2600" spc="-10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600" dirty="0">
                <a:solidFill>
                  <a:srgbClr val="585858"/>
                </a:solidFill>
                <a:latin typeface="Lucida Sans Unicode"/>
                <a:cs typeface="Lucida Sans Unicode"/>
              </a:rPr>
              <a:t>challenge:</a:t>
            </a:r>
            <a:endParaRPr sz="26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77484" y="1357883"/>
            <a:ext cx="5972810" cy="2848610"/>
            <a:chOff x="5777484" y="1357883"/>
            <a:chExt cx="5972810" cy="2848610"/>
          </a:xfrm>
        </p:grpSpPr>
        <p:sp>
          <p:nvSpPr>
            <p:cNvPr id="6" name="object 6"/>
            <p:cNvSpPr/>
            <p:nvPr/>
          </p:nvSpPr>
          <p:spPr>
            <a:xfrm>
              <a:off x="5791962" y="1372361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5943599" y="0"/>
                  </a:moveTo>
                  <a:lnTo>
                    <a:pt x="0" y="0"/>
                  </a:lnTo>
                  <a:lnTo>
                    <a:pt x="0" y="2819400"/>
                  </a:lnTo>
                  <a:lnTo>
                    <a:pt x="5473699" y="2819400"/>
                  </a:lnTo>
                  <a:lnTo>
                    <a:pt x="5943599" y="2349500"/>
                  </a:lnTo>
                  <a:lnTo>
                    <a:pt x="594359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65662" y="3721861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469900" y="0"/>
                  </a:moveTo>
                  <a:lnTo>
                    <a:pt x="93980" y="93980"/>
                  </a:lnTo>
                  <a:lnTo>
                    <a:pt x="0" y="469900"/>
                  </a:lnTo>
                  <a:lnTo>
                    <a:pt x="46990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91962" y="1372361"/>
              <a:ext cx="5943600" cy="2819400"/>
            </a:xfrm>
            <a:custGeom>
              <a:avLst/>
              <a:gdLst/>
              <a:ahLst/>
              <a:cxnLst/>
              <a:rect l="l" t="t" r="r" b="b"/>
              <a:pathLst>
                <a:path w="5943600" h="2819400">
                  <a:moveTo>
                    <a:pt x="5473699" y="2819400"/>
                  </a:moveTo>
                  <a:lnTo>
                    <a:pt x="5567680" y="2443480"/>
                  </a:lnTo>
                  <a:lnTo>
                    <a:pt x="5943599" y="2349500"/>
                  </a:lnTo>
                  <a:lnTo>
                    <a:pt x="5473699" y="2819400"/>
                  </a:lnTo>
                  <a:lnTo>
                    <a:pt x="0" y="2819400"/>
                  </a:lnTo>
                  <a:lnTo>
                    <a:pt x="0" y="0"/>
                  </a:lnTo>
                  <a:lnTo>
                    <a:pt x="5943599" y="0"/>
                  </a:lnTo>
                  <a:lnTo>
                    <a:pt x="5943599" y="2349500"/>
                  </a:lnTo>
                </a:path>
              </a:pathLst>
            </a:custGeom>
            <a:ln w="2895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70828" y="1389634"/>
            <a:ext cx="5721350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0040" marR="1082040" indent="-307975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onsolas"/>
                <a:cs typeface="Consolas"/>
              </a:rPr>
              <a:t>direct_reduce(A, n) </a:t>
            </a:r>
            <a:r>
              <a:rPr sz="2200" spc="-5" dirty="0">
                <a:latin typeface="Consolas"/>
                <a:cs typeface="Consolas"/>
              </a:rPr>
              <a:t>{ </a:t>
            </a:r>
            <a:r>
              <a:rPr sz="2200" dirty="0">
                <a:latin typeface="Consolas"/>
                <a:cs typeface="Consolas"/>
              </a:rPr>
              <a:t> parallel_for</a:t>
            </a:r>
            <a:r>
              <a:rPr sz="2200" spc="-1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(i=0;i&lt;n;i++)</a:t>
            </a:r>
            <a:r>
              <a:rPr sz="2200" spc="-15" dirty="0"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{</a:t>
            </a:r>
            <a:endParaRPr sz="2200">
              <a:latin typeface="Consolas"/>
              <a:cs typeface="Consolas"/>
            </a:endParaRPr>
          </a:p>
          <a:p>
            <a:pPr marL="628015">
              <a:lnSpc>
                <a:spcPct val="100000"/>
              </a:lnSpc>
            </a:pPr>
            <a:r>
              <a:rPr sz="2200" dirty="0">
                <a:latin typeface="Consolas"/>
                <a:cs typeface="Consolas"/>
              </a:rPr>
              <a:t>old</a:t>
            </a:r>
            <a:r>
              <a:rPr sz="2200" spc="-30" dirty="0"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=</a:t>
            </a:r>
            <a:r>
              <a:rPr sz="2200" spc="-25" dirty="0"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sum;</a:t>
            </a:r>
            <a:endParaRPr sz="2200">
              <a:latin typeface="Consolas"/>
              <a:cs typeface="Consolas"/>
            </a:endParaRPr>
          </a:p>
          <a:p>
            <a:pPr marL="935990" marR="5080" indent="-307975">
              <a:lnSpc>
                <a:spcPct val="100000"/>
              </a:lnSpc>
            </a:pPr>
            <a:r>
              <a:rPr sz="2200" dirty="0">
                <a:latin typeface="Consolas"/>
                <a:cs typeface="Consolas"/>
              </a:rPr>
              <a:t>while (!CAS(&amp;sum, old, </a:t>
            </a:r>
            <a:r>
              <a:rPr sz="2200" spc="-5" dirty="0">
                <a:latin typeface="Consolas"/>
                <a:cs typeface="Consolas"/>
              </a:rPr>
              <a:t>old+a[i])) </a:t>
            </a:r>
            <a:r>
              <a:rPr sz="2200" spc="-119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old </a:t>
            </a:r>
            <a:r>
              <a:rPr sz="2200" spc="-5" dirty="0">
                <a:latin typeface="Consolas"/>
                <a:cs typeface="Consolas"/>
              </a:rPr>
              <a:t>=</a:t>
            </a:r>
            <a:r>
              <a:rPr sz="2200" dirty="0"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sum;</a:t>
            </a:r>
            <a:endParaRPr sz="2200">
              <a:latin typeface="Consolas"/>
              <a:cs typeface="Consolas"/>
            </a:endParaRPr>
          </a:p>
          <a:p>
            <a:pPr marL="628015">
              <a:lnSpc>
                <a:spcPct val="100000"/>
              </a:lnSpc>
            </a:pPr>
            <a:r>
              <a:rPr sz="2200" spc="-5" dirty="0"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 marL="320040">
              <a:lnSpc>
                <a:spcPct val="100000"/>
              </a:lnSpc>
            </a:pPr>
            <a:r>
              <a:rPr sz="2200" spc="-5" dirty="0">
                <a:latin typeface="Consolas"/>
                <a:cs typeface="Consolas"/>
              </a:rPr>
              <a:t>return</a:t>
            </a:r>
            <a:r>
              <a:rPr sz="2200" spc="-35" dirty="0">
                <a:latin typeface="Consolas"/>
                <a:cs typeface="Consolas"/>
              </a:rPr>
              <a:t> </a:t>
            </a:r>
            <a:r>
              <a:rPr sz="2200" spc="-5" dirty="0">
                <a:latin typeface="Consolas"/>
                <a:cs typeface="Consolas"/>
              </a:rPr>
              <a:t>sum;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0916" y="4838700"/>
            <a:ext cx="10896600" cy="1066800"/>
            <a:chOff x="470916" y="4838700"/>
            <a:chExt cx="10896600" cy="1066800"/>
          </a:xfrm>
        </p:grpSpPr>
        <p:sp>
          <p:nvSpPr>
            <p:cNvPr id="11" name="object 11"/>
            <p:cNvSpPr/>
            <p:nvPr/>
          </p:nvSpPr>
          <p:spPr>
            <a:xfrm>
              <a:off x="509016" y="4876800"/>
              <a:ext cx="10820400" cy="990600"/>
            </a:xfrm>
            <a:custGeom>
              <a:avLst/>
              <a:gdLst/>
              <a:ahLst/>
              <a:cxnLst/>
              <a:rect l="l" t="t" r="r" b="b"/>
              <a:pathLst>
                <a:path w="10820400" h="990600">
                  <a:moveTo>
                    <a:pt x="106553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10655300" y="990600"/>
                  </a:lnTo>
                  <a:lnTo>
                    <a:pt x="10699191" y="984702"/>
                  </a:lnTo>
                  <a:lnTo>
                    <a:pt x="10738630" y="968059"/>
                  </a:lnTo>
                  <a:lnTo>
                    <a:pt x="10772044" y="942244"/>
                  </a:lnTo>
                  <a:lnTo>
                    <a:pt x="10797859" y="908830"/>
                  </a:lnTo>
                  <a:lnTo>
                    <a:pt x="10814502" y="869391"/>
                  </a:lnTo>
                  <a:lnTo>
                    <a:pt x="10820400" y="825500"/>
                  </a:lnTo>
                  <a:lnTo>
                    <a:pt x="10820400" y="165100"/>
                  </a:lnTo>
                  <a:lnTo>
                    <a:pt x="10814502" y="121208"/>
                  </a:lnTo>
                  <a:lnTo>
                    <a:pt x="10797859" y="81769"/>
                  </a:lnTo>
                  <a:lnTo>
                    <a:pt x="10772044" y="48355"/>
                  </a:lnTo>
                  <a:lnTo>
                    <a:pt x="10738630" y="22540"/>
                  </a:lnTo>
                  <a:lnTo>
                    <a:pt x="10699191" y="5897"/>
                  </a:lnTo>
                  <a:lnTo>
                    <a:pt x="10655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9016" y="4876800"/>
              <a:ext cx="10820400" cy="990600"/>
            </a:xfrm>
            <a:custGeom>
              <a:avLst/>
              <a:gdLst/>
              <a:ahLst/>
              <a:cxnLst/>
              <a:rect l="l" t="t" r="r" b="b"/>
              <a:pathLst>
                <a:path w="108204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0655300" y="0"/>
                  </a:lnTo>
                  <a:lnTo>
                    <a:pt x="10699191" y="5897"/>
                  </a:lnTo>
                  <a:lnTo>
                    <a:pt x="10738630" y="22540"/>
                  </a:lnTo>
                  <a:lnTo>
                    <a:pt x="10772044" y="48355"/>
                  </a:lnTo>
                  <a:lnTo>
                    <a:pt x="10797859" y="81769"/>
                  </a:lnTo>
                  <a:lnTo>
                    <a:pt x="10814502" y="121208"/>
                  </a:lnTo>
                  <a:lnTo>
                    <a:pt x="10820400" y="165100"/>
                  </a:lnTo>
                  <a:lnTo>
                    <a:pt x="10820400" y="825500"/>
                  </a:lnTo>
                  <a:lnTo>
                    <a:pt x="10814502" y="869391"/>
                  </a:lnTo>
                  <a:lnTo>
                    <a:pt x="10797859" y="908830"/>
                  </a:lnTo>
                  <a:lnTo>
                    <a:pt x="10772044" y="942244"/>
                  </a:lnTo>
                  <a:lnTo>
                    <a:pt x="10738630" y="968059"/>
                  </a:lnTo>
                  <a:lnTo>
                    <a:pt x="10699191" y="984702"/>
                  </a:lnTo>
                  <a:lnTo>
                    <a:pt x="10655300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76200">
              <a:solidFill>
                <a:srgbClr val="F839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4753" y="5022341"/>
            <a:ext cx="10554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5" dirty="0">
                <a:latin typeface="Arial"/>
                <a:cs typeface="Arial"/>
              </a:rPr>
              <a:t>Implementations</a:t>
            </a:r>
            <a:r>
              <a:rPr sz="4000" b="1" spc="40" dirty="0">
                <a:latin typeface="Arial"/>
                <a:cs typeface="Arial"/>
              </a:rPr>
              <a:t> </a:t>
            </a:r>
            <a:r>
              <a:rPr sz="4000" b="1" spc="-110" dirty="0">
                <a:latin typeface="Arial"/>
                <a:cs typeface="Arial"/>
              </a:rPr>
              <a:t>are</a:t>
            </a:r>
            <a:r>
              <a:rPr sz="4000" b="1" spc="-10" dirty="0">
                <a:latin typeface="Arial"/>
                <a:cs typeface="Arial"/>
              </a:rPr>
              <a:t> </a:t>
            </a:r>
            <a:r>
              <a:rPr sz="4000" b="1" spc="-185" dirty="0">
                <a:latin typeface="Arial"/>
                <a:cs typeface="Arial"/>
              </a:rPr>
              <a:t>racy,</a:t>
            </a:r>
            <a:r>
              <a:rPr sz="4000" b="1" spc="-5" dirty="0">
                <a:latin typeface="Arial"/>
                <a:cs typeface="Arial"/>
              </a:rPr>
              <a:t> </a:t>
            </a:r>
            <a:r>
              <a:rPr sz="4000" b="1" spc="-125" dirty="0">
                <a:latin typeface="Arial"/>
                <a:cs typeface="Arial"/>
              </a:rPr>
              <a:t>still</a:t>
            </a:r>
            <a:r>
              <a:rPr sz="4000" b="1" spc="10" dirty="0">
                <a:latin typeface="Arial"/>
                <a:cs typeface="Arial"/>
              </a:rPr>
              <a:t> </a:t>
            </a:r>
            <a:r>
              <a:rPr sz="4000" b="1" spc="-100" dirty="0">
                <a:latin typeface="Arial"/>
                <a:cs typeface="Arial"/>
              </a:rPr>
              <a:t>hard</a:t>
            </a:r>
            <a:r>
              <a:rPr sz="4000" b="1" spc="-5" dirty="0">
                <a:latin typeface="Arial"/>
                <a:cs typeface="Arial"/>
              </a:rPr>
              <a:t> </a:t>
            </a:r>
            <a:r>
              <a:rPr sz="4000" b="1" spc="20" dirty="0">
                <a:latin typeface="Arial"/>
                <a:cs typeface="Arial"/>
              </a:rPr>
              <a:t>to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75" dirty="0">
                <a:latin typeface="Arial"/>
                <a:cs typeface="Arial"/>
              </a:rPr>
              <a:t>debug!</a:t>
            </a:r>
            <a:endParaRPr sz="4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19</a:t>
            </a:fld>
            <a:endParaRPr spc="-5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49325"/>
            <a:ext cx="8836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15" dirty="0">
                <a:solidFill>
                  <a:srgbClr val="4471C4"/>
                </a:solidFill>
                <a:latin typeface="Bahnschrift"/>
                <a:cs typeface="Bahnschrift"/>
              </a:rPr>
              <a:t>L</a:t>
            </a:r>
            <a:r>
              <a:rPr sz="4000" b="0" spc="-254" dirty="0">
                <a:solidFill>
                  <a:srgbClr val="4471C4"/>
                </a:solidFill>
                <a:latin typeface="Bahnschrift"/>
                <a:cs typeface="Bahnschrift"/>
              </a:rPr>
              <a:t>a</a:t>
            </a:r>
            <a:r>
              <a:rPr sz="4000" b="0" spc="-32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t</a:t>
            </a:r>
            <a:r>
              <a:rPr sz="4000" b="0" spc="12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415" dirty="0">
                <a:solidFill>
                  <a:srgbClr val="4471C4"/>
                </a:solidFill>
                <a:latin typeface="Bahnschrift"/>
                <a:cs typeface="Bahnschrift"/>
              </a:rPr>
              <a:t>w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310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k</a:t>
            </a:r>
            <a:r>
              <a:rPr sz="4000" b="0" spc="20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-</a:t>
            </a:r>
            <a:r>
              <a:rPr sz="4000" b="0" spc="1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380" dirty="0">
                <a:solidFill>
                  <a:srgbClr val="4471C4"/>
                </a:solidFill>
                <a:latin typeface="Bahnschrift"/>
                <a:cs typeface="Bahnschrift"/>
              </a:rPr>
              <a:t>So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ti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n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g</a:t>
            </a:r>
            <a:r>
              <a:rPr sz="4000" b="0" spc="-1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54" dirty="0">
                <a:solidFill>
                  <a:srgbClr val="4471C4"/>
                </a:solidFill>
                <a:latin typeface="Bahnschrift"/>
                <a:cs typeface="Bahnschrift"/>
              </a:rPr>
              <a:t>a</a:t>
            </a:r>
            <a:r>
              <a:rPr sz="4000" b="0" spc="-125" dirty="0">
                <a:solidFill>
                  <a:srgbClr val="4471C4"/>
                </a:solidFill>
                <a:latin typeface="Bahnschrift"/>
                <a:cs typeface="Bahnschrift"/>
              </a:rPr>
              <a:t>l</a:t>
            </a:r>
            <a:r>
              <a:rPr sz="4000" b="0" spc="-270" dirty="0">
                <a:solidFill>
                  <a:srgbClr val="4471C4"/>
                </a:solidFill>
                <a:latin typeface="Bahnschrift"/>
                <a:cs typeface="Bahnschrift"/>
              </a:rPr>
              <a:t>g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it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h</a:t>
            </a:r>
            <a:r>
              <a:rPr sz="4000" b="0" spc="-465" dirty="0">
                <a:solidFill>
                  <a:srgbClr val="4471C4"/>
                </a:solidFill>
                <a:latin typeface="Bahnschrift"/>
                <a:cs typeface="Bahnschrift"/>
              </a:rPr>
              <a:t>m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endParaRPr sz="4000" dirty="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8151" y="6555022"/>
            <a:ext cx="19685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z="1800" spc="-55" dirty="0">
                <a:latin typeface="Microsoft Sans Serif"/>
                <a:cs typeface="Microsoft Sans Serif"/>
              </a:rPr>
              <a:t>2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840" y="1284975"/>
            <a:ext cx="10532745" cy="37141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Parallel</a:t>
            </a:r>
            <a:r>
              <a:rPr sz="2800" spc="-6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quicksort</a:t>
            </a:r>
            <a:endParaRPr sz="2800" dirty="0">
              <a:latin typeface="Lucida Sans Unicode"/>
              <a:cs typeface="Lucida Sans Unicode"/>
            </a:endParaRPr>
          </a:p>
          <a:p>
            <a:pPr marL="7112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Key: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partition</a:t>
            </a:r>
            <a:r>
              <a:rPr sz="2400" spc="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elements</a:t>
            </a:r>
            <a:r>
              <a:rPr sz="2400" spc="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based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on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the pivot in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parallel</a:t>
            </a:r>
            <a:endParaRPr sz="2400" dirty="0">
              <a:latin typeface="Lucida Sans Unicode"/>
              <a:cs typeface="Lucida Sans Unicode"/>
            </a:endParaRPr>
          </a:p>
          <a:p>
            <a:pPr marL="711200" lvl="1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Parallel</a:t>
            </a:r>
            <a:r>
              <a:rPr sz="2400" spc="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filtering/packing</a:t>
            </a:r>
            <a:r>
              <a:rPr sz="2400" spc="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algorithm</a:t>
            </a:r>
            <a:r>
              <a:rPr sz="2400" spc="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–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20" dirty="0">
                <a:solidFill>
                  <a:srgbClr val="585858"/>
                </a:solidFill>
                <a:latin typeface="Cambria Math"/>
                <a:cs typeface="Cambria Math"/>
              </a:rPr>
              <a:t>𝑂(𝑛)</a:t>
            </a:r>
            <a:r>
              <a:rPr sz="2400" spc="24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work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and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Cambria Math"/>
                <a:cs typeface="Cambria Math"/>
              </a:rPr>
              <a:t>𝑂(log</a:t>
            </a:r>
            <a:r>
              <a:rPr sz="2400" spc="-12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Cambria Math"/>
                <a:cs typeface="Cambria Math"/>
              </a:rPr>
              <a:t>𝑛)</a:t>
            </a:r>
            <a:r>
              <a:rPr sz="2400" spc="23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depth</a:t>
            </a:r>
            <a:endParaRPr sz="2400" dirty="0">
              <a:latin typeface="Lucida Sans Unicode"/>
              <a:cs typeface="Lucida Sans Unicode"/>
            </a:endParaRPr>
          </a:p>
          <a:p>
            <a:pPr marL="7112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20" dirty="0">
                <a:solidFill>
                  <a:srgbClr val="585858"/>
                </a:solidFill>
                <a:latin typeface="Cambria Math"/>
                <a:cs typeface="Cambria Math"/>
              </a:rPr>
              <a:t>𝑂(𝑛</a:t>
            </a:r>
            <a:r>
              <a:rPr sz="2400" spc="-10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mbria Math"/>
                <a:cs typeface="Cambria Math"/>
              </a:rPr>
              <a:t>log</a:t>
            </a:r>
            <a:r>
              <a:rPr sz="2400" spc="-12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Cambria Math"/>
                <a:cs typeface="Cambria Math"/>
              </a:rPr>
              <a:t>𝑛)</a:t>
            </a:r>
            <a:r>
              <a:rPr sz="2400" spc="22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work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and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Cambria Math"/>
                <a:cs typeface="Cambria Math"/>
              </a:rPr>
              <a:t>𝑂(log</a:t>
            </a:r>
            <a:r>
              <a:rPr sz="2625" spc="44" baseline="28571" dirty="0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sz="2625" spc="157" baseline="28571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Cambria Math"/>
                <a:cs typeface="Cambria Math"/>
              </a:rPr>
              <a:t>𝑛)</a:t>
            </a:r>
            <a:r>
              <a:rPr sz="2400" spc="22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depth</a:t>
            </a:r>
            <a:endParaRPr sz="2400" dirty="0">
              <a:latin typeface="Lucida Sans Unicode"/>
              <a:cs typeface="Lucida Sans Unicode"/>
            </a:endParaRPr>
          </a:p>
          <a:p>
            <a:pPr marL="254000" indent="-228600">
              <a:lnSpc>
                <a:spcPct val="100000"/>
              </a:lnSpc>
              <a:spcBef>
                <a:spcPts val="325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Parallel</a:t>
            </a:r>
            <a:r>
              <a:rPr sz="2800" spc="-5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mergesort</a:t>
            </a:r>
            <a:endParaRPr sz="2800" dirty="0">
              <a:latin typeface="Lucida Sans Unicode"/>
              <a:cs typeface="Lucida Sans Unicode"/>
            </a:endParaRPr>
          </a:p>
          <a:p>
            <a:pPr marL="711200" lvl="1" indent="-22860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Key: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merge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two</a:t>
            </a:r>
            <a:r>
              <a:rPr sz="24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sorted</a:t>
            </a:r>
            <a:r>
              <a:rPr sz="24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arrays</a:t>
            </a:r>
            <a:r>
              <a:rPr sz="2400" spc="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into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another</a:t>
            </a:r>
            <a:r>
              <a:rPr sz="2400" spc="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sorted</a:t>
            </a:r>
            <a:r>
              <a:rPr sz="24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array</a:t>
            </a:r>
            <a:r>
              <a:rPr sz="24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parallel</a:t>
            </a:r>
            <a:endParaRPr sz="2400" dirty="0">
              <a:latin typeface="Lucida Sans Unicode"/>
              <a:cs typeface="Lucida Sans Unicode"/>
            </a:endParaRPr>
          </a:p>
          <a:p>
            <a:pPr marL="711200" lvl="1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Parallel</a:t>
            </a:r>
            <a:r>
              <a:rPr sz="2400" spc="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merging</a:t>
            </a:r>
            <a:r>
              <a:rPr sz="24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algorithm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–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25" dirty="0">
                <a:solidFill>
                  <a:srgbClr val="585858"/>
                </a:solidFill>
                <a:latin typeface="Cambria Math"/>
                <a:cs typeface="Cambria Math"/>
              </a:rPr>
              <a:t>𝑂(𝑛)</a:t>
            </a:r>
            <a:r>
              <a:rPr sz="2400" spc="229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work</a:t>
            </a:r>
            <a:r>
              <a:rPr sz="24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and</a:t>
            </a:r>
            <a:r>
              <a:rPr sz="24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Cambria Math"/>
                <a:cs typeface="Cambria Math"/>
              </a:rPr>
              <a:t>𝑂(log</a:t>
            </a:r>
            <a:r>
              <a:rPr sz="2400" spc="-12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Cambria Math"/>
                <a:cs typeface="Cambria Math"/>
              </a:rPr>
              <a:t>𝑛)</a:t>
            </a:r>
            <a:r>
              <a:rPr sz="2400" spc="23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depth</a:t>
            </a:r>
            <a:endParaRPr sz="2400" dirty="0">
              <a:latin typeface="Lucida Sans Unicode"/>
              <a:cs typeface="Lucida Sans Unicode"/>
            </a:endParaRPr>
          </a:p>
          <a:p>
            <a:pPr marL="7112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spc="20" dirty="0">
                <a:solidFill>
                  <a:srgbClr val="585858"/>
                </a:solidFill>
                <a:latin typeface="Cambria Math"/>
                <a:cs typeface="Cambria Math"/>
              </a:rPr>
              <a:t>𝑂(𝑛</a:t>
            </a:r>
            <a:r>
              <a:rPr sz="2400" spc="-10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Cambria Math"/>
                <a:cs typeface="Cambria Math"/>
              </a:rPr>
              <a:t>log</a:t>
            </a:r>
            <a:r>
              <a:rPr sz="2400" spc="-12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Cambria Math"/>
                <a:cs typeface="Cambria Math"/>
              </a:rPr>
              <a:t>𝑛)</a:t>
            </a:r>
            <a:r>
              <a:rPr sz="2400" spc="22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work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and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Cambria Math"/>
                <a:cs typeface="Cambria Math"/>
              </a:rPr>
              <a:t>𝑂(log</a:t>
            </a:r>
            <a:r>
              <a:rPr sz="2625" spc="44" baseline="28571" dirty="0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sz="2625" spc="157" baseline="28571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Cambria Math"/>
                <a:cs typeface="Cambria Math"/>
              </a:rPr>
              <a:t>𝑛)</a:t>
            </a:r>
            <a:r>
              <a:rPr sz="2400" spc="22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depth</a:t>
            </a:r>
            <a:endParaRPr sz="2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9314" y="2017598"/>
            <a:ext cx="6605270" cy="234315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645160" marR="5080" indent="-632460">
              <a:lnSpc>
                <a:spcPts val="8640"/>
              </a:lnSpc>
              <a:spcBef>
                <a:spcPts val="1170"/>
              </a:spcBef>
            </a:pPr>
            <a:r>
              <a:rPr sz="8000" b="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D</a:t>
            </a:r>
            <a:r>
              <a:rPr sz="8000" b="0" spc="20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r>
              <a:rPr sz="8000" b="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termin</a:t>
            </a:r>
            <a:r>
              <a:rPr sz="8000" b="0" spc="15" dirty="0">
                <a:solidFill>
                  <a:srgbClr val="585858"/>
                </a:solidFill>
                <a:latin typeface="Lucida Sans Unicode"/>
                <a:cs typeface="Lucida Sans Unicode"/>
              </a:rPr>
              <a:t>i</a:t>
            </a:r>
            <a:r>
              <a:rPr sz="8000" b="0" dirty="0">
                <a:solidFill>
                  <a:srgbClr val="585858"/>
                </a:solidFill>
                <a:latin typeface="Lucida Sans Unicode"/>
                <a:cs typeface="Lucida Sans Unicode"/>
              </a:rPr>
              <a:t>stic  Parallelism</a:t>
            </a:r>
            <a:endParaRPr sz="8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20</a:t>
            </a:fld>
            <a:endParaRPr spc="-5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49325"/>
            <a:ext cx="5407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40" dirty="0">
                <a:solidFill>
                  <a:srgbClr val="4471C4"/>
                </a:solidFill>
                <a:latin typeface="Bahnschrift"/>
                <a:cs typeface="Bahnschrift"/>
              </a:rPr>
              <a:t>High-level</a:t>
            </a:r>
            <a:r>
              <a:rPr sz="4000" b="0" spc="9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20" dirty="0">
                <a:solidFill>
                  <a:srgbClr val="4471C4"/>
                </a:solidFill>
                <a:latin typeface="Bahnschrift"/>
                <a:cs typeface="Bahnschrift"/>
              </a:rPr>
              <a:t>idea</a:t>
            </a:r>
            <a:endParaRPr sz="4000" dirty="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21</a:t>
            </a:fld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8862"/>
            <a:ext cx="11201400" cy="4313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Some</a:t>
            </a:r>
            <a:r>
              <a:rPr sz="32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32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additional</a:t>
            </a:r>
            <a:r>
              <a:rPr sz="32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585858"/>
                </a:solidFill>
                <a:latin typeface="Lucida Sans Unicode"/>
                <a:cs typeface="Lucida Sans Unicode"/>
              </a:rPr>
              <a:t>restrictions,</a:t>
            </a:r>
            <a:r>
              <a:rPr sz="32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32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but</a:t>
            </a:r>
            <a:r>
              <a:rPr sz="32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585858"/>
                </a:solidFill>
                <a:latin typeface="Lucida Sans Unicode"/>
                <a:cs typeface="Lucida Sans Unicode"/>
              </a:rPr>
              <a:t>weaker</a:t>
            </a:r>
            <a:r>
              <a:rPr sz="32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585858"/>
                </a:solidFill>
                <a:latin typeface="Lucida Sans Unicode"/>
                <a:cs typeface="Lucida Sans Unicode"/>
              </a:rPr>
              <a:t>than</a:t>
            </a:r>
            <a:r>
              <a:rPr sz="32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32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race-free</a:t>
            </a:r>
            <a:endParaRPr sz="3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85858"/>
              </a:buClr>
              <a:buFont typeface="Arial MT"/>
              <a:buChar char="•"/>
            </a:pPr>
            <a:endParaRPr sz="3050">
              <a:latin typeface="Lucida Sans Unicode"/>
              <a:cs typeface="Lucida Sans Unicode"/>
            </a:endParaRPr>
          </a:p>
          <a:p>
            <a:pPr marL="241300" marR="1427480" indent="-228600">
              <a:lnSpc>
                <a:spcPts val="346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585858"/>
                </a:solidFill>
                <a:latin typeface="Lucida Sans Unicode"/>
                <a:cs typeface="Lucida Sans Unicode"/>
              </a:rPr>
              <a:t>A parallel</a:t>
            </a:r>
            <a:r>
              <a:rPr sz="32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585858"/>
                </a:solidFill>
                <a:latin typeface="Lucida Sans Unicode"/>
                <a:cs typeface="Lucida Sans Unicode"/>
              </a:rPr>
              <a:t>algorithm</a:t>
            </a:r>
            <a:r>
              <a:rPr sz="32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585858"/>
                </a:solidFill>
                <a:latin typeface="Lucida Sans Unicode"/>
                <a:cs typeface="Lucida Sans Unicode"/>
              </a:rPr>
              <a:t>can</a:t>
            </a:r>
            <a:r>
              <a:rPr sz="32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585858"/>
                </a:solidFill>
                <a:latin typeface="Lucida Sans Unicode"/>
                <a:cs typeface="Lucida Sans Unicode"/>
              </a:rPr>
              <a:t>be</a:t>
            </a:r>
            <a:r>
              <a:rPr sz="32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585858"/>
                </a:solidFill>
                <a:latin typeface="Lucida Sans Unicode"/>
                <a:cs typeface="Lucida Sans Unicode"/>
              </a:rPr>
              <a:t>racy,</a:t>
            </a:r>
            <a:r>
              <a:rPr sz="32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32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but</a:t>
            </a:r>
            <a:r>
              <a:rPr sz="32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32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32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585858"/>
                </a:solidFill>
                <a:latin typeface="Lucida Sans Unicode"/>
                <a:cs typeface="Lucida Sans Unicode"/>
              </a:rPr>
              <a:t>parallel </a:t>
            </a:r>
            <a:r>
              <a:rPr sz="3200" spc="-994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585858"/>
                </a:solidFill>
                <a:latin typeface="Lucida Sans Unicode"/>
                <a:cs typeface="Lucida Sans Unicode"/>
              </a:rPr>
              <a:t>execution</a:t>
            </a:r>
            <a:r>
              <a:rPr sz="32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32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must</a:t>
            </a:r>
            <a:r>
              <a:rPr sz="32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585858"/>
                </a:solidFill>
                <a:latin typeface="Lucida Sans Unicode"/>
                <a:cs typeface="Lucida Sans Unicode"/>
              </a:rPr>
              <a:t>match</a:t>
            </a:r>
            <a:r>
              <a:rPr sz="32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32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32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585858"/>
                </a:solidFill>
                <a:latin typeface="Lucida Sans Unicode"/>
                <a:cs typeface="Lucida Sans Unicode"/>
              </a:rPr>
              <a:t>sequential</a:t>
            </a:r>
            <a:r>
              <a:rPr sz="32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585858"/>
                </a:solidFill>
                <a:latin typeface="Lucida Sans Unicode"/>
                <a:cs typeface="Lucida Sans Unicode"/>
              </a:rPr>
              <a:t>execution</a:t>
            </a:r>
            <a:endParaRPr sz="32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421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585858"/>
                </a:solidFill>
                <a:latin typeface="Lucida Sans Unicode"/>
                <a:cs typeface="Lucida Sans Unicode"/>
              </a:rPr>
              <a:t>When</a:t>
            </a:r>
            <a:r>
              <a:rPr sz="32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32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debugging:</a:t>
            </a:r>
            <a:endParaRPr sz="3200">
              <a:latin typeface="Lucida Sans Unicode"/>
              <a:cs typeface="Lucida Sans Unicode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First</a:t>
            </a:r>
            <a:r>
              <a:rPr sz="2800" spc="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guarantee</a:t>
            </a:r>
            <a:r>
              <a:rPr sz="2800" spc="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800" spc="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sequential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execution</a:t>
            </a:r>
            <a:r>
              <a:rPr sz="2800" spc="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is 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correct</a:t>
            </a:r>
            <a:endParaRPr sz="2800">
              <a:latin typeface="Lucida Sans Unicode"/>
              <a:cs typeface="Lucida Sans Unicode"/>
            </a:endParaRPr>
          </a:p>
          <a:p>
            <a:pPr marL="698500" lvl="1" indent="-22860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Then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check</a:t>
            </a:r>
            <a:r>
              <a:rPr sz="2800" spc="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if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parallel</a:t>
            </a:r>
            <a:r>
              <a:rPr sz="2800" spc="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execution</a:t>
            </a:r>
            <a:r>
              <a:rPr sz="28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is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same</a:t>
            </a:r>
            <a:endParaRPr sz="2800">
              <a:latin typeface="Lucida Sans Unicode"/>
              <a:cs typeface="Lucida Sans Unicode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E.g.,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printing</a:t>
            </a:r>
            <a:r>
              <a:rPr sz="24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out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all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intermediate</a:t>
            </a:r>
            <a:r>
              <a:rPr sz="2400" spc="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states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595115" y="1060703"/>
          <a:ext cx="4531356" cy="566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f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g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73913"/>
            <a:ext cx="375348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rgbClr val="4D5060"/>
                </a:solidFill>
              </a:rPr>
              <a:t>Random</a:t>
            </a:r>
            <a:r>
              <a:rPr sz="2900" spc="-70" dirty="0">
                <a:solidFill>
                  <a:srgbClr val="4D5060"/>
                </a:solidFill>
              </a:rPr>
              <a:t> </a:t>
            </a:r>
            <a:r>
              <a:rPr sz="2900" dirty="0">
                <a:solidFill>
                  <a:srgbClr val="4D5060"/>
                </a:solidFill>
              </a:rPr>
              <a:t>Permutation</a:t>
            </a:r>
            <a:endParaRPr sz="2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595115" y="1060703"/>
          <a:ext cx="4531356" cy="566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f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g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35940" y="2084958"/>
            <a:ext cx="10372725" cy="25247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Generating random permutation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is a </a:t>
            </a:r>
            <a:r>
              <a:rPr sz="2800" dirty="0">
                <a:solidFill>
                  <a:srgbClr val="2E5496"/>
                </a:solidFill>
                <a:latin typeface="Lucida Sans Unicode"/>
                <a:cs typeface="Lucida Sans Unicode"/>
              </a:rPr>
              <a:t>fundamental building </a:t>
            </a:r>
            <a:r>
              <a:rPr sz="2800" spc="-875" dirty="0">
                <a:solidFill>
                  <a:srgbClr val="2E5496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E5496"/>
                </a:solidFill>
                <a:latin typeface="Lucida Sans Unicode"/>
                <a:cs typeface="Lucida Sans Unicode"/>
              </a:rPr>
              <a:t>block</a:t>
            </a:r>
            <a:r>
              <a:rPr sz="2800" spc="-10" dirty="0">
                <a:solidFill>
                  <a:srgbClr val="2E5496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parallel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algorithms</a:t>
            </a:r>
            <a:endParaRPr sz="2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585858"/>
              </a:buClr>
              <a:buFont typeface="Arial MT"/>
              <a:buChar char="•"/>
            </a:pPr>
            <a:endParaRPr sz="2700">
              <a:latin typeface="Lucida Sans Unicode"/>
              <a:cs typeface="Lucida Sans Unicode"/>
            </a:endParaRPr>
          </a:p>
          <a:p>
            <a:pPr marL="241300" marR="92710" indent="-228600">
              <a:lnSpc>
                <a:spcPts val="303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But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for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decades,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we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don’t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know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how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to randomly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permute </a:t>
            </a:r>
            <a:r>
              <a:rPr sz="2800" spc="-869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elements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 parallel efficiently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both theoretically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and </a:t>
            </a:r>
            <a:r>
              <a:rPr sz="28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pratically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73913"/>
            <a:ext cx="375348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rgbClr val="4D5060"/>
                </a:solidFill>
              </a:rPr>
              <a:t>Random</a:t>
            </a:r>
            <a:r>
              <a:rPr sz="2900" spc="-70" dirty="0">
                <a:solidFill>
                  <a:srgbClr val="4D5060"/>
                </a:solidFill>
              </a:rPr>
              <a:t> </a:t>
            </a:r>
            <a:r>
              <a:rPr sz="2900" dirty="0">
                <a:solidFill>
                  <a:srgbClr val="4D5060"/>
                </a:solidFill>
              </a:rPr>
              <a:t>Permutation</a:t>
            </a:r>
            <a:endParaRPr sz="2900"/>
          </a:p>
        </p:txBody>
      </p:sp>
      <p:sp>
        <p:nvSpPr>
          <p:cNvPr id="5" name="object 5"/>
          <p:cNvSpPr txBox="1"/>
          <p:nvPr/>
        </p:nvSpPr>
        <p:spPr>
          <a:xfrm>
            <a:off x="11764136" y="6508191"/>
            <a:ext cx="26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7E7E7E"/>
                </a:solidFill>
                <a:latin typeface="Microsoft Sans Serif"/>
                <a:cs typeface="Microsoft Sans Serif"/>
              </a:rPr>
              <a:t>25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74694" y="4986020"/>
            <a:ext cx="4123690" cy="605790"/>
            <a:chOff x="3774694" y="4986020"/>
            <a:chExt cx="4123690" cy="6057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4694" y="4986401"/>
              <a:ext cx="628141" cy="4298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369054" y="4986019"/>
              <a:ext cx="3529329" cy="605790"/>
            </a:xfrm>
            <a:custGeom>
              <a:avLst/>
              <a:gdLst/>
              <a:ahLst/>
              <a:cxnLst/>
              <a:rect l="l" t="t" r="r" b="b"/>
              <a:pathLst>
                <a:path w="3529329" h="605789">
                  <a:moveTo>
                    <a:pt x="708266" y="356527"/>
                  </a:moveTo>
                  <a:lnTo>
                    <a:pt x="708050" y="356489"/>
                  </a:lnTo>
                  <a:lnTo>
                    <a:pt x="708266" y="356527"/>
                  </a:lnTo>
                  <a:close/>
                </a:path>
                <a:path w="3529329" h="605789">
                  <a:moveTo>
                    <a:pt x="3528949" y="8509"/>
                  </a:moveTo>
                  <a:lnTo>
                    <a:pt x="3471672" y="0"/>
                  </a:lnTo>
                  <a:lnTo>
                    <a:pt x="3467531" y="28130"/>
                  </a:lnTo>
                  <a:lnTo>
                    <a:pt x="3460026" y="54356"/>
                  </a:lnTo>
                  <a:lnTo>
                    <a:pt x="3433724" y="107048"/>
                  </a:lnTo>
                  <a:lnTo>
                    <a:pt x="3392932" y="158610"/>
                  </a:lnTo>
                  <a:lnTo>
                    <a:pt x="3366008" y="185039"/>
                  </a:lnTo>
                  <a:lnTo>
                    <a:pt x="3337598" y="209270"/>
                  </a:lnTo>
                  <a:lnTo>
                    <a:pt x="3303651" y="234708"/>
                  </a:lnTo>
                  <a:lnTo>
                    <a:pt x="3304921" y="233680"/>
                  </a:lnTo>
                  <a:lnTo>
                    <a:pt x="3267316" y="258622"/>
                  </a:lnTo>
                  <a:lnTo>
                    <a:pt x="3227984" y="281952"/>
                  </a:lnTo>
                  <a:lnTo>
                    <a:pt x="3227527" y="282194"/>
                  </a:lnTo>
                  <a:lnTo>
                    <a:pt x="3184779" y="305054"/>
                  </a:lnTo>
                  <a:lnTo>
                    <a:pt x="3185795" y="304419"/>
                  </a:lnTo>
                  <a:lnTo>
                    <a:pt x="3139135" y="327050"/>
                  </a:lnTo>
                  <a:lnTo>
                    <a:pt x="3091053" y="347980"/>
                  </a:lnTo>
                  <a:lnTo>
                    <a:pt x="3090888" y="348056"/>
                  </a:lnTo>
                  <a:lnTo>
                    <a:pt x="3090087" y="348361"/>
                  </a:lnTo>
                  <a:lnTo>
                    <a:pt x="3038602" y="368935"/>
                  </a:lnTo>
                  <a:lnTo>
                    <a:pt x="3039491" y="368554"/>
                  </a:lnTo>
                  <a:lnTo>
                    <a:pt x="2984639" y="388404"/>
                  </a:lnTo>
                  <a:lnTo>
                    <a:pt x="2927477" y="407035"/>
                  </a:lnTo>
                  <a:lnTo>
                    <a:pt x="2928112" y="406781"/>
                  </a:lnTo>
                  <a:lnTo>
                    <a:pt x="2868041" y="424688"/>
                  </a:lnTo>
                  <a:lnTo>
                    <a:pt x="2868803" y="424561"/>
                  </a:lnTo>
                  <a:lnTo>
                    <a:pt x="2806319" y="441325"/>
                  </a:lnTo>
                  <a:lnTo>
                    <a:pt x="2806954" y="441198"/>
                  </a:lnTo>
                  <a:lnTo>
                    <a:pt x="2742311" y="457073"/>
                  </a:lnTo>
                  <a:lnTo>
                    <a:pt x="2742946" y="456819"/>
                  </a:lnTo>
                  <a:lnTo>
                    <a:pt x="2676779" y="471297"/>
                  </a:lnTo>
                  <a:lnTo>
                    <a:pt x="2676410" y="471373"/>
                  </a:lnTo>
                  <a:lnTo>
                    <a:pt x="2676220" y="471411"/>
                  </a:lnTo>
                  <a:lnTo>
                    <a:pt x="2608453" y="484759"/>
                  </a:lnTo>
                  <a:lnTo>
                    <a:pt x="2607703" y="484886"/>
                  </a:lnTo>
                  <a:lnTo>
                    <a:pt x="2537714" y="496951"/>
                  </a:lnTo>
                  <a:lnTo>
                    <a:pt x="2538349" y="496951"/>
                  </a:lnTo>
                  <a:lnTo>
                    <a:pt x="2465705" y="508000"/>
                  </a:lnTo>
                  <a:lnTo>
                    <a:pt x="2466340" y="507873"/>
                  </a:lnTo>
                  <a:lnTo>
                    <a:pt x="2392045" y="517652"/>
                  </a:lnTo>
                  <a:lnTo>
                    <a:pt x="2392553" y="517652"/>
                  </a:lnTo>
                  <a:lnTo>
                    <a:pt x="2316734" y="526034"/>
                  </a:lnTo>
                  <a:lnTo>
                    <a:pt x="2317623" y="526034"/>
                  </a:lnTo>
                  <a:lnTo>
                    <a:pt x="2161413" y="538861"/>
                  </a:lnTo>
                  <a:lnTo>
                    <a:pt x="2162416" y="538734"/>
                  </a:lnTo>
                  <a:lnTo>
                    <a:pt x="2001139" y="546100"/>
                  </a:lnTo>
                  <a:lnTo>
                    <a:pt x="2001901" y="546100"/>
                  </a:lnTo>
                  <a:lnTo>
                    <a:pt x="1920113" y="547497"/>
                  </a:lnTo>
                  <a:lnTo>
                    <a:pt x="1919643" y="547497"/>
                  </a:lnTo>
                  <a:lnTo>
                    <a:pt x="1836801" y="547370"/>
                  </a:lnTo>
                  <a:lnTo>
                    <a:pt x="1837537" y="547497"/>
                  </a:lnTo>
                  <a:lnTo>
                    <a:pt x="1680972" y="543052"/>
                  </a:lnTo>
                  <a:lnTo>
                    <a:pt x="1681988" y="543052"/>
                  </a:lnTo>
                  <a:lnTo>
                    <a:pt x="1529842" y="533527"/>
                  </a:lnTo>
                  <a:lnTo>
                    <a:pt x="1530985" y="533527"/>
                  </a:lnTo>
                  <a:lnTo>
                    <a:pt x="1384046" y="519049"/>
                  </a:lnTo>
                  <a:lnTo>
                    <a:pt x="1384808" y="519049"/>
                  </a:lnTo>
                  <a:lnTo>
                    <a:pt x="1314538" y="510032"/>
                  </a:lnTo>
                  <a:lnTo>
                    <a:pt x="1313561" y="509905"/>
                  </a:lnTo>
                  <a:lnTo>
                    <a:pt x="1314069" y="510032"/>
                  </a:lnTo>
                  <a:lnTo>
                    <a:pt x="1245196" y="499872"/>
                  </a:lnTo>
                  <a:lnTo>
                    <a:pt x="1244346" y="499745"/>
                  </a:lnTo>
                  <a:lnTo>
                    <a:pt x="1244981" y="499872"/>
                  </a:lnTo>
                  <a:lnTo>
                    <a:pt x="1176909" y="488442"/>
                  </a:lnTo>
                  <a:lnTo>
                    <a:pt x="1177417" y="488442"/>
                  </a:lnTo>
                  <a:lnTo>
                    <a:pt x="1111796" y="476123"/>
                  </a:lnTo>
                  <a:lnTo>
                    <a:pt x="1111415" y="476059"/>
                  </a:lnTo>
                  <a:lnTo>
                    <a:pt x="1111237" y="476021"/>
                  </a:lnTo>
                  <a:lnTo>
                    <a:pt x="1047838" y="462661"/>
                  </a:lnTo>
                  <a:lnTo>
                    <a:pt x="1047242" y="462534"/>
                  </a:lnTo>
                  <a:lnTo>
                    <a:pt x="1047750" y="462661"/>
                  </a:lnTo>
                  <a:lnTo>
                    <a:pt x="985266" y="448056"/>
                  </a:lnTo>
                  <a:lnTo>
                    <a:pt x="985901" y="448183"/>
                  </a:lnTo>
                  <a:lnTo>
                    <a:pt x="985405" y="448056"/>
                  </a:lnTo>
                  <a:lnTo>
                    <a:pt x="927633" y="433171"/>
                  </a:lnTo>
                  <a:lnTo>
                    <a:pt x="935101" y="433324"/>
                  </a:lnTo>
                  <a:lnTo>
                    <a:pt x="977392" y="433197"/>
                  </a:lnTo>
                  <a:lnTo>
                    <a:pt x="1019429" y="432054"/>
                  </a:lnTo>
                  <a:lnTo>
                    <a:pt x="1060831" y="429895"/>
                  </a:lnTo>
                  <a:lnTo>
                    <a:pt x="1101471" y="426593"/>
                  </a:lnTo>
                  <a:lnTo>
                    <a:pt x="1141603" y="422402"/>
                  </a:lnTo>
                  <a:lnTo>
                    <a:pt x="1180973" y="417322"/>
                  </a:lnTo>
                  <a:lnTo>
                    <a:pt x="1219708" y="411353"/>
                  </a:lnTo>
                  <a:lnTo>
                    <a:pt x="1232115" y="409028"/>
                  </a:lnTo>
                  <a:lnTo>
                    <a:pt x="1241806" y="410718"/>
                  </a:lnTo>
                  <a:lnTo>
                    <a:pt x="1279525" y="416179"/>
                  </a:lnTo>
                  <a:lnTo>
                    <a:pt x="1317879" y="420878"/>
                  </a:lnTo>
                  <a:lnTo>
                    <a:pt x="1356995" y="424688"/>
                  </a:lnTo>
                  <a:lnTo>
                    <a:pt x="1396619" y="427482"/>
                  </a:lnTo>
                  <a:lnTo>
                    <a:pt x="1436878" y="429387"/>
                  </a:lnTo>
                  <a:lnTo>
                    <a:pt x="1477645" y="430276"/>
                  </a:lnTo>
                  <a:lnTo>
                    <a:pt x="1519936" y="430149"/>
                  </a:lnTo>
                  <a:lnTo>
                    <a:pt x="1561973" y="429006"/>
                  </a:lnTo>
                  <a:lnTo>
                    <a:pt x="1603248" y="426847"/>
                  </a:lnTo>
                  <a:lnTo>
                    <a:pt x="1644015" y="423672"/>
                  </a:lnTo>
                  <a:lnTo>
                    <a:pt x="1684147" y="419354"/>
                  </a:lnTo>
                  <a:lnTo>
                    <a:pt x="1723517" y="414401"/>
                  </a:lnTo>
                  <a:lnTo>
                    <a:pt x="1762252" y="408178"/>
                  </a:lnTo>
                  <a:lnTo>
                    <a:pt x="1770405" y="406679"/>
                  </a:lnTo>
                  <a:lnTo>
                    <a:pt x="1793494" y="410718"/>
                  </a:lnTo>
                  <a:lnTo>
                    <a:pt x="1831213" y="416179"/>
                  </a:lnTo>
                  <a:lnTo>
                    <a:pt x="1869567" y="420878"/>
                  </a:lnTo>
                  <a:lnTo>
                    <a:pt x="1908683" y="424688"/>
                  </a:lnTo>
                  <a:lnTo>
                    <a:pt x="1948307" y="427482"/>
                  </a:lnTo>
                  <a:lnTo>
                    <a:pt x="1988566" y="429387"/>
                  </a:lnTo>
                  <a:lnTo>
                    <a:pt x="2029333" y="430276"/>
                  </a:lnTo>
                  <a:lnTo>
                    <a:pt x="2071624" y="430149"/>
                  </a:lnTo>
                  <a:lnTo>
                    <a:pt x="2113661" y="429006"/>
                  </a:lnTo>
                  <a:lnTo>
                    <a:pt x="2154936" y="426847"/>
                  </a:lnTo>
                  <a:lnTo>
                    <a:pt x="2195690" y="423672"/>
                  </a:lnTo>
                  <a:lnTo>
                    <a:pt x="2235835" y="419354"/>
                  </a:lnTo>
                  <a:lnTo>
                    <a:pt x="2275192" y="414401"/>
                  </a:lnTo>
                  <a:lnTo>
                    <a:pt x="2313940" y="408178"/>
                  </a:lnTo>
                  <a:lnTo>
                    <a:pt x="2351786" y="401193"/>
                  </a:lnTo>
                  <a:lnTo>
                    <a:pt x="2424811" y="384683"/>
                  </a:lnTo>
                  <a:lnTo>
                    <a:pt x="2468842" y="372364"/>
                  </a:lnTo>
                  <a:lnTo>
                    <a:pt x="2472639" y="371221"/>
                  </a:lnTo>
                  <a:lnTo>
                    <a:pt x="2479802" y="369062"/>
                  </a:lnTo>
                  <a:lnTo>
                    <a:pt x="2494153" y="364744"/>
                  </a:lnTo>
                  <a:lnTo>
                    <a:pt x="2502306" y="361950"/>
                  </a:lnTo>
                  <a:lnTo>
                    <a:pt x="2516784" y="356997"/>
                  </a:lnTo>
                  <a:lnTo>
                    <a:pt x="2527173" y="353441"/>
                  </a:lnTo>
                  <a:lnTo>
                    <a:pt x="2533269" y="351155"/>
                  </a:lnTo>
                  <a:lnTo>
                    <a:pt x="2551239" y="344424"/>
                  </a:lnTo>
                  <a:lnTo>
                    <a:pt x="2559050" y="341503"/>
                  </a:lnTo>
                  <a:lnTo>
                    <a:pt x="2570353" y="336804"/>
                  </a:lnTo>
                  <a:lnTo>
                    <a:pt x="2590190" y="328549"/>
                  </a:lnTo>
                  <a:lnTo>
                    <a:pt x="2610091" y="319532"/>
                  </a:lnTo>
                  <a:lnTo>
                    <a:pt x="2619629" y="315214"/>
                  </a:lnTo>
                  <a:lnTo>
                    <a:pt x="2630500" y="309753"/>
                  </a:lnTo>
                  <a:lnTo>
                    <a:pt x="2647950" y="300990"/>
                  </a:lnTo>
                  <a:lnTo>
                    <a:pt x="2651429" y="299085"/>
                  </a:lnTo>
                  <a:lnTo>
                    <a:pt x="2675128" y="286131"/>
                  </a:lnTo>
                  <a:lnTo>
                    <a:pt x="2692641" y="275463"/>
                  </a:lnTo>
                  <a:lnTo>
                    <a:pt x="2700782" y="270510"/>
                  </a:lnTo>
                  <a:lnTo>
                    <a:pt x="2712301" y="262763"/>
                  </a:lnTo>
                  <a:lnTo>
                    <a:pt x="2725166" y="254127"/>
                  </a:lnTo>
                  <a:lnTo>
                    <a:pt x="2731300" y="249555"/>
                  </a:lnTo>
                  <a:lnTo>
                    <a:pt x="2748026" y="237121"/>
                  </a:lnTo>
                  <a:lnTo>
                    <a:pt x="2749715" y="235712"/>
                  </a:lnTo>
                  <a:lnTo>
                    <a:pt x="2767165" y="221361"/>
                  </a:lnTo>
                  <a:lnTo>
                    <a:pt x="2769489" y="219456"/>
                  </a:lnTo>
                  <a:lnTo>
                    <a:pt x="2783649" y="206375"/>
                  </a:lnTo>
                  <a:lnTo>
                    <a:pt x="2789301" y="201168"/>
                  </a:lnTo>
                  <a:lnTo>
                    <a:pt x="2798991" y="191135"/>
                  </a:lnTo>
                  <a:lnTo>
                    <a:pt x="2807589" y="182245"/>
                  </a:lnTo>
                  <a:lnTo>
                    <a:pt x="2813304" y="175387"/>
                  </a:lnTo>
                  <a:lnTo>
                    <a:pt x="2824099" y="162433"/>
                  </a:lnTo>
                  <a:lnTo>
                    <a:pt x="2826410" y="159258"/>
                  </a:lnTo>
                  <a:lnTo>
                    <a:pt x="2837370" y="144272"/>
                  </a:lnTo>
                  <a:lnTo>
                    <a:pt x="2838577" y="142621"/>
                  </a:lnTo>
                  <a:lnTo>
                    <a:pt x="2838958" y="142113"/>
                  </a:lnTo>
                  <a:lnTo>
                    <a:pt x="2847721" y="127635"/>
                  </a:lnTo>
                  <a:lnTo>
                    <a:pt x="2851658" y="121158"/>
                  </a:lnTo>
                  <a:lnTo>
                    <a:pt x="2856877" y="110998"/>
                  </a:lnTo>
                  <a:lnTo>
                    <a:pt x="2857931" y="108966"/>
                  </a:lnTo>
                  <a:lnTo>
                    <a:pt x="2862707" y="99695"/>
                  </a:lnTo>
                  <a:lnTo>
                    <a:pt x="2865780" y="91948"/>
                  </a:lnTo>
                  <a:lnTo>
                    <a:pt x="2871597" y="77343"/>
                  </a:lnTo>
                  <a:lnTo>
                    <a:pt x="2871698" y="76962"/>
                  </a:lnTo>
                  <a:lnTo>
                    <a:pt x="2872460" y="74422"/>
                  </a:lnTo>
                  <a:lnTo>
                    <a:pt x="2877604" y="57150"/>
                  </a:lnTo>
                  <a:lnTo>
                    <a:pt x="2878328" y="54737"/>
                  </a:lnTo>
                  <a:lnTo>
                    <a:pt x="2880791" y="42164"/>
                  </a:lnTo>
                  <a:lnTo>
                    <a:pt x="2881325" y="39497"/>
                  </a:lnTo>
                  <a:lnTo>
                    <a:pt x="2882900" y="31496"/>
                  </a:lnTo>
                  <a:lnTo>
                    <a:pt x="2883776" y="21844"/>
                  </a:lnTo>
                  <a:lnTo>
                    <a:pt x="2884932" y="9271"/>
                  </a:lnTo>
                  <a:lnTo>
                    <a:pt x="2827274" y="3937"/>
                  </a:lnTo>
                  <a:lnTo>
                    <a:pt x="2825432" y="24066"/>
                  </a:lnTo>
                  <a:lnTo>
                    <a:pt x="2825292" y="24765"/>
                  </a:lnTo>
                  <a:lnTo>
                    <a:pt x="2809938" y="75539"/>
                  </a:lnTo>
                  <a:lnTo>
                    <a:pt x="2791168" y="109194"/>
                  </a:lnTo>
                  <a:lnTo>
                    <a:pt x="2777871" y="127635"/>
                  </a:lnTo>
                  <a:lnTo>
                    <a:pt x="2779014" y="125984"/>
                  </a:lnTo>
                  <a:lnTo>
                    <a:pt x="2765006" y="142786"/>
                  </a:lnTo>
                  <a:lnTo>
                    <a:pt x="2748153" y="160274"/>
                  </a:lnTo>
                  <a:lnTo>
                    <a:pt x="2749296" y="159258"/>
                  </a:lnTo>
                  <a:lnTo>
                    <a:pt x="2730754" y="176403"/>
                  </a:lnTo>
                  <a:lnTo>
                    <a:pt x="2732024" y="175387"/>
                  </a:lnTo>
                  <a:lnTo>
                    <a:pt x="2712364" y="191592"/>
                  </a:lnTo>
                  <a:lnTo>
                    <a:pt x="2711767" y="192024"/>
                  </a:lnTo>
                  <a:lnTo>
                    <a:pt x="2691257" y="207137"/>
                  </a:lnTo>
                  <a:lnTo>
                    <a:pt x="2669159" y="222008"/>
                  </a:lnTo>
                  <a:lnTo>
                    <a:pt x="2670302" y="221361"/>
                  </a:lnTo>
                  <a:lnTo>
                    <a:pt x="2645537" y="236220"/>
                  </a:lnTo>
                  <a:lnTo>
                    <a:pt x="2646553" y="235712"/>
                  </a:lnTo>
                  <a:lnTo>
                    <a:pt x="2620619" y="250012"/>
                  </a:lnTo>
                  <a:lnTo>
                    <a:pt x="2594102" y="263271"/>
                  </a:lnTo>
                  <a:lnTo>
                    <a:pt x="2595245" y="262763"/>
                  </a:lnTo>
                  <a:lnTo>
                    <a:pt x="2566746" y="275691"/>
                  </a:lnTo>
                  <a:lnTo>
                    <a:pt x="2567305" y="275463"/>
                  </a:lnTo>
                  <a:lnTo>
                    <a:pt x="2566416" y="275844"/>
                  </a:lnTo>
                  <a:lnTo>
                    <a:pt x="2566746" y="275691"/>
                  </a:lnTo>
                  <a:lnTo>
                    <a:pt x="2566378" y="275844"/>
                  </a:lnTo>
                  <a:lnTo>
                    <a:pt x="2537460" y="287782"/>
                  </a:lnTo>
                  <a:lnTo>
                    <a:pt x="2538349" y="287401"/>
                  </a:lnTo>
                  <a:lnTo>
                    <a:pt x="2537333" y="287782"/>
                  </a:lnTo>
                  <a:lnTo>
                    <a:pt x="2507234" y="299085"/>
                  </a:lnTo>
                  <a:lnTo>
                    <a:pt x="2508123" y="298704"/>
                  </a:lnTo>
                  <a:lnTo>
                    <a:pt x="2475865" y="309753"/>
                  </a:lnTo>
                  <a:lnTo>
                    <a:pt x="2476881" y="309372"/>
                  </a:lnTo>
                  <a:lnTo>
                    <a:pt x="2443480" y="319532"/>
                  </a:lnTo>
                  <a:lnTo>
                    <a:pt x="2444242" y="319278"/>
                  </a:lnTo>
                  <a:lnTo>
                    <a:pt x="2409952" y="328676"/>
                  </a:lnTo>
                  <a:lnTo>
                    <a:pt x="2410841" y="328549"/>
                  </a:lnTo>
                  <a:lnTo>
                    <a:pt x="2375535" y="336931"/>
                  </a:lnTo>
                  <a:lnTo>
                    <a:pt x="2376170" y="336804"/>
                  </a:lnTo>
                  <a:lnTo>
                    <a:pt x="2339975" y="344551"/>
                  </a:lnTo>
                  <a:lnTo>
                    <a:pt x="2340737" y="344424"/>
                  </a:lnTo>
                  <a:lnTo>
                    <a:pt x="2304542" y="351155"/>
                  </a:lnTo>
                  <a:lnTo>
                    <a:pt x="2304338" y="351193"/>
                  </a:lnTo>
                  <a:lnTo>
                    <a:pt x="2304034" y="351243"/>
                  </a:lnTo>
                  <a:lnTo>
                    <a:pt x="2267445" y="356997"/>
                  </a:lnTo>
                  <a:lnTo>
                    <a:pt x="2267077" y="357060"/>
                  </a:lnTo>
                  <a:lnTo>
                    <a:pt x="2266454" y="357124"/>
                  </a:lnTo>
                  <a:lnTo>
                    <a:pt x="2228723" y="361950"/>
                  </a:lnTo>
                  <a:lnTo>
                    <a:pt x="2229345" y="361823"/>
                  </a:lnTo>
                  <a:lnTo>
                    <a:pt x="2189988" y="366014"/>
                  </a:lnTo>
                  <a:lnTo>
                    <a:pt x="2190877" y="366014"/>
                  </a:lnTo>
                  <a:lnTo>
                    <a:pt x="2150872" y="369062"/>
                  </a:lnTo>
                  <a:lnTo>
                    <a:pt x="2151494" y="368935"/>
                  </a:lnTo>
                  <a:lnTo>
                    <a:pt x="2110867" y="371221"/>
                  </a:lnTo>
                  <a:lnTo>
                    <a:pt x="2111629" y="371094"/>
                  </a:lnTo>
                  <a:lnTo>
                    <a:pt x="2070354" y="372237"/>
                  </a:lnTo>
                  <a:lnTo>
                    <a:pt x="2030222" y="372364"/>
                  </a:lnTo>
                  <a:lnTo>
                    <a:pt x="1995932" y="371602"/>
                  </a:lnTo>
                  <a:lnTo>
                    <a:pt x="1990217" y="371475"/>
                  </a:lnTo>
                  <a:lnTo>
                    <a:pt x="1990979" y="371602"/>
                  </a:lnTo>
                  <a:lnTo>
                    <a:pt x="1951355" y="369697"/>
                  </a:lnTo>
                  <a:lnTo>
                    <a:pt x="1952117" y="369697"/>
                  </a:lnTo>
                  <a:lnTo>
                    <a:pt x="1931022" y="368198"/>
                  </a:lnTo>
                  <a:lnTo>
                    <a:pt x="1942465" y="364744"/>
                  </a:lnTo>
                  <a:lnTo>
                    <a:pt x="1950618" y="361950"/>
                  </a:lnTo>
                  <a:lnTo>
                    <a:pt x="1965096" y="356997"/>
                  </a:lnTo>
                  <a:lnTo>
                    <a:pt x="1975485" y="353441"/>
                  </a:lnTo>
                  <a:lnTo>
                    <a:pt x="1981581" y="351155"/>
                  </a:lnTo>
                  <a:lnTo>
                    <a:pt x="1999551" y="344424"/>
                  </a:lnTo>
                  <a:lnTo>
                    <a:pt x="2007362" y="341503"/>
                  </a:lnTo>
                  <a:lnTo>
                    <a:pt x="2018665" y="336804"/>
                  </a:lnTo>
                  <a:lnTo>
                    <a:pt x="2038502" y="328549"/>
                  </a:lnTo>
                  <a:lnTo>
                    <a:pt x="2058403" y="319532"/>
                  </a:lnTo>
                  <a:lnTo>
                    <a:pt x="2067941" y="315214"/>
                  </a:lnTo>
                  <a:lnTo>
                    <a:pt x="2078812" y="309753"/>
                  </a:lnTo>
                  <a:lnTo>
                    <a:pt x="2096262" y="300990"/>
                  </a:lnTo>
                  <a:lnTo>
                    <a:pt x="2099741" y="299085"/>
                  </a:lnTo>
                  <a:lnTo>
                    <a:pt x="2123440" y="286131"/>
                  </a:lnTo>
                  <a:lnTo>
                    <a:pt x="2141042" y="275463"/>
                  </a:lnTo>
                  <a:lnTo>
                    <a:pt x="2149221" y="270510"/>
                  </a:lnTo>
                  <a:lnTo>
                    <a:pt x="2160689" y="262763"/>
                  </a:lnTo>
                  <a:lnTo>
                    <a:pt x="2173465" y="254127"/>
                  </a:lnTo>
                  <a:lnTo>
                    <a:pt x="2179612" y="249555"/>
                  </a:lnTo>
                  <a:lnTo>
                    <a:pt x="2196338" y="237121"/>
                  </a:lnTo>
                  <a:lnTo>
                    <a:pt x="2198027" y="235712"/>
                  </a:lnTo>
                  <a:lnTo>
                    <a:pt x="2215477" y="221361"/>
                  </a:lnTo>
                  <a:lnTo>
                    <a:pt x="2217801" y="219456"/>
                  </a:lnTo>
                  <a:lnTo>
                    <a:pt x="2231961" y="206375"/>
                  </a:lnTo>
                  <a:lnTo>
                    <a:pt x="2237613" y="201168"/>
                  </a:lnTo>
                  <a:lnTo>
                    <a:pt x="2247303" y="191135"/>
                  </a:lnTo>
                  <a:lnTo>
                    <a:pt x="2255901" y="182245"/>
                  </a:lnTo>
                  <a:lnTo>
                    <a:pt x="2261616" y="175387"/>
                  </a:lnTo>
                  <a:lnTo>
                    <a:pt x="2272411" y="162433"/>
                  </a:lnTo>
                  <a:lnTo>
                    <a:pt x="2274722" y="159258"/>
                  </a:lnTo>
                  <a:lnTo>
                    <a:pt x="2285682" y="144272"/>
                  </a:lnTo>
                  <a:lnTo>
                    <a:pt x="2286889" y="142621"/>
                  </a:lnTo>
                  <a:lnTo>
                    <a:pt x="2287270" y="142113"/>
                  </a:lnTo>
                  <a:lnTo>
                    <a:pt x="2296033" y="127635"/>
                  </a:lnTo>
                  <a:lnTo>
                    <a:pt x="2299970" y="121158"/>
                  </a:lnTo>
                  <a:lnTo>
                    <a:pt x="2305189" y="110998"/>
                  </a:lnTo>
                  <a:lnTo>
                    <a:pt x="2306243" y="108966"/>
                  </a:lnTo>
                  <a:lnTo>
                    <a:pt x="2311019" y="99695"/>
                  </a:lnTo>
                  <a:lnTo>
                    <a:pt x="2314092" y="91948"/>
                  </a:lnTo>
                  <a:lnTo>
                    <a:pt x="2319909" y="77343"/>
                  </a:lnTo>
                  <a:lnTo>
                    <a:pt x="2320010" y="76962"/>
                  </a:lnTo>
                  <a:lnTo>
                    <a:pt x="2320772" y="74422"/>
                  </a:lnTo>
                  <a:lnTo>
                    <a:pt x="2325916" y="57150"/>
                  </a:lnTo>
                  <a:lnTo>
                    <a:pt x="2326640" y="54737"/>
                  </a:lnTo>
                  <a:lnTo>
                    <a:pt x="2329103" y="42164"/>
                  </a:lnTo>
                  <a:lnTo>
                    <a:pt x="2329637" y="39497"/>
                  </a:lnTo>
                  <a:lnTo>
                    <a:pt x="2331212" y="31496"/>
                  </a:lnTo>
                  <a:lnTo>
                    <a:pt x="2332088" y="21844"/>
                  </a:lnTo>
                  <a:lnTo>
                    <a:pt x="2333244" y="9271"/>
                  </a:lnTo>
                  <a:lnTo>
                    <a:pt x="2275586" y="3937"/>
                  </a:lnTo>
                  <a:lnTo>
                    <a:pt x="2273744" y="24066"/>
                  </a:lnTo>
                  <a:lnTo>
                    <a:pt x="2273604" y="24765"/>
                  </a:lnTo>
                  <a:lnTo>
                    <a:pt x="2258250" y="75539"/>
                  </a:lnTo>
                  <a:lnTo>
                    <a:pt x="2239480" y="109194"/>
                  </a:lnTo>
                  <a:lnTo>
                    <a:pt x="2226170" y="127635"/>
                  </a:lnTo>
                  <a:lnTo>
                    <a:pt x="2227326" y="125984"/>
                  </a:lnTo>
                  <a:lnTo>
                    <a:pt x="2213318" y="142786"/>
                  </a:lnTo>
                  <a:lnTo>
                    <a:pt x="2196465" y="160274"/>
                  </a:lnTo>
                  <a:lnTo>
                    <a:pt x="2197595" y="159258"/>
                  </a:lnTo>
                  <a:lnTo>
                    <a:pt x="2179066" y="176403"/>
                  </a:lnTo>
                  <a:lnTo>
                    <a:pt x="2180336" y="175387"/>
                  </a:lnTo>
                  <a:lnTo>
                    <a:pt x="2160676" y="191592"/>
                  </a:lnTo>
                  <a:lnTo>
                    <a:pt x="2160079" y="192024"/>
                  </a:lnTo>
                  <a:lnTo>
                    <a:pt x="2139569" y="207137"/>
                  </a:lnTo>
                  <a:lnTo>
                    <a:pt x="2117471" y="222008"/>
                  </a:lnTo>
                  <a:lnTo>
                    <a:pt x="2118614" y="221361"/>
                  </a:lnTo>
                  <a:lnTo>
                    <a:pt x="2093849" y="236220"/>
                  </a:lnTo>
                  <a:lnTo>
                    <a:pt x="2094865" y="235712"/>
                  </a:lnTo>
                  <a:lnTo>
                    <a:pt x="2068830" y="250063"/>
                  </a:lnTo>
                  <a:lnTo>
                    <a:pt x="2042414" y="263271"/>
                  </a:lnTo>
                  <a:lnTo>
                    <a:pt x="2043557" y="262763"/>
                  </a:lnTo>
                  <a:lnTo>
                    <a:pt x="2015058" y="275691"/>
                  </a:lnTo>
                  <a:lnTo>
                    <a:pt x="2015617" y="275463"/>
                  </a:lnTo>
                  <a:lnTo>
                    <a:pt x="2014728" y="275844"/>
                  </a:lnTo>
                  <a:lnTo>
                    <a:pt x="2015058" y="275691"/>
                  </a:lnTo>
                  <a:lnTo>
                    <a:pt x="2014689" y="275844"/>
                  </a:lnTo>
                  <a:lnTo>
                    <a:pt x="1985772" y="287782"/>
                  </a:lnTo>
                  <a:lnTo>
                    <a:pt x="1986661" y="287401"/>
                  </a:lnTo>
                  <a:lnTo>
                    <a:pt x="1985645" y="287782"/>
                  </a:lnTo>
                  <a:lnTo>
                    <a:pt x="1955546" y="299085"/>
                  </a:lnTo>
                  <a:lnTo>
                    <a:pt x="1956435" y="298704"/>
                  </a:lnTo>
                  <a:lnTo>
                    <a:pt x="1924177" y="309753"/>
                  </a:lnTo>
                  <a:lnTo>
                    <a:pt x="1925193" y="309372"/>
                  </a:lnTo>
                  <a:lnTo>
                    <a:pt x="1891792" y="319532"/>
                  </a:lnTo>
                  <a:lnTo>
                    <a:pt x="1892554" y="319278"/>
                  </a:lnTo>
                  <a:lnTo>
                    <a:pt x="1858264" y="328676"/>
                  </a:lnTo>
                  <a:lnTo>
                    <a:pt x="1859153" y="328549"/>
                  </a:lnTo>
                  <a:lnTo>
                    <a:pt x="1823847" y="336931"/>
                  </a:lnTo>
                  <a:lnTo>
                    <a:pt x="1824482" y="336804"/>
                  </a:lnTo>
                  <a:lnTo>
                    <a:pt x="1788287" y="344551"/>
                  </a:lnTo>
                  <a:lnTo>
                    <a:pt x="1789049" y="344424"/>
                  </a:lnTo>
                  <a:lnTo>
                    <a:pt x="1770519" y="347878"/>
                  </a:lnTo>
                  <a:lnTo>
                    <a:pt x="1766824" y="347218"/>
                  </a:lnTo>
                  <a:lnTo>
                    <a:pt x="1767586" y="347345"/>
                  </a:lnTo>
                  <a:lnTo>
                    <a:pt x="1766938" y="347218"/>
                  </a:lnTo>
                  <a:lnTo>
                    <a:pt x="1732153" y="340360"/>
                  </a:lnTo>
                  <a:lnTo>
                    <a:pt x="1732915" y="340487"/>
                  </a:lnTo>
                  <a:lnTo>
                    <a:pt x="1732356" y="340360"/>
                  </a:lnTo>
                  <a:lnTo>
                    <a:pt x="1698371" y="332613"/>
                  </a:lnTo>
                  <a:lnTo>
                    <a:pt x="1699133" y="332740"/>
                  </a:lnTo>
                  <a:lnTo>
                    <a:pt x="1698637" y="332613"/>
                  </a:lnTo>
                  <a:lnTo>
                    <a:pt x="1666455" y="324358"/>
                  </a:lnTo>
                  <a:lnTo>
                    <a:pt x="1665478" y="324104"/>
                  </a:lnTo>
                  <a:lnTo>
                    <a:pt x="1666240" y="324358"/>
                  </a:lnTo>
                  <a:lnTo>
                    <a:pt x="1633474" y="314960"/>
                  </a:lnTo>
                  <a:lnTo>
                    <a:pt x="1634236" y="315087"/>
                  </a:lnTo>
                  <a:lnTo>
                    <a:pt x="1633829" y="314960"/>
                  </a:lnTo>
                  <a:lnTo>
                    <a:pt x="1610118" y="307441"/>
                  </a:lnTo>
                  <a:lnTo>
                    <a:pt x="1610118" y="368236"/>
                  </a:lnTo>
                  <a:lnTo>
                    <a:pt x="1599184" y="369062"/>
                  </a:lnTo>
                  <a:lnTo>
                    <a:pt x="1599819" y="368935"/>
                  </a:lnTo>
                  <a:lnTo>
                    <a:pt x="1559179" y="371221"/>
                  </a:lnTo>
                  <a:lnTo>
                    <a:pt x="1559941" y="371094"/>
                  </a:lnTo>
                  <a:lnTo>
                    <a:pt x="1518666" y="372237"/>
                  </a:lnTo>
                  <a:lnTo>
                    <a:pt x="1478534" y="372364"/>
                  </a:lnTo>
                  <a:lnTo>
                    <a:pt x="1444244" y="371602"/>
                  </a:lnTo>
                  <a:lnTo>
                    <a:pt x="1438529" y="371475"/>
                  </a:lnTo>
                  <a:lnTo>
                    <a:pt x="1439291" y="371602"/>
                  </a:lnTo>
                  <a:lnTo>
                    <a:pt x="1399667" y="369697"/>
                  </a:lnTo>
                  <a:lnTo>
                    <a:pt x="1400429" y="369697"/>
                  </a:lnTo>
                  <a:lnTo>
                    <a:pt x="1394955" y="369316"/>
                  </a:lnTo>
                  <a:lnTo>
                    <a:pt x="1433271" y="356489"/>
                  </a:lnTo>
                  <a:lnTo>
                    <a:pt x="1457185" y="347472"/>
                  </a:lnTo>
                  <a:lnTo>
                    <a:pt x="1464945" y="344551"/>
                  </a:lnTo>
                  <a:lnTo>
                    <a:pt x="1476197" y="339852"/>
                  </a:lnTo>
                  <a:lnTo>
                    <a:pt x="1495958" y="331597"/>
                  </a:lnTo>
                  <a:lnTo>
                    <a:pt x="1502575" y="328599"/>
                  </a:lnTo>
                  <a:lnTo>
                    <a:pt x="1522603" y="337058"/>
                  </a:lnTo>
                  <a:lnTo>
                    <a:pt x="1553083" y="348996"/>
                  </a:lnTo>
                  <a:lnTo>
                    <a:pt x="1584579" y="360045"/>
                  </a:lnTo>
                  <a:lnTo>
                    <a:pt x="1610118" y="368236"/>
                  </a:lnTo>
                  <a:lnTo>
                    <a:pt x="1610118" y="307441"/>
                  </a:lnTo>
                  <a:lnTo>
                    <a:pt x="1602613" y="305054"/>
                  </a:lnTo>
                  <a:lnTo>
                    <a:pt x="1603502" y="305308"/>
                  </a:lnTo>
                  <a:lnTo>
                    <a:pt x="1602778" y="305054"/>
                  </a:lnTo>
                  <a:lnTo>
                    <a:pt x="1572768" y="294513"/>
                  </a:lnTo>
                  <a:lnTo>
                    <a:pt x="1573657" y="294767"/>
                  </a:lnTo>
                  <a:lnTo>
                    <a:pt x="1572996" y="294513"/>
                  </a:lnTo>
                  <a:lnTo>
                    <a:pt x="1571904" y="294093"/>
                  </a:lnTo>
                  <a:lnTo>
                    <a:pt x="1577873" y="290830"/>
                  </a:lnTo>
                  <a:lnTo>
                    <a:pt x="1580896" y="289179"/>
                  </a:lnTo>
                  <a:lnTo>
                    <a:pt x="1598409" y="278511"/>
                  </a:lnTo>
                  <a:lnTo>
                    <a:pt x="1606550" y="273558"/>
                  </a:lnTo>
                  <a:lnTo>
                    <a:pt x="1618170" y="265811"/>
                  </a:lnTo>
                  <a:lnTo>
                    <a:pt x="1630934" y="257302"/>
                  </a:lnTo>
                  <a:lnTo>
                    <a:pt x="1653921" y="240157"/>
                  </a:lnTo>
                  <a:lnTo>
                    <a:pt x="1655597" y="238760"/>
                  </a:lnTo>
                  <a:lnTo>
                    <a:pt x="1672945" y="224421"/>
                  </a:lnTo>
                  <a:lnTo>
                    <a:pt x="1675257" y="222504"/>
                  </a:lnTo>
                  <a:lnTo>
                    <a:pt x="1689290" y="209550"/>
                  </a:lnTo>
                  <a:lnTo>
                    <a:pt x="1695069" y="204216"/>
                  </a:lnTo>
                  <a:lnTo>
                    <a:pt x="1703895" y="195072"/>
                  </a:lnTo>
                  <a:lnTo>
                    <a:pt x="1713357" y="185293"/>
                  </a:lnTo>
                  <a:lnTo>
                    <a:pt x="1719097" y="178435"/>
                  </a:lnTo>
                  <a:lnTo>
                    <a:pt x="1729867" y="165608"/>
                  </a:lnTo>
                  <a:lnTo>
                    <a:pt x="1732254" y="162306"/>
                  </a:lnTo>
                  <a:lnTo>
                    <a:pt x="1744256" y="145796"/>
                  </a:lnTo>
                  <a:lnTo>
                    <a:pt x="1744726" y="145161"/>
                  </a:lnTo>
                  <a:lnTo>
                    <a:pt x="1754479" y="129159"/>
                  </a:lnTo>
                  <a:lnTo>
                    <a:pt x="1757426" y="124333"/>
                  </a:lnTo>
                  <a:lnTo>
                    <a:pt x="1763623" y="112141"/>
                  </a:lnTo>
                  <a:lnTo>
                    <a:pt x="1768475" y="102616"/>
                  </a:lnTo>
                  <a:lnTo>
                    <a:pt x="1771523" y="94996"/>
                  </a:lnTo>
                  <a:lnTo>
                    <a:pt x="1777365" y="80391"/>
                  </a:lnTo>
                  <a:lnTo>
                    <a:pt x="1778190" y="77597"/>
                  </a:lnTo>
                  <a:lnTo>
                    <a:pt x="1783372" y="60198"/>
                  </a:lnTo>
                  <a:lnTo>
                    <a:pt x="1784096" y="57785"/>
                  </a:lnTo>
                  <a:lnTo>
                    <a:pt x="1786559" y="45212"/>
                  </a:lnTo>
                  <a:lnTo>
                    <a:pt x="1787093" y="42545"/>
                  </a:lnTo>
                  <a:lnTo>
                    <a:pt x="1788668" y="34544"/>
                  </a:lnTo>
                  <a:lnTo>
                    <a:pt x="1789544" y="24892"/>
                  </a:lnTo>
                  <a:lnTo>
                    <a:pt x="1790700" y="12319"/>
                  </a:lnTo>
                  <a:lnTo>
                    <a:pt x="1733042" y="6985"/>
                  </a:lnTo>
                  <a:lnTo>
                    <a:pt x="1731200" y="27114"/>
                  </a:lnTo>
                  <a:lnTo>
                    <a:pt x="1731060" y="27813"/>
                  </a:lnTo>
                  <a:lnTo>
                    <a:pt x="1715465" y="79197"/>
                  </a:lnTo>
                  <a:lnTo>
                    <a:pt x="1715046" y="80010"/>
                  </a:lnTo>
                  <a:lnTo>
                    <a:pt x="1706892" y="95999"/>
                  </a:lnTo>
                  <a:lnTo>
                    <a:pt x="1706257" y="97028"/>
                  </a:lnTo>
                  <a:lnTo>
                    <a:pt x="1695894" y="113804"/>
                  </a:lnTo>
                  <a:lnTo>
                    <a:pt x="1684362" y="129806"/>
                  </a:lnTo>
                  <a:lnTo>
                    <a:pt x="1683512" y="130810"/>
                  </a:lnTo>
                  <a:lnTo>
                    <a:pt x="1670202" y="146558"/>
                  </a:lnTo>
                  <a:lnTo>
                    <a:pt x="1669580" y="147193"/>
                  </a:lnTo>
                  <a:lnTo>
                    <a:pt x="1654683" y="162661"/>
                  </a:lnTo>
                  <a:lnTo>
                    <a:pt x="1653819" y="163449"/>
                  </a:lnTo>
                  <a:lnTo>
                    <a:pt x="1636522" y="179451"/>
                  </a:lnTo>
                  <a:lnTo>
                    <a:pt x="1637792" y="178435"/>
                  </a:lnTo>
                  <a:lnTo>
                    <a:pt x="1617599" y="195072"/>
                  </a:lnTo>
                  <a:lnTo>
                    <a:pt x="1618615" y="194183"/>
                  </a:lnTo>
                  <a:lnTo>
                    <a:pt x="1596898" y="210312"/>
                  </a:lnTo>
                  <a:lnTo>
                    <a:pt x="1598168" y="209550"/>
                  </a:lnTo>
                  <a:lnTo>
                    <a:pt x="1575206" y="224853"/>
                  </a:lnTo>
                  <a:lnTo>
                    <a:pt x="1575943" y="224421"/>
                  </a:lnTo>
                  <a:lnTo>
                    <a:pt x="1574927" y="225044"/>
                  </a:lnTo>
                  <a:lnTo>
                    <a:pt x="1575206" y="224853"/>
                  </a:lnTo>
                  <a:lnTo>
                    <a:pt x="1574888" y="225044"/>
                  </a:lnTo>
                  <a:lnTo>
                    <a:pt x="1551381" y="239344"/>
                  </a:lnTo>
                  <a:lnTo>
                    <a:pt x="1526413" y="253111"/>
                  </a:lnTo>
                  <a:lnTo>
                    <a:pt x="1527302" y="252603"/>
                  </a:lnTo>
                  <a:lnTo>
                    <a:pt x="1526286" y="253111"/>
                  </a:lnTo>
                  <a:lnTo>
                    <a:pt x="1502524" y="264998"/>
                  </a:lnTo>
                  <a:lnTo>
                    <a:pt x="1491043" y="259588"/>
                  </a:lnTo>
                  <a:lnTo>
                    <a:pt x="1489964" y="259080"/>
                  </a:lnTo>
                  <a:lnTo>
                    <a:pt x="1490853" y="259588"/>
                  </a:lnTo>
                  <a:lnTo>
                    <a:pt x="1464691" y="246126"/>
                  </a:lnTo>
                  <a:lnTo>
                    <a:pt x="1465707" y="246634"/>
                  </a:lnTo>
                  <a:lnTo>
                    <a:pt x="1464792" y="246126"/>
                  </a:lnTo>
                  <a:lnTo>
                    <a:pt x="1441945" y="233299"/>
                  </a:lnTo>
                  <a:lnTo>
                    <a:pt x="1440815" y="232664"/>
                  </a:lnTo>
                  <a:lnTo>
                    <a:pt x="1441831" y="233299"/>
                  </a:lnTo>
                  <a:lnTo>
                    <a:pt x="1418336" y="218694"/>
                  </a:lnTo>
                  <a:lnTo>
                    <a:pt x="1419479" y="219329"/>
                  </a:lnTo>
                  <a:lnTo>
                    <a:pt x="1418539" y="218694"/>
                  </a:lnTo>
                  <a:lnTo>
                    <a:pt x="1398371" y="204978"/>
                  </a:lnTo>
                  <a:lnTo>
                    <a:pt x="1397406" y="204343"/>
                  </a:lnTo>
                  <a:lnTo>
                    <a:pt x="1397254" y="204228"/>
                  </a:lnTo>
                  <a:lnTo>
                    <a:pt x="1378623" y="190246"/>
                  </a:lnTo>
                  <a:lnTo>
                    <a:pt x="1378178" y="189915"/>
                  </a:lnTo>
                  <a:lnTo>
                    <a:pt x="1377505" y="189357"/>
                  </a:lnTo>
                  <a:lnTo>
                    <a:pt x="1359281" y="174244"/>
                  </a:lnTo>
                  <a:lnTo>
                    <a:pt x="1360551" y="175260"/>
                  </a:lnTo>
                  <a:lnTo>
                    <a:pt x="1359446" y="174244"/>
                  </a:lnTo>
                  <a:lnTo>
                    <a:pt x="1348930" y="164465"/>
                  </a:lnTo>
                  <a:lnTo>
                    <a:pt x="1345450" y="161239"/>
                  </a:lnTo>
                  <a:lnTo>
                    <a:pt x="1343825" y="158623"/>
                  </a:lnTo>
                  <a:lnTo>
                    <a:pt x="1341399" y="154749"/>
                  </a:lnTo>
                  <a:lnTo>
                    <a:pt x="1390523" y="131064"/>
                  </a:lnTo>
                  <a:lnTo>
                    <a:pt x="1385747" y="127381"/>
                  </a:lnTo>
                  <a:lnTo>
                    <a:pt x="1236726" y="12319"/>
                  </a:lnTo>
                  <a:lnTo>
                    <a:pt x="1234059" y="206502"/>
                  </a:lnTo>
                  <a:lnTo>
                    <a:pt x="1288935" y="180047"/>
                  </a:lnTo>
                  <a:lnTo>
                    <a:pt x="1300353" y="198374"/>
                  </a:lnTo>
                  <a:lnTo>
                    <a:pt x="1342136" y="235204"/>
                  </a:lnTo>
                  <a:lnTo>
                    <a:pt x="1387348" y="267589"/>
                  </a:lnTo>
                  <a:lnTo>
                    <a:pt x="1432877" y="294690"/>
                  </a:lnTo>
                  <a:lnTo>
                    <a:pt x="1413002" y="302260"/>
                  </a:lnTo>
                  <a:lnTo>
                    <a:pt x="1413891" y="301879"/>
                  </a:lnTo>
                  <a:lnTo>
                    <a:pt x="1382522" y="312420"/>
                  </a:lnTo>
                  <a:lnTo>
                    <a:pt x="1381696" y="312674"/>
                  </a:lnTo>
                  <a:lnTo>
                    <a:pt x="1349248" y="322707"/>
                  </a:lnTo>
                  <a:lnTo>
                    <a:pt x="1350010" y="322453"/>
                  </a:lnTo>
                  <a:lnTo>
                    <a:pt x="1315720" y="331724"/>
                  </a:lnTo>
                  <a:lnTo>
                    <a:pt x="1316609" y="331597"/>
                  </a:lnTo>
                  <a:lnTo>
                    <a:pt x="1281303" y="339979"/>
                  </a:lnTo>
                  <a:lnTo>
                    <a:pt x="1281938" y="339852"/>
                  </a:lnTo>
                  <a:lnTo>
                    <a:pt x="1245743" y="347599"/>
                  </a:lnTo>
                  <a:lnTo>
                    <a:pt x="1246505" y="347472"/>
                  </a:lnTo>
                  <a:lnTo>
                    <a:pt x="1231950" y="350177"/>
                  </a:lnTo>
                  <a:lnTo>
                    <a:pt x="1215136" y="347218"/>
                  </a:lnTo>
                  <a:lnTo>
                    <a:pt x="1215898" y="347345"/>
                  </a:lnTo>
                  <a:lnTo>
                    <a:pt x="1215250" y="347218"/>
                  </a:lnTo>
                  <a:lnTo>
                    <a:pt x="1180465" y="340360"/>
                  </a:lnTo>
                  <a:lnTo>
                    <a:pt x="1181227" y="340487"/>
                  </a:lnTo>
                  <a:lnTo>
                    <a:pt x="1180668" y="340360"/>
                  </a:lnTo>
                  <a:lnTo>
                    <a:pt x="1146683" y="332613"/>
                  </a:lnTo>
                  <a:lnTo>
                    <a:pt x="1147445" y="332740"/>
                  </a:lnTo>
                  <a:lnTo>
                    <a:pt x="1146949" y="332613"/>
                  </a:lnTo>
                  <a:lnTo>
                    <a:pt x="1114767" y="324358"/>
                  </a:lnTo>
                  <a:lnTo>
                    <a:pt x="1113790" y="324104"/>
                  </a:lnTo>
                  <a:lnTo>
                    <a:pt x="1114552" y="324358"/>
                  </a:lnTo>
                  <a:lnTo>
                    <a:pt x="1081786" y="314960"/>
                  </a:lnTo>
                  <a:lnTo>
                    <a:pt x="1082548" y="315087"/>
                  </a:lnTo>
                  <a:lnTo>
                    <a:pt x="1082141" y="314960"/>
                  </a:lnTo>
                  <a:lnTo>
                    <a:pt x="1050925" y="305054"/>
                  </a:lnTo>
                  <a:lnTo>
                    <a:pt x="1051814" y="305308"/>
                  </a:lnTo>
                  <a:lnTo>
                    <a:pt x="1051090" y="305054"/>
                  </a:lnTo>
                  <a:lnTo>
                    <a:pt x="1021080" y="294513"/>
                  </a:lnTo>
                  <a:lnTo>
                    <a:pt x="1021969" y="294767"/>
                  </a:lnTo>
                  <a:lnTo>
                    <a:pt x="1021308" y="294513"/>
                  </a:lnTo>
                  <a:lnTo>
                    <a:pt x="992251" y="283337"/>
                  </a:lnTo>
                  <a:lnTo>
                    <a:pt x="993140" y="283591"/>
                  </a:lnTo>
                  <a:lnTo>
                    <a:pt x="992530" y="283337"/>
                  </a:lnTo>
                  <a:lnTo>
                    <a:pt x="964565" y="271526"/>
                  </a:lnTo>
                  <a:lnTo>
                    <a:pt x="965581" y="271907"/>
                  </a:lnTo>
                  <a:lnTo>
                    <a:pt x="964768" y="271526"/>
                  </a:lnTo>
                  <a:lnTo>
                    <a:pt x="939355" y="259588"/>
                  </a:lnTo>
                  <a:lnTo>
                    <a:pt x="938276" y="259080"/>
                  </a:lnTo>
                  <a:lnTo>
                    <a:pt x="939165" y="259588"/>
                  </a:lnTo>
                  <a:lnTo>
                    <a:pt x="913003" y="246126"/>
                  </a:lnTo>
                  <a:lnTo>
                    <a:pt x="914019" y="246634"/>
                  </a:lnTo>
                  <a:lnTo>
                    <a:pt x="913104" y="246126"/>
                  </a:lnTo>
                  <a:lnTo>
                    <a:pt x="890257" y="233299"/>
                  </a:lnTo>
                  <a:lnTo>
                    <a:pt x="889127" y="232664"/>
                  </a:lnTo>
                  <a:lnTo>
                    <a:pt x="890143" y="233299"/>
                  </a:lnTo>
                  <a:lnTo>
                    <a:pt x="866648" y="218694"/>
                  </a:lnTo>
                  <a:lnTo>
                    <a:pt x="867791" y="219329"/>
                  </a:lnTo>
                  <a:lnTo>
                    <a:pt x="866851" y="218694"/>
                  </a:lnTo>
                  <a:lnTo>
                    <a:pt x="846683" y="204978"/>
                  </a:lnTo>
                  <a:lnTo>
                    <a:pt x="845718" y="204343"/>
                  </a:lnTo>
                  <a:lnTo>
                    <a:pt x="845566" y="204228"/>
                  </a:lnTo>
                  <a:lnTo>
                    <a:pt x="826935" y="190246"/>
                  </a:lnTo>
                  <a:lnTo>
                    <a:pt x="826490" y="189915"/>
                  </a:lnTo>
                  <a:lnTo>
                    <a:pt x="825817" y="189357"/>
                  </a:lnTo>
                  <a:lnTo>
                    <a:pt x="807593" y="174244"/>
                  </a:lnTo>
                  <a:lnTo>
                    <a:pt x="808863" y="175260"/>
                  </a:lnTo>
                  <a:lnTo>
                    <a:pt x="807758" y="174244"/>
                  </a:lnTo>
                  <a:lnTo>
                    <a:pt x="797242" y="164465"/>
                  </a:lnTo>
                  <a:lnTo>
                    <a:pt x="793762" y="161239"/>
                  </a:lnTo>
                  <a:lnTo>
                    <a:pt x="792137" y="158623"/>
                  </a:lnTo>
                  <a:lnTo>
                    <a:pt x="789711" y="154749"/>
                  </a:lnTo>
                  <a:lnTo>
                    <a:pt x="838835" y="131064"/>
                  </a:lnTo>
                  <a:lnTo>
                    <a:pt x="834059" y="127381"/>
                  </a:lnTo>
                  <a:lnTo>
                    <a:pt x="685165" y="12319"/>
                  </a:lnTo>
                  <a:lnTo>
                    <a:pt x="682371" y="206502"/>
                  </a:lnTo>
                  <a:lnTo>
                    <a:pt x="737247" y="180047"/>
                  </a:lnTo>
                  <a:lnTo>
                    <a:pt x="748665" y="198374"/>
                  </a:lnTo>
                  <a:lnTo>
                    <a:pt x="790448" y="235204"/>
                  </a:lnTo>
                  <a:lnTo>
                    <a:pt x="835660" y="267589"/>
                  </a:lnTo>
                  <a:lnTo>
                    <a:pt x="886079" y="297434"/>
                  </a:lnTo>
                  <a:lnTo>
                    <a:pt x="941451" y="324612"/>
                  </a:lnTo>
                  <a:lnTo>
                    <a:pt x="1001395" y="348996"/>
                  </a:lnTo>
                  <a:lnTo>
                    <a:pt x="1065403" y="370459"/>
                  </a:lnTo>
                  <a:lnTo>
                    <a:pt x="1067993" y="371208"/>
                  </a:lnTo>
                  <a:lnTo>
                    <a:pt x="1056640" y="372110"/>
                  </a:lnTo>
                  <a:lnTo>
                    <a:pt x="1057275" y="371983"/>
                  </a:lnTo>
                  <a:lnTo>
                    <a:pt x="1016635" y="374269"/>
                  </a:lnTo>
                  <a:lnTo>
                    <a:pt x="1017397" y="374142"/>
                  </a:lnTo>
                  <a:lnTo>
                    <a:pt x="976122" y="375285"/>
                  </a:lnTo>
                  <a:lnTo>
                    <a:pt x="935990" y="375412"/>
                  </a:lnTo>
                  <a:lnTo>
                    <a:pt x="901687" y="374650"/>
                  </a:lnTo>
                  <a:lnTo>
                    <a:pt x="895985" y="374523"/>
                  </a:lnTo>
                  <a:lnTo>
                    <a:pt x="896747" y="374650"/>
                  </a:lnTo>
                  <a:lnTo>
                    <a:pt x="857123" y="372745"/>
                  </a:lnTo>
                  <a:lnTo>
                    <a:pt x="857885" y="372745"/>
                  </a:lnTo>
                  <a:lnTo>
                    <a:pt x="820661" y="370078"/>
                  </a:lnTo>
                  <a:lnTo>
                    <a:pt x="818896" y="369951"/>
                  </a:lnTo>
                  <a:lnTo>
                    <a:pt x="819658" y="370078"/>
                  </a:lnTo>
                  <a:lnTo>
                    <a:pt x="782459" y="366395"/>
                  </a:lnTo>
                  <a:lnTo>
                    <a:pt x="781177" y="366268"/>
                  </a:lnTo>
                  <a:lnTo>
                    <a:pt x="781939" y="366395"/>
                  </a:lnTo>
                  <a:lnTo>
                    <a:pt x="745388" y="361950"/>
                  </a:lnTo>
                  <a:lnTo>
                    <a:pt x="744347" y="361823"/>
                  </a:lnTo>
                  <a:lnTo>
                    <a:pt x="744982" y="361950"/>
                  </a:lnTo>
                  <a:lnTo>
                    <a:pt x="708875" y="356616"/>
                  </a:lnTo>
                  <a:lnTo>
                    <a:pt x="708025" y="356489"/>
                  </a:lnTo>
                  <a:lnTo>
                    <a:pt x="685038" y="352463"/>
                  </a:lnTo>
                  <a:lnTo>
                    <a:pt x="660184" y="342265"/>
                  </a:lnTo>
                  <a:lnTo>
                    <a:pt x="659853" y="342150"/>
                  </a:lnTo>
                  <a:lnTo>
                    <a:pt x="659714" y="342087"/>
                  </a:lnTo>
                  <a:lnTo>
                    <a:pt x="659574" y="342036"/>
                  </a:lnTo>
                  <a:lnTo>
                    <a:pt x="659295" y="341884"/>
                  </a:lnTo>
                  <a:lnTo>
                    <a:pt x="614654" y="321818"/>
                  </a:lnTo>
                  <a:lnTo>
                    <a:pt x="613537" y="321310"/>
                  </a:lnTo>
                  <a:lnTo>
                    <a:pt x="614553" y="321818"/>
                  </a:lnTo>
                  <a:lnTo>
                    <a:pt x="581037" y="305257"/>
                  </a:lnTo>
                  <a:lnTo>
                    <a:pt x="585317" y="298323"/>
                  </a:lnTo>
                  <a:lnTo>
                    <a:pt x="590423" y="290068"/>
                  </a:lnTo>
                  <a:lnTo>
                    <a:pt x="599694" y="273939"/>
                  </a:lnTo>
                  <a:lnTo>
                    <a:pt x="600011" y="273304"/>
                  </a:lnTo>
                  <a:lnTo>
                    <a:pt x="606882" y="259969"/>
                  </a:lnTo>
                  <a:lnTo>
                    <a:pt x="608330" y="257175"/>
                  </a:lnTo>
                  <a:lnTo>
                    <a:pt x="613727" y="245618"/>
                  </a:lnTo>
                  <a:lnTo>
                    <a:pt x="616458" y="239776"/>
                  </a:lnTo>
                  <a:lnTo>
                    <a:pt x="620064" y="231152"/>
                  </a:lnTo>
                  <a:lnTo>
                    <a:pt x="624039" y="221627"/>
                  </a:lnTo>
                  <a:lnTo>
                    <a:pt x="626186" y="215773"/>
                  </a:lnTo>
                  <a:lnTo>
                    <a:pt x="630682" y="203581"/>
                  </a:lnTo>
                  <a:lnTo>
                    <a:pt x="631850" y="200025"/>
                  </a:lnTo>
                  <a:lnTo>
                    <a:pt x="636905" y="184658"/>
                  </a:lnTo>
                  <a:lnTo>
                    <a:pt x="642010" y="167005"/>
                  </a:lnTo>
                  <a:lnTo>
                    <a:pt x="642493" y="165354"/>
                  </a:lnTo>
                  <a:lnTo>
                    <a:pt x="646379" y="149860"/>
                  </a:lnTo>
                  <a:lnTo>
                    <a:pt x="647446" y="145669"/>
                  </a:lnTo>
                  <a:lnTo>
                    <a:pt x="650151" y="132207"/>
                  </a:lnTo>
                  <a:lnTo>
                    <a:pt x="651510" y="125476"/>
                  </a:lnTo>
                  <a:lnTo>
                    <a:pt x="653453" y="114300"/>
                  </a:lnTo>
                  <a:lnTo>
                    <a:pt x="655066" y="105029"/>
                  </a:lnTo>
                  <a:lnTo>
                    <a:pt x="657860" y="84074"/>
                  </a:lnTo>
                  <a:lnTo>
                    <a:pt x="658533" y="76962"/>
                  </a:lnTo>
                  <a:lnTo>
                    <a:pt x="659892" y="62992"/>
                  </a:lnTo>
                  <a:lnTo>
                    <a:pt x="660184" y="57912"/>
                  </a:lnTo>
                  <a:lnTo>
                    <a:pt x="661162" y="41402"/>
                  </a:lnTo>
                  <a:lnTo>
                    <a:pt x="661225" y="38481"/>
                  </a:lnTo>
                  <a:lnTo>
                    <a:pt x="661670" y="20066"/>
                  </a:lnTo>
                  <a:lnTo>
                    <a:pt x="603758" y="18796"/>
                  </a:lnTo>
                  <a:lnTo>
                    <a:pt x="603250" y="39624"/>
                  </a:lnTo>
                  <a:lnTo>
                    <a:pt x="603377" y="38481"/>
                  </a:lnTo>
                  <a:lnTo>
                    <a:pt x="602107" y="58928"/>
                  </a:lnTo>
                  <a:lnTo>
                    <a:pt x="602234" y="57912"/>
                  </a:lnTo>
                  <a:lnTo>
                    <a:pt x="600379" y="77444"/>
                  </a:lnTo>
                  <a:lnTo>
                    <a:pt x="600456" y="76962"/>
                  </a:lnTo>
                  <a:lnTo>
                    <a:pt x="600329" y="78105"/>
                  </a:lnTo>
                  <a:lnTo>
                    <a:pt x="600379" y="77444"/>
                  </a:lnTo>
                  <a:lnTo>
                    <a:pt x="600290" y="78105"/>
                  </a:lnTo>
                  <a:lnTo>
                    <a:pt x="597916" y="95758"/>
                  </a:lnTo>
                  <a:lnTo>
                    <a:pt x="597725" y="96774"/>
                  </a:lnTo>
                  <a:lnTo>
                    <a:pt x="594487" y="115316"/>
                  </a:lnTo>
                  <a:lnTo>
                    <a:pt x="594741" y="114300"/>
                  </a:lnTo>
                  <a:lnTo>
                    <a:pt x="590943" y="132676"/>
                  </a:lnTo>
                  <a:lnTo>
                    <a:pt x="590765" y="133350"/>
                  </a:lnTo>
                  <a:lnTo>
                    <a:pt x="586701" y="149974"/>
                  </a:lnTo>
                  <a:lnTo>
                    <a:pt x="586435" y="150876"/>
                  </a:lnTo>
                  <a:lnTo>
                    <a:pt x="581406" y="168148"/>
                  </a:lnTo>
                  <a:lnTo>
                    <a:pt x="575945" y="184785"/>
                  </a:lnTo>
                  <a:lnTo>
                    <a:pt x="576199" y="183896"/>
                  </a:lnTo>
                  <a:lnTo>
                    <a:pt x="575868" y="184785"/>
                  </a:lnTo>
                  <a:lnTo>
                    <a:pt x="570026" y="200787"/>
                  </a:lnTo>
                  <a:lnTo>
                    <a:pt x="569810" y="201295"/>
                  </a:lnTo>
                  <a:lnTo>
                    <a:pt x="563245" y="216789"/>
                  </a:lnTo>
                  <a:lnTo>
                    <a:pt x="563753" y="215773"/>
                  </a:lnTo>
                  <a:lnTo>
                    <a:pt x="556133" y="232029"/>
                  </a:lnTo>
                  <a:lnTo>
                    <a:pt x="556641" y="231152"/>
                  </a:lnTo>
                  <a:lnTo>
                    <a:pt x="548716" y="246354"/>
                  </a:lnTo>
                  <a:lnTo>
                    <a:pt x="549148" y="245618"/>
                  </a:lnTo>
                  <a:lnTo>
                    <a:pt x="548513" y="246761"/>
                  </a:lnTo>
                  <a:lnTo>
                    <a:pt x="548716" y="246354"/>
                  </a:lnTo>
                  <a:lnTo>
                    <a:pt x="548487" y="246761"/>
                  </a:lnTo>
                  <a:lnTo>
                    <a:pt x="540385" y="260858"/>
                  </a:lnTo>
                  <a:lnTo>
                    <a:pt x="541020" y="259969"/>
                  </a:lnTo>
                  <a:lnTo>
                    <a:pt x="532091" y="274104"/>
                  </a:lnTo>
                  <a:lnTo>
                    <a:pt x="532638" y="273304"/>
                  </a:lnTo>
                  <a:lnTo>
                    <a:pt x="531876" y="274447"/>
                  </a:lnTo>
                  <a:lnTo>
                    <a:pt x="532091" y="274104"/>
                  </a:lnTo>
                  <a:lnTo>
                    <a:pt x="531850" y="274447"/>
                  </a:lnTo>
                  <a:lnTo>
                    <a:pt x="529602" y="277736"/>
                  </a:lnTo>
                  <a:lnTo>
                    <a:pt x="492633" y="255524"/>
                  </a:lnTo>
                  <a:lnTo>
                    <a:pt x="493903" y="256286"/>
                  </a:lnTo>
                  <a:lnTo>
                    <a:pt x="492760" y="255524"/>
                  </a:lnTo>
                  <a:lnTo>
                    <a:pt x="458647" y="232791"/>
                  </a:lnTo>
                  <a:lnTo>
                    <a:pt x="458647" y="351980"/>
                  </a:lnTo>
                  <a:lnTo>
                    <a:pt x="451243" y="357187"/>
                  </a:lnTo>
                  <a:lnTo>
                    <a:pt x="417131" y="375615"/>
                  </a:lnTo>
                  <a:lnTo>
                    <a:pt x="391922" y="384429"/>
                  </a:lnTo>
                  <a:lnTo>
                    <a:pt x="393827" y="383794"/>
                  </a:lnTo>
                  <a:lnTo>
                    <a:pt x="380276" y="387096"/>
                  </a:lnTo>
                  <a:lnTo>
                    <a:pt x="368287" y="389089"/>
                  </a:lnTo>
                  <a:lnTo>
                    <a:pt x="355600" y="390309"/>
                  </a:lnTo>
                  <a:lnTo>
                    <a:pt x="343154" y="390626"/>
                  </a:lnTo>
                  <a:lnTo>
                    <a:pt x="332219" y="390144"/>
                  </a:lnTo>
                  <a:lnTo>
                    <a:pt x="330581" y="390080"/>
                  </a:lnTo>
                  <a:lnTo>
                    <a:pt x="330098" y="390017"/>
                  </a:lnTo>
                  <a:lnTo>
                    <a:pt x="320078" y="388874"/>
                  </a:lnTo>
                  <a:lnTo>
                    <a:pt x="317055" y="388531"/>
                  </a:lnTo>
                  <a:lnTo>
                    <a:pt x="316852" y="388493"/>
                  </a:lnTo>
                  <a:lnTo>
                    <a:pt x="306692" y="386588"/>
                  </a:lnTo>
                  <a:lnTo>
                    <a:pt x="306222" y="386499"/>
                  </a:lnTo>
                  <a:lnTo>
                    <a:pt x="305079" y="386207"/>
                  </a:lnTo>
                  <a:lnTo>
                    <a:pt x="294601" y="383540"/>
                  </a:lnTo>
                  <a:lnTo>
                    <a:pt x="293141" y="383171"/>
                  </a:lnTo>
                  <a:lnTo>
                    <a:pt x="292735" y="383032"/>
                  </a:lnTo>
                  <a:lnTo>
                    <a:pt x="282829" y="379730"/>
                  </a:lnTo>
                  <a:lnTo>
                    <a:pt x="280733" y="379044"/>
                  </a:lnTo>
                  <a:lnTo>
                    <a:pt x="280568" y="378980"/>
                  </a:lnTo>
                  <a:lnTo>
                    <a:pt x="270852" y="375031"/>
                  </a:lnTo>
                  <a:lnTo>
                    <a:pt x="270217" y="374777"/>
                  </a:lnTo>
                  <a:lnTo>
                    <a:pt x="269176" y="374269"/>
                  </a:lnTo>
                  <a:lnTo>
                    <a:pt x="259130" y="369443"/>
                  </a:lnTo>
                  <a:lnTo>
                    <a:pt x="257810" y="368833"/>
                  </a:lnTo>
                  <a:lnTo>
                    <a:pt x="257581" y="368681"/>
                  </a:lnTo>
                  <a:lnTo>
                    <a:pt x="247815" y="363220"/>
                  </a:lnTo>
                  <a:lnTo>
                    <a:pt x="245999" y="362204"/>
                  </a:lnTo>
                  <a:lnTo>
                    <a:pt x="247523" y="363220"/>
                  </a:lnTo>
                  <a:lnTo>
                    <a:pt x="236537" y="356235"/>
                  </a:lnTo>
                  <a:lnTo>
                    <a:pt x="235966" y="355879"/>
                  </a:lnTo>
                  <a:lnTo>
                    <a:pt x="235077" y="355219"/>
                  </a:lnTo>
                  <a:lnTo>
                    <a:pt x="225323" y="348107"/>
                  </a:lnTo>
                  <a:lnTo>
                    <a:pt x="224282" y="347345"/>
                  </a:lnTo>
                  <a:lnTo>
                    <a:pt x="224980" y="347865"/>
                  </a:lnTo>
                  <a:lnTo>
                    <a:pt x="224332" y="347345"/>
                  </a:lnTo>
                  <a:lnTo>
                    <a:pt x="214630" y="339598"/>
                  </a:lnTo>
                  <a:lnTo>
                    <a:pt x="213487" y="338582"/>
                  </a:lnTo>
                  <a:lnTo>
                    <a:pt x="204216" y="330327"/>
                  </a:lnTo>
                  <a:lnTo>
                    <a:pt x="202946" y="329184"/>
                  </a:lnTo>
                  <a:lnTo>
                    <a:pt x="204089" y="330327"/>
                  </a:lnTo>
                  <a:lnTo>
                    <a:pt x="193929" y="320294"/>
                  </a:lnTo>
                  <a:lnTo>
                    <a:pt x="193738" y="320103"/>
                  </a:lnTo>
                  <a:lnTo>
                    <a:pt x="193001" y="319278"/>
                  </a:lnTo>
                  <a:lnTo>
                    <a:pt x="184175" y="309499"/>
                  </a:lnTo>
                  <a:lnTo>
                    <a:pt x="183832" y="309130"/>
                  </a:lnTo>
                  <a:lnTo>
                    <a:pt x="183299" y="308483"/>
                  </a:lnTo>
                  <a:lnTo>
                    <a:pt x="174802" y="298196"/>
                  </a:lnTo>
                  <a:lnTo>
                    <a:pt x="174256" y="297535"/>
                  </a:lnTo>
                  <a:lnTo>
                    <a:pt x="173901" y="297053"/>
                  </a:lnTo>
                  <a:lnTo>
                    <a:pt x="165595" y="285877"/>
                  </a:lnTo>
                  <a:lnTo>
                    <a:pt x="164846" y="284861"/>
                  </a:lnTo>
                  <a:lnTo>
                    <a:pt x="165481" y="285877"/>
                  </a:lnTo>
                  <a:lnTo>
                    <a:pt x="156768" y="273177"/>
                  </a:lnTo>
                  <a:lnTo>
                    <a:pt x="156222" y="272402"/>
                  </a:lnTo>
                  <a:lnTo>
                    <a:pt x="156095" y="272199"/>
                  </a:lnTo>
                  <a:lnTo>
                    <a:pt x="148412" y="259842"/>
                  </a:lnTo>
                  <a:lnTo>
                    <a:pt x="147701" y="258699"/>
                  </a:lnTo>
                  <a:lnTo>
                    <a:pt x="148336" y="259842"/>
                  </a:lnTo>
                  <a:lnTo>
                    <a:pt x="140398" y="245884"/>
                  </a:lnTo>
                  <a:lnTo>
                    <a:pt x="139827" y="244856"/>
                  </a:lnTo>
                  <a:lnTo>
                    <a:pt x="140335" y="245884"/>
                  </a:lnTo>
                  <a:lnTo>
                    <a:pt x="132334" y="230390"/>
                  </a:lnTo>
                  <a:lnTo>
                    <a:pt x="133223" y="231914"/>
                  </a:lnTo>
                  <a:lnTo>
                    <a:pt x="132537" y="230390"/>
                  </a:lnTo>
                  <a:lnTo>
                    <a:pt x="119468" y="200787"/>
                  </a:lnTo>
                  <a:lnTo>
                    <a:pt x="118922" y="199555"/>
                  </a:lnTo>
                  <a:lnTo>
                    <a:pt x="118770" y="199136"/>
                  </a:lnTo>
                  <a:lnTo>
                    <a:pt x="115011" y="188849"/>
                  </a:lnTo>
                  <a:lnTo>
                    <a:pt x="114693" y="188010"/>
                  </a:lnTo>
                  <a:lnTo>
                    <a:pt x="140169" y="183705"/>
                  </a:lnTo>
                  <a:lnTo>
                    <a:pt x="139827" y="209550"/>
                  </a:lnTo>
                  <a:lnTo>
                    <a:pt x="194703" y="183095"/>
                  </a:lnTo>
                  <a:lnTo>
                    <a:pt x="206121" y="201422"/>
                  </a:lnTo>
                  <a:lnTo>
                    <a:pt x="247904" y="238264"/>
                  </a:lnTo>
                  <a:lnTo>
                    <a:pt x="293116" y="270637"/>
                  </a:lnTo>
                  <a:lnTo>
                    <a:pt x="343535" y="300482"/>
                  </a:lnTo>
                  <a:lnTo>
                    <a:pt x="398907" y="327660"/>
                  </a:lnTo>
                  <a:lnTo>
                    <a:pt x="458647" y="351980"/>
                  </a:lnTo>
                  <a:lnTo>
                    <a:pt x="458647" y="232791"/>
                  </a:lnTo>
                  <a:lnTo>
                    <a:pt x="458089" y="232410"/>
                  </a:lnTo>
                  <a:lnTo>
                    <a:pt x="459486" y="233299"/>
                  </a:lnTo>
                  <a:lnTo>
                    <a:pt x="458292" y="232410"/>
                  </a:lnTo>
                  <a:lnTo>
                    <a:pt x="426720" y="208788"/>
                  </a:lnTo>
                  <a:lnTo>
                    <a:pt x="428117" y="209804"/>
                  </a:lnTo>
                  <a:lnTo>
                    <a:pt x="426910" y="208788"/>
                  </a:lnTo>
                  <a:lnTo>
                    <a:pt x="410832" y="195122"/>
                  </a:lnTo>
                  <a:lnTo>
                    <a:pt x="410832" y="269227"/>
                  </a:lnTo>
                  <a:lnTo>
                    <a:pt x="396811" y="262636"/>
                  </a:lnTo>
                  <a:lnTo>
                    <a:pt x="395732" y="262128"/>
                  </a:lnTo>
                  <a:lnTo>
                    <a:pt x="396621" y="262636"/>
                  </a:lnTo>
                  <a:lnTo>
                    <a:pt x="370459" y="249174"/>
                  </a:lnTo>
                  <a:lnTo>
                    <a:pt x="371475" y="249682"/>
                  </a:lnTo>
                  <a:lnTo>
                    <a:pt x="370560" y="249174"/>
                  </a:lnTo>
                  <a:lnTo>
                    <a:pt x="347713" y="236359"/>
                  </a:lnTo>
                  <a:lnTo>
                    <a:pt x="346583" y="235712"/>
                  </a:lnTo>
                  <a:lnTo>
                    <a:pt x="347599" y="236359"/>
                  </a:lnTo>
                  <a:lnTo>
                    <a:pt x="324104" y="221742"/>
                  </a:lnTo>
                  <a:lnTo>
                    <a:pt x="325247" y="222389"/>
                  </a:lnTo>
                  <a:lnTo>
                    <a:pt x="324307" y="221742"/>
                  </a:lnTo>
                  <a:lnTo>
                    <a:pt x="304139" y="208026"/>
                  </a:lnTo>
                  <a:lnTo>
                    <a:pt x="303123" y="207352"/>
                  </a:lnTo>
                  <a:lnTo>
                    <a:pt x="290537" y="197916"/>
                  </a:lnTo>
                  <a:lnTo>
                    <a:pt x="320509" y="182740"/>
                  </a:lnTo>
                  <a:lnTo>
                    <a:pt x="330581" y="199136"/>
                  </a:lnTo>
                  <a:lnTo>
                    <a:pt x="360172" y="228092"/>
                  </a:lnTo>
                  <a:lnTo>
                    <a:pt x="391287" y="254508"/>
                  </a:lnTo>
                  <a:lnTo>
                    <a:pt x="410832" y="269227"/>
                  </a:lnTo>
                  <a:lnTo>
                    <a:pt x="410832" y="195122"/>
                  </a:lnTo>
                  <a:lnTo>
                    <a:pt x="400164" y="186055"/>
                  </a:lnTo>
                  <a:lnTo>
                    <a:pt x="398526" y="184658"/>
                  </a:lnTo>
                  <a:lnTo>
                    <a:pt x="399923" y="186055"/>
                  </a:lnTo>
                  <a:lnTo>
                    <a:pt x="379196" y="165735"/>
                  </a:lnTo>
                  <a:lnTo>
                    <a:pt x="376364" y="162966"/>
                  </a:lnTo>
                  <a:lnTo>
                    <a:pt x="374713" y="160274"/>
                  </a:lnTo>
                  <a:lnTo>
                    <a:pt x="372376" y="156464"/>
                  </a:lnTo>
                  <a:lnTo>
                    <a:pt x="421767" y="131445"/>
                  </a:lnTo>
                  <a:lnTo>
                    <a:pt x="419531" y="129794"/>
                  </a:lnTo>
                  <a:lnTo>
                    <a:pt x="266661" y="16383"/>
                  </a:lnTo>
                  <a:lnTo>
                    <a:pt x="266661" y="178638"/>
                  </a:lnTo>
                  <a:lnTo>
                    <a:pt x="265049" y="177292"/>
                  </a:lnTo>
                  <a:lnTo>
                    <a:pt x="266319" y="178308"/>
                  </a:lnTo>
                  <a:lnTo>
                    <a:pt x="265214" y="177292"/>
                  </a:lnTo>
                  <a:lnTo>
                    <a:pt x="254698" y="167513"/>
                  </a:lnTo>
                  <a:lnTo>
                    <a:pt x="251218" y="164287"/>
                  </a:lnTo>
                  <a:lnTo>
                    <a:pt x="249593" y="161671"/>
                  </a:lnTo>
                  <a:lnTo>
                    <a:pt x="247167" y="157797"/>
                  </a:lnTo>
                  <a:lnTo>
                    <a:pt x="266496" y="148475"/>
                  </a:lnTo>
                  <a:lnTo>
                    <a:pt x="266661" y="178638"/>
                  </a:lnTo>
                  <a:lnTo>
                    <a:pt x="266661" y="16383"/>
                  </a:lnTo>
                  <a:lnTo>
                    <a:pt x="265811" y="15748"/>
                  </a:lnTo>
                  <a:lnTo>
                    <a:pt x="266306" y="110972"/>
                  </a:lnTo>
                  <a:lnTo>
                    <a:pt x="142494" y="15367"/>
                  </a:lnTo>
                  <a:lnTo>
                    <a:pt x="140817" y="136690"/>
                  </a:lnTo>
                  <a:lnTo>
                    <a:pt x="114401" y="100520"/>
                  </a:lnTo>
                  <a:lnTo>
                    <a:pt x="114401" y="188061"/>
                  </a:lnTo>
                  <a:lnTo>
                    <a:pt x="114401" y="100520"/>
                  </a:lnTo>
                  <a:lnTo>
                    <a:pt x="56769" y="21590"/>
                  </a:lnTo>
                  <a:lnTo>
                    <a:pt x="0" y="207391"/>
                  </a:lnTo>
                  <a:lnTo>
                    <a:pt x="57277" y="197713"/>
                  </a:lnTo>
                  <a:lnTo>
                    <a:pt x="57912" y="201295"/>
                  </a:lnTo>
                  <a:lnTo>
                    <a:pt x="80518" y="256032"/>
                  </a:lnTo>
                  <a:lnTo>
                    <a:pt x="107950" y="304419"/>
                  </a:lnTo>
                  <a:lnTo>
                    <a:pt x="139954" y="346964"/>
                  </a:lnTo>
                  <a:lnTo>
                    <a:pt x="176657" y="383286"/>
                  </a:lnTo>
                  <a:lnTo>
                    <a:pt x="217170" y="412496"/>
                  </a:lnTo>
                  <a:lnTo>
                    <a:pt x="261747" y="433832"/>
                  </a:lnTo>
                  <a:lnTo>
                    <a:pt x="309245" y="446024"/>
                  </a:lnTo>
                  <a:lnTo>
                    <a:pt x="342265" y="448564"/>
                  </a:lnTo>
                  <a:lnTo>
                    <a:pt x="359283" y="448183"/>
                  </a:lnTo>
                  <a:lnTo>
                    <a:pt x="408432" y="439928"/>
                  </a:lnTo>
                  <a:lnTo>
                    <a:pt x="454787" y="422021"/>
                  </a:lnTo>
                  <a:lnTo>
                    <a:pt x="497459" y="395605"/>
                  </a:lnTo>
                  <a:lnTo>
                    <a:pt x="503643" y="390652"/>
                  </a:lnTo>
                  <a:lnTo>
                    <a:pt x="503961" y="390398"/>
                  </a:lnTo>
                  <a:lnTo>
                    <a:pt x="504126" y="390271"/>
                  </a:lnTo>
                  <a:lnTo>
                    <a:pt x="505396" y="389255"/>
                  </a:lnTo>
                  <a:lnTo>
                    <a:pt x="505714" y="389001"/>
                  </a:lnTo>
                  <a:lnTo>
                    <a:pt x="507936" y="387223"/>
                  </a:lnTo>
                  <a:lnTo>
                    <a:pt x="508406" y="386842"/>
                  </a:lnTo>
                  <a:lnTo>
                    <a:pt x="510794" y="384937"/>
                  </a:lnTo>
                  <a:lnTo>
                    <a:pt x="511365" y="384429"/>
                  </a:lnTo>
                  <a:lnTo>
                    <a:pt x="515747" y="380619"/>
                  </a:lnTo>
                  <a:lnTo>
                    <a:pt x="516470" y="379984"/>
                  </a:lnTo>
                  <a:lnTo>
                    <a:pt x="520992" y="376047"/>
                  </a:lnTo>
                  <a:lnTo>
                    <a:pt x="521868" y="375285"/>
                  </a:lnTo>
                  <a:lnTo>
                    <a:pt x="523621" y="373761"/>
                  </a:lnTo>
                  <a:lnTo>
                    <a:pt x="556387" y="383159"/>
                  </a:lnTo>
                  <a:lnTo>
                    <a:pt x="590804" y="392049"/>
                  </a:lnTo>
                  <a:lnTo>
                    <a:pt x="626237" y="400050"/>
                  </a:lnTo>
                  <a:lnTo>
                    <a:pt x="662305" y="407289"/>
                  </a:lnTo>
                  <a:lnTo>
                    <a:pt x="669124" y="408495"/>
                  </a:lnTo>
                  <a:lnTo>
                    <a:pt x="687070" y="415798"/>
                  </a:lnTo>
                  <a:lnTo>
                    <a:pt x="739521" y="435483"/>
                  </a:lnTo>
                  <a:lnTo>
                    <a:pt x="794385" y="454152"/>
                  </a:lnTo>
                  <a:lnTo>
                    <a:pt x="851408" y="471805"/>
                  </a:lnTo>
                  <a:lnTo>
                    <a:pt x="910463" y="488569"/>
                  </a:lnTo>
                  <a:lnTo>
                    <a:pt x="971804" y="504444"/>
                  </a:lnTo>
                  <a:lnTo>
                    <a:pt x="1034923" y="519176"/>
                  </a:lnTo>
                  <a:lnTo>
                    <a:pt x="1100074" y="532892"/>
                  </a:lnTo>
                  <a:lnTo>
                    <a:pt x="1167003" y="545465"/>
                  </a:lnTo>
                  <a:lnTo>
                    <a:pt x="1235583" y="557022"/>
                  </a:lnTo>
                  <a:lnTo>
                    <a:pt x="1305941" y="567309"/>
                  </a:lnTo>
                  <a:lnTo>
                    <a:pt x="1377950" y="576580"/>
                  </a:lnTo>
                  <a:lnTo>
                    <a:pt x="1525778" y="591312"/>
                  </a:lnTo>
                  <a:lnTo>
                    <a:pt x="1678813" y="600964"/>
                  </a:lnTo>
                  <a:lnTo>
                    <a:pt x="1836293" y="605345"/>
                  </a:lnTo>
                  <a:lnTo>
                    <a:pt x="1920367" y="605434"/>
                  </a:lnTo>
                  <a:lnTo>
                    <a:pt x="2003298" y="603999"/>
                  </a:lnTo>
                  <a:lnTo>
                    <a:pt x="2165591" y="596646"/>
                  </a:lnTo>
                  <a:lnTo>
                    <a:pt x="2322830" y="583692"/>
                  </a:lnTo>
                  <a:lnTo>
                    <a:pt x="2399284" y="575183"/>
                  </a:lnTo>
                  <a:lnTo>
                    <a:pt x="2474214" y="565277"/>
                  </a:lnTo>
                  <a:lnTo>
                    <a:pt x="2547366" y="554101"/>
                  </a:lnTo>
                  <a:lnTo>
                    <a:pt x="2585237" y="547497"/>
                  </a:lnTo>
                  <a:lnTo>
                    <a:pt x="2618740" y="541655"/>
                  </a:lnTo>
                  <a:lnTo>
                    <a:pt x="2633014" y="538861"/>
                  </a:lnTo>
                  <a:lnTo>
                    <a:pt x="2688209" y="528066"/>
                  </a:lnTo>
                  <a:lnTo>
                    <a:pt x="2755646" y="513334"/>
                  </a:lnTo>
                  <a:lnTo>
                    <a:pt x="2777439" y="508000"/>
                  </a:lnTo>
                  <a:lnTo>
                    <a:pt x="2821051" y="497332"/>
                  </a:lnTo>
                  <a:lnTo>
                    <a:pt x="2884297" y="480314"/>
                  </a:lnTo>
                  <a:lnTo>
                    <a:pt x="2914434" y="471297"/>
                  </a:lnTo>
                  <a:lnTo>
                    <a:pt x="2945003" y="462153"/>
                  </a:lnTo>
                  <a:lnTo>
                    <a:pt x="2960611" y="457073"/>
                  </a:lnTo>
                  <a:lnTo>
                    <a:pt x="3003550" y="443103"/>
                  </a:lnTo>
                  <a:lnTo>
                    <a:pt x="3008833" y="441198"/>
                  </a:lnTo>
                  <a:lnTo>
                    <a:pt x="3054972" y="424561"/>
                  </a:lnTo>
                  <a:lnTo>
                    <a:pt x="3059557" y="422910"/>
                  </a:lnTo>
                  <a:lnTo>
                    <a:pt x="3099473" y="407035"/>
                  </a:lnTo>
                  <a:lnTo>
                    <a:pt x="3112897" y="401701"/>
                  </a:lnTo>
                  <a:lnTo>
                    <a:pt x="3143656" y="388239"/>
                  </a:lnTo>
                  <a:lnTo>
                    <a:pt x="3163697" y="379476"/>
                  </a:lnTo>
                  <a:lnTo>
                    <a:pt x="3185528" y="368935"/>
                  </a:lnTo>
                  <a:lnTo>
                    <a:pt x="3211576" y="356362"/>
                  </a:lnTo>
                  <a:lnTo>
                    <a:pt x="3227273" y="347980"/>
                  </a:lnTo>
                  <a:lnTo>
                    <a:pt x="3256534" y="332359"/>
                  </a:lnTo>
                  <a:lnTo>
                    <a:pt x="3266135" y="326644"/>
                  </a:lnTo>
                  <a:lnTo>
                    <a:pt x="3298571" y="307340"/>
                  </a:lnTo>
                  <a:lnTo>
                    <a:pt x="3302038" y="305054"/>
                  </a:lnTo>
                  <a:lnTo>
                    <a:pt x="3337687" y="281559"/>
                  </a:lnTo>
                  <a:lnTo>
                    <a:pt x="3369106" y="257937"/>
                  </a:lnTo>
                  <a:lnTo>
                    <a:pt x="3373501" y="254635"/>
                  </a:lnTo>
                  <a:lnTo>
                    <a:pt x="3397021" y="234708"/>
                  </a:lnTo>
                  <a:lnTo>
                    <a:pt x="3406013" y="227076"/>
                  </a:lnTo>
                  <a:lnTo>
                    <a:pt x="3423323" y="210058"/>
                  </a:lnTo>
                  <a:lnTo>
                    <a:pt x="3424491" y="208927"/>
                  </a:lnTo>
                  <a:lnTo>
                    <a:pt x="3435223" y="198374"/>
                  </a:lnTo>
                  <a:lnTo>
                    <a:pt x="3447923" y="183642"/>
                  </a:lnTo>
                  <a:lnTo>
                    <a:pt x="3460750" y="168783"/>
                  </a:lnTo>
                  <a:lnTo>
                    <a:pt x="3467265" y="159639"/>
                  </a:lnTo>
                  <a:lnTo>
                    <a:pt x="3468535" y="157861"/>
                  </a:lnTo>
                  <a:lnTo>
                    <a:pt x="3482594" y="138176"/>
                  </a:lnTo>
                  <a:lnTo>
                    <a:pt x="3486137" y="131953"/>
                  </a:lnTo>
                  <a:lnTo>
                    <a:pt x="3499675" y="108204"/>
                  </a:lnTo>
                  <a:lnTo>
                    <a:pt x="3500628" y="106553"/>
                  </a:lnTo>
                  <a:lnTo>
                    <a:pt x="3501009" y="105664"/>
                  </a:lnTo>
                  <a:lnTo>
                    <a:pt x="3511042" y="82296"/>
                  </a:lnTo>
                  <a:lnTo>
                    <a:pt x="3512350" y="79248"/>
                  </a:lnTo>
                  <a:lnTo>
                    <a:pt x="3514598" y="74041"/>
                  </a:lnTo>
                  <a:lnTo>
                    <a:pt x="3519728" y="56261"/>
                  </a:lnTo>
                  <a:lnTo>
                    <a:pt x="3520681" y="52959"/>
                  </a:lnTo>
                  <a:lnTo>
                    <a:pt x="3524250" y="40640"/>
                  </a:lnTo>
                  <a:lnTo>
                    <a:pt x="3525761" y="30226"/>
                  </a:lnTo>
                  <a:lnTo>
                    <a:pt x="3526307" y="26543"/>
                  </a:lnTo>
                  <a:lnTo>
                    <a:pt x="3528949" y="850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865882" y="4520565"/>
            <a:ext cx="499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9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6718" y="314261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5872" y="1254252"/>
            <a:ext cx="5824855" cy="1569720"/>
          </a:xfrm>
          <a:custGeom>
            <a:avLst/>
            <a:gdLst/>
            <a:ahLst/>
            <a:cxnLst/>
            <a:rect l="l" t="t" r="r" b="b"/>
            <a:pathLst>
              <a:path w="5824855" h="1569720">
                <a:moveTo>
                  <a:pt x="0" y="1569720"/>
                </a:moveTo>
                <a:lnTo>
                  <a:pt x="5824728" y="1569720"/>
                </a:lnTo>
                <a:lnTo>
                  <a:pt x="5824728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45994" y="1273301"/>
            <a:ext cx="4785360" cy="279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Georgia"/>
                <a:cs typeface="Georgia"/>
              </a:rPr>
              <a:t>K</a:t>
            </a:r>
            <a:r>
              <a:rPr sz="2550" dirty="0">
                <a:latin typeface="Georgia"/>
                <a:cs typeface="Georgia"/>
              </a:rPr>
              <a:t>NUTH</a:t>
            </a:r>
            <a:r>
              <a:rPr sz="3200" dirty="0">
                <a:latin typeface="Georgia"/>
                <a:cs typeface="Georgia"/>
              </a:rPr>
              <a:t>S</a:t>
            </a:r>
            <a:r>
              <a:rPr sz="2550" dirty="0">
                <a:latin typeface="Georgia"/>
                <a:cs typeface="Georgia"/>
              </a:rPr>
              <a:t>HUFFLE</a:t>
            </a:r>
            <a:r>
              <a:rPr sz="3200" dirty="0">
                <a:latin typeface="Georgia"/>
                <a:cs typeface="Georgia"/>
              </a:rPr>
              <a:t>(</a:t>
            </a:r>
            <a:r>
              <a:rPr sz="3200" i="1" dirty="0">
                <a:latin typeface="Georgia"/>
                <a:cs typeface="Georgia"/>
              </a:rPr>
              <a:t>A</a:t>
            </a:r>
            <a:r>
              <a:rPr sz="3200" dirty="0">
                <a:latin typeface="Georgia"/>
                <a:cs typeface="Georgia"/>
              </a:rPr>
              <a:t>,</a:t>
            </a:r>
            <a:r>
              <a:rPr sz="3200" spc="1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H</a:t>
            </a:r>
            <a:r>
              <a:rPr sz="3200" dirty="0">
                <a:latin typeface="Georgia"/>
                <a:cs typeface="Georgia"/>
              </a:rPr>
              <a:t>)</a:t>
            </a:r>
            <a:endParaRPr sz="3200">
              <a:latin typeface="Georgia"/>
              <a:cs typeface="Georgia"/>
            </a:endParaRPr>
          </a:p>
          <a:p>
            <a:pPr marL="97790" algn="ctr">
              <a:lnSpc>
                <a:spcPct val="100000"/>
              </a:lnSpc>
            </a:pPr>
            <a:r>
              <a:rPr sz="3200" b="1" spc="-5" dirty="0">
                <a:latin typeface="Georgia"/>
                <a:cs typeface="Georgia"/>
              </a:rPr>
              <a:t>for</a:t>
            </a:r>
            <a:r>
              <a:rPr sz="3200" b="1" spc="-5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i</a:t>
            </a:r>
            <a:r>
              <a:rPr sz="3200" i="1" spc="-10" dirty="0">
                <a:latin typeface="Georgia"/>
                <a:cs typeface="Georgia"/>
              </a:rPr>
              <a:t> </a:t>
            </a:r>
            <a:r>
              <a:rPr sz="3200" dirty="0">
                <a:latin typeface="Wingdings"/>
                <a:cs typeface="Wingdings"/>
              </a:rPr>
              <a:t>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Georgia"/>
                <a:cs typeface="Georgia"/>
              </a:rPr>
              <a:t>n</a:t>
            </a:r>
            <a:r>
              <a:rPr sz="3200" i="1" spc="-2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to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1</a:t>
            </a:r>
            <a:r>
              <a:rPr sz="3200" spc="-5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do</a:t>
            </a:r>
            <a:endParaRPr sz="3200">
              <a:latin typeface="Georgia"/>
              <a:cs typeface="Georgia"/>
            </a:endParaRPr>
          </a:p>
          <a:p>
            <a:pPr marL="1300480" algn="ctr">
              <a:lnSpc>
                <a:spcPct val="100000"/>
              </a:lnSpc>
            </a:pPr>
            <a:r>
              <a:rPr sz="3200" spc="-5" dirty="0">
                <a:latin typeface="Georgia"/>
                <a:cs typeface="Georgia"/>
              </a:rPr>
              <a:t>swap(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H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]],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])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1079500" algn="l"/>
                <a:tab pos="1645285" algn="l"/>
                <a:tab pos="2211705" algn="l"/>
                <a:tab pos="2778125" algn="l"/>
                <a:tab pos="3344545" algn="l"/>
                <a:tab pos="3910965" algn="l"/>
                <a:tab pos="4476750" algn="l"/>
              </a:tabLst>
            </a:pPr>
            <a:r>
              <a:rPr sz="1800" spc="-30" dirty="0">
                <a:solidFill>
                  <a:srgbClr val="008000"/>
                </a:solidFill>
                <a:latin typeface="Microsoft Sans Serif"/>
                <a:cs typeface="Microsoft Sans Serif"/>
              </a:rPr>
              <a:t>Iterate	</a:t>
            </a: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1	2	3	4	5	</a:t>
            </a:r>
            <a:r>
              <a:rPr sz="2700" spc="-82" baseline="3086" dirty="0">
                <a:solidFill>
                  <a:srgbClr val="008000"/>
                </a:solidFill>
                <a:latin typeface="Microsoft Sans Serif"/>
                <a:cs typeface="Microsoft Sans Serif"/>
              </a:rPr>
              <a:t>6	7</a:t>
            </a:r>
            <a:endParaRPr sz="2700" baseline="3086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3208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latin typeface="Georgia"/>
                <a:cs typeface="Georgia"/>
              </a:rPr>
              <a:t>H</a:t>
            </a:r>
            <a:r>
              <a:rPr sz="2400" i="1" spc="-6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95115" y="3601211"/>
          <a:ext cx="4531356" cy="565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4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595115" y="4430267"/>
          <a:ext cx="4531356" cy="566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f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g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8135111" y="1143000"/>
            <a:ext cx="3295015" cy="830580"/>
          </a:xfrm>
          <a:custGeom>
            <a:avLst/>
            <a:gdLst/>
            <a:ahLst/>
            <a:cxnLst/>
            <a:rect l="l" t="t" r="r" b="b"/>
            <a:pathLst>
              <a:path w="3295015" h="830580">
                <a:moveTo>
                  <a:pt x="3294888" y="0"/>
                </a:moveTo>
                <a:lnTo>
                  <a:pt x="0" y="0"/>
                </a:lnTo>
                <a:lnTo>
                  <a:pt x="0" y="830579"/>
                </a:lnTo>
                <a:lnTo>
                  <a:pt x="3294888" y="830579"/>
                </a:lnTo>
                <a:lnTo>
                  <a:pt x="32948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35111" y="1143000"/>
            <a:ext cx="3295015" cy="830580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2075" marR="141605">
              <a:lnSpc>
                <a:spcPct val="100000"/>
              </a:lnSpc>
              <a:spcBef>
                <a:spcPts val="215"/>
              </a:spcBef>
            </a:pPr>
            <a:r>
              <a:rPr sz="2400" i="1" spc="-5" dirty="0">
                <a:latin typeface="Georgia"/>
                <a:cs typeface="Georgia"/>
              </a:rPr>
              <a:t>H</a:t>
            </a:r>
            <a:r>
              <a:rPr sz="2400" spc="-5" dirty="0">
                <a:latin typeface="Georgia"/>
                <a:cs typeface="Georgia"/>
              </a:rPr>
              <a:t>[</a:t>
            </a:r>
            <a:r>
              <a:rPr sz="2400" i="1" spc="-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]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is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randomly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drawn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between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Georgia"/>
                <a:cs typeface="Georgia"/>
              </a:rPr>
              <a:t>1</a:t>
            </a:r>
            <a:r>
              <a:rPr sz="2400" spc="75" dirty="0">
                <a:latin typeface="Georgia"/>
                <a:cs typeface="Georgia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and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i="1" dirty="0">
                <a:latin typeface="Georgia"/>
                <a:cs typeface="Georgia"/>
              </a:rPr>
              <a:t>i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59740" y="172923"/>
            <a:ext cx="11236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4D5060"/>
                </a:solidFill>
              </a:rPr>
              <a:t>Sequential</a:t>
            </a:r>
            <a:r>
              <a:rPr sz="3200" spc="-30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Random</a:t>
            </a:r>
            <a:r>
              <a:rPr sz="3200" spc="-3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Permutation</a:t>
            </a:r>
            <a:r>
              <a:rPr sz="3200" spc="-5" dirty="0">
                <a:solidFill>
                  <a:srgbClr val="4D5060"/>
                </a:solidFill>
              </a:rPr>
              <a:t> </a:t>
            </a:r>
            <a:r>
              <a:rPr sz="3200" spc="-5" dirty="0">
                <a:solidFill>
                  <a:srgbClr val="7E7E7E"/>
                </a:solidFill>
              </a:rPr>
              <a:t>[Durstenfeld64,</a:t>
            </a:r>
            <a:r>
              <a:rPr sz="3200" spc="-35" dirty="0">
                <a:solidFill>
                  <a:srgbClr val="7E7E7E"/>
                </a:solidFill>
              </a:rPr>
              <a:t> </a:t>
            </a:r>
            <a:r>
              <a:rPr sz="3200" dirty="0">
                <a:solidFill>
                  <a:srgbClr val="7E7E7E"/>
                </a:solidFill>
              </a:rPr>
              <a:t>Knuth69]</a:t>
            </a: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5882" y="4520565"/>
            <a:ext cx="499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9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6718" y="314261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5872" y="1254252"/>
            <a:ext cx="5824855" cy="1569720"/>
          </a:xfrm>
          <a:custGeom>
            <a:avLst/>
            <a:gdLst/>
            <a:ahLst/>
            <a:cxnLst/>
            <a:rect l="l" t="t" r="r" b="b"/>
            <a:pathLst>
              <a:path w="5824855" h="1569720">
                <a:moveTo>
                  <a:pt x="0" y="1569720"/>
                </a:moveTo>
                <a:lnTo>
                  <a:pt x="5824728" y="1569720"/>
                </a:lnTo>
                <a:lnTo>
                  <a:pt x="5824728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5994" y="1273301"/>
            <a:ext cx="4785360" cy="279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Georgia"/>
                <a:cs typeface="Georgia"/>
              </a:rPr>
              <a:t>K</a:t>
            </a:r>
            <a:r>
              <a:rPr sz="2550" dirty="0">
                <a:latin typeface="Georgia"/>
                <a:cs typeface="Georgia"/>
              </a:rPr>
              <a:t>NUTH</a:t>
            </a:r>
            <a:r>
              <a:rPr sz="3200" dirty="0">
                <a:latin typeface="Georgia"/>
                <a:cs typeface="Georgia"/>
              </a:rPr>
              <a:t>S</a:t>
            </a:r>
            <a:r>
              <a:rPr sz="2550" dirty="0">
                <a:latin typeface="Georgia"/>
                <a:cs typeface="Georgia"/>
              </a:rPr>
              <a:t>HUFFLE</a:t>
            </a:r>
            <a:r>
              <a:rPr sz="3200" dirty="0">
                <a:latin typeface="Georgia"/>
                <a:cs typeface="Georgia"/>
              </a:rPr>
              <a:t>(</a:t>
            </a:r>
            <a:r>
              <a:rPr sz="3200" i="1" dirty="0">
                <a:latin typeface="Georgia"/>
                <a:cs typeface="Georgia"/>
              </a:rPr>
              <a:t>A</a:t>
            </a:r>
            <a:r>
              <a:rPr sz="3200" dirty="0">
                <a:latin typeface="Georgia"/>
                <a:cs typeface="Georgia"/>
              </a:rPr>
              <a:t>,</a:t>
            </a:r>
            <a:r>
              <a:rPr sz="3200" spc="1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H</a:t>
            </a:r>
            <a:r>
              <a:rPr sz="3200" dirty="0">
                <a:latin typeface="Georgia"/>
                <a:cs typeface="Georgia"/>
              </a:rPr>
              <a:t>)</a:t>
            </a:r>
            <a:endParaRPr sz="3200">
              <a:latin typeface="Georgia"/>
              <a:cs typeface="Georgia"/>
            </a:endParaRPr>
          </a:p>
          <a:p>
            <a:pPr marL="97790" algn="ctr">
              <a:lnSpc>
                <a:spcPct val="100000"/>
              </a:lnSpc>
            </a:pPr>
            <a:r>
              <a:rPr sz="3200" b="1" spc="-5" dirty="0">
                <a:latin typeface="Georgia"/>
                <a:cs typeface="Georgia"/>
              </a:rPr>
              <a:t>for</a:t>
            </a:r>
            <a:r>
              <a:rPr sz="3200" b="1" spc="-5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i</a:t>
            </a:r>
            <a:r>
              <a:rPr sz="3200" i="1" spc="-10" dirty="0">
                <a:latin typeface="Georgia"/>
                <a:cs typeface="Georgia"/>
              </a:rPr>
              <a:t> </a:t>
            </a:r>
            <a:r>
              <a:rPr sz="3200" dirty="0">
                <a:latin typeface="Wingdings"/>
                <a:cs typeface="Wingdings"/>
              </a:rPr>
              <a:t>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Georgia"/>
                <a:cs typeface="Georgia"/>
              </a:rPr>
              <a:t>n</a:t>
            </a:r>
            <a:r>
              <a:rPr sz="3200" i="1" spc="-2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to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1</a:t>
            </a:r>
            <a:r>
              <a:rPr sz="3200" spc="-5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do</a:t>
            </a:r>
            <a:endParaRPr sz="3200">
              <a:latin typeface="Georgia"/>
              <a:cs typeface="Georgia"/>
            </a:endParaRPr>
          </a:p>
          <a:p>
            <a:pPr marL="1300480" algn="ctr">
              <a:lnSpc>
                <a:spcPct val="100000"/>
              </a:lnSpc>
            </a:pPr>
            <a:r>
              <a:rPr sz="3200" spc="-5" dirty="0">
                <a:latin typeface="Georgia"/>
                <a:cs typeface="Georgia"/>
              </a:rPr>
              <a:t>swap(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H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]],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])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1079500" algn="l"/>
                <a:tab pos="1645285" algn="l"/>
                <a:tab pos="2211705" algn="l"/>
                <a:tab pos="2778125" algn="l"/>
                <a:tab pos="3344545" algn="l"/>
                <a:tab pos="3910965" algn="l"/>
                <a:tab pos="4476750" algn="l"/>
              </a:tabLst>
            </a:pPr>
            <a:r>
              <a:rPr sz="1800" spc="-30" dirty="0">
                <a:solidFill>
                  <a:srgbClr val="008000"/>
                </a:solidFill>
                <a:latin typeface="Microsoft Sans Serif"/>
                <a:cs typeface="Microsoft Sans Serif"/>
              </a:rPr>
              <a:t>Iterate	</a:t>
            </a: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1	2	3	4	5	</a:t>
            </a:r>
            <a:r>
              <a:rPr sz="2700" spc="-82" baseline="3086" dirty="0">
                <a:solidFill>
                  <a:srgbClr val="008000"/>
                </a:solidFill>
                <a:latin typeface="Microsoft Sans Serif"/>
                <a:cs typeface="Microsoft Sans Serif"/>
              </a:rPr>
              <a:t>6	7</a:t>
            </a:r>
            <a:endParaRPr sz="2700" baseline="3086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3208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latin typeface="Georgia"/>
                <a:cs typeface="Georgia"/>
              </a:rPr>
              <a:t>H</a:t>
            </a:r>
            <a:r>
              <a:rPr sz="2400" i="1" spc="-6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95115" y="3601211"/>
          <a:ext cx="4531356" cy="565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4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634865" y="4986020"/>
            <a:ext cx="3263265" cy="605790"/>
          </a:xfrm>
          <a:custGeom>
            <a:avLst/>
            <a:gdLst/>
            <a:ahLst/>
            <a:cxnLst/>
            <a:rect l="l" t="t" r="r" b="b"/>
            <a:pathLst>
              <a:path w="3263265" h="605789">
                <a:moveTo>
                  <a:pt x="106567" y="156463"/>
                </a:moveTo>
                <a:lnTo>
                  <a:pt x="54705" y="182734"/>
                </a:lnTo>
                <a:lnTo>
                  <a:pt x="64770" y="199135"/>
                </a:lnTo>
                <a:lnTo>
                  <a:pt x="94361" y="228091"/>
                </a:lnTo>
                <a:lnTo>
                  <a:pt x="125475" y="254507"/>
                </a:lnTo>
                <a:lnTo>
                  <a:pt x="159385" y="280034"/>
                </a:lnTo>
                <a:lnTo>
                  <a:pt x="196469" y="304799"/>
                </a:lnTo>
                <a:lnTo>
                  <a:pt x="235965" y="328675"/>
                </a:lnTo>
                <a:lnTo>
                  <a:pt x="278384" y="351662"/>
                </a:lnTo>
                <a:lnTo>
                  <a:pt x="323469" y="374014"/>
                </a:lnTo>
                <a:lnTo>
                  <a:pt x="371094" y="395350"/>
                </a:lnTo>
                <a:lnTo>
                  <a:pt x="421259" y="415797"/>
                </a:lnTo>
                <a:lnTo>
                  <a:pt x="473710" y="435482"/>
                </a:lnTo>
                <a:lnTo>
                  <a:pt x="528574" y="454151"/>
                </a:lnTo>
                <a:lnTo>
                  <a:pt x="585597" y="471804"/>
                </a:lnTo>
                <a:lnTo>
                  <a:pt x="644651" y="488568"/>
                </a:lnTo>
                <a:lnTo>
                  <a:pt x="705993" y="504443"/>
                </a:lnTo>
                <a:lnTo>
                  <a:pt x="769112" y="519175"/>
                </a:lnTo>
                <a:lnTo>
                  <a:pt x="834263" y="532891"/>
                </a:lnTo>
                <a:lnTo>
                  <a:pt x="901192" y="545464"/>
                </a:lnTo>
                <a:lnTo>
                  <a:pt x="969772" y="557021"/>
                </a:lnTo>
                <a:lnTo>
                  <a:pt x="1040130" y="567308"/>
                </a:lnTo>
                <a:lnTo>
                  <a:pt x="1112139" y="576579"/>
                </a:lnTo>
                <a:lnTo>
                  <a:pt x="1259967" y="591311"/>
                </a:lnTo>
                <a:lnTo>
                  <a:pt x="1413002" y="600963"/>
                </a:lnTo>
                <a:lnTo>
                  <a:pt x="1570482" y="605345"/>
                </a:lnTo>
                <a:lnTo>
                  <a:pt x="1654556" y="605434"/>
                </a:lnTo>
                <a:lnTo>
                  <a:pt x="1737487" y="603999"/>
                </a:lnTo>
                <a:lnTo>
                  <a:pt x="1899792" y="596645"/>
                </a:lnTo>
                <a:lnTo>
                  <a:pt x="2057018" y="583691"/>
                </a:lnTo>
                <a:lnTo>
                  <a:pt x="2133473" y="575182"/>
                </a:lnTo>
                <a:lnTo>
                  <a:pt x="2208403" y="565276"/>
                </a:lnTo>
                <a:lnTo>
                  <a:pt x="2281555" y="554100"/>
                </a:lnTo>
                <a:lnTo>
                  <a:pt x="2319426" y="547496"/>
                </a:lnTo>
                <a:lnTo>
                  <a:pt x="1571726" y="547496"/>
                </a:lnTo>
                <a:lnTo>
                  <a:pt x="1415161" y="543051"/>
                </a:lnTo>
                <a:lnTo>
                  <a:pt x="1416177" y="543051"/>
                </a:lnTo>
                <a:lnTo>
                  <a:pt x="1264031" y="533526"/>
                </a:lnTo>
                <a:lnTo>
                  <a:pt x="1265174" y="533526"/>
                </a:lnTo>
                <a:lnTo>
                  <a:pt x="1118235" y="519048"/>
                </a:lnTo>
                <a:lnTo>
                  <a:pt x="1118997" y="519048"/>
                </a:lnTo>
                <a:lnTo>
                  <a:pt x="1048739" y="510031"/>
                </a:lnTo>
                <a:lnTo>
                  <a:pt x="1048258" y="510031"/>
                </a:lnTo>
                <a:lnTo>
                  <a:pt x="979395" y="499871"/>
                </a:lnTo>
                <a:lnTo>
                  <a:pt x="979170" y="499871"/>
                </a:lnTo>
                <a:lnTo>
                  <a:pt x="911098" y="488441"/>
                </a:lnTo>
                <a:lnTo>
                  <a:pt x="911606" y="488441"/>
                </a:lnTo>
                <a:lnTo>
                  <a:pt x="845312" y="475995"/>
                </a:lnTo>
                <a:lnTo>
                  <a:pt x="782033" y="462660"/>
                </a:lnTo>
                <a:lnTo>
                  <a:pt x="719455" y="448055"/>
                </a:lnTo>
                <a:lnTo>
                  <a:pt x="719597" y="448055"/>
                </a:lnTo>
                <a:lnTo>
                  <a:pt x="660496" y="432815"/>
                </a:lnTo>
                <a:lnTo>
                  <a:pt x="660146" y="432815"/>
                </a:lnTo>
                <a:lnTo>
                  <a:pt x="602617" y="416432"/>
                </a:lnTo>
                <a:lnTo>
                  <a:pt x="602361" y="416432"/>
                </a:lnTo>
                <a:lnTo>
                  <a:pt x="546915" y="399160"/>
                </a:lnTo>
                <a:lnTo>
                  <a:pt x="546100" y="398906"/>
                </a:lnTo>
                <a:lnTo>
                  <a:pt x="492760" y="380745"/>
                </a:lnTo>
                <a:lnTo>
                  <a:pt x="492968" y="380745"/>
                </a:lnTo>
                <a:lnTo>
                  <a:pt x="442980" y="362076"/>
                </a:lnTo>
                <a:lnTo>
                  <a:pt x="442722" y="362076"/>
                </a:lnTo>
                <a:lnTo>
                  <a:pt x="394375" y="342264"/>
                </a:lnTo>
                <a:lnTo>
                  <a:pt x="393446" y="341883"/>
                </a:lnTo>
                <a:lnTo>
                  <a:pt x="348855" y="321817"/>
                </a:lnTo>
                <a:lnTo>
                  <a:pt x="304546" y="299973"/>
                </a:lnTo>
                <a:lnTo>
                  <a:pt x="265452" y="278637"/>
                </a:lnTo>
                <a:lnTo>
                  <a:pt x="265302" y="278637"/>
                </a:lnTo>
                <a:lnTo>
                  <a:pt x="226822" y="255523"/>
                </a:lnTo>
                <a:lnTo>
                  <a:pt x="192277" y="232409"/>
                </a:lnTo>
                <a:lnTo>
                  <a:pt x="192486" y="232409"/>
                </a:lnTo>
                <a:lnTo>
                  <a:pt x="160909" y="208787"/>
                </a:lnTo>
                <a:lnTo>
                  <a:pt x="161110" y="208787"/>
                </a:lnTo>
                <a:lnTo>
                  <a:pt x="134358" y="186054"/>
                </a:lnTo>
                <a:lnTo>
                  <a:pt x="134112" y="186054"/>
                </a:lnTo>
                <a:lnTo>
                  <a:pt x="113391" y="165734"/>
                </a:lnTo>
                <a:lnTo>
                  <a:pt x="112268" y="165734"/>
                </a:lnTo>
                <a:lnTo>
                  <a:pt x="107823" y="160273"/>
                </a:lnTo>
                <a:lnTo>
                  <a:pt x="108910" y="160273"/>
                </a:lnTo>
                <a:lnTo>
                  <a:pt x="106567" y="156463"/>
                </a:lnTo>
                <a:close/>
              </a:path>
              <a:path w="3263265" h="605789">
                <a:moveTo>
                  <a:pt x="1570989" y="547369"/>
                </a:moveTo>
                <a:lnTo>
                  <a:pt x="1571752" y="547496"/>
                </a:lnTo>
                <a:lnTo>
                  <a:pt x="1653835" y="547496"/>
                </a:lnTo>
                <a:lnTo>
                  <a:pt x="1570989" y="547369"/>
                </a:lnTo>
                <a:close/>
              </a:path>
              <a:path w="3263265" h="605789">
                <a:moveTo>
                  <a:pt x="1653835" y="547496"/>
                </a:moveTo>
                <a:lnTo>
                  <a:pt x="1654302" y="547496"/>
                </a:lnTo>
                <a:lnTo>
                  <a:pt x="1653835" y="547496"/>
                </a:lnTo>
                <a:close/>
              </a:path>
              <a:path w="3263265" h="605789">
                <a:moveTo>
                  <a:pt x="1896617" y="538733"/>
                </a:moveTo>
                <a:lnTo>
                  <a:pt x="1735327" y="546099"/>
                </a:lnTo>
                <a:lnTo>
                  <a:pt x="1736089" y="546099"/>
                </a:lnTo>
                <a:lnTo>
                  <a:pt x="1653835" y="547496"/>
                </a:lnTo>
                <a:lnTo>
                  <a:pt x="2319430" y="547496"/>
                </a:lnTo>
                <a:lnTo>
                  <a:pt x="2352929" y="541654"/>
                </a:lnTo>
                <a:lnTo>
                  <a:pt x="2367212" y="538860"/>
                </a:lnTo>
                <a:lnTo>
                  <a:pt x="1895602" y="538860"/>
                </a:lnTo>
                <a:lnTo>
                  <a:pt x="1896617" y="538733"/>
                </a:lnTo>
                <a:close/>
              </a:path>
              <a:path w="3263265" h="605789">
                <a:moveTo>
                  <a:pt x="2200529" y="507872"/>
                </a:moveTo>
                <a:lnTo>
                  <a:pt x="2126234" y="517651"/>
                </a:lnTo>
                <a:lnTo>
                  <a:pt x="2126741" y="517651"/>
                </a:lnTo>
                <a:lnTo>
                  <a:pt x="2050923" y="526033"/>
                </a:lnTo>
                <a:lnTo>
                  <a:pt x="2051812" y="526033"/>
                </a:lnTo>
                <a:lnTo>
                  <a:pt x="1895602" y="538860"/>
                </a:lnTo>
                <a:lnTo>
                  <a:pt x="2367212" y="538860"/>
                </a:lnTo>
                <a:lnTo>
                  <a:pt x="2422398" y="528065"/>
                </a:lnTo>
                <a:lnTo>
                  <a:pt x="2489835" y="513333"/>
                </a:lnTo>
                <a:lnTo>
                  <a:pt x="2511636" y="507999"/>
                </a:lnTo>
                <a:lnTo>
                  <a:pt x="2199893" y="507999"/>
                </a:lnTo>
                <a:lnTo>
                  <a:pt x="2200529" y="507872"/>
                </a:lnTo>
                <a:close/>
              </a:path>
              <a:path w="3263265" h="605789">
                <a:moveTo>
                  <a:pt x="1047750" y="509904"/>
                </a:moveTo>
                <a:lnTo>
                  <a:pt x="1048258" y="510031"/>
                </a:lnTo>
                <a:lnTo>
                  <a:pt x="1048739" y="510031"/>
                </a:lnTo>
                <a:lnTo>
                  <a:pt x="1047750" y="509904"/>
                </a:lnTo>
                <a:close/>
              </a:path>
              <a:path w="3263265" h="605789">
                <a:moveTo>
                  <a:pt x="2648626" y="471296"/>
                </a:moveTo>
                <a:lnTo>
                  <a:pt x="2410967" y="471296"/>
                </a:lnTo>
                <a:lnTo>
                  <a:pt x="2342007" y="484885"/>
                </a:lnTo>
                <a:lnTo>
                  <a:pt x="2271903" y="496950"/>
                </a:lnTo>
                <a:lnTo>
                  <a:pt x="2272538" y="496950"/>
                </a:lnTo>
                <a:lnTo>
                  <a:pt x="2199893" y="507999"/>
                </a:lnTo>
                <a:lnTo>
                  <a:pt x="2511636" y="507999"/>
                </a:lnTo>
                <a:lnTo>
                  <a:pt x="2555240" y="497331"/>
                </a:lnTo>
                <a:lnTo>
                  <a:pt x="2618486" y="480313"/>
                </a:lnTo>
                <a:lnTo>
                  <a:pt x="2648626" y="471296"/>
                </a:lnTo>
                <a:close/>
              </a:path>
              <a:path w="3263265" h="605789">
                <a:moveTo>
                  <a:pt x="978535" y="499744"/>
                </a:moveTo>
                <a:lnTo>
                  <a:pt x="979170" y="499871"/>
                </a:lnTo>
                <a:lnTo>
                  <a:pt x="979395" y="499871"/>
                </a:lnTo>
                <a:lnTo>
                  <a:pt x="978535" y="499744"/>
                </a:lnTo>
                <a:close/>
              </a:path>
              <a:path w="3263265" h="605789">
                <a:moveTo>
                  <a:pt x="2342641" y="484758"/>
                </a:moveTo>
                <a:lnTo>
                  <a:pt x="2341905" y="484885"/>
                </a:lnTo>
                <a:lnTo>
                  <a:pt x="2342641" y="484758"/>
                </a:lnTo>
                <a:close/>
              </a:path>
              <a:path w="3263265" h="605789">
                <a:moveTo>
                  <a:pt x="845606" y="476051"/>
                </a:moveTo>
                <a:lnTo>
                  <a:pt x="845947" y="476122"/>
                </a:lnTo>
                <a:lnTo>
                  <a:pt x="845606" y="476051"/>
                </a:lnTo>
                <a:close/>
              </a:path>
              <a:path w="3263265" h="605789">
                <a:moveTo>
                  <a:pt x="845344" y="475995"/>
                </a:moveTo>
                <a:lnTo>
                  <a:pt x="845606" y="476051"/>
                </a:lnTo>
                <a:lnTo>
                  <a:pt x="845344" y="475995"/>
                </a:lnTo>
                <a:close/>
              </a:path>
              <a:path w="3263265" h="605789">
                <a:moveTo>
                  <a:pt x="2477135" y="456818"/>
                </a:moveTo>
                <a:lnTo>
                  <a:pt x="2410419" y="471405"/>
                </a:lnTo>
                <a:lnTo>
                  <a:pt x="2410967" y="471296"/>
                </a:lnTo>
                <a:lnTo>
                  <a:pt x="2648626" y="471296"/>
                </a:lnTo>
                <a:lnTo>
                  <a:pt x="2679191" y="462152"/>
                </a:lnTo>
                <a:lnTo>
                  <a:pt x="2694804" y="457072"/>
                </a:lnTo>
                <a:lnTo>
                  <a:pt x="2476500" y="457072"/>
                </a:lnTo>
                <a:lnTo>
                  <a:pt x="2477135" y="456818"/>
                </a:lnTo>
                <a:close/>
              </a:path>
              <a:path w="3263265" h="605789">
                <a:moveTo>
                  <a:pt x="781431" y="462533"/>
                </a:moveTo>
                <a:lnTo>
                  <a:pt x="781938" y="462660"/>
                </a:lnTo>
                <a:lnTo>
                  <a:pt x="781431" y="462533"/>
                </a:lnTo>
                <a:close/>
              </a:path>
              <a:path w="3263265" h="605789">
                <a:moveTo>
                  <a:pt x="2743022" y="441197"/>
                </a:moveTo>
                <a:lnTo>
                  <a:pt x="2541142" y="441197"/>
                </a:lnTo>
                <a:lnTo>
                  <a:pt x="2476500" y="457072"/>
                </a:lnTo>
                <a:lnTo>
                  <a:pt x="2694804" y="457072"/>
                </a:lnTo>
                <a:lnTo>
                  <a:pt x="2737739" y="443102"/>
                </a:lnTo>
                <a:lnTo>
                  <a:pt x="2743022" y="441197"/>
                </a:lnTo>
                <a:close/>
              </a:path>
              <a:path w="3263265" h="605789">
                <a:moveTo>
                  <a:pt x="719597" y="448055"/>
                </a:moveTo>
                <a:lnTo>
                  <a:pt x="719455" y="448055"/>
                </a:lnTo>
                <a:lnTo>
                  <a:pt x="720089" y="448182"/>
                </a:lnTo>
                <a:lnTo>
                  <a:pt x="719597" y="448055"/>
                </a:lnTo>
                <a:close/>
              </a:path>
              <a:path w="3263265" h="605789">
                <a:moveTo>
                  <a:pt x="2789166" y="424560"/>
                </a:moveTo>
                <a:lnTo>
                  <a:pt x="2602991" y="424560"/>
                </a:lnTo>
                <a:lnTo>
                  <a:pt x="2540508" y="441324"/>
                </a:lnTo>
                <a:lnTo>
                  <a:pt x="2541142" y="441197"/>
                </a:lnTo>
                <a:lnTo>
                  <a:pt x="2743022" y="441197"/>
                </a:lnTo>
                <a:lnTo>
                  <a:pt x="2789166" y="424560"/>
                </a:lnTo>
                <a:close/>
              </a:path>
              <a:path w="3263265" h="605789">
                <a:moveTo>
                  <a:pt x="659511" y="432561"/>
                </a:moveTo>
                <a:lnTo>
                  <a:pt x="660146" y="432815"/>
                </a:lnTo>
                <a:lnTo>
                  <a:pt x="660496" y="432815"/>
                </a:lnTo>
                <a:lnTo>
                  <a:pt x="659511" y="432561"/>
                </a:lnTo>
                <a:close/>
              </a:path>
              <a:path w="3263265" h="605789">
                <a:moveTo>
                  <a:pt x="2662301" y="406780"/>
                </a:moveTo>
                <a:lnTo>
                  <a:pt x="2602230" y="424687"/>
                </a:lnTo>
                <a:lnTo>
                  <a:pt x="2602991" y="424560"/>
                </a:lnTo>
                <a:lnTo>
                  <a:pt x="2789166" y="424560"/>
                </a:lnTo>
                <a:lnTo>
                  <a:pt x="2793745" y="422909"/>
                </a:lnTo>
                <a:lnTo>
                  <a:pt x="2833671" y="407034"/>
                </a:lnTo>
                <a:lnTo>
                  <a:pt x="2661666" y="407034"/>
                </a:lnTo>
                <a:lnTo>
                  <a:pt x="2662301" y="406780"/>
                </a:lnTo>
                <a:close/>
              </a:path>
              <a:path w="3263265" h="605789">
                <a:moveTo>
                  <a:pt x="601726" y="416178"/>
                </a:moveTo>
                <a:lnTo>
                  <a:pt x="602361" y="416432"/>
                </a:lnTo>
                <a:lnTo>
                  <a:pt x="602617" y="416432"/>
                </a:lnTo>
                <a:lnTo>
                  <a:pt x="601726" y="416178"/>
                </a:lnTo>
                <a:close/>
              </a:path>
              <a:path w="3263265" h="605789">
                <a:moveTo>
                  <a:pt x="2877856" y="388238"/>
                </a:moveTo>
                <a:lnTo>
                  <a:pt x="2719324" y="388238"/>
                </a:lnTo>
                <a:lnTo>
                  <a:pt x="2661666" y="407034"/>
                </a:lnTo>
                <a:lnTo>
                  <a:pt x="2833671" y="407034"/>
                </a:lnTo>
                <a:lnTo>
                  <a:pt x="2847086" y="401700"/>
                </a:lnTo>
                <a:lnTo>
                  <a:pt x="2877856" y="388238"/>
                </a:lnTo>
                <a:close/>
              </a:path>
              <a:path w="3263265" h="605789">
                <a:moveTo>
                  <a:pt x="546285" y="398964"/>
                </a:moveTo>
                <a:lnTo>
                  <a:pt x="546862" y="399160"/>
                </a:lnTo>
                <a:lnTo>
                  <a:pt x="546285" y="398964"/>
                </a:lnTo>
                <a:close/>
              </a:path>
              <a:path w="3263265" h="605789">
                <a:moveTo>
                  <a:pt x="546115" y="398906"/>
                </a:moveTo>
                <a:lnTo>
                  <a:pt x="546285" y="398964"/>
                </a:lnTo>
                <a:lnTo>
                  <a:pt x="546115" y="398906"/>
                </a:lnTo>
                <a:close/>
              </a:path>
              <a:path w="3263265" h="605789">
                <a:moveTo>
                  <a:pt x="2773680" y="368553"/>
                </a:moveTo>
                <a:lnTo>
                  <a:pt x="2718718" y="388436"/>
                </a:lnTo>
                <a:lnTo>
                  <a:pt x="2719324" y="388238"/>
                </a:lnTo>
                <a:lnTo>
                  <a:pt x="2877856" y="388238"/>
                </a:lnTo>
                <a:lnTo>
                  <a:pt x="2897886" y="379475"/>
                </a:lnTo>
                <a:lnTo>
                  <a:pt x="2919720" y="368934"/>
                </a:lnTo>
                <a:lnTo>
                  <a:pt x="2772791" y="368934"/>
                </a:lnTo>
                <a:lnTo>
                  <a:pt x="2773680" y="368553"/>
                </a:lnTo>
                <a:close/>
              </a:path>
              <a:path w="3263265" h="605789">
                <a:moveTo>
                  <a:pt x="492968" y="380745"/>
                </a:moveTo>
                <a:lnTo>
                  <a:pt x="492760" y="380745"/>
                </a:lnTo>
                <a:lnTo>
                  <a:pt x="493649" y="380999"/>
                </a:lnTo>
                <a:lnTo>
                  <a:pt x="492968" y="380745"/>
                </a:lnTo>
                <a:close/>
              </a:path>
              <a:path w="3263265" h="605789">
                <a:moveTo>
                  <a:pt x="2961464" y="347979"/>
                </a:moveTo>
                <a:lnTo>
                  <a:pt x="2825241" y="347979"/>
                </a:lnTo>
                <a:lnTo>
                  <a:pt x="2824353" y="348360"/>
                </a:lnTo>
                <a:lnTo>
                  <a:pt x="2772791" y="368934"/>
                </a:lnTo>
                <a:lnTo>
                  <a:pt x="2919720" y="368934"/>
                </a:lnTo>
                <a:lnTo>
                  <a:pt x="2945765" y="356361"/>
                </a:lnTo>
                <a:lnTo>
                  <a:pt x="2961464" y="347979"/>
                </a:lnTo>
                <a:close/>
              </a:path>
              <a:path w="3263265" h="605789">
                <a:moveTo>
                  <a:pt x="441960" y="361695"/>
                </a:moveTo>
                <a:lnTo>
                  <a:pt x="442722" y="362076"/>
                </a:lnTo>
                <a:lnTo>
                  <a:pt x="442980" y="362076"/>
                </a:lnTo>
                <a:lnTo>
                  <a:pt x="441960" y="361695"/>
                </a:lnTo>
                <a:close/>
              </a:path>
              <a:path w="3263265" h="605789">
                <a:moveTo>
                  <a:pt x="2825078" y="348045"/>
                </a:moveTo>
                <a:lnTo>
                  <a:pt x="2824288" y="348360"/>
                </a:lnTo>
                <a:lnTo>
                  <a:pt x="2825078" y="348045"/>
                </a:lnTo>
                <a:close/>
              </a:path>
              <a:path w="3263265" h="605789">
                <a:moveTo>
                  <a:pt x="3000325" y="326643"/>
                </a:moveTo>
                <a:lnTo>
                  <a:pt x="2874264" y="326643"/>
                </a:lnTo>
                <a:lnTo>
                  <a:pt x="2825078" y="348045"/>
                </a:lnTo>
                <a:lnTo>
                  <a:pt x="2825241" y="347979"/>
                </a:lnTo>
                <a:lnTo>
                  <a:pt x="2961464" y="347979"/>
                </a:lnTo>
                <a:lnTo>
                  <a:pt x="2990723" y="332358"/>
                </a:lnTo>
                <a:lnTo>
                  <a:pt x="3000325" y="326643"/>
                </a:lnTo>
                <a:close/>
              </a:path>
              <a:path w="3263265" h="605789">
                <a:moveTo>
                  <a:pt x="393915" y="342076"/>
                </a:moveTo>
                <a:lnTo>
                  <a:pt x="394335" y="342264"/>
                </a:lnTo>
                <a:lnTo>
                  <a:pt x="393915" y="342076"/>
                </a:lnTo>
                <a:close/>
              </a:path>
              <a:path w="3263265" h="605789">
                <a:moveTo>
                  <a:pt x="393487" y="341883"/>
                </a:moveTo>
                <a:lnTo>
                  <a:pt x="393915" y="342076"/>
                </a:lnTo>
                <a:lnTo>
                  <a:pt x="393487" y="341883"/>
                </a:lnTo>
                <a:close/>
              </a:path>
              <a:path w="3263265" h="605789">
                <a:moveTo>
                  <a:pt x="2919984" y="304418"/>
                </a:moveTo>
                <a:lnTo>
                  <a:pt x="2873334" y="327048"/>
                </a:lnTo>
                <a:lnTo>
                  <a:pt x="2874264" y="326643"/>
                </a:lnTo>
                <a:lnTo>
                  <a:pt x="3000325" y="326643"/>
                </a:lnTo>
                <a:lnTo>
                  <a:pt x="3032760" y="307339"/>
                </a:lnTo>
                <a:lnTo>
                  <a:pt x="3036228" y="305053"/>
                </a:lnTo>
                <a:lnTo>
                  <a:pt x="2918967" y="305053"/>
                </a:lnTo>
                <a:lnTo>
                  <a:pt x="2919984" y="304418"/>
                </a:lnTo>
                <a:close/>
              </a:path>
              <a:path w="3263265" h="605789">
                <a:moveTo>
                  <a:pt x="347725" y="321309"/>
                </a:moveTo>
                <a:lnTo>
                  <a:pt x="348742" y="321817"/>
                </a:lnTo>
                <a:lnTo>
                  <a:pt x="347725" y="321309"/>
                </a:lnTo>
                <a:close/>
              </a:path>
              <a:path w="3263265" h="605789">
                <a:moveTo>
                  <a:pt x="3071876" y="281558"/>
                </a:moveTo>
                <a:lnTo>
                  <a:pt x="2962910" y="281558"/>
                </a:lnTo>
                <a:lnTo>
                  <a:pt x="2961766" y="282193"/>
                </a:lnTo>
                <a:lnTo>
                  <a:pt x="2918967" y="305053"/>
                </a:lnTo>
                <a:lnTo>
                  <a:pt x="3036228" y="305053"/>
                </a:lnTo>
                <a:lnTo>
                  <a:pt x="3071876" y="281558"/>
                </a:lnTo>
                <a:close/>
              </a:path>
              <a:path w="3263265" h="605789">
                <a:moveTo>
                  <a:pt x="305446" y="300418"/>
                </a:moveTo>
                <a:lnTo>
                  <a:pt x="305573" y="300481"/>
                </a:lnTo>
                <a:lnTo>
                  <a:pt x="305446" y="300418"/>
                </a:lnTo>
                <a:close/>
              </a:path>
              <a:path w="3263265" h="605789">
                <a:moveTo>
                  <a:pt x="304629" y="299973"/>
                </a:moveTo>
                <a:lnTo>
                  <a:pt x="305446" y="300418"/>
                </a:lnTo>
                <a:lnTo>
                  <a:pt x="304629" y="299973"/>
                </a:lnTo>
                <a:close/>
              </a:path>
              <a:path w="3263265" h="605789">
                <a:moveTo>
                  <a:pt x="2962174" y="281952"/>
                </a:moveTo>
                <a:lnTo>
                  <a:pt x="2961722" y="282193"/>
                </a:lnTo>
                <a:lnTo>
                  <a:pt x="2962174" y="281952"/>
                </a:lnTo>
                <a:close/>
              </a:path>
              <a:path w="3263265" h="605789">
                <a:moveTo>
                  <a:pt x="2962910" y="281558"/>
                </a:moveTo>
                <a:lnTo>
                  <a:pt x="2962174" y="281952"/>
                </a:lnTo>
                <a:lnTo>
                  <a:pt x="2961766" y="282193"/>
                </a:lnTo>
                <a:lnTo>
                  <a:pt x="2962910" y="281558"/>
                </a:lnTo>
                <a:close/>
              </a:path>
              <a:path w="3263265" h="605789">
                <a:moveTo>
                  <a:pt x="3103297" y="257936"/>
                </a:moveTo>
                <a:lnTo>
                  <a:pt x="3002661" y="257936"/>
                </a:lnTo>
                <a:lnTo>
                  <a:pt x="2962174" y="281952"/>
                </a:lnTo>
                <a:lnTo>
                  <a:pt x="2962910" y="281558"/>
                </a:lnTo>
                <a:lnTo>
                  <a:pt x="3071876" y="281558"/>
                </a:lnTo>
                <a:lnTo>
                  <a:pt x="3103297" y="257936"/>
                </a:lnTo>
                <a:close/>
              </a:path>
              <a:path w="3263265" h="605789">
                <a:moveTo>
                  <a:pt x="264287" y="278002"/>
                </a:moveTo>
                <a:lnTo>
                  <a:pt x="265302" y="278637"/>
                </a:lnTo>
                <a:lnTo>
                  <a:pt x="265452" y="278637"/>
                </a:lnTo>
                <a:lnTo>
                  <a:pt x="264287" y="278002"/>
                </a:lnTo>
                <a:close/>
              </a:path>
              <a:path w="3263265" h="605789">
                <a:moveTo>
                  <a:pt x="3039110" y="233679"/>
                </a:moveTo>
                <a:lnTo>
                  <a:pt x="3001514" y="258616"/>
                </a:lnTo>
                <a:lnTo>
                  <a:pt x="3002661" y="257936"/>
                </a:lnTo>
                <a:lnTo>
                  <a:pt x="3103297" y="257936"/>
                </a:lnTo>
                <a:lnTo>
                  <a:pt x="3107690" y="254634"/>
                </a:lnTo>
                <a:lnTo>
                  <a:pt x="3131212" y="234695"/>
                </a:lnTo>
                <a:lnTo>
                  <a:pt x="3037840" y="234695"/>
                </a:lnTo>
                <a:lnTo>
                  <a:pt x="3039110" y="233679"/>
                </a:lnTo>
                <a:close/>
              </a:path>
              <a:path w="3263265" h="605789">
                <a:moveTo>
                  <a:pt x="226949" y="255523"/>
                </a:moveTo>
                <a:lnTo>
                  <a:pt x="228092" y="256285"/>
                </a:lnTo>
                <a:lnTo>
                  <a:pt x="226949" y="255523"/>
                </a:lnTo>
                <a:close/>
              </a:path>
              <a:path w="3263265" h="605789">
                <a:moveTo>
                  <a:pt x="3071793" y="209261"/>
                </a:moveTo>
                <a:lnTo>
                  <a:pt x="3037840" y="234695"/>
                </a:lnTo>
                <a:lnTo>
                  <a:pt x="3131212" y="234695"/>
                </a:lnTo>
                <a:lnTo>
                  <a:pt x="3140202" y="227075"/>
                </a:lnTo>
                <a:lnTo>
                  <a:pt x="3157521" y="210057"/>
                </a:lnTo>
                <a:lnTo>
                  <a:pt x="3070860" y="210057"/>
                </a:lnTo>
                <a:lnTo>
                  <a:pt x="3071793" y="209261"/>
                </a:lnTo>
                <a:close/>
              </a:path>
              <a:path w="3263265" h="605789">
                <a:moveTo>
                  <a:pt x="192486" y="232409"/>
                </a:moveTo>
                <a:lnTo>
                  <a:pt x="192277" y="232409"/>
                </a:lnTo>
                <a:lnTo>
                  <a:pt x="193675" y="233298"/>
                </a:lnTo>
                <a:lnTo>
                  <a:pt x="192486" y="232409"/>
                </a:lnTo>
                <a:close/>
              </a:path>
              <a:path w="3263265" h="605789">
                <a:moveTo>
                  <a:pt x="3072257" y="208914"/>
                </a:moveTo>
                <a:lnTo>
                  <a:pt x="3071793" y="209261"/>
                </a:lnTo>
                <a:lnTo>
                  <a:pt x="3070860" y="210057"/>
                </a:lnTo>
                <a:lnTo>
                  <a:pt x="3072257" y="208914"/>
                </a:lnTo>
                <a:close/>
              </a:path>
              <a:path w="3263265" h="605789">
                <a:moveTo>
                  <a:pt x="3158684" y="208914"/>
                </a:moveTo>
                <a:lnTo>
                  <a:pt x="3072257" y="208914"/>
                </a:lnTo>
                <a:lnTo>
                  <a:pt x="3070860" y="210057"/>
                </a:lnTo>
                <a:lnTo>
                  <a:pt x="3157521" y="210057"/>
                </a:lnTo>
                <a:lnTo>
                  <a:pt x="3158684" y="208914"/>
                </a:lnTo>
                <a:close/>
              </a:path>
              <a:path w="3263265" h="605789">
                <a:moveTo>
                  <a:pt x="0" y="15747"/>
                </a:moveTo>
                <a:lnTo>
                  <a:pt x="1015" y="209930"/>
                </a:lnTo>
                <a:lnTo>
                  <a:pt x="54705" y="182734"/>
                </a:lnTo>
                <a:lnTo>
                  <a:pt x="40767" y="160019"/>
                </a:lnTo>
                <a:lnTo>
                  <a:pt x="90170" y="129793"/>
                </a:lnTo>
                <a:lnTo>
                  <a:pt x="153730" y="129793"/>
                </a:lnTo>
                <a:lnTo>
                  <a:pt x="0" y="15747"/>
                </a:lnTo>
                <a:close/>
              </a:path>
              <a:path w="3263265" h="605789">
                <a:moveTo>
                  <a:pt x="161110" y="208787"/>
                </a:moveTo>
                <a:lnTo>
                  <a:pt x="160909" y="208787"/>
                </a:lnTo>
                <a:lnTo>
                  <a:pt x="162306" y="209803"/>
                </a:lnTo>
                <a:lnTo>
                  <a:pt x="161110" y="208787"/>
                </a:lnTo>
                <a:close/>
              </a:path>
              <a:path w="3263265" h="605789">
                <a:moveTo>
                  <a:pt x="3182120" y="183641"/>
                </a:moveTo>
                <a:lnTo>
                  <a:pt x="3101848" y="183641"/>
                </a:lnTo>
                <a:lnTo>
                  <a:pt x="3100324" y="185038"/>
                </a:lnTo>
                <a:lnTo>
                  <a:pt x="3071793" y="209261"/>
                </a:lnTo>
                <a:lnTo>
                  <a:pt x="3072257" y="208914"/>
                </a:lnTo>
                <a:lnTo>
                  <a:pt x="3158684" y="208914"/>
                </a:lnTo>
                <a:lnTo>
                  <a:pt x="3169412" y="198373"/>
                </a:lnTo>
                <a:lnTo>
                  <a:pt x="3182120" y="183641"/>
                </a:lnTo>
                <a:close/>
              </a:path>
              <a:path w="3263265" h="605789">
                <a:moveTo>
                  <a:pt x="132714" y="184657"/>
                </a:moveTo>
                <a:lnTo>
                  <a:pt x="134112" y="186054"/>
                </a:lnTo>
                <a:lnTo>
                  <a:pt x="134358" y="186054"/>
                </a:lnTo>
                <a:lnTo>
                  <a:pt x="132714" y="184657"/>
                </a:lnTo>
                <a:close/>
              </a:path>
              <a:path w="3263265" h="605789">
                <a:moveTo>
                  <a:pt x="3101055" y="184317"/>
                </a:moveTo>
                <a:lnTo>
                  <a:pt x="3100209" y="185038"/>
                </a:lnTo>
                <a:lnTo>
                  <a:pt x="3101055" y="184317"/>
                </a:lnTo>
                <a:close/>
              </a:path>
              <a:path w="3263265" h="605789">
                <a:moveTo>
                  <a:pt x="3101848" y="183641"/>
                </a:moveTo>
                <a:lnTo>
                  <a:pt x="3101055" y="184317"/>
                </a:lnTo>
                <a:lnTo>
                  <a:pt x="3100324" y="185038"/>
                </a:lnTo>
                <a:lnTo>
                  <a:pt x="3101848" y="183641"/>
                </a:lnTo>
                <a:close/>
              </a:path>
              <a:path w="3263265" h="605789">
                <a:moveTo>
                  <a:pt x="3127127" y="158605"/>
                </a:moveTo>
                <a:lnTo>
                  <a:pt x="3101055" y="184317"/>
                </a:lnTo>
                <a:lnTo>
                  <a:pt x="3101848" y="183641"/>
                </a:lnTo>
                <a:lnTo>
                  <a:pt x="3182120" y="183641"/>
                </a:lnTo>
                <a:lnTo>
                  <a:pt x="3194939" y="168782"/>
                </a:lnTo>
                <a:lnTo>
                  <a:pt x="3201465" y="159638"/>
                </a:lnTo>
                <a:lnTo>
                  <a:pt x="3126232" y="159638"/>
                </a:lnTo>
                <a:lnTo>
                  <a:pt x="3127127" y="158605"/>
                </a:lnTo>
                <a:close/>
              </a:path>
              <a:path w="3263265" h="605789">
                <a:moveTo>
                  <a:pt x="90170" y="129793"/>
                </a:moveTo>
                <a:lnTo>
                  <a:pt x="40767" y="160019"/>
                </a:lnTo>
                <a:lnTo>
                  <a:pt x="54705" y="182734"/>
                </a:lnTo>
                <a:lnTo>
                  <a:pt x="106567" y="156463"/>
                </a:lnTo>
                <a:lnTo>
                  <a:pt x="90170" y="129793"/>
                </a:lnTo>
                <a:close/>
              </a:path>
              <a:path w="3263265" h="605789">
                <a:moveTo>
                  <a:pt x="107823" y="160273"/>
                </a:moveTo>
                <a:lnTo>
                  <a:pt x="112268" y="165734"/>
                </a:lnTo>
                <a:lnTo>
                  <a:pt x="110561" y="162959"/>
                </a:lnTo>
                <a:lnTo>
                  <a:pt x="107823" y="160273"/>
                </a:lnTo>
                <a:close/>
              </a:path>
              <a:path w="3263265" h="605789">
                <a:moveTo>
                  <a:pt x="110561" y="162959"/>
                </a:moveTo>
                <a:lnTo>
                  <a:pt x="112268" y="165734"/>
                </a:lnTo>
                <a:lnTo>
                  <a:pt x="113391" y="165734"/>
                </a:lnTo>
                <a:lnTo>
                  <a:pt x="110561" y="162959"/>
                </a:lnTo>
                <a:close/>
              </a:path>
              <a:path w="3263265" h="605789">
                <a:moveTo>
                  <a:pt x="108910" y="160273"/>
                </a:moveTo>
                <a:lnTo>
                  <a:pt x="107823" y="160273"/>
                </a:lnTo>
                <a:lnTo>
                  <a:pt x="110561" y="162959"/>
                </a:lnTo>
                <a:lnTo>
                  <a:pt x="108910" y="160273"/>
                </a:lnTo>
                <a:close/>
              </a:path>
              <a:path w="3263265" h="605789">
                <a:moveTo>
                  <a:pt x="3127883" y="157860"/>
                </a:moveTo>
                <a:lnTo>
                  <a:pt x="3127127" y="158605"/>
                </a:lnTo>
                <a:lnTo>
                  <a:pt x="3126232" y="159638"/>
                </a:lnTo>
                <a:lnTo>
                  <a:pt x="3127883" y="157860"/>
                </a:lnTo>
                <a:close/>
              </a:path>
              <a:path w="3263265" h="605789">
                <a:moveTo>
                  <a:pt x="3202733" y="157860"/>
                </a:moveTo>
                <a:lnTo>
                  <a:pt x="3127883" y="157860"/>
                </a:lnTo>
                <a:lnTo>
                  <a:pt x="3126232" y="159638"/>
                </a:lnTo>
                <a:lnTo>
                  <a:pt x="3201465" y="159638"/>
                </a:lnTo>
                <a:lnTo>
                  <a:pt x="3202733" y="157860"/>
                </a:lnTo>
                <a:close/>
              </a:path>
              <a:path w="3263265" h="605789">
                <a:moveTo>
                  <a:pt x="3220331" y="131952"/>
                </a:moveTo>
                <a:lnTo>
                  <a:pt x="3150235" y="131952"/>
                </a:lnTo>
                <a:lnTo>
                  <a:pt x="3148584" y="133984"/>
                </a:lnTo>
                <a:lnTo>
                  <a:pt x="3127127" y="158605"/>
                </a:lnTo>
                <a:lnTo>
                  <a:pt x="3127883" y="157860"/>
                </a:lnTo>
                <a:lnTo>
                  <a:pt x="3202733" y="157860"/>
                </a:lnTo>
                <a:lnTo>
                  <a:pt x="3216783" y="138175"/>
                </a:lnTo>
                <a:lnTo>
                  <a:pt x="3220331" y="131952"/>
                </a:lnTo>
                <a:close/>
              </a:path>
              <a:path w="3263265" h="605789">
                <a:moveTo>
                  <a:pt x="153730" y="129793"/>
                </a:moveTo>
                <a:lnTo>
                  <a:pt x="90170" y="129793"/>
                </a:lnTo>
                <a:lnTo>
                  <a:pt x="106567" y="156463"/>
                </a:lnTo>
                <a:lnTo>
                  <a:pt x="155956" y="131444"/>
                </a:lnTo>
                <a:lnTo>
                  <a:pt x="153730" y="129793"/>
                </a:lnTo>
                <a:close/>
              </a:path>
              <a:path w="3263265" h="605789">
                <a:moveTo>
                  <a:pt x="3149115" y="133244"/>
                </a:moveTo>
                <a:lnTo>
                  <a:pt x="3148473" y="133984"/>
                </a:lnTo>
                <a:lnTo>
                  <a:pt x="3149115" y="133244"/>
                </a:lnTo>
                <a:close/>
              </a:path>
              <a:path w="3263265" h="605789">
                <a:moveTo>
                  <a:pt x="3150235" y="131952"/>
                </a:moveTo>
                <a:lnTo>
                  <a:pt x="3149115" y="133244"/>
                </a:lnTo>
                <a:lnTo>
                  <a:pt x="3148584" y="133984"/>
                </a:lnTo>
                <a:lnTo>
                  <a:pt x="3150235" y="131952"/>
                </a:lnTo>
                <a:close/>
              </a:path>
              <a:path w="3263265" h="605789">
                <a:moveTo>
                  <a:pt x="3167916" y="107040"/>
                </a:moveTo>
                <a:lnTo>
                  <a:pt x="3149115" y="133244"/>
                </a:lnTo>
                <a:lnTo>
                  <a:pt x="3150235" y="131952"/>
                </a:lnTo>
                <a:lnTo>
                  <a:pt x="3220331" y="131952"/>
                </a:lnTo>
                <a:lnTo>
                  <a:pt x="3233875" y="108203"/>
                </a:lnTo>
                <a:lnTo>
                  <a:pt x="3167253" y="108203"/>
                </a:lnTo>
                <a:lnTo>
                  <a:pt x="3167916" y="107040"/>
                </a:lnTo>
                <a:close/>
              </a:path>
              <a:path w="3263265" h="605789">
                <a:moveTo>
                  <a:pt x="3168904" y="105663"/>
                </a:moveTo>
                <a:lnTo>
                  <a:pt x="3167916" y="107040"/>
                </a:lnTo>
                <a:lnTo>
                  <a:pt x="3167253" y="108203"/>
                </a:lnTo>
                <a:lnTo>
                  <a:pt x="3168904" y="105663"/>
                </a:lnTo>
                <a:close/>
              </a:path>
              <a:path w="3263265" h="605789">
                <a:moveTo>
                  <a:pt x="3235198" y="105663"/>
                </a:moveTo>
                <a:lnTo>
                  <a:pt x="3168904" y="105663"/>
                </a:lnTo>
                <a:lnTo>
                  <a:pt x="3167253" y="108203"/>
                </a:lnTo>
                <a:lnTo>
                  <a:pt x="3233875" y="108203"/>
                </a:lnTo>
                <a:lnTo>
                  <a:pt x="3234816" y="106552"/>
                </a:lnTo>
                <a:lnTo>
                  <a:pt x="3235198" y="105663"/>
                </a:lnTo>
                <a:close/>
              </a:path>
              <a:path w="3263265" h="605789">
                <a:moveTo>
                  <a:pt x="3182886" y="80785"/>
                </a:moveTo>
                <a:lnTo>
                  <a:pt x="3167916" y="107040"/>
                </a:lnTo>
                <a:lnTo>
                  <a:pt x="3168904" y="105663"/>
                </a:lnTo>
                <a:lnTo>
                  <a:pt x="3235198" y="105663"/>
                </a:lnTo>
                <a:lnTo>
                  <a:pt x="3245239" y="82295"/>
                </a:lnTo>
                <a:lnTo>
                  <a:pt x="3182239" y="82295"/>
                </a:lnTo>
                <a:lnTo>
                  <a:pt x="3182886" y="80785"/>
                </a:lnTo>
                <a:close/>
              </a:path>
              <a:path w="3263265" h="605789">
                <a:moveTo>
                  <a:pt x="3183763" y="79247"/>
                </a:moveTo>
                <a:lnTo>
                  <a:pt x="3182886" y="80785"/>
                </a:lnTo>
                <a:lnTo>
                  <a:pt x="3182239" y="82295"/>
                </a:lnTo>
                <a:lnTo>
                  <a:pt x="3183763" y="79247"/>
                </a:lnTo>
                <a:close/>
              </a:path>
              <a:path w="3263265" h="605789">
                <a:moveTo>
                  <a:pt x="3246549" y="79247"/>
                </a:moveTo>
                <a:lnTo>
                  <a:pt x="3183763" y="79247"/>
                </a:lnTo>
                <a:lnTo>
                  <a:pt x="3182239" y="82295"/>
                </a:lnTo>
                <a:lnTo>
                  <a:pt x="3245239" y="82295"/>
                </a:lnTo>
                <a:lnTo>
                  <a:pt x="3246549" y="79247"/>
                </a:lnTo>
                <a:close/>
              </a:path>
              <a:path w="3263265" h="605789">
                <a:moveTo>
                  <a:pt x="3194216" y="54347"/>
                </a:moveTo>
                <a:lnTo>
                  <a:pt x="3182886" y="80785"/>
                </a:lnTo>
                <a:lnTo>
                  <a:pt x="3183763" y="79247"/>
                </a:lnTo>
                <a:lnTo>
                  <a:pt x="3246549" y="79247"/>
                </a:lnTo>
                <a:lnTo>
                  <a:pt x="3248787" y="74040"/>
                </a:lnTo>
                <a:lnTo>
                  <a:pt x="3253924" y="56260"/>
                </a:lnTo>
                <a:lnTo>
                  <a:pt x="3193668" y="56260"/>
                </a:lnTo>
                <a:lnTo>
                  <a:pt x="3194216" y="54347"/>
                </a:lnTo>
                <a:close/>
              </a:path>
              <a:path w="3263265" h="605789">
                <a:moveTo>
                  <a:pt x="3194812" y="52958"/>
                </a:moveTo>
                <a:lnTo>
                  <a:pt x="3194216" y="54347"/>
                </a:lnTo>
                <a:lnTo>
                  <a:pt x="3193668" y="56260"/>
                </a:lnTo>
                <a:lnTo>
                  <a:pt x="3194812" y="52958"/>
                </a:lnTo>
                <a:close/>
              </a:path>
              <a:path w="3263265" h="605789">
                <a:moveTo>
                  <a:pt x="3254879" y="52958"/>
                </a:moveTo>
                <a:lnTo>
                  <a:pt x="3194812" y="52958"/>
                </a:lnTo>
                <a:lnTo>
                  <a:pt x="3193668" y="56260"/>
                </a:lnTo>
                <a:lnTo>
                  <a:pt x="3253924" y="56260"/>
                </a:lnTo>
                <a:lnTo>
                  <a:pt x="3254879" y="52958"/>
                </a:lnTo>
                <a:close/>
              </a:path>
              <a:path w="3263265" h="605789">
                <a:moveTo>
                  <a:pt x="3201724" y="28125"/>
                </a:moveTo>
                <a:lnTo>
                  <a:pt x="3194216" y="54347"/>
                </a:lnTo>
                <a:lnTo>
                  <a:pt x="3194812" y="52958"/>
                </a:lnTo>
                <a:lnTo>
                  <a:pt x="3254879" y="52958"/>
                </a:lnTo>
                <a:lnTo>
                  <a:pt x="3258439" y="40639"/>
                </a:lnTo>
                <a:lnTo>
                  <a:pt x="3259961" y="30225"/>
                </a:lnTo>
                <a:lnTo>
                  <a:pt x="3201416" y="30225"/>
                </a:lnTo>
                <a:lnTo>
                  <a:pt x="3201724" y="28125"/>
                </a:lnTo>
                <a:close/>
              </a:path>
              <a:path w="3263265" h="605789">
                <a:moveTo>
                  <a:pt x="3202178" y="26542"/>
                </a:moveTo>
                <a:lnTo>
                  <a:pt x="3201724" y="28125"/>
                </a:lnTo>
                <a:lnTo>
                  <a:pt x="3201416" y="30225"/>
                </a:lnTo>
                <a:lnTo>
                  <a:pt x="3202178" y="26542"/>
                </a:lnTo>
                <a:close/>
              </a:path>
              <a:path w="3263265" h="605789">
                <a:moveTo>
                  <a:pt x="3260500" y="26542"/>
                </a:moveTo>
                <a:lnTo>
                  <a:pt x="3202178" y="26542"/>
                </a:lnTo>
                <a:lnTo>
                  <a:pt x="3201416" y="30225"/>
                </a:lnTo>
                <a:lnTo>
                  <a:pt x="3259961" y="30225"/>
                </a:lnTo>
                <a:lnTo>
                  <a:pt x="3260500" y="26542"/>
                </a:lnTo>
                <a:close/>
              </a:path>
              <a:path w="3263265" h="605789">
                <a:moveTo>
                  <a:pt x="3205861" y="0"/>
                </a:moveTo>
                <a:lnTo>
                  <a:pt x="3201724" y="28125"/>
                </a:lnTo>
                <a:lnTo>
                  <a:pt x="3202178" y="26542"/>
                </a:lnTo>
                <a:lnTo>
                  <a:pt x="3260500" y="26542"/>
                </a:lnTo>
                <a:lnTo>
                  <a:pt x="3263138" y="8508"/>
                </a:lnTo>
                <a:lnTo>
                  <a:pt x="320586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95115" y="4430267"/>
          <a:ext cx="4531356" cy="566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f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g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9740" y="172923"/>
            <a:ext cx="11236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4D5060"/>
                </a:solidFill>
              </a:rPr>
              <a:t>Sequential</a:t>
            </a:r>
            <a:r>
              <a:rPr sz="3200" spc="-30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Random</a:t>
            </a:r>
            <a:r>
              <a:rPr sz="3200" spc="-3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Permutation</a:t>
            </a:r>
            <a:r>
              <a:rPr sz="3200" spc="-5" dirty="0">
                <a:solidFill>
                  <a:srgbClr val="4D5060"/>
                </a:solidFill>
              </a:rPr>
              <a:t> </a:t>
            </a:r>
            <a:r>
              <a:rPr sz="3200" spc="-5" dirty="0">
                <a:solidFill>
                  <a:srgbClr val="7E7E7E"/>
                </a:solidFill>
              </a:rPr>
              <a:t>[Durstenfeld64,</a:t>
            </a:r>
            <a:r>
              <a:rPr sz="3200" spc="-35" dirty="0">
                <a:solidFill>
                  <a:srgbClr val="7E7E7E"/>
                </a:solidFill>
              </a:rPr>
              <a:t> </a:t>
            </a:r>
            <a:r>
              <a:rPr sz="3200" dirty="0">
                <a:solidFill>
                  <a:srgbClr val="7E7E7E"/>
                </a:solidFill>
              </a:rPr>
              <a:t>Knuth69]</a:t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5882" y="4520565"/>
            <a:ext cx="499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9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6718" y="314261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5872" y="1254252"/>
            <a:ext cx="5824855" cy="1569720"/>
          </a:xfrm>
          <a:custGeom>
            <a:avLst/>
            <a:gdLst/>
            <a:ahLst/>
            <a:cxnLst/>
            <a:rect l="l" t="t" r="r" b="b"/>
            <a:pathLst>
              <a:path w="5824855" h="1569720">
                <a:moveTo>
                  <a:pt x="0" y="1569720"/>
                </a:moveTo>
                <a:lnTo>
                  <a:pt x="5824728" y="1569720"/>
                </a:lnTo>
                <a:lnTo>
                  <a:pt x="5824728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5994" y="1273301"/>
            <a:ext cx="4785360" cy="279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Georgia"/>
                <a:cs typeface="Georgia"/>
              </a:rPr>
              <a:t>K</a:t>
            </a:r>
            <a:r>
              <a:rPr sz="2550" dirty="0">
                <a:latin typeface="Georgia"/>
                <a:cs typeface="Georgia"/>
              </a:rPr>
              <a:t>NUTH</a:t>
            </a:r>
            <a:r>
              <a:rPr sz="3200" dirty="0">
                <a:latin typeface="Georgia"/>
                <a:cs typeface="Georgia"/>
              </a:rPr>
              <a:t>S</a:t>
            </a:r>
            <a:r>
              <a:rPr sz="2550" dirty="0">
                <a:latin typeface="Georgia"/>
                <a:cs typeface="Georgia"/>
              </a:rPr>
              <a:t>HUFFLE</a:t>
            </a:r>
            <a:r>
              <a:rPr sz="3200" dirty="0">
                <a:latin typeface="Georgia"/>
                <a:cs typeface="Georgia"/>
              </a:rPr>
              <a:t>(</a:t>
            </a:r>
            <a:r>
              <a:rPr sz="3200" i="1" dirty="0">
                <a:latin typeface="Georgia"/>
                <a:cs typeface="Georgia"/>
              </a:rPr>
              <a:t>A</a:t>
            </a:r>
            <a:r>
              <a:rPr sz="3200" dirty="0">
                <a:latin typeface="Georgia"/>
                <a:cs typeface="Georgia"/>
              </a:rPr>
              <a:t>,</a:t>
            </a:r>
            <a:r>
              <a:rPr sz="3200" spc="1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H</a:t>
            </a:r>
            <a:r>
              <a:rPr sz="3200" dirty="0">
                <a:latin typeface="Georgia"/>
                <a:cs typeface="Georgia"/>
              </a:rPr>
              <a:t>)</a:t>
            </a:r>
            <a:endParaRPr sz="3200">
              <a:latin typeface="Georgia"/>
              <a:cs typeface="Georgia"/>
            </a:endParaRPr>
          </a:p>
          <a:p>
            <a:pPr marL="97790" algn="ctr">
              <a:lnSpc>
                <a:spcPct val="100000"/>
              </a:lnSpc>
            </a:pPr>
            <a:r>
              <a:rPr sz="3200" b="1" spc="-5" dirty="0">
                <a:latin typeface="Georgia"/>
                <a:cs typeface="Georgia"/>
              </a:rPr>
              <a:t>for</a:t>
            </a:r>
            <a:r>
              <a:rPr sz="3200" b="1" spc="-5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i</a:t>
            </a:r>
            <a:r>
              <a:rPr sz="3200" i="1" spc="-10" dirty="0">
                <a:latin typeface="Georgia"/>
                <a:cs typeface="Georgia"/>
              </a:rPr>
              <a:t> </a:t>
            </a:r>
            <a:r>
              <a:rPr sz="3200" dirty="0">
                <a:latin typeface="Wingdings"/>
                <a:cs typeface="Wingdings"/>
              </a:rPr>
              <a:t>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Georgia"/>
                <a:cs typeface="Georgia"/>
              </a:rPr>
              <a:t>n</a:t>
            </a:r>
            <a:r>
              <a:rPr sz="3200" i="1" spc="-2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to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1</a:t>
            </a:r>
            <a:r>
              <a:rPr sz="3200" spc="-5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do</a:t>
            </a:r>
            <a:endParaRPr sz="3200">
              <a:latin typeface="Georgia"/>
              <a:cs typeface="Georgia"/>
            </a:endParaRPr>
          </a:p>
          <a:p>
            <a:pPr marL="1300480" algn="ctr">
              <a:lnSpc>
                <a:spcPct val="100000"/>
              </a:lnSpc>
            </a:pPr>
            <a:r>
              <a:rPr sz="3200" spc="-5" dirty="0">
                <a:latin typeface="Georgia"/>
                <a:cs typeface="Georgia"/>
              </a:rPr>
              <a:t>swap(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H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]],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])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1079500" algn="l"/>
                <a:tab pos="1645285" algn="l"/>
                <a:tab pos="2211705" algn="l"/>
                <a:tab pos="2778125" algn="l"/>
                <a:tab pos="3344545" algn="l"/>
                <a:tab pos="3910965" algn="l"/>
                <a:tab pos="4476750" algn="l"/>
              </a:tabLst>
            </a:pPr>
            <a:r>
              <a:rPr sz="1800" spc="-30" dirty="0">
                <a:solidFill>
                  <a:srgbClr val="008000"/>
                </a:solidFill>
                <a:latin typeface="Microsoft Sans Serif"/>
                <a:cs typeface="Microsoft Sans Serif"/>
              </a:rPr>
              <a:t>Iterate	</a:t>
            </a: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1	2	3	4	5	</a:t>
            </a:r>
            <a:r>
              <a:rPr sz="2700" spc="-82" baseline="3086" dirty="0">
                <a:solidFill>
                  <a:srgbClr val="008000"/>
                </a:solidFill>
                <a:latin typeface="Microsoft Sans Serif"/>
                <a:cs typeface="Microsoft Sans Serif"/>
              </a:rPr>
              <a:t>6	7</a:t>
            </a:r>
            <a:endParaRPr sz="2700" baseline="3086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3208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latin typeface="Georgia"/>
                <a:cs typeface="Georgia"/>
              </a:rPr>
              <a:t>H</a:t>
            </a:r>
            <a:r>
              <a:rPr sz="2400" i="1" spc="-6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95115" y="3601211"/>
          <a:ext cx="4531356" cy="565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4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95115" y="4430267"/>
          <a:ext cx="4531356" cy="566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f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g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740" y="172923"/>
            <a:ext cx="11236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4D5060"/>
                </a:solidFill>
              </a:rPr>
              <a:t>Sequential</a:t>
            </a:r>
            <a:r>
              <a:rPr sz="3200" spc="-30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Random</a:t>
            </a:r>
            <a:r>
              <a:rPr sz="3200" spc="-3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Permutation</a:t>
            </a:r>
            <a:r>
              <a:rPr sz="3200" spc="-5" dirty="0">
                <a:solidFill>
                  <a:srgbClr val="4D5060"/>
                </a:solidFill>
              </a:rPr>
              <a:t> </a:t>
            </a:r>
            <a:r>
              <a:rPr sz="3200" spc="-5" dirty="0">
                <a:solidFill>
                  <a:srgbClr val="7E7E7E"/>
                </a:solidFill>
              </a:rPr>
              <a:t>[Durstenfeld64,</a:t>
            </a:r>
            <a:r>
              <a:rPr sz="3200" spc="-35" dirty="0">
                <a:solidFill>
                  <a:srgbClr val="7E7E7E"/>
                </a:solidFill>
              </a:rPr>
              <a:t> </a:t>
            </a:r>
            <a:r>
              <a:rPr sz="3200" dirty="0">
                <a:solidFill>
                  <a:srgbClr val="7E7E7E"/>
                </a:solidFill>
              </a:rPr>
              <a:t>Knuth69]</a:t>
            </a:r>
            <a:endParaRPr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5882" y="4520565"/>
            <a:ext cx="499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9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6718" y="314261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5872" y="1254252"/>
            <a:ext cx="5824855" cy="1569720"/>
          </a:xfrm>
          <a:custGeom>
            <a:avLst/>
            <a:gdLst/>
            <a:ahLst/>
            <a:cxnLst/>
            <a:rect l="l" t="t" r="r" b="b"/>
            <a:pathLst>
              <a:path w="5824855" h="1569720">
                <a:moveTo>
                  <a:pt x="0" y="1569720"/>
                </a:moveTo>
                <a:lnTo>
                  <a:pt x="5824728" y="1569720"/>
                </a:lnTo>
                <a:lnTo>
                  <a:pt x="5824728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5994" y="1273301"/>
            <a:ext cx="4785360" cy="279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Georgia"/>
                <a:cs typeface="Georgia"/>
              </a:rPr>
              <a:t>K</a:t>
            </a:r>
            <a:r>
              <a:rPr sz="2550" dirty="0">
                <a:latin typeface="Georgia"/>
                <a:cs typeface="Georgia"/>
              </a:rPr>
              <a:t>NUTH</a:t>
            </a:r>
            <a:r>
              <a:rPr sz="3200" dirty="0">
                <a:latin typeface="Georgia"/>
                <a:cs typeface="Georgia"/>
              </a:rPr>
              <a:t>S</a:t>
            </a:r>
            <a:r>
              <a:rPr sz="2550" dirty="0">
                <a:latin typeface="Georgia"/>
                <a:cs typeface="Georgia"/>
              </a:rPr>
              <a:t>HUFFLE</a:t>
            </a:r>
            <a:r>
              <a:rPr sz="3200" dirty="0">
                <a:latin typeface="Georgia"/>
                <a:cs typeface="Georgia"/>
              </a:rPr>
              <a:t>(</a:t>
            </a:r>
            <a:r>
              <a:rPr sz="3200" i="1" dirty="0">
                <a:latin typeface="Georgia"/>
                <a:cs typeface="Georgia"/>
              </a:rPr>
              <a:t>A</a:t>
            </a:r>
            <a:r>
              <a:rPr sz="3200" dirty="0">
                <a:latin typeface="Georgia"/>
                <a:cs typeface="Georgia"/>
              </a:rPr>
              <a:t>,</a:t>
            </a:r>
            <a:r>
              <a:rPr sz="3200" spc="1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H</a:t>
            </a:r>
            <a:r>
              <a:rPr sz="3200" dirty="0">
                <a:latin typeface="Georgia"/>
                <a:cs typeface="Georgia"/>
              </a:rPr>
              <a:t>)</a:t>
            </a:r>
            <a:endParaRPr sz="3200">
              <a:latin typeface="Georgia"/>
              <a:cs typeface="Georgia"/>
            </a:endParaRPr>
          </a:p>
          <a:p>
            <a:pPr marL="97790" algn="ctr">
              <a:lnSpc>
                <a:spcPct val="100000"/>
              </a:lnSpc>
            </a:pPr>
            <a:r>
              <a:rPr sz="3200" b="1" spc="-5" dirty="0">
                <a:latin typeface="Georgia"/>
                <a:cs typeface="Georgia"/>
              </a:rPr>
              <a:t>for</a:t>
            </a:r>
            <a:r>
              <a:rPr sz="3200" b="1" spc="-5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i</a:t>
            </a:r>
            <a:r>
              <a:rPr sz="3200" i="1" spc="-10" dirty="0">
                <a:latin typeface="Georgia"/>
                <a:cs typeface="Georgia"/>
              </a:rPr>
              <a:t> </a:t>
            </a:r>
            <a:r>
              <a:rPr sz="3200" dirty="0">
                <a:latin typeface="Wingdings"/>
                <a:cs typeface="Wingdings"/>
              </a:rPr>
              <a:t>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Georgia"/>
                <a:cs typeface="Georgia"/>
              </a:rPr>
              <a:t>n</a:t>
            </a:r>
            <a:r>
              <a:rPr sz="3200" i="1" spc="-2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to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1</a:t>
            </a:r>
            <a:r>
              <a:rPr sz="3200" spc="-5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do</a:t>
            </a:r>
            <a:endParaRPr sz="3200">
              <a:latin typeface="Georgia"/>
              <a:cs typeface="Georgia"/>
            </a:endParaRPr>
          </a:p>
          <a:p>
            <a:pPr marL="1300480" algn="ctr">
              <a:lnSpc>
                <a:spcPct val="100000"/>
              </a:lnSpc>
            </a:pPr>
            <a:r>
              <a:rPr sz="3200" spc="-5" dirty="0">
                <a:latin typeface="Georgia"/>
                <a:cs typeface="Georgia"/>
              </a:rPr>
              <a:t>swap(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H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]],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])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1079500" algn="l"/>
                <a:tab pos="1645285" algn="l"/>
                <a:tab pos="2211705" algn="l"/>
                <a:tab pos="2778125" algn="l"/>
                <a:tab pos="3344545" algn="l"/>
                <a:tab pos="3910965" algn="l"/>
                <a:tab pos="4476750" algn="l"/>
              </a:tabLst>
            </a:pPr>
            <a:r>
              <a:rPr sz="1800" spc="-30" dirty="0">
                <a:solidFill>
                  <a:srgbClr val="008000"/>
                </a:solidFill>
                <a:latin typeface="Microsoft Sans Serif"/>
                <a:cs typeface="Microsoft Sans Serif"/>
              </a:rPr>
              <a:t>Iterate	</a:t>
            </a: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1	2	3	4	5	</a:t>
            </a:r>
            <a:r>
              <a:rPr sz="2700" spc="-82" baseline="3086" dirty="0">
                <a:solidFill>
                  <a:srgbClr val="008000"/>
                </a:solidFill>
                <a:latin typeface="Microsoft Sans Serif"/>
                <a:cs typeface="Microsoft Sans Serif"/>
              </a:rPr>
              <a:t>6	7</a:t>
            </a:r>
            <a:endParaRPr sz="2700" baseline="3086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3208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latin typeface="Georgia"/>
                <a:cs typeface="Georgia"/>
              </a:rPr>
              <a:t>H</a:t>
            </a:r>
            <a:r>
              <a:rPr sz="2400" i="1" spc="-6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95115" y="3601211"/>
          <a:ext cx="4531356" cy="565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4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603113" y="4989957"/>
            <a:ext cx="1651000" cy="426720"/>
          </a:xfrm>
          <a:custGeom>
            <a:avLst/>
            <a:gdLst/>
            <a:ahLst/>
            <a:cxnLst/>
            <a:rect l="l" t="t" r="r" b="b"/>
            <a:pathLst>
              <a:path w="1651000" h="426720">
                <a:moveTo>
                  <a:pt x="107351" y="150806"/>
                </a:moveTo>
                <a:lnTo>
                  <a:pt x="54879" y="176105"/>
                </a:lnTo>
                <a:lnTo>
                  <a:pt x="66294" y="194437"/>
                </a:lnTo>
                <a:lnTo>
                  <a:pt x="87502" y="214249"/>
                </a:lnTo>
                <a:lnTo>
                  <a:pt x="130048" y="247777"/>
                </a:lnTo>
                <a:lnTo>
                  <a:pt x="177800" y="278892"/>
                </a:lnTo>
                <a:lnTo>
                  <a:pt x="230759" y="307340"/>
                </a:lnTo>
                <a:lnTo>
                  <a:pt x="288544" y="333121"/>
                </a:lnTo>
                <a:lnTo>
                  <a:pt x="350520" y="356108"/>
                </a:lnTo>
                <a:lnTo>
                  <a:pt x="416560" y="376174"/>
                </a:lnTo>
                <a:lnTo>
                  <a:pt x="486410" y="393065"/>
                </a:lnTo>
                <a:lnTo>
                  <a:pt x="559435" y="406781"/>
                </a:lnTo>
                <a:lnTo>
                  <a:pt x="597153" y="412242"/>
                </a:lnTo>
                <a:lnTo>
                  <a:pt x="635508" y="416941"/>
                </a:lnTo>
                <a:lnTo>
                  <a:pt x="674624" y="420751"/>
                </a:lnTo>
                <a:lnTo>
                  <a:pt x="714248" y="423545"/>
                </a:lnTo>
                <a:lnTo>
                  <a:pt x="754507" y="425450"/>
                </a:lnTo>
                <a:lnTo>
                  <a:pt x="795274" y="426339"/>
                </a:lnTo>
                <a:lnTo>
                  <a:pt x="837564" y="426212"/>
                </a:lnTo>
                <a:lnTo>
                  <a:pt x="879601" y="425069"/>
                </a:lnTo>
                <a:lnTo>
                  <a:pt x="920877" y="422910"/>
                </a:lnTo>
                <a:lnTo>
                  <a:pt x="961643" y="419735"/>
                </a:lnTo>
                <a:lnTo>
                  <a:pt x="1001776" y="415417"/>
                </a:lnTo>
                <a:lnTo>
                  <a:pt x="1041145" y="410464"/>
                </a:lnTo>
                <a:lnTo>
                  <a:pt x="1079881" y="404241"/>
                </a:lnTo>
                <a:lnTo>
                  <a:pt x="1117727" y="397256"/>
                </a:lnTo>
                <a:lnTo>
                  <a:pt x="1190752" y="380746"/>
                </a:lnTo>
                <a:lnTo>
                  <a:pt x="1234788" y="368427"/>
                </a:lnTo>
                <a:lnTo>
                  <a:pt x="795401" y="368427"/>
                </a:lnTo>
                <a:lnTo>
                  <a:pt x="796071" y="368424"/>
                </a:lnTo>
                <a:lnTo>
                  <a:pt x="761873" y="367665"/>
                </a:lnTo>
                <a:lnTo>
                  <a:pt x="756920" y="367665"/>
                </a:lnTo>
                <a:lnTo>
                  <a:pt x="717296" y="365760"/>
                </a:lnTo>
                <a:lnTo>
                  <a:pt x="718058" y="365760"/>
                </a:lnTo>
                <a:lnTo>
                  <a:pt x="680841" y="363093"/>
                </a:lnTo>
                <a:lnTo>
                  <a:pt x="679831" y="363093"/>
                </a:lnTo>
                <a:lnTo>
                  <a:pt x="642632" y="359410"/>
                </a:lnTo>
                <a:lnTo>
                  <a:pt x="642112" y="359410"/>
                </a:lnTo>
                <a:lnTo>
                  <a:pt x="605564" y="354965"/>
                </a:lnTo>
                <a:lnTo>
                  <a:pt x="605154" y="354965"/>
                </a:lnTo>
                <a:lnTo>
                  <a:pt x="569057" y="349631"/>
                </a:lnTo>
                <a:lnTo>
                  <a:pt x="568198" y="349504"/>
                </a:lnTo>
                <a:lnTo>
                  <a:pt x="532764" y="343281"/>
                </a:lnTo>
                <a:lnTo>
                  <a:pt x="498094" y="336423"/>
                </a:lnTo>
                <a:lnTo>
                  <a:pt x="498298" y="336423"/>
                </a:lnTo>
                <a:lnTo>
                  <a:pt x="464312" y="328676"/>
                </a:lnTo>
                <a:lnTo>
                  <a:pt x="464579" y="328676"/>
                </a:lnTo>
                <a:lnTo>
                  <a:pt x="432408" y="320421"/>
                </a:lnTo>
                <a:lnTo>
                  <a:pt x="432181" y="320421"/>
                </a:lnTo>
                <a:lnTo>
                  <a:pt x="399414" y="311023"/>
                </a:lnTo>
                <a:lnTo>
                  <a:pt x="399776" y="311023"/>
                </a:lnTo>
                <a:lnTo>
                  <a:pt x="368553" y="301117"/>
                </a:lnTo>
                <a:lnTo>
                  <a:pt x="368719" y="301117"/>
                </a:lnTo>
                <a:lnTo>
                  <a:pt x="338709" y="290576"/>
                </a:lnTo>
                <a:lnTo>
                  <a:pt x="338937" y="290576"/>
                </a:lnTo>
                <a:lnTo>
                  <a:pt x="309879" y="279400"/>
                </a:lnTo>
                <a:lnTo>
                  <a:pt x="310167" y="279400"/>
                </a:lnTo>
                <a:lnTo>
                  <a:pt x="282194" y="267589"/>
                </a:lnTo>
                <a:lnTo>
                  <a:pt x="282398" y="267589"/>
                </a:lnTo>
                <a:lnTo>
                  <a:pt x="256986" y="255651"/>
                </a:lnTo>
                <a:lnTo>
                  <a:pt x="256794" y="255651"/>
                </a:lnTo>
                <a:lnTo>
                  <a:pt x="230632" y="242189"/>
                </a:lnTo>
                <a:lnTo>
                  <a:pt x="207887" y="229362"/>
                </a:lnTo>
                <a:lnTo>
                  <a:pt x="184276" y="214757"/>
                </a:lnTo>
                <a:lnTo>
                  <a:pt x="184486" y="214757"/>
                </a:lnTo>
                <a:lnTo>
                  <a:pt x="164315" y="201041"/>
                </a:lnTo>
                <a:lnTo>
                  <a:pt x="144568" y="186309"/>
                </a:lnTo>
                <a:lnTo>
                  <a:pt x="143383" y="185420"/>
                </a:lnTo>
                <a:lnTo>
                  <a:pt x="125222" y="170307"/>
                </a:lnTo>
                <a:lnTo>
                  <a:pt x="125398" y="170307"/>
                </a:lnTo>
                <a:lnTo>
                  <a:pt x="114872" y="160528"/>
                </a:lnTo>
                <a:lnTo>
                  <a:pt x="113411" y="160528"/>
                </a:lnTo>
                <a:lnTo>
                  <a:pt x="108585" y="154686"/>
                </a:lnTo>
                <a:lnTo>
                  <a:pt x="109769" y="154686"/>
                </a:lnTo>
                <a:lnTo>
                  <a:pt x="107351" y="150806"/>
                </a:lnTo>
                <a:close/>
              </a:path>
              <a:path w="1651000" h="426720">
                <a:moveTo>
                  <a:pt x="796071" y="368424"/>
                </a:moveTo>
                <a:lnTo>
                  <a:pt x="795401" y="368427"/>
                </a:lnTo>
                <a:lnTo>
                  <a:pt x="796163" y="368427"/>
                </a:lnTo>
                <a:close/>
              </a:path>
              <a:path w="1651000" h="426720">
                <a:moveTo>
                  <a:pt x="877570" y="367157"/>
                </a:moveTo>
                <a:lnTo>
                  <a:pt x="836295" y="368300"/>
                </a:lnTo>
                <a:lnTo>
                  <a:pt x="796071" y="368424"/>
                </a:lnTo>
                <a:lnTo>
                  <a:pt x="1234794" y="368424"/>
                </a:lnTo>
                <a:lnTo>
                  <a:pt x="1238583" y="367284"/>
                </a:lnTo>
                <a:lnTo>
                  <a:pt x="876808" y="367284"/>
                </a:lnTo>
                <a:lnTo>
                  <a:pt x="877570" y="367157"/>
                </a:lnTo>
                <a:close/>
              </a:path>
              <a:path w="1651000" h="426720">
                <a:moveTo>
                  <a:pt x="756158" y="367538"/>
                </a:moveTo>
                <a:lnTo>
                  <a:pt x="756920" y="367665"/>
                </a:lnTo>
                <a:lnTo>
                  <a:pt x="761873" y="367665"/>
                </a:lnTo>
                <a:lnTo>
                  <a:pt x="756158" y="367538"/>
                </a:lnTo>
                <a:close/>
              </a:path>
              <a:path w="1651000" h="426720">
                <a:moveTo>
                  <a:pt x="917447" y="364998"/>
                </a:moveTo>
                <a:lnTo>
                  <a:pt x="876808" y="367284"/>
                </a:lnTo>
                <a:lnTo>
                  <a:pt x="1238583" y="367284"/>
                </a:lnTo>
                <a:lnTo>
                  <a:pt x="1245753" y="365125"/>
                </a:lnTo>
                <a:lnTo>
                  <a:pt x="916813" y="365125"/>
                </a:lnTo>
                <a:lnTo>
                  <a:pt x="917447" y="364998"/>
                </a:lnTo>
                <a:close/>
              </a:path>
              <a:path w="1651000" h="426720">
                <a:moveTo>
                  <a:pt x="995298" y="357886"/>
                </a:moveTo>
                <a:lnTo>
                  <a:pt x="955929" y="362077"/>
                </a:lnTo>
                <a:lnTo>
                  <a:pt x="956817" y="362077"/>
                </a:lnTo>
                <a:lnTo>
                  <a:pt x="916813" y="365125"/>
                </a:lnTo>
                <a:lnTo>
                  <a:pt x="1245753" y="365125"/>
                </a:lnTo>
                <a:lnTo>
                  <a:pt x="1260093" y="360807"/>
                </a:lnTo>
                <a:lnTo>
                  <a:pt x="1268256" y="358013"/>
                </a:lnTo>
                <a:lnTo>
                  <a:pt x="994663" y="358013"/>
                </a:lnTo>
                <a:lnTo>
                  <a:pt x="995298" y="357886"/>
                </a:lnTo>
                <a:close/>
              </a:path>
              <a:path w="1651000" h="426720">
                <a:moveTo>
                  <a:pt x="679069" y="362966"/>
                </a:moveTo>
                <a:lnTo>
                  <a:pt x="679831" y="363093"/>
                </a:lnTo>
                <a:lnTo>
                  <a:pt x="680841" y="363093"/>
                </a:lnTo>
                <a:lnTo>
                  <a:pt x="679069" y="362966"/>
                </a:lnTo>
                <a:close/>
              </a:path>
              <a:path w="1651000" h="426720">
                <a:moveTo>
                  <a:pt x="641350" y="359283"/>
                </a:moveTo>
                <a:lnTo>
                  <a:pt x="642112" y="359410"/>
                </a:lnTo>
                <a:lnTo>
                  <a:pt x="642632" y="359410"/>
                </a:lnTo>
                <a:lnTo>
                  <a:pt x="641350" y="359283"/>
                </a:lnTo>
                <a:close/>
              </a:path>
              <a:path w="1651000" h="426720">
                <a:moveTo>
                  <a:pt x="1282725" y="353060"/>
                </a:moveTo>
                <a:lnTo>
                  <a:pt x="1033398" y="353060"/>
                </a:lnTo>
                <a:lnTo>
                  <a:pt x="1032510" y="353187"/>
                </a:lnTo>
                <a:lnTo>
                  <a:pt x="994663" y="358013"/>
                </a:lnTo>
                <a:lnTo>
                  <a:pt x="1268256" y="358013"/>
                </a:lnTo>
                <a:lnTo>
                  <a:pt x="1282725" y="353060"/>
                </a:lnTo>
                <a:close/>
              </a:path>
              <a:path w="1651000" h="426720">
                <a:moveTo>
                  <a:pt x="604520" y="354838"/>
                </a:moveTo>
                <a:lnTo>
                  <a:pt x="605154" y="354965"/>
                </a:lnTo>
                <a:lnTo>
                  <a:pt x="605564" y="354965"/>
                </a:lnTo>
                <a:lnTo>
                  <a:pt x="604520" y="354838"/>
                </a:lnTo>
                <a:close/>
              </a:path>
              <a:path w="1651000" h="426720">
                <a:moveTo>
                  <a:pt x="1032964" y="353115"/>
                </a:moveTo>
                <a:lnTo>
                  <a:pt x="1032405" y="353187"/>
                </a:lnTo>
                <a:lnTo>
                  <a:pt x="1032964" y="353115"/>
                </a:lnTo>
                <a:close/>
              </a:path>
              <a:path w="1651000" h="426720">
                <a:moveTo>
                  <a:pt x="1299218" y="347218"/>
                </a:moveTo>
                <a:lnTo>
                  <a:pt x="1070483" y="347218"/>
                </a:lnTo>
                <a:lnTo>
                  <a:pt x="1032964" y="353115"/>
                </a:lnTo>
                <a:lnTo>
                  <a:pt x="1033398" y="353060"/>
                </a:lnTo>
                <a:lnTo>
                  <a:pt x="1282725" y="353060"/>
                </a:lnTo>
                <a:lnTo>
                  <a:pt x="1293114" y="349504"/>
                </a:lnTo>
                <a:lnTo>
                  <a:pt x="1299218" y="347218"/>
                </a:lnTo>
                <a:close/>
              </a:path>
              <a:path w="1651000" h="426720">
                <a:moveTo>
                  <a:pt x="568439" y="349539"/>
                </a:moveTo>
                <a:lnTo>
                  <a:pt x="568960" y="349631"/>
                </a:lnTo>
                <a:lnTo>
                  <a:pt x="568439" y="349539"/>
                </a:lnTo>
                <a:close/>
              </a:path>
              <a:path w="1651000" h="426720">
                <a:moveTo>
                  <a:pt x="568236" y="349504"/>
                </a:moveTo>
                <a:lnTo>
                  <a:pt x="568439" y="349539"/>
                </a:lnTo>
                <a:lnTo>
                  <a:pt x="568236" y="349504"/>
                </a:lnTo>
                <a:close/>
              </a:path>
              <a:path w="1651000" h="426720">
                <a:moveTo>
                  <a:pt x="1317191" y="340487"/>
                </a:moveTo>
                <a:lnTo>
                  <a:pt x="1106678" y="340487"/>
                </a:lnTo>
                <a:lnTo>
                  <a:pt x="1069975" y="347297"/>
                </a:lnTo>
                <a:lnTo>
                  <a:pt x="1070483" y="347218"/>
                </a:lnTo>
                <a:lnTo>
                  <a:pt x="1299218" y="347218"/>
                </a:lnTo>
                <a:lnTo>
                  <a:pt x="1317191" y="340487"/>
                </a:lnTo>
                <a:close/>
              </a:path>
              <a:path w="1651000" h="426720">
                <a:moveTo>
                  <a:pt x="532882" y="343281"/>
                </a:moveTo>
                <a:lnTo>
                  <a:pt x="533526" y="343408"/>
                </a:lnTo>
                <a:lnTo>
                  <a:pt x="532882" y="343281"/>
                </a:lnTo>
                <a:close/>
              </a:path>
              <a:path w="1651000" h="426720">
                <a:moveTo>
                  <a:pt x="1336296" y="332867"/>
                </a:moveTo>
                <a:lnTo>
                  <a:pt x="1142111" y="332867"/>
                </a:lnTo>
                <a:lnTo>
                  <a:pt x="1105915" y="340614"/>
                </a:lnTo>
                <a:lnTo>
                  <a:pt x="1106678" y="340487"/>
                </a:lnTo>
                <a:lnTo>
                  <a:pt x="1317191" y="340487"/>
                </a:lnTo>
                <a:lnTo>
                  <a:pt x="1324990" y="337566"/>
                </a:lnTo>
                <a:lnTo>
                  <a:pt x="1336296" y="332867"/>
                </a:lnTo>
                <a:close/>
              </a:path>
              <a:path w="1651000" h="426720">
                <a:moveTo>
                  <a:pt x="498298" y="336423"/>
                </a:moveTo>
                <a:lnTo>
                  <a:pt x="498094" y="336423"/>
                </a:lnTo>
                <a:lnTo>
                  <a:pt x="498856" y="336550"/>
                </a:lnTo>
                <a:lnTo>
                  <a:pt x="498298" y="336423"/>
                </a:lnTo>
                <a:close/>
              </a:path>
              <a:path w="1651000" h="426720">
                <a:moveTo>
                  <a:pt x="1356132" y="324612"/>
                </a:moveTo>
                <a:lnTo>
                  <a:pt x="1176782" y="324612"/>
                </a:lnTo>
                <a:lnTo>
                  <a:pt x="1141476" y="332994"/>
                </a:lnTo>
                <a:lnTo>
                  <a:pt x="1142111" y="332867"/>
                </a:lnTo>
                <a:lnTo>
                  <a:pt x="1336296" y="332867"/>
                </a:lnTo>
                <a:lnTo>
                  <a:pt x="1356132" y="324612"/>
                </a:lnTo>
                <a:close/>
              </a:path>
              <a:path w="1651000" h="426720">
                <a:moveTo>
                  <a:pt x="464579" y="328676"/>
                </a:moveTo>
                <a:lnTo>
                  <a:pt x="464312" y="328676"/>
                </a:lnTo>
                <a:lnTo>
                  <a:pt x="465074" y="328803"/>
                </a:lnTo>
                <a:lnTo>
                  <a:pt x="464579" y="328676"/>
                </a:lnTo>
                <a:close/>
              </a:path>
              <a:path w="1651000" h="426720">
                <a:moveTo>
                  <a:pt x="1210183" y="315341"/>
                </a:moveTo>
                <a:lnTo>
                  <a:pt x="1175892" y="324739"/>
                </a:lnTo>
                <a:lnTo>
                  <a:pt x="1176782" y="324612"/>
                </a:lnTo>
                <a:lnTo>
                  <a:pt x="1356132" y="324612"/>
                </a:lnTo>
                <a:lnTo>
                  <a:pt x="1376037" y="315595"/>
                </a:lnTo>
                <a:lnTo>
                  <a:pt x="1209420" y="315595"/>
                </a:lnTo>
                <a:lnTo>
                  <a:pt x="1210183" y="315341"/>
                </a:lnTo>
                <a:close/>
              </a:path>
              <a:path w="1651000" h="426720">
                <a:moveTo>
                  <a:pt x="431419" y="320167"/>
                </a:moveTo>
                <a:lnTo>
                  <a:pt x="432181" y="320421"/>
                </a:lnTo>
                <a:lnTo>
                  <a:pt x="432408" y="320421"/>
                </a:lnTo>
                <a:lnTo>
                  <a:pt x="431419" y="320167"/>
                </a:lnTo>
                <a:close/>
              </a:path>
              <a:path w="1651000" h="426720">
                <a:moveTo>
                  <a:pt x="1242821" y="305435"/>
                </a:moveTo>
                <a:lnTo>
                  <a:pt x="1209420" y="315595"/>
                </a:lnTo>
                <a:lnTo>
                  <a:pt x="1376037" y="315595"/>
                </a:lnTo>
                <a:lnTo>
                  <a:pt x="1385569" y="311277"/>
                </a:lnTo>
                <a:lnTo>
                  <a:pt x="1396443" y="305816"/>
                </a:lnTo>
                <a:lnTo>
                  <a:pt x="1241806" y="305816"/>
                </a:lnTo>
                <a:lnTo>
                  <a:pt x="1242821" y="305435"/>
                </a:lnTo>
                <a:close/>
              </a:path>
              <a:path w="1651000" h="426720">
                <a:moveTo>
                  <a:pt x="399776" y="311023"/>
                </a:moveTo>
                <a:lnTo>
                  <a:pt x="399414" y="311023"/>
                </a:lnTo>
                <a:lnTo>
                  <a:pt x="400176" y="311150"/>
                </a:lnTo>
                <a:lnTo>
                  <a:pt x="399776" y="311023"/>
                </a:lnTo>
                <a:close/>
              </a:path>
              <a:path w="1651000" h="426720">
                <a:moveTo>
                  <a:pt x="1274064" y="294767"/>
                </a:moveTo>
                <a:lnTo>
                  <a:pt x="1241806" y="305816"/>
                </a:lnTo>
                <a:lnTo>
                  <a:pt x="1396443" y="305816"/>
                </a:lnTo>
                <a:lnTo>
                  <a:pt x="1413890" y="297053"/>
                </a:lnTo>
                <a:lnTo>
                  <a:pt x="1417375" y="295148"/>
                </a:lnTo>
                <a:lnTo>
                  <a:pt x="1273175" y="295148"/>
                </a:lnTo>
                <a:lnTo>
                  <a:pt x="1274064" y="294767"/>
                </a:lnTo>
                <a:close/>
              </a:path>
              <a:path w="1651000" h="426720">
                <a:moveTo>
                  <a:pt x="368719" y="301117"/>
                </a:moveTo>
                <a:lnTo>
                  <a:pt x="368553" y="301117"/>
                </a:lnTo>
                <a:lnTo>
                  <a:pt x="369442" y="301371"/>
                </a:lnTo>
                <a:lnTo>
                  <a:pt x="368719" y="301117"/>
                </a:lnTo>
                <a:close/>
              </a:path>
              <a:path w="1651000" h="426720">
                <a:moveTo>
                  <a:pt x="1458588" y="271526"/>
                </a:moveTo>
                <a:lnTo>
                  <a:pt x="1333245" y="271526"/>
                </a:lnTo>
                <a:lnTo>
                  <a:pt x="1332357" y="271907"/>
                </a:lnTo>
                <a:lnTo>
                  <a:pt x="1303401" y="283845"/>
                </a:lnTo>
                <a:lnTo>
                  <a:pt x="1273175" y="295148"/>
                </a:lnTo>
                <a:lnTo>
                  <a:pt x="1417375" y="295148"/>
                </a:lnTo>
                <a:lnTo>
                  <a:pt x="1441068" y="282194"/>
                </a:lnTo>
                <a:lnTo>
                  <a:pt x="1458588" y="271526"/>
                </a:lnTo>
                <a:close/>
              </a:path>
              <a:path w="1651000" h="426720">
                <a:moveTo>
                  <a:pt x="338937" y="290576"/>
                </a:moveTo>
                <a:lnTo>
                  <a:pt x="338709" y="290576"/>
                </a:lnTo>
                <a:lnTo>
                  <a:pt x="339598" y="290830"/>
                </a:lnTo>
                <a:lnTo>
                  <a:pt x="338937" y="290576"/>
                </a:lnTo>
                <a:close/>
              </a:path>
              <a:path w="1651000" h="426720">
                <a:moveTo>
                  <a:pt x="1304289" y="283464"/>
                </a:moveTo>
                <a:lnTo>
                  <a:pt x="1303275" y="283845"/>
                </a:lnTo>
                <a:lnTo>
                  <a:pt x="1304289" y="283464"/>
                </a:lnTo>
                <a:close/>
              </a:path>
              <a:path w="1651000" h="426720">
                <a:moveTo>
                  <a:pt x="310167" y="279400"/>
                </a:moveTo>
                <a:lnTo>
                  <a:pt x="309879" y="279400"/>
                </a:lnTo>
                <a:lnTo>
                  <a:pt x="310769" y="279654"/>
                </a:lnTo>
                <a:lnTo>
                  <a:pt x="310167" y="279400"/>
                </a:lnTo>
                <a:close/>
              </a:path>
              <a:path w="1651000" h="426720">
                <a:moveTo>
                  <a:pt x="1332699" y="271751"/>
                </a:moveTo>
                <a:lnTo>
                  <a:pt x="1332322" y="271907"/>
                </a:lnTo>
                <a:lnTo>
                  <a:pt x="1332699" y="271751"/>
                </a:lnTo>
                <a:close/>
              </a:path>
              <a:path w="1651000" h="426720">
                <a:moveTo>
                  <a:pt x="1478253" y="258826"/>
                </a:moveTo>
                <a:lnTo>
                  <a:pt x="1361186" y="258826"/>
                </a:lnTo>
                <a:lnTo>
                  <a:pt x="1332699" y="271751"/>
                </a:lnTo>
                <a:lnTo>
                  <a:pt x="1333245" y="271526"/>
                </a:lnTo>
                <a:lnTo>
                  <a:pt x="1458588" y="271526"/>
                </a:lnTo>
                <a:lnTo>
                  <a:pt x="1466722" y="266573"/>
                </a:lnTo>
                <a:lnTo>
                  <a:pt x="1478253" y="258826"/>
                </a:lnTo>
                <a:close/>
              </a:path>
              <a:path w="1651000" h="426720">
                <a:moveTo>
                  <a:pt x="282398" y="267589"/>
                </a:moveTo>
                <a:lnTo>
                  <a:pt x="282194" y="267589"/>
                </a:lnTo>
                <a:lnTo>
                  <a:pt x="283210" y="267970"/>
                </a:lnTo>
                <a:lnTo>
                  <a:pt x="282398" y="267589"/>
                </a:lnTo>
                <a:close/>
              </a:path>
              <a:path w="1651000" h="426720">
                <a:moveTo>
                  <a:pt x="1497248" y="245618"/>
                </a:moveTo>
                <a:lnTo>
                  <a:pt x="1387475" y="245618"/>
                </a:lnTo>
                <a:lnTo>
                  <a:pt x="1360042" y="259334"/>
                </a:lnTo>
                <a:lnTo>
                  <a:pt x="1361186" y="258826"/>
                </a:lnTo>
                <a:lnTo>
                  <a:pt x="1478253" y="258826"/>
                </a:lnTo>
                <a:lnTo>
                  <a:pt x="1491107" y="250190"/>
                </a:lnTo>
                <a:lnTo>
                  <a:pt x="1497248" y="245618"/>
                </a:lnTo>
                <a:close/>
              </a:path>
              <a:path w="1651000" h="426720">
                <a:moveTo>
                  <a:pt x="255904" y="255143"/>
                </a:moveTo>
                <a:lnTo>
                  <a:pt x="256794" y="255651"/>
                </a:lnTo>
                <a:lnTo>
                  <a:pt x="256986" y="255651"/>
                </a:lnTo>
                <a:lnTo>
                  <a:pt x="255904" y="255143"/>
                </a:lnTo>
                <a:close/>
              </a:path>
              <a:path w="1651000" h="426720">
                <a:moveTo>
                  <a:pt x="1515665" y="231775"/>
                </a:moveTo>
                <a:lnTo>
                  <a:pt x="1412493" y="231775"/>
                </a:lnTo>
                <a:lnTo>
                  <a:pt x="1386458" y="246126"/>
                </a:lnTo>
                <a:lnTo>
                  <a:pt x="1387475" y="245618"/>
                </a:lnTo>
                <a:lnTo>
                  <a:pt x="1497248" y="245618"/>
                </a:lnTo>
                <a:lnTo>
                  <a:pt x="1513966" y="233172"/>
                </a:lnTo>
                <a:lnTo>
                  <a:pt x="1515665" y="231775"/>
                </a:lnTo>
                <a:close/>
              </a:path>
              <a:path w="1651000" h="426720">
                <a:moveTo>
                  <a:pt x="230742" y="242189"/>
                </a:moveTo>
                <a:lnTo>
                  <a:pt x="231648" y="242697"/>
                </a:lnTo>
                <a:lnTo>
                  <a:pt x="230742" y="242189"/>
                </a:lnTo>
                <a:close/>
              </a:path>
              <a:path w="1651000" h="426720">
                <a:moveTo>
                  <a:pt x="1533113" y="217424"/>
                </a:moveTo>
                <a:lnTo>
                  <a:pt x="1436242" y="217424"/>
                </a:lnTo>
                <a:lnTo>
                  <a:pt x="1411478" y="232283"/>
                </a:lnTo>
                <a:lnTo>
                  <a:pt x="1412493" y="231775"/>
                </a:lnTo>
                <a:lnTo>
                  <a:pt x="1515665" y="231775"/>
                </a:lnTo>
                <a:lnTo>
                  <a:pt x="1533113" y="217424"/>
                </a:lnTo>
                <a:close/>
              </a:path>
              <a:path w="1651000" h="426720">
                <a:moveTo>
                  <a:pt x="206756" y="228727"/>
                </a:moveTo>
                <a:lnTo>
                  <a:pt x="207772" y="229362"/>
                </a:lnTo>
                <a:lnTo>
                  <a:pt x="206756" y="228727"/>
                </a:lnTo>
                <a:close/>
              </a:path>
              <a:path w="1651000" h="426720">
                <a:moveTo>
                  <a:pt x="1549601" y="202438"/>
                </a:moveTo>
                <a:lnTo>
                  <a:pt x="1458340" y="202438"/>
                </a:lnTo>
                <a:lnTo>
                  <a:pt x="1435100" y="218059"/>
                </a:lnTo>
                <a:lnTo>
                  <a:pt x="1436242" y="217424"/>
                </a:lnTo>
                <a:lnTo>
                  <a:pt x="1533113" y="217424"/>
                </a:lnTo>
                <a:lnTo>
                  <a:pt x="1535430" y="215519"/>
                </a:lnTo>
                <a:lnTo>
                  <a:pt x="1549601" y="202438"/>
                </a:lnTo>
                <a:close/>
              </a:path>
              <a:path w="1651000" h="426720">
                <a:moveTo>
                  <a:pt x="184486" y="214757"/>
                </a:moveTo>
                <a:lnTo>
                  <a:pt x="184276" y="214757"/>
                </a:lnTo>
                <a:lnTo>
                  <a:pt x="185420" y="215392"/>
                </a:lnTo>
                <a:lnTo>
                  <a:pt x="184486" y="214757"/>
                </a:lnTo>
                <a:close/>
              </a:path>
              <a:path w="1651000" h="426720">
                <a:moveTo>
                  <a:pt x="1564938" y="187198"/>
                </a:moveTo>
                <a:lnTo>
                  <a:pt x="1478914" y="187198"/>
                </a:lnTo>
                <a:lnTo>
                  <a:pt x="1477771" y="188087"/>
                </a:lnTo>
                <a:lnTo>
                  <a:pt x="1457197" y="203200"/>
                </a:lnTo>
                <a:lnTo>
                  <a:pt x="1458340" y="202438"/>
                </a:lnTo>
                <a:lnTo>
                  <a:pt x="1549601" y="202438"/>
                </a:lnTo>
                <a:lnTo>
                  <a:pt x="1555241" y="197231"/>
                </a:lnTo>
                <a:lnTo>
                  <a:pt x="1564938" y="187198"/>
                </a:lnTo>
                <a:close/>
              </a:path>
              <a:path w="1651000" h="426720">
                <a:moveTo>
                  <a:pt x="2666" y="8382"/>
                </a:moveTo>
                <a:lnTo>
                  <a:pt x="0" y="202565"/>
                </a:lnTo>
                <a:lnTo>
                  <a:pt x="54879" y="176105"/>
                </a:lnTo>
                <a:lnTo>
                  <a:pt x="41148" y="154051"/>
                </a:lnTo>
                <a:lnTo>
                  <a:pt x="90297" y="123444"/>
                </a:lnTo>
                <a:lnTo>
                  <a:pt x="151693" y="123444"/>
                </a:lnTo>
                <a:lnTo>
                  <a:pt x="2666" y="8382"/>
                </a:lnTo>
                <a:close/>
              </a:path>
              <a:path w="1651000" h="426720">
                <a:moveTo>
                  <a:pt x="163195" y="200279"/>
                </a:moveTo>
                <a:lnTo>
                  <a:pt x="164211" y="201041"/>
                </a:lnTo>
                <a:lnTo>
                  <a:pt x="163195" y="200279"/>
                </a:lnTo>
                <a:close/>
              </a:path>
              <a:path w="1651000" h="426720">
                <a:moveTo>
                  <a:pt x="1478309" y="187644"/>
                </a:moveTo>
                <a:lnTo>
                  <a:pt x="1477708" y="188087"/>
                </a:lnTo>
                <a:lnTo>
                  <a:pt x="1478309" y="187644"/>
                </a:lnTo>
                <a:close/>
              </a:path>
              <a:path w="1651000" h="426720">
                <a:moveTo>
                  <a:pt x="1478914" y="187198"/>
                </a:moveTo>
                <a:lnTo>
                  <a:pt x="1478309" y="187644"/>
                </a:lnTo>
                <a:lnTo>
                  <a:pt x="1477771" y="188087"/>
                </a:lnTo>
                <a:lnTo>
                  <a:pt x="1478914" y="187198"/>
                </a:lnTo>
                <a:close/>
              </a:path>
              <a:path w="1651000" h="426720">
                <a:moveTo>
                  <a:pt x="1579244" y="171450"/>
                </a:moveTo>
                <a:lnTo>
                  <a:pt x="1497964" y="171450"/>
                </a:lnTo>
                <a:lnTo>
                  <a:pt x="1478309" y="187644"/>
                </a:lnTo>
                <a:lnTo>
                  <a:pt x="1478914" y="187198"/>
                </a:lnTo>
                <a:lnTo>
                  <a:pt x="1564938" y="187198"/>
                </a:lnTo>
                <a:lnTo>
                  <a:pt x="1573530" y="178308"/>
                </a:lnTo>
                <a:lnTo>
                  <a:pt x="1579244" y="171450"/>
                </a:lnTo>
                <a:close/>
              </a:path>
              <a:path w="1651000" h="426720">
                <a:moveTo>
                  <a:pt x="143383" y="185420"/>
                </a:moveTo>
                <a:lnTo>
                  <a:pt x="144525" y="186309"/>
                </a:lnTo>
                <a:lnTo>
                  <a:pt x="144123" y="185975"/>
                </a:lnTo>
                <a:lnTo>
                  <a:pt x="143383" y="185420"/>
                </a:lnTo>
                <a:close/>
              </a:path>
              <a:path w="1651000" h="426720">
                <a:moveTo>
                  <a:pt x="144123" y="185975"/>
                </a:moveTo>
                <a:lnTo>
                  <a:pt x="144525" y="186309"/>
                </a:lnTo>
                <a:lnTo>
                  <a:pt x="144123" y="185975"/>
                </a:lnTo>
                <a:close/>
              </a:path>
              <a:path w="1651000" h="426720">
                <a:moveTo>
                  <a:pt x="143453" y="185420"/>
                </a:moveTo>
                <a:lnTo>
                  <a:pt x="144123" y="185975"/>
                </a:lnTo>
                <a:lnTo>
                  <a:pt x="143453" y="185420"/>
                </a:lnTo>
                <a:close/>
              </a:path>
              <a:path w="1651000" h="426720">
                <a:moveTo>
                  <a:pt x="90297" y="123444"/>
                </a:moveTo>
                <a:lnTo>
                  <a:pt x="41148" y="154051"/>
                </a:lnTo>
                <a:lnTo>
                  <a:pt x="54879" y="176105"/>
                </a:lnTo>
                <a:lnTo>
                  <a:pt x="107351" y="150806"/>
                </a:lnTo>
                <a:lnTo>
                  <a:pt x="90297" y="123444"/>
                </a:lnTo>
                <a:close/>
              </a:path>
              <a:path w="1651000" h="426720">
                <a:moveTo>
                  <a:pt x="1592361" y="155321"/>
                </a:moveTo>
                <a:lnTo>
                  <a:pt x="1515237" y="155321"/>
                </a:lnTo>
                <a:lnTo>
                  <a:pt x="1496694" y="172466"/>
                </a:lnTo>
                <a:lnTo>
                  <a:pt x="1497964" y="171450"/>
                </a:lnTo>
                <a:lnTo>
                  <a:pt x="1579244" y="171450"/>
                </a:lnTo>
                <a:lnTo>
                  <a:pt x="1590039" y="158496"/>
                </a:lnTo>
                <a:lnTo>
                  <a:pt x="1592361" y="155321"/>
                </a:lnTo>
                <a:close/>
              </a:path>
              <a:path w="1651000" h="426720">
                <a:moveTo>
                  <a:pt x="125398" y="170307"/>
                </a:moveTo>
                <a:lnTo>
                  <a:pt x="125222" y="170307"/>
                </a:lnTo>
                <a:lnTo>
                  <a:pt x="126491" y="171323"/>
                </a:lnTo>
                <a:lnTo>
                  <a:pt x="125398" y="170307"/>
                </a:lnTo>
                <a:close/>
              </a:path>
              <a:path w="1651000" h="426720">
                <a:moveTo>
                  <a:pt x="108585" y="154686"/>
                </a:moveTo>
                <a:lnTo>
                  <a:pt x="113411" y="160528"/>
                </a:lnTo>
                <a:lnTo>
                  <a:pt x="111399" y="157301"/>
                </a:lnTo>
                <a:lnTo>
                  <a:pt x="108585" y="154686"/>
                </a:lnTo>
                <a:close/>
              </a:path>
              <a:path w="1651000" h="426720">
                <a:moveTo>
                  <a:pt x="111399" y="157301"/>
                </a:moveTo>
                <a:lnTo>
                  <a:pt x="113411" y="160528"/>
                </a:lnTo>
                <a:lnTo>
                  <a:pt x="114872" y="160528"/>
                </a:lnTo>
                <a:lnTo>
                  <a:pt x="111399" y="157301"/>
                </a:lnTo>
                <a:close/>
              </a:path>
              <a:path w="1651000" h="426720">
                <a:moveTo>
                  <a:pt x="109769" y="154686"/>
                </a:moveTo>
                <a:lnTo>
                  <a:pt x="108585" y="154686"/>
                </a:lnTo>
                <a:lnTo>
                  <a:pt x="111399" y="157301"/>
                </a:lnTo>
                <a:lnTo>
                  <a:pt x="109769" y="154686"/>
                </a:lnTo>
                <a:close/>
              </a:path>
              <a:path w="1651000" h="426720">
                <a:moveTo>
                  <a:pt x="1530955" y="138845"/>
                </a:moveTo>
                <a:lnTo>
                  <a:pt x="1514093" y="156337"/>
                </a:lnTo>
                <a:lnTo>
                  <a:pt x="1515237" y="155321"/>
                </a:lnTo>
                <a:lnTo>
                  <a:pt x="1592361" y="155321"/>
                </a:lnTo>
                <a:lnTo>
                  <a:pt x="1603320" y="140335"/>
                </a:lnTo>
                <a:lnTo>
                  <a:pt x="1529714" y="140335"/>
                </a:lnTo>
                <a:lnTo>
                  <a:pt x="1530955" y="138845"/>
                </a:lnTo>
                <a:close/>
              </a:path>
              <a:path w="1651000" h="426720">
                <a:moveTo>
                  <a:pt x="151693" y="123444"/>
                </a:moveTo>
                <a:lnTo>
                  <a:pt x="90297" y="123444"/>
                </a:lnTo>
                <a:lnTo>
                  <a:pt x="107351" y="150806"/>
                </a:lnTo>
                <a:lnTo>
                  <a:pt x="156463" y="127127"/>
                </a:lnTo>
                <a:lnTo>
                  <a:pt x="151693" y="123444"/>
                </a:lnTo>
                <a:close/>
              </a:path>
              <a:path w="1651000" h="426720">
                <a:moveTo>
                  <a:pt x="1531112" y="138684"/>
                </a:moveTo>
                <a:lnTo>
                  <a:pt x="1530955" y="138845"/>
                </a:lnTo>
                <a:lnTo>
                  <a:pt x="1529714" y="140335"/>
                </a:lnTo>
                <a:lnTo>
                  <a:pt x="1531112" y="138684"/>
                </a:lnTo>
                <a:close/>
              </a:path>
              <a:path w="1651000" h="426720">
                <a:moveTo>
                  <a:pt x="1604527" y="138684"/>
                </a:moveTo>
                <a:lnTo>
                  <a:pt x="1531112" y="138684"/>
                </a:lnTo>
                <a:lnTo>
                  <a:pt x="1529714" y="140335"/>
                </a:lnTo>
                <a:lnTo>
                  <a:pt x="1603320" y="140335"/>
                </a:lnTo>
                <a:lnTo>
                  <a:pt x="1604527" y="138684"/>
                </a:lnTo>
                <a:close/>
              </a:path>
              <a:path w="1651000" h="426720">
                <a:moveTo>
                  <a:pt x="1544955" y="122047"/>
                </a:moveTo>
                <a:lnTo>
                  <a:pt x="1530955" y="138845"/>
                </a:lnTo>
                <a:lnTo>
                  <a:pt x="1531112" y="138684"/>
                </a:lnTo>
                <a:lnTo>
                  <a:pt x="1604527" y="138684"/>
                </a:lnTo>
                <a:lnTo>
                  <a:pt x="1604898" y="138176"/>
                </a:lnTo>
                <a:lnTo>
                  <a:pt x="1613673" y="123698"/>
                </a:lnTo>
                <a:lnTo>
                  <a:pt x="1543812" y="123698"/>
                </a:lnTo>
                <a:lnTo>
                  <a:pt x="1544955" y="122047"/>
                </a:lnTo>
                <a:close/>
              </a:path>
              <a:path w="1651000" h="426720">
                <a:moveTo>
                  <a:pt x="1557115" y="105249"/>
                </a:moveTo>
                <a:lnTo>
                  <a:pt x="1543812" y="123698"/>
                </a:lnTo>
                <a:lnTo>
                  <a:pt x="1613673" y="123698"/>
                </a:lnTo>
                <a:lnTo>
                  <a:pt x="1617598" y="117221"/>
                </a:lnTo>
                <a:lnTo>
                  <a:pt x="1622829" y="107061"/>
                </a:lnTo>
                <a:lnTo>
                  <a:pt x="1556004" y="107061"/>
                </a:lnTo>
                <a:lnTo>
                  <a:pt x="1557115" y="105249"/>
                </a:lnTo>
                <a:close/>
              </a:path>
              <a:path w="1651000" h="426720">
                <a:moveTo>
                  <a:pt x="1557273" y="105029"/>
                </a:moveTo>
                <a:lnTo>
                  <a:pt x="1557115" y="105249"/>
                </a:lnTo>
                <a:lnTo>
                  <a:pt x="1556004" y="107061"/>
                </a:lnTo>
                <a:lnTo>
                  <a:pt x="1557273" y="105029"/>
                </a:lnTo>
                <a:close/>
              </a:path>
              <a:path w="1651000" h="426720">
                <a:moveTo>
                  <a:pt x="1623875" y="105029"/>
                </a:moveTo>
                <a:lnTo>
                  <a:pt x="1557273" y="105029"/>
                </a:lnTo>
                <a:lnTo>
                  <a:pt x="1556004" y="107061"/>
                </a:lnTo>
                <a:lnTo>
                  <a:pt x="1622829" y="107061"/>
                </a:lnTo>
                <a:lnTo>
                  <a:pt x="1623875" y="105029"/>
                </a:lnTo>
                <a:close/>
              </a:path>
              <a:path w="1651000" h="426720">
                <a:moveTo>
                  <a:pt x="1631729" y="88011"/>
                </a:moveTo>
                <a:lnTo>
                  <a:pt x="1567688" y="88011"/>
                </a:lnTo>
                <a:lnTo>
                  <a:pt x="1566544" y="89916"/>
                </a:lnTo>
                <a:lnTo>
                  <a:pt x="1557115" y="105249"/>
                </a:lnTo>
                <a:lnTo>
                  <a:pt x="1557273" y="105029"/>
                </a:lnTo>
                <a:lnTo>
                  <a:pt x="1623875" y="105029"/>
                </a:lnTo>
                <a:lnTo>
                  <a:pt x="1628647" y="95758"/>
                </a:lnTo>
                <a:lnTo>
                  <a:pt x="1631729" y="88011"/>
                </a:lnTo>
                <a:close/>
              </a:path>
              <a:path w="1651000" h="426720">
                <a:moveTo>
                  <a:pt x="1566670" y="89670"/>
                </a:moveTo>
                <a:lnTo>
                  <a:pt x="1566519" y="89916"/>
                </a:lnTo>
                <a:lnTo>
                  <a:pt x="1566670" y="89670"/>
                </a:lnTo>
                <a:close/>
              </a:path>
              <a:path w="1651000" h="426720">
                <a:moveTo>
                  <a:pt x="1567688" y="88011"/>
                </a:moveTo>
                <a:lnTo>
                  <a:pt x="1566670" y="89670"/>
                </a:lnTo>
                <a:lnTo>
                  <a:pt x="1566544" y="89916"/>
                </a:lnTo>
                <a:lnTo>
                  <a:pt x="1567688" y="88011"/>
                </a:lnTo>
                <a:close/>
              </a:path>
              <a:path w="1651000" h="426720">
                <a:moveTo>
                  <a:pt x="1575886" y="71591"/>
                </a:moveTo>
                <a:lnTo>
                  <a:pt x="1566670" y="89670"/>
                </a:lnTo>
                <a:lnTo>
                  <a:pt x="1567688" y="88011"/>
                </a:lnTo>
                <a:lnTo>
                  <a:pt x="1631729" y="88011"/>
                </a:lnTo>
                <a:lnTo>
                  <a:pt x="1637538" y="73406"/>
                </a:lnTo>
                <a:lnTo>
                  <a:pt x="1637651" y="73025"/>
                </a:lnTo>
                <a:lnTo>
                  <a:pt x="1575308" y="73025"/>
                </a:lnTo>
                <a:lnTo>
                  <a:pt x="1575886" y="71591"/>
                </a:lnTo>
                <a:close/>
              </a:path>
              <a:path w="1651000" h="426720">
                <a:moveTo>
                  <a:pt x="1576451" y="70485"/>
                </a:moveTo>
                <a:lnTo>
                  <a:pt x="1575886" y="71591"/>
                </a:lnTo>
                <a:lnTo>
                  <a:pt x="1575308" y="73025"/>
                </a:lnTo>
                <a:lnTo>
                  <a:pt x="1576451" y="70485"/>
                </a:lnTo>
                <a:close/>
              </a:path>
              <a:path w="1651000" h="426720">
                <a:moveTo>
                  <a:pt x="1638407" y="70485"/>
                </a:moveTo>
                <a:lnTo>
                  <a:pt x="1576451" y="70485"/>
                </a:lnTo>
                <a:lnTo>
                  <a:pt x="1575308" y="73025"/>
                </a:lnTo>
                <a:lnTo>
                  <a:pt x="1637651" y="73025"/>
                </a:lnTo>
                <a:lnTo>
                  <a:pt x="1638407" y="70485"/>
                </a:lnTo>
                <a:close/>
              </a:path>
              <a:path w="1651000" h="426720">
                <a:moveTo>
                  <a:pt x="1643550" y="53213"/>
                </a:moveTo>
                <a:lnTo>
                  <a:pt x="1583309" y="53213"/>
                </a:lnTo>
                <a:lnTo>
                  <a:pt x="1582419" y="55626"/>
                </a:lnTo>
                <a:lnTo>
                  <a:pt x="1575886" y="71591"/>
                </a:lnTo>
                <a:lnTo>
                  <a:pt x="1576451" y="70485"/>
                </a:lnTo>
                <a:lnTo>
                  <a:pt x="1638407" y="70485"/>
                </a:lnTo>
                <a:lnTo>
                  <a:pt x="1643550" y="53213"/>
                </a:lnTo>
                <a:close/>
              </a:path>
              <a:path w="1651000" h="426720">
                <a:moveTo>
                  <a:pt x="1582659" y="54822"/>
                </a:moveTo>
                <a:lnTo>
                  <a:pt x="1582334" y="55626"/>
                </a:lnTo>
                <a:lnTo>
                  <a:pt x="1582659" y="54822"/>
                </a:lnTo>
                <a:close/>
              </a:path>
              <a:path w="1651000" h="426720">
                <a:moveTo>
                  <a:pt x="1583309" y="53213"/>
                </a:moveTo>
                <a:lnTo>
                  <a:pt x="1582659" y="54822"/>
                </a:lnTo>
                <a:lnTo>
                  <a:pt x="1582419" y="55626"/>
                </a:lnTo>
                <a:lnTo>
                  <a:pt x="1583309" y="53213"/>
                </a:lnTo>
                <a:close/>
              </a:path>
              <a:path w="1651000" h="426720">
                <a:moveTo>
                  <a:pt x="1588078" y="36602"/>
                </a:moveTo>
                <a:lnTo>
                  <a:pt x="1582659" y="54822"/>
                </a:lnTo>
                <a:lnTo>
                  <a:pt x="1583309" y="53213"/>
                </a:lnTo>
                <a:lnTo>
                  <a:pt x="1643550" y="53213"/>
                </a:lnTo>
                <a:lnTo>
                  <a:pt x="1644268" y="50800"/>
                </a:lnTo>
                <a:lnTo>
                  <a:pt x="1646742" y="38227"/>
                </a:lnTo>
                <a:lnTo>
                  <a:pt x="1587754" y="38227"/>
                </a:lnTo>
                <a:lnTo>
                  <a:pt x="1588078" y="36602"/>
                </a:lnTo>
                <a:close/>
              </a:path>
              <a:path w="1651000" h="426720">
                <a:moveTo>
                  <a:pt x="1588389" y="35560"/>
                </a:moveTo>
                <a:lnTo>
                  <a:pt x="1588078" y="36602"/>
                </a:lnTo>
                <a:lnTo>
                  <a:pt x="1587754" y="38227"/>
                </a:lnTo>
                <a:lnTo>
                  <a:pt x="1588389" y="35560"/>
                </a:lnTo>
                <a:close/>
              </a:path>
              <a:path w="1651000" h="426720">
                <a:moveTo>
                  <a:pt x="1647267" y="35560"/>
                </a:moveTo>
                <a:lnTo>
                  <a:pt x="1588389" y="35560"/>
                </a:lnTo>
                <a:lnTo>
                  <a:pt x="1587754" y="38227"/>
                </a:lnTo>
                <a:lnTo>
                  <a:pt x="1646742" y="38227"/>
                </a:lnTo>
                <a:lnTo>
                  <a:pt x="1647267" y="35560"/>
                </a:lnTo>
                <a:close/>
              </a:path>
              <a:path w="1651000" h="426720">
                <a:moveTo>
                  <a:pt x="1649723" y="17907"/>
                </a:moveTo>
                <a:lnTo>
                  <a:pt x="1591817" y="17907"/>
                </a:lnTo>
                <a:lnTo>
                  <a:pt x="1591310" y="20828"/>
                </a:lnTo>
                <a:lnTo>
                  <a:pt x="1588078" y="36602"/>
                </a:lnTo>
                <a:lnTo>
                  <a:pt x="1588389" y="35560"/>
                </a:lnTo>
                <a:lnTo>
                  <a:pt x="1647267" y="35560"/>
                </a:lnTo>
                <a:lnTo>
                  <a:pt x="1648840" y="27559"/>
                </a:lnTo>
                <a:lnTo>
                  <a:pt x="1649723" y="17907"/>
                </a:lnTo>
                <a:close/>
              </a:path>
              <a:path w="1651000" h="426720">
                <a:moveTo>
                  <a:pt x="1591374" y="20125"/>
                </a:moveTo>
                <a:lnTo>
                  <a:pt x="1591233" y="20828"/>
                </a:lnTo>
                <a:lnTo>
                  <a:pt x="1591374" y="20125"/>
                </a:lnTo>
                <a:close/>
              </a:path>
              <a:path w="1651000" h="426720">
                <a:moveTo>
                  <a:pt x="1591817" y="17907"/>
                </a:moveTo>
                <a:lnTo>
                  <a:pt x="1591374" y="20125"/>
                </a:lnTo>
                <a:lnTo>
                  <a:pt x="1591310" y="20828"/>
                </a:lnTo>
                <a:lnTo>
                  <a:pt x="1591817" y="17907"/>
                </a:lnTo>
                <a:close/>
              </a:path>
              <a:path w="1651000" h="426720">
                <a:moveTo>
                  <a:pt x="1593214" y="0"/>
                </a:moveTo>
                <a:lnTo>
                  <a:pt x="1591374" y="20125"/>
                </a:lnTo>
                <a:lnTo>
                  <a:pt x="1591817" y="17907"/>
                </a:lnTo>
                <a:lnTo>
                  <a:pt x="1649723" y="17907"/>
                </a:lnTo>
                <a:lnTo>
                  <a:pt x="1650872" y="5334"/>
                </a:lnTo>
                <a:lnTo>
                  <a:pt x="159321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95115" y="4430267"/>
          <a:ext cx="4531356" cy="566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f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g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9740" y="172923"/>
            <a:ext cx="11236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4D5060"/>
                </a:solidFill>
              </a:rPr>
              <a:t>Sequential</a:t>
            </a:r>
            <a:r>
              <a:rPr sz="3200" spc="-30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Random</a:t>
            </a:r>
            <a:r>
              <a:rPr sz="3200" spc="-3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Permutation</a:t>
            </a:r>
            <a:r>
              <a:rPr sz="3200" spc="-5" dirty="0">
                <a:solidFill>
                  <a:srgbClr val="4D5060"/>
                </a:solidFill>
              </a:rPr>
              <a:t> </a:t>
            </a:r>
            <a:r>
              <a:rPr sz="3200" spc="-5" dirty="0">
                <a:solidFill>
                  <a:srgbClr val="7E7E7E"/>
                </a:solidFill>
              </a:rPr>
              <a:t>[Durstenfeld64,</a:t>
            </a:r>
            <a:r>
              <a:rPr sz="3200" spc="-35" dirty="0">
                <a:solidFill>
                  <a:srgbClr val="7E7E7E"/>
                </a:solidFill>
              </a:rPr>
              <a:t> </a:t>
            </a:r>
            <a:r>
              <a:rPr sz="3200" dirty="0">
                <a:solidFill>
                  <a:srgbClr val="7E7E7E"/>
                </a:solidFill>
              </a:rPr>
              <a:t>Knuth69]</a:t>
            </a:r>
            <a:endParaRPr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5882" y="4520565"/>
            <a:ext cx="499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9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6718" y="314261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5872" y="1254252"/>
            <a:ext cx="5824855" cy="1569720"/>
          </a:xfrm>
          <a:custGeom>
            <a:avLst/>
            <a:gdLst/>
            <a:ahLst/>
            <a:cxnLst/>
            <a:rect l="l" t="t" r="r" b="b"/>
            <a:pathLst>
              <a:path w="5824855" h="1569720">
                <a:moveTo>
                  <a:pt x="0" y="1569720"/>
                </a:moveTo>
                <a:lnTo>
                  <a:pt x="5824728" y="1569720"/>
                </a:lnTo>
                <a:lnTo>
                  <a:pt x="5824728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5994" y="1273301"/>
            <a:ext cx="4785360" cy="279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Georgia"/>
                <a:cs typeface="Georgia"/>
              </a:rPr>
              <a:t>K</a:t>
            </a:r>
            <a:r>
              <a:rPr sz="2550" dirty="0">
                <a:latin typeface="Georgia"/>
                <a:cs typeface="Georgia"/>
              </a:rPr>
              <a:t>NUTH</a:t>
            </a:r>
            <a:r>
              <a:rPr sz="3200" dirty="0">
                <a:latin typeface="Georgia"/>
                <a:cs typeface="Georgia"/>
              </a:rPr>
              <a:t>S</a:t>
            </a:r>
            <a:r>
              <a:rPr sz="2550" dirty="0">
                <a:latin typeface="Georgia"/>
                <a:cs typeface="Georgia"/>
              </a:rPr>
              <a:t>HUFFLE</a:t>
            </a:r>
            <a:r>
              <a:rPr sz="3200" dirty="0">
                <a:latin typeface="Georgia"/>
                <a:cs typeface="Georgia"/>
              </a:rPr>
              <a:t>(</a:t>
            </a:r>
            <a:r>
              <a:rPr sz="3200" i="1" dirty="0">
                <a:latin typeface="Georgia"/>
                <a:cs typeface="Georgia"/>
              </a:rPr>
              <a:t>A</a:t>
            </a:r>
            <a:r>
              <a:rPr sz="3200" dirty="0">
                <a:latin typeface="Georgia"/>
                <a:cs typeface="Georgia"/>
              </a:rPr>
              <a:t>,</a:t>
            </a:r>
            <a:r>
              <a:rPr sz="3200" spc="1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H</a:t>
            </a:r>
            <a:r>
              <a:rPr sz="3200" dirty="0">
                <a:latin typeface="Georgia"/>
                <a:cs typeface="Georgia"/>
              </a:rPr>
              <a:t>)</a:t>
            </a:r>
            <a:endParaRPr sz="3200">
              <a:latin typeface="Georgia"/>
              <a:cs typeface="Georgia"/>
            </a:endParaRPr>
          </a:p>
          <a:p>
            <a:pPr marL="97790" algn="ctr">
              <a:lnSpc>
                <a:spcPct val="100000"/>
              </a:lnSpc>
            </a:pPr>
            <a:r>
              <a:rPr sz="3200" b="1" spc="-5" dirty="0">
                <a:latin typeface="Georgia"/>
                <a:cs typeface="Georgia"/>
              </a:rPr>
              <a:t>for</a:t>
            </a:r>
            <a:r>
              <a:rPr sz="3200" b="1" spc="-5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i</a:t>
            </a:r>
            <a:r>
              <a:rPr sz="3200" i="1" spc="-10" dirty="0">
                <a:latin typeface="Georgia"/>
                <a:cs typeface="Georgia"/>
              </a:rPr>
              <a:t> </a:t>
            </a:r>
            <a:r>
              <a:rPr sz="3200" dirty="0">
                <a:latin typeface="Wingdings"/>
                <a:cs typeface="Wingdings"/>
              </a:rPr>
              <a:t>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Georgia"/>
                <a:cs typeface="Georgia"/>
              </a:rPr>
              <a:t>n</a:t>
            </a:r>
            <a:r>
              <a:rPr sz="3200" i="1" spc="-2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to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1</a:t>
            </a:r>
            <a:r>
              <a:rPr sz="3200" spc="-5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do</a:t>
            </a:r>
            <a:endParaRPr sz="3200">
              <a:latin typeface="Georgia"/>
              <a:cs typeface="Georgia"/>
            </a:endParaRPr>
          </a:p>
          <a:p>
            <a:pPr marL="1300480" algn="ctr">
              <a:lnSpc>
                <a:spcPct val="100000"/>
              </a:lnSpc>
            </a:pPr>
            <a:r>
              <a:rPr sz="3200" spc="-5" dirty="0">
                <a:latin typeface="Georgia"/>
                <a:cs typeface="Georgia"/>
              </a:rPr>
              <a:t>swap(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H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]],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])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1079500" algn="l"/>
                <a:tab pos="1645285" algn="l"/>
                <a:tab pos="2211705" algn="l"/>
                <a:tab pos="2778125" algn="l"/>
                <a:tab pos="3344545" algn="l"/>
                <a:tab pos="3910965" algn="l"/>
                <a:tab pos="4476750" algn="l"/>
              </a:tabLst>
            </a:pPr>
            <a:r>
              <a:rPr sz="1800" spc="-30" dirty="0">
                <a:solidFill>
                  <a:srgbClr val="008000"/>
                </a:solidFill>
                <a:latin typeface="Microsoft Sans Serif"/>
                <a:cs typeface="Microsoft Sans Serif"/>
              </a:rPr>
              <a:t>Iterate	</a:t>
            </a: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1	2	3	4	5	</a:t>
            </a:r>
            <a:r>
              <a:rPr sz="2700" spc="-82" baseline="3086" dirty="0">
                <a:solidFill>
                  <a:srgbClr val="008000"/>
                </a:solidFill>
                <a:latin typeface="Microsoft Sans Serif"/>
                <a:cs typeface="Microsoft Sans Serif"/>
              </a:rPr>
              <a:t>6	7</a:t>
            </a:r>
            <a:endParaRPr sz="2700" baseline="3086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3208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latin typeface="Georgia"/>
                <a:cs typeface="Georgia"/>
              </a:rPr>
              <a:t>H</a:t>
            </a:r>
            <a:r>
              <a:rPr sz="2400" i="1" spc="-6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95115" y="3601211"/>
          <a:ext cx="4531356" cy="565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4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95115" y="4430267"/>
          <a:ext cx="4531356" cy="566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g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f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740" y="172923"/>
            <a:ext cx="11236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4D5060"/>
                </a:solidFill>
              </a:rPr>
              <a:t>Sequential</a:t>
            </a:r>
            <a:r>
              <a:rPr sz="3200" spc="-30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Random</a:t>
            </a:r>
            <a:r>
              <a:rPr sz="3200" spc="-3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Permutation</a:t>
            </a:r>
            <a:r>
              <a:rPr sz="3200" spc="-5" dirty="0">
                <a:solidFill>
                  <a:srgbClr val="4D5060"/>
                </a:solidFill>
              </a:rPr>
              <a:t> </a:t>
            </a:r>
            <a:r>
              <a:rPr sz="3200" spc="-5" dirty="0">
                <a:solidFill>
                  <a:srgbClr val="7E7E7E"/>
                </a:solidFill>
              </a:rPr>
              <a:t>[Durstenfeld64,</a:t>
            </a:r>
            <a:r>
              <a:rPr sz="3200" spc="-35" dirty="0">
                <a:solidFill>
                  <a:srgbClr val="7E7E7E"/>
                </a:solidFill>
              </a:rPr>
              <a:t> </a:t>
            </a:r>
            <a:r>
              <a:rPr sz="3200" dirty="0">
                <a:solidFill>
                  <a:srgbClr val="7E7E7E"/>
                </a:solidFill>
              </a:rPr>
              <a:t>Knuth69]</a:t>
            </a:r>
            <a:endParaRPr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74694" y="4986401"/>
            <a:ext cx="2927985" cy="448309"/>
            <a:chOff x="3774694" y="4986401"/>
            <a:chExt cx="2927985" cy="4483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4694" y="4986401"/>
              <a:ext cx="628141" cy="4298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369054" y="4989956"/>
              <a:ext cx="2333625" cy="445134"/>
            </a:xfrm>
            <a:custGeom>
              <a:avLst/>
              <a:gdLst/>
              <a:ahLst/>
              <a:cxnLst/>
              <a:rect l="l" t="t" r="r" b="b"/>
              <a:pathLst>
                <a:path w="2333625" h="445135">
                  <a:moveTo>
                    <a:pt x="708266" y="352590"/>
                  </a:moveTo>
                  <a:lnTo>
                    <a:pt x="708050" y="352552"/>
                  </a:lnTo>
                  <a:lnTo>
                    <a:pt x="708266" y="352590"/>
                  </a:lnTo>
                  <a:close/>
                </a:path>
                <a:path w="2333625" h="445135">
                  <a:moveTo>
                    <a:pt x="2333244" y="5334"/>
                  </a:moveTo>
                  <a:lnTo>
                    <a:pt x="2275586" y="0"/>
                  </a:lnTo>
                  <a:lnTo>
                    <a:pt x="2273744" y="20129"/>
                  </a:lnTo>
                  <a:lnTo>
                    <a:pt x="2273604" y="20828"/>
                  </a:lnTo>
                  <a:lnTo>
                    <a:pt x="2258250" y="71602"/>
                  </a:lnTo>
                  <a:lnTo>
                    <a:pt x="2239480" y="105257"/>
                  </a:lnTo>
                  <a:lnTo>
                    <a:pt x="2226170" y="123698"/>
                  </a:lnTo>
                  <a:lnTo>
                    <a:pt x="2227326" y="122047"/>
                  </a:lnTo>
                  <a:lnTo>
                    <a:pt x="2213318" y="138849"/>
                  </a:lnTo>
                  <a:lnTo>
                    <a:pt x="2196465" y="156337"/>
                  </a:lnTo>
                  <a:lnTo>
                    <a:pt x="2197595" y="155321"/>
                  </a:lnTo>
                  <a:lnTo>
                    <a:pt x="2179066" y="172466"/>
                  </a:lnTo>
                  <a:lnTo>
                    <a:pt x="2180336" y="171450"/>
                  </a:lnTo>
                  <a:lnTo>
                    <a:pt x="2160676" y="187655"/>
                  </a:lnTo>
                  <a:lnTo>
                    <a:pt x="2160079" y="188087"/>
                  </a:lnTo>
                  <a:lnTo>
                    <a:pt x="2139569" y="203200"/>
                  </a:lnTo>
                  <a:lnTo>
                    <a:pt x="2117471" y="218071"/>
                  </a:lnTo>
                  <a:lnTo>
                    <a:pt x="2118614" y="217424"/>
                  </a:lnTo>
                  <a:lnTo>
                    <a:pt x="2093849" y="232283"/>
                  </a:lnTo>
                  <a:lnTo>
                    <a:pt x="2094865" y="231775"/>
                  </a:lnTo>
                  <a:lnTo>
                    <a:pt x="2068830" y="246126"/>
                  </a:lnTo>
                  <a:lnTo>
                    <a:pt x="2042414" y="259334"/>
                  </a:lnTo>
                  <a:lnTo>
                    <a:pt x="2043557" y="258826"/>
                  </a:lnTo>
                  <a:lnTo>
                    <a:pt x="2015058" y="271754"/>
                  </a:lnTo>
                  <a:lnTo>
                    <a:pt x="2015617" y="271526"/>
                  </a:lnTo>
                  <a:lnTo>
                    <a:pt x="2014728" y="271907"/>
                  </a:lnTo>
                  <a:lnTo>
                    <a:pt x="2015058" y="271754"/>
                  </a:lnTo>
                  <a:lnTo>
                    <a:pt x="2014689" y="271907"/>
                  </a:lnTo>
                  <a:lnTo>
                    <a:pt x="1985772" y="283845"/>
                  </a:lnTo>
                  <a:lnTo>
                    <a:pt x="1986661" y="283464"/>
                  </a:lnTo>
                  <a:lnTo>
                    <a:pt x="1985645" y="283845"/>
                  </a:lnTo>
                  <a:lnTo>
                    <a:pt x="1955546" y="295148"/>
                  </a:lnTo>
                  <a:lnTo>
                    <a:pt x="1956435" y="294767"/>
                  </a:lnTo>
                  <a:lnTo>
                    <a:pt x="1924177" y="305816"/>
                  </a:lnTo>
                  <a:lnTo>
                    <a:pt x="1925193" y="305435"/>
                  </a:lnTo>
                  <a:lnTo>
                    <a:pt x="1891792" y="315595"/>
                  </a:lnTo>
                  <a:lnTo>
                    <a:pt x="1892554" y="315341"/>
                  </a:lnTo>
                  <a:lnTo>
                    <a:pt x="1858264" y="324739"/>
                  </a:lnTo>
                  <a:lnTo>
                    <a:pt x="1859153" y="324612"/>
                  </a:lnTo>
                  <a:lnTo>
                    <a:pt x="1823847" y="332994"/>
                  </a:lnTo>
                  <a:lnTo>
                    <a:pt x="1824482" y="332867"/>
                  </a:lnTo>
                  <a:lnTo>
                    <a:pt x="1788287" y="340614"/>
                  </a:lnTo>
                  <a:lnTo>
                    <a:pt x="1789049" y="340487"/>
                  </a:lnTo>
                  <a:lnTo>
                    <a:pt x="1752854" y="347218"/>
                  </a:lnTo>
                  <a:lnTo>
                    <a:pt x="1752650" y="347256"/>
                  </a:lnTo>
                  <a:lnTo>
                    <a:pt x="1752346" y="347306"/>
                  </a:lnTo>
                  <a:lnTo>
                    <a:pt x="1715770" y="353060"/>
                  </a:lnTo>
                  <a:lnTo>
                    <a:pt x="1715325" y="353123"/>
                  </a:lnTo>
                  <a:lnTo>
                    <a:pt x="1714766" y="353187"/>
                  </a:lnTo>
                  <a:lnTo>
                    <a:pt x="1677035" y="358013"/>
                  </a:lnTo>
                  <a:lnTo>
                    <a:pt x="1677670" y="357886"/>
                  </a:lnTo>
                  <a:lnTo>
                    <a:pt x="1638300" y="362077"/>
                  </a:lnTo>
                  <a:lnTo>
                    <a:pt x="1639189" y="362077"/>
                  </a:lnTo>
                  <a:lnTo>
                    <a:pt x="1599184" y="365125"/>
                  </a:lnTo>
                  <a:lnTo>
                    <a:pt x="1599819" y="364998"/>
                  </a:lnTo>
                  <a:lnTo>
                    <a:pt x="1559179" y="367284"/>
                  </a:lnTo>
                  <a:lnTo>
                    <a:pt x="1559941" y="367157"/>
                  </a:lnTo>
                  <a:lnTo>
                    <a:pt x="1518666" y="368300"/>
                  </a:lnTo>
                  <a:lnTo>
                    <a:pt x="1478534" y="368427"/>
                  </a:lnTo>
                  <a:lnTo>
                    <a:pt x="1444244" y="367665"/>
                  </a:lnTo>
                  <a:lnTo>
                    <a:pt x="1438529" y="367538"/>
                  </a:lnTo>
                  <a:lnTo>
                    <a:pt x="1439291" y="367665"/>
                  </a:lnTo>
                  <a:lnTo>
                    <a:pt x="1399667" y="365760"/>
                  </a:lnTo>
                  <a:lnTo>
                    <a:pt x="1400429" y="365760"/>
                  </a:lnTo>
                  <a:lnTo>
                    <a:pt x="1394955" y="365379"/>
                  </a:lnTo>
                  <a:lnTo>
                    <a:pt x="1433271" y="352552"/>
                  </a:lnTo>
                  <a:lnTo>
                    <a:pt x="1457185" y="343535"/>
                  </a:lnTo>
                  <a:lnTo>
                    <a:pt x="1464945" y="340614"/>
                  </a:lnTo>
                  <a:lnTo>
                    <a:pt x="1476197" y="335915"/>
                  </a:lnTo>
                  <a:lnTo>
                    <a:pt x="1495958" y="327660"/>
                  </a:lnTo>
                  <a:lnTo>
                    <a:pt x="1515579" y="318770"/>
                  </a:lnTo>
                  <a:lnTo>
                    <a:pt x="1525397" y="314325"/>
                  </a:lnTo>
                  <a:lnTo>
                    <a:pt x="1537017" y="308483"/>
                  </a:lnTo>
                  <a:lnTo>
                    <a:pt x="1553718" y="300101"/>
                  </a:lnTo>
                  <a:lnTo>
                    <a:pt x="1556969" y="298323"/>
                  </a:lnTo>
                  <a:lnTo>
                    <a:pt x="1577873" y="286893"/>
                  </a:lnTo>
                  <a:lnTo>
                    <a:pt x="1580896" y="285242"/>
                  </a:lnTo>
                  <a:lnTo>
                    <a:pt x="1598409" y="274574"/>
                  </a:lnTo>
                  <a:lnTo>
                    <a:pt x="1606550" y="269621"/>
                  </a:lnTo>
                  <a:lnTo>
                    <a:pt x="1618170" y="261874"/>
                  </a:lnTo>
                  <a:lnTo>
                    <a:pt x="1630934" y="253365"/>
                  </a:lnTo>
                  <a:lnTo>
                    <a:pt x="1653921" y="236220"/>
                  </a:lnTo>
                  <a:lnTo>
                    <a:pt x="1655597" y="234823"/>
                  </a:lnTo>
                  <a:lnTo>
                    <a:pt x="1672945" y="220484"/>
                  </a:lnTo>
                  <a:lnTo>
                    <a:pt x="1675257" y="218567"/>
                  </a:lnTo>
                  <a:lnTo>
                    <a:pt x="1689290" y="205613"/>
                  </a:lnTo>
                  <a:lnTo>
                    <a:pt x="1695069" y="200279"/>
                  </a:lnTo>
                  <a:lnTo>
                    <a:pt x="1703895" y="191135"/>
                  </a:lnTo>
                  <a:lnTo>
                    <a:pt x="1713357" y="181356"/>
                  </a:lnTo>
                  <a:lnTo>
                    <a:pt x="1719097" y="174498"/>
                  </a:lnTo>
                  <a:lnTo>
                    <a:pt x="1729867" y="161671"/>
                  </a:lnTo>
                  <a:lnTo>
                    <a:pt x="1732254" y="158369"/>
                  </a:lnTo>
                  <a:lnTo>
                    <a:pt x="1744256" y="141859"/>
                  </a:lnTo>
                  <a:lnTo>
                    <a:pt x="1744726" y="141224"/>
                  </a:lnTo>
                  <a:lnTo>
                    <a:pt x="1754479" y="125222"/>
                  </a:lnTo>
                  <a:lnTo>
                    <a:pt x="1757426" y="120396"/>
                  </a:lnTo>
                  <a:lnTo>
                    <a:pt x="1763623" y="108204"/>
                  </a:lnTo>
                  <a:lnTo>
                    <a:pt x="1768475" y="98679"/>
                  </a:lnTo>
                  <a:lnTo>
                    <a:pt x="1771523" y="91059"/>
                  </a:lnTo>
                  <a:lnTo>
                    <a:pt x="1777365" y="76454"/>
                  </a:lnTo>
                  <a:lnTo>
                    <a:pt x="1778190" y="73660"/>
                  </a:lnTo>
                  <a:lnTo>
                    <a:pt x="1783372" y="56261"/>
                  </a:lnTo>
                  <a:lnTo>
                    <a:pt x="1784096" y="53848"/>
                  </a:lnTo>
                  <a:lnTo>
                    <a:pt x="1786559" y="41275"/>
                  </a:lnTo>
                  <a:lnTo>
                    <a:pt x="1787093" y="38608"/>
                  </a:lnTo>
                  <a:lnTo>
                    <a:pt x="1788668" y="30607"/>
                  </a:lnTo>
                  <a:lnTo>
                    <a:pt x="1789544" y="20955"/>
                  </a:lnTo>
                  <a:lnTo>
                    <a:pt x="1790700" y="8382"/>
                  </a:lnTo>
                  <a:lnTo>
                    <a:pt x="1733042" y="3048"/>
                  </a:lnTo>
                  <a:lnTo>
                    <a:pt x="1731200" y="23177"/>
                  </a:lnTo>
                  <a:lnTo>
                    <a:pt x="1731060" y="23876"/>
                  </a:lnTo>
                  <a:lnTo>
                    <a:pt x="1715465" y="75260"/>
                  </a:lnTo>
                  <a:lnTo>
                    <a:pt x="1715046" y="76073"/>
                  </a:lnTo>
                  <a:lnTo>
                    <a:pt x="1706892" y="92062"/>
                  </a:lnTo>
                  <a:lnTo>
                    <a:pt x="1706257" y="93091"/>
                  </a:lnTo>
                  <a:lnTo>
                    <a:pt x="1695894" y="109867"/>
                  </a:lnTo>
                  <a:lnTo>
                    <a:pt x="1684362" y="125869"/>
                  </a:lnTo>
                  <a:lnTo>
                    <a:pt x="1683512" y="126873"/>
                  </a:lnTo>
                  <a:lnTo>
                    <a:pt x="1670202" y="142621"/>
                  </a:lnTo>
                  <a:lnTo>
                    <a:pt x="1669580" y="143256"/>
                  </a:lnTo>
                  <a:lnTo>
                    <a:pt x="1654683" y="158724"/>
                  </a:lnTo>
                  <a:lnTo>
                    <a:pt x="1653819" y="159512"/>
                  </a:lnTo>
                  <a:lnTo>
                    <a:pt x="1636522" y="175514"/>
                  </a:lnTo>
                  <a:lnTo>
                    <a:pt x="1637792" y="174498"/>
                  </a:lnTo>
                  <a:lnTo>
                    <a:pt x="1617599" y="191135"/>
                  </a:lnTo>
                  <a:lnTo>
                    <a:pt x="1618615" y="190246"/>
                  </a:lnTo>
                  <a:lnTo>
                    <a:pt x="1596898" y="206375"/>
                  </a:lnTo>
                  <a:lnTo>
                    <a:pt x="1598168" y="205613"/>
                  </a:lnTo>
                  <a:lnTo>
                    <a:pt x="1575206" y="220916"/>
                  </a:lnTo>
                  <a:lnTo>
                    <a:pt x="1575943" y="220484"/>
                  </a:lnTo>
                  <a:lnTo>
                    <a:pt x="1574927" y="221107"/>
                  </a:lnTo>
                  <a:lnTo>
                    <a:pt x="1575206" y="220916"/>
                  </a:lnTo>
                  <a:lnTo>
                    <a:pt x="1574888" y="221107"/>
                  </a:lnTo>
                  <a:lnTo>
                    <a:pt x="1551381" y="235407"/>
                  </a:lnTo>
                  <a:lnTo>
                    <a:pt x="1526413" y="249174"/>
                  </a:lnTo>
                  <a:lnTo>
                    <a:pt x="1527302" y="248666"/>
                  </a:lnTo>
                  <a:lnTo>
                    <a:pt x="1526286" y="249174"/>
                  </a:lnTo>
                  <a:lnTo>
                    <a:pt x="1499870" y="262382"/>
                  </a:lnTo>
                  <a:lnTo>
                    <a:pt x="1501013" y="261874"/>
                  </a:lnTo>
                  <a:lnTo>
                    <a:pt x="1472514" y="274802"/>
                  </a:lnTo>
                  <a:lnTo>
                    <a:pt x="1473073" y="274574"/>
                  </a:lnTo>
                  <a:lnTo>
                    <a:pt x="1472184" y="274955"/>
                  </a:lnTo>
                  <a:lnTo>
                    <a:pt x="1472514" y="274802"/>
                  </a:lnTo>
                  <a:lnTo>
                    <a:pt x="1472145" y="274955"/>
                  </a:lnTo>
                  <a:lnTo>
                    <a:pt x="1443228" y="286893"/>
                  </a:lnTo>
                  <a:lnTo>
                    <a:pt x="1443990" y="286512"/>
                  </a:lnTo>
                  <a:lnTo>
                    <a:pt x="1413002" y="298323"/>
                  </a:lnTo>
                  <a:lnTo>
                    <a:pt x="1413891" y="297942"/>
                  </a:lnTo>
                  <a:lnTo>
                    <a:pt x="1382522" y="308483"/>
                  </a:lnTo>
                  <a:lnTo>
                    <a:pt x="1381696" y="308737"/>
                  </a:lnTo>
                  <a:lnTo>
                    <a:pt x="1349248" y="318770"/>
                  </a:lnTo>
                  <a:lnTo>
                    <a:pt x="1350010" y="318516"/>
                  </a:lnTo>
                  <a:lnTo>
                    <a:pt x="1315720" y="327787"/>
                  </a:lnTo>
                  <a:lnTo>
                    <a:pt x="1316609" y="327660"/>
                  </a:lnTo>
                  <a:lnTo>
                    <a:pt x="1281303" y="336042"/>
                  </a:lnTo>
                  <a:lnTo>
                    <a:pt x="1281938" y="335915"/>
                  </a:lnTo>
                  <a:lnTo>
                    <a:pt x="1245743" y="343662"/>
                  </a:lnTo>
                  <a:lnTo>
                    <a:pt x="1246505" y="343535"/>
                  </a:lnTo>
                  <a:lnTo>
                    <a:pt x="1231950" y="346240"/>
                  </a:lnTo>
                  <a:lnTo>
                    <a:pt x="1215136" y="343281"/>
                  </a:lnTo>
                  <a:lnTo>
                    <a:pt x="1215898" y="343408"/>
                  </a:lnTo>
                  <a:lnTo>
                    <a:pt x="1215250" y="343281"/>
                  </a:lnTo>
                  <a:lnTo>
                    <a:pt x="1180465" y="336423"/>
                  </a:lnTo>
                  <a:lnTo>
                    <a:pt x="1181227" y="336550"/>
                  </a:lnTo>
                  <a:lnTo>
                    <a:pt x="1180668" y="336423"/>
                  </a:lnTo>
                  <a:lnTo>
                    <a:pt x="1146683" y="328676"/>
                  </a:lnTo>
                  <a:lnTo>
                    <a:pt x="1147445" y="328803"/>
                  </a:lnTo>
                  <a:lnTo>
                    <a:pt x="1146949" y="328676"/>
                  </a:lnTo>
                  <a:lnTo>
                    <a:pt x="1114767" y="320421"/>
                  </a:lnTo>
                  <a:lnTo>
                    <a:pt x="1113790" y="320167"/>
                  </a:lnTo>
                  <a:lnTo>
                    <a:pt x="1114552" y="320421"/>
                  </a:lnTo>
                  <a:lnTo>
                    <a:pt x="1081786" y="311023"/>
                  </a:lnTo>
                  <a:lnTo>
                    <a:pt x="1082548" y="311150"/>
                  </a:lnTo>
                  <a:lnTo>
                    <a:pt x="1082141" y="311023"/>
                  </a:lnTo>
                  <a:lnTo>
                    <a:pt x="1050925" y="301117"/>
                  </a:lnTo>
                  <a:lnTo>
                    <a:pt x="1051814" y="301371"/>
                  </a:lnTo>
                  <a:lnTo>
                    <a:pt x="1051090" y="301117"/>
                  </a:lnTo>
                  <a:lnTo>
                    <a:pt x="1021080" y="290576"/>
                  </a:lnTo>
                  <a:lnTo>
                    <a:pt x="1021969" y="290830"/>
                  </a:lnTo>
                  <a:lnTo>
                    <a:pt x="1021308" y="290576"/>
                  </a:lnTo>
                  <a:lnTo>
                    <a:pt x="992251" y="279400"/>
                  </a:lnTo>
                  <a:lnTo>
                    <a:pt x="993140" y="279654"/>
                  </a:lnTo>
                  <a:lnTo>
                    <a:pt x="992530" y="279400"/>
                  </a:lnTo>
                  <a:lnTo>
                    <a:pt x="964565" y="267589"/>
                  </a:lnTo>
                  <a:lnTo>
                    <a:pt x="965581" y="267970"/>
                  </a:lnTo>
                  <a:lnTo>
                    <a:pt x="964768" y="267589"/>
                  </a:lnTo>
                  <a:lnTo>
                    <a:pt x="939355" y="255651"/>
                  </a:lnTo>
                  <a:lnTo>
                    <a:pt x="938276" y="255143"/>
                  </a:lnTo>
                  <a:lnTo>
                    <a:pt x="939165" y="255651"/>
                  </a:lnTo>
                  <a:lnTo>
                    <a:pt x="913003" y="242189"/>
                  </a:lnTo>
                  <a:lnTo>
                    <a:pt x="914019" y="242697"/>
                  </a:lnTo>
                  <a:lnTo>
                    <a:pt x="913104" y="242189"/>
                  </a:lnTo>
                  <a:lnTo>
                    <a:pt x="890257" y="229362"/>
                  </a:lnTo>
                  <a:lnTo>
                    <a:pt x="889127" y="228727"/>
                  </a:lnTo>
                  <a:lnTo>
                    <a:pt x="890143" y="229362"/>
                  </a:lnTo>
                  <a:lnTo>
                    <a:pt x="866648" y="214757"/>
                  </a:lnTo>
                  <a:lnTo>
                    <a:pt x="867791" y="215392"/>
                  </a:lnTo>
                  <a:lnTo>
                    <a:pt x="866851" y="214757"/>
                  </a:lnTo>
                  <a:lnTo>
                    <a:pt x="846683" y="201041"/>
                  </a:lnTo>
                  <a:lnTo>
                    <a:pt x="845718" y="200406"/>
                  </a:lnTo>
                  <a:lnTo>
                    <a:pt x="845566" y="200291"/>
                  </a:lnTo>
                  <a:lnTo>
                    <a:pt x="826935" y="186309"/>
                  </a:lnTo>
                  <a:lnTo>
                    <a:pt x="826490" y="185978"/>
                  </a:lnTo>
                  <a:lnTo>
                    <a:pt x="825817" y="185420"/>
                  </a:lnTo>
                  <a:lnTo>
                    <a:pt x="807593" y="170307"/>
                  </a:lnTo>
                  <a:lnTo>
                    <a:pt x="808863" y="171323"/>
                  </a:lnTo>
                  <a:lnTo>
                    <a:pt x="807758" y="170307"/>
                  </a:lnTo>
                  <a:lnTo>
                    <a:pt x="797242" y="160528"/>
                  </a:lnTo>
                  <a:lnTo>
                    <a:pt x="793762" y="157302"/>
                  </a:lnTo>
                  <a:lnTo>
                    <a:pt x="792137" y="154686"/>
                  </a:lnTo>
                  <a:lnTo>
                    <a:pt x="789711" y="150812"/>
                  </a:lnTo>
                  <a:lnTo>
                    <a:pt x="838835" y="127127"/>
                  </a:lnTo>
                  <a:lnTo>
                    <a:pt x="834059" y="123444"/>
                  </a:lnTo>
                  <a:lnTo>
                    <a:pt x="685165" y="8382"/>
                  </a:lnTo>
                  <a:lnTo>
                    <a:pt x="682371" y="202565"/>
                  </a:lnTo>
                  <a:lnTo>
                    <a:pt x="737247" y="176110"/>
                  </a:lnTo>
                  <a:lnTo>
                    <a:pt x="748665" y="194437"/>
                  </a:lnTo>
                  <a:lnTo>
                    <a:pt x="790448" y="231267"/>
                  </a:lnTo>
                  <a:lnTo>
                    <a:pt x="835660" y="263652"/>
                  </a:lnTo>
                  <a:lnTo>
                    <a:pt x="886079" y="293497"/>
                  </a:lnTo>
                  <a:lnTo>
                    <a:pt x="941451" y="320675"/>
                  </a:lnTo>
                  <a:lnTo>
                    <a:pt x="1001395" y="345059"/>
                  </a:lnTo>
                  <a:lnTo>
                    <a:pt x="1065403" y="366522"/>
                  </a:lnTo>
                  <a:lnTo>
                    <a:pt x="1067993" y="367271"/>
                  </a:lnTo>
                  <a:lnTo>
                    <a:pt x="1056640" y="368173"/>
                  </a:lnTo>
                  <a:lnTo>
                    <a:pt x="1057275" y="368046"/>
                  </a:lnTo>
                  <a:lnTo>
                    <a:pt x="1016635" y="370332"/>
                  </a:lnTo>
                  <a:lnTo>
                    <a:pt x="1017397" y="370205"/>
                  </a:lnTo>
                  <a:lnTo>
                    <a:pt x="976122" y="371348"/>
                  </a:lnTo>
                  <a:lnTo>
                    <a:pt x="935990" y="371475"/>
                  </a:lnTo>
                  <a:lnTo>
                    <a:pt x="901687" y="370713"/>
                  </a:lnTo>
                  <a:lnTo>
                    <a:pt x="895985" y="370586"/>
                  </a:lnTo>
                  <a:lnTo>
                    <a:pt x="896747" y="370713"/>
                  </a:lnTo>
                  <a:lnTo>
                    <a:pt x="857123" y="368808"/>
                  </a:lnTo>
                  <a:lnTo>
                    <a:pt x="857885" y="368808"/>
                  </a:lnTo>
                  <a:lnTo>
                    <a:pt x="820661" y="366141"/>
                  </a:lnTo>
                  <a:lnTo>
                    <a:pt x="818896" y="366014"/>
                  </a:lnTo>
                  <a:lnTo>
                    <a:pt x="819658" y="366141"/>
                  </a:lnTo>
                  <a:lnTo>
                    <a:pt x="782459" y="362458"/>
                  </a:lnTo>
                  <a:lnTo>
                    <a:pt x="781177" y="362331"/>
                  </a:lnTo>
                  <a:lnTo>
                    <a:pt x="781939" y="362458"/>
                  </a:lnTo>
                  <a:lnTo>
                    <a:pt x="745388" y="358013"/>
                  </a:lnTo>
                  <a:lnTo>
                    <a:pt x="744347" y="357886"/>
                  </a:lnTo>
                  <a:lnTo>
                    <a:pt x="744982" y="358013"/>
                  </a:lnTo>
                  <a:lnTo>
                    <a:pt x="708875" y="352679"/>
                  </a:lnTo>
                  <a:lnTo>
                    <a:pt x="708025" y="352552"/>
                  </a:lnTo>
                  <a:lnTo>
                    <a:pt x="672592" y="346329"/>
                  </a:lnTo>
                  <a:lnTo>
                    <a:pt x="673354" y="346456"/>
                  </a:lnTo>
                  <a:lnTo>
                    <a:pt x="672706" y="346329"/>
                  </a:lnTo>
                  <a:lnTo>
                    <a:pt x="637921" y="339471"/>
                  </a:lnTo>
                  <a:lnTo>
                    <a:pt x="638683" y="339598"/>
                  </a:lnTo>
                  <a:lnTo>
                    <a:pt x="638124" y="339471"/>
                  </a:lnTo>
                  <a:lnTo>
                    <a:pt x="604139" y="331724"/>
                  </a:lnTo>
                  <a:lnTo>
                    <a:pt x="604901" y="331851"/>
                  </a:lnTo>
                  <a:lnTo>
                    <a:pt x="604405" y="331724"/>
                  </a:lnTo>
                  <a:lnTo>
                    <a:pt x="572223" y="323469"/>
                  </a:lnTo>
                  <a:lnTo>
                    <a:pt x="571246" y="323215"/>
                  </a:lnTo>
                  <a:lnTo>
                    <a:pt x="572008" y="323469"/>
                  </a:lnTo>
                  <a:lnTo>
                    <a:pt x="566432" y="321881"/>
                  </a:lnTo>
                  <a:lnTo>
                    <a:pt x="570433" y="316611"/>
                  </a:lnTo>
                  <a:lnTo>
                    <a:pt x="577240" y="306832"/>
                  </a:lnTo>
                  <a:lnTo>
                    <a:pt x="580771" y="301752"/>
                  </a:lnTo>
                  <a:lnTo>
                    <a:pt x="585317" y="294386"/>
                  </a:lnTo>
                  <a:lnTo>
                    <a:pt x="590423" y="286131"/>
                  </a:lnTo>
                  <a:lnTo>
                    <a:pt x="599694" y="270002"/>
                  </a:lnTo>
                  <a:lnTo>
                    <a:pt x="600011" y="269367"/>
                  </a:lnTo>
                  <a:lnTo>
                    <a:pt x="606882" y="256032"/>
                  </a:lnTo>
                  <a:lnTo>
                    <a:pt x="608330" y="253238"/>
                  </a:lnTo>
                  <a:lnTo>
                    <a:pt x="613727" y="241681"/>
                  </a:lnTo>
                  <a:lnTo>
                    <a:pt x="616458" y="235839"/>
                  </a:lnTo>
                  <a:lnTo>
                    <a:pt x="620064" y="227215"/>
                  </a:lnTo>
                  <a:lnTo>
                    <a:pt x="624039" y="217690"/>
                  </a:lnTo>
                  <a:lnTo>
                    <a:pt x="626186" y="211836"/>
                  </a:lnTo>
                  <a:lnTo>
                    <a:pt x="630682" y="199644"/>
                  </a:lnTo>
                  <a:lnTo>
                    <a:pt x="631850" y="196088"/>
                  </a:lnTo>
                  <a:lnTo>
                    <a:pt x="636905" y="180721"/>
                  </a:lnTo>
                  <a:lnTo>
                    <a:pt x="642010" y="163068"/>
                  </a:lnTo>
                  <a:lnTo>
                    <a:pt x="642493" y="161417"/>
                  </a:lnTo>
                  <a:lnTo>
                    <a:pt x="646379" y="145923"/>
                  </a:lnTo>
                  <a:lnTo>
                    <a:pt x="647446" y="141732"/>
                  </a:lnTo>
                  <a:lnTo>
                    <a:pt x="650151" y="128270"/>
                  </a:lnTo>
                  <a:lnTo>
                    <a:pt x="651510" y="121539"/>
                  </a:lnTo>
                  <a:lnTo>
                    <a:pt x="653453" y="110363"/>
                  </a:lnTo>
                  <a:lnTo>
                    <a:pt x="655066" y="101092"/>
                  </a:lnTo>
                  <a:lnTo>
                    <a:pt x="657860" y="80137"/>
                  </a:lnTo>
                  <a:lnTo>
                    <a:pt x="658533" y="73025"/>
                  </a:lnTo>
                  <a:lnTo>
                    <a:pt x="659892" y="59055"/>
                  </a:lnTo>
                  <a:lnTo>
                    <a:pt x="660184" y="53975"/>
                  </a:lnTo>
                  <a:lnTo>
                    <a:pt x="661162" y="37465"/>
                  </a:lnTo>
                  <a:lnTo>
                    <a:pt x="661225" y="34544"/>
                  </a:lnTo>
                  <a:lnTo>
                    <a:pt x="661670" y="16129"/>
                  </a:lnTo>
                  <a:lnTo>
                    <a:pt x="603758" y="14859"/>
                  </a:lnTo>
                  <a:lnTo>
                    <a:pt x="603250" y="35687"/>
                  </a:lnTo>
                  <a:lnTo>
                    <a:pt x="603377" y="34544"/>
                  </a:lnTo>
                  <a:lnTo>
                    <a:pt x="602107" y="54991"/>
                  </a:lnTo>
                  <a:lnTo>
                    <a:pt x="602234" y="53975"/>
                  </a:lnTo>
                  <a:lnTo>
                    <a:pt x="600379" y="73507"/>
                  </a:lnTo>
                  <a:lnTo>
                    <a:pt x="600456" y="73025"/>
                  </a:lnTo>
                  <a:lnTo>
                    <a:pt x="600329" y="74168"/>
                  </a:lnTo>
                  <a:lnTo>
                    <a:pt x="600379" y="73507"/>
                  </a:lnTo>
                  <a:lnTo>
                    <a:pt x="600290" y="74168"/>
                  </a:lnTo>
                  <a:lnTo>
                    <a:pt x="597916" y="91821"/>
                  </a:lnTo>
                  <a:lnTo>
                    <a:pt x="597725" y="92837"/>
                  </a:lnTo>
                  <a:lnTo>
                    <a:pt x="594487" y="111379"/>
                  </a:lnTo>
                  <a:lnTo>
                    <a:pt x="594741" y="110363"/>
                  </a:lnTo>
                  <a:lnTo>
                    <a:pt x="590943" y="128739"/>
                  </a:lnTo>
                  <a:lnTo>
                    <a:pt x="590765" y="129413"/>
                  </a:lnTo>
                  <a:lnTo>
                    <a:pt x="586701" y="146037"/>
                  </a:lnTo>
                  <a:lnTo>
                    <a:pt x="586435" y="146939"/>
                  </a:lnTo>
                  <a:lnTo>
                    <a:pt x="581406" y="164211"/>
                  </a:lnTo>
                  <a:lnTo>
                    <a:pt x="575945" y="180848"/>
                  </a:lnTo>
                  <a:lnTo>
                    <a:pt x="576199" y="179959"/>
                  </a:lnTo>
                  <a:lnTo>
                    <a:pt x="575868" y="180848"/>
                  </a:lnTo>
                  <a:lnTo>
                    <a:pt x="570026" y="196850"/>
                  </a:lnTo>
                  <a:lnTo>
                    <a:pt x="569810" y="197358"/>
                  </a:lnTo>
                  <a:lnTo>
                    <a:pt x="563245" y="212852"/>
                  </a:lnTo>
                  <a:lnTo>
                    <a:pt x="563753" y="211836"/>
                  </a:lnTo>
                  <a:lnTo>
                    <a:pt x="556133" y="228092"/>
                  </a:lnTo>
                  <a:lnTo>
                    <a:pt x="556641" y="227215"/>
                  </a:lnTo>
                  <a:lnTo>
                    <a:pt x="548716" y="242417"/>
                  </a:lnTo>
                  <a:lnTo>
                    <a:pt x="549148" y="241681"/>
                  </a:lnTo>
                  <a:lnTo>
                    <a:pt x="548513" y="242824"/>
                  </a:lnTo>
                  <a:lnTo>
                    <a:pt x="548716" y="242417"/>
                  </a:lnTo>
                  <a:lnTo>
                    <a:pt x="548487" y="242824"/>
                  </a:lnTo>
                  <a:lnTo>
                    <a:pt x="540385" y="256921"/>
                  </a:lnTo>
                  <a:lnTo>
                    <a:pt x="541020" y="256032"/>
                  </a:lnTo>
                  <a:lnTo>
                    <a:pt x="532091" y="270167"/>
                  </a:lnTo>
                  <a:lnTo>
                    <a:pt x="532638" y="269367"/>
                  </a:lnTo>
                  <a:lnTo>
                    <a:pt x="531876" y="270510"/>
                  </a:lnTo>
                  <a:lnTo>
                    <a:pt x="532091" y="270167"/>
                  </a:lnTo>
                  <a:lnTo>
                    <a:pt x="531850" y="270510"/>
                  </a:lnTo>
                  <a:lnTo>
                    <a:pt x="523113" y="283337"/>
                  </a:lnTo>
                  <a:lnTo>
                    <a:pt x="523875" y="282194"/>
                  </a:lnTo>
                  <a:lnTo>
                    <a:pt x="522986" y="283337"/>
                  </a:lnTo>
                  <a:lnTo>
                    <a:pt x="513715" y="295402"/>
                  </a:lnTo>
                  <a:lnTo>
                    <a:pt x="514604" y="294386"/>
                  </a:lnTo>
                  <a:lnTo>
                    <a:pt x="506895" y="303593"/>
                  </a:lnTo>
                  <a:lnTo>
                    <a:pt x="478536" y="293624"/>
                  </a:lnTo>
                  <a:lnTo>
                    <a:pt x="479425" y="293878"/>
                  </a:lnTo>
                  <a:lnTo>
                    <a:pt x="478764" y="293624"/>
                  </a:lnTo>
                  <a:lnTo>
                    <a:pt x="458647" y="285889"/>
                  </a:lnTo>
                  <a:lnTo>
                    <a:pt x="458647" y="348043"/>
                  </a:lnTo>
                  <a:lnTo>
                    <a:pt x="451243" y="353250"/>
                  </a:lnTo>
                  <a:lnTo>
                    <a:pt x="417131" y="371678"/>
                  </a:lnTo>
                  <a:lnTo>
                    <a:pt x="391922" y="380492"/>
                  </a:lnTo>
                  <a:lnTo>
                    <a:pt x="393827" y="379857"/>
                  </a:lnTo>
                  <a:lnTo>
                    <a:pt x="380276" y="383159"/>
                  </a:lnTo>
                  <a:lnTo>
                    <a:pt x="368287" y="385152"/>
                  </a:lnTo>
                  <a:lnTo>
                    <a:pt x="355600" y="386372"/>
                  </a:lnTo>
                  <a:lnTo>
                    <a:pt x="343154" y="386689"/>
                  </a:lnTo>
                  <a:lnTo>
                    <a:pt x="332219" y="386207"/>
                  </a:lnTo>
                  <a:lnTo>
                    <a:pt x="330581" y="386143"/>
                  </a:lnTo>
                  <a:lnTo>
                    <a:pt x="330098" y="386080"/>
                  </a:lnTo>
                  <a:lnTo>
                    <a:pt x="320078" y="384937"/>
                  </a:lnTo>
                  <a:lnTo>
                    <a:pt x="317055" y="384594"/>
                  </a:lnTo>
                  <a:lnTo>
                    <a:pt x="316852" y="384556"/>
                  </a:lnTo>
                  <a:lnTo>
                    <a:pt x="306692" y="382651"/>
                  </a:lnTo>
                  <a:lnTo>
                    <a:pt x="306222" y="382562"/>
                  </a:lnTo>
                  <a:lnTo>
                    <a:pt x="305079" y="382270"/>
                  </a:lnTo>
                  <a:lnTo>
                    <a:pt x="294601" y="379603"/>
                  </a:lnTo>
                  <a:lnTo>
                    <a:pt x="293141" y="379234"/>
                  </a:lnTo>
                  <a:lnTo>
                    <a:pt x="292735" y="379095"/>
                  </a:lnTo>
                  <a:lnTo>
                    <a:pt x="282829" y="375793"/>
                  </a:lnTo>
                  <a:lnTo>
                    <a:pt x="280733" y="375107"/>
                  </a:lnTo>
                  <a:lnTo>
                    <a:pt x="280568" y="375043"/>
                  </a:lnTo>
                  <a:lnTo>
                    <a:pt x="270852" y="371094"/>
                  </a:lnTo>
                  <a:lnTo>
                    <a:pt x="270217" y="370840"/>
                  </a:lnTo>
                  <a:lnTo>
                    <a:pt x="269176" y="370332"/>
                  </a:lnTo>
                  <a:lnTo>
                    <a:pt x="259130" y="365506"/>
                  </a:lnTo>
                  <a:lnTo>
                    <a:pt x="257810" y="364896"/>
                  </a:lnTo>
                  <a:lnTo>
                    <a:pt x="257581" y="364744"/>
                  </a:lnTo>
                  <a:lnTo>
                    <a:pt x="247815" y="359283"/>
                  </a:lnTo>
                  <a:lnTo>
                    <a:pt x="245999" y="358267"/>
                  </a:lnTo>
                  <a:lnTo>
                    <a:pt x="247523" y="359283"/>
                  </a:lnTo>
                  <a:lnTo>
                    <a:pt x="236537" y="352298"/>
                  </a:lnTo>
                  <a:lnTo>
                    <a:pt x="235966" y="351942"/>
                  </a:lnTo>
                  <a:lnTo>
                    <a:pt x="235077" y="351282"/>
                  </a:lnTo>
                  <a:lnTo>
                    <a:pt x="225323" y="344170"/>
                  </a:lnTo>
                  <a:lnTo>
                    <a:pt x="224282" y="343408"/>
                  </a:lnTo>
                  <a:lnTo>
                    <a:pt x="224980" y="343928"/>
                  </a:lnTo>
                  <a:lnTo>
                    <a:pt x="224332" y="343408"/>
                  </a:lnTo>
                  <a:lnTo>
                    <a:pt x="214630" y="335661"/>
                  </a:lnTo>
                  <a:lnTo>
                    <a:pt x="213487" y="334645"/>
                  </a:lnTo>
                  <a:lnTo>
                    <a:pt x="204216" y="326390"/>
                  </a:lnTo>
                  <a:lnTo>
                    <a:pt x="202946" y="325247"/>
                  </a:lnTo>
                  <a:lnTo>
                    <a:pt x="204089" y="326390"/>
                  </a:lnTo>
                  <a:lnTo>
                    <a:pt x="193929" y="316357"/>
                  </a:lnTo>
                  <a:lnTo>
                    <a:pt x="193738" y="316166"/>
                  </a:lnTo>
                  <a:lnTo>
                    <a:pt x="193001" y="315341"/>
                  </a:lnTo>
                  <a:lnTo>
                    <a:pt x="184175" y="305562"/>
                  </a:lnTo>
                  <a:lnTo>
                    <a:pt x="183832" y="305193"/>
                  </a:lnTo>
                  <a:lnTo>
                    <a:pt x="183299" y="304546"/>
                  </a:lnTo>
                  <a:lnTo>
                    <a:pt x="174802" y="294259"/>
                  </a:lnTo>
                  <a:lnTo>
                    <a:pt x="174256" y="293598"/>
                  </a:lnTo>
                  <a:lnTo>
                    <a:pt x="173901" y="293116"/>
                  </a:lnTo>
                  <a:lnTo>
                    <a:pt x="165595" y="281940"/>
                  </a:lnTo>
                  <a:lnTo>
                    <a:pt x="164846" y="280924"/>
                  </a:lnTo>
                  <a:lnTo>
                    <a:pt x="165481" y="281940"/>
                  </a:lnTo>
                  <a:lnTo>
                    <a:pt x="156768" y="269240"/>
                  </a:lnTo>
                  <a:lnTo>
                    <a:pt x="156222" y="268465"/>
                  </a:lnTo>
                  <a:lnTo>
                    <a:pt x="156095" y="268262"/>
                  </a:lnTo>
                  <a:lnTo>
                    <a:pt x="148412" y="255905"/>
                  </a:lnTo>
                  <a:lnTo>
                    <a:pt x="147701" y="254762"/>
                  </a:lnTo>
                  <a:lnTo>
                    <a:pt x="148336" y="255905"/>
                  </a:lnTo>
                  <a:lnTo>
                    <a:pt x="140398" y="241947"/>
                  </a:lnTo>
                  <a:lnTo>
                    <a:pt x="139827" y="240919"/>
                  </a:lnTo>
                  <a:lnTo>
                    <a:pt x="140335" y="241947"/>
                  </a:lnTo>
                  <a:lnTo>
                    <a:pt x="132334" y="226453"/>
                  </a:lnTo>
                  <a:lnTo>
                    <a:pt x="133223" y="227977"/>
                  </a:lnTo>
                  <a:lnTo>
                    <a:pt x="132537" y="226453"/>
                  </a:lnTo>
                  <a:lnTo>
                    <a:pt x="119468" y="196850"/>
                  </a:lnTo>
                  <a:lnTo>
                    <a:pt x="118922" y="195618"/>
                  </a:lnTo>
                  <a:lnTo>
                    <a:pt x="118770" y="195199"/>
                  </a:lnTo>
                  <a:lnTo>
                    <a:pt x="115011" y="184912"/>
                  </a:lnTo>
                  <a:lnTo>
                    <a:pt x="114693" y="184073"/>
                  </a:lnTo>
                  <a:lnTo>
                    <a:pt x="140169" y="179768"/>
                  </a:lnTo>
                  <a:lnTo>
                    <a:pt x="139827" y="205613"/>
                  </a:lnTo>
                  <a:lnTo>
                    <a:pt x="194703" y="179158"/>
                  </a:lnTo>
                  <a:lnTo>
                    <a:pt x="206121" y="197485"/>
                  </a:lnTo>
                  <a:lnTo>
                    <a:pt x="247904" y="234327"/>
                  </a:lnTo>
                  <a:lnTo>
                    <a:pt x="293116" y="266700"/>
                  </a:lnTo>
                  <a:lnTo>
                    <a:pt x="343535" y="296545"/>
                  </a:lnTo>
                  <a:lnTo>
                    <a:pt x="398907" y="323723"/>
                  </a:lnTo>
                  <a:lnTo>
                    <a:pt x="458647" y="348043"/>
                  </a:lnTo>
                  <a:lnTo>
                    <a:pt x="458647" y="285889"/>
                  </a:lnTo>
                  <a:lnTo>
                    <a:pt x="449707" y="282448"/>
                  </a:lnTo>
                  <a:lnTo>
                    <a:pt x="450596" y="282702"/>
                  </a:lnTo>
                  <a:lnTo>
                    <a:pt x="449986" y="282448"/>
                  </a:lnTo>
                  <a:lnTo>
                    <a:pt x="422021" y="270637"/>
                  </a:lnTo>
                  <a:lnTo>
                    <a:pt x="423037" y="271018"/>
                  </a:lnTo>
                  <a:lnTo>
                    <a:pt x="422224" y="270637"/>
                  </a:lnTo>
                  <a:lnTo>
                    <a:pt x="396811" y="258699"/>
                  </a:lnTo>
                  <a:lnTo>
                    <a:pt x="395732" y="258191"/>
                  </a:lnTo>
                  <a:lnTo>
                    <a:pt x="396621" y="258699"/>
                  </a:lnTo>
                  <a:lnTo>
                    <a:pt x="370459" y="245237"/>
                  </a:lnTo>
                  <a:lnTo>
                    <a:pt x="371475" y="245745"/>
                  </a:lnTo>
                  <a:lnTo>
                    <a:pt x="370560" y="245237"/>
                  </a:lnTo>
                  <a:lnTo>
                    <a:pt x="347713" y="232422"/>
                  </a:lnTo>
                  <a:lnTo>
                    <a:pt x="346583" y="231775"/>
                  </a:lnTo>
                  <a:lnTo>
                    <a:pt x="347599" y="232422"/>
                  </a:lnTo>
                  <a:lnTo>
                    <a:pt x="324104" y="217805"/>
                  </a:lnTo>
                  <a:lnTo>
                    <a:pt x="325247" y="218452"/>
                  </a:lnTo>
                  <a:lnTo>
                    <a:pt x="324307" y="217805"/>
                  </a:lnTo>
                  <a:lnTo>
                    <a:pt x="304139" y="204089"/>
                  </a:lnTo>
                  <a:lnTo>
                    <a:pt x="303123" y="203415"/>
                  </a:lnTo>
                  <a:lnTo>
                    <a:pt x="284391" y="189357"/>
                  </a:lnTo>
                  <a:lnTo>
                    <a:pt x="283946" y="189026"/>
                  </a:lnTo>
                  <a:lnTo>
                    <a:pt x="283273" y="188468"/>
                  </a:lnTo>
                  <a:lnTo>
                    <a:pt x="265049" y="173355"/>
                  </a:lnTo>
                  <a:lnTo>
                    <a:pt x="266319" y="174371"/>
                  </a:lnTo>
                  <a:lnTo>
                    <a:pt x="265214" y="173355"/>
                  </a:lnTo>
                  <a:lnTo>
                    <a:pt x="254698" y="163576"/>
                  </a:lnTo>
                  <a:lnTo>
                    <a:pt x="251218" y="160350"/>
                  </a:lnTo>
                  <a:lnTo>
                    <a:pt x="249593" y="157734"/>
                  </a:lnTo>
                  <a:lnTo>
                    <a:pt x="247167" y="153860"/>
                  </a:lnTo>
                  <a:lnTo>
                    <a:pt x="296291" y="130175"/>
                  </a:lnTo>
                  <a:lnTo>
                    <a:pt x="291515" y="126492"/>
                  </a:lnTo>
                  <a:lnTo>
                    <a:pt x="142494" y="11430"/>
                  </a:lnTo>
                  <a:lnTo>
                    <a:pt x="140817" y="132753"/>
                  </a:lnTo>
                  <a:lnTo>
                    <a:pt x="114401" y="96583"/>
                  </a:lnTo>
                  <a:lnTo>
                    <a:pt x="114401" y="184124"/>
                  </a:lnTo>
                  <a:lnTo>
                    <a:pt x="114401" y="96583"/>
                  </a:lnTo>
                  <a:lnTo>
                    <a:pt x="56769" y="17653"/>
                  </a:lnTo>
                  <a:lnTo>
                    <a:pt x="0" y="203454"/>
                  </a:lnTo>
                  <a:lnTo>
                    <a:pt x="57277" y="193776"/>
                  </a:lnTo>
                  <a:lnTo>
                    <a:pt x="57912" y="197358"/>
                  </a:lnTo>
                  <a:lnTo>
                    <a:pt x="80518" y="252095"/>
                  </a:lnTo>
                  <a:lnTo>
                    <a:pt x="107950" y="300482"/>
                  </a:lnTo>
                  <a:lnTo>
                    <a:pt x="139954" y="343027"/>
                  </a:lnTo>
                  <a:lnTo>
                    <a:pt x="176657" y="379349"/>
                  </a:lnTo>
                  <a:lnTo>
                    <a:pt x="217170" y="408559"/>
                  </a:lnTo>
                  <a:lnTo>
                    <a:pt x="261747" y="429895"/>
                  </a:lnTo>
                  <a:lnTo>
                    <a:pt x="309245" y="442087"/>
                  </a:lnTo>
                  <a:lnTo>
                    <a:pt x="342265" y="444627"/>
                  </a:lnTo>
                  <a:lnTo>
                    <a:pt x="359283" y="444246"/>
                  </a:lnTo>
                  <a:lnTo>
                    <a:pt x="408432" y="435991"/>
                  </a:lnTo>
                  <a:lnTo>
                    <a:pt x="454787" y="418084"/>
                  </a:lnTo>
                  <a:lnTo>
                    <a:pt x="497459" y="391668"/>
                  </a:lnTo>
                  <a:lnTo>
                    <a:pt x="503643" y="386715"/>
                  </a:lnTo>
                  <a:lnTo>
                    <a:pt x="503961" y="386461"/>
                  </a:lnTo>
                  <a:lnTo>
                    <a:pt x="504126" y="386334"/>
                  </a:lnTo>
                  <a:lnTo>
                    <a:pt x="505396" y="385318"/>
                  </a:lnTo>
                  <a:lnTo>
                    <a:pt x="505714" y="385064"/>
                  </a:lnTo>
                  <a:lnTo>
                    <a:pt x="507936" y="383286"/>
                  </a:lnTo>
                  <a:lnTo>
                    <a:pt x="508406" y="382905"/>
                  </a:lnTo>
                  <a:lnTo>
                    <a:pt x="510794" y="381000"/>
                  </a:lnTo>
                  <a:lnTo>
                    <a:pt x="511365" y="380492"/>
                  </a:lnTo>
                  <a:lnTo>
                    <a:pt x="515747" y="376682"/>
                  </a:lnTo>
                  <a:lnTo>
                    <a:pt x="516470" y="376047"/>
                  </a:lnTo>
                  <a:lnTo>
                    <a:pt x="520992" y="372110"/>
                  </a:lnTo>
                  <a:lnTo>
                    <a:pt x="521868" y="371348"/>
                  </a:lnTo>
                  <a:lnTo>
                    <a:pt x="523621" y="369824"/>
                  </a:lnTo>
                  <a:lnTo>
                    <a:pt x="556387" y="379222"/>
                  </a:lnTo>
                  <a:lnTo>
                    <a:pt x="590804" y="388112"/>
                  </a:lnTo>
                  <a:lnTo>
                    <a:pt x="662305" y="403352"/>
                  </a:lnTo>
                  <a:lnTo>
                    <a:pt x="736981" y="415290"/>
                  </a:lnTo>
                  <a:lnTo>
                    <a:pt x="775335" y="419989"/>
                  </a:lnTo>
                  <a:lnTo>
                    <a:pt x="814451" y="423799"/>
                  </a:lnTo>
                  <a:lnTo>
                    <a:pt x="854075" y="426593"/>
                  </a:lnTo>
                  <a:lnTo>
                    <a:pt x="894334" y="428498"/>
                  </a:lnTo>
                  <a:lnTo>
                    <a:pt x="935101" y="429387"/>
                  </a:lnTo>
                  <a:lnTo>
                    <a:pt x="977392" y="429260"/>
                  </a:lnTo>
                  <a:lnTo>
                    <a:pt x="1019429" y="428117"/>
                  </a:lnTo>
                  <a:lnTo>
                    <a:pt x="1060831" y="425958"/>
                  </a:lnTo>
                  <a:lnTo>
                    <a:pt x="1101471" y="422656"/>
                  </a:lnTo>
                  <a:lnTo>
                    <a:pt x="1141603" y="418465"/>
                  </a:lnTo>
                  <a:lnTo>
                    <a:pt x="1180973" y="413385"/>
                  </a:lnTo>
                  <a:lnTo>
                    <a:pt x="1219708" y="407416"/>
                  </a:lnTo>
                  <a:lnTo>
                    <a:pt x="1232115" y="405091"/>
                  </a:lnTo>
                  <a:lnTo>
                    <a:pt x="1241806" y="406781"/>
                  </a:lnTo>
                  <a:lnTo>
                    <a:pt x="1279525" y="412242"/>
                  </a:lnTo>
                  <a:lnTo>
                    <a:pt x="1317879" y="416941"/>
                  </a:lnTo>
                  <a:lnTo>
                    <a:pt x="1356995" y="420751"/>
                  </a:lnTo>
                  <a:lnTo>
                    <a:pt x="1396619" y="423545"/>
                  </a:lnTo>
                  <a:lnTo>
                    <a:pt x="1436878" y="425450"/>
                  </a:lnTo>
                  <a:lnTo>
                    <a:pt x="1477645" y="426339"/>
                  </a:lnTo>
                  <a:lnTo>
                    <a:pt x="1519936" y="426212"/>
                  </a:lnTo>
                  <a:lnTo>
                    <a:pt x="1561973" y="425069"/>
                  </a:lnTo>
                  <a:lnTo>
                    <a:pt x="1603248" y="422910"/>
                  </a:lnTo>
                  <a:lnTo>
                    <a:pt x="1644015" y="419735"/>
                  </a:lnTo>
                  <a:lnTo>
                    <a:pt x="1684147" y="415417"/>
                  </a:lnTo>
                  <a:lnTo>
                    <a:pt x="1723517" y="410464"/>
                  </a:lnTo>
                  <a:lnTo>
                    <a:pt x="1762252" y="404241"/>
                  </a:lnTo>
                  <a:lnTo>
                    <a:pt x="1800098" y="397256"/>
                  </a:lnTo>
                  <a:lnTo>
                    <a:pt x="1873123" y="380746"/>
                  </a:lnTo>
                  <a:lnTo>
                    <a:pt x="1917153" y="368427"/>
                  </a:lnTo>
                  <a:lnTo>
                    <a:pt x="1920951" y="367284"/>
                  </a:lnTo>
                  <a:lnTo>
                    <a:pt x="1928114" y="365125"/>
                  </a:lnTo>
                  <a:lnTo>
                    <a:pt x="1942465" y="360807"/>
                  </a:lnTo>
                  <a:lnTo>
                    <a:pt x="1950618" y="358013"/>
                  </a:lnTo>
                  <a:lnTo>
                    <a:pt x="1965096" y="353060"/>
                  </a:lnTo>
                  <a:lnTo>
                    <a:pt x="1975485" y="349504"/>
                  </a:lnTo>
                  <a:lnTo>
                    <a:pt x="1981581" y="347218"/>
                  </a:lnTo>
                  <a:lnTo>
                    <a:pt x="1999551" y="340487"/>
                  </a:lnTo>
                  <a:lnTo>
                    <a:pt x="2007362" y="337566"/>
                  </a:lnTo>
                  <a:lnTo>
                    <a:pt x="2018665" y="332867"/>
                  </a:lnTo>
                  <a:lnTo>
                    <a:pt x="2038502" y="324612"/>
                  </a:lnTo>
                  <a:lnTo>
                    <a:pt x="2058403" y="315595"/>
                  </a:lnTo>
                  <a:lnTo>
                    <a:pt x="2067941" y="311277"/>
                  </a:lnTo>
                  <a:lnTo>
                    <a:pt x="2078812" y="305816"/>
                  </a:lnTo>
                  <a:lnTo>
                    <a:pt x="2096262" y="297053"/>
                  </a:lnTo>
                  <a:lnTo>
                    <a:pt x="2099741" y="295148"/>
                  </a:lnTo>
                  <a:lnTo>
                    <a:pt x="2123440" y="282194"/>
                  </a:lnTo>
                  <a:lnTo>
                    <a:pt x="2141042" y="271526"/>
                  </a:lnTo>
                  <a:lnTo>
                    <a:pt x="2149221" y="266573"/>
                  </a:lnTo>
                  <a:lnTo>
                    <a:pt x="2160689" y="258826"/>
                  </a:lnTo>
                  <a:lnTo>
                    <a:pt x="2173465" y="250190"/>
                  </a:lnTo>
                  <a:lnTo>
                    <a:pt x="2179612" y="245618"/>
                  </a:lnTo>
                  <a:lnTo>
                    <a:pt x="2196338" y="233184"/>
                  </a:lnTo>
                  <a:lnTo>
                    <a:pt x="2198027" y="231775"/>
                  </a:lnTo>
                  <a:lnTo>
                    <a:pt x="2215477" y="217424"/>
                  </a:lnTo>
                  <a:lnTo>
                    <a:pt x="2217801" y="215519"/>
                  </a:lnTo>
                  <a:lnTo>
                    <a:pt x="2231961" y="202438"/>
                  </a:lnTo>
                  <a:lnTo>
                    <a:pt x="2237613" y="197231"/>
                  </a:lnTo>
                  <a:lnTo>
                    <a:pt x="2247303" y="187198"/>
                  </a:lnTo>
                  <a:lnTo>
                    <a:pt x="2255901" y="178308"/>
                  </a:lnTo>
                  <a:lnTo>
                    <a:pt x="2261616" y="171450"/>
                  </a:lnTo>
                  <a:lnTo>
                    <a:pt x="2272411" y="158496"/>
                  </a:lnTo>
                  <a:lnTo>
                    <a:pt x="2274722" y="155321"/>
                  </a:lnTo>
                  <a:lnTo>
                    <a:pt x="2285682" y="140335"/>
                  </a:lnTo>
                  <a:lnTo>
                    <a:pt x="2286889" y="138684"/>
                  </a:lnTo>
                  <a:lnTo>
                    <a:pt x="2287270" y="138176"/>
                  </a:lnTo>
                  <a:lnTo>
                    <a:pt x="2296033" y="123698"/>
                  </a:lnTo>
                  <a:lnTo>
                    <a:pt x="2299970" y="117221"/>
                  </a:lnTo>
                  <a:lnTo>
                    <a:pt x="2305189" y="107061"/>
                  </a:lnTo>
                  <a:lnTo>
                    <a:pt x="2306243" y="105029"/>
                  </a:lnTo>
                  <a:lnTo>
                    <a:pt x="2311019" y="95758"/>
                  </a:lnTo>
                  <a:lnTo>
                    <a:pt x="2314092" y="88011"/>
                  </a:lnTo>
                  <a:lnTo>
                    <a:pt x="2319909" y="73406"/>
                  </a:lnTo>
                  <a:lnTo>
                    <a:pt x="2320010" y="73025"/>
                  </a:lnTo>
                  <a:lnTo>
                    <a:pt x="2320772" y="70485"/>
                  </a:lnTo>
                  <a:lnTo>
                    <a:pt x="2325916" y="53213"/>
                  </a:lnTo>
                  <a:lnTo>
                    <a:pt x="2326640" y="50800"/>
                  </a:lnTo>
                  <a:lnTo>
                    <a:pt x="2329103" y="38227"/>
                  </a:lnTo>
                  <a:lnTo>
                    <a:pt x="2329637" y="35560"/>
                  </a:lnTo>
                  <a:lnTo>
                    <a:pt x="2331212" y="27559"/>
                  </a:lnTo>
                  <a:lnTo>
                    <a:pt x="2332088" y="17907"/>
                  </a:lnTo>
                  <a:lnTo>
                    <a:pt x="2333244" y="533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865882" y="4520565"/>
            <a:ext cx="499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9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6718" y="314261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5872" y="1254252"/>
            <a:ext cx="5824855" cy="1569720"/>
          </a:xfrm>
          <a:custGeom>
            <a:avLst/>
            <a:gdLst/>
            <a:ahLst/>
            <a:cxnLst/>
            <a:rect l="l" t="t" r="r" b="b"/>
            <a:pathLst>
              <a:path w="5824855" h="1569720">
                <a:moveTo>
                  <a:pt x="0" y="1569720"/>
                </a:moveTo>
                <a:lnTo>
                  <a:pt x="5824728" y="1569720"/>
                </a:lnTo>
                <a:lnTo>
                  <a:pt x="5824728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45994" y="1273301"/>
            <a:ext cx="4785360" cy="279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Georgia"/>
                <a:cs typeface="Georgia"/>
              </a:rPr>
              <a:t>K</a:t>
            </a:r>
            <a:r>
              <a:rPr sz="2550" dirty="0">
                <a:latin typeface="Georgia"/>
                <a:cs typeface="Georgia"/>
              </a:rPr>
              <a:t>NUTH</a:t>
            </a:r>
            <a:r>
              <a:rPr sz="3200" dirty="0">
                <a:latin typeface="Georgia"/>
                <a:cs typeface="Georgia"/>
              </a:rPr>
              <a:t>S</a:t>
            </a:r>
            <a:r>
              <a:rPr sz="2550" dirty="0">
                <a:latin typeface="Georgia"/>
                <a:cs typeface="Georgia"/>
              </a:rPr>
              <a:t>HUFFLE</a:t>
            </a:r>
            <a:r>
              <a:rPr sz="3200" dirty="0">
                <a:latin typeface="Georgia"/>
                <a:cs typeface="Georgia"/>
              </a:rPr>
              <a:t>(</a:t>
            </a:r>
            <a:r>
              <a:rPr sz="3200" i="1" dirty="0">
                <a:latin typeface="Georgia"/>
                <a:cs typeface="Georgia"/>
              </a:rPr>
              <a:t>A</a:t>
            </a:r>
            <a:r>
              <a:rPr sz="3200" dirty="0">
                <a:latin typeface="Georgia"/>
                <a:cs typeface="Georgia"/>
              </a:rPr>
              <a:t>,</a:t>
            </a:r>
            <a:r>
              <a:rPr sz="3200" spc="1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H</a:t>
            </a:r>
            <a:r>
              <a:rPr sz="3200" dirty="0">
                <a:latin typeface="Georgia"/>
                <a:cs typeface="Georgia"/>
              </a:rPr>
              <a:t>)</a:t>
            </a:r>
            <a:endParaRPr sz="3200">
              <a:latin typeface="Georgia"/>
              <a:cs typeface="Georgia"/>
            </a:endParaRPr>
          </a:p>
          <a:p>
            <a:pPr marL="97790" algn="ctr">
              <a:lnSpc>
                <a:spcPct val="100000"/>
              </a:lnSpc>
            </a:pPr>
            <a:r>
              <a:rPr sz="3200" b="1" spc="-5" dirty="0">
                <a:latin typeface="Georgia"/>
                <a:cs typeface="Georgia"/>
              </a:rPr>
              <a:t>for</a:t>
            </a:r>
            <a:r>
              <a:rPr sz="3200" b="1" spc="-5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i</a:t>
            </a:r>
            <a:r>
              <a:rPr sz="3200" i="1" spc="-10" dirty="0">
                <a:latin typeface="Georgia"/>
                <a:cs typeface="Georgia"/>
              </a:rPr>
              <a:t> </a:t>
            </a:r>
            <a:r>
              <a:rPr sz="3200" dirty="0">
                <a:latin typeface="Wingdings"/>
                <a:cs typeface="Wingdings"/>
              </a:rPr>
              <a:t>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Georgia"/>
                <a:cs typeface="Georgia"/>
              </a:rPr>
              <a:t>n</a:t>
            </a:r>
            <a:r>
              <a:rPr sz="3200" i="1" spc="-2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to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1</a:t>
            </a:r>
            <a:r>
              <a:rPr sz="3200" spc="-5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do</a:t>
            </a:r>
            <a:endParaRPr sz="3200">
              <a:latin typeface="Georgia"/>
              <a:cs typeface="Georgia"/>
            </a:endParaRPr>
          </a:p>
          <a:p>
            <a:pPr marL="1300480" algn="ctr">
              <a:lnSpc>
                <a:spcPct val="100000"/>
              </a:lnSpc>
            </a:pPr>
            <a:r>
              <a:rPr sz="3200" spc="-5" dirty="0">
                <a:latin typeface="Georgia"/>
                <a:cs typeface="Georgia"/>
              </a:rPr>
              <a:t>swap(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H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]],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])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1079500" algn="l"/>
                <a:tab pos="1645285" algn="l"/>
                <a:tab pos="2211705" algn="l"/>
                <a:tab pos="2778125" algn="l"/>
                <a:tab pos="3344545" algn="l"/>
                <a:tab pos="3910965" algn="l"/>
                <a:tab pos="4476750" algn="l"/>
              </a:tabLst>
            </a:pPr>
            <a:r>
              <a:rPr sz="1800" spc="-30" dirty="0">
                <a:solidFill>
                  <a:srgbClr val="008000"/>
                </a:solidFill>
                <a:latin typeface="Microsoft Sans Serif"/>
                <a:cs typeface="Microsoft Sans Serif"/>
              </a:rPr>
              <a:t>Iterate	</a:t>
            </a: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1	2	3	4	5	</a:t>
            </a:r>
            <a:r>
              <a:rPr sz="2700" spc="-82" baseline="3086" dirty="0">
                <a:solidFill>
                  <a:srgbClr val="008000"/>
                </a:solidFill>
                <a:latin typeface="Microsoft Sans Serif"/>
                <a:cs typeface="Microsoft Sans Serif"/>
              </a:rPr>
              <a:t>6	7</a:t>
            </a:r>
            <a:endParaRPr sz="2700" baseline="3086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3208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latin typeface="Georgia"/>
                <a:cs typeface="Georgia"/>
              </a:rPr>
              <a:t>H</a:t>
            </a:r>
            <a:r>
              <a:rPr sz="2400" i="1" spc="-6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95115" y="3601211"/>
          <a:ext cx="4531356" cy="565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4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595115" y="4430267"/>
          <a:ext cx="4531356" cy="566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g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f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9740" y="172923"/>
            <a:ext cx="11236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4D5060"/>
                </a:solidFill>
              </a:rPr>
              <a:t>Sequential</a:t>
            </a:r>
            <a:r>
              <a:rPr sz="3200" spc="-30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Random</a:t>
            </a:r>
            <a:r>
              <a:rPr sz="3200" spc="-3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Permutation</a:t>
            </a:r>
            <a:r>
              <a:rPr sz="3200" spc="-5" dirty="0">
                <a:solidFill>
                  <a:srgbClr val="4D5060"/>
                </a:solidFill>
              </a:rPr>
              <a:t> </a:t>
            </a:r>
            <a:r>
              <a:rPr sz="3200" spc="-5" dirty="0">
                <a:solidFill>
                  <a:srgbClr val="7E7E7E"/>
                </a:solidFill>
              </a:rPr>
              <a:t>[Durstenfeld64,</a:t>
            </a:r>
            <a:r>
              <a:rPr sz="3200" spc="-35" dirty="0">
                <a:solidFill>
                  <a:srgbClr val="7E7E7E"/>
                </a:solidFill>
              </a:rPr>
              <a:t> </a:t>
            </a:r>
            <a:r>
              <a:rPr sz="3200" dirty="0">
                <a:solidFill>
                  <a:srgbClr val="7E7E7E"/>
                </a:solidFill>
              </a:rPr>
              <a:t>Knuth69]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08000"/>
            <a:ext cx="891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15" dirty="0">
                <a:solidFill>
                  <a:srgbClr val="4471C4"/>
                </a:solidFill>
                <a:latin typeface="Bahnschrift"/>
                <a:cs typeface="Bahnschrift"/>
              </a:rPr>
              <a:t>L</a:t>
            </a:r>
            <a:r>
              <a:rPr sz="4000" b="0" spc="-254" dirty="0">
                <a:solidFill>
                  <a:srgbClr val="4471C4"/>
                </a:solidFill>
                <a:latin typeface="Bahnschrift"/>
                <a:cs typeface="Bahnschrift"/>
              </a:rPr>
              <a:t>a</a:t>
            </a:r>
            <a:r>
              <a:rPr sz="4000" b="0" spc="-32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t</a:t>
            </a:r>
            <a:r>
              <a:rPr sz="4000" b="0" spc="12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415" dirty="0">
                <a:solidFill>
                  <a:srgbClr val="4471C4"/>
                </a:solidFill>
                <a:latin typeface="Bahnschrift"/>
                <a:cs typeface="Bahnschrift"/>
              </a:rPr>
              <a:t>w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310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k</a:t>
            </a:r>
            <a:r>
              <a:rPr sz="4000" b="0" spc="20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-</a:t>
            </a:r>
            <a:r>
              <a:rPr sz="4000" b="0" spc="1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380" dirty="0">
                <a:solidFill>
                  <a:srgbClr val="4471C4"/>
                </a:solidFill>
                <a:latin typeface="Bahnschrift"/>
                <a:cs typeface="Bahnschrift"/>
              </a:rPr>
              <a:t>So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ti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n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g</a:t>
            </a:r>
            <a:r>
              <a:rPr sz="4000" b="0" spc="-1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54" dirty="0">
                <a:solidFill>
                  <a:srgbClr val="4471C4"/>
                </a:solidFill>
                <a:latin typeface="Bahnschrift"/>
                <a:cs typeface="Bahnschrift"/>
              </a:rPr>
              <a:t>a</a:t>
            </a:r>
            <a:r>
              <a:rPr sz="4000" b="0" spc="-125" dirty="0">
                <a:solidFill>
                  <a:srgbClr val="4471C4"/>
                </a:solidFill>
                <a:latin typeface="Bahnschrift"/>
                <a:cs typeface="Bahnschrift"/>
              </a:rPr>
              <a:t>l</a:t>
            </a:r>
            <a:r>
              <a:rPr sz="4000" b="0" spc="-270" dirty="0">
                <a:solidFill>
                  <a:srgbClr val="4471C4"/>
                </a:solidFill>
                <a:latin typeface="Bahnschrift"/>
                <a:cs typeface="Bahnschrift"/>
              </a:rPr>
              <a:t>g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it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h</a:t>
            </a:r>
            <a:r>
              <a:rPr sz="4000" b="0" spc="-465" dirty="0">
                <a:solidFill>
                  <a:srgbClr val="4471C4"/>
                </a:solidFill>
                <a:latin typeface="Bahnschrift"/>
                <a:cs typeface="Bahnschrift"/>
              </a:rPr>
              <a:t>m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endParaRPr sz="4000" dirty="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8151" y="6555022"/>
            <a:ext cx="19685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z="1800" spc="-55" dirty="0">
                <a:latin typeface="Microsoft Sans Serif"/>
                <a:cs typeface="Microsoft Sans Serif"/>
              </a:rPr>
              <a:t>3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740" y="1274333"/>
            <a:ext cx="10670540" cy="40449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2100" indent="-2286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2921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Parallel</a:t>
            </a:r>
            <a:r>
              <a:rPr sz="2800" spc="-5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selection</a:t>
            </a:r>
            <a:r>
              <a:rPr sz="2800" spc="-5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sort</a:t>
            </a:r>
            <a:endParaRPr sz="2800">
              <a:latin typeface="Lucida Sans Unicode"/>
              <a:cs typeface="Lucida Sans Unicode"/>
            </a:endParaRPr>
          </a:p>
          <a:p>
            <a:pPr marL="749300" lvl="1" indent="-2286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749300" algn="l"/>
              </a:tabLst>
            </a:pPr>
            <a:r>
              <a:rPr sz="2400" spc="55" dirty="0">
                <a:solidFill>
                  <a:srgbClr val="585858"/>
                </a:solidFill>
                <a:latin typeface="Cambria Math"/>
                <a:cs typeface="Cambria Math"/>
              </a:rPr>
              <a:t>𝑂</a:t>
            </a:r>
            <a:r>
              <a:rPr sz="2400" spc="10" dirty="0">
                <a:solidFill>
                  <a:srgbClr val="585858"/>
                </a:solidFill>
                <a:latin typeface="Cambria Math"/>
                <a:cs typeface="Cambria Math"/>
              </a:rPr>
              <a:t>(</a:t>
            </a:r>
            <a:r>
              <a:rPr sz="2400" spc="-5" dirty="0">
                <a:solidFill>
                  <a:srgbClr val="585858"/>
                </a:solidFill>
                <a:latin typeface="Cambria Math"/>
                <a:cs typeface="Cambria Math"/>
              </a:rPr>
              <a:t>lo</a:t>
            </a: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g</a:t>
            </a:r>
            <a:r>
              <a:rPr sz="2400" spc="-13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spc="35" dirty="0">
                <a:solidFill>
                  <a:srgbClr val="585858"/>
                </a:solidFill>
                <a:latin typeface="Cambria Math"/>
                <a:cs typeface="Cambria Math"/>
              </a:rPr>
              <a:t>𝑛</a:t>
            </a: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)</a:t>
            </a:r>
            <a:r>
              <a:rPr sz="2400" spc="25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dept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h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 bu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t</a:t>
            </a:r>
            <a:r>
              <a:rPr sz="24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55" dirty="0">
                <a:solidFill>
                  <a:srgbClr val="585858"/>
                </a:solidFill>
                <a:latin typeface="Cambria Math"/>
                <a:cs typeface="Cambria Math"/>
              </a:rPr>
              <a:t>𝑂</a:t>
            </a:r>
            <a:r>
              <a:rPr sz="2400" spc="-5" dirty="0">
                <a:solidFill>
                  <a:srgbClr val="585858"/>
                </a:solidFill>
                <a:latin typeface="Cambria Math"/>
                <a:cs typeface="Cambria Math"/>
              </a:rPr>
              <a:t>(</a:t>
            </a:r>
            <a:r>
              <a:rPr sz="2400" spc="35" dirty="0">
                <a:solidFill>
                  <a:srgbClr val="585858"/>
                </a:solidFill>
                <a:latin typeface="Cambria Math"/>
                <a:cs typeface="Cambria Math"/>
              </a:rPr>
              <a:t>𝑛</a:t>
            </a:r>
            <a:r>
              <a:rPr sz="2625" spc="209" baseline="28571" dirty="0">
                <a:solidFill>
                  <a:srgbClr val="585858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)</a:t>
            </a:r>
            <a:r>
              <a:rPr sz="2400" spc="250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work</a:t>
            </a:r>
            <a:endParaRPr sz="2400">
              <a:latin typeface="Lucida Sans Unicode"/>
              <a:cs typeface="Lucida Sans Unicode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 MT"/>
              <a:buChar char="•"/>
            </a:pPr>
            <a:endParaRPr sz="4100">
              <a:latin typeface="Lucida Sans Unicode"/>
              <a:cs typeface="Lucida Sans Unicode"/>
            </a:endParaRPr>
          </a:p>
          <a:p>
            <a:pPr marL="292100" indent="-228600">
              <a:lnSpc>
                <a:spcPct val="100000"/>
              </a:lnSpc>
              <a:buFont typeface="Arial MT"/>
              <a:buChar char="•"/>
              <a:tabLst>
                <a:tab pos="2921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List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ranking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–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random</a:t>
            </a:r>
            <a:r>
              <a:rPr sz="28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mate</a:t>
            </a:r>
            <a:endParaRPr sz="2800">
              <a:latin typeface="Lucida Sans Unicode"/>
              <a:cs typeface="Lucida Sans Unicode"/>
            </a:endParaRPr>
          </a:p>
          <a:p>
            <a:pPr marL="749300" lvl="1" indent="-22860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749300" algn="l"/>
              </a:tabLst>
            </a:pP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Determine</a:t>
            </a:r>
            <a:r>
              <a:rPr sz="24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linked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list,</a:t>
            </a:r>
            <a:r>
              <a:rPr sz="2400" spc="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the rank</a:t>
            </a:r>
            <a:r>
              <a:rPr sz="24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of each</a:t>
            </a:r>
            <a:r>
              <a:rPr sz="24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node</a:t>
            </a:r>
            <a:endParaRPr sz="2400">
              <a:latin typeface="Lucida Sans Unicode"/>
              <a:cs typeface="Lucida Sans Unicode"/>
            </a:endParaRPr>
          </a:p>
          <a:p>
            <a:pPr marL="749300" marR="30480" lvl="1" indent="-228600">
              <a:lnSpc>
                <a:spcPts val="2530"/>
              </a:lnSpc>
              <a:spcBef>
                <a:spcPts val="650"/>
              </a:spcBef>
              <a:buFont typeface="Arial MT"/>
              <a:buChar char="•"/>
              <a:tabLst>
                <a:tab pos="749300" algn="l"/>
              </a:tabLst>
            </a:pP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Using randomization to filter out (on expectation) </a:t>
            </a:r>
            <a:r>
              <a:rPr sz="2400" dirty="0">
                <a:solidFill>
                  <a:srgbClr val="585858"/>
                </a:solidFill>
                <a:latin typeface="Cambria Math"/>
                <a:cs typeface="Cambria Math"/>
              </a:rPr>
              <a:t>¼</a:t>
            </a:r>
            <a:r>
              <a:rPr sz="2400" spc="5" dirty="0">
                <a:solidFill>
                  <a:srgbClr val="58585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nodes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 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each </a:t>
            </a:r>
            <a:r>
              <a:rPr sz="2400" spc="-74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round</a:t>
            </a:r>
            <a:endParaRPr sz="2400">
              <a:latin typeface="Lucida Sans Unicode"/>
              <a:cs typeface="Lucida Sans Unicode"/>
            </a:endParaRPr>
          </a:p>
          <a:p>
            <a:pPr marL="749300" lvl="1" indent="-2286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749300" algn="l"/>
              </a:tabLst>
            </a:pP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Reduce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problem</a:t>
            </a:r>
            <a:r>
              <a:rPr sz="24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size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and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recursively</a:t>
            </a:r>
            <a:r>
              <a:rPr sz="2400" spc="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apply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algorithm</a:t>
            </a:r>
            <a:endParaRPr sz="2400">
              <a:latin typeface="Lucida Sans Unicode"/>
              <a:cs typeface="Lucida Sans Unicode"/>
            </a:endParaRPr>
          </a:p>
          <a:p>
            <a:pPr marL="749300" lvl="1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749300" algn="l"/>
              </a:tabLst>
            </a:pP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Expand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the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list</a:t>
            </a:r>
            <a:r>
              <a:rPr sz="2400" spc="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back and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restore</a:t>
            </a:r>
            <a:r>
              <a:rPr sz="2400" spc="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the information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5882" y="4520565"/>
            <a:ext cx="499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9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6718" y="314261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5872" y="1254252"/>
            <a:ext cx="5824855" cy="1569720"/>
          </a:xfrm>
          <a:custGeom>
            <a:avLst/>
            <a:gdLst/>
            <a:ahLst/>
            <a:cxnLst/>
            <a:rect l="l" t="t" r="r" b="b"/>
            <a:pathLst>
              <a:path w="5824855" h="1569720">
                <a:moveTo>
                  <a:pt x="0" y="1569720"/>
                </a:moveTo>
                <a:lnTo>
                  <a:pt x="5824728" y="1569720"/>
                </a:lnTo>
                <a:lnTo>
                  <a:pt x="5824728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5994" y="1273301"/>
            <a:ext cx="4785360" cy="279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Georgia"/>
                <a:cs typeface="Georgia"/>
              </a:rPr>
              <a:t>K</a:t>
            </a:r>
            <a:r>
              <a:rPr sz="2550" dirty="0">
                <a:latin typeface="Georgia"/>
                <a:cs typeface="Georgia"/>
              </a:rPr>
              <a:t>NUTH</a:t>
            </a:r>
            <a:r>
              <a:rPr sz="3200" dirty="0">
                <a:latin typeface="Georgia"/>
                <a:cs typeface="Georgia"/>
              </a:rPr>
              <a:t>S</a:t>
            </a:r>
            <a:r>
              <a:rPr sz="2550" dirty="0">
                <a:latin typeface="Georgia"/>
                <a:cs typeface="Georgia"/>
              </a:rPr>
              <a:t>HUFFLE</a:t>
            </a:r>
            <a:r>
              <a:rPr sz="3200" dirty="0">
                <a:latin typeface="Georgia"/>
                <a:cs typeface="Georgia"/>
              </a:rPr>
              <a:t>(</a:t>
            </a:r>
            <a:r>
              <a:rPr sz="3200" i="1" dirty="0">
                <a:latin typeface="Georgia"/>
                <a:cs typeface="Georgia"/>
              </a:rPr>
              <a:t>A</a:t>
            </a:r>
            <a:r>
              <a:rPr sz="3200" dirty="0">
                <a:latin typeface="Georgia"/>
                <a:cs typeface="Georgia"/>
              </a:rPr>
              <a:t>,</a:t>
            </a:r>
            <a:r>
              <a:rPr sz="3200" spc="1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H</a:t>
            </a:r>
            <a:r>
              <a:rPr sz="3200" dirty="0">
                <a:latin typeface="Georgia"/>
                <a:cs typeface="Georgia"/>
              </a:rPr>
              <a:t>)</a:t>
            </a:r>
            <a:endParaRPr sz="3200">
              <a:latin typeface="Georgia"/>
              <a:cs typeface="Georgia"/>
            </a:endParaRPr>
          </a:p>
          <a:p>
            <a:pPr marL="97790" algn="ctr">
              <a:lnSpc>
                <a:spcPct val="100000"/>
              </a:lnSpc>
            </a:pPr>
            <a:r>
              <a:rPr sz="3200" b="1" spc="-5" dirty="0">
                <a:latin typeface="Georgia"/>
                <a:cs typeface="Georgia"/>
              </a:rPr>
              <a:t>for</a:t>
            </a:r>
            <a:r>
              <a:rPr sz="3200" b="1" spc="-5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i</a:t>
            </a:r>
            <a:r>
              <a:rPr sz="3200" i="1" spc="-10" dirty="0">
                <a:latin typeface="Georgia"/>
                <a:cs typeface="Georgia"/>
              </a:rPr>
              <a:t> </a:t>
            </a:r>
            <a:r>
              <a:rPr sz="3200" dirty="0">
                <a:latin typeface="Wingdings"/>
                <a:cs typeface="Wingdings"/>
              </a:rPr>
              <a:t>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Georgia"/>
                <a:cs typeface="Georgia"/>
              </a:rPr>
              <a:t>n</a:t>
            </a:r>
            <a:r>
              <a:rPr sz="3200" i="1" spc="-2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to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1</a:t>
            </a:r>
            <a:r>
              <a:rPr sz="3200" spc="-5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do</a:t>
            </a:r>
            <a:endParaRPr sz="3200">
              <a:latin typeface="Georgia"/>
              <a:cs typeface="Georgia"/>
            </a:endParaRPr>
          </a:p>
          <a:p>
            <a:pPr marL="1300480" algn="ctr">
              <a:lnSpc>
                <a:spcPct val="100000"/>
              </a:lnSpc>
            </a:pPr>
            <a:r>
              <a:rPr sz="3200" spc="-5" dirty="0">
                <a:latin typeface="Georgia"/>
                <a:cs typeface="Georgia"/>
              </a:rPr>
              <a:t>swap(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H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]],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])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1079500" algn="l"/>
                <a:tab pos="1645285" algn="l"/>
                <a:tab pos="2211705" algn="l"/>
                <a:tab pos="2778125" algn="l"/>
                <a:tab pos="3344545" algn="l"/>
                <a:tab pos="3910965" algn="l"/>
                <a:tab pos="4476750" algn="l"/>
              </a:tabLst>
            </a:pPr>
            <a:r>
              <a:rPr sz="1800" spc="-30" dirty="0">
                <a:solidFill>
                  <a:srgbClr val="008000"/>
                </a:solidFill>
                <a:latin typeface="Microsoft Sans Serif"/>
                <a:cs typeface="Microsoft Sans Serif"/>
              </a:rPr>
              <a:t>Iterate	</a:t>
            </a: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1	2	3	4	5	</a:t>
            </a:r>
            <a:r>
              <a:rPr sz="2700" spc="-82" baseline="3086" dirty="0">
                <a:solidFill>
                  <a:srgbClr val="008000"/>
                </a:solidFill>
                <a:latin typeface="Microsoft Sans Serif"/>
                <a:cs typeface="Microsoft Sans Serif"/>
              </a:rPr>
              <a:t>6	7</a:t>
            </a:r>
            <a:endParaRPr sz="2700" baseline="3086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3208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latin typeface="Georgia"/>
                <a:cs typeface="Georgia"/>
              </a:rPr>
              <a:t>H</a:t>
            </a:r>
            <a:r>
              <a:rPr sz="2400" i="1" spc="-6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95115" y="3601211"/>
          <a:ext cx="4531356" cy="565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4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95115" y="4430267"/>
          <a:ext cx="4531356" cy="566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f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g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740" y="172923"/>
            <a:ext cx="11236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4D5060"/>
                </a:solidFill>
              </a:rPr>
              <a:t>Sequential</a:t>
            </a:r>
            <a:r>
              <a:rPr sz="3200" spc="-30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Random</a:t>
            </a:r>
            <a:r>
              <a:rPr sz="3200" spc="-3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Permutation</a:t>
            </a:r>
            <a:r>
              <a:rPr sz="3200" spc="-5" dirty="0">
                <a:solidFill>
                  <a:srgbClr val="4D5060"/>
                </a:solidFill>
              </a:rPr>
              <a:t> </a:t>
            </a:r>
            <a:r>
              <a:rPr sz="3200" spc="-5" dirty="0">
                <a:solidFill>
                  <a:srgbClr val="7E7E7E"/>
                </a:solidFill>
              </a:rPr>
              <a:t>[Durstenfeld64,</a:t>
            </a:r>
            <a:r>
              <a:rPr sz="3200" spc="-35" dirty="0">
                <a:solidFill>
                  <a:srgbClr val="7E7E7E"/>
                </a:solidFill>
              </a:rPr>
              <a:t> </a:t>
            </a:r>
            <a:r>
              <a:rPr sz="3200" dirty="0">
                <a:solidFill>
                  <a:srgbClr val="7E7E7E"/>
                </a:solidFill>
              </a:rPr>
              <a:t>Knuth69]</a:t>
            </a:r>
            <a:endParaRPr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74694" y="4986020"/>
            <a:ext cx="4123690" cy="605790"/>
            <a:chOff x="3774694" y="4986020"/>
            <a:chExt cx="4123690" cy="6057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4694" y="4986401"/>
              <a:ext cx="628141" cy="4298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369054" y="4986019"/>
              <a:ext cx="3529329" cy="605790"/>
            </a:xfrm>
            <a:custGeom>
              <a:avLst/>
              <a:gdLst/>
              <a:ahLst/>
              <a:cxnLst/>
              <a:rect l="l" t="t" r="r" b="b"/>
              <a:pathLst>
                <a:path w="3529329" h="605789">
                  <a:moveTo>
                    <a:pt x="708266" y="356527"/>
                  </a:moveTo>
                  <a:lnTo>
                    <a:pt x="708050" y="356489"/>
                  </a:lnTo>
                  <a:lnTo>
                    <a:pt x="708266" y="356527"/>
                  </a:lnTo>
                  <a:close/>
                </a:path>
                <a:path w="3529329" h="605789">
                  <a:moveTo>
                    <a:pt x="3528949" y="8509"/>
                  </a:moveTo>
                  <a:lnTo>
                    <a:pt x="3471672" y="0"/>
                  </a:lnTo>
                  <a:lnTo>
                    <a:pt x="3467531" y="28130"/>
                  </a:lnTo>
                  <a:lnTo>
                    <a:pt x="3460026" y="54356"/>
                  </a:lnTo>
                  <a:lnTo>
                    <a:pt x="3433724" y="107048"/>
                  </a:lnTo>
                  <a:lnTo>
                    <a:pt x="3392932" y="158610"/>
                  </a:lnTo>
                  <a:lnTo>
                    <a:pt x="3366008" y="185039"/>
                  </a:lnTo>
                  <a:lnTo>
                    <a:pt x="3337598" y="209270"/>
                  </a:lnTo>
                  <a:lnTo>
                    <a:pt x="3303651" y="234708"/>
                  </a:lnTo>
                  <a:lnTo>
                    <a:pt x="3304921" y="233680"/>
                  </a:lnTo>
                  <a:lnTo>
                    <a:pt x="3267316" y="258622"/>
                  </a:lnTo>
                  <a:lnTo>
                    <a:pt x="3227984" y="281952"/>
                  </a:lnTo>
                  <a:lnTo>
                    <a:pt x="3227527" y="282194"/>
                  </a:lnTo>
                  <a:lnTo>
                    <a:pt x="3184779" y="305054"/>
                  </a:lnTo>
                  <a:lnTo>
                    <a:pt x="3185795" y="304419"/>
                  </a:lnTo>
                  <a:lnTo>
                    <a:pt x="3139135" y="327050"/>
                  </a:lnTo>
                  <a:lnTo>
                    <a:pt x="3091053" y="347980"/>
                  </a:lnTo>
                  <a:lnTo>
                    <a:pt x="3090888" y="348056"/>
                  </a:lnTo>
                  <a:lnTo>
                    <a:pt x="3090087" y="348361"/>
                  </a:lnTo>
                  <a:lnTo>
                    <a:pt x="3038602" y="368935"/>
                  </a:lnTo>
                  <a:lnTo>
                    <a:pt x="3039491" y="368554"/>
                  </a:lnTo>
                  <a:lnTo>
                    <a:pt x="2984639" y="388404"/>
                  </a:lnTo>
                  <a:lnTo>
                    <a:pt x="2927477" y="407035"/>
                  </a:lnTo>
                  <a:lnTo>
                    <a:pt x="2928112" y="406781"/>
                  </a:lnTo>
                  <a:lnTo>
                    <a:pt x="2868041" y="424688"/>
                  </a:lnTo>
                  <a:lnTo>
                    <a:pt x="2868803" y="424561"/>
                  </a:lnTo>
                  <a:lnTo>
                    <a:pt x="2806319" y="441325"/>
                  </a:lnTo>
                  <a:lnTo>
                    <a:pt x="2806954" y="441198"/>
                  </a:lnTo>
                  <a:lnTo>
                    <a:pt x="2742311" y="457073"/>
                  </a:lnTo>
                  <a:lnTo>
                    <a:pt x="2742946" y="456819"/>
                  </a:lnTo>
                  <a:lnTo>
                    <a:pt x="2676779" y="471297"/>
                  </a:lnTo>
                  <a:lnTo>
                    <a:pt x="2676410" y="471373"/>
                  </a:lnTo>
                  <a:lnTo>
                    <a:pt x="2676220" y="471411"/>
                  </a:lnTo>
                  <a:lnTo>
                    <a:pt x="2608453" y="484759"/>
                  </a:lnTo>
                  <a:lnTo>
                    <a:pt x="2607703" y="484886"/>
                  </a:lnTo>
                  <a:lnTo>
                    <a:pt x="2537714" y="496951"/>
                  </a:lnTo>
                  <a:lnTo>
                    <a:pt x="2538349" y="496951"/>
                  </a:lnTo>
                  <a:lnTo>
                    <a:pt x="2465705" y="508000"/>
                  </a:lnTo>
                  <a:lnTo>
                    <a:pt x="2466340" y="507873"/>
                  </a:lnTo>
                  <a:lnTo>
                    <a:pt x="2392045" y="517652"/>
                  </a:lnTo>
                  <a:lnTo>
                    <a:pt x="2392553" y="517652"/>
                  </a:lnTo>
                  <a:lnTo>
                    <a:pt x="2316734" y="526034"/>
                  </a:lnTo>
                  <a:lnTo>
                    <a:pt x="2317623" y="526034"/>
                  </a:lnTo>
                  <a:lnTo>
                    <a:pt x="2161413" y="538861"/>
                  </a:lnTo>
                  <a:lnTo>
                    <a:pt x="2162416" y="538734"/>
                  </a:lnTo>
                  <a:lnTo>
                    <a:pt x="2001139" y="546100"/>
                  </a:lnTo>
                  <a:lnTo>
                    <a:pt x="2001901" y="546100"/>
                  </a:lnTo>
                  <a:lnTo>
                    <a:pt x="1920113" y="547497"/>
                  </a:lnTo>
                  <a:lnTo>
                    <a:pt x="1919643" y="547497"/>
                  </a:lnTo>
                  <a:lnTo>
                    <a:pt x="1836801" y="547370"/>
                  </a:lnTo>
                  <a:lnTo>
                    <a:pt x="1837537" y="547497"/>
                  </a:lnTo>
                  <a:lnTo>
                    <a:pt x="1680972" y="543052"/>
                  </a:lnTo>
                  <a:lnTo>
                    <a:pt x="1681988" y="543052"/>
                  </a:lnTo>
                  <a:lnTo>
                    <a:pt x="1529842" y="533527"/>
                  </a:lnTo>
                  <a:lnTo>
                    <a:pt x="1530985" y="533527"/>
                  </a:lnTo>
                  <a:lnTo>
                    <a:pt x="1384046" y="519049"/>
                  </a:lnTo>
                  <a:lnTo>
                    <a:pt x="1384808" y="519049"/>
                  </a:lnTo>
                  <a:lnTo>
                    <a:pt x="1314538" y="510032"/>
                  </a:lnTo>
                  <a:lnTo>
                    <a:pt x="1313561" y="509905"/>
                  </a:lnTo>
                  <a:lnTo>
                    <a:pt x="1314069" y="510032"/>
                  </a:lnTo>
                  <a:lnTo>
                    <a:pt x="1245196" y="499872"/>
                  </a:lnTo>
                  <a:lnTo>
                    <a:pt x="1244346" y="499745"/>
                  </a:lnTo>
                  <a:lnTo>
                    <a:pt x="1244981" y="499872"/>
                  </a:lnTo>
                  <a:lnTo>
                    <a:pt x="1176909" y="488442"/>
                  </a:lnTo>
                  <a:lnTo>
                    <a:pt x="1177417" y="488442"/>
                  </a:lnTo>
                  <a:lnTo>
                    <a:pt x="1111796" y="476123"/>
                  </a:lnTo>
                  <a:lnTo>
                    <a:pt x="1111415" y="476059"/>
                  </a:lnTo>
                  <a:lnTo>
                    <a:pt x="1111237" y="476021"/>
                  </a:lnTo>
                  <a:lnTo>
                    <a:pt x="1047838" y="462661"/>
                  </a:lnTo>
                  <a:lnTo>
                    <a:pt x="1047242" y="462534"/>
                  </a:lnTo>
                  <a:lnTo>
                    <a:pt x="1047750" y="462661"/>
                  </a:lnTo>
                  <a:lnTo>
                    <a:pt x="985266" y="448056"/>
                  </a:lnTo>
                  <a:lnTo>
                    <a:pt x="985901" y="448183"/>
                  </a:lnTo>
                  <a:lnTo>
                    <a:pt x="985405" y="448056"/>
                  </a:lnTo>
                  <a:lnTo>
                    <a:pt x="927633" y="433171"/>
                  </a:lnTo>
                  <a:lnTo>
                    <a:pt x="935101" y="433324"/>
                  </a:lnTo>
                  <a:lnTo>
                    <a:pt x="977392" y="433197"/>
                  </a:lnTo>
                  <a:lnTo>
                    <a:pt x="1019429" y="432054"/>
                  </a:lnTo>
                  <a:lnTo>
                    <a:pt x="1060831" y="429895"/>
                  </a:lnTo>
                  <a:lnTo>
                    <a:pt x="1101471" y="426593"/>
                  </a:lnTo>
                  <a:lnTo>
                    <a:pt x="1141603" y="422402"/>
                  </a:lnTo>
                  <a:lnTo>
                    <a:pt x="1180973" y="417322"/>
                  </a:lnTo>
                  <a:lnTo>
                    <a:pt x="1219708" y="411353"/>
                  </a:lnTo>
                  <a:lnTo>
                    <a:pt x="1232115" y="409028"/>
                  </a:lnTo>
                  <a:lnTo>
                    <a:pt x="1241806" y="410718"/>
                  </a:lnTo>
                  <a:lnTo>
                    <a:pt x="1279525" y="416179"/>
                  </a:lnTo>
                  <a:lnTo>
                    <a:pt x="1317879" y="420878"/>
                  </a:lnTo>
                  <a:lnTo>
                    <a:pt x="1356995" y="424688"/>
                  </a:lnTo>
                  <a:lnTo>
                    <a:pt x="1396619" y="427482"/>
                  </a:lnTo>
                  <a:lnTo>
                    <a:pt x="1436878" y="429387"/>
                  </a:lnTo>
                  <a:lnTo>
                    <a:pt x="1477645" y="430276"/>
                  </a:lnTo>
                  <a:lnTo>
                    <a:pt x="1519936" y="430149"/>
                  </a:lnTo>
                  <a:lnTo>
                    <a:pt x="1561973" y="429006"/>
                  </a:lnTo>
                  <a:lnTo>
                    <a:pt x="1603248" y="426847"/>
                  </a:lnTo>
                  <a:lnTo>
                    <a:pt x="1644015" y="423672"/>
                  </a:lnTo>
                  <a:lnTo>
                    <a:pt x="1684147" y="419354"/>
                  </a:lnTo>
                  <a:lnTo>
                    <a:pt x="1723517" y="414401"/>
                  </a:lnTo>
                  <a:lnTo>
                    <a:pt x="1762252" y="408178"/>
                  </a:lnTo>
                  <a:lnTo>
                    <a:pt x="1770405" y="406679"/>
                  </a:lnTo>
                  <a:lnTo>
                    <a:pt x="1793494" y="410718"/>
                  </a:lnTo>
                  <a:lnTo>
                    <a:pt x="1831213" y="416179"/>
                  </a:lnTo>
                  <a:lnTo>
                    <a:pt x="1869567" y="420878"/>
                  </a:lnTo>
                  <a:lnTo>
                    <a:pt x="1908683" y="424688"/>
                  </a:lnTo>
                  <a:lnTo>
                    <a:pt x="1948307" y="427482"/>
                  </a:lnTo>
                  <a:lnTo>
                    <a:pt x="1988566" y="429387"/>
                  </a:lnTo>
                  <a:lnTo>
                    <a:pt x="2029333" y="430276"/>
                  </a:lnTo>
                  <a:lnTo>
                    <a:pt x="2071624" y="430149"/>
                  </a:lnTo>
                  <a:lnTo>
                    <a:pt x="2113661" y="429006"/>
                  </a:lnTo>
                  <a:lnTo>
                    <a:pt x="2154936" y="426847"/>
                  </a:lnTo>
                  <a:lnTo>
                    <a:pt x="2195690" y="423672"/>
                  </a:lnTo>
                  <a:lnTo>
                    <a:pt x="2235835" y="419354"/>
                  </a:lnTo>
                  <a:lnTo>
                    <a:pt x="2275192" y="414401"/>
                  </a:lnTo>
                  <a:lnTo>
                    <a:pt x="2313940" y="408178"/>
                  </a:lnTo>
                  <a:lnTo>
                    <a:pt x="2351786" y="401193"/>
                  </a:lnTo>
                  <a:lnTo>
                    <a:pt x="2424811" y="384683"/>
                  </a:lnTo>
                  <a:lnTo>
                    <a:pt x="2468842" y="372364"/>
                  </a:lnTo>
                  <a:lnTo>
                    <a:pt x="2472639" y="371221"/>
                  </a:lnTo>
                  <a:lnTo>
                    <a:pt x="2479802" y="369062"/>
                  </a:lnTo>
                  <a:lnTo>
                    <a:pt x="2494153" y="364744"/>
                  </a:lnTo>
                  <a:lnTo>
                    <a:pt x="2502306" y="361950"/>
                  </a:lnTo>
                  <a:lnTo>
                    <a:pt x="2516784" y="356997"/>
                  </a:lnTo>
                  <a:lnTo>
                    <a:pt x="2527173" y="353441"/>
                  </a:lnTo>
                  <a:lnTo>
                    <a:pt x="2533269" y="351155"/>
                  </a:lnTo>
                  <a:lnTo>
                    <a:pt x="2551239" y="344424"/>
                  </a:lnTo>
                  <a:lnTo>
                    <a:pt x="2559050" y="341503"/>
                  </a:lnTo>
                  <a:lnTo>
                    <a:pt x="2570353" y="336804"/>
                  </a:lnTo>
                  <a:lnTo>
                    <a:pt x="2590190" y="328549"/>
                  </a:lnTo>
                  <a:lnTo>
                    <a:pt x="2610091" y="319532"/>
                  </a:lnTo>
                  <a:lnTo>
                    <a:pt x="2619629" y="315214"/>
                  </a:lnTo>
                  <a:lnTo>
                    <a:pt x="2630500" y="309753"/>
                  </a:lnTo>
                  <a:lnTo>
                    <a:pt x="2647950" y="300990"/>
                  </a:lnTo>
                  <a:lnTo>
                    <a:pt x="2651429" y="299085"/>
                  </a:lnTo>
                  <a:lnTo>
                    <a:pt x="2675128" y="286131"/>
                  </a:lnTo>
                  <a:lnTo>
                    <a:pt x="2692641" y="275463"/>
                  </a:lnTo>
                  <a:lnTo>
                    <a:pt x="2700782" y="270510"/>
                  </a:lnTo>
                  <a:lnTo>
                    <a:pt x="2712301" y="262763"/>
                  </a:lnTo>
                  <a:lnTo>
                    <a:pt x="2725166" y="254127"/>
                  </a:lnTo>
                  <a:lnTo>
                    <a:pt x="2731300" y="249555"/>
                  </a:lnTo>
                  <a:lnTo>
                    <a:pt x="2748026" y="237121"/>
                  </a:lnTo>
                  <a:lnTo>
                    <a:pt x="2749715" y="235712"/>
                  </a:lnTo>
                  <a:lnTo>
                    <a:pt x="2767165" y="221361"/>
                  </a:lnTo>
                  <a:lnTo>
                    <a:pt x="2769489" y="219456"/>
                  </a:lnTo>
                  <a:lnTo>
                    <a:pt x="2783649" y="206375"/>
                  </a:lnTo>
                  <a:lnTo>
                    <a:pt x="2789301" y="201168"/>
                  </a:lnTo>
                  <a:lnTo>
                    <a:pt x="2798991" y="191135"/>
                  </a:lnTo>
                  <a:lnTo>
                    <a:pt x="2807589" y="182245"/>
                  </a:lnTo>
                  <a:lnTo>
                    <a:pt x="2813304" y="175387"/>
                  </a:lnTo>
                  <a:lnTo>
                    <a:pt x="2824099" y="162433"/>
                  </a:lnTo>
                  <a:lnTo>
                    <a:pt x="2826410" y="159258"/>
                  </a:lnTo>
                  <a:lnTo>
                    <a:pt x="2837370" y="144272"/>
                  </a:lnTo>
                  <a:lnTo>
                    <a:pt x="2838577" y="142621"/>
                  </a:lnTo>
                  <a:lnTo>
                    <a:pt x="2838958" y="142113"/>
                  </a:lnTo>
                  <a:lnTo>
                    <a:pt x="2847721" y="127635"/>
                  </a:lnTo>
                  <a:lnTo>
                    <a:pt x="2851658" y="121158"/>
                  </a:lnTo>
                  <a:lnTo>
                    <a:pt x="2856877" y="110998"/>
                  </a:lnTo>
                  <a:lnTo>
                    <a:pt x="2857931" y="108966"/>
                  </a:lnTo>
                  <a:lnTo>
                    <a:pt x="2862707" y="99695"/>
                  </a:lnTo>
                  <a:lnTo>
                    <a:pt x="2865780" y="91948"/>
                  </a:lnTo>
                  <a:lnTo>
                    <a:pt x="2871597" y="77343"/>
                  </a:lnTo>
                  <a:lnTo>
                    <a:pt x="2871698" y="76962"/>
                  </a:lnTo>
                  <a:lnTo>
                    <a:pt x="2872460" y="74422"/>
                  </a:lnTo>
                  <a:lnTo>
                    <a:pt x="2877604" y="57150"/>
                  </a:lnTo>
                  <a:lnTo>
                    <a:pt x="2878328" y="54737"/>
                  </a:lnTo>
                  <a:lnTo>
                    <a:pt x="2880791" y="42164"/>
                  </a:lnTo>
                  <a:lnTo>
                    <a:pt x="2881325" y="39497"/>
                  </a:lnTo>
                  <a:lnTo>
                    <a:pt x="2882900" y="31496"/>
                  </a:lnTo>
                  <a:lnTo>
                    <a:pt x="2883776" y="21844"/>
                  </a:lnTo>
                  <a:lnTo>
                    <a:pt x="2884932" y="9271"/>
                  </a:lnTo>
                  <a:lnTo>
                    <a:pt x="2827274" y="3937"/>
                  </a:lnTo>
                  <a:lnTo>
                    <a:pt x="2825432" y="24066"/>
                  </a:lnTo>
                  <a:lnTo>
                    <a:pt x="2825292" y="24765"/>
                  </a:lnTo>
                  <a:lnTo>
                    <a:pt x="2809938" y="75539"/>
                  </a:lnTo>
                  <a:lnTo>
                    <a:pt x="2791168" y="109194"/>
                  </a:lnTo>
                  <a:lnTo>
                    <a:pt x="2777871" y="127635"/>
                  </a:lnTo>
                  <a:lnTo>
                    <a:pt x="2779014" y="125984"/>
                  </a:lnTo>
                  <a:lnTo>
                    <a:pt x="2765006" y="142786"/>
                  </a:lnTo>
                  <a:lnTo>
                    <a:pt x="2748153" y="160274"/>
                  </a:lnTo>
                  <a:lnTo>
                    <a:pt x="2749296" y="159258"/>
                  </a:lnTo>
                  <a:lnTo>
                    <a:pt x="2730754" y="176403"/>
                  </a:lnTo>
                  <a:lnTo>
                    <a:pt x="2732024" y="175387"/>
                  </a:lnTo>
                  <a:lnTo>
                    <a:pt x="2712364" y="191592"/>
                  </a:lnTo>
                  <a:lnTo>
                    <a:pt x="2711767" y="192024"/>
                  </a:lnTo>
                  <a:lnTo>
                    <a:pt x="2691257" y="207137"/>
                  </a:lnTo>
                  <a:lnTo>
                    <a:pt x="2669159" y="222008"/>
                  </a:lnTo>
                  <a:lnTo>
                    <a:pt x="2670302" y="221361"/>
                  </a:lnTo>
                  <a:lnTo>
                    <a:pt x="2645537" y="236220"/>
                  </a:lnTo>
                  <a:lnTo>
                    <a:pt x="2646553" y="235712"/>
                  </a:lnTo>
                  <a:lnTo>
                    <a:pt x="2620619" y="250012"/>
                  </a:lnTo>
                  <a:lnTo>
                    <a:pt x="2594102" y="263271"/>
                  </a:lnTo>
                  <a:lnTo>
                    <a:pt x="2595245" y="262763"/>
                  </a:lnTo>
                  <a:lnTo>
                    <a:pt x="2566746" y="275691"/>
                  </a:lnTo>
                  <a:lnTo>
                    <a:pt x="2567305" y="275463"/>
                  </a:lnTo>
                  <a:lnTo>
                    <a:pt x="2566416" y="275844"/>
                  </a:lnTo>
                  <a:lnTo>
                    <a:pt x="2566746" y="275691"/>
                  </a:lnTo>
                  <a:lnTo>
                    <a:pt x="2566378" y="275844"/>
                  </a:lnTo>
                  <a:lnTo>
                    <a:pt x="2537460" y="287782"/>
                  </a:lnTo>
                  <a:lnTo>
                    <a:pt x="2538349" y="287401"/>
                  </a:lnTo>
                  <a:lnTo>
                    <a:pt x="2537333" y="287782"/>
                  </a:lnTo>
                  <a:lnTo>
                    <a:pt x="2507234" y="299085"/>
                  </a:lnTo>
                  <a:lnTo>
                    <a:pt x="2508123" y="298704"/>
                  </a:lnTo>
                  <a:lnTo>
                    <a:pt x="2475865" y="309753"/>
                  </a:lnTo>
                  <a:lnTo>
                    <a:pt x="2476881" y="309372"/>
                  </a:lnTo>
                  <a:lnTo>
                    <a:pt x="2443480" y="319532"/>
                  </a:lnTo>
                  <a:lnTo>
                    <a:pt x="2444242" y="319278"/>
                  </a:lnTo>
                  <a:lnTo>
                    <a:pt x="2409952" y="328676"/>
                  </a:lnTo>
                  <a:lnTo>
                    <a:pt x="2410841" y="328549"/>
                  </a:lnTo>
                  <a:lnTo>
                    <a:pt x="2375535" y="336931"/>
                  </a:lnTo>
                  <a:lnTo>
                    <a:pt x="2376170" y="336804"/>
                  </a:lnTo>
                  <a:lnTo>
                    <a:pt x="2339975" y="344551"/>
                  </a:lnTo>
                  <a:lnTo>
                    <a:pt x="2340737" y="344424"/>
                  </a:lnTo>
                  <a:lnTo>
                    <a:pt x="2304542" y="351155"/>
                  </a:lnTo>
                  <a:lnTo>
                    <a:pt x="2304338" y="351193"/>
                  </a:lnTo>
                  <a:lnTo>
                    <a:pt x="2304034" y="351243"/>
                  </a:lnTo>
                  <a:lnTo>
                    <a:pt x="2267445" y="356997"/>
                  </a:lnTo>
                  <a:lnTo>
                    <a:pt x="2267077" y="357060"/>
                  </a:lnTo>
                  <a:lnTo>
                    <a:pt x="2266454" y="357124"/>
                  </a:lnTo>
                  <a:lnTo>
                    <a:pt x="2228723" y="361950"/>
                  </a:lnTo>
                  <a:lnTo>
                    <a:pt x="2229345" y="361823"/>
                  </a:lnTo>
                  <a:lnTo>
                    <a:pt x="2189988" y="366014"/>
                  </a:lnTo>
                  <a:lnTo>
                    <a:pt x="2190877" y="366014"/>
                  </a:lnTo>
                  <a:lnTo>
                    <a:pt x="2150872" y="369062"/>
                  </a:lnTo>
                  <a:lnTo>
                    <a:pt x="2151494" y="368935"/>
                  </a:lnTo>
                  <a:lnTo>
                    <a:pt x="2110867" y="371221"/>
                  </a:lnTo>
                  <a:lnTo>
                    <a:pt x="2111629" y="371094"/>
                  </a:lnTo>
                  <a:lnTo>
                    <a:pt x="2070354" y="372237"/>
                  </a:lnTo>
                  <a:lnTo>
                    <a:pt x="2030222" y="372364"/>
                  </a:lnTo>
                  <a:lnTo>
                    <a:pt x="1995932" y="371602"/>
                  </a:lnTo>
                  <a:lnTo>
                    <a:pt x="1990217" y="371475"/>
                  </a:lnTo>
                  <a:lnTo>
                    <a:pt x="1990979" y="371602"/>
                  </a:lnTo>
                  <a:lnTo>
                    <a:pt x="1951355" y="369697"/>
                  </a:lnTo>
                  <a:lnTo>
                    <a:pt x="1952117" y="369697"/>
                  </a:lnTo>
                  <a:lnTo>
                    <a:pt x="1931022" y="368198"/>
                  </a:lnTo>
                  <a:lnTo>
                    <a:pt x="1942465" y="364744"/>
                  </a:lnTo>
                  <a:lnTo>
                    <a:pt x="1950618" y="361950"/>
                  </a:lnTo>
                  <a:lnTo>
                    <a:pt x="1965096" y="356997"/>
                  </a:lnTo>
                  <a:lnTo>
                    <a:pt x="1975485" y="353441"/>
                  </a:lnTo>
                  <a:lnTo>
                    <a:pt x="1981581" y="351155"/>
                  </a:lnTo>
                  <a:lnTo>
                    <a:pt x="1999551" y="344424"/>
                  </a:lnTo>
                  <a:lnTo>
                    <a:pt x="2007362" y="341503"/>
                  </a:lnTo>
                  <a:lnTo>
                    <a:pt x="2018665" y="336804"/>
                  </a:lnTo>
                  <a:lnTo>
                    <a:pt x="2038502" y="328549"/>
                  </a:lnTo>
                  <a:lnTo>
                    <a:pt x="2058403" y="319532"/>
                  </a:lnTo>
                  <a:lnTo>
                    <a:pt x="2067941" y="315214"/>
                  </a:lnTo>
                  <a:lnTo>
                    <a:pt x="2078812" y="309753"/>
                  </a:lnTo>
                  <a:lnTo>
                    <a:pt x="2096262" y="300990"/>
                  </a:lnTo>
                  <a:lnTo>
                    <a:pt x="2099741" y="299085"/>
                  </a:lnTo>
                  <a:lnTo>
                    <a:pt x="2123440" y="286131"/>
                  </a:lnTo>
                  <a:lnTo>
                    <a:pt x="2141042" y="275463"/>
                  </a:lnTo>
                  <a:lnTo>
                    <a:pt x="2149221" y="270510"/>
                  </a:lnTo>
                  <a:lnTo>
                    <a:pt x="2160689" y="262763"/>
                  </a:lnTo>
                  <a:lnTo>
                    <a:pt x="2173465" y="254127"/>
                  </a:lnTo>
                  <a:lnTo>
                    <a:pt x="2179612" y="249555"/>
                  </a:lnTo>
                  <a:lnTo>
                    <a:pt x="2196338" y="237121"/>
                  </a:lnTo>
                  <a:lnTo>
                    <a:pt x="2198027" y="235712"/>
                  </a:lnTo>
                  <a:lnTo>
                    <a:pt x="2215477" y="221361"/>
                  </a:lnTo>
                  <a:lnTo>
                    <a:pt x="2217801" y="219456"/>
                  </a:lnTo>
                  <a:lnTo>
                    <a:pt x="2231961" y="206375"/>
                  </a:lnTo>
                  <a:lnTo>
                    <a:pt x="2237613" y="201168"/>
                  </a:lnTo>
                  <a:lnTo>
                    <a:pt x="2247303" y="191135"/>
                  </a:lnTo>
                  <a:lnTo>
                    <a:pt x="2255901" y="182245"/>
                  </a:lnTo>
                  <a:lnTo>
                    <a:pt x="2261616" y="175387"/>
                  </a:lnTo>
                  <a:lnTo>
                    <a:pt x="2272411" y="162433"/>
                  </a:lnTo>
                  <a:lnTo>
                    <a:pt x="2274722" y="159258"/>
                  </a:lnTo>
                  <a:lnTo>
                    <a:pt x="2285682" y="144272"/>
                  </a:lnTo>
                  <a:lnTo>
                    <a:pt x="2286889" y="142621"/>
                  </a:lnTo>
                  <a:lnTo>
                    <a:pt x="2287270" y="142113"/>
                  </a:lnTo>
                  <a:lnTo>
                    <a:pt x="2296033" y="127635"/>
                  </a:lnTo>
                  <a:lnTo>
                    <a:pt x="2299970" y="121158"/>
                  </a:lnTo>
                  <a:lnTo>
                    <a:pt x="2305189" y="110998"/>
                  </a:lnTo>
                  <a:lnTo>
                    <a:pt x="2306243" y="108966"/>
                  </a:lnTo>
                  <a:lnTo>
                    <a:pt x="2311019" y="99695"/>
                  </a:lnTo>
                  <a:lnTo>
                    <a:pt x="2314092" y="91948"/>
                  </a:lnTo>
                  <a:lnTo>
                    <a:pt x="2319909" y="77343"/>
                  </a:lnTo>
                  <a:lnTo>
                    <a:pt x="2320010" y="76962"/>
                  </a:lnTo>
                  <a:lnTo>
                    <a:pt x="2320772" y="74422"/>
                  </a:lnTo>
                  <a:lnTo>
                    <a:pt x="2325916" y="57150"/>
                  </a:lnTo>
                  <a:lnTo>
                    <a:pt x="2326640" y="54737"/>
                  </a:lnTo>
                  <a:lnTo>
                    <a:pt x="2329103" y="42164"/>
                  </a:lnTo>
                  <a:lnTo>
                    <a:pt x="2329637" y="39497"/>
                  </a:lnTo>
                  <a:lnTo>
                    <a:pt x="2331212" y="31496"/>
                  </a:lnTo>
                  <a:lnTo>
                    <a:pt x="2332088" y="21844"/>
                  </a:lnTo>
                  <a:lnTo>
                    <a:pt x="2333244" y="9271"/>
                  </a:lnTo>
                  <a:lnTo>
                    <a:pt x="2275586" y="3937"/>
                  </a:lnTo>
                  <a:lnTo>
                    <a:pt x="2273744" y="24066"/>
                  </a:lnTo>
                  <a:lnTo>
                    <a:pt x="2273604" y="24765"/>
                  </a:lnTo>
                  <a:lnTo>
                    <a:pt x="2258250" y="75539"/>
                  </a:lnTo>
                  <a:lnTo>
                    <a:pt x="2239480" y="109194"/>
                  </a:lnTo>
                  <a:lnTo>
                    <a:pt x="2226170" y="127635"/>
                  </a:lnTo>
                  <a:lnTo>
                    <a:pt x="2227326" y="125984"/>
                  </a:lnTo>
                  <a:lnTo>
                    <a:pt x="2213318" y="142786"/>
                  </a:lnTo>
                  <a:lnTo>
                    <a:pt x="2196465" y="160274"/>
                  </a:lnTo>
                  <a:lnTo>
                    <a:pt x="2197595" y="159258"/>
                  </a:lnTo>
                  <a:lnTo>
                    <a:pt x="2179066" y="176403"/>
                  </a:lnTo>
                  <a:lnTo>
                    <a:pt x="2180336" y="175387"/>
                  </a:lnTo>
                  <a:lnTo>
                    <a:pt x="2160676" y="191592"/>
                  </a:lnTo>
                  <a:lnTo>
                    <a:pt x="2160079" y="192024"/>
                  </a:lnTo>
                  <a:lnTo>
                    <a:pt x="2139569" y="207137"/>
                  </a:lnTo>
                  <a:lnTo>
                    <a:pt x="2117471" y="222008"/>
                  </a:lnTo>
                  <a:lnTo>
                    <a:pt x="2118614" y="221361"/>
                  </a:lnTo>
                  <a:lnTo>
                    <a:pt x="2093849" y="236220"/>
                  </a:lnTo>
                  <a:lnTo>
                    <a:pt x="2094865" y="235712"/>
                  </a:lnTo>
                  <a:lnTo>
                    <a:pt x="2068830" y="250063"/>
                  </a:lnTo>
                  <a:lnTo>
                    <a:pt x="2042414" y="263271"/>
                  </a:lnTo>
                  <a:lnTo>
                    <a:pt x="2043557" y="262763"/>
                  </a:lnTo>
                  <a:lnTo>
                    <a:pt x="2015058" y="275691"/>
                  </a:lnTo>
                  <a:lnTo>
                    <a:pt x="2015617" y="275463"/>
                  </a:lnTo>
                  <a:lnTo>
                    <a:pt x="2014728" y="275844"/>
                  </a:lnTo>
                  <a:lnTo>
                    <a:pt x="2015058" y="275691"/>
                  </a:lnTo>
                  <a:lnTo>
                    <a:pt x="2014689" y="275844"/>
                  </a:lnTo>
                  <a:lnTo>
                    <a:pt x="1985772" y="287782"/>
                  </a:lnTo>
                  <a:lnTo>
                    <a:pt x="1986661" y="287401"/>
                  </a:lnTo>
                  <a:lnTo>
                    <a:pt x="1985645" y="287782"/>
                  </a:lnTo>
                  <a:lnTo>
                    <a:pt x="1955546" y="299085"/>
                  </a:lnTo>
                  <a:lnTo>
                    <a:pt x="1956435" y="298704"/>
                  </a:lnTo>
                  <a:lnTo>
                    <a:pt x="1924177" y="309753"/>
                  </a:lnTo>
                  <a:lnTo>
                    <a:pt x="1925193" y="309372"/>
                  </a:lnTo>
                  <a:lnTo>
                    <a:pt x="1891792" y="319532"/>
                  </a:lnTo>
                  <a:lnTo>
                    <a:pt x="1892554" y="319278"/>
                  </a:lnTo>
                  <a:lnTo>
                    <a:pt x="1858264" y="328676"/>
                  </a:lnTo>
                  <a:lnTo>
                    <a:pt x="1859153" y="328549"/>
                  </a:lnTo>
                  <a:lnTo>
                    <a:pt x="1823847" y="336931"/>
                  </a:lnTo>
                  <a:lnTo>
                    <a:pt x="1824482" y="336804"/>
                  </a:lnTo>
                  <a:lnTo>
                    <a:pt x="1788287" y="344551"/>
                  </a:lnTo>
                  <a:lnTo>
                    <a:pt x="1789049" y="344424"/>
                  </a:lnTo>
                  <a:lnTo>
                    <a:pt x="1770519" y="347878"/>
                  </a:lnTo>
                  <a:lnTo>
                    <a:pt x="1766824" y="347218"/>
                  </a:lnTo>
                  <a:lnTo>
                    <a:pt x="1767586" y="347345"/>
                  </a:lnTo>
                  <a:lnTo>
                    <a:pt x="1766938" y="347218"/>
                  </a:lnTo>
                  <a:lnTo>
                    <a:pt x="1732153" y="340360"/>
                  </a:lnTo>
                  <a:lnTo>
                    <a:pt x="1732915" y="340487"/>
                  </a:lnTo>
                  <a:lnTo>
                    <a:pt x="1732356" y="340360"/>
                  </a:lnTo>
                  <a:lnTo>
                    <a:pt x="1698371" y="332613"/>
                  </a:lnTo>
                  <a:lnTo>
                    <a:pt x="1699133" y="332740"/>
                  </a:lnTo>
                  <a:lnTo>
                    <a:pt x="1698637" y="332613"/>
                  </a:lnTo>
                  <a:lnTo>
                    <a:pt x="1666455" y="324358"/>
                  </a:lnTo>
                  <a:lnTo>
                    <a:pt x="1665478" y="324104"/>
                  </a:lnTo>
                  <a:lnTo>
                    <a:pt x="1666240" y="324358"/>
                  </a:lnTo>
                  <a:lnTo>
                    <a:pt x="1633474" y="314960"/>
                  </a:lnTo>
                  <a:lnTo>
                    <a:pt x="1634236" y="315087"/>
                  </a:lnTo>
                  <a:lnTo>
                    <a:pt x="1633829" y="314960"/>
                  </a:lnTo>
                  <a:lnTo>
                    <a:pt x="1610118" y="307441"/>
                  </a:lnTo>
                  <a:lnTo>
                    <a:pt x="1610118" y="368236"/>
                  </a:lnTo>
                  <a:lnTo>
                    <a:pt x="1599184" y="369062"/>
                  </a:lnTo>
                  <a:lnTo>
                    <a:pt x="1599819" y="368935"/>
                  </a:lnTo>
                  <a:lnTo>
                    <a:pt x="1559179" y="371221"/>
                  </a:lnTo>
                  <a:lnTo>
                    <a:pt x="1559941" y="371094"/>
                  </a:lnTo>
                  <a:lnTo>
                    <a:pt x="1518666" y="372237"/>
                  </a:lnTo>
                  <a:lnTo>
                    <a:pt x="1478534" y="372364"/>
                  </a:lnTo>
                  <a:lnTo>
                    <a:pt x="1444244" y="371602"/>
                  </a:lnTo>
                  <a:lnTo>
                    <a:pt x="1438529" y="371475"/>
                  </a:lnTo>
                  <a:lnTo>
                    <a:pt x="1439291" y="371602"/>
                  </a:lnTo>
                  <a:lnTo>
                    <a:pt x="1399667" y="369697"/>
                  </a:lnTo>
                  <a:lnTo>
                    <a:pt x="1400429" y="369697"/>
                  </a:lnTo>
                  <a:lnTo>
                    <a:pt x="1394955" y="369316"/>
                  </a:lnTo>
                  <a:lnTo>
                    <a:pt x="1433271" y="356489"/>
                  </a:lnTo>
                  <a:lnTo>
                    <a:pt x="1457185" y="347472"/>
                  </a:lnTo>
                  <a:lnTo>
                    <a:pt x="1464945" y="344551"/>
                  </a:lnTo>
                  <a:lnTo>
                    <a:pt x="1476197" y="339852"/>
                  </a:lnTo>
                  <a:lnTo>
                    <a:pt x="1495958" y="331597"/>
                  </a:lnTo>
                  <a:lnTo>
                    <a:pt x="1502575" y="328599"/>
                  </a:lnTo>
                  <a:lnTo>
                    <a:pt x="1522603" y="337058"/>
                  </a:lnTo>
                  <a:lnTo>
                    <a:pt x="1553083" y="348996"/>
                  </a:lnTo>
                  <a:lnTo>
                    <a:pt x="1584579" y="360045"/>
                  </a:lnTo>
                  <a:lnTo>
                    <a:pt x="1610118" y="368236"/>
                  </a:lnTo>
                  <a:lnTo>
                    <a:pt x="1610118" y="307441"/>
                  </a:lnTo>
                  <a:lnTo>
                    <a:pt x="1602613" y="305054"/>
                  </a:lnTo>
                  <a:lnTo>
                    <a:pt x="1603502" y="305308"/>
                  </a:lnTo>
                  <a:lnTo>
                    <a:pt x="1602778" y="305054"/>
                  </a:lnTo>
                  <a:lnTo>
                    <a:pt x="1572768" y="294513"/>
                  </a:lnTo>
                  <a:lnTo>
                    <a:pt x="1573657" y="294767"/>
                  </a:lnTo>
                  <a:lnTo>
                    <a:pt x="1572996" y="294513"/>
                  </a:lnTo>
                  <a:lnTo>
                    <a:pt x="1571904" y="294093"/>
                  </a:lnTo>
                  <a:lnTo>
                    <a:pt x="1577873" y="290830"/>
                  </a:lnTo>
                  <a:lnTo>
                    <a:pt x="1580896" y="289179"/>
                  </a:lnTo>
                  <a:lnTo>
                    <a:pt x="1598409" y="278511"/>
                  </a:lnTo>
                  <a:lnTo>
                    <a:pt x="1606550" y="273558"/>
                  </a:lnTo>
                  <a:lnTo>
                    <a:pt x="1618170" y="265811"/>
                  </a:lnTo>
                  <a:lnTo>
                    <a:pt x="1630934" y="257302"/>
                  </a:lnTo>
                  <a:lnTo>
                    <a:pt x="1653921" y="240157"/>
                  </a:lnTo>
                  <a:lnTo>
                    <a:pt x="1655597" y="238760"/>
                  </a:lnTo>
                  <a:lnTo>
                    <a:pt x="1672945" y="224421"/>
                  </a:lnTo>
                  <a:lnTo>
                    <a:pt x="1675257" y="222504"/>
                  </a:lnTo>
                  <a:lnTo>
                    <a:pt x="1689290" y="209550"/>
                  </a:lnTo>
                  <a:lnTo>
                    <a:pt x="1695069" y="204216"/>
                  </a:lnTo>
                  <a:lnTo>
                    <a:pt x="1703895" y="195072"/>
                  </a:lnTo>
                  <a:lnTo>
                    <a:pt x="1713357" y="185293"/>
                  </a:lnTo>
                  <a:lnTo>
                    <a:pt x="1719097" y="178435"/>
                  </a:lnTo>
                  <a:lnTo>
                    <a:pt x="1729867" y="165608"/>
                  </a:lnTo>
                  <a:lnTo>
                    <a:pt x="1732254" y="162306"/>
                  </a:lnTo>
                  <a:lnTo>
                    <a:pt x="1744256" y="145796"/>
                  </a:lnTo>
                  <a:lnTo>
                    <a:pt x="1744726" y="145161"/>
                  </a:lnTo>
                  <a:lnTo>
                    <a:pt x="1754479" y="129159"/>
                  </a:lnTo>
                  <a:lnTo>
                    <a:pt x="1757426" y="124333"/>
                  </a:lnTo>
                  <a:lnTo>
                    <a:pt x="1763623" y="112141"/>
                  </a:lnTo>
                  <a:lnTo>
                    <a:pt x="1768475" y="102616"/>
                  </a:lnTo>
                  <a:lnTo>
                    <a:pt x="1771523" y="94996"/>
                  </a:lnTo>
                  <a:lnTo>
                    <a:pt x="1777365" y="80391"/>
                  </a:lnTo>
                  <a:lnTo>
                    <a:pt x="1778190" y="77597"/>
                  </a:lnTo>
                  <a:lnTo>
                    <a:pt x="1783372" y="60198"/>
                  </a:lnTo>
                  <a:lnTo>
                    <a:pt x="1784096" y="57785"/>
                  </a:lnTo>
                  <a:lnTo>
                    <a:pt x="1786559" y="45212"/>
                  </a:lnTo>
                  <a:lnTo>
                    <a:pt x="1787093" y="42545"/>
                  </a:lnTo>
                  <a:lnTo>
                    <a:pt x="1788668" y="34544"/>
                  </a:lnTo>
                  <a:lnTo>
                    <a:pt x="1789544" y="24892"/>
                  </a:lnTo>
                  <a:lnTo>
                    <a:pt x="1790700" y="12319"/>
                  </a:lnTo>
                  <a:lnTo>
                    <a:pt x="1733042" y="6985"/>
                  </a:lnTo>
                  <a:lnTo>
                    <a:pt x="1731200" y="27114"/>
                  </a:lnTo>
                  <a:lnTo>
                    <a:pt x="1731060" y="27813"/>
                  </a:lnTo>
                  <a:lnTo>
                    <a:pt x="1715465" y="79197"/>
                  </a:lnTo>
                  <a:lnTo>
                    <a:pt x="1715046" y="80010"/>
                  </a:lnTo>
                  <a:lnTo>
                    <a:pt x="1706892" y="95999"/>
                  </a:lnTo>
                  <a:lnTo>
                    <a:pt x="1706257" y="97028"/>
                  </a:lnTo>
                  <a:lnTo>
                    <a:pt x="1695894" y="113804"/>
                  </a:lnTo>
                  <a:lnTo>
                    <a:pt x="1684362" y="129806"/>
                  </a:lnTo>
                  <a:lnTo>
                    <a:pt x="1683512" y="130810"/>
                  </a:lnTo>
                  <a:lnTo>
                    <a:pt x="1670202" y="146558"/>
                  </a:lnTo>
                  <a:lnTo>
                    <a:pt x="1669580" y="147193"/>
                  </a:lnTo>
                  <a:lnTo>
                    <a:pt x="1654683" y="162661"/>
                  </a:lnTo>
                  <a:lnTo>
                    <a:pt x="1653819" y="163449"/>
                  </a:lnTo>
                  <a:lnTo>
                    <a:pt x="1636522" y="179451"/>
                  </a:lnTo>
                  <a:lnTo>
                    <a:pt x="1637792" y="178435"/>
                  </a:lnTo>
                  <a:lnTo>
                    <a:pt x="1617599" y="195072"/>
                  </a:lnTo>
                  <a:lnTo>
                    <a:pt x="1618615" y="194183"/>
                  </a:lnTo>
                  <a:lnTo>
                    <a:pt x="1596898" y="210312"/>
                  </a:lnTo>
                  <a:lnTo>
                    <a:pt x="1598168" y="209550"/>
                  </a:lnTo>
                  <a:lnTo>
                    <a:pt x="1575206" y="224853"/>
                  </a:lnTo>
                  <a:lnTo>
                    <a:pt x="1575943" y="224421"/>
                  </a:lnTo>
                  <a:lnTo>
                    <a:pt x="1574927" y="225044"/>
                  </a:lnTo>
                  <a:lnTo>
                    <a:pt x="1575206" y="224853"/>
                  </a:lnTo>
                  <a:lnTo>
                    <a:pt x="1574888" y="225044"/>
                  </a:lnTo>
                  <a:lnTo>
                    <a:pt x="1551381" y="239344"/>
                  </a:lnTo>
                  <a:lnTo>
                    <a:pt x="1526413" y="253111"/>
                  </a:lnTo>
                  <a:lnTo>
                    <a:pt x="1527302" y="252603"/>
                  </a:lnTo>
                  <a:lnTo>
                    <a:pt x="1526286" y="253111"/>
                  </a:lnTo>
                  <a:lnTo>
                    <a:pt x="1502524" y="264998"/>
                  </a:lnTo>
                  <a:lnTo>
                    <a:pt x="1491043" y="259588"/>
                  </a:lnTo>
                  <a:lnTo>
                    <a:pt x="1489964" y="259080"/>
                  </a:lnTo>
                  <a:lnTo>
                    <a:pt x="1490853" y="259588"/>
                  </a:lnTo>
                  <a:lnTo>
                    <a:pt x="1464691" y="246126"/>
                  </a:lnTo>
                  <a:lnTo>
                    <a:pt x="1465707" y="246634"/>
                  </a:lnTo>
                  <a:lnTo>
                    <a:pt x="1464792" y="246126"/>
                  </a:lnTo>
                  <a:lnTo>
                    <a:pt x="1441945" y="233299"/>
                  </a:lnTo>
                  <a:lnTo>
                    <a:pt x="1440815" y="232664"/>
                  </a:lnTo>
                  <a:lnTo>
                    <a:pt x="1441831" y="233299"/>
                  </a:lnTo>
                  <a:lnTo>
                    <a:pt x="1418336" y="218694"/>
                  </a:lnTo>
                  <a:lnTo>
                    <a:pt x="1419479" y="219329"/>
                  </a:lnTo>
                  <a:lnTo>
                    <a:pt x="1418539" y="218694"/>
                  </a:lnTo>
                  <a:lnTo>
                    <a:pt x="1398371" y="204978"/>
                  </a:lnTo>
                  <a:lnTo>
                    <a:pt x="1397406" y="204343"/>
                  </a:lnTo>
                  <a:lnTo>
                    <a:pt x="1397254" y="204228"/>
                  </a:lnTo>
                  <a:lnTo>
                    <a:pt x="1378623" y="190246"/>
                  </a:lnTo>
                  <a:lnTo>
                    <a:pt x="1378178" y="189915"/>
                  </a:lnTo>
                  <a:lnTo>
                    <a:pt x="1377505" y="189357"/>
                  </a:lnTo>
                  <a:lnTo>
                    <a:pt x="1359281" y="174244"/>
                  </a:lnTo>
                  <a:lnTo>
                    <a:pt x="1360551" y="175260"/>
                  </a:lnTo>
                  <a:lnTo>
                    <a:pt x="1359446" y="174244"/>
                  </a:lnTo>
                  <a:lnTo>
                    <a:pt x="1348930" y="164465"/>
                  </a:lnTo>
                  <a:lnTo>
                    <a:pt x="1345450" y="161239"/>
                  </a:lnTo>
                  <a:lnTo>
                    <a:pt x="1343825" y="158623"/>
                  </a:lnTo>
                  <a:lnTo>
                    <a:pt x="1341399" y="154749"/>
                  </a:lnTo>
                  <a:lnTo>
                    <a:pt x="1390523" y="131064"/>
                  </a:lnTo>
                  <a:lnTo>
                    <a:pt x="1385747" y="127381"/>
                  </a:lnTo>
                  <a:lnTo>
                    <a:pt x="1236726" y="12319"/>
                  </a:lnTo>
                  <a:lnTo>
                    <a:pt x="1234059" y="206502"/>
                  </a:lnTo>
                  <a:lnTo>
                    <a:pt x="1288935" y="180047"/>
                  </a:lnTo>
                  <a:lnTo>
                    <a:pt x="1300353" y="198374"/>
                  </a:lnTo>
                  <a:lnTo>
                    <a:pt x="1342136" y="235204"/>
                  </a:lnTo>
                  <a:lnTo>
                    <a:pt x="1387348" y="267589"/>
                  </a:lnTo>
                  <a:lnTo>
                    <a:pt x="1432877" y="294690"/>
                  </a:lnTo>
                  <a:lnTo>
                    <a:pt x="1413002" y="302260"/>
                  </a:lnTo>
                  <a:lnTo>
                    <a:pt x="1413891" y="301879"/>
                  </a:lnTo>
                  <a:lnTo>
                    <a:pt x="1382522" y="312420"/>
                  </a:lnTo>
                  <a:lnTo>
                    <a:pt x="1381696" y="312674"/>
                  </a:lnTo>
                  <a:lnTo>
                    <a:pt x="1349248" y="322707"/>
                  </a:lnTo>
                  <a:lnTo>
                    <a:pt x="1350010" y="322453"/>
                  </a:lnTo>
                  <a:lnTo>
                    <a:pt x="1315720" y="331724"/>
                  </a:lnTo>
                  <a:lnTo>
                    <a:pt x="1316609" y="331597"/>
                  </a:lnTo>
                  <a:lnTo>
                    <a:pt x="1281303" y="339979"/>
                  </a:lnTo>
                  <a:lnTo>
                    <a:pt x="1281938" y="339852"/>
                  </a:lnTo>
                  <a:lnTo>
                    <a:pt x="1245743" y="347599"/>
                  </a:lnTo>
                  <a:lnTo>
                    <a:pt x="1246505" y="347472"/>
                  </a:lnTo>
                  <a:lnTo>
                    <a:pt x="1231950" y="350177"/>
                  </a:lnTo>
                  <a:lnTo>
                    <a:pt x="1215136" y="347218"/>
                  </a:lnTo>
                  <a:lnTo>
                    <a:pt x="1215898" y="347345"/>
                  </a:lnTo>
                  <a:lnTo>
                    <a:pt x="1215250" y="347218"/>
                  </a:lnTo>
                  <a:lnTo>
                    <a:pt x="1180465" y="340360"/>
                  </a:lnTo>
                  <a:lnTo>
                    <a:pt x="1181227" y="340487"/>
                  </a:lnTo>
                  <a:lnTo>
                    <a:pt x="1180668" y="340360"/>
                  </a:lnTo>
                  <a:lnTo>
                    <a:pt x="1146683" y="332613"/>
                  </a:lnTo>
                  <a:lnTo>
                    <a:pt x="1147445" y="332740"/>
                  </a:lnTo>
                  <a:lnTo>
                    <a:pt x="1146949" y="332613"/>
                  </a:lnTo>
                  <a:lnTo>
                    <a:pt x="1114767" y="324358"/>
                  </a:lnTo>
                  <a:lnTo>
                    <a:pt x="1113790" y="324104"/>
                  </a:lnTo>
                  <a:lnTo>
                    <a:pt x="1114552" y="324358"/>
                  </a:lnTo>
                  <a:lnTo>
                    <a:pt x="1081786" y="314960"/>
                  </a:lnTo>
                  <a:lnTo>
                    <a:pt x="1082548" y="315087"/>
                  </a:lnTo>
                  <a:lnTo>
                    <a:pt x="1082141" y="314960"/>
                  </a:lnTo>
                  <a:lnTo>
                    <a:pt x="1050925" y="305054"/>
                  </a:lnTo>
                  <a:lnTo>
                    <a:pt x="1051814" y="305308"/>
                  </a:lnTo>
                  <a:lnTo>
                    <a:pt x="1051090" y="305054"/>
                  </a:lnTo>
                  <a:lnTo>
                    <a:pt x="1021080" y="294513"/>
                  </a:lnTo>
                  <a:lnTo>
                    <a:pt x="1021969" y="294767"/>
                  </a:lnTo>
                  <a:lnTo>
                    <a:pt x="1021308" y="294513"/>
                  </a:lnTo>
                  <a:lnTo>
                    <a:pt x="992251" y="283337"/>
                  </a:lnTo>
                  <a:lnTo>
                    <a:pt x="993140" y="283591"/>
                  </a:lnTo>
                  <a:lnTo>
                    <a:pt x="992530" y="283337"/>
                  </a:lnTo>
                  <a:lnTo>
                    <a:pt x="964565" y="271526"/>
                  </a:lnTo>
                  <a:lnTo>
                    <a:pt x="965581" y="271907"/>
                  </a:lnTo>
                  <a:lnTo>
                    <a:pt x="964768" y="271526"/>
                  </a:lnTo>
                  <a:lnTo>
                    <a:pt x="939355" y="259588"/>
                  </a:lnTo>
                  <a:lnTo>
                    <a:pt x="938276" y="259080"/>
                  </a:lnTo>
                  <a:lnTo>
                    <a:pt x="939165" y="259588"/>
                  </a:lnTo>
                  <a:lnTo>
                    <a:pt x="913003" y="246126"/>
                  </a:lnTo>
                  <a:lnTo>
                    <a:pt x="914019" y="246634"/>
                  </a:lnTo>
                  <a:lnTo>
                    <a:pt x="913104" y="246126"/>
                  </a:lnTo>
                  <a:lnTo>
                    <a:pt x="890257" y="233299"/>
                  </a:lnTo>
                  <a:lnTo>
                    <a:pt x="889127" y="232664"/>
                  </a:lnTo>
                  <a:lnTo>
                    <a:pt x="890143" y="233299"/>
                  </a:lnTo>
                  <a:lnTo>
                    <a:pt x="866648" y="218694"/>
                  </a:lnTo>
                  <a:lnTo>
                    <a:pt x="867791" y="219329"/>
                  </a:lnTo>
                  <a:lnTo>
                    <a:pt x="866851" y="218694"/>
                  </a:lnTo>
                  <a:lnTo>
                    <a:pt x="846683" y="204978"/>
                  </a:lnTo>
                  <a:lnTo>
                    <a:pt x="845718" y="204343"/>
                  </a:lnTo>
                  <a:lnTo>
                    <a:pt x="845566" y="204228"/>
                  </a:lnTo>
                  <a:lnTo>
                    <a:pt x="826935" y="190246"/>
                  </a:lnTo>
                  <a:lnTo>
                    <a:pt x="826490" y="189915"/>
                  </a:lnTo>
                  <a:lnTo>
                    <a:pt x="825817" y="189357"/>
                  </a:lnTo>
                  <a:lnTo>
                    <a:pt x="807593" y="174244"/>
                  </a:lnTo>
                  <a:lnTo>
                    <a:pt x="808863" y="175260"/>
                  </a:lnTo>
                  <a:lnTo>
                    <a:pt x="807758" y="174244"/>
                  </a:lnTo>
                  <a:lnTo>
                    <a:pt x="797242" y="164465"/>
                  </a:lnTo>
                  <a:lnTo>
                    <a:pt x="793762" y="161239"/>
                  </a:lnTo>
                  <a:lnTo>
                    <a:pt x="792137" y="158623"/>
                  </a:lnTo>
                  <a:lnTo>
                    <a:pt x="789711" y="154749"/>
                  </a:lnTo>
                  <a:lnTo>
                    <a:pt x="838835" y="131064"/>
                  </a:lnTo>
                  <a:lnTo>
                    <a:pt x="834059" y="127381"/>
                  </a:lnTo>
                  <a:lnTo>
                    <a:pt x="685165" y="12319"/>
                  </a:lnTo>
                  <a:lnTo>
                    <a:pt x="682371" y="206502"/>
                  </a:lnTo>
                  <a:lnTo>
                    <a:pt x="737247" y="180047"/>
                  </a:lnTo>
                  <a:lnTo>
                    <a:pt x="748665" y="198374"/>
                  </a:lnTo>
                  <a:lnTo>
                    <a:pt x="790448" y="235204"/>
                  </a:lnTo>
                  <a:lnTo>
                    <a:pt x="835660" y="267589"/>
                  </a:lnTo>
                  <a:lnTo>
                    <a:pt x="886079" y="297434"/>
                  </a:lnTo>
                  <a:lnTo>
                    <a:pt x="941451" y="324612"/>
                  </a:lnTo>
                  <a:lnTo>
                    <a:pt x="1001395" y="348996"/>
                  </a:lnTo>
                  <a:lnTo>
                    <a:pt x="1065403" y="370459"/>
                  </a:lnTo>
                  <a:lnTo>
                    <a:pt x="1067993" y="371208"/>
                  </a:lnTo>
                  <a:lnTo>
                    <a:pt x="1056640" y="372110"/>
                  </a:lnTo>
                  <a:lnTo>
                    <a:pt x="1057275" y="371983"/>
                  </a:lnTo>
                  <a:lnTo>
                    <a:pt x="1016635" y="374269"/>
                  </a:lnTo>
                  <a:lnTo>
                    <a:pt x="1017397" y="374142"/>
                  </a:lnTo>
                  <a:lnTo>
                    <a:pt x="976122" y="375285"/>
                  </a:lnTo>
                  <a:lnTo>
                    <a:pt x="935990" y="375412"/>
                  </a:lnTo>
                  <a:lnTo>
                    <a:pt x="901687" y="374650"/>
                  </a:lnTo>
                  <a:lnTo>
                    <a:pt x="895985" y="374523"/>
                  </a:lnTo>
                  <a:lnTo>
                    <a:pt x="896747" y="374650"/>
                  </a:lnTo>
                  <a:lnTo>
                    <a:pt x="857123" y="372745"/>
                  </a:lnTo>
                  <a:lnTo>
                    <a:pt x="857885" y="372745"/>
                  </a:lnTo>
                  <a:lnTo>
                    <a:pt x="820661" y="370078"/>
                  </a:lnTo>
                  <a:lnTo>
                    <a:pt x="818896" y="369951"/>
                  </a:lnTo>
                  <a:lnTo>
                    <a:pt x="819658" y="370078"/>
                  </a:lnTo>
                  <a:lnTo>
                    <a:pt x="782459" y="366395"/>
                  </a:lnTo>
                  <a:lnTo>
                    <a:pt x="781177" y="366268"/>
                  </a:lnTo>
                  <a:lnTo>
                    <a:pt x="781939" y="366395"/>
                  </a:lnTo>
                  <a:lnTo>
                    <a:pt x="745388" y="361950"/>
                  </a:lnTo>
                  <a:lnTo>
                    <a:pt x="744347" y="361823"/>
                  </a:lnTo>
                  <a:lnTo>
                    <a:pt x="744982" y="361950"/>
                  </a:lnTo>
                  <a:lnTo>
                    <a:pt x="708875" y="356616"/>
                  </a:lnTo>
                  <a:lnTo>
                    <a:pt x="708025" y="356489"/>
                  </a:lnTo>
                  <a:lnTo>
                    <a:pt x="685038" y="352463"/>
                  </a:lnTo>
                  <a:lnTo>
                    <a:pt x="660184" y="342265"/>
                  </a:lnTo>
                  <a:lnTo>
                    <a:pt x="659853" y="342150"/>
                  </a:lnTo>
                  <a:lnTo>
                    <a:pt x="659714" y="342087"/>
                  </a:lnTo>
                  <a:lnTo>
                    <a:pt x="659574" y="342036"/>
                  </a:lnTo>
                  <a:lnTo>
                    <a:pt x="659295" y="341884"/>
                  </a:lnTo>
                  <a:lnTo>
                    <a:pt x="614654" y="321818"/>
                  </a:lnTo>
                  <a:lnTo>
                    <a:pt x="613537" y="321310"/>
                  </a:lnTo>
                  <a:lnTo>
                    <a:pt x="614553" y="321818"/>
                  </a:lnTo>
                  <a:lnTo>
                    <a:pt x="581037" y="305257"/>
                  </a:lnTo>
                  <a:lnTo>
                    <a:pt x="585317" y="298323"/>
                  </a:lnTo>
                  <a:lnTo>
                    <a:pt x="590423" y="290068"/>
                  </a:lnTo>
                  <a:lnTo>
                    <a:pt x="599694" y="273939"/>
                  </a:lnTo>
                  <a:lnTo>
                    <a:pt x="600011" y="273304"/>
                  </a:lnTo>
                  <a:lnTo>
                    <a:pt x="606882" y="259969"/>
                  </a:lnTo>
                  <a:lnTo>
                    <a:pt x="608330" y="257175"/>
                  </a:lnTo>
                  <a:lnTo>
                    <a:pt x="613727" y="245618"/>
                  </a:lnTo>
                  <a:lnTo>
                    <a:pt x="616458" y="239776"/>
                  </a:lnTo>
                  <a:lnTo>
                    <a:pt x="620064" y="231152"/>
                  </a:lnTo>
                  <a:lnTo>
                    <a:pt x="624039" y="221627"/>
                  </a:lnTo>
                  <a:lnTo>
                    <a:pt x="626186" y="215773"/>
                  </a:lnTo>
                  <a:lnTo>
                    <a:pt x="630682" y="203581"/>
                  </a:lnTo>
                  <a:lnTo>
                    <a:pt x="631850" y="200025"/>
                  </a:lnTo>
                  <a:lnTo>
                    <a:pt x="636905" y="184658"/>
                  </a:lnTo>
                  <a:lnTo>
                    <a:pt x="642010" y="167005"/>
                  </a:lnTo>
                  <a:lnTo>
                    <a:pt x="642493" y="165354"/>
                  </a:lnTo>
                  <a:lnTo>
                    <a:pt x="646379" y="149860"/>
                  </a:lnTo>
                  <a:lnTo>
                    <a:pt x="647446" y="145669"/>
                  </a:lnTo>
                  <a:lnTo>
                    <a:pt x="650151" y="132207"/>
                  </a:lnTo>
                  <a:lnTo>
                    <a:pt x="651510" y="125476"/>
                  </a:lnTo>
                  <a:lnTo>
                    <a:pt x="653453" y="114300"/>
                  </a:lnTo>
                  <a:lnTo>
                    <a:pt x="655066" y="105029"/>
                  </a:lnTo>
                  <a:lnTo>
                    <a:pt x="657860" y="84074"/>
                  </a:lnTo>
                  <a:lnTo>
                    <a:pt x="658533" y="76962"/>
                  </a:lnTo>
                  <a:lnTo>
                    <a:pt x="659892" y="62992"/>
                  </a:lnTo>
                  <a:lnTo>
                    <a:pt x="660184" y="57912"/>
                  </a:lnTo>
                  <a:lnTo>
                    <a:pt x="661162" y="41402"/>
                  </a:lnTo>
                  <a:lnTo>
                    <a:pt x="661225" y="38481"/>
                  </a:lnTo>
                  <a:lnTo>
                    <a:pt x="661670" y="20066"/>
                  </a:lnTo>
                  <a:lnTo>
                    <a:pt x="603758" y="18796"/>
                  </a:lnTo>
                  <a:lnTo>
                    <a:pt x="603250" y="39624"/>
                  </a:lnTo>
                  <a:lnTo>
                    <a:pt x="603377" y="38481"/>
                  </a:lnTo>
                  <a:lnTo>
                    <a:pt x="602107" y="58928"/>
                  </a:lnTo>
                  <a:lnTo>
                    <a:pt x="602234" y="57912"/>
                  </a:lnTo>
                  <a:lnTo>
                    <a:pt x="600379" y="77444"/>
                  </a:lnTo>
                  <a:lnTo>
                    <a:pt x="600456" y="76962"/>
                  </a:lnTo>
                  <a:lnTo>
                    <a:pt x="600329" y="78105"/>
                  </a:lnTo>
                  <a:lnTo>
                    <a:pt x="600379" y="77444"/>
                  </a:lnTo>
                  <a:lnTo>
                    <a:pt x="600290" y="78105"/>
                  </a:lnTo>
                  <a:lnTo>
                    <a:pt x="597916" y="95758"/>
                  </a:lnTo>
                  <a:lnTo>
                    <a:pt x="597725" y="96774"/>
                  </a:lnTo>
                  <a:lnTo>
                    <a:pt x="594487" y="115316"/>
                  </a:lnTo>
                  <a:lnTo>
                    <a:pt x="594741" y="114300"/>
                  </a:lnTo>
                  <a:lnTo>
                    <a:pt x="590943" y="132676"/>
                  </a:lnTo>
                  <a:lnTo>
                    <a:pt x="590765" y="133350"/>
                  </a:lnTo>
                  <a:lnTo>
                    <a:pt x="586701" y="149974"/>
                  </a:lnTo>
                  <a:lnTo>
                    <a:pt x="586435" y="150876"/>
                  </a:lnTo>
                  <a:lnTo>
                    <a:pt x="581406" y="168148"/>
                  </a:lnTo>
                  <a:lnTo>
                    <a:pt x="575945" y="184785"/>
                  </a:lnTo>
                  <a:lnTo>
                    <a:pt x="576199" y="183896"/>
                  </a:lnTo>
                  <a:lnTo>
                    <a:pt x="575868" y="184785"/>
                  </a:lnTo>
                  <a:lnTo>
                    <a:pt x="570026" y="200787"/>
                  </a:lnTo>
                  <a:lnTo>
                    <a:pt x="569810" y="201295"/>
                  </a:lnTo>
                  <a:lnTo>
                    <a:pt x="563245" y="216789"/>
                  </a:lnTo>
                  <a:lnTo>
                    <a:pt x="563753" y="215773"/>
                  </a:lnTo>
                  <a:lnTo>
                    <a:pt x="556133" y="232029"/>
                  </a:lnTo>
                  <a:lnTo>
                    <a:pt x="556641" y="231152"/>
                  </a:lnTo>
                  <a:lnTo>
                    <a:pt x="548716" y="246354"/>
                  </a:lnTo>
                  <a:lnTo>
                    <a:pt x="549148" y="245618"/>
                  </a:lnTo>
                  <a:lnTo>
                    <a:pt x="548513" y="246761"/>
                  </a:lnTo>
                  <a:lnTo>
                    <a:pt x="548716" y="246354"/>
                  </a:lnTo>
                  <a:lnTo>
                    <a:pt x="548487" y="246761"/>
                  </a:lnTo>
                  <a:lnTo>
                    <a:pt x="540385" y="260858"/>
                  </a:lnTo>
                  <a:lnTo>
                    <a:pt x="541020" y="259969"/>
                  </a:lnTo>
                  <a:lnTo>
                    <a:pt x="532091" y="274104"/>
                  </a:lnTo>
                  <a:lnTo>
                    <a:pt x="532638" y="273304"/>
                  </a:lnTo>
                  <a:lnTo>
                    <a:pt x="531876" y="274447"/>
                  </a:lnTo>
                  <a:lnTo>
                    <a:pt x="532091" y="274104"/>
                  </a:lnTo>
                  <a:lnTo>
                    <a:pt x="531850" y="274447"/>
                  </a:lnTo>
                  <a:lnTo>
                    <a:pt x="529602" y="277736"/>
                  </a:lnTo>
                  <a:lnTo>
                    <a:pt x="492633" y="255524"/>
                  </a:lnTo>
                  <a:lnTo>
                    <a:pt x="493903" y="256286"/>
                  </a:lnTo>
                  <a:lnTo>
                    <a:pt x="492760" y="255524"/>
                  </a:lnTo>
                  <a:lnTo>
                    <a:pt x="458647" y="232791"/>
                  </a:lnTo>
                  <a:lnTo>
                    <a:pt x="458647" y="351980"/>
                  </a:lnTo>
                  <a:lnTo>
                    <a:pt x="451243" y="357187"/>
                  </a:lnTo>
                  <a:lnTo>
                    <a:pt x="417131" y="375615"/>
                  </a:lnTo>
                  <a:lnTo>
                    <a:pt x="391922" y="384429"/>
                  </a:lnTo>
                  <a:lnTo>
                    <a:pt x="393827" y="383794"/>
                  </a:lnTo>
                  <a:lnTo>
                    <a:pt x="380276" y="387096"/>
                  </a:lnTo>
                  <a:lnTo>
                    <a:pt x="368287" y="389089"/>
                  </a:lnTo>
                  <a:lnTo>
                    <a:pt x="355600" y="390309"/>
                  </a:lnTo>
                  <a:lnTo>
                    <a:pt x="343154" y="390626"/>
                  </a:lnTo>
                  <a:lnTo>
                    <a:pt x="332219" y="390144"/>
                  </a:lnTo>
                  <a:lnTo>
                    <a:pt x="330581" y="390080"/>
                  </a:lnTo>
                  <a:lnTo>
                    <a:pt x="330098" y="390017"/>
                  </a:lnTo>
                  <a:lnTo>
                    <a:pt x="320078" y="388874"/>
                  </a:lnTo>
                  <a:lnTo>
                    <a:pt x="317055" y="388531"/>
                  </a:lnTo>
                  <a:lnTo>
                    <a:pt x="316852" y="388493"/>
                  </a:lnTo>
                  <a:lnTo>
                    <a:pt x="306692" y="386588"/>
                  </a:lnTo>
                  <a:lnTo>
                    <a:pt x="306222" y="386499"/>
                  </a:lnTo>
                  <a:lnTo>
                    <a:pt x="305079" y="386207"/>
                  </a:lnTo>
                  <a:lnTo>
                    <a:pt x="294601" y="383540"/>
                  </a:lnTo>
                  <a:lnTo>
                    <a:pt x="293141" y="383171"/>
                  </a:lnTo>
                  <a:lnTo>
                    <a:pt x="292735" y="383032"/>
                  </a:lnTo>
                  <a:lnTo>
                    <a:pt x="282829" y="379730"/>
                  </a:lnTo>
                  <a:lnTo>
                    <a:pt x="280733" y="379044"/>
                  </a:lnTo>
                  <a:lnTo>
                    <a:pt x="280568" y="378980"/>
                  </a:lnTo>
                  <a:lnTo>
                    <a:pt x="270852" y="375031"/>
                  </a:lnTo>
                  <a:lnTo>
                    <a:pt x="270217" y="374777"/>
                  </a:lnTo>
                  <a:lnTo>
                    <a:pt x="269176" y="374269"/>
                  </a:lnTo>
                  <a:lnTo>
                    <a:pt x="259130" y="369443"/>
                  </a:lnTo>
                  <a:lnTo>
                    <a:pt x="257810" y="368833"/>
                  </a:lnTo>
                  <a:lnTo>
                    <a:pt x="257581" y="368681"/>
                  </a:lnTo>
                  <a:lnTo>
                    <a:pt x="247815" y="363220"/>
                  </a:lnTo>
                  <a:lnTo>
                    <a:pt x="245999" y="362204"/>
                  </a:lnTo>
                  <a:lnTo>
                    <a:pt x="247523" y="363220"/>
                  </a:lnTo>
                  <a:lnTo>
                    <a:pt x="236537" y="356235"/>
                  </a:lnTo>
                  <a:lnTo>
                    <a:pt x="235966" y="355879"/>
                  </a:lnTo>
                  <a:lnTo>
                    <a:pt x="235077" y="355219"/>
                  </a:lnTo>
                  <a:lnTo>
                    <a:pt x="225323" y="348107"/>
                  </a:lnTo>
                  <a:lnTo>
                    <a:pt x="224282" y="347345"/>
                  </a:lnTo>
                  <a:lnTo>
                    <a:pt x="224980" y="347865"/>
                  </a:lnTo>
                  <a:lnTo>
                    <a:pt x="224332" y="347345"/>
                  </a:lnTo>
                  <a:lnTo>
                    <a:pt x="214630" y="339598"/>
                  </a:lnTo>
                  <a:lnTo>
                    <a:pt x="213487" y="338582"/>
                  </a:lnTo>
                  <a:lnTo>
                    <a:pt x="204216" y="330327"/>
                  </a:lnTo>
                  <a:lnTo>
                    <a:pt x="202946" y="329184"/>
                  </a:lnTo>
                  <a:lnTo>
                    <a:pt x="204089" y="330327"/>
                  </a:lnTo>
                  <a:lnTo>
                    <a:pt x="193929" y="320294"/>
                  </a:lnTo>
                  <a:lnTo>
                    <a:pt x="193738" y="320103"/>
                  </a:lnTo>
                  <a:lnTo>
                    <a:pt x="193001" y="319278"/>
                  </a:lnTo>
                  <a:lnTo>
                    <a:pt x="184175" y="309499"/>
                  </a:lnTo>
                  <a:lnTo>
                    <a:pt x="183832" y="309130"/>
                  </a:lnTo>
                  <a:lnTo>
                    <a:pt x="183299" y="308483"/>
                  </a:lnTo>
                  <a:lnTo>
                    <a:pt x="174802" y="298196"/>
                  </a:lnTo>
                  <a:lnTo>
                    <a:pt x="174256" y="297535"/>
                  </a:lnTo>
                  <a:lnTo>
                    <a:pt x="173901" y="297053"/>
                  </a:lnTo>
                  <a:lnTo>
                    <a:pt x="165595" y="285877"/>
                  </a:lnTo>
                  <a:lnTo>
                    <a:pt x="164846" y="284861"/>
                  </a:lnTo>
                  <a:lnTo>
                    <a:pt x="165481" y="285877"/>
                  </a:lnTo>
                  <a:lnTo>
                    <a:pt x="156768" y="273177"/>
                  </a:lnTo>
                  <a:lnTo>
                    <a:pt x="156222" y="272402"/>
                  </a:lnTo>
                  <a:lnTo>
                    <a:pt x="156095" y="272199"/>
                  </a:lnTo>
                  <a:lnTo>
                    <a:pt x="148412" y="259842"/>
                  </a:lnTo>
                  <a:lnTo>
                    <a:pt x="147701" y="258699"/>
                  </a:lnTo>
                  <a:lnTo>
                    <a:pt x="148336" y="259842"/>
                  </a:lnTo>
                  <a:lnTo>
                    <a:pt x="140398" y="245884"/>
                  </a:lnTo>
                  <a:lnTo>
                    <a:pt x="139827" y="244856"/>
                  </a:lnTo>
                  <a:lnTo>
                    <a:pt x="140335" y="245884"/>
                  </a:lnTo>
                  <a:lnTo>
                    <a:pt x="132334" y="230390"/>
                  </a:lnTo>
                  <a:lnTo>
                    <a:pt x="133223" y="231914"/>
                  </a:lnTo>
                  <a:lnTo>
                    <a:pt x="132537" y="230390"/>
                  </a:lnTo>
                  <a:lnTo>
                    <a:pt x="119468" y="200787"/>
                  </a:lnTo>
                  <a:lnTo>
                    <a:pt x="118922" y="199555"/>
                  </a:lnTo>
                  <a:lnTo>
                    <a:pt x="118770" y="199136"/>
                  </a:lnTo>
                  <a:lnTo>
                    <a:pt x="115011" y="188849"/>
                  </a:lnTo>
                  <a:lnTo>
                    <a:pt x="114693" y="188010"/>
                  </a:lnTo>
                  <a:lnTo>
                    <a:pt x="140169" y="183705"/>
                  </a:lnTo>
                  <a:lnTo>
                    <a:pt x="139827" y="209550"/>
                  </a:lnTo>
                  <a:lnTo>
                    <a:pt x="194703" y="183095"/>
                  </a:lnTo>
                  <a:lnTo>
                    <a:pt x="206121" y="201422"/>
                  </a:lnTo>
                  <a:lnTo>
                    <a:pt x="247904" y="238264"/>
                  </a:lnTo>
                  <a:lnTo>
                    <a:pt x="293116" y="270637"/>
                  </a:lnTo>
                  <a:lnTo>
                    <a:pt x="343535" y="300482"/>
                  </a:lnTo>
                  <a:lnTo>
                    <a:pt x="398907" y="327660"/>
                  </a:lnTo>
                  <a:lnTo>
                    <a:pt x="458647" y="351980"/>
                  </a:lnTo>
                  <a:lnTo>
                    <a:pt x="458647" y="232791"/>
                  </a:lnTo>
                  <a:lnTo>
                    <a:pt x="458089" y="232410"/>
                  </a:lnTo>
                  <a:lnTo>
                    <a:pt x="459486" y="233299"/>
                  </a:lnTo>
                  <a:lnTo>
                    <a:pt x="458292" y="232410"/>
                  </a:lnTo>
                  <a:lnTo>
                    <a:pt x="426720" y="208788"/>
                  </a:lnTo>
                  <a:lnTo>
                    <a:pt x="428117" y="209804"/>
                  </a:lnTo>
                  <a:lnTo>
                    <a:pt x="426910" y="208788"/>
                  </a:lnTo>
                  <a:lnTo>
                    <a:pt x="410832" y="195122"/>
                  </a:lnTo>
                  <a:lnTo>
                    <a:pt x="410832" y="269227"/>
                  </a:lnTo>
                  <a:lnTo>
                    <a:pt x="396811" y="262636"/>
                  </a:lnTo>
                  <a:lnTo>
                    <a:pt x="395732" y="262128"/>
                  </a:lnTo>
                  <a:lnTo>
                    <a:pt x="396621" y="262636"/>
                  </a:lnTo>
                  <a:lnTo>
                    <a:pt x="370459" y="249174"/>
                  </a:lnTo>
                  <a:lnTo>
                    <a:pt x="371475" y="249682"/>
                  </a:lnTo>
                  <a:lnTo>
                    <a:pt x="370560" y="249174"/>
                  </a:lnTo>
                  <a:lnTo>
                    <a:pt x="347713" y="236359"/>
                  </a:lnTo>
                  <a:lnTo>
                    <a:pt x="346583" y="235712"/>
                  </a:lnTo>
                  <a:lnTo>
                    <a:pt x="347599" y="236359"/>
                  </a:lnTo>
                  <a:lnTo>
                    <a:pt x="324104" y="221742"/>
                  </a:lnTo>
                  <a:lnTo>
                    <a:pt x="325247" y="222389"/>
                  </a:lnTo>
                  <a:lnTo>
                    <a:pt x="324307" y="221742"/>
                  </a:lnTo>
                  <a:lnTo>
                    <a:pt x="304139" y="208026"/>
                  </a:lnTo>
                  <a:lnTo>
                    <a:pt x="303123" y="207352"/>
                  </a:lnTo>
                  <a:lnTo>
                    <a:pt x="290537" y="197916"/>
                  </a:lnTo>
                  <a:lnTo>
                    <a:pt x="320509" y="182740"/>
                  </a:lnTo>
                  <a:lnTo>
                    <a:pt x="330581" y="199136"/>
                  </a:lnTo>
                  <a:lnTo>
                    <a:pt x="360172" y="228092"/>
                  </a:lnTo>
                  <a:lnTo>
                    <a:pt x="391287" y="254508"/>
                  </a:lnTo>
                  <a:lnTo>
                    <a:pt x="410832" y="269227"/>
                  </a:lnTo>
                  <a:lnTo>
                    <a:pt x="410832" y="195122"/>
                  </a:lnTo>
                  <a:lnTo>
                    <a:pt x="400164" y="186055"/>
                  </a:lnTo>
                  <a:lnTo>
                    <a:pt x="398526" y="184658"/>
                  </a:lnTo>
                  <a:lnTo>
                    <a:pt x="399923" y="186055"/>
                  </a:lnTo>
                  <a:lnTo>
                    <a:pt x="379196" y="165735"/>
                  </a:lnTo>
                  <a:lnTo>
                    <a:pt x="376364" y="162966"/>
                  </a:lnTo>
                  <a:lnTo>
                    <a:pt x="374713" y="160274"/>
                  </a:lnTo>
                  <a:lnTo>
                    <a:pt x="372376" y="156464"/>
                  </a:lnTo>
                  <a:lnTo>
                    <a:pt x="421767" y="131445"/>
                  </a:lnTo>
                  <a:lnTo>
                    <a:pt x="419531" y="129794"/>
                  </a:lnTo>
                  <a:lnTo>
                    <a:pt x="266661" y="16383"/>
                  </a:lnTo>
                  <a:lnTo>
                    <a:pt x="266661" y="178638"/>
                  </a:lnTo>
                  <a:lnTo>
                    <a:pt x="265049" y="177292"/>
                  </a:lnTo>
                  <a:lnTo>
                    <a:pt x="266319" y="178308"/>
                  </a:lnTo>
                  <a:lnTo>
                    <a:pt x="265214" y="177292"/>
                  </a:lnTo>
                  <a:lnTo>
                    <a:pt x="254698" y="167513"/>
                  </a:lnTo>
                  <a:lnTo>
                    <a:pt x="251218" y="164287"/>
                  </a:lnTo>
                  <a:lnTo>
                    <a:pt x="249593" y="161671"/>
                  </a:lnTo>
                  <a:lnTo>
                    <a:pt x="247167" y="157797"/>
                  </a:lnTo>
                  <a:lnTo>
                    <a:pt x="266496" y="148475"/>
                  </a:lnTo>
                  <a:lnTo>
                    <a:pt x="266661" y="178638"/>
                  </a:lnTo>
                  <a:lnTo>
                    <a:pt x="266661" y="16383"/>
                  </a:lnTo>
                  <a:lnTo>
                    <a:pt x="265811" y="15748"/>
                  </a:lnTo>
                  <a:lnTo>
                    <a:pt x="266306" y="110972"/>
                  </a:lnTo>
                  <a:lnTo>
                    <a:pt x="142494" y="15367"/>
                  </a:lnTo>
                  <a:lnTo>
                    <a:pt x="140817" y="136690"/>
                  </a:lnTo>
                  <a:lnTo>
                    <a:pt x="114401" y="100520"/>
                  </a:lnTo>
                  <a:lnTo>
                    <a:pt x="114401" y="188061"/>
                  </a:lnTo>
                  <a:lnTo>
                    <a:pt x="114401" y="100520"/>
                  </a:lnTo>
                  <a:lnTo>
                    <a:pt x="56769" y="21590"/>
                  </a:lnTo>
                  <a:lnTo>
                    <a:pt x="0" y="207391"/>
                  </a:lnTo>
                  <a:lnTo>
                    <a:pt x="57277" y="197713"/>
                  </a:lnTo>
                  <a:lnTo>
                    <a:pt x="57912" y="201295"/>
                  </a:lnTo>
                  <a:lnTo>
                    <a:pt x="80518" y="256032"/>
                  </a:lnTo>
                  <a:lnTo>
                    <a:pt x="107950" y="304419"/>
                  </a:lnTo>
                  <a:lnTo>
                    <a:pt x="139954" y="346964"/>
                  </a:lnTo>
                  <a:lnTo>
                    <a:pt x="176657" y="383286"/>
                  </a:lnTo>
                  <a:lnTo>
                    <a:pt x="217170" y="412496"/>
                  </a:lnTo>
                  <a:lnTo>
                    <a:pt x="261747" y="433832"/>
                  </a:lnTo>
                  <a:lnTo>
                    <a:pt x="309245" y="446024"/>
                  </a:lnTo>
                  <a:lnTo>
                    <a:pt x="342265" y="448564"/>
                  </a:lnTo>
                  <a:lnTo>
                    <a:pt x="359283" y="448183"/>
                  </a:lnTo>
                  <a:lnTo>
                    <a:pt x="408432" y="439928"/>
                  </a:lnTo>
                  <a:lnTo>
                    <a:pt x="454787" y="422021"/>
                  </a:lnTo>
                  <a:lnTo>
                    <a:pt x="497459" y="395605"/>
                  </a:lnTo>
                  <a:lnTo>
                    <a:pt x="503643" y="390652"/>
                  </a:lnTo>
                  <a:lnTo>
                    <a:pt x="503961" y="390398"/>
                  </a:lnTo>
                  <a:lnTo>
                    <a:pt x="504126" y="390271"/>
                  </a:lnTo>
                  <a:lnTo>
                    <a:pt x="505396" y="389255"/>
                  </a:lnTo>
                  <a:lnTo>
                    <a:pt x="505714" y="389001"/>
                  </a:lnTo>
                  <a:lnTo>
                    <a:pt x="507936" y="387223"/>
                  </a:lnTo>
                  <a:lnTo>
                    <a:pt x="508406" y="386842"/>
                  </a:lnTo>
                  <a:lnTo>
                    <a:pt x="510794" y="384937"/>
                  </a:lnTo>
                  <a:lnTo>
                    <a:pt x="511365" y="384429"/>
                  </a:lnTo>
                  <a:lnTo>
                    <a:pt x="515747" y="380619"/>
                  </a:lnTo>
                  <a:lnTo>
                    <a:pt x="516470" y="379984"/>
                  </a:lnTo>
                  <a:lnTo>
                    <a:pt x="520992" y="376047"/>
                  </a:lnTo>
                  <a:lnTo>
                    <a:pt x="521868" y="375285"/>
                  </a:lnTo>
                  <a:lnTo>
                    <a:pt x="523621" y="373761"/>
                  </a:lnTo>
                  <a:lnTo>
                    <a:pt x="556387" y="383159"/>
                  </a:lnTo>
                  <a:lnTo>
                    <a:pt x="590804" y="392049"/>
                  </a:lnTo>
                  <a:lnTo>
                    <a:pt x="626237" y="400050"/>
                  </a:lnTo>
                  <a:lnTo>
                    <a:pt x="662305" y="407289"/>
                  </a:lnTo>
                  <a:lnTo>
                    <a:pt x="669124" y="408495"/>
                  </a:lnTo>
                  <a:lnTo>
                    <a:pt x="687070" y="415798"/>
                  </a:lnTo>
                  <a:lnTo>
                    <a:pt x="739521" y="435483"/>
                  </a:lnTo>
                  <a:lnTo>
                    <a:pt x="794385" y="454152"/>
                  </a:lnTo>
                  <a:lnTo>
                    <a:pt x="851408" y="471805"/>
                  </a:lnTo>
                  <a:lnTo>
                    <a:pt x="910463" y="488569"/>
                  </a:lnTo>
                  <a:lnTo>
                    <a:pt x="971804" y="504444"/>
                  </a:lnTo>
                  <a:lnTo>
                    <a:pt x="1034923" y="519176"/>
                  </a:lnTo>
                  <a:lnTo>
                    <a:pt x="1100074" y="532892"/>
                  </a:lnTo>
                  <a:lnTo>
                    <a:pt x="1167003" y="545465"/>
                  </a:lnTo>
                  <a:lnTo>
                    <a:pt x="1235583" y="557022"/>
                  </a:lnTo>
                  <a:lnTo>
                    <a:pt x="1305941" y="567309"/>
                  </a:lnTo>
                  <a:lnTo>
                    <a:pt x="1377950" y="576580"/>
                  </a:lnTo>
                  <a:lnTo>
                    <a:pt x="1525778" y="591312"/>
                  </a:lnTo>
                  <a:lnTo>
                    <a:pt x="1678813" y="600964"/>
                  </a:lnTo>
                  <a:lnTo>
                    <a:pt x="1836293" y="605345"/>
                  </a:lnTo>
                  <a:lnTo>
                    <a:pt x="1920367" y="605434"/>
                  </a:lnTo>
                  <a:lnTo>
                    <a:pt x="2003298" y="603999"/>
                  </a:lnTo>
                  <a:lnTo>
                    <a:pt x="2165591" y="596646"/>
                  </a:lnTo>
                  <a:lnTo>
                    <a:pt x="2322830" y="583692"/>
                  </a:lnTo>
                  <a:lnTo>
                    <a:pt x="2399284" y="575183"/>
                  </a:lnTo>
                  <a:lnTo>
                    <a:pt x="2474214" y="565277"/>
                  </a:lnTo>
                  <a:lnTo>
                    <a:pt x="2547366" y="554101"/>
                  </a:lnTo>
                  <a:lnTo>
                    <a:pt x="2585237" y="547497"/>
                  </a:lnTo>
                  <a:lnTo>
                    <a:pt x="2618740" y="541655"/>
                  </a:lnTo>
                  <a:lnTo>
                    <a:pt x="2633014" y="538861"/>
                  </a:lnTo>
                  <a:lnTo>
                    <a:pt x="2688209" y="528066"/>
                  </a:lnTo>
                  <a:lnTo>
                    <a:pt x="2755646" y="513334"/>
                  </a:lnTo>
                  <a:lnTo>
                    <a:pt x="2777439" y="508000"/>
                  </a:lnTo>
                  <a:lnTo>
                    <a:pt x="2821051" y="497332"/>
                  </a:lnTo>
                  <a:lnTo>
                    <a:pt x="2884297" y="480314"/>
                  </a:lnTo>
                  <a:lnTo>
                    <a:pt x="2914434" y="471297"/>
                  </a:lnTo>
                  <a:lnTo>
                    <a:pt x="2945003" y="462153"/>
                  </a:lnTo>
                  <a:lnTo>
                    <a:pt x="2960611" y="457073"/>
                  </a:lnTo>
                  <a:lnTo>
                    <a:pt x="3003550" y="443103"/>
                  </a:lnTo>
                  <a:lnTo>
                    <a:pt x="3008833" y="441198"/>
                  </a:lnTo>
                  <a:lnTo>
                    <a:pt x="3054972" y="424561"/>
                  </a:lnTo>
                  <a:lnTo>
                    <a:pt x="3059557" y="422910"/>
                  </a:lnTo>
                  <a:lnTo>
                    <a:pt x="3099473" y="407035"/>
                  </a:lnTo>
                  <a:lnTo>
                    <a:pt x="3112897" y="401701"/>
                  </a:lnTo>
                  <a:lnTo>
                    <a:pt x="3143656" y="388239"/>
                  </a:lnTo>
                  <a:lnTo>
                    <a:pt x="3163697" y="379476"/>
                  </a:lnTo>
                  <a:lnTo>
                    <a:pt x="3185528" y="368935"/>
                  </a:lnTo>
                  <a:lnTo>
                    <a:pt x="3211576" y="356362"/>
                  </a:lnTo>
                  <a:lnTo>
                    <a:pt x="3227273" y="347980"/>
                  </a:lnTo>
                  <a:lnTo>
                    <a:pt x="3256534" y="332359"/>
                  </a:lnTo>
                  <a:lnTo>
                    <a:pt x="3266135" y="326644"/>
                  </a:lnTo>
                  <a:lnTo>
                    <a:pt x="3298571" y="307340"/>
                  </a:lnTo>
                  <a:lnTo>
                    <a:pt x="3302038" y="305054"/>
                  </a:lnTo>
                  <a:lnTo>
                    <a:pt x="3337687" y="281559"/>
                  </a:lnTo>
                  <a:lnTo>
                    <a:pt x="3369106" y="257937"/>
                  </a:lnTo>
                  <a:lnTo>
                    <a:pt x="3373501" y="254635"/>
                  </a:lnTo>
                  <a:lnTo>
                    <a:pt x="3397021" y="234708"/>
                  </a:lnTo>
                  <a:lnTo>
                    <a:pt x="3406013" y="227076"/>
                  </a:lnTo>
                  <a:lnTo>
                    <a:pt x="3423323" y="210058"/>
                  </a:lnTo>
                  <a:lnTo>
                    <a:pt x="3424491" y="208927"/>
                  </a:lnTo>
                  <a:lnTo>
                    <a:pt x="3435223" y="198374"/>
                  </a:lnTo>
                  <a:lnTo>
                    <a:pt x="3447923" y="183642"/>
                  </a:lnTo>
                  <a:lnTo>
                    <a:pt x="3460750" y="168783"/>
                  </a:lnTo>
                  <a:lnTo>
                    <a:pt x="3467265" y="159639"/>
                  </a:lnTo>
                  <a:lnTo>
                    <a:pt x="3468535" y="157861"/>
                  </a:lnTo>
                  <a:lnTo>
                    <a:pt x="3482594" y="138176"/>
                  </a:lnTo>
                  <a:lnTo>
                    <a:pt x="3486137" y="131953"/>
                  </a:lnTo>
                  <a:lnTo>
                    <a:pt x="3499675" y="108204"/>
                  </a:lnTo>
                  <a:lnTo>
                    <a:pt x="3500628" y="106553"/>
                  </a:lnTo>
                  <a:lnTo>
                    <a:pt x="3501009" y="105664"/>
                  </a:lnTo>
                  <a:lnTo>
                    <a:pt x="3511042" y="82296"/>
                  </a:lnTo>
                  <a:lnTo>
                    <a:pt x="3512350" y="79248"/>
                  </a:lnTo>
                  <a:lnTo>
                    <a:pt x="3514598" y="74041"/>
                  </a:lnTo>
                  <a:lnTo>
                    <a:pt x="3519728" y="56261"/>
                  </a:lnTo>
                  <a:lnTo>
                    <a:pt x="3520681" y="52959"/>
                  </a:lnTo>
                  <a:lnTo>
                    <a:pt x="3524250" y="40640"/>
                  </a:lnTo>
                  <a:lnTo>
                    <a:pt x="3525761" y="30226"/>
                  </a:lnTo>
                  <a:lnTo>
                    <a:pt x="3526307" y="26543"/>
                  </a:lnTo>
                  <a:lnTo>
                    <a:pt x="3528949" y="850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865882" y="4520565"/>
            <a:ext cx="499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9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6718" y="314261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5872" y="1254252"/>
            <a:ext cx="5824855" cy="1569720"/>
          </a:xfrm>
          <a:custGeom>
            <a:avLst/>
            <a:gdLst/>
            <a:ahLst/>
            <a:cxnLst/>
            <a:rect l="l" t="t" r="r" b="b"/>
            <a:pathLst>
              <a:path w="5824855" h="1569720">
                <a:moveTo>
                  <a:pt x="0" y="1569720"/>
                </a:moveTo>
                <a:lnTo>
                  <a:pt x="5824728" y="1569720"/>
                </a:lnTo>
                <a:lnTo>
                  <a:pt x="5824728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45994" y="1273301"/>
            <a:ext cx="4785360" cy="279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Georgia"/>
                <a:cs typeface="Georgia"/>
              </a:rPr>
              <a:t>K</a:t>
            </a:r>
            <a:r>
              <a:rPr sz="2550" dirty="0">
                <a:latin typeface="Georgia"/>
                <a:cs typeface="Georgia"/>
              </a:rPr>
              <a:t>NUTH</a:t>
            </a:r>
            <a:r>
              <a:rPr sz="3200" dirty="0">
                <a:latin typeface="Georgia"/>
                <a:cs typeface="Georgia"/>
              </a:rPr>
              <a:t>S</a:t>
            </a:r>
            <a:r>
              <a:rPr sz="2550" dirty="0">
                <a:latin typeface="Georgia"/>
                <a:cs typeface="Georgia"/>
              </a:rPr>
              <a:t>HUFFLE</a:t>
            </a:r>
            <a:r>
              <a:rPr sz="3200" dirty="0">
                <a:latin typeface="Georgia"/>
                <a:cs typeface="Georgia"/>
              </a:rPr>
              <a:t>(</a:t>
            </a:r>
            <a:r>
              <a:rPr sz="3200" i="1" dirty="0">
                <a:latin typeface="Georgia"/>
                <a:cs typeface="Georgia"/>
              </a:rPr>
              <a:t>A</a:t>
            </a:r>
            <a:r>
              <a:rPr sz="3200" dirty="0">
                <a:latin typeface="Georgia"/>
                <a:cs typeface="Georgia"/>
              </a:rPr>
              <a:t>,</a:t>
            </a:r>
            <a:r>
              <a:rPr sz="3200" spc="1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H</a:t>
            </a:r>
            <a:r>
              <a:rPr sz="3200" dirty="0">
                <a:latin typeface="Georgia"/>
                <a:cs typeface="Georgia"/>
              </a:rPr>
              <a:t>)</a:t>
            </a:r>
            <a:endParaRPr sz="3200">
              <a:latin typeface="Georgia"/>
              <a:cs typeface="Georgia"/>
            </a:endParaRPr>
          </a:p>
          <a:p>
            <a:pPr marL="97790" algn="ctr">
              <a:lnSpc>
                <a:spcPct val="100000"/>
              </a:lnSpc>
            </a:pPr>
            <a:r>
              <a:rPr sz="3200" b="1" spc="-5" dirty="0">
                <a:latin typeface="Georgia"/>
                <a:cs typeface="Georgia"/>
              </a:rPr>
              <a:t>for</a:t>
            </a:r>
            <a:r>
              <a:rPr sz="3200" b="1" spc="-5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i</a:t>
            </a:r>
            <a:r>
              <a:rPr sz="3200" i="1" spc="-10" dirty="0">
                <a:latin typeface="Georgia"/>
                <a:cs typeface="Georgia"/>
              </a:rPr>
              <a:t> </a:t>
            </a:r>
            <a:r>
              <a:rPr sz="3200" dirty="0">
                <a:latin typeface="Wingdings"/>
                <a:cs typeface="Wingdings"/>
              </a:rPr>
              <a:t>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Georgia"/>
                <a:cs typeface="Georgia"/>
              </a:rPr>
              <a:t>n</a:t>
            </a:r>
            <a:r>
              <a:rPr sz="3200" i="1" spc="-2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to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1</a:t>
            </a:r>
            <a:r>
              <a:rPr sz="3200" spc="-5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do</a:t>
            </a:r>
            <a:endParaRPr sz="3200">
              <a:latin typeface="Georgia"/>
              <a:cs typeface="Georgia"/>
            </a:endParaRPr>
          </a:p>
          <a:p>
            <a:pPr marL="1300480" algn="ctr">
              <a:lnSpc>
                <a:spcPct val="100000"/>
              </a:lnSpc>
            </a:pPr>
            <a:r>
              <a:rPr sz="3200" spc="-5" dirty="0">
                <a:latin typeface="Georgia"/>
                <a:cs typeface="Georgia"/>
              </a:rPr>
              <a:t>swap(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H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]],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])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1079500" algn="l"/>
                <a:tab pos="1645285" algn="l"/>
                <a:tab pos="2211705" algn="l"/>
                <a:tab pos="2778125" algn="l"/>
                <a:tab pos="3344545" algn="l"/>
                <a:tab pos="3910965" algn="l"/>
                <a:tab pos="4476750" algn="l"/>
              </a:tabLst>
            </a:pPr>
            <a:r>
              <a:rPr sz="1800" spc="-30" dirty="0">
                <a:solidFill>
                  <a:srgbClr val="008000"/>
                </a:solidFill>
                <a:latin typeface="Microsoft Sans Serif"/>
                <a:cs typeface="Microsoft Sans Serif"/>
              </a:rPr>
              <a:t>Iterate	</a:t>
            </a: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1	2	3	4	5	</a:t>
            </a:r>
            <a:r>
              <a:rPr sz="2700" spc="-82" baseline="3086" dirty="0">
                <a:solidFill>
                  <a:srgbClr val="008000"/>
                </a:solidFill>
                <a:latin typeface="Microsoft Sans Serif"/>
                <a:cs typeface="Microsoft Sans Serif"/>
              </a:rPr>
              <a:t>6	7</a:t>
            </a:r>
            <a:endParaRPr sz="2700" baseline="3086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3208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latin typeface="Georgia"/>
                <a:cs typeface="Georgia"/>
              </a:rPr>
              <a:t>H</a:t>
            </a:r>
            <a:r>
              <a:rPr sz="2400" i="1" spc="-6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95115" y="3601211"/>
          <a:ext cx="4531356" cy="565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4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595115" y="4430267"/>
          <a:ext cx="4531356" cy="566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f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g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9740" y="172923"/>
            <a:ext cx="102654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D5060"/>
                </a:solidFill>
              </a:rPr>
              <a:t>Can</a:t>
            </a:r>
            <a:r>
              <a:rPr sz="3200" spc="-2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this</a:t>
            </a:r>
            <a:r>
              <a:rPr sz="3200" spc="-30" dirty="0">
                <a:solidFill>
                  <a:srgbClr val="4D5060"/>
                </a:solidFill>
              </a:rPr>
              <a:t> </a:t>
            </a:r>
            <a:r>
              <a:rPr sz="3200" spc="-5" dirty="0">
                <a:solidFill>
                  <a:srgbClr val="4D5060"/>
                </a:solidFill>
              </a:rPr>
              <a:t>simple</a:t>
            </a:r>
            <a:r>
              <a:rPr sz="3200" spc="-10" dirty="0">
                <a:solidFill>
                  <a:srgbClr val="4D5060"/>
                </a:solidFill>
              </a:rPr>
              <a:t> </a:t>
            </a:r>
            <a:r>
              <a:rPr sz="3200" spc="-5" dirty="0">
                <a:solidFill>
                  <a:srgbClr val="4D5060"/>
                </a:solidFill>
              </a:rPr>
              <a:t>sequential</a:t>
            </a:r>
            <a:r>
              <a:rPr sz="3200" spc="-40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algorithm</a:t>
            </a:r>
            <a:r>
              <a:rPr sz="3200" spc="-2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be</a:t>
            </a:r>
            <a:r>
              <a:rPr sz="3200" spc="-2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parallelized?</a:t>
            </a:r>
            <a:endParaRPr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5882" y="4520565"/>
            <a:ext cx="499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9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6718" y="314261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5872" y="1254252"/>
            <a:ext cx="5824855" cy="1569720"/>
          </a:xfrm>
          <a:custGeom>
            <a:avLst/>
            <a:gdLst/>
            <a:ahLst/>
            <a:cxnLst/>
            <a:rect l="l" t="t" r="r" b="b"/>
            <a:pathLst>
              <a:path w="5824855" h="1569720">
                <a:moveTo>
                  <a:pt x="0" y="1569720"/>
                </a:moveTo>
                <a:lnTo>
                  <a:pt x="5824728" y="1569720"/>
                </a:lnTo>
                <a:lnTo>
                  <a:pt x="5824728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5994" y="1273301"/>
            <a:ext cx="4785360" cy="279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Georgia"/>
                <a:cs typeface="Georgia"/>
              </a:rPr>
              <a:t>K</a:t>
            </a:r>
            <a:r>
              <a:rPr sz="2550" dirty="0">
                <a:latin typeface="Georgia"/>
                <a:cs typeface="Georgia"/>
              </a:rPr>
              <a:t>NUTH</a:t>
            </a:r>
            <a:r>
              <a:rPr sz="3200" dirty="0">
                <a:latin typeface="Georgia"/>
                <a:cs typeface="Georgia"/>
              </a:rPr>
              <a:t>S</a:t>
            </a:r>
            <a:r>
              <a:rPr sz="2550" dirty="0">
                <a:latin typeface="Georgia"/>
                <a:cs typeface="Georgia"/>
              </a:rPr>
              <a:t>HUFFLE</a:t>
            </a:r>
            <a:r>
              <a:rPr sz="3200" dirty="0">
                <a:latin typeface="Georgia"/>
                <a:cs typeface="Georgia"/>
              </a:rPr>
              <a:t>(</a:t>
            </a:r>
            <a:r>
              <a:rPr sz="3200" i="1" dirty="0">
                <a:latin typeface="Georgia"/>
                <a:cs typeface="Georgia"/>
              </a:rPr>
              <a:t>A</a:t>
            </a:r>
            <a:r>
              <a:rPr sz="3200" dirty="0">
                <a:latin typeface="Georgia"/>
                <a:cs typeface="Georgia"/>
              </a:rPr>
              <a:t>,</a:t>
            </a:r>
            <a:r>
              <a:rPr sz="3200" spc="1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H</a:t>
            </a:r>
            <a:r>
              <a:rPr sz="3200" dirty="0">
                <a:latin typeface="Georgia"/>
                <a:cs typeface="Georgia"/>
              </a:rPr>
              <a:t>)</a:t>
            </a:r>
            <a:endParaRPr sz="3200">
              <a:latin typeface="Georgia"/>
              <a:cs typeface="Georgia"/>
            </a:endParaRPr>
          </a:p>
          <a:p>
            <a:pPr marL="97790" algn="ctr">
              <a:lnSpc>
                <a:spcPct val="100000"/>
              </a:lnSpc>
            </a:pPr>
            <a:r>
              <a:rPr sz="3200" b="1" spc="-5" dirty="0">
                <a:latin typeface="Georgia"/>
                <a:cs typeface="Georgia"/>
              </a:rPr>
              <a:t>for</a:t>
            </a:r>
            <a:r>
              <a:rPr sz="3200" b="1" spc="-5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i</a:t>
            </a:r>
            <a:r>
              <a:rPr sz="3200" i="1" spc="-10" dirty="0">
                <a:latin typeface="Georgia"/>
                <a:cs typeface="Georgia"/>
              </a:rPr>
              <a:t> </a:t>
            </a:r>
            <a:r>
              <a:rPr sz="3200" dirty="0">
                <a:latin typeface="Wingdings"/>
                <a:cs typeface="Wingdings"/>
              </a:rPr>
              <a:t>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Georgia"/>
                <a:cs typeface="Georgia"/>
              </a:rPr>
              <a:t>n</a:t>
            </a:r>
            <a:r>
              <a:rPr sz="3200" i="1" spc="-2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to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1</a:t>
            </a:r>
            <a:r>
              <a:rPr sz="3200" spc="-5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do</a:t>
            </a:r>
            <a:endParaRPr sz="3200">
              <a:latin typeface="Georgia"/>
              <a:cs typeface="Georgia"/>
            </a:endParaRPr>
          </a:p>
          <a:p>
            <a:pPr marL="1300480" algn="ctr">
              <a:lnSpc>
                <a:spcPct val="100000"/>
              </a:lnSpc>
            </a:pPr>
            <a:r>
              <a:rPr sz="3200" spc="-5" dirty="0">
                <a:latin typeface="Georgia"/>
                <a:cs typeface="Georgia"/>
              </a:rPr>
              <a:t>swap(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H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]],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])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1079500" algn="l"/>
                <a:tab pos="1645285" algn="l"/>
                <a:tab pos="2211705" algn="l"/>
                <a:tab pos="2778125" algn="l"/>
                <a:tab pos="3344545" algn="l"/>
                <a:tab pos="3910965" algn="l"/>
                <a:tab pos="4476750" algn="l"/>
              </a:tabLst>
            </a:pPr>
            <a:r>
              <a:rPr sz="1800" spc="-30" dirty="0">
                <a:solidFill>
                  <a:srgbClr val="008000"/>
                </a:solidFill>
                <a:latin typeface="Microsoft Sans Serif"/>
                <a:cs typeface="Microsoft Sans Serif"/>
              </a:rPr>
              <a:t>Iterate	</a:t>
            </a: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1	2	3	4	5	</a:t>
            </a:r>
            <a:r>
              <a:rPr sz="2700" spc="-82" baseline="3086" dirty="0">
                <a:solidFill>
                  <a:srgbClr val="008000"/>
                </a:solidFill>
                <a:latin typeface="Microsoft Sans Serif"/>
                <a:cs typeface="Microsoft Sans Serif"/>
              </a:rPr>
              <a:t>6	7</a:t>
            </a:r>
            <a:endParaRPr sz="2700" baseline="3086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3208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latin typeface="Georgia"/>
                <a:cs typeface="Georgia"/>
              </a:rPr>
              <a:t>H</a:t>
            </a:r>
            <a:r>
              <a:rPr sz="2400" i="1" spc="-6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95115" y="3601211"/>
          <a:ext cx="4531356" cy="565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4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634865" y="4986020"/>
            <a:ext cx="3263265" cy="605790"/>
          </a:xfrm>
          <a:custGeom>
            <a:avLst/>
            <a:gdLst/>
            <a:ahLst/>
            <a:cxnLst/>
            <a:rect l="l" t="t" r="r" b="b"/>
            <a:pathLst>
              <a:path w="3263265" h="605789">
                <a:moveTo>
                  <a:pt x="984999" y="353479"/>
                </a:moveTo>
                <a:lnTo>
                  <a:pt x="984796" y="353441"/>
                </a:lnTo>
                <a:lnTo>
                  <a:pt x="984999" y="353479"/>
                </a:lnTo>
                <a:close/>
              </a:path>
              <a:path w="3263265" h="605789">
                <a:moveTo>
                  <a:pt x="2619121" y="9271"/>
                </a:moveTo>
                <a:lnTo>
                  <a:pt x="2561463" y="3937"/>
                </a:lnTo>
                <a:lnTo>
                  <a:pt x="2559621" y="24066"/>
                </a:lnTo>
                <a:lnTo>
                  <a:pt x="2559481" y="24765"/>
                </a:lnTo>
                <a:lnTo>
                  <a:pt x="2544127" y="75539"/>
                </a:lnTo>
                <a:lnTo>
                  <a:pt x="2525357" y="109194"/>
                </a:lnTo>
                <a:lnTo>
                  <a:pt x="2512060" y="127635"/>
                </a:lnTo>
                <a:lnTo>
                  <a:pt x="2513203" y="125984"/>
                </a:lnTo>
                <a:lnTo>
                  <a:pt x="2499195" y="142786"/>
                </a:lnTo>
                <a:lnTo>
                  <a:pt x="2482342" y="160274"/>
                </a:lnTo>
                <a:lnTo>
                  <a:pt x="2483485" y="159258"/>
                </a:lnTo>
                <a:lnTo>
                  <a:pt x="2464943" y="176403"/>
                </a:lnTo>
                <a:lnTo>
                  <a:pt x="2466213" y="175387"/>
                </a:lnTo>
                <a:lnTo>
                  <a:pt x="2446553" y="191592"/>
                </a:lnTo>
                <a:lnTo>
                  <a:pt x="2445956" y="192024"/>
                </a:lnTo>
                <a:lnTo>
                  <a:pt x="2425446" y="207137"/>
                </a:lnTo>
                <a:lnTo>
                  <a:pt x="2403348" y="222008"/>
                </a:lnTo>
                <a:lnTo>
                  <a:pt x="2404491" y="221361"/>
                </a:lnTo>
                <a:lnTo>
                  <a:pt x="2379726" y="236220"/>
                </a:lnTo>
                <a:lnTo>
                  <a:pt x="2380742" y="235712"/>
                </a:lnTo>
                <a:lnTo>
                  <a:pt x="2354808" y="250012"/>
                </a:lnTo>
                <a:lnTo>
                  <a:pt x="2328291" y="263271"/>
                </a:lnTo>
                <a:lnTo>
                  <a:pt x="2329434" y="262763"/>
                </a:lnTo>
                <a:lnTo>
                  <a:pt x="2300935" y="275691"/>
                </a:lnTo>
                <a:lnTo>
                  <a:pt x="2301494" y="275463"/>
                </a:lnTo>
                <a:lnTo>
                  <a:pt x="2300605" y="275844"/>
                </a:lnTo>
                <a:lnTo>
                  <a:pt x="2300935" y="275691"/>
                </a:lnTo>
                <a:lnTo>
                  <a:pt x="2300567" y="275844"/>
                </a:lnTo>
                <a:lnTo>
                  <a:pt x="2271649" y="287782"/>
                </a:lnTo>
                <a:lnTo>
                  <a:pt x="2272538" y="287401"/>
                </a:lnTo>
                <a:lnTo>
                  <a:pt x="2271522" y="287782"/>
                </a:lnTo>
                <a:lnTo>
                  <a:pt x="2241423" y="299085"/>
                </a:lnTo>
                <a:lnTo>
                  <a:pt x="2242312" y="298704"/>
                </a:lnTo>
                <a:lnTo>
                  <a:pt x="2210054" y="309753"/>
                </a:lnTo>
                <a:lnTo>
                  <a:pt x="2211070" y="309372"/>
                </a:lnTo>
                <a:lnTo>
                  <a:pt x="2177669" y="319532"/>
                </a:lnTo>
                <a:lnTo>
                  <a:pt x="2178431" y="319278"/>
                </a:lnTo>
                <a:lnTo>
                  <a:pt x="2144141" y="328676"/>
                </a:lnTo>
                <a:lnTo>
                  <a:pt x="2145030" y="328549"/>
                </a:lnTo>
                <a:lnTo>
                  <a:pt x="2109724" y="336931"/>
                </a:lnTo>
                <a:lnTo>
                  <a:pt x="2110359" y="336804"/>
                </a:lnTo>
                <a:lnTo>
                  <a:pt x="2074164" y="344551"/>
                </a:lnTo>
                <a:lnTo>
                  <a:pt x="2074926" y="344424"/>
                </a:lnTo>
                <a:lnTo>
                  <a:pt x="2038731" y="351155"/>
                </a:lnTo>
                <a:lnTo>
                  <a:pt x="2038527" y="351193"/>
                </a:lnTo>
                <a:lnTo>
                  <a:pt x="2038223" y="351243"/>
                </a:lnTo>
                <a:lnTo>
                  <a:pt x="2001634" y="356997"/>
                </a:lnTo>
                <a:lnTo>
                  <a:pt x="2001266" y="357060"/>
                </a:lnTo>
                <a:lnTo>
                  <a:pt x="2000643" y="357124"/>
                </a:lnTo>
                <a:lnTo>
                  <a:pt x="1962912" y="361950"/>
                </a:lnTo>
                <a:lnTo>
                  <a:pt x="1963534" y="361823"/>
                </a:lnTo>
                <a:lnTo>
                  <a:pt x="1924177" y="366014"/>
                </a:lnTo>
                <a:lnTo>
                  <a:pt x="1925066" y="366014"/>
                </a:lnTo>
                <a:lnTo>
                  <a:pt x="1885061" y="369062"/>
                </a:lnTo>
                <a:lnTo>
                  <a:pt x="1885683" y="368935"/>
                </a:lnTo>
                <a:lnTo>
                  <a:pt x="1845056" y="371221"/>
                </a:lnTo>
                <a:lnTo>
                  <a:pt x="1845818" y="371094"/>
                </a:lnTo>
                <a:lnTo>
                  <a:pt x="1804543" y="372237"/>
                </a:lnTo>
                <a:lnTo>
                  <a:pt x="1764411" y="372364"/>
                </a:lnTo>
                <a:lnTo>
                  <a:pt x="1730121" y="371602"/>
                </a:lnTo>
                <a:lnTo>
                  <a:pt x="1724406" y="371475"/>
                </a:lnTo>
                <a:lnTo>
                  <a:pt x="1725168" y="371602"/>
                </a:lnTo>
                <a:lnTo>
                  <a:pt x="1685544" y="369697"/>
                </a:lnTo>
                <a:lnTo>
                  <a:pt x="1686306" y="369697"/>
                </a:lnTo>
                <a:lnTo>
                  <a:pt x="1665211" y="368198"/>
                </a:lnTo>
                <a:lnTo>
                  <a:pt x="1676654" y="364744"/>
                </a:lnTo>
                <a:lnTo>
                  <a:pt x="1684807" y="361950"/>
                </a:lnTo>
                <a:lnTo>
                  <a:pt x="1699285" y="356997"/>
                </a:lnTo>
                <a:lnTo>
                  <a:pt x="1709674" y="353441"/>
                </a:lnTo>
                <a:lnTo>
                  <a:pt x="1715770" y="351155"/>
                </a:lnTo>
                <a:lnTo>
                  <a:pt x="1733740" y="344424"/>
                </a:lnTo>
                <a:lnTo>
                  <a:pt x="1741551" y="341503"/>
                </a:lnTo>
                <a:lnTo>
                  <a:pt x="1752854" y="336804"/>
                </a:lnTo>
                <a:lnTo>
                  <a:pt x="1772691" y="328549"/>
                </a:lnTo>
                <a:lnTo>
                  <a:pt x="1792592" y="319532"/>
                </a:lnTo>
                <a:lnTo>
                  <a:pt x="1802130" y="315214"/>
                </a:lnTo>
                <a:lnTo>
                  <a:pt x="1813001" y="309753"/>
                </a:lnTo>
                <a:lnTo>
                  <a:pt x="1830451" y="300990"/>
                </a:lnTo>
                <a:lnTo>
                  <a:pt x="1833930" y="299085"/>
                </a:lnTo>
                <a:lnTo>
                  <a:pt x="1857629" y="286131"/>
                </a:lnTo>
                <a:lnTo>
                  <a:pt x="1875231" y="275463"/>
                </a:lnTo>
                <a:lnTo>
                  <a:pt x="1883410" y="270510"/>
                </a:lnTo>
                <a:lnTo>
                  <a:pt x="1894878" y="262763"/>
                </a:lnTo>
                <a:lnTo>
                  <a:pt x="1907654" y="254127"/>
                </a:lnTo>
                <a:lnTo>
                  <a:pt x="1913801" y="249555"/>
                </a:lnTo>
                <a:lnTo>
                  <a:pt x="1930527" y="237121"/>
                </a:lnTo>
                <a:lnTo>
                  <a:pt x="1932216" y="235712"/>
                </a:lnTo>
                <a:lnTo>
                  <a:pt x="1949665" y="221361"/>
                </a:lnTo>
                <a:lnTo>
                  <a:pt x="1951990" y="219456"/>
                </a:lnTo>
                <a:lnTo>
                  <a:pt x="1966150" y="206375"/>
                </a:lnTo>
                <a:lnTo>
                  <a:pt x="1971802" y="201168"/>
                </a:lnTo>
                <a:lnTo>
                  <a:pt x="1981492" y="191135"/>
                </a:lnTo>
                <a:lnTo>
                  <a:pt x="1990090" y="182245"/>
                </a:lnTo>
                <a:lnTo>
                  <a:pt x="1995805" y="175387"/>
                </a:lnTo>
                <a:lnTo>
                  <a:pt x="2006600" y="162433"/>
                </a:lnTo>
                <a:lnTo>
                  <a:pt x="2008911" y="159258"/>
                </a:lnTo>
                <a:lnTo>
                  <a:pt x="2019871" y="144272"/>
                </a:lnTo>
                <a:lnTo>
                  <a:pt x="2021078" y="142621"/>
                </a:lnTo>
                <a:lnTo>
                  <a:pt x="2021459" y="142113"/>
                </a:lnTo>
                <a:lnTo>
                  <a:pt x="2030222" y="127635"/>
                </a:lnTo>
                <a:lnTo>
                  <a:pt x="2034159" y="121158"/>
                </a:lnTo>
                <a:lnTo>
                  <a:pt x="2039378" y="110998"/>
                </a:lnTo>
                <a:lnTo>
                  <a:pt x="2040432" y="108966"/>
                </a:lnTo>
                <a:lnTo>
                  <a:pt x="2045208" y="99695"/>
                </a:lnTo>
                <a:lnTo>
                  <a:pt x="2048281" y="91948"/>
                </a:lnTo>
                <a:lnTo>
                  <a:pt x="2054098" y="77343"/>
                </a:lnTo>
                <a:lnTo>
                  <a:pt x="2054199" y="76962"/>
                </a:lnTo>
                <a:lnTo>
                  <a:pt x="2054961" y="74422"/>
                </a:lnTo>
                <a:lnTo>
                  <a:pt x="2060105" y="57150"/>
                </a:lnTo>
                <a:lnTo>
                  <a:pt x="2060829" y="54737"/>
                </a:lnTo>
                <a:lnTo>
                  <a:pt x="2063292" y="42164"/>
                </a:lnTo>
                <a:lnTo>
                  <a:pt x="2063826" y="39497"/>
                </a:lnTo>
                <a:lnTo>
                  <a:pt x="2065401" y="31496"/>
                </a:lnTo>
                <a:lnTo>
                  <a:pt x="2066277" y="21844"/>
                </a:lnTo>
                <a:lnTo>
                  <a:pt x="2067433" y="9271"/>
                </a:lnTo>
                <a:lnTo>
                  <a:pt x="2009775" y="3937"/>
                </a:lnTo>
                <a:lnTo>
                  <a:pt x="2007933" y="24066"/>
                </a:lnTo>
                <a:lnTo>
                  <a:pt x="2007793" y="24765"/>
                </a:lnTo>
                <a:lnTo>
                  <a:pt x="1992439" y="75539"/>
                </a:lnTo>
                <a:lnTo>
                  <a:pt x="1973668" y="109194"/>
                </a:lnTo>
                <a:lnTo>
                  <a:pt x="1960359" y="127635"/>
                </a:lnTo>
                <a:lnTo>
                  <a:pt x="1961515" y="125984"/>
                </a:lnTo>
                <a:lnTo>
                  <a:pt x="1947506" y="142786"/>
                </a:lnTo>
                <a:lnTo>
                  <a:pt x="1930654" y="160274"/>
                </a:lnTo>
                <a:lnTo>
                  <a:pt x="1931784" y="159258"/>
                </a:lnTo>
                <a:lnTo>
                  <a:pt x="1913255" y="176403"/>
                </a:lnTo>
                <a:lnTo>
                  <a:pt x="1914525" y="175387"/>
                </a:lnTo>
                <a:lnTo>
                  <a:pt x="1894865" y="191592"/>
                </a:lnTo>
                <a:lnTo>
                  <a:pt x="1894268" y="192024"/>
                </a:lnTo>
                <a:lnTo>
                  <a:pt x="1873758" y="207137"/>
                </a:lnTo>
                <a:lnTo>
                  <a:pt x="1851660" y="222008"/>
                </a:lnTo>
                <a:lnTo>
                  <a:pt x="1852803" y="221361"/>
                </a:lnTo>
                <a:lnTo>
                  <a:pt x="1828038" y="236220"/>
                </a:lnTo>
                <a:lnTo>
                  <a:pt x="1829054" y="235712"/>
                </a:lnTo>
                <a:lnTo>
                  <a:pt x="1803019" y="250063"/>
                </a:lnTo>
                <a:lnTo>
                  <a:pt x="1776603" y="263271"/>
                </a:lnTo>
                <a:lnTo>
                  <a:pt x="1777746" y="262763"/>
                </a:lnTo>
                <a:lnTo>
                  <a:pt x="1749247" y="275691"/>
                </a:lnTo>
                <a:lnTo>
                  <a:pt x="1749806" y="275463"/>
                </a:lnTo>
                <a:lnTo>
                  <a:pt x="1748917" y="275844"/>
                </a:lnTo>
                <a:lnTo>
                  <a:pt x="1749247" y="275691"/>
                </a:lnTo>
                <a:lnTo>
                  <a:pt x="1748878" y="275844"/>
                </a:lnTo>
                <a:lnTo>
                  <a:pt x="1719961" y="287782"/>
                </a:lnTo>
                <a:lnTo>
                  <a:pt x="1720850" y="287401"/>
                </a:lnTo>
                <a:lnTo>
                  <a:pt x="1719834" y="287782"/>
                </a:lnTo>
                <a:lnTo>
                  <a:pt x="1689735" y="299085"/>
                </a:lnTo>
                <a:lnTo>
                  <a:pt x="1690624" y="298704"/>
                </a:lnTo>
                <a:lnTo>
                  <a:pt x="1658366" y="309753"/>
                </a:lnTo>
                <a:lnTo>
                  <a:pt x="1659382" y="309372"/>
                </a:lnTo>
                <a:lnTo>
                  <a:pt x="1625981" y="319532"/>
                </a:lnTo>
                <a:lnTo>
                  <a:pt x="1626743" y="319278"/>
                </a:lnTo>
                <a:lnTo>
                  <a:pt x="1592453" y="328676"/>
                </a:lnTo>
                <a:lnTo>
                  <a:pt x="1593342" y="328549"/>
                </a:lnTo>
                <a:lnTo>
                  <a:pt x="1558036" y="336931"/>
                </a:lnTo>
                <a:lnTo>
                  <a:pt x="1558671" y="336804"/>
                </a:lnTo>
                <a:lnTo>
                  <a:pt x="1522476" y="344551"/>
                </a:lnTo>
                <a:lnTo>
                  <a:pt x="1523238" y="344424"/>
                </a:lnTo>
                <a:lnTo>
                  <a:pt x="1504708" y="347878"/>
                </a:lnTo>
                <a:lnTo>
                  <a:pt x="1501013" y="347218"/>
                </a:lnTo>
                <a:lnTo>
                  <a:pt x="1501775" y="347345"/>
                </a:lnTo>
                <a:lnTo>
                  <a:pt x="1501127" y="347218"/>
                </a:lnTo>
                <a:lnTo>
                  <a:pt x="1466342" y="340360"/>
                </a:lnTo>
                <a:lnTo>
                  <a:pt x="1467104" y="340487"/>
                </a:lnTo>
                <a:lnTo>
                  <a:pt x="1466545" y="340360"/>
                </a:lnTo>
                <a:lnTo>
                  <a:pt x="1432560" y="332613"/>
                </a:lnTo>
                <a:lnTo>
                  <a:pt x="1433322" y="332740"/>
                </a:lnTo>
                <a:lnTo>
                  <a:pt x="1432826" y="332613"/>
                </a:lnTo>
                <a:lnTo>
                  <a:pt x="1400644" y="324358"/>
                </a:lnTo>
                <a:lnTo>
                  <a:pt x="1399667" y="324104"/>
                </a:lnTo>
                <a:lnTo>
                  <a:pt x="1400429" y="324358"/>
                </a:lnTo>
                <a:lnTo>
                  <a:pt x="1367663" y="314960"/>
                </a:lnTo>
                <a:lnTo>
                  <a:pt x="1368425" y="315087"/>
                </a:lnTo>
                <a:lnTo>
                  <a:pt x="1368018" y="314960"/>
                </a:lnTo>
                <a:lnTo>
                  <a:pt x="1336802" y="305054"/>
                </a:lnTo>
                <a:lnTo>
                  <a:pt x="1337691" y="305308"/>
                </a:lnTo>
                <a:lnTo>
                  <a:pt x="1336967" y="305054"/>
                </a:lnTo>
                <a:lnTo>
                  <a:pt x="1306957" y="294513"/>
                </a:lnTo>
                <a:lnTo>
                  <a:pt x="1307846" y="294767"/>
                </a:lnTo>
                <a:lnTo>
                  <a:pt x="1307185" y="294513"/>
                </a:lnTo>
                <a:lnTo>
                  <a:pt x="1278128" y="283337"/>
                </a:lnTo>
                <a:lnTo>
                  <a:pt x="1279017" y="283591"/>
                </a:lnTo>
                <a:lnTo>
                  <a:pt x="1278407" y="283337"/>
                </a:lnTo>
                <a:lnTo>
                  <a:pt x="1250442" y="271526"/>
                </a:lnTo>
                <a:lnTo>
                  <a:pt x="1251458" y="271907"/>
                </a:lnTo>
                <a:lnTo>
                  <a:pt x="1250645" y="271526"/>
                </a:lnTo>
                <a:lnTo>
                  <a:pt x="1225232" y="259588"/>
                </a:lnTo>
                <a:lnTo>
                  <a:pt x="1224153" y="259080"/>
                </a:lnTo>
                <a:lnTo>
                  <a:pt x="1225042" y="259588"/>
                </a:lnTo>
                <a:lnTo>
                  <a:pt x="1198880" y="246126"/>
                </a:lnTo>
                <a:lnTo>
                  <a:pt x="1199896" y="246634"/>
                </a:lnTo>
                <a:lnTo>
                  <a:pt x="1198981" y="246126"/>
                </a:lnTo>
                <a:lnTo>
                  <a:pt x="1176134" y="233299"/>
                </a:lnTo>
                <a:lnTo>
                  <a:pt x="1175004" y="232664"/>
                </a:lnTo>
                <a:lnTo>
                  <a:pt x="1176020" y="233299"/>
                </a:lnTo>
                <a:lnTo>
                  <a:pt x="1152525" y="218694"/>
                </a:lnTo>
                <a:lnTo>
                  <a:pt x="1153668" y="219329"/>
                </a:lnTo>
                <a:lnTo>
                  <a:pt x="1152728" y="218694"/>
                </a:lnTo>
                <a:lnTo>
                  <a:pt x="1132560" y="204978"/>
                </a:lnTo>
                <a:lnTo>
                  <a:pt x="1131595" y="204343"/>
                </a:lnTo>
                <a:lnTo>
                  <a:pt x="1131443" y="204228"/>
                </a:lnTo>
                <a:lnTo>
                  <a:pt x="1112812" y="190246"/>
                </a:lnTo>
                <a:lnTo>
                  <a:pt x="1112367" y="189915"/>
                </a:lnTo>
                <a:lnTo>
                  <a:pt x="1111694" y="189357"/>
                </a:lnTo>
                <a:lnTo>
                  <a:pt x="1093470" y="174244"/>
                </a:lnTo>
                <a:lnTo>
                  <a:pt x="1094740" y="175260"/>
                </a:lnTo>
                <a:lnTo>
                  <a:pt x="1093635" y="174244"/>
                </a:lnTo>
                <a:lnTo>
                  <a:pt x="1083119" y="164465"/>
                </a:lnTo>
                <a:lnTo>
                  <a:pt x="1079639" y="161239"/>
                </a:lnTo>
                <a:lnTo>
                  <a:pt x="1078014" y="158623"/>
                </a:lnTo>
                <a:lnTo>
                  <a:pt x="1075588" y="154749"/>
                </a:lnTo>
                <a:lnTo>
                  <a:pt x="1124712" y="131064"/>
                </a:lnTo>
                <a:lnTo>
                  <a:pt x="1119936" y="127381"/>
                </a:lnTo>
                <a:lnTo>
                  <a:pt x="970915" y="12319"/>
                </a:lnTo>
                <a:lnTo>
                  <a:pt x="968248" y="206502"/>
                </a:lnTo>
                <a:lnTo>
                  <a:pt x="1023124" y="180047"/>
                </a:lnTo>
                <a:lnTo>
                  <a:pt x="1034542" y="198374"/>
                </a:lnTo>
                <a:lnTo>
                  <a:pt x="1076325" y="235204"/>
                </a:lnTo>
                <a:lnTo>
                  <a:pt x="1121537" y="267589"/>
                </a:lnTo>
                <a:lnTo>
                  <a:pt x="1171956" y="297434"/>
                </a:lnTo>
                <a:lnTo>
                  <a:pt x="1227328" y="324612"/>
                </a:lnTo>
                <a:lnTo>
                  <a:pt x="1287272" y="348996"/>
                </a:lnTo>
                <a:lnTo>
                  <a:pt x="1344307" y="368236"/>
                </a:lnTo>
                <a:lnTo>
                  <a:pt x="1333373" y="369062"/>
                </a:lnTo>
                <a:lnTo>
                  <a:pt x="1334008" y="368935"/>
                </a:lnTo>
                <a:lnTo>
                  <a:pt x="1293368" y="371221"/>
                </a:lnTo>
                <a:lnTo>
                  <a:pt x="1294130" y="371094"/>
                </a:lnTo>
                <a:lnTo>
                  <a:pt x="1252855" y="372237"/>
                </a:lnTo>
                <a:lnTo>
                  <a:pt x="1212723" y="372364"/>
                </a:lnTo>
                <a:lnTo>
                  <a:pt x="1178433" y="371602"/>
                </a:lnTo>
                <a:lnTo>
                  <a:pt x="1172718" y="371475"/>
                </a:lnTo>
                <a:lnTo>
                  <a:pt x="1173480" y="371602"/>
                </a:lnTo>
                <a:lnTo>
                  <a:pt x="1133856" y="369697"/>
                </a:lnTo>
                <a:lnTo>
                  <a:pt x="1134618" y="369697"/>
                </a:lnTo>
                <a:lnTo>
                  <a:pt x="1097394" y="367030"/>
                </a:lnTo>
                <a:lnTo>
                  <a:pt x="1095629" y="366903"/>
                </a:lnTo>
                <a:lnTo>
                  <a:pt x="1096391" y="367030"/>
                </a:lnTo>
                <a:lnTo>
                  <a:pt x="1059180" y="363347"/>
                </a:lnTo>
                <a:lnTo>
                  <a:pt x="1057910" y="363220"/>
                </a:lnTo>
                <a:lnTo>
                  <a:pt x="1058672" y="363347"/>
                </a:lnTo>
                <a:lnTo>
                  <a:pt x="1022121" y="358902"/>
                </a:lnTo>
                <a:lnTo>
                  <a:pt x="1021080" y="358775"/>
                </a:lnTo>
                <a:lnTo>
                  <a:pt x="1021715" y="358902"/>
                </a:lnTo>
                <a:lnTo>
                  <a:pt x="985608" y="353568"/>
                </a:lnTo>
                <a:lnTo>
                  <a:pt x="984758" y="353441"/>
                </a:lnTo>
                <a:lnTo>
                  <a:pt x="949325" y="347218"/>
                </a:lnTo>
                <a:lnTo>
                  <a:pt x="950087" y="347345"/>
                </a:lnTo>
                <a:lnTo>
                  <a:pt x="949439" y="347218"/>
                </a:lnTo>
                <a:lnTo>
                  <a:pt x="914654" y="340360"/>
                </a:lnTo>
                <a:lnTo>
                  <a:pt x="915416" y="340487"/>
                </a:lnTo>
                <a:lnTo>
                  <a:pt x="914857" y="340360"/>
                </a:lnTo>
                <a:lnTo>
                  <a:pt x="880872" y="332613"/>
                </a:lnTo>
                <a:lnTo>
                  <a:pt x="881634" y="332740"/>
                </a:lnTo>
                <a:lnTo>
                  <a:pt x="881138" y="332613"/>
                </a:lnTo>
                <a:lnTo>
                  <a:pt x="848956" y="324358"/>
                </a:lnTo>
                <a:lnTo>
                  <a:pt x="847979" y="324104"/>
                </a:lnTo>
                <a:lnTo>
                  <a:pt x="848741" y="324358"/>
                </a:lnTo>
                <a:lnTo>
                  <a:pt x="815975" y="314960"/>
                </a:lnTo>
                <a:lnTo>
                  <a:pt x="816737" y="315087"/>
                </a:lnTo>
                <a:lnTo>
                  <a:pt x="816330" y="314960"/>
                </a:lnTo>
                <a:lnTo>
                  <a:pt x="785114" y="305054"/>
                </a:lnTo>
                <a:lnTo>
                  <a:pt x="786003" y="305308"/>
                </a:lnTo>
                <a:lnTo>
                  <a:pt x="785279" y="305054"/>
                </a:lnTo>
                <a:lnTo>
                  <a:pt x="755269" y="294513"/>
                </a:lnTo>
                <a:lnTo>
                  <a:pt x="756158" y="294767"/>
                </a:lnTo>
                <a:lnTo>
                  <a:pt x="755497" y="294513"/>
                </a:lnTo>
                <a:lnTo>
                  <a:pt x="726440" y="283337"/>
                </a:lnTo>
                <a:lnTo>
                  <a:pt x="727329" y="283591"/>
                </a:lnTo>
                <a:lnTo>
                  <a:pt x="726719" y="283337"/>
                </a:lnTo>
                <a:lnTo>
                  <a:pt x="698754" y="271526"/>
                </a:lnTo>
                <a:lnTo>
                  <a:pt x="699770" y="271907"/>
                </a:lnTo>
                <a:lnTo>
                  <a:pt x="698957" y="271526"/>
                </a:lnTo>
                <a:lnTo>
                  <a:pt x="673544" y="259588"/>
                </a:lnTo>
                <a:lnTo>
                  <a:pt x="672465" y="259080"/>
                </a:lnTo>
                <a:lnTo>
                  <a:pt x="673354" y="259588"/>
                </a:lnTo>
                <a:lnTo>
                  <a:pt x="647192" y="246126"/>
                </a:lnTo>
                <a:lnTo>
                  <a:pt x="648208" y="246634"/>
                </a:lnTo>
                <a:lnTo>
                  <a:pt x="647293" y="246126"/>
                </a:lnTo>
                <a:lnTo>
                  <a:pt x="624446" y="233299"/>
                </a:lnTo>
                <a:lnTo>
                  <a:pt x="623316" y="232664"/>
                </a:lnTo>
                <a:lnTo>
                  <a:pt x="624332" y="233299"/>
                </a:lnTo>
                <a:lnTo>
                  <a:pt x="600837" y="218694"/>
                </a:lnTo>
                <a:lnTo>
                  <a:pt x="601980" y="219329"/>
                </a:lnTo>
                <a:lnTo>
                  <a:pt x="601040" y="218694"/>
                </a:lnTo>
                <a:lnTo>
                  <a:pt x="580872" y="204978"/>
                </a:lnTo>
                <a:lnTo>
                  <a:pt x="579907" y="204343"/>
                </a:lnTo>
                <a:lnTo>
                  <a:pt x="579755" y="204228"/>
                </a:lnTo>
                <a:lnTo>
                  <a:pt x="561124" y="190246"/>
                </a:lnTo>
                <a:lnTo>
                  <a:pt x="560679" y="189915"/>
                </a:lnTo>
                <a:lnTo>
                  <a:pt x="560006" y="189357"/>
                </a:lnTo>
                <a:lnTo>
                  <a:pt x="541782" y="174244"/>
                </a:lnTo>
                <a:lnTo>
                  <a:pt x="543052" y="175260"/>
                </a:lnTo>
                <a:lnTo>
                  <a:pt x="541947" y="174244"/>
                </a:lnTo>
                <a:lnTo>
                  <a:pt x="531431" y="164465"/>
                </a:lnTo>
                <a:lnTo>
                  <a:pt x="527951" y="161239"/>
                </a:lnTo>
                <a:lnTo>
                  <a:pt x="526326" y="158623"/>
                </a:lnTo>
                <a:lnTo>
                  <a:pt x="523900" y="154749"/>
                </a:lnTo>
                <a:lnTo>
                  <a:pt x="573024" y="131064"/>
                </a:lnTo>
                <a:lnTo>
                  <a:pt x="568248" y="127381"/>
                </a:lnTo>
                <a:lnTo>
                  <a:pt x="419354" y="12319"/>
                </a:lnTo>
                <a:lnTo>
                  <a:pt x="416560" y="206502"/>
                </a:lnTo>
                <a:lnTo>
                  <a:pt x="471436" y="180047"/>
                </a:lnTo>
                <a:lnTo>
                  <a:pt x="482854" y="198374"/>
                </a:lnTo>
                <a:lnTo>
                  <a:pt x="524637" y="235204"/>
                </a:lnTo>
                <a:lnTo>
                  <a:pt x="569849" y="267589"/>
                </a:lnTo>
                <a:lnTo>
                  <a:pt x="620268" y="297434"/>
                </a:lnTo>
                <a:lnTo>
                  <a:pt x="675640" y="324612"/>
                </a:lnTo>
                <a:lnTo>
                  <a:pt x="735584" y="348996"/>
                </a:lnTo>
                <a:lnTo>
                  <a:pt x="799592" y="370459"/>
                </a:lnTo>
                <a:lnTo>
                  <a:pt x="867537" y="389001"/>
                </a:lnTo>
                <a:lnTo>
                  <a:pt x="939038" y="404241"/>
                </a:lnTo>
                <a:lnTo>
                  <a:pt x="1013714" y="416179"/>
                </a:lnTo>
                <a:lnTo>
                  <a:pt x="1052068" y="420878"/>
                </a:lnTo>
                <a:lnTo>
                  <a:pt x="1091184" y="424688"/>
                </a:lnTo>
                <a:lnTo>
                  <a:pt x="1130808" y="427482"/>
                </a:lnTo>
                <a:lnTo>
                  <a:pt x="1171067" y="429387"/>
                </a:lnTo>
                <a:lnTo>
                  <a:pt x="1211834" y="430276"/>
                </a:lnTo>
                <a:lnTo>
                  <a:pt x="1254125" y="430149"/>
                </a:lnTo>
                <a:lnTo>
                  <a:pt x="1296162" y="429006"/>
                </a:lnTo>
                <a:lnTo>
                  <a:pt x="1337437" y="426847"/>
                </a:lnTo>
                <a:lnTo>
                  <a:pt x="1378204" y="423672"/>
                </a:lnTo>
                <a:lnTo>
                  <a:pt x="1418336" y="419354"/>
                </a:lnTo>
                <a:lnTo>
                  <a:pt x="1457706" y="414401"/>
                </a:lnTo>
                <a:lnTo>
                  <a:pt x="1496441" y="408178"/>
                </a:lnTo>
                <a:lnTo>
                  <a:pt x="1504594" y="406679"/>
                </a:lnTo>
                <a:lnTo>
                  <a:pt x="1527683" y="410718"/>
                </a:lnTo>
                <a:lnTo>
                  <a:pt x="1565402" y="416179"/>
                </a:lnTo>
                <a:lnTo>
                  <a:pt x="1603756" y="420878"/>
                </a:lnTo>
                <a:lnTo>
                  <a:pt x="1642872" y="424688"/>
                </a:lnTo>
                <a:lnTo>
                  <a:pt x="1682496" y="427482"/>
                </a:lnTo>
                <a:lnTo>
                  <a:pt x="1722755" y="429387"/>
                </a:lnTo>
                <a:lnTo>
                  <a:pt x="1763522" y="430276"/>
                </a:lnTo>
                <a:lnTo>
                  <a:pt x="1805813" y="430149"/>
                </a:lnTo>
                <a:lnTo>
                  <a:pt x="1847850" y="429006"/>
                </a:lnTo>
                <a:lnTo>
                  <a:pt x="1889125" y="426847"/>
                </a:lnTo>
                <a:lnTo>
                  <a:pt x="1929879" y="423672"/>
                </a:lnTo>
                <a:lnTo>
                  <a:pt x="1970024" y="419354"/>
                </a:lnTo>
                <a:lnTo>
                  <a:pt x="2009381" y="414401"/>
                </a:lnTo>
                <a:lnTo>
                  <a:pt x="2048129" y="408178"/>
                </a:lnTo>
                <a:lnTo>
                  <a:pt x="2085975" y="401193"/>
                </a:lnTo>
                <a:lnTo>
                  <a:pt x="2159000" y="384683"/>
                </a:lnTo>
                <a:lnTo>
                  <a:pt x="2203031" y="372364"/>
                </a:lnTo>
                <a:lnTo>
                  <a:pt x="2206828" y="371221"/>
                </a:lnTo>
                <a:lnTo>
                  <a:pt x="2213991" y="369062"/>
                </a:lnTo>
                <a:lnTo>
                  <a:pt x="2228342" y="364744"/>
                </a:lnTo>
                <a:lnTo>
                  <a:pt x="2236495" y="361950"/>
                </a:lnTo>
                <a:lnTo>
                  <a:pt x="2250973" y="356997"/>
                </a:lnTo>
                <a:lnTo>
                  <a:pt x="2261362" y="353441"/>
                </a:lnTo>
                <a:lnTo>
                  <a:pt x="2267458" y="351155"/>
                </a:lnTo>
                <a:lnTo>
                  <a:pt x="2285428" y="344424"/>
                </a:lnTo>
                <a:lnTo>
                  <a:pt x="2293239" y="341503"/>
                </a:lnTo>
                <a:lnTo>
                  <a:pt x="2304542" y="336804"/>
                </a:lnTo>
                <a:lnTo>
                  <a:pt x="2324379" y="328549"/>
                </a:lnTo>
                <a:lnTo>
                  <a:pt x="2344280" y="319532"/>
                </a:lnTo>
                <a:lnTo>
                  <a:pt x="2353818" y="315214"/>
                </a:lnTo>
                <a:lnTo>
                  <a:pt x="2364689" y="309753"/>
                </a:lnTo>
                <a:lnTo>
                  <a:pt x="2382139" y="300990"/>
                </a:lnTo>
                <a:lnTo>
                  <a:pt x="2385618" y="299085"/>
                </a:lnTo>
                <a:lnTo>
                  <a:pt x="2409317" y="286131"/>
                </a:lnTo>
                <a:lnTo>
                  <a:pt x="2426830" y="275463"/>
                </a:lnTo>
                <a:lnTo>
                  <a:pt x="2434971" y="270510"/>
                </a:lnTo>
                <a:lnTo>
                  <a:pt x="2446490" y="262763"/>
                </a:lnTo>
                <a:lnTo>
                  <a:pt x="2459355" y="254127"/>
                </a:lnTo>
                <a:lnTo>
                  <a:pt x="2465489" y="249555"/>
                </a:lnTo>
                <a:lnTo>
                  <a:pt x="2482215" y="237121"/>
                </a:lnTo>
                <a:lnTo>
                  <a:pt x="2483904" y="235712"/>
                </a:lnTo>
                <a:lnTo>
                  <a:pt x="2501354" y="221361"/>
                </a:lnTo>
                <a:lnTo>
                  <a:pt x="2503678" y="219456"/>
                </a:lnTo>
                <a:lnTo>
                  <a:pt x="2517838" y="206375"/>
                </a:lnTo>
                <a:lnTo>
                  <a:pt x="2523490" y="201168"/>
                </a:lnTo>
                <a:lnTo>
                  <a:pt x="2533180" y="191135"/>
                </a:lnTo>
                <a:lnTo>
                  <a:pt x="2541778" y="182245"/>
                </a:lnTo>
                <a:lnTo>
                  <a:pt x="2547493" y="175387"/>
                </a:lnTo>
                <a:lnTo>
                  <a:pt x="2558288" y="162433"/>
                </a:lnTo>
                <a:lnTo>
                  <a:pt x="2560599" y="159258"/>
                </a:lnTo>
                <a:lnTo>
                  <a:pt x="2571559" y="144272"/>
                </a:lnTo>
                <a:lnTo>
                  <a:pt x="2572766" y="142621"/>
                </a:lnTo>
                <a:lnTo>
                  <a:pt x="2573147" y="142113"/>
                </a:lnTo>
                <a:lnTo>
                  <a:pt x="2581910" y="127635"/>
                </a:lnTo>
                <a:lnTo>
                  <a:pt x="2585847" y="121158"/>
                </a:lnTo>
                <a:lnTo>
                  <a:pt x="2591066" y="110998"/>
                </a:lnTo>
                <a:lnTo>
                  <a:pt x="2592120" y="108966"/>
                </a:lnTo>
                <a:lnTo>
                  <a:pt x="2596896" y="99695"/>
                </a:lnTo>
                <a:lnTo>
                  <a:pt x="2599969" y="91948"/>
                </a:lnTo>
                <a:lnTo>
                  <a:pt x="2605786" y="77343"/>
                </a:lnTo>
                <a:lnTo>
                  <a:pt x="2605887" y="76962"/>
                </a:lnTo>
                <a:lnTo>
                  <a:pt x="2606649" y="74422"/>
                </a:lnTo>
                <a:lnTo>
                  <a:pt x="2611793" y="57150"/>
                </a:lnTo>
                <a:lnTo>
                  <a:pt x="2612517" y="54737"/>
                </a:lnTo>
                <a:lnTo>
                  <a:pt x="2614980" y="42164"/>
                </a:lnTo>
                <a:lnTo>
                  <a:pt x="2615514" y="39497"/>
                </a:lnTo>
                <a:lnTo>
                  <a:pt x="2617089" y="31496"/>
                </a:lnTo>
                <a:lnTo>
                  <a:pt x="2617965" y="21844"/>
                </a:lnTo>
                <a:lnTo>
                  <a:pt x="2619121" y="9271"/>
                </a:lnTo>
                <a:close/>
              </a:path>
              <a:path w="3263265" h="605789">
                <a:moveTo>
                  <a:pt x="3263138" y="8509"/>
                </a:moveTo>
                <a:lnTo>
                  <a:pt x="3205861" y="0"/>
                </a:lnTo>
                <a:lnTo>
                  <a:pt x="3201720" y="28130"/>
                </a:lnTo>
                <a:lnTo>
                  <a:pt x="3194215" y="54356"/>
                </a:lnTo>
                <a:lnTo>
                  <a:pt x="3167913" y="107048"/>
                </a:lnTo>
                <a:lnTo>
                  <a:pt x="3127121" y="158610"/>
                </a:lnTo>
                <a:lnTo>
                  <a:pt x="3100197" y="185039"/>
                </a:lnTo>
                <a:lnTo>
                  <a:pt x="3071787" y="209270"/>
                </a:lnTo>
                <a:lnTo>
                  <a:pt x="3037840" y="234708"/>
                </a:lnTo>
                <a:lnTo>
                  <a:pt x="3039110" y="233680"/>
                </a:lnTo>
                <a:lnTo>
                  <a:pt x="3001505" y="258622"/>
                </a:lnTo>
                <a:lnTo>
                  <a:pt x="2962173" y="281952"/>
                </a:lnTo>
                <a:lnTo>
                  <a:pt x="2961716" y="282194"/>
                </a:lnTo>
                <a:lnTo>
                  <a:pt x="2918968" y="305054"/>
                </a:lnTo>
                <a:lnTo>
                  <a:pt x="2919984" y="304419"/>
                </a:lnTo>
                <a:lnTo>
                  <a:pt x="2873324" y="327050"/>
                </a:lnTo>
                <a:lnTo>
                  <a:pt x="2825242" y="347980"/>
                </a:lnTo>
                <a:lnTo>
                  <a:pt x="2825077" y="348056"/>
                </a:lnTo>
                <a:lnTo>
                  <a:pt x="2824276" y="348361"/>
                </a:lnTo>
                <a:lnTo>
                  <a:pt x="2772791" y="368935"/>
                </a:lnTo>
                <a:lnTo>
                  <a:pt x="2773680" y="368554"/>
                </a:lnTo>
                <a:lnTo>
                  <a:pt x="2718828" y="388404"/>
                </a:lnTo>
                <a:lnTo>
                  <a:pt x="2661666" y="407035"/>
                </a:lnTo>
                <a:lnTo>
                  <a:pt x="2662301" y="406781"/>
                </a:lnTo>
                <a:lnTo>
                  <a:pt x="2602230" y="424688"/>
                </a:lnTo>
                <a:lnTo>
                  <a:pt x="2602992" y="424561"/>
                </a:lnTo>
                <a:lnTo>
                  <a:pt x="2540508" y="441325"/>
                </a:lnTo>
                <a:lnTo>
                  <a:pt x="2541143" y="441198"/>
                </a:lnTo>
                <a:lnTo>
                  <a:pt x="2476500" y="457073"/>
                </a:lnTo>
                <a:lnTo>
                  <a:pt x="2477135" y="456819"/>
                </a:lnTo>
                <a:lnTo>
                  <a:pt x="2410968" y="471297"/>
                </a:lnTo>
                <a:lnTo>
                  <a:pt x="2410599" y="471373"/>
                </a:lnTo>
                <a:lnTo>
                  <a:pt x="2410409" y="471411"/>
                </a:lnTo>
                <a:lnTo>
                  <a:pt x="2342642" y="484759"/>
                </a:lnTo>
                <a:lnTo>
                  <a:pt x="2341892" y="484886"/>
                </a:lnTo>
                <a:lnTo>
                  <a:pt x="2271903" y="496951"/>
                </a:lnTo>
                <a:lnTo>
                  <a:pt x="2272538" y="496951"/>
                </a:lnTo>
                <a:lnTo>
                  <a:pt x="2199894" y="508000"/>
                </a:lnTo>
                <a:lnTo>
                  <a:pt x="2200529" y="507873"/>
                </a:lnTo>
                <a:lnTo>
                  <a:pt x="2126234" y="517652"/>
                </a:lnTo>
                <a:lnTo>
                  <a:pt x="2126742" y="517652"/>
                </a:lnTo>
                <a:lnTo>
                  <a:pt x="2050923" y="526034"/>
                </a:lnTo>
                <a:lnTo>
                  <a:pt x="2051812" y="526034"/>
                </a:lnTo>
                <a:lnTo>
                  <a:pt x="1895602" y="538861"/>
                </a:lnTo>
                <a:lnTo>
                  <a:pt x="1896605" y="538734"/>
                </a:lnTo>
                <a:lnTo>
                  <a:pt x="1735328" y="546100"/>
                </a:lnTo>
                <a:lnTo>
                  <a:pt x="1736090" y="546100"/>
                </a:lnTo>
                <a:lnTo>
                  <a:pt x="1654302" y="547497"/>
                </a:lnTo>
                <a:lnTo>
                  <a:pt x="1653832" y="547497"/>
                </a:lnTo>
                <a:lnTo>
                  <a:pt x="1570990" y="547370"/>
                </a:lnTo>
                <a:lnTo>
                  <a:pt x="1571726" y="547497"/>
                </a:lnTo>
                <a:lnTo>
                  <a:pt x="1415161" y="543052"/>
                </a:lnTo>
                <a:lnTo>
                  <a:pt x="1416177" y="543052"/>
                </a:lnTo>
                <a:lnTo>
                  <a:pt x="1264031" y="533527"/>
                </a:lnTo>
                <a:lnTo>
                  <a:pt x="1265174" y="533527"/>
                </a:lnTo>
                <a:lnTo>
                  <a:pt x="1118235" y="519049"/>
                </a:lnTo>
                <a:lnTo>
                  <a:pt x="1118997" y="519049"/>
                </a:lnTo>
                <a:lnTo>
                  <a:pt x="1048727" y="510032"/>
                </a:lnTo>
                <a:lnTo>
                  <a:pt x="1047750" y="509905"/>
                </a:lnTo>
                <a:lnTo>
                  <a:pt x="1048258" y="510032"/>
                </a:lnTo>
                <a:lnTo>
                  <a:pt x="979385" y="499872"/>
                </a:lnTo>
                <a:lnTo>
                  <a:pt x="978535" y="499745"/>
                </a:lnTo>
                <a:lnTo>
                  <a:pt x="979170" y="499872"/>
                </a:lnTo>
                <a:lnTo>
                  <a:pt x="911098" y="488442"/>
                </a:lnTo>
                <a:lnTo>
                  <a:pt x="911606" y="488442"/>
                </a:lnTo>
                <a:lnTo>
                  <a:pt x="845985" y="476123"/>
                </a:lnTo>
                <a:lnTo>
                  <a:pt x="845604" y="476059"/>
                </a:lnTo>
                <a:lnTo>
                  <a:pt x="845426" y="476021"/>
                </a:lnTo>
                <a:lnTo>
                  <a:pt x="782027" y="462661"/>
                </a:lnTo>
                <a:lnTo>
                  <a:pt x="781431" y="462534"/>
                </a:lnTo>
                <a:lnTo>
                  <a:pt x="781939" y="462661"/>
                </a:lnTo>
                <a:lnTo>
                  <a:pt x="719455" y="448056"/>
                </a:lnTo>
                <a:lnTo>
                  <a:pt x="720090" y="448183"/>
                </a:lnTo>
                <a:lnTo>
                  <a:pt x="719594" y="448056"/>
                </a:lnTo>
                <a:lnTo>
                  <a:pt x="660488" y="432816"/>
                </a:lnTo>
                <a:lnTo>
                  <a:pt x="659511" y="432562"/>
                </a:lnTo>
                <a:lnTo>
                  <a:pt x="660146" y="432816"/>
                </a:lnTo>
                <a:lnTo>
                  <a:pt x="602615" y="416433"/>
                </a:lnTo>
                <a:lnTo>
                  <a:pt x="601726" y="416179"/>
                </a:lnTo>
                <a:lnTo>
                  <a:pt x="602361" y="416433"/>
                </a:lnTo>
                <a:lnTo>
                  <a:pt x="546912" y="399161"/>
                </a:lnTo>
                <a:lnTo>
                  <a:pt x="546404" y="399008"/>
                </a:lnTo>
                <a:lnTo>
                  <a:pt x="546277" y="398970"/>
                </a:lnTo>
                <a:lnTo>
                  <a:pt x="546112" y="398907"/>
                </a:lnTo>
                <a:lnTo>
                  <a:pt x="492760" y="380746"/>
                </a:lnTo>
                <a:lnTo>
                  <a:pt x="493649" y="381000"/>
                </a:lnTo>
                <a:lnTo>
                  <a:pt x="492963" y="380746"/>
                </a:lnTo>
                <a:lnTo>
                  <a:pt x="442976" y="362077"/>
                </a:lnTo>
                <a:lnTo>
                  <a:pt x="441960" y="361696"/>
                </a:lnTo>
                <a:lnTo>
                  <a:pt x="442722" y="362077"/>
                </a:lnTo>
                <a:lnTo>
                  <a:pt x="394373" y="342265"/>
                </a:lnTo>
                <a:lnTo>
                  <a:pt x="394042" y="342150"/>
                </a:lnTo>
                <a:lnTo>
                  <a:pt x="393903" y="342087"/>
                </a:lnTo>
                <a:lnTo>
                  <a:pt x="393763" y="342036"/>
                </a:lnTo>
                <a:lnTo>
                  <a:pt x="393484" y="341884"/>
                </a:lnTo>
                <a:lnTo>
                  <a:pt x="348843" y="321818"/>
                </a:lnTo>
                <a:lnTo>
                  <a:pt x="347726" y="321310"/>
                </a:lnTo>
                <a:lnTo>
                  <a:pt x="348742" y="321818"/>
                </a:lnTo>
                <a:lnTo>
                  <a:pt x="305562" y="300482"/>
                </a:lnTo>
                <a:lnTo>
                  <a:pt x="305435" y="300431"/>
                </a:lnTo>
                <a:lnTo>
                  <a:pt x="305168" y="300291"/>
                </a:lnTo>
                <a:lnTo>
                  <a:pt x="304622" y="299974"/>
                </a:lnTo>
                <a:lnTo>
                  <a:pt x="265442" y="278638"/>
                </a:lnTo>
                <a:lnTo>
                  <a:pt x="264287" y="278003"/>
                </a:lnTo>
                <a:lnTo>
                  <a:pt x="265303" y="278638"/>
                </a:lnTo>
                <a:lnTo>
                  <a:pt x="226822" y="255524"/>
                </a:lnTo>
                <a:lnTo>
                  <a:pt x="228092" y="256286"/>
                </a:lnTo>
                <a:lnTo>
                  <a:pt x="226949" y="255524"/>
                </a:lnTo>
                <a:lnTo>
                  <a:pt x="192278" y="232410"/>
                </a:lnTo>
                <a:lnTo>
                  <a:pt x="193675" y="233299"/>
                </a:lnTo>
                <a:lnTo>
                  <a:pt x="192481" y="232410"/>
                </a:lnTo>
                <a:lnTo>
                  <a:pt x="160909" y="208788"/>
                </a:lnTo>
                <a:lnTo>
                  <a:pt x="162306" y="209804"/>
                </a:lnTo>
                <a:lnTo>
                  <a:pt x="161099" y="208788"/>
                </a:lnTo>
                <a:lnTo>
                  <a:pt x="134353" y="186055"/>
                </a:lnTo>
                <a:lnTo>
                  <a:pt x="132715" y="184658"/>
                </a:lnTo>
                <a:lnTo>
                  <a:pt x="134112" y="186055"/>
                </a:lnTo>
                <a:lnTo>
                  <a:pt x="113385" y="165735"/>
                </a:lnTo>
                <a:lnTo>
                  <a:pt x="110553" y="162966"/>
                </a:lnTo>
                <a:lnTo>
                  <a:pt x="108902" y="160274"/>
                </a:lnTo>
                <a:lnTo>
                  <a:pt x="106565" y="156464"/>
                </a:lnTo>
                <a:lnTo>
                  <a:pt x="155956" y="131445"/>
                </a:lnTo>
                <a:lnTo>
                  <a:pt x="153720" y="129794"/>
                </a:lnTo>
                <a:lnTo>
                  <a:pt x="0" y="15748"/>
                </a:lnTo>
                <a:lnTo>
                  <a:pt x="1016" y="209931"/>
                </a:lnTo>
                <a:lnTo>
                  <a:pt x="54698" y="182740"/>
                </a:lnTo>
                <a:lnTo>
                  <a:pt x="64770" y="199136"/>
                </a:lnTo>
                <a:lnTo>
                  <a:pt x="94361" y="228092"/>
                </a:lnTo>
                <a:lnTo>
                  <a:pt x="125476" y="254508"/>
                </a:lnTo>
                <a:lnTo>
                  <a:pt x="159385" y="280035"/>
                </a:lnTo>
                <a:lnTo>
                  <a:pt x="196469" y="304800"/>
                </a:lnTo>
                <a:lnTo>
                  <a:pt x="235966" y="328676"/>
                </a:lnTo>
                <a:lnTo>
                  <a:pt x="278384" y="351663"/>
                </a:lnTo>
                <a:lnTo>
                  <a:pt x="323469" y="374015"/>
                </a:lnTo>
                <a:lnTo>
                  <a:pt x="371094" y="395351"/>
                </a:lnTo>
                <a:lnTo>
                  <a:pt x="421259" y="415798"/>
                </a:lnTo>
                <a:lnTo>
                  <a:pt x="473710" y="435483"/>
                </a:lnTo>
                <a:lnTo>
                  <a:pt x="528574" y="454152"/>
                </a:lnTo>
                <a:lnTo>
                  <a:pt x="585597" y="471805"/>
                </a:lnTo>
                <a:lnTo>
                  <a:pt x="644652" y="488569"/>
                </a:lnTo>
                <a:lnTo>
                  <a:pt x="705993" y="504444"/>
                </a:lnTo>
                <a:lnTo>
                  <a:pt x="769112" y="519176"/>
                </a:lnTo>
                <a:lnTo>
                  <a:pt x="834263" y="532892"/>
                </a:lnTo>
                <a:lnTo>
                  <a:pt x="901192" y="545465"/>
                </a:lnTo>
                <a:lnTo>
                  <a:pt x="969772" y="557022"/>
                </a:lnTo>
                <a:lnTo>
                  <a:pt x="1040130" y="567309"/>
                </a:lnTo>
                <a:lnTo>
                  <a:pt x="1112139" y="576580"/>
                </a:lnTo>
                <a:lnTo>
                  <a:pt x="1259967" y="591312"/>
                </a:lnTo>
                <a:lnTo>
                  <a:pt x="1413002" y="600964"/>
                </a:lnTo>
                <a:lnTo>
                  <a:pt x="1570482" y="605345"/>
                </a:lnTo>
                <a:lnTo>
                  <a:pt x="1654556" y="605434"/>
                </a:lnTo>
                <a:lnTo>
                  <a:pt x="1737487" y="603999"/>
                </a:lnTo>
                <a:lnTo>
                  <a:pt x="1899780" y="596646"/>
                </a:lnTo>
                <a:lnTo>
                  <a:pt x="2057019" y="583692"/>
                </a:lnTo>
                <a:lnTo>
                  <a:pt x="2133473" y="575183"/>
                </a:lnTo>
                <a:lnTo>
                  <a:pt x="2208403" y="565277"/>
                </a:lnTo>
                <a:lnTo>
                  <a:pt x="2281555" y="554101"/>
                </a:lnTo>
                <a:lnTo>
                  <a:pt x="2319426" y="547497"/>
                </a:lnTo>
                <a:lnTo>
                  <a:pt x="2352929" y="541655"/>
                </a:lnTo>
                <a:lnTo>
                  <a:pt x="2367203" y="538861"/>
                </a:lnTo>
                <a:lnTo>
                  <a:pt x="2422398" y="528066"/>
                </a:lnTo>
                <a:lnTo>
                  <a:pt x="2489835" y="513334"/>
                </a:lnTo>
                <a:lnTo>
                  <a:pt x="2511628" y="508000"/>
                </a:lnTo>
                <a:lnTo>
                  <a:pt x="2555240" y="497332"/>
                </a:lnTo>
                <a:lnTo>
                  <a:pt x="2618486" y="480314"/>
                </a:lnTo>
                <a:lnTo>
                  <a:pt x="2648623" y="471297"/>
                </a:lnTo>
                <a:lnTo>
                  <a:pt x="2679192" y="462153"/>
                </a:lnTo>
                <a:lnTo>
                  <a:pt x="2694800" y="457073"/>
                </a:lnTo>
                <a:lnTo>
                  <a:pt x="2737739" y="443103"/>
                </a:lnTo>
                <a:lnTo>
                  <a:pt x="2743022" y="441198"/>
                </a:lnTo>
                <a:lnTo>
                  <a:pt x="2789161" y="424561"/>
                </a:lnTo>
                <a:lnTo>
                  <a:pt x="2793746" y="422910"/>
                </a:lnTo>
                <a:lnTo>
                  <a:pt x="2833662" y="407035"/>
                </a:lnTo>
                <a:lnTo>
                  <a:pt x="2847086" y="401701"/>
                </a:lnTo>
                <a:lnTo>
                  <a:pt x="2877845" y="388239"/>
                </a:lnTo>
                <a:lnTo>
                  <a:pt x="2897886" y="379476"/>
                </a:lnTo>
                <a:lnTo>
                  <a:pt x="2919717" y="368935"/>
                </a:lnTo>
                <a:lnTo>
                  <a:pt x="2945765" y="356362"/>
                </a:lnTo>
                <a:lnTo>
                  <a:pt x="2961462" y="347980"/>
                </a:lnTo>
                <a:lnTo>
                  <a:pt x="2990723" y="332359"/>
                </a:lnTo>
                <a:lnTo>
                  <a:pt x="3000324" y="326644"/>
                </a:lnTo>
                <a:lnTo>
                  <a:pt x="3032760" y="307340"/>
                </a:lnTo>
                <a:lnTo>
                  <a:pt x="3036227" y="305054"/>
                </a:lnTo>
                <a:lnTo>
                  <a:pt x="3071876" y="281559"/>
                </a:lnTo>
                <a:lnTo>
                  <a:pt x="3103295" y="257937"/>
                </a:lnTo>
                <a:lnTo>
                  <a:pt x="3107690" y="254635"/>
                </a:lnTo>
                <a:lnTo>
                  <a:pt x="3131210" y="234708"/>
                </a:lnTo>
                <a:lnTo>
                  <a:pt x="3140202" y="227076"/>
                </a:lnTo>
                <a:lnTo>
                  <a:pt x="3157512" y="210058"/>
                </a:lnTo>
                <a:lnTo>
                  <a:pt x="3158680" y="208927"/>
                </a:lnTo>
                <a:lnTo>
                  <a:pt x="3169412" y="198374"/>
                </a:lnTo>
                <a:lnTo>
                  <a:pt x="3182112" y="183642"/>
                </a:lnTo>
                <a:lnTo>
                  <a:pt x="3194939" y="168783"/>
                </a:lnTo>
                <a:lnTo>
                  <a:pt x="3201454" y="159639"/>
                </a:lnTo>
                <a:lnTo>
                  <a:pt x="3202724" y="157861"/>
                </a:lnTo>
                <a:lnTo>
                  <a:pt x="3216783" y="138176"/>
                </a:lnTo>
                <a:lnTo>
                  <a:pt x="3220326" y="131953"/>
                </a:lnTo>
                <a:lnTo>
                  <a:pt x="3233864" y="108204"/>
                </a:lnTo>
                <a:lnTo>
                  <a:pt x="3234817" y="106553"/>
                </a:lnTo>
                <a:lnTo>
                  <a:pt x="3235198" y="105664"/>
                </a:lnTo>
                <a:lnTo>
                  <a:pt x="3245231" y="82296"/>
                </a:lnTo>
                <a:lnTo>
                  <a:pt x="3246539" y="79248"/>
                </a:lnTo>
                <a:lnTo>
                  <a:pt x="3248787" y="74041"/>
                </a:lnTo>
                <a:lnTo>
                  <a:pt x="3253917" y="56261"/>
                </a:lnTo>
                <a:lnTo>
                  <a:pt x="3254870" y="52959"/>
                </a:lnTo>
                <a:lnTo>
                  <a:pt x="3258439" y="40640"/>
                </a:lnTo>
                <a:lnTo>
                  <a:pt x="3259950" y="30226"/>
                </a:lnTo>
                <a:lnTo>
                  <a:pt x="3260496" y="26543"/>
                </a:lnTo>
                <a:lnTo>
                  <a:pt x="3263138" y="850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95115" y="4430267"/>
          <a:ext cx="4531356" cy="566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f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g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9740" y="172923"/>
            <a:ext cx="102654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D5060"/>
                </a:solidFill>
              </a:rPr>
              <a:t>Can</a:t>
            </a:r>
            <a:r>
              <a:rPr sz="3200" spc="-2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this</a:t>
            </a:r>
            <a:r>
              <a:rPr sz="3200" spc="-30" dirty="0">
                <a:solidFill>
                  <a:srgbClr val="4D5060"/>
                </a:solidFill>
              </a:rPr>
              <a:t> </a:t>
            </a:r>
            <a:r>
              <a:rPr sz="3200" spc="-5" dirty="0">
                <a:solidFill>
                  <a:srgbClr val="4D5060"/>
                </a:solidFill>
              </a:rPr>
              <a:t>simple</a:t>
            </a:r>
            <a:r>
              <a:rPr sz="3200" spc="-10" dirty="0">
                <a:solidFill>
                  <a:srgbClr val="4D5060"/>
                </a:solidFill>
              </a:rPr>
              <a:t> </a:t>
            </a:r>
            <a:r>
              <a:rPr sz="3200" spc="-5" dirty="0">
                <a:solidFill>
                  <a:srgbClr val="4D5060"/>
                </a:solidFill>
              </a:rPr>
              <a:t>sequential</a:t>
            </a:r>
            <a:r>
              <a:rPr sz="3200" spc="-40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algorithm</a:t>
            </a:r>
            <a:r>
              <a:rPr sz="3200" spc="-2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be</a:t>
            </a:r>
            <a:r>
              <a:rPr sz="3200" spc="-2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parallelized?</a:t>
            </a:r>
            <a:endParaRPr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5882" y="4520565"/>
            <a:ext cx="499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9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6718" y="314261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5872" y="1254252"/>
            <a:ext cx="5824855" cy="1569720"/>
          </a:xfrm>
          <a:custGeom>
            <a:avLst/>
            <a:gdLst/>
            <a:ahLst/>
            <a:cxnLst/>
            <a:rect l="l" t="t" r="r" b="b"/>
            <a:pathLst>
              <a:path w="5824855" h="1569720">
                <a:moveTo>
                  <a:pt x="0" y="1569720"/>
                </a:moveTo>
                <a:lnTo>
                  <a:pt x="5824728" y="1569720"/>
                </a:lnTo>
                <a:lnTo>
                  <a:pt x="5824728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5994" y="1273301"/>
            <a:ext cx="4785360" cy="279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Georgia"/>
                <a:cs typeface="Georgia"/>
              </a:rPr>
              <a:t>K</a:t>
            </a:r>
            <a:r>
              <a:rPr sz="2550" dirty="0">
                <a:latin typeface="Georgia"/>
                <a:cs typeface="Georgia"/>
              </a:rPr>
              <a:t>NUTH</a:t>
            </a:r>
            <a:r>
              <a:rPr sz="3200" dirty="0">
                <a:latin typeface="Georgia"/>
                <a:cs typeface="Georgia"/>
              </a:rPr>
              <a:t>S</a:t>
            </a:r>
            <a:r>
              <a:rPr sz="2550" dirty="0">
                <a:latin typeface="Georgia"/>
                <a:cs typeface="Georgia"/>
              </a:rPr>
              <a:t>HUFFLE</a:t>
            </a:r>
            <a:r>
              <a:rPr sz="3200" dirty="0">
                <a:latin typeface="Georgia"/>
                <a:cs typeface="Georgia"/>
              </a:rPr>
              <a:t>(</a:t>
            </a:r>
            <a:r>
              <a:rPr sz="3200" i="1" dirty="0">
                <a:latin typeface="Georgia"/>
                <a:cs typeface="Georgia"/>
              </a:rPr>
              <a:t>A</a:t>
            </a:r>
            <a:r>
              <a:rPr sz="3200" dirty="0">
                <a:latin typeface="Georgia"/>
                <a:cs typeface="Georgia"/>
              </a:rPr>
              <a:t>,</a:t>
            </a:r>
            <a:r>
              <a:rPr sz="3200" spc="1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H</a:t>
            </a:r>
            <a:r>
              <a:rPr sz="3200" dirty="0">
                <a:latin typeface="Georgia"/>
                <a:cs typeface="Georgia"/>
              </a:rPr>
              <a:t>)</a:t>
            </a:r>
            <a:endParaRPr sz="3200">
              <a:latin typeface="Georgia"/>
              <a:cs typeface="Georgia"/>
            </a:endParaRPr>
          </a:p>
          <a:p>
            <a:pPr marL="97790" algn="ctr">
              <a:lnSpc>
                <a:spcPct val="100000"/>
              </a:lnSpc>
            </a:pPr>
            <a:r>
              <a:rPr sz="3200" b="1" spc="-5" dirty="0">
                <a:latin typeface="Georgia"/>
                <a:cs typeface="Georgia"/>
              </a:rPr>
              <a:t>for</a:t>
            </a:r>
            <a:r>
              <a:rPr sz="3200" b="1" spc="-5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i</a:t>
            </a:r>
            <a:r>
              <a:rPr sz="3200" i="1" spc="-10" dirty="0">
                <a:latin typeface="Georgia"/>
                <a:cs typeface="Georgia"/>
              </a:rPr>
              <a:t> </a:t>
            </a:r>
            <a:r>
              <a:rPr sz="3200" dirty="0">
                <a:latin typeface="Wingdings"/>
                <a:cs typeface="Wingdings"/>
              </a:rPr>
              <a:t>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Georgia"/>
                <a:cs typeface="Georgia"/>
              </a:rPr>
              <a:t>n</a:t>
            </a:r>
            <a:r>
              <a:rPr sz="3200" i="1" spc="-2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to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1</a:t>
            </a:r>
            <a:r>
              <a:rPr sz="3200" spc="-5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do</a:t>
            </a:r>
            <a:endParaRPr sz="3200">
              <a:latin typeface="Georgia"/>
              <a:cs typeface="Georgia"/>
            </a:endParaRPr>
          </a:p>
          <a:p>
            <a:pPr marL="1300480" algn="ctr">
              <a:lnSpc>
                <a:spcPct val="100000"/>
              </a:lnSpc>
            </a:pPr>
            <a:r>
              <a:rPr sz="3200" spc="-5" dirty="0">
                <a:latin typeface="Georgia"/>
                <a:cs typeface="Georgia"/>
              </a:rPr>
              <a:t>swap(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H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]],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])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1079500" algn="l"/>
                <a:tab pos="1645285" algn="l"/>
                <a:tab pos="2211705" algn="l"/>
                <a:tab pos="2778125" algn="l"/>
                <a:tab pos="3344545" algn="l"/>
                <a:tab pos="3910965" algn="l"/>
                <a:tab pos="4476750" algn="l"/>
              </a:tabLst>
            </a:pPr>
            <a:r>
              <a:rPr sz="1800" spc="-30" dirty="0">
                <a:solidFill>
                  <a:srgbClr val="008000"/>
                </a:solidFill>
                <a:latin typeface="Microsoft Sans Serif"/>
                <a:cs typeface="Microsoft Sans Serif"/>
              </a:rPr>
              <a:t>Iterate	</a:t>
            </a: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1	2	3	4	5	</a:t>
            </a:r>
            <a:r>
              <a:rPr sz="2700" spc="-82" baseline="3086" dirty="0">
                <a:solidFill>
                  <a:srgbClr val="008000"/>
                </a:solidFill>
                <a:latin typeface="Microsoft Sans Serif"/>
                <a:cs typeface="Microsoft Sans Serif"/>
              </a:rPr>
              <a:t>6	7</a:t>
            </a:r>
            <a:endParaRPr sz="2700" baseline="3086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3208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latin typeface="Georgia"/>
                <a:cs typeface="Georgia"/>
              </a:rPr>
              <a:t>H</a:t>
            </a:r>
            <a:r>
              <a:rPr sz="2400" i="1" spc="-6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95115" y="3601211"/>
          <a:ext cx="4531356" cy="565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4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95115" y="4430267"/>
          <a:ext cx="4531356" cy="566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g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f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740" y="172923"/>
            <a:ext cx="102654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D5060"/>
                </a:solidFill>
              </a:rPr>
              <a:t>Can</a:t>
            </a:r>
            <a:r>
              <a:rPr sz="3200" spc="-2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this</a:t>
            </a:r>
            <a:r>
              <a:rPr sz="3200" spc="-30" dirty="0">
                <a:solidFill>
                  <a:srgbClr val="4D5060"/>
                </a:solidFill>
              </a:rPr>
              <a:t> </a:t>
            </a:r>
            <a:r>
              <a:rPr sz="3200" spc="-5" dirty="0">
                <a:solidFill>
                  <a:srgbClr val="4D5060"/>
                </a:solidFill>
              </a:rPr>
              <a:t>simple</a:t>
            </a:r>
            <a:r>
              <a:rPr sz="3200" spc="-10" dirty="0">
                <a:solidFill>
                  <a:srgbClr val="4D5060"/>
                </a:solidFill>
              </a:rPr>
              <a:t> </a:t>
            </a:r>
            <a:r>
              <a:rPr sz="3200" spc="-5" dirty="0">
                <a:solidFill>
                  <a:srgbClr val="4D5060"/>
                </a:solidFill>
              </a:rPr>
              <a:t>sequential</a:t>
            </a:r>
            <a:r>
              <a:rPr sz="3200" spc="-40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algorithm</a:t>
            </a:r>
            <a:r>
              <a:rPr sz="3200" spc="-2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be</a:t>
            </a:r>
            <a:r>
              <a:rPr sz="3200" spc="-2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parallelized?</a:t>
            </a:r>
            <a:endParaRPr sz="3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5882" y="4520565"/>
            <a:ext cx="499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9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6718" y="314261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5872" y="1254252"/>
            <a:ext cx="5824855" cy="1569720"/>
          </a:xfrm>
          <a:custGeom>
            <a:avLst/>
            <a:gdLst/>
            <a:ahLst/>
            <a:cxnLst/>
            <a:rect l="l" t="t" r="r" b="b"/>
            <a:pathLst>
              <a:path w="5824855" h="1569720">
                <a:moveTo>
                  <a:pt x="0" y="1569720"/>
                </a:moveTo>
                <a:lnTo>
                  <a:pt x="5824728" y="1569720"/>
                </a:lnTo>
                <a:lnTo>
                  <a:pt x="5824728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5994" y="1273301"/>
            <a:ext cx="4785360" cy="279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Georgia"/>
                <a:cs typeface="Georgia"/>
              </a:rPr>
              <a:t>K</a:t>
            </a:r>
            <a:r>
              <a:rPr sz="2550" dirty="0">
                <a:latin typeface="Georgia"/>
                <a:cs typeface="Georgia"/>
              </a:rPr>
              <a:t>NUTH</a:t>
            </a:r>
            <a:r>
              <a:rPr sz="3200" dirty="0">
                <a:latin typeface="Georgia"/>
                <a:cs typeface="Georgia"/>
              </a:rPr>
              <a:t>S</a:t>
            </a:r>
            <a:r>
              <a:rPr sz="2550" dirty="0">
                <a:latin typeface="Georgia"/>
                <a:cs typeface="Georgia"/>
              </a:rPr>
              <a:t>HUFFLE</a:t>
            </a:r>
            <a:r>
              <a:rPr sz="3200" dirty="0">
                <a:latin typeface="Georgia"/>
                <a:cs typeface="Georgia"/>
              </a:rPr>
              <a:t>(</a:t>
            </a:r>
            <a:r>
              <a:rPr sz="3200" i="1" dirty="0">
                <a:latin typeface="Georgia"/>
                <a:cs typeface="Georgia"/>
              </a:rPr>
              <a:t>A</a:t>
            </a:r>
            <a:r>
              <a:rPr sz="3200" dirty="0">
                <a:latin typeface="Georgia"/>
                <a:cs typeface="Georgia"/>
              </a:rPr>
              <a:t>,</a:t>
            </a:r>
            <a:r>
              <a:rPr sz="3200" spc="1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H</a:t>
            </a:r>
            <a:r>
              <a:rPr sz="3200" dirty="0">
                <a:latin typeface="Georgia"/>
                <a:cs typeface="Georgia"/>
              </a:rPr>
              <a:t>)</a:t>
            </a:r>
            <a:endParaRPr sz="3200">
              <a:latin typeface="Georgia"/>
              <a:cs typeface="Georgia"/>
            </a:endParaRPr>
          </a:p>
          <a:p>
            <a:pPr marL="97790" algn="ctr">
              <a:lnSpc>
                <a:spcPct val="100000"/>
              </a:lnSpc>
            </a:pPr>
            <a:r>
              <a:rPr sz="3200" b="1" spc="-5" dirty="0">
                <a:latin typeface="Georgia"/>
                <a:cs typeface="Georgia"/>
              </a:rPr>
              <a:t>for</a:t>
            </a:r>
            <a:r>
              <a:rPr sz="3200" b="1" spc="-5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i</a:t>
            </a:r>
            <a:r>
              <a:rPr sz="3200" i="1" spc="-10" dirty="0">
                <a:latin typeface="Georgia"/>
                <a:cs typeface="Georgia"/>
              </a:rPr>
              <a:t> </a:t>
            </a:r>
            <a:r>
              <a:rPr sz="3200" dirty="0">
                <a:latin typeface="Wingdings"/>
                <a:cs typeface="Wingdings"/>
              </a:rPr>
              <a:t>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Georgia"/>
                <a:cs typeface="Georgia"/>
              </a:rPr>
              <a:t>n</a:t>
            </a:r>
            <a:r>
              <a:rPr sz="3200" i="1" spc="-2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to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1</a:t>
            </a:r>
            <a:r>
              <a:rPr sz="3200" spc="-5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do</a:t>
            </a:r>
            <a:endParaRPr sz="3200">
              <a:latin typeface="Georgia"/>
              <a:cs typeface="Georgia"/>
            </a:endParaRPr>
          </a:p>
          <a:p>
            <a:pPr marL="1300480" algn="ctr">
              <a:lnSpc>
                <a:spcPct val="100000"/>
              </a:lnSpc>
            </a:pPr>
            <a:r>
              <a:rPr sz="3200" spc="-5" dirty="0">
                <a:latin typeface="Georgia"/>
                <a:cs typeface="Georgia"/>
              </a:rPr>
              <a:t>swap(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H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]],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])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1079500" algn="l"/>
                <a:tab pos="1645285" algn="l"/>
                <a:tab pos="2211705" algn="l"/>
                <a:tab pos="2778125" algn="l"/>
                <a:tab pos="3344545" algn="l"/>
                <a:tab pos="3910965" algn="l"/>
                <a:tab pos="4476750" algn="l"/>
              </a:tabLst>
            </a:pPr>
            <a:r>
              <a:rPr sz="1800" spc="-30" dirty="0">
                <a:solidFill>
                  <a:srgbClr val="008000"/>
                </a:solidFill>
                <a:latin typeface="Microsoft Sans Serif"/>
                <a:cs typeface="Microsoft Sans Serif"/>
              </a:rPr>
              <a:t>Iterate	</a:t>
            </a: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1	2	3	4	5	</a:t>
            </a:r>
            <a:r>
              <a:rPr sz="2700" spc="-82" baseline="3086" dirty="0">
                <a:solidFill>
                  <a:srgbClr val="008000"/>
                </a:solidFill>
                <a:latin typeface="Microsoft Sans Serif"/>
                <a:cs typeface="Microsoft Sans Serif"/>
              </a:rPr>
              <a:t>6	7</a:t>
            </a:r>
            <a:endParaRPr sz="2700" baseline="3086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3208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latin typeface="Georgia"/>
                <a:cs typeface="Georgia"/>
              </a:rPr>
              <a:t>H</a:t>
            </a:r>
            <a:r>
              <a:rPr sz="2400" i="1" spc="-6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95115" y="3601211"/>
          <a:ext cx="4531356" cy="565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4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95115" y="4430267"/>
          <a:ext cx="4531356" cy="566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f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g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774694" y="4986401"/>
            <a:ext cx="2927985" cy="448309"/>
          </a:xfrm>
          <a:custGeom>
            <a:avLst/>
            <a:gdLst/>
            <a:ahLst/>
            <a:cxnLst/>
            <a:rect l="l" t="t" r="r" b="b"/>
            <a:pathLst>
              <a:path w="2927984" h="448310">
                <a:moveTo>
                  <a:pt x="628142" y="1397"/>
                </a:moveTo>
                <a:lnTo>
                  <a:pt x="570230" y="0"/>
                </a:lnTo>
                <a:lnTo>
                  <a:pt x="569722" y="20828"/>
                </a:lnTo>
                <a:lnTo>
                  <a:pt x="569849" y="19812"/>
                </a:lnTo>
                <a:lnTo>
                  <a:pt x="568706" y="40259"/>
                </a:lnTo>
                <a:lnTo>
                  <a:pt x="568706" y="39243"/>
                </a:lnTo>
                <a:lnTo>
                  <a:pt x="568604" y="40259"/>
                </a:lnTo>
                <a:lnTo>
                  <a:pt x="566928" y="59436"/>
                </a:lnTo>
                <a:lnTo>
                  <a:pt x="567055" y="58547"/>
                </a:lnTo>
                <a:lnTo>
                  <a:pt x="564769" y="77216"/>
                </a:lnTo>
                <a:lnTo>
                  <a:pt x="564578" y="78359"/>
                </a:lnTo>
                <a:lnTo>
                  <a:pt x="561594" y="96774"/>
                </a:lnTo>
                <a:lnTo>
                  <a:pt x="561848" y="95885"/>
                </a:lnTo>
                <a:lnTo>
                  <a:pt x="558101" y="114604"/>
                </a:lnTo>
                <a:lnTo>
                  <a:pt x="553974" y="132461"/>
                </a:lnTo>
                <a:lnTo>
                  <a:pt x="554101" y="131699"/>
                </a:lnTo>
                <a:lnTo>
                  <a:pt x="553897" y="132461"/>
                </a:lnTo>
                <a:lnTo>
                  <a:pt x="549275" y="149987"/>
                </a:lnTo>
                <a:lnTo>
                  <a:pt x="549656" y="148844"/>
                </a:lnTo>
                <a:lnTo>
                  <a:pt x="544245" y="166052"/>
                </a:lnTo>
                <a:lnTo>
                  <a:pt x="544449" y="165481"/>
                </a:lnTo>
                <a:lnTo>
                  <a:pt x="544068" y="166624"/>
                </a:lnTo>
                <a:lnTo>
                  <a:pt x="544245" y="166052"/>
                </a:lnTo>
                <a:lnTo>
                  <a:pt x="544042" y="166624"/>
                </a:lnTo>
                <a:lnTo>
                  <a:pt x="538759" y="181610"/>
                </a:lnTo>
                <a:lnTo>
                  <a:pt x="538276" y="182753"/>
                </a:lnTo>
                <a:lnTo>
                  <a:pt x="525145" y="214515"/>
                </a:lnTo>
                <a:lnTo>
                  <a:pt x="525907" y="212979"/>
                </a:lnTo>
                <a:lnTo>
                  <a:pt x="518629" y="228015"/>
                </a:lnTo>
                <a:lnTo>
                  <a:pt x="518795" y="227711"/>
                </a:lnTo>
                <a:lnTo>
                  <a:pt x="518287" y="228727"/>
                </a:lnTo>
                <a:lnTo>
                  <a:pt x="518629" y="228015"/>
                </a:lnTo>
                <a:lnTo>
                  <a:pt x="518236" y="228727"/>
                </a:lnTo>
                <a:lnTo>
                  <a:pt x="511060" y="242087"/>
                </a:lnTo>
                <a:lnTo>
                  <a:pt x="511302" y="241681"/>
                </a:lnTo>
                <a:lnTo>
                  <a:pt x="510667" y="242824"/>
                </a:lnTo>
                <a:lnTo>
                  <a:pt x="511060" y="242087"/>
                </a:lnTo>
                <a:lnTo>
                  <a:pt x="510628" y="242824"/>
                </a:lnTo>
                <a:lnTo>
                  <a:pt x="502793" y="256159"/>
                </a:lnTo>
                <a:lnTo>
                  <a:pt x="503301" y="255270"/>
                </a:lnTo>
                <a:lnTo>
                  <a:pt x="502729" y="256159"/>
                </a:lnTo>
                <a:lnTo>
                  <a:pt x="494906" y="268325"/>
                </a:lnTo>
                <a:lnTo>
                  <a:pt x="494347" y="269113"/>
                </a:lnTo>
                <a:lnTo>
                  <a:pt x="486283" y="280289"/>
                </a:lnTo>
                <a:lnTo>
                  <a:pt x="485584" y="281178"/>
                </a:lnTo>
                <a:lnTo>
                  <a:pt x="477393" y="291719"/>
                </a:lnTo>
                <a:lnTo>
                  <a:pt x="476402" y="292862"/>
                </a:lnTo>
                <a:lnTo>
                  <a:pt x="467791" y="302856"/>
                </a:lnTo>
                <a:lnTo>
                  <a:pt x="467029" y="303657"/>
                </a:lnTo>
                <a:lnTo>
                  <a:pt x="457454" y="313690"/>
                </a:lnTo>
                <a:lnTo>
                  <a:pt x="458724" y="312547"/>
                </a:lnTo>
                <a:lnTo>
                  <a:pt x="447675" y="322834"/>
                </a:lnTo>
                <a:lnTo>
                  <a:pt x="448564" y="321945"/>
                </a:lnTo>
                <a:lnTo>
                  <a:pt x="437261" y="331470"/>
                </a:lnTo>
                <a:lnTo>
                  <a:pt x="438658" y="330454"/>
                </a:lnTo>
                <a:lnTo>
                  <a:pt x="427443" y="338874"/>
                </a:lnTo>
                <a:lnTo>
                  <a:pt x="426910" y="339217"/>
                </a:lnTo>
                <a:lnTo>
                  <a:pt x="416306" y="346329"/>
                </a:lnTo>
                <a:lnTo>
                  <a:pt x="417957" y="345186"/>
                </a:lnTo>
                <a:lnTo>
                  <a:pt x="373316" y="365518"/>
                </a:lnTo>
                <a:lnTo>
                  <a:pt x="327482" y="371957"/>
                </a:lnTo>
                <a:lnTo>
                  <a:pt x="317309" y="371475"/>
                </a:lnTo>
                <a:lnTo>
                  <a:pt x="316103" y="371424"/>
                </a:lnTo>
                <a:lnTo>
                  <a:pt x="315468" y="371348"/>
                </a:lnTo>
                <a:lnTo>
                  <a:pt x="305181" y="370217"/>
                </a:lnTo>
                <a:lnTo>
                  <a:pt x="305041" y="370192"/>
                </a:lnTo>
                <a:lnTo>
                  <a:pt x="303911" y="369951"/>
                </a:lnTo>
                <a:lnTo>
                  <a:pt x="294386" y="368046"/>
                </a:lnTo>
                <a:lnTo>
                  <a:pt x="292455" y="367665"/>
                </a:lnTo>
                <a:lnTo>
                  <a:pt x="291998" y="367538"/>
                </a:lnTo>
                <a:lnTo>
                  <a:pt x="282663" y="364998"/>
                </a:lnTo>
                <a:lnTo>
                  <a:pt x="281609" y="364718"/>
                </a:lnTo>
                <a:lnTo>
                  <a:pt x="280962" y="364490"/>
                </a:lnTo>
                <a:lnTo>
                  <a:pt x="271703" y="361315"/>
                </a:lnTo>
                <a:lnTo>
                  <a:pt x="270776" y="360997"/>
                </a:lnTo>
                <a:lnTo>
                  <a:pt x="269748" y="360553"/>
                </a:lnTo>
                <a:lnTo>
                  <a:pt x="260883" y="356743"/>
                </a:lnTo>
                <a:lnTo>
                  <a:pt x="259854" y="356311"/>
                </a:lnTo>
                <a:lnTo>
                  <a:pt x="258978" y="355854"/>
                </a:lnTo>
                <a:lnTo>
                  <a:pt x="248285" y="350393"/>
                </a:lnTo>
                <a:lnTo>
                  <a:pt x="249809" y="351155"/>
                </a:lnTo>
                <a:lnTo>
                  <a:pt x="248500" y="350393"/>
                </a:lnTo>
                <a:lnTo>
                  <a:pt x="237617" y="344043"/>
                </a:lnTo>
                <a:lnTo>
                  <a:pt x="239141" y="344932"/>
                </a:lnTo>
                <a:lnTo>
                  <a:pt x="237820" y="344043"/>
                </a:lnTo>
                <a:lnTo>
                  <a:pt x="228828" y="337947"/>
                </a:lnTo>
                <a:lnTo>
                  <a:pt x="228028" y="337413"/>
                </a:lnTo>
                <a:lnTo>
                  <a:pt x="227418" y="336931"/>
                </a:lnTo>
                <a:lnTo>
                  <a:pt x="218427" y="329946"/>
                </a:lnTo>
                <a:lnTo>
                  <a:pt x="217297" y="329057"/>
                </a:lnTo>
                <a:lnTo>
                  <a:pt x="218313" y="329946"/>
                </a:lnTo>
                <a:lnTo>
                  <a:pt x="208470" y="321564"/>
                </a:lnTo>
                <a:lnTo>
                  <a:pt x="207721" y="320929"/>
                </a:lnTo>
                <a:lnTo>
                  <a:pt x="207187" y="320421"/>
                </a:lnTo>
                <a:lnTo>
                  <a:pt x="197485" y="311277"/>
                </a:lnTo>
                <a:lnTo>
                  <a:pt x="198628" y="312293"/>
                </a:lnTo>
                <a:lnTo>
                  <a:pt x="197650" y="311277"/>
                </a:lnTo>
                <a:lnTo>
                  <a:pt x="188087" y="301244"/>
                </a:lnTo>
                <a:lnTo>
                  <a:pt x="189103" y="302260"/>
                </a:lnTo>
                <a:lnTo>
                  <a:pt x="188226" y="301244"/>
                </a:lnTo>
                <a:lnTo>
                  <a:pt x="178943" y="290449"/>
                </a:lnTo>
                <a:lnTo>
                  <a:pt x="179832" y="291465"/>
                </a:lnTo>
                <a:lnTo>
                  <a:pt x="179031" y="290449"/>
                </a:lnTo>
                <a:lnTo>
                  <a:pt x="170840" y="279908"/>
                </a:lnTo>
                <a:lnTo>
                  <a:pt x="170522" y="279501"/>
                </a:lnTo>
                <a:lnTo>
                  <a:pt x="170091" y="278892"/>
                </a:lnTo>
                <a:lnTo>
                  <a:pt x="162344" y="267970"/>
                </a:lnTo>
                <a:lnTo>
                  <a:pt x="161836" y="267258"/>
                </a:lnTo>
                <a:lnTo>
                  <a:pt x="161569" y="266827"/>
                </a:lnTo>
                <a:lnTo>
                  <a:pt x="154139" y="255270"/>
                </a:lnTo>
                <a:lnTo>
                  <a:pt x="154051" y="255143"/>
                </a:lnTo>
                <a:lnTo>
                  <a:pt x="153416" y="254127"/>
                </a:lnTo>
                <a:lnTo>
                  <a:pt x="153860" y="254825"/>
                </a:lnTo>
                <a:lnTo>
                  <a:pt x="153441" y="254127"/>
                </a:lnTo>
                <a:lnTo>
                  <a:pt x="146202" y="241808"/>
                </a:lnTo>
                <a:lnTo>
                  <a:pt x="145859" y="241223"/>
                </a:lnTo>
                <a:lnTo>
                  <a:pt x="145567" y="240677"/>
                </a:lnTo>
                <a:lnTo>
                  <a:pt x="138836" y="227838"/>
                </a:lnTo>
                <a:lnTo>
                  <a:pt x="138303" y="226834"/>
                </a:lnTo>
                <a:lnTo>
                  <a:pt x="138684" y="227838"/>
                </a:lnTo>
                <a:lnTo>
                  <a:pt x="131851" y="213614"/>
                </a:lnTo>
                <a:lnTo>
                  <a:pt x="131610" y="213093"/>
                </a:lnTo>
                <a:lnTo>
                  <a:pt x="131826" y="213614"/>
                </a:lnTo>
                <a:lnTo>
                  <a:pt x="131546" y="212979"/>
                </a:lnTo>
                <a:lnTo>
                  <a:pt x="131241" y="212217"/>
                </a:lnTo>
                <a:lnTo>
                  <a:pt x="120294" y="185674"/>
                </a:lnTo>
                <a:lnTo>
                  <a:pt x="119392" y="183476"/>
                </a:lnTo>
                <a:lnTo>
                  <a:pt x="118833" y="180975"/>
                </a:lnTo>
                <a:lnTo>
                  <a:pt x="116217" y="169303"/>
                </a:lnTo>
                <a:lnTo>
                  <a:pt x="171577" y="160401"/>
                </a:lnTo>
                <a:lnTo>
                  <a:pt x="156349" y="139192"/>
                </a:lnTo>
                <a:lnTo>
                  <a:pt x="58293" y="2540"/>
                </a:lnTo>
                <a:lnTo>
                  <a:pt x="0" y="187960"/>
                </a:lnTo>
                <a:lnTo>
                  <a:pt x="58889" y="178511"/>
                </a:lnTo>
                <a:lnTo>
                  <a:pt x="63881" y="200787"/>
                </a:lnTo>
                <a:lnTo>
                  <a:pt x="78740" y="236601"/>
                </a:lnTo>
                <a:lnTo>
                  <a:pt x="104394" y="284861"/>
                </a:lnTo>
                <a:lnTo>
                  <a:pt x="134493" y="327533"/>
                </a:lnTo>
                <a:lnTo>
                  <a:pt x="169037" y="364109"/>
                </a:lnTo>
                <a:lnTo>
                  <a:pt x="207391" y="393446"/>
                </a:lnTo>
                <a:lnTo>
                  <a:pt x="249682" y="414909"/>
                </a:lnTo>
                <a:lnTo>
                  <a:pt x="295021" y="427228"/>
                </a:lnTo>
                <a:lnTo>
                  <a:pt x="326517" y="429895"/>
                </a:lnTo>
                <a:lnTo>
                  <a:pt x="342646" y="429514"/>
                </a:lnTo>
                <a:lnTo>
                  <a:pt x="389636" y="421132"/>
                </a:lnTo>
                <a:lnTo>
                  <a:pt x="433578" y="402971"/>
                </a:lnTo>
                <a:lnTo>
                  <a:pt x="474091" y="376301"/>
                </a:lnTo>
                <a:lnTo>
                  <a:pt x="479171" y="371983"/>
                </a:lnTo>
                <a:lnTo>
                  <a:pt x="479475" y="371729"/>
                </a:lnTo>
                <a:lnTo>
                  <a:pt x="479628" y="371602"/>
                </a:lnTo>
                <a:lnTo>
                  <a:pt x="480822" y="370586"/>
                </a:lnTo>
                <a:lnTo>
                  <a:pt x="481114" y="370332"/>
                </a:lnTo>
                <a:lnTo>
                  <a:pt x="483209" y="368554"/>
                </a:lnTo>
                <a:lnTo>
                  <a:pt x="483666" y="368173"/>
                </a:lnTo>
                <a:lnTo>
                  <a:pt x="486359" y="365887"/>
                </a:lnTo>
                <a:lnTo>
                  <a:pt x="487070" y="365252"/>
                </a:lnTo>
                <a:lnTo>
                  <a:pt x="490321" y="362204"/>
                </a:lnTo>
                <a:lnTo>
                  <a:pt x="491134" y="361442"/>
                </a:lnTo>
                <a:lnTo>
                  <a:pt x="495198" y="357632"/>
                </a:lnTo>
                <a:lnTo>
                  <a:pt x="496011" y="356870"/>
                </a:lnTo>
                <a:lnTo>
                  <a:pt x="498729" y="354330"/>
                </a:lnTo>
                <a:lnTo>
                  <a:pt x="500672" y="352298"/>
                </a:lnTo>
                <a:lnTo>
                  <a:pt x="501523" y="351409"/>
                </a:lnTo>
                <a:lnTo>
                  <a:pt x="506399" y="346329"/>
                </a:lnTo>
                <a:lnTo>
                  <a:pt x="510540" y="342011"/>
                </a:lnTo>
                <a:lnTo>
                  <a:pt x="513715" y="338328"/>
                </a:lnTo>
                <a:lnTo>
                  <a:pt x="520509" y="330454"/>
                </a:lnTo>
                <a:lnTo>
                  <a:pt x="521716" y="329057"/>
                </a:lnTo>
                <a:lnTo>
                  <a:pt x="526592" y="322834"/>
                </a:lnTo>
                <a:lnTo>
                  <a:pt x="532384" y="315468"/>
                </a:lnTo>
                <a:lnTo>
                  <a:pt x="534466" y="312547"/>
                </a:lnTo>
                <a:lnTo>
                  <a:pt x="541667" y="302514"/>
                </a:lnTo>
                <a:lnTo>
                  <a:pt x="542671" y="301117"/>
                </a:lnTo>
                <a:lnTo>
                  <a:pt x="552323" y="286131"/>
                </a:lnTo>
                <a:lnTo>
                  <a:pt x="561467" y="270637"/>
                </a:lnTo>
                <a:lnTo>
                  <a:pt x="562889" y="267970"/>
                </a:lnTo>
                <a:lnTo>
                  <a:pt x="570103" y="254508"/>
                </a:lnTo>
                <a:lnTo>
                  <a:pt x="576313" y="241681"/>
                </a:lnTo>
                <a:lnTo>
                  <a:pt x="578358" y="237502"/>
                </a:lnTo>
                <a:lnTo>
                  <a:pt x="582396" y="227711"/>
                </a:lnTo>
                <a:lnTo>
                  <a:pt x="588492" y="212979"/>
                </a:lnTo>
                <a:lnTo>
                  <a:pt x="592709" y="202819"/>
                </a:lnTo>
                <a:lnTo>
                  <a:pt x="599186" y="184277"/>
                </a:lnTo>
                <a:lnTo>
                  <a:pt x="600100" y="181356"/>
                </a:lnTo>
                <a:lnTo>
                  <a:pt x="605104" y="165481"/>
                </a:lnTo>
                <a:lnTo>
                  <a:pt x="609523" y="148844"/>
                </a:lnTo>
                <a:lnTo>
                  <a:pt x="610235" y="146177"/>
                </a:lnTo>
                <a:lnTo>
                  <a:pt x="614807" y="126492"/>
                </a:lnTo>
                <a:lnTo>
                  <a:pt x="617296" y="113792"/>
                </a:lnTo>
                <a:lnTo>
                  <a:pt x="618744" y="106426"/>
                </a:lnTo>
                <a:lnTo>
                  <a:pt x="620433" y="95885"/>
                </a:lnTo>
                <a:lnTo>
                  <a:pt x="622046" y="85852"/>
                </a:lnTo>
                <a:lnTo>
                  <a:pt x="624586" y="65024"/>
                </a:lnTo>
                <a:lnTo>
                  <a:pt x="625170" y="58547"/>
                </a:lnTo>
                <a:lnTo>
                  <a:pt x="626491" y="43942"/>
                </a:lnTo>
                <a:lnTo>
                  <a:pt x="627634" y="22606"/>
                </a:lnTo>
                <a:lnTo>
                  <a:pt x="627697" y="19812"/>
                </a:lnTo>
                <a:lnTo>
                  <a:pt x="628142" y="1397"/>
                </a:lnTo>
                <a:close/>
              </a:path>
              <a:path w="2927984" h="448310">
                <a:moveTo>
                  <a:pt x="1256030" y="19685"/>
                </a:moveTo>
                <a:lnTo>
                  <a:pt x="1198118" y="18415"/>
                </a:lnTo>
                <a:lnTo>
                  <a:pt x="1197610" y="39243"/>
                </a:lnTo>
                <a:lnTo>
                  <a:pt x="1197737" y="38100"/>
                </a:lnTo>
                <a:lnTo>
                  <a:pt x="1196467" y="58547"/>
                </a:lnTo>
                <a:lnTo>
                  <a:pt x="1196594" y="57531"/>
                </a:lnTo>
                <a:lnTo>
                  <a:pt x="1194739" y="77063"/>
                </a:lnTo>
                <a:lnTo>
                  <a:pt x="1194816" y="76581"/>
                </a:lnTo>
                <a:lnTo>
                  <a:pt x="1194689" y="77724"/>
                </a:lnTo>
                <a:lnTo>
                  <a:pt x="1194739" y="77063"/>
                </a:lnTo>
                <a:lnTo>
                  <a:pt x="1194650" y="77724"/>
                </a:lnTo>
                <a:lnTo>
                  <a:pt x="1192276" y="95377"/>
                </a:lnTo>
                <a:lnTo>
                  <a:pt x="1192085" y="96393"/>
                </a:lnTo>
                <a:lnTo>
                  <a:pt x="1188847" y="114935"/>
                </a:lnTo>
                <a:lnTo>
                  <a:pt x="1189101" y="113919"/>
                </a:lnTo>
                <a:lnTo>
                  <a:pt x="1185303" y="132295"/>
                </a:lnTo>
                <a:lnTo>
                  <a:pt x="1185125" y="132969"/>
                </a:lnTo>
                <a:lnTo>
                  <a:pt x="1181061" y="149593"/>
                </a:lnTo>
                <a:lnTo>
                  <a:pt x="1180795" y="150495"/>
                </a:lnTo>
                <a:lnTo>
                  <a:pt x="1175766" y="167767"/>
                </a:lnTo>
                <a:lnTo>
                  <a:pt x="1170305" y="184404"/>
                </a:lnTo>
                <a:lnTo>
                  <a:pt x="1170559" y="183515"/>
                </a:lnTo>
                <a:lnTo>
                  <a:pt x="1170228" y="184404"/>
                </a:lnTo>
                <a:lnTo>
                  <a:pt x="1164386" y="200406"/>
                </a:lnTo>
                <a:lnTo>
                  <a:pt x="1164170" y="200914"/>
                </a:lnTo>
                <a:lnTo>
                  <a:pt x="1157605" y="216408"/>
                </a:lnTo>
                <a:lnTo>
                  <a:pt x="1158113" y="215392"/>
                </a:lnTo>
                <a:lnTo>
                  <a:pt x="1150493" y="231648"/>
                </a:lnTo>
                <a:lnTo>
                  <a:pt x="1151001" y="230771"/>
                </a:lnTo>
                <a:lnTo>
                  <a:pt x="1143076" y="245973"/>
                </a:lnTo>
                <a:lnTo>
                  <a:pt x="1143508" y="245237"/>
                </a:lnTo>
                <a:lnTo>
                  <a:pt x="1142873" y="246380"/>
                </a:lnTo>
                <a:lnTo>
                  <a:pt x="1143076" y="245973"/>
                </a:lnTo>
                <a:lnTo>
                  <a:pt x="1142847" y="246380"/>
                </a:lnTo>
                <a:lnTo>
                  <a:pt x="1134745" y="260477"/>
                </a:lnTo>
                <a:lnTo>
                  <a:pt x="1135380" y="259588"/>
                </a:lnTo>
                <a:lnTo>
                  <a:pt x="1126451" y="273723"/>
                </a:lnTo>
                <a:lnTo>
                  <a:pt x="1126998" y="272923"/>
                </a:lnTo>
                <a:lnTo>
                  <a:pt x="1126236" y="274066"/>
                </a:lnTo>
                <a:lnTo>
                  <a:pt x="1126451" y="273723"/>
                </a:lnTo>
                <a:lnTo>
                  <a:pt x="1126210" y="274066"/>
                </a:lnTo>
                <a:lnTo>
                  <a:pt x="1117473" y="286893"/>
                </a:lnTo>
                <a:lnTo>
                  <a:pt x="1118235" y="285750"/>
                </a:lnTo>
                <a:lnTo>
                  <a:pt x="1117346" y="286893"/>
                </a:lnTo>
                <a:lnTo>
                  <a:pt x="1108075" y="298958"/>
                </a:lnTo>
                <a:lnTo>
                  <a:pt x="1108964" y="297942"/>
                </a:lnTo>
                <a:lnTo>
                  <a:pt x="1098550" y="310388"/>
                </a:lnTo>
                <a:lnTo>
                  <a:pt x="1099312" y="309372"/>
                </a:lnTo>
                <a:lnTo>
                  <a:pt x="1088605" y="321081"/>
                </a:lnTo>
                <a:lnTo>
                  <a:pt x="1088351" y="321310"/>
                </a:lnTo>
                <a:lnTo>
                  <a:pt x="1078293" y="331165"/>
                </a:lnTo>
                <a:lnTo>
                  <a:pt x="1078077" y="331343"/>
                </a:lnTo>
                <a:lnTo>
                  <a:pt x="1067435" y="340614"/>
                </a:lnTo>
                <a:lnTo>
                  <a:pt x="1068578" y="339725"/>
                </a:lnTo>
                <a:lnTo>
                  <a:pt x="1056513" y="349377"/>
                </a:lnTo>
                <a:lnTo>
                  <a:pt x="1057783" y="348234"/>
                </a:lnTo>
                <a:lnTo>
                  <a:pt x="1045603" y="356806"/>
                </a:lnTo>
                <a:lnTo>
                  <a:pt x="1011491" y="375234"/>
                </a:lnTo>
                <a:lnTo>
                  <a:pt x="986282" y="384048"/>
                </a:lnTo>
                <a:lnTo>
                  <a:pt x="988187" y="383413"/>
                </a:lnTo>
                <a:lnTo>
                  <a:pt x="974636" y="386715"/>
                </a:lnTo>
                <a:lnTo>
                  <a:pt x="962647" y="388708"/>
                </a:lnTo>
                <a:lnTo>
                  <a:pt x="949960" y="389928"/>
                </a:lnTo>
                <a:lnTo>
                  <a:pt x="937514" y="390245"/>
                </a:lnTo>
                <a:lnTo>
                  <a:pt x="926579" y="389763"/>
                </a:lnTo>
                <a:lnTo>
                  <a:pt x="924941" y="389699"/>
                </a:lnTo>
                <a:lnTo>
                  <a:pt x="924458" y="389636"/>
                </a:lnTo>
                <a:lnTo>
                  <a:pt x="914438" y="388493"/>
                </a:lnTo>
                <a:lnTo>
                  <a:pt x="911415" y="388150"/>
                </a:lnTo>
                <a:lnTo>
                  <a:pt x="911212" y="388112"/>
                </a:lnTo>
                <a:lnTo>
                  <a:pt x="901052" y="386207"/>
                </a:lnTo>
                <a:lnTo>
                  <a:pt x="900582" y="386118"/>
                </a:lnTo>
                <a:lnTo>
                  <a:pt x="899439" y="385826"/>
                </a:lnTo>
                <a:lnTo>
                  <a:pt x="888961" y="383159"/>
                </a:lnTo>
                <a:lnTo>
                  <a:pt x="887501" y="382790"/>
                </a:lnTo>
                <a:lnTo>
                  <a:pt x="887095" y="382651"/>
                </a:lnTo>
                <a:lnTo>
                  <a:pt x="877189" y="379349"/>
                </a:lnTo>
                <a:lnTo>
                  <a:pt x="875093" y="378663"/>
                </a:lnTo>
                <a:lnTo>
                  <a:pt x="874928" y="378599"/>
                </a:lnTo>
                <a:lnTo>
                  <a:pt x="865212" y="374650"/>
                </a:lnTo>
                <a:lnTo>
                  <a:pt x="864577" y="374396"/>
                </a:lnTo>
                <a:lnTo>
                  <a:pt x="863536" y="373888"/>
                </a:lnTo>
                <a:lnTo>
                  <a:pt x="853490" y="369062"/>
                </a:lnTo>
                <a:lnTo>
                  <a:pt x="852170" y="368452"/>
                </a:lnTo>
                <a:lnTo>
                  <a:pt x="851941" y="368300"/>
                </a:lnTo>
                <a:lnTo>
                  <a:pt x="842175" y="362839"/>
                </a:lnTo>
                <a:lnTo>
                  <a:pt x="840359" y="361823"/>
                </a:lnTo>
                <a:lnTo>
                  <a:pt x="841883" y="362839"/>
                </a:lnTo>
                <a:lnTo>
                  <a:pt x="830897" y="355854"/>
                </a:lnTo>
                <a:lnTo>
                  <a:pt x="830326" y="355498"/>
                </a:lnTo>
                <a:lnTo>
                  <a:pt x="829437" y="354838"/>
                </a:lnTo>
                <a:lnTo>
                  <a:pt x="819683" y="347726"/>
                </a:lnTo>
                <a:lnTo>
                  <a:pt x="818642" y="346964"/>
                </a:lnTo>
                <a:lnTo>
                  <a:pt x="819340" y="347484"/>
                </a:lnTo>
                <a:lnTo>
                  <a:pt x="818692" y="346964"/>
                </a:lnTo>
                <a:lnTo>
                  <a:pt x="808990" y="339217"/>
                </a:lnTo>
                <a:lnTo>
                  <a:pt x="807847" y="338201"/>
                </a:lnTo>
                <a:lnTo>
                  <a:pt x="798576" y="329946"/>
                </a:lnTo>
                <a:lnTo>
                  <a:pt x="797306" y="328803"/>
                </a:lnTo>
                <a:lnTo>
                  <a:pt x="798449" y="329946"/>
                </a:lnTo>
                <a:lnTo>
                  <a:pt x="788289" y="319913"/>
                </a:lnTo>
                <a:lnTo>
                  <a:pt x="788098" y="319722"/>
                </a:lnTo>
                <a:lnTo>
                  <a:pt x="787361" y="318897"/>
                </a:lnTo>
                <a:lnTo>
                  <a:pt x="778535" y="309118"/>
                </a:lnTo>
                <a:lnTo>
                  <a:pt x="778192" y="308749"/>
                </a:lnTo>
                <a:lnTo>
                  <a:pt x="777659" y="308102"/>
                </a:lnTo>
                <a:lnTo>
                  <a:pt x="769162" y="297815"/>
                </a:lnTo>
                <a:lnTo>
                  <a:pt x="768616" y="297154"/>
                </a:lnTo>
                <a:lnTo>
                  <a:pt x="768261" y="296672"/>
                </a:lnTo>
                <a:lnTo>
                  <a:pt x="759955" y="285496"/>
                </a:lnTo>
                <a:lnTo>
                  <a:pt x="759206" y="284480"/>
                </a:lnTo>
                <a:lnTo>
                  <a:pt x="759841" y="285496"/>
                </a:lnTo>
                <a:lnTo>
                  <a:pt x="751128" y="272796"/>
                </a:lnTo>
                <a:lnTo>
                  <a:pt x="750582" y="272021"/>
                </a:lnTo>
                <a:lnTo>
                  <a:pt x="750455" y="271818"/>
                </a:lnTo>
                <a:lnTo>
                  <a:pt x="742772" y="259461"/>
                </a:lnTo>
                <a:lnTo>
                  <a:pt x="742061" y="258318"/>
                </a:lnTo>
                <a:lnTo>
                  <a:pt x="742696" y="259461"/>
                </a:lnTo>
                <a:lnTo>
                  <a:pt x="734758" y="245503"/>
                </a:lnTo>
                <a:lnTo>
                  <a:pt x="734187" y="244475"/>
                </a:lnTo>
                <a:lnTo>
                  <a:pt x="734695" y="245503"/>
                </a:lnTo>
                <a:lnTo>
                  <a:pt x="726694" y="230009"/>
                </a:lnTo>
                <a:lnTo>
                  <a:pt x="727583" y="231533"/>
                </a:lnTo>
                <a:lnTo>
                  <a:pt x="726897" y="230009"/>
                </a:lnTo>
                <a:lnTo>
                  <a:pt x="713828" y="200406"/>
                </a:lnTo>
                <a:lnTo>
                  <a:pt x="713282" y="199174"/>
                </a:lnTo>
                <a:lnTo>
                  <a:pt x="713130" y="198755"/>
                </a:lnTo>
                <a:lnTo>
                  <a:pt x="709371" y="188468"/>
                </a:lnTo>
                <a:lnTo>
                  <a:pt x="709053" y="187629"/>
                </a:lnTo>
                <a:lnTo>
                  <a:pt x="765683" y="178054"/>
                </a:lnTo>
                <a:lnTo>
                  <a:pt x="751763" y="159004"/>
                </a:lnTo>
                <a:lnTo>
                  <a:pt x="708761" y="100126"/>
                </a:lnTo>
                <a:lnTo>
                  <a:pt x="708761" y="187680"/>
                </a:lnTo>
                <a:lnTo>
                  <a:pt x="708761" y="100126"/>
                </a:lnTo>
                <a:lnTo>
                  <a:pt x="651129" y="21209"/>
                </a:lnTo>
                <a:lnTo>
                  <a:pt x="594360" y="207010"/>
                </a:lnTo>
                <a:lnTo>
                  <a:pt x="651637" y="197332"/>
                </a:lnTo>
                <a:lnTo>
                  <a:pt x="652272" y="200914"/>
                </a:lnTo>
                <a:lnTo>
                  <a:pt x="674878" y="255651"/>
                </a:lnTo>
                <a:lnTo>
                  <a:pt x="702310" y="304038"/>
                </a:lnTo>
                <a:lnTo>
                  <a:pt x="734314" y="346583"/>
                </a:lnTo>
                <a:lnTo>
                  <a:pt x="771017" y="382905"/>
                </a:lnTo>
                <a:lnTo>
                  <a:pt x="811530" y="412115"/>
                </a:lnTo>
                <a:lnTo>
                  <a:pt x="856107" y="433451"/>
                </a:lnTo>
                <a:lnTo>
                  <a:pt x="903605" y="445643"/>
                </a:lnTo>
                <a:lnTo>
                  <a:pt x="936625" y="448183"/>
                </a:lnTo>
                <a:lnTo>
                  <a:pt x="953643" y="447802"/>
                </a:lnTo>
                <a:lnTo>
                  <a:pt x="1002792" y="439547"/>
                </a:lnTo>
                <a:lnTo>
                  <a:pt x="1049147" y="421640"/>
                </a:lnTo>
                <a:lnTo>
                  <a:pt x="1091819" y="395224"/>
                </a:lnTo>
                <a:lnTo>
                  <a:pt x="1098003" y="390271"/>
                </a:lnTo>
                <a:lnTo>
                  <a:pt x="1098321" y="390017"/>
                </a:lnTo>
                <a:lnTo>
                  <a:pt x="1098486" y="389890"/>
                </a:lnTo>
                <a:lnTo>
                  <a:pt x="1099756" y="388874"/>
                </a:lnTo>
                <a:lnTo>
                  <a:pt x="1100074" y="388620"/>
                </a:lnTo>
                <a:lnTo>
                  <a:pt x="1102296" y="386842"/>
                </a:lnTo>
                <a:lnTo>
                  <a:pt x="1102766" y="386461"/>
                </a:lnTo>
                <a:lnTo>
                  <a:pt x="1105154" y="384556"/>
                </a:lnTo>
                <a:lnTo>
                  <a:pt x="1105725" y="384048"/>
                </a:lnTo>
                <a:lnTo>
                  <a:pt x="1110107" y="380238"/>
                </a:lnTo>
                <a:lnTo>
                  <a:pt x="1110830" y="379603"/>
                </a:lnTo>
                <a:lnTo>
                  <a:pt x="1115352" y="375666"/>
                </a:lnTo>
                <a:lnTo>
                  <a:pt x="1116228" y="374904"/>
                </a:lnTo>
                <a:lnTo>
                  <a:pt x="1117981" y="373380"/>
                </a:lnTo>
                <a:lnTo>
                  <a:pt x="1121079" y="370332"/>
                </a:lnTo>
                <a:lnTo>
                  <a:pt x="1121994" y="369443"/>
                </a:lnTo>
                <a:lnTo>
                  <a:pt x="1128344" y="363220"/>
                </a:lnTo>
                <a:lnTo>
                  <a:pt x="1130554" y="361061"/>
                </a:lnTo>
                <a:lnTo>
                  <a:pt x="1135113" y="356108"/>
                </a:lnTo>
                <a:lnTo>
                  <a:pt x="1141310" y="349377"/>
                </a:lnTo>
                <a:lnTo>
                  <a:pt x="1142492" y="348107"/>
                </a:lnTo>
                <a:lnTo>
                  <a:pt x="1149527" y="339725"/>
                </a:lnTo>
                <a:lnTo>
                  <a:pt x="1153795" y="334645"/>
                </a:lnTo>
                <a:lnTo>
                  <a:pt x="1157071" y="330327"/>
                </a:lnTo>
                <a:lnTo>
                  <a:pt x="1164793" y="320167"/>
                </a:lnTo>
                <a:lnTo>
                  <a:pt x="1171600" y="310388"/>
                </a:lnTo>
                <a:lnTo>
                  <a:pt x="1175131" y="305308"/>
                </a:lnTo>
                <a:lnTo>
                  <a:pt x="1179677" y="297942"/>
                </a:lnTo>
                <a:lnTo>
                  <a:pt x="1184783" y="289687"/>
                </a:lnTo>
                <a:lnTo>
                  <a:pt x="1194054" y="273558"/>
                </a:lnTo>
                <a:lnTo>
                  <a:pt x="1194371" y="272923"/>
                </a:lnTo>
                <a:lnTo>
                  <a:pt x="1201242" y="259588"/>
                </a:lnTo>
                <a:lnTo>
                  <a:pt x="1202690" y="256794"/>
                </a:lnTo>
                <a:lnTo>
                  <a:pt x="1208087" y="245237"/>
                </a:lnTo>
                <a:lnTo>
                  <a:pt x="1210818" y="239395"/>
                </a:lnTo>
                <a:lnTo>
                  <a:pt x="1214424" y="230771"/>
                </a:lnTo>
                <a:lnTo>
                  <a:pt x="1218399" y="221246"/>
                </a:lnTo>
                <a:lnTo>
                  <a:pt x="1220546" y="215392"/>
                </a:lnTo>
                <a:lnTo>
                  <a:pt x="1225042" y="203200"/>
                </a:lnTo>
                <a:lnTo>
                  <a:pt x="1226210" y="199644"/>
                </a:lnTo>
                <a:lnTo>
                  <a:pt x="1231265" y="184277"/>
                </a:lnTo>
                <a:lnTo>
                  <a:pt x="1236370" y="166624"/>
                </a:lnTo>
                <a:lnTo>
                  <a:pt x="1236853" y="164973"/>
                </a:lnTo>
                <a:lnTo>
                  <a:pt x="1240739" y="149479"/>
                </a:lnTo>
                <a:lnTo>
                  <a:pt x="1241806" y="145288"/>
                </a:lnTo>
                <a:lnTo>
                  <a:pt x="1244511" y="131826"/>
                </a:lnTo>
                <a:lnTo>
                  <a:pt x="1245870" y="125095"/>
                </a:lnTo>
                <a:lnTo>
                  <a:pt x="1247813" y="113919"/>
                </a:lnTo>
                <a:lnTo>
                  <a:pt x="1249426" y="104648"/>
                </a:lnTo>
                <a:lnTo>
                  <a:pt x="1252220" y="83693"/>
                </a:lnTo>
                <a:lnTo>
                  <a:pt x="1252893" y="76581"/>
                </a:lnTo>
                <a:lnTo>
                  <a:pt x="1254252" y="62611"/>
                </a:lnTo>
                <a:lnTo>
                  <a:pt x="1254544" y="57531"/>
                </a:lnTo>
                <a:lnTo>
                  <a:pt x="1255522" y="41021"/>
                </a:lnTo>
                <a:lnTo>
                  <a:pt x="1255585" y="38100"/>
                </a:lnTo>
                <a:lnTo>
                  <a:pt x="1256030" y="19685"/>
                </a:lnTo>
                <a:close/>
              </a:path>
              <a:path w="2927984" h="448310">
                <a:moveTo>
                  <a:pt x="1845170" y="353098"/>
                </a:moveTo>
                <a:lnTo>
                  <a:pt x="1844967" y="353060"/>
                </a:lnTo>
                <a:lnTo>
                  <a:pt x="1845170" y="353098"/>
                </a:lnTo>
                <a:close/>
              </a:path>
              <a:path w="2927984" h="448310">
                <a:moveTo>
                  <a:pt x="2927604" y="8890"/>
                </a:moveTo>
                <a:lnTo>
                  <a:pt x="2869946" y="3556"/>
                </a:lnTo>
                <a:lnTo>
                  <a:pt x="2868104" y="23685"/>
                </a:lnTo>
                <a:lnTo>
                  <a:pt x="2867964" y="24384"/>
                </a:lnTo>
                <a:lnTo>
                  <a:pt x="2852610" y="75158"/>
                </a:lnTo>
                <a:lnTo>
                  <a:pt x="2833840" y="108813"/>
                </a:lnTo>
                <a:lnTo>
                  <a:pt x="2820530" y="127254"/>
                </a:lnTo>
                <a:lnTo>
                  <a:pt x="2821686" y="125603"/>
                </a:lnTo>
                <a:lnTo>
                  <a:pt x="2807678" y="142405"/>
                </a:lnTo>
                <a:lnTo>
                  <a:pt x="2790825" y="159893"/>
                </a:lnTo>
                <a:lnTo>
                  <a:pt x="2791955" y="158877"/>
                </a:lnTo>
                <a:lnTo>
                  <a:pt x="2773426" y="176022"/>
                </a:lnTo>
                <a:lnTo>
                  <a:pt x="2774696" y="175006"/>
                </a:lnTo>
                <a:lnTo>
                  <a:pt x="2755036" y="191211"/>
                </a:lnTo>
                <a:lnTo>
                  <a:pt x="2754439" y="191643"/>
                </a:lnTo>
                <a:lnTo>
                  <a:pt x="2733929" y="206756"/>
                </a:lnTo>
                <a:lnTo>
                  <a:pt x="2711831" y="221627"/>
                </a:lnTo>
                <a:lnTo>
                  <a:pt x="2712974" y="220980"/>
                </a:lnTo>
                <a:lnTo>
                  <a:pt x="2688209" y="235839"/>
                </a:lnTo>
                <a:lnTo>
                  <a:pt x="2689225" y="235331"/>
                </a:lnTo>
                <a:lnTo>
                  <a:pt x="2663190" y="249682"/>
                </a:lnTo>
                <a:lnTo>
                  <a:pt x="2636774" y="262890"/>
                </a:lnTo>
                <a:lnTo>
                  <a:pt x="2637917" y="262382"/>
                </a:lnTo>
                <a:lnTo>
                  <a:pt x="2609418" y="275310"/>
                </a:lnTo>
                <a:lnTo>
                  <a:pt x="2609977" y="275082"/>
                </a:lnTo>
                <a:lnTo>
                  <a:pt x="2609088" y="275463"/>
                </a:lnTo>
                <a:lnTo>
                  <a:pt x="2609418" y="275310"/>
                </a:lnTo>
                <a:lnTo>
                  <a:pt x="2609050" y="275463"/>
                </a:lnTo>
                <a:lnTo>
                  <a:pt x="2580132" y="287401"/>
                </a:lnTo>
                <a:lnTo>
                  <a:pt x="2581021" y="287020"/>
                </a:lnTo>
                <a:lnTo>
                  <a:pt x="2580005" y="287401"/>
                </a:lnTo>
                <a:lnTo>
                  <a:pt x="2549906" y="298704"/>
                </a:lnTo>
                <a:lnTo>
                  <a:pt x="2550795" y="298323"/>
                </a:lnTo>
                <a:lnTo>
                  <a:pt x="2518537" y="309372"/>
                </a:lnTo>
                <a:lnTo>
                  <a:pt x="2519553" y="308991"/>
                </a:lnTo>
                <a:lnTo>
                  <a:pt x="2486152" y="319151"/>
                </a:lnTo>
                <a:lnTo>
                  <a:pt x="2486914" y="318897"/>
                </a:lnTo>
                <a:lnTo>
                  <a:pt x="2452624" y="328295"/>
                </a:lnTo>
                <a:lnTo>
                  <a:pt x="2453513" y="328168"/>
                </a:lnTo>
                <a:lnTo>
                  <a:pt x="2418207" y="336550"/>
                </a:lnTo>
                <a:lnTo>
                  <a:pt x="2418842" y="336423"/>
                </a:lnTo>
                <a:lnTo>
                  <a:pt x="2382647" y="344170"/>
                </a:lnTo>
                <a:lnTo>
                  <a:pt x="2383409" y="344043"/>
                </a:lnTo>
                <a:lnTo>
                  <a:pt x="2347214" y="350774"/>
                </a:lnTo>
                <a:lnTo>
                  <a:pt x="2347010" y="350812"/>
                </a:lnTo>
                <a:lnTo>
                  <a:pt x="2346706" y="350862"/>
                </a:lnTo>
                <a:lnTo>
                  <a:pt x="2310130" y="356616"/>
                </a:lnTo>
                <a:lnTo>
                  <a:pt x="2309685" y="356679"/>
                </a:lnTo>
                <a:lnTo>
                  <a:pt x="2309126" y="356743"/>
                </a:lnTo>
                <a:lnTo>
                  <a:pt x="2271395" y="361569"/>
                </a:lnTo>
                <a:lnTo>
                  <a:pt x="2272030" y="361442"/>
                </a:lnTo>
                <a:lnTo>
                  <a:pt x="2232660" y="365633"/>
                </a:lnTo>
                <a:lnTo>
                  <a:pt x="2233549" y="365633"/>
                </a:lnTo>
                <a:lnTo>
                  <a:pt x="2193544" y="368681"/>
                </a:lnTo>
                <a:lnTo>
                  <a:pt x="2194179" y="368554"/>
                </a:lnTo>
                <a:lnTo>
                  <a:pt x="2153539" y="370840"/>
                </a:lnTo>
                <a:lnTo>
                  <a:pt x="2154301" y="370713"/>
                </a:lnTo>
                <a:lnTo>
                  <a:pt x="2113026" y="371856"/>
                </a:lnTo>
                <a:lnTo>
                  <a:pt x="2072894" y="371983"/>
                </a:lnTo>
                <a:lnTo>
                  <a:pt x="2038604" y="371221"/>
                </a:lnTo>
                <a:lnTo>
                  <a:pt x="2032889" y="371094"/>
                </a:lnTo>
                <a:lnTo>
                  <a:pt x="2033651" y="371221"/>
                </a:lnTo>
                <a:lnTo>
                  <a:pt x="1994027" y="369316"/>
                </a:lnTo>
                <a:lnTo>
                  <a:pt x="1994789" y="369316"/>
                </a:lnTo>
                <a:lnTo>
                  <a:pt x="1957565" y="366649"/>
                </a:lnTo>
                <a:lnTo>
                  <a:pt x="1955800" y="366522"/>
                </a:lnTo>
                <a:lnTo>
                  <a:pt x="1956562" y="366649"/>
                </a:lnTo>
                <a:lnTo>
                  <a:pt x="1919351" y="362966"/>
                </a:lnTo>
                <a:lnTo>
                  <a:pt x="1918081" y="362839"/>
                </a:lnTo>
                <a:lnTo>
                  <a:pt x="1918843" y="362966"/>
                </a:lnTo>
                <a:lnTo>
                  <a:pt x="1882292" y="358521"/>
                </a:lnTo>
                <a:lnTo>
                  <a:pt x="1881251" y="358394"/>
                </a:lnTo>
                <a:lnTo>
                  <a:pt x="1881886" y="358521"/>
                </a:lnTo>
                <a:lnTo>
                  <a:pt x="1845779" y="353187"/>
                </a:lnTo>
                <a:lnTo>
                  <a:pt x="1844929" y="353060"/>
                </a:lnTo>
                <a:lnTo>
                  <a:pt x="1809496" y="346837"/>
                </a:lnTo>
                <a:lnTo>
                  <a:pt x="1810258" y="346964"/>
                </a:lnTo>
                <a:lnTo>
                  <a:pt x="1809610" y="346837"/>
                </a:lnTo>
                <a:lnTo>
                  <a:pt x="1774825" y="339979"/>
                </a:lnTo>
                <a:lnTo>
                  <a:pt x="1775587" y="340106"/>
                </a:lnTo>
                <a:lnTo>
                  <a:pt x="1775028" y="339979"/>
                </a:lnTo>
                <a:lnTo>
                  <a:pt x="1741043" y="332232"/>
                </a:lnTo>
                <a:lnTo>
                  <a:pt x="1741805" y="332359"/>
                </a:lnTo>
                <a:lnTo>
                  <a:pt x="1741309" y="332232"/>
                </a:lnTo>
                <a:lnTo>
                  <a:pt x="1709127" y="323977"/>
                </a:lnTo>
                <a:lnTo>
                  <a:pt x="1708150" y="323723"/>
                </a:lnTo>
                <a:lnTo>
                  <a:pt x="1708912" y="323977"/>
                </a:lnTo>
                <a:lnTo>
                  <a:pt x="1676146" y="314579"/>
                </a:lnTo>
                <a:lnTo>
                  <a:pt x="1676908" y="314706"/>
                </a:lnTo>
                <a:lnTo>
                  <a:pt x="1676501" y="314579"/>
                </a:lnTo>
                <a:lnTo>
                  <a:pt x="1645285" y="304673"/>
                </a:lnTo>
                <a:lnTo>
                  <a:pt x="1646174" y="304927"/>
                </a:lnTo>
                <a:lnTo>
                  <a:pt x="1645450" y="304673"/>
                </a:lnTo>
                <a:lnTo>
                  <a:pt x="1615440" y="294132"/>
                </a:lnTo>
                <a:lnTo>
                  <a:pt x="1616329" y="294386"/>
                </a:lnTo>
                <a:lnTo>
                  <a:pt x="1615668" y="294132"/>
                </a:lnTo>
                <a:lnTo>
                  <a:pt x="1586611" y="282956"/>
                </a:lnTo>
                <a:lnTo>
                  <a:pt x="1587500" y="283210"/>
                </a:lnTo>
                <a:lnTo>
                  <a:pt x="1586890" y="282956"/>
                </a:lnTo>
                <a:lnTo>
                  <a:pt x="1558925" y="271145"/>
                </a:lnTo>
                <a:lnTo>
                  <a:pt x="1559941" y="271526"/>
                </a:lnTo>
                <a:lnTo>
                  <a:pt x="1559128" y="271145"/>
                </a:lnTo>
                <a:lnTo>
                  <a:pt x="1533715" y="259207"/>
                </a:lnTo>
                <a:lnTo>
                  <a:pt x="1532636" y="258699"/>
                </a:lnTo>
                <a:lnTo>
                  <a:pt x="1533525" y="259207"/>
                </a:lnTo>
                <a:lnTo>
                  <a:pt x="1507363" y="245745"/>
                </a:lnTo>
                <a:lnTo>
                  <a:pt x="1508379" y="246253"/>
                </a:lnTo>
                <a:lnTo>
                  <a:pt x="1507464" y="245745"/>
                </a:lnTo>
                <a:lnTo>
                  <a:pt x="1484617" y="232918"/>
                </a:lnTo>
                <a:lnTo>
                  <a:pt x="1483487" y="232283"/>
                </a:lnTo>
                <a:lnTo>
                  <a:pt x="1484503" y="232918"/>
                </a:lnTo>
                <a:lnTo>
                  <a:pt x="1461008" y="218313"/>
                </a:lnTo>
                <a:lnTo>
                  <a:pt x="1462151" y="218948"/>
                </a:lnTo>
                <a:lnTo>
                  <a:pt x="1461211" y="218313"/>
                </a:lnTo>
                <a:lnTo>
                  <a:pt x="1441043" y="204597"/>
                </a:lnTo>
                <a:lnTo>
                  <a:pt x="1440078" y="203962"/>
                </a:lnTo>
                <a:lnTo>
                  <a:pt x="1439926" y="203847"/>
                </a:lnTo>
                <a:lnTo>
                  <a:pt x="1421295" y="189865"/>
                </a:lnTo>
                <a:lnTo>
                  <a:pt x="1420850" y="189534"/>
                </a:lnTo>
                <a:lnTo>
                  <a:pt x="1420177" y="188976"/>
                </a:lnTo>
                <a:lnTo>
                  <a:pt x="1401953" y="173863"/>
                </a:lnTo>
                <a:lnTo>
                  <a:pt x="1403223" y="174879"/>
                </a:lnTo>
                <a:lnTo>
                  <a:pt x="1402118" y="173863"/>
                </a:lnTo>
                <a:lnTo>
                  <a:pt x="1391602" y="164084"/>
                </a:lnTo>
                <a:lnTo>
                  <a:pt x="1388122" y="160858"/>
                </a:lnTo>
                <a:lnTo>
                  <a:pt x="1386497" y="158242"/>
                </a:lnTo>
                <a:lnTo>
                  <a:pt x="1384071" y="154368"/>
                </a:lnTo>
                <a:lnTo>
                  <a:pt x="1433195" y="130683"/>
                </a:lnTo>
                <a:lnTo>
                  <a:pt x="1428419" y="127000"/>
                </a:lnTo>
                <a:lnTo>
                  <a:pt x="1279525" y="11938"/>
                </a:lnTo>
                <a:lnTo>
                  <a:pt x="1276731" y="206121"/>
                </a:lnTo>
                <a:lnTo>
                  <a:pt x="1331607" y="179666"/>
                </a:lnTo>
                <a:lnTo>
                  <a:pt x="1343025" y="197993"/>
                </a:lnTo>
                <a:lnTo>
                  <a:pt x="1384808" y="234823"/>
                </a:lnTo>
                <a:lnTo>
                  <a:pt x="1430020" y="267208"/>
                </a:lnTo>
                <a:lnTo>
                  <a:pt x="1480439" y="297053"/>
                </a:lnTo>
                <a:lnTo>
                  <a:pt x="1535811" y="324231"/>
                </a:lnTo>
                <a:lnTo>
                  <a:pt x="1595755" y="348615"/>
                </a:lnTo>
                <a:lnTo>
                  <a:pt x="1659763" y="370078"/>
                </a:lnTo>
                <a:lnTo>
                  <a:pt x="1727708" y="388620"/>
                </a:lnTo>
                <a:lnTo>
                  <a:pt x="1799209" y="403860"/>
                </a:lnTo>
                <a:lnTo>
                  <a:pt x="1873885" y="415798"/>
                </a:lnTo>
                <a:lnTo>
                  <a:pt x="1912239" y="420497"/>
                </a:lnTo>
                <a:lnTo>
                  <a:pt x="1951355" y="424307"/>
                </a:lnTo>
                <a:lnTo>
                  <a:pt x="1990979" y="427101"/>
                </a:lnTo>
                <a:lnTo>
                  <a:pt x="2031238" y="429006"/>
                </a:lnTo>
                <a:lnTo>
                  <a:pt x="2072005" y="429895"/>
                </a:lnTo>
                <a:lnTo>
                  <a:pt x="2114296" y="429768"/>
                </a:lnTo>
                <a:lnTo>
                  <a:pt x="2156333" y="428625"/>
                </a:lnTo>
                <a:lnTo>
                  <a:pt x="2197608" y="426466"/>
                </a:lnTo>
                <a:lnTo>
                  <a:pt x="2238375" y="423291"/>
                </a:lnTo>
                <a:lnTo>
                  <a:pt x="2278507" y="418973"/>
                </a:lnTo>
                <a:lnTo>
                  <a:pt x="2317877" y="414020"/>
                </a:lnTo>
                <a:lnTo>
                  <a:pt x="2356612" y="407797"/>
                </a:lnTo>
                <a:lnTo>
                  <a:pt x="2394458" y="400812"/>
                </a:lnTo>
                <a:lnTo>
                  <a:pt x="2467483" y="384302"/>
                </a:lnTo>
                <a:lnTo>
                  <a:pt x="2511514" y="371983"/>
                </a:lnTo>
                <a:lnTo>
                  <a:pt x="2515311" y="370840"/>
                </a:lnTo>
                <a:lnTo>
                  <a:pt x="2522474" y="368681"/>
                </a:lnTo>
                <a:lnTo>
                  <a:pt x="2536825" y="364363"/>
                </a:lnTo>
                <a:lnTo>
                  <a:pt x="2544978" y="361569"/>
                </a:lnTo>
                <a:lnTo>
                  <a:pt x="2559456" y="356616"/>
                </a:lnTo>
                <a:lnTo>
                  <a:pt x="2569845" y="353060"/>
                </a:lnTo>
                <a:lnTo>
                  <a:pt x="2575941" y="350774"/>
                </a:lnTo>
                <a:lnTo>
                  <a:pt x="2593911" y="344043"/>
                </a:lnTo>
                <a:lnTo>
                  <a:pt x="2601722" y="341122"/>
                </a:lnTo>
                <a:lnTo>
                  <a:pt x="2613025" y="336423"/>
                </a:lnTo>
                <a:lnTo>
                  <a:pt x="2632862" y="328168"/>
                </a:lnTo>
                <a:lnTo>
                  <a:pt x="2652763" y="319151"/>
                </a:lnTo>
                <a:lnTo>
                  <a:pt x="2662301" y="314833"/>
                </a:lnTo>
                <a:lnTo>
                  <a:pt x="2673172" y="309372"/>
                </a:lnTo>
                <a:lnTo>
                  <a:pt x="2690622" y="300609"/>
                </a:lnTo>
                <a:lnTo>
                  <a:pt x="2694101" y="298704"/>
                </a:lnTo>
                <a:lnTo>
                  <a:pt x="2717800" y="285750"/>
                </a:lnTo>
                <a:lnTo>
                  <a:pt x="2735402" y="275082"/>
                </a:lnTo>
                <a:lnTo>
                  <a:pt x="2743581" y="270129"/>
                </a:lnTo>
                <a:lnTo>
                  <a:pt x="2755049" y="262382"/>
                </a:lnTo>
                <a:lnTo>
                  <a:pt x="2767825" y="253746"/>
                </a:lnTo>
                <a:lnTo>
                  <a:pt x="2773972" y="249174"/>
                </a:lnTo>
                <a:lnTo>
                  <a:pt x="2790698" y="236740"/>
                </a:lnTo>
                <a:lnTo>
                  <a:pt x="2792387" y="235331"/>
                </a:lnTo>
                <a:lnTo>
                  <a:pt x="2809837" y="220980"/>
                </a:lnTo>
                <a:lnTo>
                  <a:pt x="2812161" y="219075"/>
                </a:lnTo>
                <a:lnTo>
                  <a:pt x="2826321" y="205994"/>
                </a:lnTo>
                <a:lnTo>
                  <a:pt x="2831973" y="200787"/>
                </a:lnTo>
                <a:lnTo>
                  <a:pt x="2841663" y="190754"/>
                </a:lnTo>
                <a:lnTo>
                  <a:pt x="2850261" y="181864"/>
                </a:lnTo>
                <a:lnTo>
                  <a:pt x="2855976" y="175006"/>
                </a:lnTo>
                <a:lnTo>
                  <a:pt x="2866771" y="162052"/>
                </a:lnTo>
                <a:lnTo>
                  <a:pt x="2869082" y="158877"/>
                </a:lnTo>
                <a:lnTo>
                  <a:pt x="2880042" y="143891"/>
                </a:lnTo>
                <a:lnTo>
                  <a:pt x="2881249" y="142240"/>
                </a:lnTo>
                <a:lnTo>
                  <a:pt x="2881630" y="141732"/>
                </a:lnTo>
                <a:lnTo>
                  <a:pt x="2890393" y="127254"/>
                </a:lnTo>
                <a:lnTo>
                  <a:pt x="2894330" y="120777"/>
                </a:lnTo>
                <a:lnTo>
                  <a:pt x="2899549" y="110617"/>
                </a:lnTo>
                <a:lnTo>
                  <a:pt x="2900603" y="108585"/>
                </a:lnTo>
                <a:lnTo>
                  <a:pt x="2905379" y="99314"/>
                </a:lnTo>
                <a:lnTo>
                  <a:pt x="2908452" y="91567"/>
                </a:lnTo>
                <a:lnTo>
                  <a:pt x="2914269" y="76962"/>
                </a:lnTo>
                <a:lnTo>
                  <a:pt x="2914370" y="76581"/>
                </a:lnTo>
                <a:lnTo>
                  <a:pt x="2915132" y="74041"/>
                </a:lnTo>
                <a:lnTo>
                  <a:pt x="2920276" y="56769"/>
                </a:lnTo>
                <a:lnTo>
                  <a:pt x="2921000" y="54356"/>
                </a:lnTo>
                <a:lnTo>
                  <a:pt x="2923463" y="41783"/>
                </a:lnTo>
                <a:lnTo>
                  <a:pt x="2923997" y="39116"/>
                </a:lnTo>
                <a:lnTo>
                  <a:pt x="2925572" y="31115"/>
                </a:lnTo>
                <a:lnTo>
                  <a:pt x="2926448" y="21463"/>
                </a:lnTo>
                <a:lnTo>
                  <a:pt x="2927604" y="889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236982"/>
            <a:ext cx="70618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D5060"/>
                </a:solidFill>
              </a:rPr>
              <a:t>Which</a:t>
            </a:r>
            <a:r>
              <a:rPr sz="3200" spc="-2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swaps</a:t>
            </a:r>
            <a:r>
              <a:rPr sz="3200" spc="-50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cannot</a:t>
            </a:r>
            <a:r>
              <a:rPr sz="3200" spc="-3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run</a:t>
            </a:r>
            <a:r>
              <a:rPr sz="3200" spc="-2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in</a:t>
            </a:r>
            <a:r>
              <a:rPr sz="3200" spc="-10" dirty="0">
                <a:solidFill>
                  <a:srgbClr val="4D5060"/>
                </a:solidFill>
              </a:rPr>
              <a:t> </a:t>
            </a:r>
            <a:r>
              <a:rPr sz="3200" spc="-5" dirty="0">
                <a:solidFill>
                  <a:srgbClr val="4D5060"/>
                </a:solidFill>
              </a:rPr>
              <a:t>parallel?</a:t>
            </a:r>
            <a:endParaRPr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5882" y="4520565"/>
            <a:ext cx="499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9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6718" y="314261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5872" y="1254252"/>
            <a:ext cx="5824855" cy="1569720"/>
          </a:xfrm>
          <a:custGeom>
            <a:avLst/>
            <a:gdLst/>
            <a:ahLst/>
            <a:cxnLst/>
            <a:rect l="l" t="t" r="r" b="b"/>
            <a:pathLst>
              <a:path w="5824855" h="1569720">
                <a:moveTo>
                  <a:pt x="0" y="1569720"/>
                </a:moveTo>
                <a:lnTo>
                  <a:pt x="5824728" y="1569720"/>
                </a:lnTo>
                <a:lnTo>
                  <a:pt x="5824728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5994" y="1273301"/>
            <a:ext cx="4785360" cy="279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Georgia"/>
                <a:cs typeface="Georgia"/>
              </a:rPr>
              <a:t>K</a:t>
            </a:r>
            <a:r>
              <a:rPr sz="2550" dirty="0">
                <a:latin typeface="Georgia"/>
                <a:cs typeface="Georgia"/>
              </a:rPr>
              <a:t>NUTH</a:t>
            </a:r>
            <a:r>
              <a:rPr sz="3200" dirty="0">
                <a:latin typeface="Georgia"/>
                <a:cs typeface="Georgia"/>
              </a:rPr>
              <a:t>S</a:t>
            </a:r>
            <a:r>
              <a:rPr sz="2550" dirty="0">
                <a:latin typeface="Georgia"/>
                <a:cs typeface="Georgia"/>
              </a:rPr>
              <a:t>HUFFLE</a:t>
            </a:r>
            <a:r>
              <a:rPr sz="3200" dirty="0">
                <a:latin typeface="Georgia"/>
                <a:cs typeface="Georgia"/>
              </a:rPr>
              <a:t>(</a:t>
            </a:r>
            <a:r>
              <a:rPr sz="3200" i="1" dirty="0">
                <a:latin typeface="Georgia"/>
                <a:cs typeface="Georgia"/>
              </a:rPr>
              <a:t>A</a:t>
            </a:r>
            <a:r>
              <a:rPr sz="3200" dirty="0">
                <a:latin typeface="Georgia"/>
                <a:cs typeface="Georgia"/>
              </a:rPr>
              <a:t>,</a:t>
            </a:r>
            <a:r>
              <a:rPr sz="3200" spc="1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H</a:t>
            </a:r>
            <a:r>
              <a:rPr sz="3200" dirty="0">
                <a:latin typeface="Georgia"/>
                <a:cs typeface="Georgia"/>
              </a:rPr>
              <a:t>)</a:t>
            </a:r>
            <a:endParaRPr sz="3200">
              <a:latin typeface="Georgia"/>
              <a:cs typeface="Georgia"/>
            </a:endParaRPr>
          </a:p>
          <a:p>
            <a:pPr marL="97790" algn="ctr">
              <a:lnSpc>
                <a:spcPct val="100000"/>
              </a:lnSpc>
            </a:pPr>
            <a:r>
              <a:rPr sz="3200" b="1" spc="-5" dirty="0">
                <a:latin typeface="Georgia"/>
                <a:cs typeface="Georgia"/>
              </a:rPr>
              <a:t>for</a:t>
            </a:r>
            <a:r>
              <a:rPr sz="3200" b="1" spc="-5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i</a:t>
            </a:r>
            <a:r>
              <a:rPr sz="3200" i="1" spc="-10" dirty="0">
                <a:latin typeface="Georgia"/>
                <a:cs typeface="Georgia"/>
              </a:rPr>
              <a:t> </a:t>
            </a:r>
            <a:r>
              <a:rPr sz="3200" dirty="0">
                <a:latin typeface="Wingdings"/>
                <a:cs typeface="Wingdings"/>
              </a:rPr>
              <a:t>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Georgia"/>
                <a:cs typeface="Georgia"/>
              </a:rPr>
              <a:t>n</a:t>
            </a:r>
            <a:r>
              <a:rPr sz="3200" i="1" spc="-2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to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1</a:t>
            </a:r>
            <a:r>
              <a:rPr sz="3200" spc="-5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do</a:t>
            </a:r>
            <a:endParaRPr sz="3200">
              <a:latin typeface="Georgia"/>
              <a:cs typeface="Georgia"/>
            </a:endParaRPr>
          </a:p>
          <a:p>
            <a:pPr marL="1300480" algn="ctr">
              <a:lnSpc>
                <a:spcPct val="100000"/>
              </a:lnSpc>
            </a:pPr>
            <a:r>
              <a:rPr sz="3200" spc="-5" dirty="0">
                <a:latin typeface="Georgia"/>
                <a:cs typeface="Georgia"/>
              </a:rPr>
              <a:t>swap(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H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]],</a:t>
            </a:r>
            <a:r>
              <a:rPr sz="3200" spc="-55" dirty="0">
                <a:latin typeface="Georgia"/>
                <a:cs typeface="Georgia"/>
              </a:rPr>
              <a:t> </a:t>
            </a:r>
            <a:r>
              <a:rPr sz="3200" i="1" spc="-5" dirty="0">
                <a:latin typeface="Georgia"/>
                <a:cs typeface="Georgia"/>
              </a:rPr>
              <a:t>A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])</a:t>
            </a:r>
            <a:endParaRPr sz="3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1079500" algn="l"/>
                <a:tab pos="1645285" algn="l"/>
                <a:tab pos="2211705" algn="l"/>
                <a:tab pos="2778125" algn="l"/>
                <a:tab pos="3344545" algn="l"/>
                <a:tab pos="3910965" algn="l"/>
                <a:tab pos="4476750" algn="l"/>
              </a:tabLst>
            </a:pPr>
            <a:r>
              <a:rPr sz="1800" spc="-30" dirty="0">
                <a:solidFill>
                  <a:srgbClr val="008000"/>
                </a:solidFill>
                <a:latin typeface="Microsoft Sans Serif"/>
                <a:cs typeface="Microsoft Sans Serif"/>
              </a:rPr>
              <a:t>Iterate	</a:t>
            </a: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1	2	3	4	5	</a:t>
            </a:r>
            <a:r>
              <a:rPr sz="2700" spc="-82" baseline="3086" dirty="0">
                <a:solidFill>
                  <a:srgbClr val="008000"/>
                </a:solidFill>
                <a:latin typeface="Microsoft Sans Serif"/>
                <a:cs typeface="Microsoft Sans Serif"/>
              </a:rPr>
              <a:t>6	7</a:t>
            </a:r>
            <a:endParaRPr sz="2700" baseline="3086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3208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latin typeface="Georgia"/>
                <a:cs typeface="Georgia"/>
              </a:rPr>
              <a:t>H</a:t>
            </a:r>
            <a:r>
              <a:rPr sz="2400" i="1" spc="-6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95115" y="3601211"/>
          <a:ext cx="4531356" cy="565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40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95115" y="4430267"/>
          <a:ext cx="4531356" cy="566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f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g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369054" y="4986020"/>
            <a:ext cx="3529329" cy="605790"/>
          </a:xfrm>
          <a:custGeom>
            <a:avLst/>
            <a:gdLst/>
            <a:ahLst/>
            <a:cxnLst/>
            <a:rect l="l" t="t" r="r" b="b"/>
            <a:pathLst>
              <a:path w="3529329" h="605789">
                <a:moveTo>
                  <a:pt x="708266" y="356527"/>
                </a:moveTo>
                <a:lnTo>
                  <a:pt x="708050" y="356489"/>
                </a:lnTo>
                <a:lnTo>
                  <a:pt x="708266" y="356527"/>
                </a:lnTo>
                <a:close/>
              </a:path>
              <a:path w="3529329" h="605789">
                <a:moveTo>
                  <a:pt x="3528949" y="8509"/>
                </a:moveTo>
                <a:lnTo>
                  <a:pt x="3471672" y="0"/>
                </a:lnTo>
                <a:lnTo>
                  <a:pt x="3467531" y="28130"/>
                </a:lnTo>
                <a:lnTo>
                  <a:pt x="3460026" y="54356"/>
                </a:lnTo>
                <a:lnTo>
                  <a:pt x="3433724" y="107048"/>
                </a:lnTo>
                <a:lnTo>
                  <a:pt x="3392932" y="158610"/>
                </a:lnTo>
                <a:lnTo>
                  <a:pt x="3366008" y="185039"/>
                </a:lnTo>
                <a:lnTo>
                  <a:pt x="3337598" y="209270"/>
                </a:lnTo>
                <a:lnTo>
                  <a:pt x="3303651" y="234708"/>
                </a:lnTo>
                <a:lnTo>
                  <a:pt x="3304921" y="233680"/>
                </a:lnTo>
                <a:lnTo>
                  <a:pt x="3267316" y="258622"/>
                </a:lnTo>
                <a:lnTo>
                  <a:pt x="3227984" y="281952"/>
                </a:lnTo>
                <a:lnTo>
                  <a:pt x="3227527" y="282194"/>
                </a:lnTo>
                <a:lnTo>
                  <a:pt x="3184779" y="305054"/>
                </a:lnTo>
                <a:lnTo>
                  <a:pt x="3185795" y="304419"/>
                </a:lnTo>
                <a:lnTo>
                  <a:pt x="3139135" y="327050"/>
                </a:lnTo>
                <a:lnTo>
                  <a:pt x="3091053" y="347980"/>
                </a:lnTo>
                <a:lnTo>
                  <a:pt x="3090888" y="348056"/>
                </a:lnTo>
                <a:lnTo>
                  <a:pt x="3090087" y="348361"/>
                </a:lnTo>
                <a:lnTo>
                  <a:pt x="3038602" y="368935"/>
                </a:lnTo>
                <a:lnTo>
                  <a:pt x="3039491" y="368554"/>
                </a:lnTo>
                <a:lnTo>
                  <a:pt x="2984639" y="388404"/>
                </a:lnTo>
                <a:lnTo>
                  <a:pt x="2927477" y="407035"/>
                </a:lnTo>
                <a:lnTo>
                  <a:pt x="2928112" y="406781"/>
                </a:lnTo>
                <a:lnTo>
                  <a:pt x="2868041" y="424688"/>
                </a:lnTo>
                <a:lnTo>
                  <a:pt x="2868803" y="424561"/>
                </a:lnTo>
                <a:lnTo>
                  <a:pt x="2806319" y="441325"/>
                </a:lnTo>
                <a:lnTo>
                  <a:pt x="2806954" y="441198"/>
                </a:lnTo>
                <a:lnTo>
                  <a:pt x="2742311" y="457073"/>
                </a:lnTo>
                <a:lnTo>
                  <a:pt x="2742946" y="456819"/>
                </a:lnTo>
                <a:lnTo>
                  <a:pt x="2676779" y="471297"/>
                </a:lnTo>
                <a:lnTo>
                  <a:pt x="2676410" y="471373"/>
                </a:lnTo>
                <a:lnTo>
                  <a:pt x="2676220" y="471411"/>
                </a:lnTo>
                <a:lnTo>
                  <a:pt x="2608453" y="484759"/>
                </a:lnTo>
                <a:lnTo>
                  <a:pt x="2607703" y="484886"/>
                </a:lnTo>
                <a:lnTo>
                  <a:pt x="2537714" y="496951"/>
                </a:lnTo>
                <a:lnTo>
                  <a:pt x="2538349" y="496951"/>
                </a:lnTo>
                <a:lnTo>
                  <a:pt x="2465705" y="508000"/>
                </a:lnTo>
                <a:lnTo>
                  <a:pt x="2466340" y="507873"/>
                </a:lnTo>
                <a:lnTo>
                  <a:pt x="2392045" y="517652"/>
                </a:lnTo>
                <a:lnTo>
                  <a:pt x="2392553" y="517652"/>
                </a:lnTo>
                <a:lnTo>
                  <a:pt x="2316734" y="526034"/>
                </a:lnTo>
                <a:lnTo>
                  <a:pt x="2317623" y="526034"/>
                </a:lnTo>
                <a:lnTo>
                  <a:pt x="2161413" y="538861"/>
                </a:lnTo>
                <a:lnTo>
                  <a:pt x="2162416" y="538734"/>
                </a:lnTo>
                <a:lnTo>
                  <a:pt x="2001139" y="546100"/>
                </a:lnTo>
                <a:lnTo>
                  <a:pt x="2001901" y="546100"/>
                </a:lnTo>
                <a:lnTo>
                  <a:pt x="1920113" y="547497"/>
                </a:lnTo>
                <a:lnTo>
                  <a:pt x="1919643" y="547497"/>
                </a:lnTo>
                <a:lnTo>
                  <a:pt x="1836801" y="547370"/>
                </a:lnTo>
                <a:lnTo>
                  <a:pt x="1837537" y="547497"/>
                </a:lnTo>
                <a:lnTo>
                  <a:pt x="1680972" y="543052"/>
                </a:lnTo>
                <a:lnTo>
                  <a:pt x="1681988" y="543052"/>
                </a:lnTo>
                <a:lnTo>
                  <a:pt x="1529842" y="533527"/>
                </a:lnTo>
                <a:lnTo>
                  <a:pt x="1530985" y="533527"/>
                </a:lnTo>
                <a:lnTo>
                  <a:pt x="1384046" y="519049"/>
                </a:lnTo>
                <a:lnTo>
                  <a:pt x="1384808" y="519049"/>
                </a:lnTo>
                <a:lnTo>
                  <a:pt x="1314538" y="510032"/>
                </a:lnTo>
                <a:lnTo>
                  <a:pt x="1313561" y="509905"/>
                </a:lnTo>
                <a:lnTo>
                  <a:pt x="1314069" y="510032"/>
                </a:lnTo>
                <a:lnTo>
                  <a:pt x="1245196" y="499872"/>
                </a:lnTo>
                <a:lnTo>
                  <a:pt x="1244346" y="499745"/>
                </a:lnTo>
                <a:lnTo>
                  <a:pt x="1244981" y="499872"/>
                </a:lnTo>
                <a:lnTo>
                  <a:pt x="1176909" y="488442"/>
                </a:lnTo>
                <a:lnTo>
                  <a:pt x="1177417" y="488442"/>
                </a:lnTo>
                <a:lnTo>
                  <a:pt x="1111796" y="476123"/>
                </a:lnTo>
                <a:lnTo>
                  <a:pt x="1111415" y="476059"/>
                </a:lnTo>
                <a:lnTo>
                  <a:pt x="1111237" y="476021"/>
                </a:lnTo>
                <a:lnTo>
                  <a:pt x="1047838" y="462661"/>
                </a:lnTo>
                <a:lnTo>
                  <a:pt x="1047242" y="462534"/>
                </a:lnTo>
                <a:lnTo>
                  <a:pt x="1047750" y="462661"/>
                </a:lnTo>
                <a:lnTo>
                  <a:pt x="985266" y="448056"/>
                </a:lnTo>
                <a:lnTo>
                  <a:pt x="985901" y="448183"/>
                </a:lnTo>
                <a:lnTo>
                  <a:pt x="985405" y="448056"/>
                </a:lnTo>
                <a:lnTo>
                  <a:pt x="927633" y="433171"/>
                </a:lnTo>
                <a:lnTo>
                  <a:pt x="935101" y="433324"/>
                </a:lnTo>
                <a:lnTo>
                  <a:pt x="977392" y="433197"/>
                </a:lnTo>
                <a:lnTo>
                  <a:pt x="1019429" y="432054"/>
                </a:lnTo>
                <a:lnTo>
                  <a:pt x="1060831" y="429895"/>
                </a:lnTo>
                <a:lnTo>
                  <a:pt x="1101471" y="426593"/>
                </a:lnTo>
                <a:lnTo>
                  <a:pt x="1141603" y="422402"/>
                </a:lnTo>
                <a:lnTo>
                  <a:pt x="1180973" y="417322"/>
                </a:lnTo>
                <a:lnTo>
                  <a:pt x="1219708" y="411353"/>
                </a:lnTo>
                <a:lnTo>
                  <a:pt x="1257554" y="404241"/>
                </a:lnTo>
                <a:lnTo>
                  <a:pt x="1330579" y="387731"/>
                </a:lnTo>
                <a:lnTo>
                  <a:pt x="1374914" y="375412"/>
                </a:lnTo>
                <a:lnTo>
                  <a:pt x="1378661" y="374269"/>
                </a:lnTo>
                <a:lnTo>
                  <a:pt x="1385747" y="372110"/>
                </a:lnTo>
                <a:lnTo>
                  <a:pt x="1399921" y="367792"/>
                </a:lnTo>
                <a:lnTo>
                  <a:pt x="1438998" y="354330"/>
                </a:lnTo>
                <a:lnTo>
                  <a:pt x="1457185" y="347472"/>
                </a:lnTo>
                <a:lnTo>
                  <a:pt x="1464945" y="344551"/>
                </a:lnTo>
                <a:lnTo>
                  <a:pt x="1476197" y="339852"/>
                </a:lnTo>
                <a:lnTo>
                  <a:pt x="1495958" y="331597"/>
                </a:lnTo>
                <a:lnTo>
                  <a:pt x="1515579" y="322707"/>
                </a:lnTo>
                <a:lnTo>
                  <a:pt x="1525397" y="318262"/>
                </a:lnTo>
                <a:lnTo>
                  <a:pt x="1537017" y="312420"/>
                </a:lnTo>
                <a:lnTo>
                  <a:pt x="1553718" y="304038"/>
                </a:lnTo>
                <a:lnTo>
                  <a:pt x="1556969" y="302260"/>
                </a:lnTo>
                <a:lnTo>
                  <a:pt x="1577873" y="290830"/>
                </a:lnTo>
                <a:lnTo>
                  <a:pt x="1580896" y="289179"/>
                </a:lnTo>
                <a:lnTo>
                  <a:pt x="1598409" y="278511"/>
                </a:lnTo>
                <a:lnTo>
                  <a:pt x="1606550" y="273558"/>
                </a:lnTo>
                <a:lnTo>
                  <a:pt x="1618170" y="265811"/>
                </a:lnTo>
                <a:lnTo>
                  <a:pt x="1630934" y="257302"/>
                </a:lnTo>
                <a:lnTo>
                  <a:pt x="1653921" y="240157"/>
                </a:lnTo>
                <a:lnTo>
                  <a:pt x="1655597" y="238760"/>
                </a:lnTo>
                <a:lnTo>
                  <a:pt x="1672945" y="224421"/>
                </a:lnTo>
                <a:lnTo>
                  <a:pt x="1675257" y="222504"/>
                </a:lnTo>
                <a:lnTo>
                  <a:pt x="1689290" y="209550"/>
                </a:lnTo>
                <a:lnTo>
                  <a:pt x="1695069" y="204216"/>
                </a:lnTo>
                <a:lnTo>
                  <a:pt x="1703895" y="195072"/>
                </a:lnTo>
                <a:lnTo>
                  <a:pt x="1713357" y="185293"/>
                </a:lnTo>
                <a:lnTo>
                  <a:pt x="1719097" y="178435"/>
                </a:lnTo>
                <a:lnTo>
                  <a:pt x="1729867" y="165608"/>
                </a:lnTo>
                <a:lnTo>
                  <a:pt x="1732254" y="162306"/>
                </a:lnTo>
                <a:lnTo>
                  <a:pt x="1744256" y="145796"/>
                </a:lnTo>
                <a:lnTo>
                  <a:pt x="1744726" y="145161"/>
                </a:lnTo>
                <a:lnTo>
                  <a:pt x="1754479" y="129159"/>
                </a:lnTo>
                <a:lnTo>
                  <a:pt x="1757426" y="124333"/>
                </a:lnTo>
                <a:lnTo>
                  <a:pt x="1763623" y="112141"/>
                </a:lnTo>
                <a:lnTo>
                  <a:pt x="1768475" y="102616"/>
                </a:lnTo>
                <a:lnTo>
                  <a:pt x="1771523" y="94996"/>
                </a:lnTo>
                <a:lnTo>
                  <a:pt x="1777365" y="80391"/>
                </a:lnTo>
                <a:lnTo>
                  <a:pt x="1778190" y="77597"/>
                </a:lnTo>
                <a:lnTo>
                  <a:pt x="1783372" y="60198"/>
                </a:lnTo>
                <a:lnTo>
                  <a:pt x="1784096" y="57785"/>
                </a:lnTo>
                <a:lnTo>
                  <a:pt x="1786559" y="45212"/>
                </a:lnTo>
                <a:lnTo>
                  <a:pt x="1787093" y="42545"/>
                </a:lnTo>
                <a:lnTo>
                  <a:pt x="1788668" y="34544"/>
                </a:lnTo>
                <a:lnTo>
                  <a:pt x="1789544" y="24892"/>
                </a:lnTo>
                <a:lnTo>
                  <a:pt x="1790700" y="12319"/>
                </a:lnTo>
                <a:lnTo>
                  <a:pt x="1733042" y="6985"/>
                </a:lnTo>
                <a:lnTo>
                  <a:pt x="1731200" y="27114"/>
                </a:lnTo>
                <a:lnTo>
                  <a:pt x="1731060" y="27813"/>
                </a:lnTo>
                <a:lnTo>
                  <a:pt x="1715465" y="79197"/>
                </a:lnTo>
                <a:lnTo>
                  <a:pt x="1715046" y="80010"/>
                </a:lnTo>
                <a:lnTo>
                  <a:pt x="1706892" y="95999"/>
                </a:lnTo>
                <a:lnTo>
                  <a:pt x="1706257" y="97028"/>
                </a:lnTo>
                <a:lnTo>
                  <a:pt x="1695894" y="113804"/>
                </a:lnTo>
                <a:lnTo>
                  <a:pt x="1684362" y="129806"/>
                </a:lnTo>
                <a:lnTo>
                  <a:pt x="1683512" y="130810"/>
                </a:lnTo>
                <a:lnTo>
                  <a:pt x="1670202" y="146558"/>
                </a:lnTo>
                <a:lnTo>
                  <a:pt x="1669580" y="147193"/>
                </a:lnTo>
                <a:lnTo>
                  <a:pt x="1654683" y="162661"/>
                </a:lnTo>
                <a:lnTo>
                  <a:pt x="1653819" y="163449"/>
                </a:lnTo>
                <a:lnTo>
                  <a:pt x="1636522" y="179451"/>
                </a:lnTo>
                <a:lnTo>
                  <a:pt x="1637792" y="178435"/>
                </a:lnTo>
                <a:lnTo>
                  <a:pt x="1617599" y="195072"/>
                </a:lnTo>
                <a:lnTo>
                  <a:pt x="1618615" y="194183"/>
                </a:lnTo>
                <a:lnTo>
                  <a:pt x="1596898" y="210312"/>
                </a:lnTo>
                <a:lnTo>
                  <a:pt x="1598168" y="209550"/>
                </a:lnTo>
                <a:lnTo>
                  <a:pt x="1575206" y="224853"/>
                </a:lnTo>
                <a:lnTo>
                  <a:pt x="1575943" y="224421"/>
                </a:lnTo>
                <a:lnTo>
                  <a:pt x="1574927" y="225044"/>
                </a:lnTo>
                <a:lnTo>
                  <a:pt x="1575206" y="224853"/>
                </a:lnTo>
                <a:lnTo>
                  <a:pt x="1574888" y="225044"/>
                </a:lnTo>
                <a:lnTo>
                  <a:pt x="1551381" y="239344"/>
                </a:lnTo>
                <a:lnTo>
                  <a:pt x="1526413" y="253111"/>
                </a:lnTo>
                <a:lnTo>
                  <a:pt x="1527302" y="252603"/>
                </a:lnTo>
                <a:lnTo>
                  <a:pt x="1526286" y="253111"/>
                </a:lnTo>
                <a:lnTo>
                  <a:pt x="1499870" y="266319"/>
                </a:lnTo>
                <a:lnTo>
                  <a:pt x="1501013" y="265811"/>
                </a:lnTo>
                <a:lnTo>
                  <a:pt x="1472514" y="278739"/>
                </a:lnTo>
                <a:lnTo>
                  <a:pt x="1473073" y="278511"/>
                </a:lnTo>
                <a:lnTo>
                  <a:pt x="1472184" y="278892"/>
                </a:lnTo>
                <a:lnTo>
                  <a:pt x="1472514" y="278739"/>
                </a:lnTo>
                <a:lnTo>
                  <a:pt x="1472145" y="278892"/>
                </a:lnTo>
                <a:lnTo>
                  <a:pt x="1443228" y="290830"/>
                </a:lnTo>
                <a:lnTo>
                  <a:pt x="1443990" y="290449"/>
                </a:lnTo>
                <a:lnTo>
                  <a:pt x="1413002" y="302260"/>
                </a:lnTo>
                <a:lnTo>
                  <a:pt x="1413891" y="301879"/>
                </a:lnTo>
                <a:lnTo>
                  <a:pt x="1382522" y="312420"/>
                </a:lnTo>
                <a:lnTo>
                  <a:pt x="1381696" y="312674"/>
                </a:lnTo>
                <a:lnTo>
                  <a:pt x="1349248" y="322707"/>
                </a:lnTo>
                <a:lnTo>
                  <a:pt x="1350010" y="322453"/>
                </a:lnTo>
                <a:lnTo>
                  <a:pt x="1315720" y="331724"/>
                </a:lnTo>
                <a:lnTo>
                  <a:pt x="1316609" y="331597"/>
                </a:lnTo>
                <a:lnTo>
                  <a:pt x="1281303" y="339979"/>
                </a:lnTo>
                <a:lnTo>
                  <a:pt x="1281938" y="339852"/>
                </a:lnTo>
                <a:lnTo>
                  <a:pt x="1245743" y="347599"/>
                </a:lnTo>
                <a:lnTo>
                  <a:pt x="1246505" y="347472"/>
                </a:lnTo>
                <a:lnTo>
                  <a:pt x="1209548" y="354330"/>
                </a:lnTo>
                <a:lnTo>
                  <a:pt x="1210310" y="354076"/>
                </a:lnTo>
                <a:lnTo>
                  <a:pt x="1172464" y="360045"/>
                </a:lnTo>
                <a:lnTo>
                  <a:pt x="1173099" y="359918"/>
                </a:lnTo>
                <a:lnTo>
                  <a:pt x="1134491" y="364998"/>
                </a:lnTo>
                <a:lnTo>
                  <a:pt x="1135253" y="364871"/>
                </a:lnTo>
                <a:lnTo>
                  <a:pt x="1095883" y="368935"/>
                </a:lnTo>
                <a:lnTo>
                  <a:pt x="1096645" y="368935"/>
                </a:lnTo>
                <a:lnTo>
                  <a:pt x="1056640" y="372110"/>
                </a:lnTo>
                <a:lnTo>
                  <a:pt x="1057275" y="371983"/>
                </a:lnTo>
                <a:lnTo>
                  <a:pt x="1016635" y="374269"/>
                </a:lnTo>
                <a:lnTo>
                  <a:pt x="1017397" y="374142"/>
                </a:lnTo>
                <a:lnTo>
                  <a:pt x="976122" y="375285"/>
                </a:lnTo>
                <a:lnTo>
                  <a:pt x="935990" y="375412"/>
                </a:lnTo>
                <a:lnTo>
                  <a:pt x="901687" y="374650"/>
                </a:lnTo>
                <a:lnTo>
                  <a:pt x="895985" y="374523"/>
                </a:lnTo>
                <a:lnTo>
                  <a:pt x="896747" y="374650"/>
                </a:lnTo>
                <a:lnTo>
                  <a:pt x="857123" y="372745"/>
                </a:lnTo>
                <a:lnTo>
                  <a:pt x="857885" y="372745"/>
                </a:lnTo>
                <a:lnTo>
                  <a:pt x="820661" y="370078"/>
                </a:lnTo>
                <a:lnTo>
                  <a:pt x="818896" y="369951"/>
                </a:lnTo>
                <a:lnTo>
                  <a:pt x="819658" y="370078"/>
                </a:lnTo>
                <a:lnTo>
                  <a:pt x="782459" y="366395"/>
                </a:lnTo>
                <a:lnTo>
                  <a:pt x="781177" y="366268"/>
                </a:lnTo>
                <a:lnTo>
                  <a:pt x="781939" y="366395"/>
                </a:lnTo>
                <a:lnTo>
                  <a:pt x="745388" y="361950"/>
                </a:lnTo>
                <a:lnTo>
                  <a:pt x="744347" y="361823"/>
                </a:lnTo>
                <a:lnTo>
                  <a:pt x="744982" y="361950"/>
                </a:lnTo>
                <a:lnTo>
                  <a:pt x="708875" y="356616"/>
                </a:lnTo>
                <a:lnTo>
                  <a:pt x="708025" y="356489"/>
                </a:lnTo>
                <a:lnTo>
                  <a:pt x="685038" y="352463"/>
                </a:lnTo>
                <a:lnTo>
                  <a:pt x="660184" y="342265"/>
                </a:lnTo>
                <a:lnTo>
                  <a:pt x="659853" y="342150"/>
                </a:lnTo>
                <a:lnTo>
                  <a:pt x="659714" y="342087"/>
                </a:lnTo>
                <a:lnTo>
                  <a:pt x="659574" y="342036"/>
                </a:lnTo>
                <a:lnTo>
                  <a:pt x="659295" y="341884"/>
                </a:lnTo>
                <a:lnTo>
                  <a:pt x="614654" y="321818"/>
                </a:lnTo>
                <a:lnTo>
                  <a:pt x="613537" y="321310"/>
                </a:lnTo>
                <a:lnTo>
                  <a:pt x="614553" y="321818"/>
                </a:lnTo>
                <a:lnTo>
                  <a:pt x="581037" y="305257"/>
                </a:lnTo>
                <a:lnTo>
                  <a:pt x="585317" y="298323"/>
                </a:lnTo>
                <a:lnTo>
                  <a:pt x="590423" y="290068"/>
                </a:lnTo>
                <a:lnTo>
                  <a:pt x="599694" y="273939"/>
                </a:lnTo>
                <a:lnTo>
                  <a:pt x="600011" y="273304"/>
                </a:lnTo>
                <a:lnTo>
                  <a:pt x="606882" y="259969"/>
                </a:lnTo>
                <a:lnTo>
                  <a:pt x="608330" y="257175"/>
                </a:lnTo>
                <a:lnTo>
                  <a:pt x="613727" y="245618"/>
                </a:lnTo>
                <a:lnTo>
                  <a:pt x="616458" y="239776"/>
                </a:lnTo>
                <a:lnTo>
                  <a:pt x="620064" y="231152"/>
                </a:lnTo>
                <a:lnTo>
                  <a:pt x="624039" y="221627"/>
                </a:lnTo>
                <a:lnTo>
                  <a:pt x="626186" y="215773"/>
                </a:lnTo>
                <a:lnTo>
                  <a:pt x="630682" y="203581"/>
                </a:lnTo>
                <a:lnTo>
                  <a:pt x="631850" y="200025"/>
                </a:lnTo>
                <a:lnTo>
                  <a:pt x="636905" y="184658"/>
                </a:lnTo>
                <a:lnTo>
                  <a:pt x="642010" y="167005"/>
                </a:lnTo>
                <a:lnTo>
                  <a:pt x="642493" y="165354"/>
                </a:lnTo>
                <a:lnTo>
                  <a:pt x="646379" y="149860"/>
                </a:lnTo>
                <a:lnTo>
                  <a:pt x="647446" y="145669"/>
                </a:lnTo>
                <a:lnTo>
                  <a:pt x="650151" y="132207"/>
                </a:lnTo>
                <a:lnTo>
                  <a:pt x="651510" y="125476"/>
                </a:lnTo>
                <a:lnTo>
                  <a:pt x="653453" y="114300"/>
                </a:lnTo>
                <a:lnTo>
                  <a:pt x="655066" y="105029"/>
                </a:lnTo>
                <a:lnTo>
                  <a:pt x="657860" y="84074"/>
                </a:lnTo>
                <a:lnTo>
                  <a:pt x="658533" y="76962"/>
                </a:lnTo>
                <a:lnTo>
                  <a:pt x="659892" y="62992"/>
                </a:lnTo>
                <a:lnTo>
                  <a:pt x="660184" y="57912"/>
                </a:lnTo>
                <a:lnTo>
                  <a:pt x="661162" y="41402"/>
                </a:lnTo>
                <a:lnTo>
                  <a:pt x="661225" y="38481"/>
                </a:lnTo>
                <a:lnTo>
                  <a:pt x="661670" y="20066"/>
                </a:lnTo>
                <a:lnTo>
                  <a:pt x="603758" y="18796"/>
                </a:lnTo>
                <a:lnTo>
                  <a:pt x="603250" y="39624"/>
                </a:lnTo>
                <a:lnTo>
                  <a:pt x="603377" y="38481"/>
                </a:lnTo>
                <a:lnTo>
                  <a:pt x="602107" y="58928"/>
                </a:lnTo>
                <a:lnTo>
                  <a:pt x="602234" y="57912"/>
                </a:lnTo>
                <a:lnTo>
                  <a:pt x="600379" y="77444"/>
                </a:lnTo>
                <a:lnTo>
                  <a:pt x="600456" y="76962"/>
                </a:lnTo>
                <a:lnTo>
                  <a:pt x="600329" y="78105"/>
                </a:lnTo>
                <a:lnTo>
                  <a:pt x="600379" y="77444"/>
                </a:lnTo>
                <a:lnTo>
                  <a:pt x="600290" y="78105"/>
                </a:lnTo>
                <a:lnTo>
                  <a:pt x="597916" y="95758"/>
                </a:lnTo>
                <a:lnTo>
                  <a:pt x="597725" y="96774"/>
                </a:lnTo>
                <a:lnTo>
                  <a:pt x="594487" y="115316"/>
                </a:lnTo>
                <a:lnTo>
                  <a:pt x="594741" y="114300"/>
                </a:lnTo>
                <a:lnTo>
                  <a:pt x="590943" y="132676"/>
                </a:lnTo>
                <a:lnTo>
                  <a:pt x="590765" y="133350"/>
                </a:lnTo>
                <a:lnTo>
                  <a:pt x="586701" y="149974"/>
                </a:lnTo>
                <a:lnTo>
                  <a:pt x="586435" y="150876"/>
                </a:lnTo>
                <a:lnTo>
                  <a:pt x="581406" y="168148"/>
                </a:lnTo>
                <a:lnTo>
                  <a:pt x="575945" y="184785"/>
                </a:lnTo>
                <a:lnTo>
                  <a:pt x="576199" y="183896"/>
                </a:lnTo>
                <a:lnTo>
                  <a:pt x="575868" y="184785"/>
                </a:lnTo>
                <a:lnTo>
                  <a:pt x="570026" y="200787"/>
                </a:lnTo>
                <a:lnTo>
                  <a:pt x="569810" y="201295"/>
                </a:lnTo>
                <a:lnTo>
                  <a:pt x="563245" y="216789"/>
                </a:lnTo>
                <a:lnTo>
                  <a:pt x="563753" y="215773"/>
                </a:lnTo>
                <a:lnTo>
                  <a:pt x="556133" y="232029"/>
                </a:lnTo>
                <a:lnTo>
                  <a:pt x="556641" y="231152"/>
                </a:lnTo>
                <a:lnTo>
                  <a:pt x="548716" y="246354"/>
                </a:lnTo>
                <a:lnTo>
                  <a:pt x="549148" y="245618"/>
                </a:lnTo>
                <a:lnTo>
                  <a:pt x="548513" y="246761"/>
                </a:lnTo>
                <a:lnTo>
                  <a:pt x="548716" y="246354"/>
                </a:lnTo>
                <a:lnTo>
                  <a:pt x="548487" y="246761"/>
                </a:lnTo>
                <a:lnTo>
                  <a:pt x="540385" y="260858"/>
                </a:lnTo>
                <a:lnTo>
                  <a:pt x="541020" y="259969"/>
                </a:lnTo>
                <a:lnTo>
                  <a:pt x="532091" y="274104"/>
                </a:lnTo>
                <a:lnTo>
                  <a:pt x="532638" y="273304"/>
                </a:lnTo>
                <a:lnTo>
                  <a:pt x="531876" y="274447"/>
                </a:lnTo>
                <a:lnTo>
                  <a:pt x="532091" y="274104"/>
                </a:lnTo>
                <a:lnTo>
                  <a:pt x="531850" y="274447"/>
                </a:lnTo>
                <a:lnTo>
                  <a:pt x="529602" y="277736"/>
                </a:lnTo>
                <a:lnTo>
                  <a:pt x="492633" y="255524"/>
                </a:lnTo>
                <a:lnTo>
                  <a:pt x="493903" y="256286"/>
                </a:lnTo>
                <a:lnTo>
                  <a:pt x="492760" y="255524"/>
                </a:lnTo>
                <a:lnTo>
                  <a:pt x="458647" y="232791"/>
                </a:lnTo>
                <a:lnTo>
                  <a:pt x="458647" y="351980"/>
                </a:lnTo>
                <a:lnTo>
                  <a:pt x="451243" y="357187"/>
                </a:lnTo>
                <a:lnTo>
                  <a:pt x="417131" y="375615"/>
                </a:lnTo>
                <a:lnTo>
                  <a:pt x="391922" y="384429"/>
                </a:lnTo>
                <a:lnTo>
                  <a:pt x="393827" y="383794"/>
                </a:lnTo>
                <a:lnTo>
                  <a:pt x="380276" y="387096"/>
                </a:lnTo>
                <a:lnTo>
                  <a:pt x="368287" y="389089"/>
                </a:lnTo>
                <a:lnTo>
                  <a:pt x="355600" y="390309"/>
                </a:lnTo>
                <a:lnTo>
                  <a:pt x="343154" y="390626"/>
                </a:lnTo>
                <a:lnTo>
                  <a:pt x="332219" y="390144"/>
                </a:lnTo>
                <a:lnTo>
                  <a:pt x="330581" y="390080"/>
                </a:lnTo>
                <a:lnTo>
                  <a:pt x="330098" y="390017"/>
                </a:lnTo>
                <a:lnTo>
                  <a:pt x="320078" y="388874"/>
                </a:lnTo>
                <a:lnTo>
                  <a:pt x="317055" y="388531"/>
                </a:lnTo>
                <a:lnTo>
                  <a:pt x="316852" y="388493"/>
                </a:lnTo>
                <a:lnTo>
                  <a:pt x="306692" y="386588"/>
                </a:lnTo>
                <a:lnTo>
                  <a:pt x="306222" y="386499"/>
                </a:lnTo>
                <a:lnTo>
                  <a:pt x="305079" y="386207"/>
                </a:lnTo>
                <a:lnTo>
                  <a:pt x="294601" y="383540"/>
                </a:lnTo>
                <a:lnTo>
                  <a:pt x="293141" y="383171"/>
                </a:lnTo>
                <a:lnTo>
                  <a:pt x="292735" y="383032"/>
                </a:lnTo>
                <a:lnTo>
                  <a:pt x="282829" y="379730"/>
                </a:lnTo>
                <a:lnTo>
                  <a:pt x="280733" y="379044"/>
                </a:lnTo>
                <a:lnTo>
                  <a:pt x="280568" y="378980"/>
                </a:lnTo>
                <a:lnTo>
                  <a:pt x="270852" y="375031"/>
                </a:lnTo>
                <a:lnTo>
                  <a:pt x="270217" y="374777"/>
                </a:lnTo>
                <a:lnTo>
                  <a:pt x="269176" y="374269"/>
                </a:lnTo>
                <a:lnTo>
                  <a:pt x="259130" y="369443"/>
                </a:lnTo>
                <a:lnTo>
                  <a:pt x="257810" y="368833"/>
                </a:lnTo>
                <a:lnTo>
                  <a:pt x="257581" y="368681"/>
                </a:lnTo>
                <a:lnTo>
                  <a:pt x="247815" y="363220"/>
                </a:lnTo>
                <a:lnTo>
                  <a:pt x="245999" y="362204"/>
                </a:lnTo>
                <a:lnTo>
                  <a:pt x="247523" y="363220"/>
                </a:lnTo>
                <a:lnTo>
                  <a:pt x="236537" y="356235"/>
                </a:lnTo>
                <a:lnTo>
                  <a:pt x="235966" y="355879"/>
                </a:lnTo>
                <a:lnTo>
                  <a:pt x="235077" y="355219"/>
                </a:lnTo>
                <a:lnTo>
                  <a:pt x="225323" y="348107"/>
                </a:lnTo>
                <a:lnTo>
                  <a:pt x="224282" y="347345"/>
                </a:lnTo>
                <a:lnTo>
                  <a:pt x="224980" y="347865"/>
                </a:lnTo>
                <a:lnTo>
                  <a:pt x="224332" y="347345"/>
                </a:lnTo>
                <a:lnTo>
                  <a:pt x="214630" y="339598"/>
                </a:lnTo>
                <a:lnTo>
                  <a:pt x="213487" y="338582"/>
                </a:lnTo>
                <a:lnTo>
                  <a:pt x="204216" y="330327"/>
                </a:lnTo>
                <a:lnTo>
                  <a:pt x="202946" y="329184"/>
                </a:lnTo>
                <a:lnTo>
                  <a:pt x="204089" y="330327"/>
                </a:lnTo>
                <a:lnTo>
                  <a:pt x="193929" y="320294"/>
                </a:lnTo>
                <a:lnTo>
                  <a:pt x="193738" y="320103"/>
                </a:lnTo>
                <a:lnTo>
                  <a:pt x="193001" y="319278"/>
                </a:lnTo>
                <a:lnTo>
                  <a:pt x="184175" y="309499"/>
                </a:lnTo>
                <a:lnTo>
                  <a:pt x="183832" y="309130"/>
                </a:lnTo>
                <a:lnTo>
                  <a:pt x="183299" y="308483"/>
                </a:lnTo>
                <a:lnTo>
                  <a:pt x="174802" y="298196"/>
                </a:lnTo>
                <a:lnTo>
                  <a:pt x="174256" y="297535"/>
                </a:lnTo>
                <a:lnTo>
                  <a:pt x="173901" y="297053"/>
                </a:lnTo>
                <a:lnTo>
                  <a:pt x="165595" y="285877"/>
                </a:lnTo>
                <a:lnTo>
                  <a:pt x="164846" y="284861"/>
                </a:lnTo>
                <a:lnTo>
                  <a:pt x="165481" y="285877"/>
                </a:lnTo>
                <a:lnTo>
                  <a:pt x="156768" y="273177"/>
                </a:lnTo>
                <a:lnTo>
                  <a:pt x="156222" y="272402"/>
                </a:lnTo>
                <a:lnTo>
                  <a:pt x="156095" y="272199"/>
                </a:lnTo>
                <a:lnTo>
                  <a:pt x="148412" y="259842"/>
                </a:lnTo>
                <a:lnTo>
                  <a:pt x="147701" y="258699"/>
                </a:lnTo>
                <a:lnTo>
                  <a:pt x="148336" y="259842"/>
                </a:lnTo>
                <a:lnTo>
                  <a:pt x="140398" y="245884"/>
                </a:lnTo>
                <a:lnTo>
                  <a:pt x="139827" y="244856"/>
                </a:lnTo>
                <a:lnTo>
                  <a:pt x="140335" y="245884"/>
                </a:lnTo>
                <a:lnTo>
                  <a:pt x="132334" y="230390"/>
                </a:lnTo>
                <a:lnTo>
                  <a:pt x="133223" y="231914"/>
                </a:lnTo>
                <a:lnTo>
                  <a:pt x="132537" y="230390"/>
                </a:lnTo>
                <a:lnTo>
                  <a:pt x="119468" y="200787"/>
                </a:lnTo>
                <a:lnTo>
                  <a:pt x="118922" y="199555"/>
                </a:lnTo>
                <a:lnTo>
                  <a:pt x="118770" y="199136"/>
                </a:lnTo>
                <a:lnTo>
                  <a:pt x="115011" y="188849"/>
                </a:lnTo>
                <a:lnTo>
                  <a:pt x="114693" y="188010"/>
                </a:lnTo>
                <a:lnTo>
                  <a:pt x="140169" y="183705"/>
                </a:lnTo>
                <a:lnTo>
                  <a:pt x="139827" y="209550"/>
                </a:lnTo>
                <a:lnTo>
                  <a:pt x="194703" y="183095"/>
                </a:lnTo>
                <a:lnTo>
                  <a:pt x="206121" y="201422"/>
                </a:lnTo>
                <a:lnTo>
                  <a:pt x="247904" y="238264"/>
                </a:lnTo>
                <a:lnTo>
                  <a:pt x="293116" y="270637"/>
                </a:lnTo>
                <a:lnTo>
                  <a:pt x="343535" y="300482"/>
                </a:lnTo>
                <a:lnTo>
                  <a:pt x="398907" y="327660"/>
                </a:lnTo>
                <a:lnTo>
                  <a:pt x="458647" y="351980"/>
                </a:lnTo>
                <a:lnTo>
                  <a:pt x="458647" y="232791"/>
                </a:lnTo>
                <a:lnTo>
                  <a:pt x="458089" y="232410"/>
                </a:lnTo>
                <a:lnTo>
                  <a:pt x="459486" y="233299"/>
                </a:lnTo>
                <a:lnTo>
                  <a:pt x="458292" y="232410"/>
                </a:lnTo>
                <a:lnTo>
                  <a:pt x="426720" y="208788"/>
                </a:lnTo>
                <a:lnTo>
                  <a:pt x="428117" y="209804"/>
                </a:lnTo>
                <a:lnTo>
                  <a:pt x="426910" y="208788"/>
                </a:lnTo>
                <a:lnTo>
                  <a:pt x="410832" y="195122"/>
                </a:lnTo>
                <a:lnTo>
                  <a:pt x="410832" y="269227"/>
                </a:lnTo>
                <a:lnTo>
                  <a:pt x="396811" y="262636"/>
                </a:lnTo>
                <a:lnTo>
                  <a:pt x="395732" y="262128"/>
                </a:lnTo>
                <a:lnTo>
                  <a:pt x="396621" y="262636"/>
                </a:lnTo>
                <a:lnTo>
                  <a:pt x="370459" y="249174"/>
                </a:lnTo>
                <a:lnTo>
                  <a:pt x="371475" y="249682"/>
                </a:lnTo>
                <a:lnTo>
                  <a:pt x="370560" y="249174"/>
                </a:lnTo>
                <a:lnTo>
                  <a:pt x="347713" y="236359"/>
                </a:lnTo>
                <a:lnTo>
                  <a:pt x="346583" y="235712"/>
                </a:lnTo>
                <a:lnTo>
                  <a:pt x="347599" y="236359"/>
                </a:lnTo>
                <a:lnTo>
                  <a:pt x="324104" y="221742"/>
                </a:lnTo>
                <a:lnTo>
                  <a:pt x="325247" y="222389"/>
                </a:lnTo>
                <a:lnTo>
                  <a:pt x="324307" y="221742"/>
                </a:lnTo>
                <a:lnTo>
                  <a:pt x="304139" y="208026"/>
                </a:lnTo>
                <a:lnTo>
                  <a:pt x="303123" y="207352"/>
                </a:lnTo>
                <a:lnTo>
                  <a:pt x="290537" y="197916"/>
                </a:lnTo>
                <a:lnTo>
                  <a:pt x="320509" y="182740"/>
                </a:lnTo>
                <a:lnTo>
                  <a:pt x="330581" y="199136"/>
                </a:lnTo>
                <a:lnTo>
                  <a:pt x="360172" y="228092"/>
                </a:lnTo>
                <a:lnTo>
                  <a:pt x="391287" y="254508"/>
                </a:lnTo>
                <a:lnTo>
                  <a:pt x="410832" y="269227"/>
                </a:lnTo>
                <a:lnTo>
                  <a:pt x="410832" y="195122"/>
                </a:lnTo>
                <a:lnTo>
                  <a:pt x="400164" y="186055"/>
                </a:lnTo>
                <a:lnTo>
                  <a:pt x="398526" y="184658"/>
                </a:lnTo>
                <a:lnTo>
                  <a:pt x="399923" y="186055"/>
                </a:lnTo>
                <a:lnTo>
                  <a:pt x="379196" y="165735"/>
                </a:lnTo>
                <a:lnTo>
                  <a:pt x="376364" y="162966"/>
                </a:lnTo>
                <a:lnTo>
                  <a:pt x="374713" y="160274"/>
                </a:lnTo>
                <a:lnTo>
                  <a:pt x="372376" y="156464"/>
                </a:lnTo>
                <a:lnTo>
                  <a:pt x="421767" y="131445"/>
                </a:lnTo>
                <a:lnTo>
                  <a:pt x="419531" y="129794"/>
                </a:lnTo>
                <a:lnTo>
                  <a:pt x="266661" y="16383"/>
                </a:lnTo>
                <a:lnTo>
                  <a:pt x="266661" y="178638"/>
                </a:lnTo>
                <a:lnTo>
                  <a:pt x="265049" y="177292"/>
                </a:lnTo>
                <a:lnTo>
                  <a:pt x="266319" y="178308"/>
                </a:lnTo>
                <a:lnTo>
                  <a:pt x="265214" y="177292"/>
                </a:lnTo>
                <a:lnTo>
                  <a:pt x="254698" y="167513"/>
                </a:lnTo>
                <a:lnTo>
                  <a:pt x="251218" y="164287"/>
                </a:lnTo>
                <a:lnTo>
                  <a:pt x="249593" y="161671"/>
                </a:lnTo>
                <a:lnTo>
                  <a:pt x="247167" y="157797"/>
                </a:lnTo>
                <a:lnTo>
                  <a:pt x="266496" y="148475"/>
                </a:lnTo>
                <a:lnTo>
                  <a:pt x="266661" y="178638"/>
                </a:lnTo>
                <a:lnTo>
                  <a:pt x="266661" y="16383"/>
                </a:lnTo>
                <a:lnTo>
                  <a:pt x="265811" y="15748"/>
                </a:lnTo>
                <a:lnTo>
                  <a:pt x="266306" y="110972"/>
                </a:lnTo>
                <a:lnTo>
                  <a:pt x="142494" y="15367"/>
                </a:lnTo>
                <a:lnTo>
                  <a:pt x="140817" y="136690"/>
                </a:lnTo>
                <a:lnTo>
                  <a:pt x="114401" y="100520"/>
                </a:lnTo>
                <a:lnTo>
                  <a:pt x="114401" y="188061"/>
                </a:lnTo>
                <a:lnTo>
                  <a:pt x="114401" y="100520"/>
                </a:lnTo>
                <a:lnTo>
                  <a:pt x="56769" y="21590"/>
                </a:lnTo>
                <a:lnTo>
                  <a:pt x="0" y="207391"/>
                </a:lnTo>
                <a:lnTo>
                  <a:pt x="57277" y="197713"/>
                </a:lnTo>
                <a:lnTo>
                  <a:pt x="57912" y="201295"/>
                </a:lnTo>
                <a:lnTo>
                  <a:pt x="80518" y="256032"/>
                </a:lnTo>
                <a:lnTo>
                  <a:pt x="107950" y="304419"/>
                </a:lnTo>
                <a:lnTo>
                  <a:pt x="139954" y="346964"/>
                </a:lnTo>
                <a:lnTo>
                  <a:pt x="176657" y="383286"/>
                </a:lnTo>
                <a:lnTo>
                  <a:pt x="217170" y="412496"/>
                </a:lnTo>
                <a:lnTo>
                  <a:pt x="261747" y="433832"/>
                </a:lnTo>
                <a:lnTo>
                  <a:pt x="309245" y="446024"/>
                </a:lnTo>
                <a:lnTo>
                  <a:pt x="342265" y="448564"/>
                </a:lnTo>
                <a:lnTo>
                  <a:pt x="359283" y="448183"/>
                </a:lnTo>
                <a:lnTo>
                  <a:pt x="408432" y="439928"/>
                </a:lnTo>
                <a:lnTo>
                  <a:pt x="454787" y="422021"/>
                </a:lnTo>
                <a:lnTo>
                  <a:pt x="497459" y="395605"/>
                </a:lnTo>
                <a:lnTo>
                  <a:pt x="503643" y="390652"/>
                </a:lnTo>
                <a:lnTo>
                  <a:pt x="503961" y="390398"/>
                </a:lnTo>
                <a:lnTo>
                  <a:pt x="504126" y="390271"/>
                </a:lnTo>
                <a:lnTo>
                  <a:pt x="505396" y="389255"/>
                </a:lnTo>
                <a:lnTo>
                  <a:pt x="505714" y="389001"/>
                </a:lnTo>
                <a:lnTo>
                  <a:pt x="507936" y="387223"/>
                </a:lnTo>
                <a:lnTo>
                  <a:pt x="508406" y="386842"/>
                </a:lnTo>
                <a:lnTo>
                  <a:pt x="510794" y="384937"/>
                </a:lnTo>
                <a:lnTo>
                  <a:pt x="511365" y="384429"/>
                </a:lnTo>
                <a:lnTo>
                  <a:pt x="515747" y="380619"/>
                </a:lnTo>
                <a:lnTo>
                  <a:pt x="516470" y="379984"/>
                </a:lnTo>
                <a:lnTo>
                  <a:pt x="520992" y="376047"/>
                </a:lnTo>
                <a:lnTo>
                  <a:pt x="521868" y="375285"/>
                </a:lnTo>
                <a:lnTo>
                  <a:pt x="523621" y="373761"/>
                </a:lnTo>
                <a:lnTo>
                  <a:pt x="556387" y="383159"/>
                </a:lnTo>
                <a:lnTo>
                  <a:pt x="590804" y="392049"/>
                </a:lnTo>
                <a:lnTo>
                  <a:pt x="626237" y="400050"/>
                </a:lnTo>
                <a:lnTo>
                  <a:pt x="662305" y="407289"/>
                </a:lnTo>
                <a:lnTo>
                  <a:pt x="669124" y="408495"/>
                </a:lnTo>
                <a:lnTo>
                  <a:pt x="687070" y="415798"/>
                </a:lnTo>
                <a:lnTo>
                  <a:pt x="739521" y="435483"/>
                </a:lnTo>
                <a:lnTo>
                  <a:pt x="794385" y="454152"/>
                </a:lnTo>
                <a:lnTo>
                  <a:pt x="851408" y="471805"/>
                </a:lnTo>
                <a:lnTo>
                  <a:pt x="910463" y="488569"/>
                </a:lnTo>
                <a:lnTo>
                  <a:pt x="971804" y="504444"/>
                </a:lnTo>
                <a:lnTo>
                  <a:pt x="1034923" y="519176"/>
                </a:lnTo>
                <a:lnTo>
                  <a:pt x="1100074" y="532892"/>
                </a:lnTo>
                <a:lnTo>
                  <a:pt x="1167003" y="545465"/>
                </a:lnTo>
                <a:lnTo>
                  <a:pt x="1235583" y="557022"/>
                </a:lnTo>
                <a:lnTo>
                  <a:pt x="1305941" y="567309"/>
                </a:lnTo>
                <a:lnTo>
                  <a:pt x="1377950" y="576580"/>
                </a:lnTo>
                <a:lnTo>
                  <a:pt x="1525778" y="591312"/>
                </a:lnTo>
                <a:lnTo>
                  <a:pt x="1678813" y="600964"/>
                </a:lnTo>
                <a:lnTo>
                  <a:pt x="1836293" y="605345"/>
                </a:lnTo>
                <a:lnTo>
                  <a:pt x="1920367" y="605434"/>
                </a:lnTo>
                <a:lnTo>
                  <a:pt x="2003298" y="603999"/>
                </a:lnTo>
                <a:lnTo>
                  <a:pt x="2165591" y="596646"/>
                </a:lnTo>
                <a:lnTo>
                  <a:pt x="2322830" y="583692"/>
                </a:lnTo>
                <a:lnTo>
                  <a:pt x="2399284" y="575183"/>
                </a:lnTo>
                <a:lnTo>
                  <a:pt x="2474214" y="565277"/>
                </a:lnTo>
                <a:lnTo>
                  <a:pt x="2547366" y="554101"/>
                </a:lnTo>
                <a:lnTo>
                  <a:pt x="2585237" y="547497"/>
                </a:lnTo>
                <a:lnTo>
                  <a:pt x="2618740" y="541655"/>
                </a:lnTo>
                <a:lnTo>
                  <a:pt x="2633014" y="538861"/>
                </a:lnTo>
                <a:lnTo>
                  <a:pt x="2688209" y="528066"/>
                </a:lnTo>
                <a:lnTo>
                  <a:pt x="2755646" y="513334"/>
                </a:lnTo>
                <a:lnTo>
                  <a:pt x="2777439" y="508000"/>
                </a:lnTo>
                <a:lnTo>
                  <a:pt x="2821051" y="497332"/>
                </a:lnTo>
                <a:lnTo>
                  <a:pt x="2884297" y="480314"/>
                </a:lnTo>
                <a:lnTo>
                  <a:pt x="2914434" y="471297"/>
                </a:lnTo>
                <a:lnTo>
                  <a:pt x="2945003" y="462153"/>
                </a:lnTo>
                <a:lnTo>
                  <a:pt x="2960611" y="457073"/>
                </a:lnTo>
                <a:lnTo>
                  <a:pt x="3003550" y="443103"/>
                </a:lnTo>
                <a:lnTo>
                  <a:pt x="3008833" y="441198"/>
                </a:lnTo>
                <a:lnTo>
                  <a:pt x="3054972" y="424561"/>
                </a:lnTo>
                <a:lnTo>
                  <a:pt x="3059557" y="422910"/>
                </a:lnTo>
                <a:lnTo>
                  <a:pt x="3099473" y="407035"/>
                </a:lnTo>
                <a:lnTo>
                  <a:pt x="3112897" y="401701"/>
                </a:lnTo>
                <a:lnTo>
                  <a:pt x="3143656" y="388239"/>
                </a:lnTo>
                <a:lnTo>
                  <a:pt x="3163697" y="379476"/>
                </a:lnTo>
                <a:lnTo>
                  <a:pt x="3185528" y="368935"/>
                </a:lnTo>
                <a:lnTo>
                  <a:pt x="3211576" y="356362"/>
                </a:lnTo>
                <a:lnTo>
                  <a:pt x="3227273" y="347980"/>
                </a:lnTo>
                <a:lnTo>
                  <a:pt x="3256534" y="332359"/>
                </a:lnTo>
                <a:lnTo>
                  <a:pt x="3266135" y="326644"/>
                </a:lnTo>
                <a:lnTo>
                  <a:pt x="3298571" y="307340"/>
                </a:lnTo>
                <a:lnTo>
                  <a:pt x="3302038" y="305054"/>
                </a:lnTo>
                <a:lnTo>
                  <a:pt x="3337687" y="281559"/>
                </a:lnTo>
                <a:lnTo>
                  <a:pt x="3369106" y="257937"/>
                </a:lnTo>
                <a:lnTo>
                  <a:pt x="3373501" y="254635"/>
                </a:lnTo>
                <a:lnTo>
                  <a:pt x="3397021" y="234708"/>
                </a:lnTo>
                <a:lnTo>
                  <a:pt x="3406013" y="227076"/>
                </a:lnTo>
                <a:lnTo>
                  <a:pt x="3423323" y="210058"/>
                </a:lnTo>
                <a:lnTo>
                  <a:pt x="3424491" y="208927"/>
                </a:lnTo>
                <a:lnTo>
                  <a:pt x="3435223" y="198374"/>
                </a:lnTo>
                <a:lnTo>
                  <a:pt x="3447923" y="183642"/>
                </a:lnTo>
                <a:lnTo>
                  <a:pt x="3460750" y="168783"/>
                </a:lnTo>
                <a:lnTo>
                  <a:pt x="3467265" y="159639"/>
                </a:lnTo>
                <a:lnTo>
                  <a:pt x="3468535" y="157861"/>
                </a:lnTo>
                <a:lnTo>
                  <a:pt x="3482594" y="138176"/>
                </a:lnTo>
                <a:lnTo>
                  <a:pt x="3486137" y="131953"/>
                </a:lnTo>
                <a:lnTo>
                  <a:pt x="3499675" y="108204"/>
                </a:lnTo>
                <a:lnTo>
                  <a:pt x="3500628" y="106553"/>
                </a:lnTo>
                <a:lnTo>
                  <a:pt x="3501009" y="105664"/>
                </a:lnTo>
                <a:lnTo>
                  <a:pt x="3511042" y="82296"/>
                </a:lnTo>
                <a:lnTo>
                  <a:pt x="3512350" y="79248"/>
                </a:lnTo>
                <a:lnTo>
                  <a:pt x="3514598" y="74041"/>
                </a:lnTo>
                <a:lnTo>
                  <a:pt x="3519728" y="56261"/>
                </a:lnTo>
                <a:lnTo>
                  <a:pt x="3520681" y="52959"/>
                </a:lnTo>
                <a:lnTo>
                  <a:pt x="3524250" y="40640"/>
                </a:lnTo>
                <a:lnTo>
                  <a:pt x="3525761" y="30226"/>
                </a:lnTo>
                <a:lnTo>
                  <a:pt x="3526307" y="26543"/>
                </a:lnTo>
                <a:lnTo>
                  <a:pt x="3528949" y="850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236982"/>
            <a:ext cx="70618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D5060"/>
                </a:solidFill>
              </a:rPr>
              <a:t>Which</a:t>
            </a:r>
            <a:r>
              <a:rPr sz="3200" spc="-2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swaps</a:t>
            </a:r>
            <a:r>
              <a:rPr sz="3200" spc="-50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cannot</a:t>
            </a:r>
            <a:r>
              <a:rPr sz="3200" spc="-3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run</a:t>
            </a:r>
            <a:r>
              <a:rPr sz="3200" spc="-2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in</a:t>
            </a:r>
            <a:r>
              <a:rPr sz="3200" spc="-10" dirty="0">
                <a:solidFill>
                  <a:srgbClr val="4D5060"/>
                </a:solidFill>
              </a:rPr>
              <a:t> </a:t>
            </a:r>
            <a:r>
              <a:rPr sz="3200" spc="-5" dirty="0">
                <a:solidFill>
                  <a:srgbClr val="4D5060"/>
                </a:solidFill>
              </a:rPr>
              <a:t>parallel?</a:t>
            </a:r>
            <a:endParaRPr sz="3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26" y="4520565"/>
            <a:ext cx="499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9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1661" y="4430014"/>
            <a:ext cx="4542155" cy="579755"/>
            <a:chOff x="851661" y="4430014"/>
            <a:chExt cx="4542155" cy="579755"/>
          </a:xfrm>
        </p:grpSpPr>
        <p:sp>
          <p:nvSpPr>
            <p:cNvPr id="4" name="object 4"/>
            <p:cNvSpPr/>
            <p:nvPr/>
          </p:nvSpPr>
          <p:spPr>
            <a:xfrm>
              <a:off x="858011" y="4436364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5" h="567054">
                  <a:moveTo>
                    <a:pt x="566928" y="0"/>
                  </a:moveTo>
                  <a:lnTo>
                    <a:pt x="0" y="0"/>
                  </a:lnTo>
                  <a:lnTo>
                    <a:pt x="0" y="566928"/>
                  </a:lnTo>
                  <a:lnTo>
                    <a:pt x="566928" y="566928"/>
                  </a:lnTo>
                  <a:lnTo>
                    <a:pt x="56692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8011" y="4436364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5" h="567054">
                  <a:moveTo>
                    <a:pt x="0" y="566928"/>
                  </a:moveTo>
                  <a:lnTo>
                    <a:pt x="566928" y="566928"/>
                  </a:lnTo>
                  <a:lnTo>
                    <a:pt x="566928" y="0"/>
                  </a:lnTo>
                  <a:lnTo>
                    <a:pt x="0" y="0"/>
                  </a:lnTo>
                  <a:lnTo>
                    <a:pt x="0" y="566928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4939" y="4436364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565404" y="0"/>
                  </a:moveTo>
                  <a:lnTo>
                    <a:pt x="0" y="0"/>
                  </a:lnTo>
                  <a:lnTo>
                    <a:pt x="0" y="566928"/>
                  </a:lnTo>
                  <a:lnTo>
                    <a:pt x="565404" y="566928"/>
                  </a:lnTo>
                  <a:lnTo>
                    <a:pt x="5654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4939" y="4436364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0" y="566928"/>
                  </a:moveTo>
                  <a:lnTo>
                    <a:pt x="565404" y="566928"/>
                  </a:lnTo>
                  <a:lnTo>
                    <a:pt x="565404" y="0"/>
                  </a:lnTo>
                  <a:lnTo>
                    <a:pt x="0" y="0"/>
                  </a:lnTo>
                  <a:lnTo>
                    <a:pt x="0" y="566928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0344" y="4436364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5" h="567054">
                  <a:moveTo>
                    <a:pt x="566928" y="0"/>
                  </a:moveTo>
                  <a:lnTo>
                    <a:pt x="0" y="0"/>
                  </a:lnTo>
                  <a:lnTo>
                    <a:pt x="0" y="566928"/>
                  </a:lnTo>
                  <a:lnTo>
                    <a:pt x="566928" y="566928"/>
                  </a:lnTo>
                  <a:lnTo>
                    <a:pt x="56692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0344" y="4436364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5" h="567054">
                  <a:moveTo>
                    <a:pt x="0" y="566928"/>
                  </a:moveTo>
                  <a:lnTo>
                    <a:pt x="566928" y="566928"/>
                  </a:lnTo>
                  <a:lnTo>
                    <a:pt x="566928" y="0"/>
                  </a:lnTo>
                  <a:lnTo>
                    <a:pt x="0" y="0"/>
                  </a:lnTo>
                  <a:lnTo>
                    <a:pt x="0" y="566928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7272" y="4436364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565404" y="0"/>
                  </a:moveTo>
                  <a:lnTo>
                    <a:pt x="0" y="0"/>
                  </a:lnTo>
                  <a:lnTo>
                    <a:pt x="0" y="566928"/>
                  </a:lnTo>
                  <a:lnTo>
                    <a:pt x="565404" y="566928"/>
                  </a:lnTo>
                  <a:lnTo>
                    <a:pt x="5654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57272" y="4436364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0" y="566928"/>
                  </a:moveTo>
                  <a:lnTo>
                    <a:pt x="565404" y="566928"/>
                  </a:lnTo>
                  <a:lnTo>
                    <a:pt x="565404" y="0"/>
                  </a:lnTo>
                  <a:lnTo>
                    <a:pt x="0" y="0"/>
                  </a:lnTo>
                  <a:lnTo>
                    <a:pt x="0" y="566928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2676" y="4436364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4" h="567054">
                  <a:moveTo>
                    <a:pt x="566927" y="0"/>
                  </a:moveTo>
                  <a:lnTo>
                    <a:pt x="0" y="0"/>
                  </a:lnTo>
                  <a:lnTo>
                    <a:pt x="0" y="566928"/>
                  </a:lnTo>
                  <a:lnTo>
                    <a:pt x="566927" y="566928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2676" y="4436364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4" h="567054">
                  <a:moveTo>
                    <a:pt x="0" y="566928"/>
                  </a:moveTo>
                  <a:lnTo>
                    <a:pt x="566927" y="566928"/>
                  </a:lnTo>
                  <a:lnTo>
                    <a:pt x="566927" y="0"/>
                  </a:lnTo>
                  <a:lnTo>
                    <a:pt x="0" y="0"/>
                  </a:lnTo>
                  <a:lnTo>
                    <a:pt x="0" y="566928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89604" y="4436364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565403" y="0"/>
                  </a:moveTo>
                  <a:lnTo>
                    <a:pt x="0" y="0"/>
                  </a:lnTo>
                  <a:lnTo>
                    <a:pt x="0" y="566928"/>
                  </a:lnTo>
                  <a:lnTo>
                    <a:pt x="565403" y="566928"/>
                  </a:lnTo>
                  <a:lnTo>
                    <a:pt x="56540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89604" y="4436364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0" y="566928"/>
                  </a:moveTo>
                  <a:lnTo>
                    <a:pt x="565403" y="566928"/>
                  </a:lnTo>
                  <a:lnTo>
                    <a:pt x="565403" y="0"/>
                  </a:lnTo>
                  <a:lnTo>
                    <a:pt x="0" y="0"/>
                  </a:lnTo>
                  <a:lnTo>
                    <a:pt x="0" y="566928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55008" y="4436364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4" h="567054">
                  <a:moveTo>
                    <a:pt x="566927" y="0"/>
                  </a:moveTo>
                  <a:lnTo>
                    <a:pt x="0" y="0"/>
                  </a:lnTo>
                  <a:lnTo>
                    <a:pt x="0" y="566928"/>
                  </a:lnTo>
                  <a:lnTo>
                    <a:pt x="566927" y="566928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55008" y="4436364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4" h="567054">
                  <a:moveTo>
                    <a:pt x="0" y="566928"/>
                  </a:moveTo>
                  <a:lnTo>
                    <a:pt x="566927" y="566928"/>
                  </a:lnTo>
                  <a:lnTo>
                    <a:pt x="566927" y="0"/>
                  </a:lnTo>
                  <a:lnTo>
                    <a:pt x="0" y="0"/>
                  </a:lnTo>
                  <a:lnTo>
                    <a:pt x="0" y="566928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21935" y="4436364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565403" y="0"/>
                  </a:moveTo>
                  <a:lnTo>
                    <a:pt x="0" y="0"/>
                  </a:lnTo>
                  <a:lnTo>
                    <a:pt x="0" y="566928"/>
                  </a:lnTo>
                  <a:lnTo>
                    <a:pt x="565403" y="566928"/>
                  </a:lnTo>
                  <a:lnTo>
                    <a:pt x="56540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21935" y="4436364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0" y="566928"/>
                  </a:moveTo>
                  <a:lnTo>
                    <a:pt x="565403" y="566928"/>
                  </a:lnTo>
                  <a:lnTo>
                    <a:pt x="565403" y="0"/>
                  </a:lnTo>
                  <a:lnTo>
                    <a:pt x="0" y="0"/>
                  </a:lnTo>
                  <a:lnTo>
                    <a:pt x="0" y="566928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39774" y="4471797"/>
            <a:ext cx="4175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4515" algn="l"/>
                <a:tab pos="1153795" algn="l"/>
                <a:tab pos="1697355" algn="l"/>
                <a:tab pos="2274570" algn="l"/>
                <a:tab pos="2880360" algn="l"/>
                <a:tab pos="3395979" algn="l"/>
                <a:tab pos="3966845" algn="l"/>
              </a:tabLst>
            </a:pPr>
            <a:r>
              <a:rPr sz="2800" spc="-160" dirty="0">
                <a:latin typeface="Microsoft Sans Serif"/>
                <a:cs typeface="Microsoft Sans Serif"/>
              </a:rPr>
              <a:t>a	</a:t>
            </a:r>
            <a:r>
              <a:rPr sz="2800" spc="45" dirty="0">
                <a:latin typeface="Microsoft Sans Serif"/>
                <a:cs typeface="Microsoft Sans Serif"/>
              </a:rPr>
              <a:t>b	</a:t>
            </a:r>
            <a:r>
              <a:rPr sz="2800" spc="-135" dirty="0">
                <a:latin typeface="Microsoft Sans Serif"/>
                <a:cs typeface="Microsoft Sans Serif"/>
              </a:rPr>
              <a:t>c	</a:t>
            </a:r>
            <a:r>
              <a:rPr sz="2800" spc="45" dirty="0">
                <a:latin typeface="Microsoft Sans Serif"/>
                <a:cs typeface="Microsoft Sans Serif"/>
              </a:rPr>
              <a:t>d	</a:t>
            </a:r>
            <a:r>
              <a:rPr sz="2800" spc="-125" dirty="0">
                <a:latin typeface="Microsoft Sans Serif"/>
                <a:cs typeface="Microsoft Sans Serif"/>
              </a:rPr>
              <a:t>e	</a:t>
            </a:r>
            <a:r>
              <a:rPr sz="2800" spc="45" dirty="0">
                <a:latin typeface="Microsoft Sans Serif"/>
                <a:cs typeface="Microsoft Sans Serif"/>
              </a:rPr>
              <a:t>f	g	</a:t>
            </a:r>
            <a:r>
              <a:rPr sz="2800" spc="-20" dirty="0">
                <a:latin typeface="Microsoft Sans Serif"/>
                <a:cs typeface="Microsoft Sans Serif"/>
              </a:rPr>
              <a:t>h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25854" y="4986020"/>
            <a:ext cx="3529329" cy="605790"/>
          </a:xfrm>
          <a:custGeom>
            <a:avLst/>
            <a:gdLst/>
            <a:ahLst/>
            <a:cxnLst/>
            <a:rect l="l" t="t" r="r" b="b"/>
            <a:pathLst>
              <a:path w="3529329" h="605789">
                <a:moveTo>
                  <a:pt x="708266" y="356527"/>
                </a:moveTo>
                <a:lnTo>
                  <a:pt x="708050" y="356489"/>
                </a:lnTo>
                <a:lnTo>
                  <a:pt x="708266" y="356527"/>
                </a:lnTo>
                <a:close/>
              </a:path>
              <a:path w="3529329" h="605789">
                <a:moveTo>
                  <a:pt x="3528949" y="8509"/>
                </a:moveTo>
                <a:lnTo>
                  <a:pt x="3471672" y="0"/>
                </a:lnTo>
                <a:lnTo>
                  <a:pt x="3467531" y="28130"/>
                </a:lnTo>
                <a:lnTo>
                  <a:pt x="3460026" y="54356"/>
                </a:lnTo>
                <a:lnTo>
                  <a:pt x="3433724" y="107048"/>
                </a:lnTo>
                <a:lnTo>
                  <a:pt x="3392932" y="158610"/>
                </a:lnTo>
                <a:lnTo>
                  <a:pt x="3366008" y="185039"/>
                </a:lnTo>
                <a:lnTo>
                  <a:pt x="3337598" y="209270"/>
                </a:lnTo>
                <a:lnTo>
                  <a:pt x="3303651" y="234708"/>
                </a:lnTo>
                <a:lnTo>
                  <a:pt x="3304921" y="233680"/>
                </a:lnTo>
                <a:lnTo>
                  <a:pt x="3267316" y="258622"/>
                </a:lnTo>
                <a:lnTo>
                  <a:pt x="3227984" y="281952"/>
                </a:lnTo>
                <a:lnTo>
                  <a:pt x="3227527" y="282194"/>
                </a:lnTo>
                <a:lnTo>
                  <a:pt x="3184779" y="305054"/>
                </a:lnTo>
                <a:lnTo>
                  <a:pt x="3185795" y="304419"/>
                </a:lnTo>
                <a:lnTo>
                  <a:pt x="3139135" y="327050"/>
                </a:lnTo>
                <a:lnTo>
                  <a:pt x="3091053" y="347980"/>
                </a:lnTo>
                <a:lnTo>
                  <a:pt x="3090888" y="348056"/>
                </a:lnTo>
                <a:lnTo>
                  <a:pt x="3090087" y="348361"/>
                </a:lnTo>
                <a:lnTo>
                  <a:pt x="3038602" y="368935"/>
                </a:lnTo>
                <a:lnTo>
                  <a:pt x="3039491" y="368554"/>
                </a:lnTo>
                <a:lnTo>
                  <a:pt x="2984639" y="388404"/>
                </a:lnTo>
                <a:lnTo>
                  <a:pt x="2927477" y="407035"/>
                </a:lnTo>
                <a:lnTo>
                  <a:pt x="2928112" y="406781"/>
                </a:lnTo>
                <a:lnTo>
                  <a:pt x="2868041" y="424688"/>
                </a:lnTo>
                <a:lnTo>
                  <a:pt x="2868803" y="424561"/>
                </a:lnTo>
                <a:lnTo>
                  <a:pt x="2806319" y="441325"/>
                </a:lnTo>
                <a:lnTo>
                  <a:pt x="2806954" y="441198"/>
                </a:lnTo>
                <a:lnTo>
                  <a:pt x="2742311" y="457073"/>
                </a:lnTo>
                <a:lnTo>
                  <a:pt x="2742946" y="456819"/>
                </a:lnTo>
                <a:lnTo>
                  <a:pt x="2676779" y="471297"/>
                </a:lnTo>
                <a:lnTo>
                  <a:pt x="2676410" y="471373"/>
                </a:lnTo>
                <a:lnTo>
                  <a:pt x="2676220" y="471411"/>
                </a:lnTo>
                <a:lnTo>
                  <a:pt x="2608453" y="484759"/>
                </a:lnTo>
                <a:lnTo>
                  <a:pt x="2607703" y="484886"/>
                </a:lnTo>
                <a:lnTo>
                  <a:pt x="2537714" y="496951"/>
                </a:lnTo>
                <a:lnTo>
                  <a:pt x="2538349" y="496951"/>
                </a:lnTo>
                <a:lnTo>
                  <a:pt x="2465705" y="508000"/>
                </a:lnTo>
                <a:lnTo>
                  <a:pt x="2466340" y="507873"/>
                </a:lnTo>
                <a:lnTo>
                  <a:pt x="2392045" y="517652"/>
                </a:lnTo>
                <a:lnTo>
                  <a:pt x="2392553" y="517652"/>
                </a:lnTo>
                <a:lnTo>
                  <a:pt x="2316734" y="526034"/>
                </a:lnTo>
                <a:lnTo>
                  <a:pt x="2317623" y="526034"/>
                </a:lnTo>
                <a:lnTo>
                  <a:pt x="2161413" y="538861"/>
                </a:lnTo>
                <a:lnTo>
                  <a:pt x="2162429" y="538734"/>
                </a:lnTo>
                <a:lnTo>
                  <a:pt x="2001139" y="546100"/>
                </a:lnTo>
                <a:lnTo>
                  <a:pt x="2001901" y="546100"/>
                </a:lnTo>
                <a:lnTo>
                  <a:pt x="1920113" y="547497"/>
                </a:lnTo>
                <a:lnTo>
                  <a:pt x="1919643" y="547497"/>
                </a:lnTo>
                <a:lnTo>
                  <a:pt x="1836801" y="547370"/>
                </a:lnTo>
                <a:lnTo>
                  <a:pt x="1837537" y="547497"/>
                </a:lnTo>
                <a:lnTo>
                  <a:pt x="1680972" y="543052"/>
                </a:lnTo>
                <a:lnTo>
                  <a:pt x="1681975" y="543052"/>
                </a:lnTo>
                <a:lnTo>
                  <a:pt x="1529842" y="533527"/>
                </a:lnTo>
                <a:lnTo>
                  <a:pt x="1530985" y="533527"/>
                </a:lnTo>
                <a:lnTo>
                  <a:pt x="1384046" y="519049"/>
                </a:lnTo>
                <a:lnTo>
                  <a:pt x="1384808" y="519049"/>
                </a:lnTo>
                <a:lnTo>
                  <a:pt x="1314538" y="510032"/>
                </a:lnTo>
                <a:lnTo>
                  <a:pt x="1313561" y="509905"/>
                </a:lnTo>
                <a:lnTo>
                  <a:pt x="1314069" y="510032"/>
                </a:lnTo>
                <a:lnTo>
                  <a:pt x="1245196" y="499872"/>
                </a:lnTo>
                <a:lnTo>
                  <a:pt x="1244346" y="499745"/>
                </a:lnTo>
                <a:lnTo>
                  <a:pt x="1244981" y="499872"/>
                </a:lnTo>
                <a:lnTo>
                  <a:pt x="1176909" y="488442"/>
                </a:lnTo>
                <a:lnTo>
                  <a:pt x="1177417" y="488442"/>
                </a:lnTo>
                <a:lnTo>
                  <a:pt x="1111796" y="476123"/>
                </a:lnTo>
                <a:lnTo>
                  <a:pt x="1111415" y="476059"/>
                </a:lnTo>
                <a:lnTo>
                  <a:pt x="1111237" y="476021"/>
                </a:lnTo>
                <a:lnTo>
                  <a:pt x="1047838" y="462661"/>
                </a:lnTo>
                <a:lnTo>
                  <a:pt x="1047242" y="462534"/>
                </a:lnTo>
                <a:lnTo>
                  <a:pt x="1047750" y="462661"/>
                </a:lnTo>
                <a:lnTo>
                  <a:pt x="985266" y="448056"/>
                </a:lnTo>
                <a:lnTo>
                  <a:pt x="985901" y="448183"/>
                </a:lnTo>
                <a:lnTo>
                  <a:pt x="985405" y="448056"/>
                </a:lnTo>
                <a:lnTo>
                  <a:pt x="927633" y="433171"/>
                </a:lnTo>
                <a:lnTo>
                  <a:pt x="935101" y="433324"/>
                </a:lnTo>
                <a:lnTo>
                  <a:pt x="977392" y="433197"/>
                </a:lnTo>
                <a:lnTo>
                  <a:pt x="1019429" y="432054"/>
                </a:lnTo>
                <a:lnTo>
                  <a:pt x="1060831" y="429895"/>
                </a:lnTo>
                <a:lnTo>
                  <a:pt x="1101471" y="426593"/>
                </a:lnTo>
                <a:lnTo>
                  <a:pt x="1141603" y="422402"/>
                </a:lnTo>
                <a:lnTo>
                  <a:pt x="1180973" y="417322"/>
                </a:lnTo>
                <a:lnTo>
                  <a:pt x="1219708" y="411353"/>
                </a:lnTo>
                <a:lnTo>
                  <a:pt x="1257554" y="404241"/>
                </a:lnTo>
                <a:lnTo>
                  <a:pt x="1330579" y="387731"/>
                </a:lnTo>
                <a:lnTo>
                  <a:pt x="1374914" y="375412"/>
                </a:lnTo>
                <a:lnTo>
                  <a:pt x="1378661" y="374269"/>
                </a:lnTo>
                <a:lnTo>
                  <a:pt x="1385747" y="372110"/>
                </a:lnTo>
                <a:lnTo>
                  <a:pt x="1399921" y="367792"/>
                </a:lnTo>
                <a:lnTo>
                  <a:pt x="1438998" y="354330"/>
                </a:lnTo>
                <a:lnTo>
                  <a:pt x="1457185" y="347472"/>
                </a:lnTo>
                <a:lnTo>
                  <a:pt x="1464945" y="344551"/>
                </a:lnTo>
                <a:lnTo>
                  <a:pt x="1476197" y="339852"/>
                </a:lnTo>
                <a:lnTo>
                  <a:pt x="1495958" y="331597"/>
                </a:lnTo>
                <a:lnTo>
                  <a:pt x="1515579" y="322707"/>
                </a:lnTo>
                <a:lnTo>
                  <a:pt x="1525397" y="318262"/>
                </a:lnTo>
                <a:lnTo>
                  <a:pt x="1537017" y="312420"/>
                </a:lnTo>
                <a:lnTo>
                  <a:pt x="1553718" y="304038"/>
                </a:lnTo>
                <a:lnTo>
                  <a:pt x="1556969" y="302260"/>
                </a:lnTo>
                <a:lnTo>
                  <a:pt x="1577873" y="290830"/>
                </a:lnTo>
                <a:lnTo>
                  <a:pt x="1580896" y="289179"/>
                </a:lnTo>
                <a:lnTo>
                  <a:pt x="1598409" y="278511"/>
                </a:lnTo>
                <a:lnTo>
                  <a:pt x="1606550" y="273558"/>
                </a:lnTo>
                <a:lnTo>
                  <a:pt x="1618170" y="265811"/>
                </a:lnTo>
                <a:lnTo>
                  <a:pt x="1630934" y="257302"/>
                </a:lnTo>
                <a:lnTo>
                  <a:pt x="1636547" y="253111"/>
                </a:lnTo>
                <a:lnTo>
                  <a:pt x="1653921" y="240157"/>
                </a:lnTo>
                <a:lnTo>
                  <a:pt x="1655597" y="238760"/>
                </a:lnTo>
                <a:lnTo>
                  <a:pt x="1672945" y="224421"/>
                </a:lnTo>
                <a:lnTo>
                  <a:pt x="1675257" y="222504"/>
                </a:lnTo>
                <a:lnTo>
                  <a:pt x="1689290" y="209550"/>
                </a:lnTo>
                <a:lnTo>
                  <a:pt x="1695069" y="204216"/>
                </a:lnTo>
                <a:lnTo>
                  <a:pt x="1703895" y="195072"/>
                </a:lnTo>
                <a:lnTo>
                  <a:pt x="1713357" y="185293"/>
                </a:lnTo>
                <a:lnTo>
                  <a:pt x="1719097" y="178435"/>
                </a:lnTo>
                <a:lnTo>
                  <a:pt x="1729867" y="165608"/>
                </a:lnTo>
                <a:lnTo>
                  <a:pt x="1732254" y="162306"/>
                </a:lnTo>
                <a:lnTo>
                  <a:pt x="1744256" y="145796"/>
                </a:lnTo>
                <a:lnTo>
                  <a:pt x="1744726" y="145161"/>
                </a:lnTo>
                <a:lnTo>
                  <a:pt x="1754479" y="129159"/>
                </a:lnTo>
                <a:lnTo>
                  <a:pt x="1757426" y="124333"/>
                </a:lnTo>
                <a:lnTo>
                  <a:pt x="1763623" y="112141"/>
                </a:lnTo>
                <a:lnTo>
                  <a:pt x="1768475" y="102616"/>
                </a:lnTo>
                <a:lnTo>
                  <a:pt x="1771523" y="94996"/>
                </a:lnTo>
                <a:lnTo>
                  <a:pt x="1777365" y="80391"/>
                </a:lnTo>
                <a:lnTo>
                  <a:pt x="1778190" y="77597"/>
                </a:lnTo>
                <a:lnTo>
                  <a:pt x="1783372" y="60198"/>
                </a:lnTo>
                <a:lnTo>
                  <a:pt x="1784096" y="57785"/>
                </a:lnTo>
                <a:lnTo>
                  <a:pt x="1786559" y="45212"/>
                </a:lnTo>
                <a:lnTo>
                  <a:pt x="1787093" y="42545"/>
                </a:lnTo>
                <a:lnTo>
                  <a:pt x="1788668" y="34544"/>
                </a:lnTo>
                <a:lnTo>
                  <a:pt x="1789544" y="24892"/>
                </a:lnTo>
                <a:lnTo>
                  <a:pt x="1790700" y="12319"/>
                </a:lnTo>
                <a:lnTo>
                  <a:pt x="1733042" y="6985"/>
                </a:lnTo>
                <a:lnTo>
                  <a:pt x="1731200" y="27114"/>
                </a:lnTo>
                <a:lnTo>
                  <a:pt x="1731060" y="27813"/>
                </a:lnTo>
                <a:lnTo>
                  <a:pt x="1715465" y="79197"/>
                </a:lnTo>
                <a:lnTo>
                  <a:pt x="1715046" y="80010"/>
                </a:lnTo>
                <a:lnTo>
                  <a:pt x="1706892" y="95999"/>
                </a:lnTo>
                <a:lnTo>
                  <a:pt x="1684362" y="129806"/>
                </a:lnTo>
                <a:lnTo>
                  <a:pt x="1683512" y="130810"/>
                </a:lnTo>
                <a:lnTo>
                  <a:pt x="1670202" y="146558"/>
                </a:lnTo>
                <a:lnTo>
                  <a:pt x="1669580" y="147193"/>
                </a:lnTo>
                <a:lnTo>
                  <a:pt x="1654683" y="162661"/>
                </a:lnTo>
                <a:lnTo>
                  <a:pt x="1653819" y="163449"/>
                </a:lnTo>
                <a:lnTo>
                  <a:pt x="1636522" y="179451"/>
                </a:lnTo>
                <a:lnTo>
                  <a:pt x="1637792" y="178435"/>
                </a:lnTo>
                <a:lnTo>
                  <a:pt x="1617599" y="195072"/>
                </a:lnTo>
                <a:lnTo>
                  <a:pt x="1618615" y="194183"/>
                </a:lnTo>
                <a:lnTo>
                  <a:pt x="1596898" y="210312"/>
                </a:lnTo>
                <a:lnTo>
                  <a:pt x="1598168" y="209550"/>
                </a:lnTo>
                <a:lnTo>
                  <a:pt x="1575206" y="224853"/>
                </a:lnTo>
                <a:lnTo>
                  <a:pt x="1575943" y="224421"/>
                </a:lnTo>
                <a:lnTo>
                  <a:pt x="1574927" y="225044"/>
                </a:lnTo>
                <a:lnTo>
                  <a:pt x="1575206" y="224853"/>
                </a:lnTo>
                <a:lnTo>
                  <a:pt x="1574888" y="225044"/>
                </a:lnTo>
                <a:lnTo>
                  <a:pt x="1551381" y="239344"/>
                </a:lnTo>
                <a:lnTo>
                  <a:pt x="1526413" y="253111"/>
                </a:lnTo>
                <a:lnTo>
                  <a:pt x="1527302" y="252603"/>
                </a:lnTo>
                <a:lnTo>
                  <a:pt x="1499870" y="266319"/>
                </a:lnTo>
                <a:lnTo>
                  <a:pt x="1501013" y="265811"/>
                </a:lnTo>
                <a:lnTo>
                  <a:pt x="1472514" y="278739"/>
                </a:lnTo>
                <a:lnTo>
                  <a:pt x="1473073" y="278511"/>
                </a:lnTo>
                <a:lnTo>
                  <a:pt x="1472184" y="278892"/>
                </a:lnTo>
                <a:lnTo>
                  <a:pt x="1472514" y="278739"/>
                </a:lnTo>
                <a:lnTo>
                  <a:pt x="1472145" y="278892"/>
                </a:lnTo>
                <a:lnTo>
                  <a:pt x="1443228" y="290830"/>
                </a:lnTo>
                <a:lnTo>
                  <a:pt x="1443990" y="290449"/>
                </a:lnTo>
                <a:lnTo>
                  <a:pt x="1413002" y="302260"/>
                </a:lnTo>
                <a:lnTo>
                  <a:pt x="1413891" y="301879"/>
                </a:lnTo>
                <a:lnTo>
                  <a:pt x="1382522" y="312420"/>
                </a:lnTo>
                <a:lnTo>
                  <a:pt x="1381696" y="312674"/>
                </a:lnTo>
                <a:lnTo>
                  <a:pt x="1349248" y="322707"/>
                </a:lnTo>
                <a:lnTo>
                  <a:pt x="1350010" y="322453"/>
                </a:lnTo>
                <a:lnTo>
                  <a:pt x="1315720" y="331724"/>
                </a:lnTo>
                <a:lnTo>
                  <a:pt x="1316609" y="331597"/>
                </a:lnTo>
                <a:lnTo>
                  <a:pt x="1281303" y="339979"/>
                </a:lnTo>
                <a:lnTo>
                  <a:pt x="1281938" y="339852"/>
                </a:lnTo>
                <a:lnTo>
                  <a:pt x="1245743" y="347599"/>
                </a:lnTo>
                <a:lnTo>
                  <a:pt x="1246632" y="347472"/>
                </a:lnTo>
                <a:lnTo>
                  <a:pt x="1209548" y="354330"/>
                </a:lnTo>
                <a:lnTo>
                  <a:pt x="1210310" y="354076"/>
                </a:lnTo>
                <a:lnTo>
                  <a:pt x="1172464" y="360045"/>
                </a:lnTo>
                <a:lnTo>
                  <a:pt x="1173099" y="359918"/>
                </a:lnTo>
                <a:lnTo>
                  <a:pt x="1134491" y="364998"/>
                </a:lnTo>
                <a:lnTo>
                  <a:pt x="1135253" y="364871"/>
                </a:lnTo>
                <a:lnTo>
                  <a:pt x="1095883" y="368935"/>
                </a:lnTo>
                <a:lnTo>
                  <a:pt x="1096645" y="368935"/>
                </a:lnTo>
                <a:lnTo>
                  <a:pt x="1056640" y="372110"/>
                </a:lnTo>
                <a:lnTo>
                  <a:pt x="1057275" y="371983"/>
                </a:lnTo>
                <a:lnTo>
                  <a:pt x="1016635" y="374269"/>
                </a:lnTo>
                <a:lnTo>
                  <a:pt x="1017397" y="374142"/>
                </a:lnTo>
                <a:lnTo>
                  <a:pt x="976122" y="375285"/>
                </a:lnTo>
                <a:lnTo>
                  <a:pt x="935990" y="375412"/>
                </a:lnTo>
                <a:lnTo>
                  <a:pt x="901687" y="374650"/>
                </a:lnTo>
                <a:lnTo>
                  <a:pt x="895985" y="374523"/>
                </a:lnTo>
                <a:lnTo>
                  <a:pt x="896747" y="374650"/>
                </a:lnTo>
                <a:lnTo>
                  <a:pt x="857123" y="372745"/>
                </a:lnTo>
                <a:lnTo>
                  <a:pt x="857885" y="372745"/>
                </a:lnTo>
                <a:lnTo>
                  <a:pt x="820661" y="370078"/>
                </a:lnTo>
                <a:lnTo>
                  <a:pt x="818896" y="369951"/>
                </a:lnTo>
                <a:lnTo>
                  <a:pt x="819658" y="370078"/>
                </a:lnTo>
                <a:lnTo>
                  <a:pt x="782459" y="366395"/>
                </a:lnTo>
                <a:lnTo>
                  <a:pt x="781177" y="366268"/>
                </a:lnTo>
                <a:lnTo>
                  <a:pt x="781939" y="366395"/>
                </a:lnTo>
                <a:lnTo>
                  <a:pt x="745388" y="361950"/>
                </a:lnTo>
                <a:lnTo>
                  <a:pt x="744347" y="361823"/>
                </a:lnTo>
                <a:lnTo>
                  <a:pt x="744982" y="361950"/>
                </a:lnTo>
                <a:lnTo>
                  <a:pt x="708875" y="356616"/>
                </a:lnTo>
                <a:lnTo>
                  <a:pt x="708025" y="356489"/>
                </a:lnTo>
                <a:lnTo>
                  <a:pt x="685038" y="352463"/>
                </a:lnTo>
                <a:lnTo>
                  <a:pt x="660184" y="342265"/>
                </a:lnTo>
                <a:lnTo>
                  <a:pt x="659853" y="342150"/>
                </a:lnTo>
                <a:lnTo>
                  <a:pt x="659714" y="342087"/>
                </a:lnTo>
                <a:lnTo>
                  <a:pt x="659574" y="342036"/>
                </a:lnTo>
                <a:lnTo>
                  <a:pt x="659295" y="341884"/>
                </a:lnTo>
                <a:lnTo>
                  <a:pt x="614654" y="321818"/>
                </a:lnTo>
                <a:lnTo>
                  <a:pt x="613537" y="321310"/>
                </a:lnTo>
                <a:lnTo>
                  <a:pt x="614553" y="321818"/>
                </a:lnTo>
                <a:lnTo>
                  <a:pt x="581037" y="305257"/>
                </a:lnTo>
                <a:lnTo>
                  <a:pt x="585317" y="298323"/>
                </a:lnTo>
                <a:lnTo>
                  <a:pt x="590423" y="290068"/>
                </a:lnTo>
                <a:lnTo>
                  <a:pt x="599694" y="273939"/>
                </a:lnTo>
                <a:lnTo>
                  <a:pt x="600011" y="273304"/>
                </a:lnTo>
                <a:lnTo>
                  <a:pt x="606882" y="259969"/>
                </a:lnTo>
                <a:lnTo>
                  <a:pt x="608330" y="257175"/>
                </a:lnTo>
                <a:lnTo>
                  <a:pt x="613727" y="245618"/>
                </a:lnTo>
                <a:lnTo>
                  <a:pt x="616458" y="239776"/>
                </a:lnTo>
                <a:lnTo>
                  <a:pt x="620064" y="231152"/>
                </a:lnTo>
                <a:lnTo>
                  <a:pt x="624039" y="221627"/>
                </a:lnTo>
                <a:lnTo>
                  <a:pt x="626186" y="215773"/>
                </a:lnTo>
                <a:lnTo>
                  <a:pt x="630682" y="203581"/>
                </a:lnTo>
                <a:lnTo>
                  <a:pt x="631850" y="200025"/>
                </a:lnTo>
                <a:lnTo>
                  <a:pt x="636905" y="184658"/>
                </a:lnTo>
                <a:lnTo>
                  <a:pt x="642010" y="167005"/>
                </a:lnTo>
                <a:lnTo>
                  <a:pt x="642493" y="165354"/>
                </a:lnTo>
                <a:lnTo>
                  <a:pt x="646379" y="149860"/>
                </a:lnTo>
                <a:lnTo>
                  <a:pt x="647446" y="145669"/>
                </a:lnTo>
                <a:lnTo>
                  <a:pt x="650151" y="132207"/>
                </a:lnTo>
                <a:lnTo>
                  <a:pt x="651510" y="125476"/>
                </a:lnTo>
                <a:lnTo>
                  <a:pt x="653453" y="114300"/>
                </a:lnTo>
                <a:lnTo>
                  <a:pt x="655066" y="105029"/>
                </a:lnTo>
                <a:lnTo>
                  <a:pt x="657860" y="84074"/>
                </a:lnTo>
                <a:lnTo>
                  <a:pt x="658533" y="76962"/>
                </a:lnTo>
                <a:lnTo>
                  <a:pt x="659892" y="62992"/>
                </a:lnTo>
                <a:lnTo>
                  <a:pt x="660184" y="57912"/>
                </a:lnTo>
                <a:lnTo>
                  <a:pt x="661162" y="41402"/>
                </a:lnTo>
                <a:lnTo>
                  <a:pt x="661225" y="38481"/>
                </a:lnTo>
                <a:lnTo>
                  <a:pt x="661670" y="20066"/>
                </a:lnTo>
                <a:lnTo>
                  <a:pt x="603758" y="18796"/>
                </a:lnTo>
                <a:lnTo>
                  <a:pt x="603250" y="39624"/>
                </a:lnTo>
                <a:lnTo>
                  <a:pt x="603377" y="38481"/>
                </a:lnTo>
                <a:lnTo>
                  <a:pt x="602107" y="58928"/>
                </a:lnTo>
                <a:lnTo>
                  <a:pt x="602234" y="57912"/>
                </a:lnTo>
                <a:lnTo>
                  <a:pt x="600379" y="77444"/>
                </a:lnTo>
                <a:lnTo>
                  <a:pt x="600456" y="76962"/>
                </a:lnTo>
                <a:lnTo>
                  <a:pt x="600329" y="78105"/>
                </a:lnTo>
                <a:lnTo>
                  <a:pt x="600379" y="77444"/>
                </a:lnTo>
                <a:lnTo>
                  <a:pt x="600290" y="78105"/>
                </a:lnTo>
                <a:lnTo>
                  <a:pt x="597916" y="95758"/>
                </a:lnTo>
                <a:lnTo>
                  <a:pt x="597725" y="96774"/>
                </a:lnTo>
                <a:lnTo>
                  <a:pt x="594487" y="115316"/>
                </a:lnTo>
                <a:lnTo>
                  <a:pt x="594741" y="114300"/>
                </a:lnTo>
                <a:lnTo>
                  <a:pt x="590943" y="132676"/>
                </a:lnTo>
                <a:lnTo>
                  <a:pt x="590765" y="133350"/>
                </a:lnTo>
                <a:lnTo>
                  <a:pt x="586701" y="149974"/>
                </a:lnTo>
                <a:lnTo>
                  <a:pt x="586435" y="150876"/>
                </a:lnTo>
                <a:lnTo>
                  <a:pt x="581406" y="168148"/>
                </a:lnTo>
                <a:lnTo>
                  <a:pt x="575945" y="184785"/>
                </a:lnTo>
                <a:lnTo>
                  <a:pt x="576199" y="183896"/>
                </a:lnTo>
                <a:lnTo>
                  <a:pt x="575868" y="184785"/>
                </a:lnTo>
                <a:lnTo>
                  <a:pt x="570026" y="200787"/>
                </a:lnTo>
                <a:lnTo>
                  <a:pt x="569810" y="201295"/>
                </a:lnTo>
                <a:lnTo>
                  <a:pt x="563245" y="216789"/>
                </a:lnTo>
                <a:lnTo>
                  <a:pt x="563753" y="215773"/>
                </a:lnTo>
                <a:lnTo>
                  <a:pt x="556133" y="232029"/>
                </a:lnTo>
                <a:lnTo>
                  <a:pt x="556641" y="231152"/>
                </a:lnTo>
                <a:lnTo>
                  <a:pt x="548716" y="246354"/>
                </a:lnTo>
                <a:lnTo>
                  <a:pt x="549148" y="245618"/>
                </a:lnTo>
                <a:lnTo>
                  <a:pt x="548513" y="246761"/>
                </a:lnTo>
                <a:lnTo>
                  <a:pt x="548716" y="246354"/>
                </a:lnTo>
                <a:lnTo>
                  <a:pt x="548487" y="246761"/>
                </a:lnTo>
                <a:lnTo>
                  <a:pt x="540385" y="260858"/>
                </a:lnTo>
                <a:lnTo>
                  <a:pt x="541020" y="259969"/>
                </a:lnTo>
                <a:lnTo>
                  <a:pt x="532091" y="274104"/>
                </a:lnTo>
                <a:lnTo>
                  <a:pt x="532638" y="273304"/>
                </a:lnTo>
                <a:lnTo>
                  <a:pt x="531876" y="274447"/>
                </a:lnTo>
                <a:lnTo>
                  <a:pt x="532091" y="274104"/>
                </a:lnTo>
                <a:lnTo>
                  <a:pt x="531850" y="274447"/>
                </a:lnTo>
                <a:lnTo>
                  <a:pt x="529602" y="277736"/>
                </a:lnTo>
                <a:lnTo>
                  <a:pt x="492633" y="255524"/>
                </a:lnTo>
                <a:lnTo>
                  <a:pt x="493903" y="256286"/>
                </a:lnTo>
                <a:lnTo>
                  <a:pt x="492760" y="255524"/>
                </a:lnTo>
                <a:lnTo>
                  <a:pt x="458647" y="232791"/>
                </a:lnTo>
                <a:lnTo>
                  <a:pt x="458647" y="351980"/>
                </a:lnTo>
                <a:lnTo>
                  <a:pt x="451243" y="357187"/>
                </a:lnTo>
                <a:lnTo>
                  <a:pt x="417131" y="375615"/>
                </a:lnTo>
                <a:lnTo>
                  <a:pt x="391922" y="384429"/>
                </a:lnTo>
                <a:lnTo>
                  <a:pt x="393827" y="383794"/>
                </a:lnTo>
                <a:lnTo>
                  <a:pt x="380276" y="387096"/>
                </a:lnTo>
                <a:lnTo>
                  <a:pt x="368287" y="389089"/>
                </a:lnTo>
                <a:lnTo>
                  <a:pt x="355600" y="390309"/>
                </a:lnTo>
                <a:lnTo>
                  <a:pt x="343154" y="390626"/>
                </a:lnTo>
                <a:lnTo>
                  <a:pt x="332219" y="390144"/>
                </a:lnTo>
                <a:lnTo>
                  <a:pt x="330581" y="390080"/>
                </a:lnTo>
                <a:lnTo>
                  <a:pt x="330098" y="390017"/>
                </a:lnTo>
                <a:lnTo>
                  <a:pt x="320078" y="388874"/>
                </a:lnTo>
                <a:lnTo>
                  <a:pt x="317055" y="388531"/>
                </a:lnTo>
                <a:lnTo>
                  <a:pt x="316865" y="388493"/>
                </a:lnTo>
                <a:lnTo>
                  <a:pt x="306705" y="386588"/>
                </a:lnTo>
                <a:lnTo>
                  <a:pt x="306222" y="386499"/>
                </a:lnTo>
                <a:lnTo>
                  <a:pt x="305079" y="386207"/>
                </a:lnTo>
                <a:lnTo>
                  <a:pt x="294601" y="383540"/>
                </a:lnTo>
                <a:lnTo>
                  <a:pt x="293141" y="383171"/>
                </a:lnTo>
                <a:lnTo>
                  <a:pt x="292735" y="383032"/>
                </a:lnTo>
                <a:lnTo>
                  <a:pt x="282829" y="379730"/>
                </a:lnTo>
                <a:lnTo>
                  <a:pt x="280733" y="379044"/>
                </a:lnTo>
                <a:lnTo>
                  <a:pt x="280568" y="378980"/>
                </a:lnTo>
                <a:lnTo>
                  <a:pt x="270852" y="375031"/>
                </a:lnTo>
                <a:lnTo>
                  <a:pt x="270217" y="374777"/>
                </a:lnTo>
                <a:lnTo>
                  <a:pt x="269176" y="374269"/>
                </a:lnTo>
                <a:lnTo>
                  <a:pt x="259130" y="369443"/>
                </a:lnTo>
                <a:lnTo>
                  <a:pt x="257810" y="368833"/>
                </a:lnTo>
                <a:lnTo>
                  <a:pt x="257581" y="368681"/>
                </a:lnTo>
                <a:lnTo>
                  <a:pt x="247815" y="363220"/>
                </a:lnTo>
                <a:lnTo>
                  <a:pt x="245999" y="362204"/>
                </a:lnTo>
                <a:lnTo>
                  <a:pt x="247523" y="363220"/>
                </a:lnTo>
                <a:lnTo>
                  <a:pt x="236537" y="356235"/>
                </a:lnTo>
                <a:lnTo>
                  <a:pt x="235966" y="355879"/>
                </a:lnTo>
                <a:lnTo>
                  <a:pt x="235077" y="355219"/>
                </a:lnTo>
                <a:lnTo>
                  <a:pt x="225323" y="348107"/>
                </a:lnTo>
                <a:lnTo>
                  <a:pt x="224282" y="347345"/>
                </a:lnTo>
                <a:lnTo>
                  <a:pt x="224980" y="347865"/>
                </a:lnTo>
                <a:lnTo>
                  <a:pt x="224332" y="347345"/>
                </a:lnTo>
                <a:lnTo>
                  <a:pt x="214630" y="339598"/>
                </a:lnTo>
                <a:lnTo>
                  <a:pt x="213487" y="338582"/>
                </a:lnTo>
                <a:lnTo>
                  <a:pt x="204216" y="330327"/>
                </a:lnTo>
                <a:lnTo>
                  <a:pt x="202946" y="329184"/>
                </a:lnTo>
                <a:lnTo>
                  <a:pt x="204089" y="330327"/>
                </a:lnTo>
                <a:lnTo>
                  <a:pt x="193929" y="320294"/>
                </a:lnTo>
                <a:lnTo>
                  <a:pt x="193738" y="320103"/>
                </a:lnTo>
                <a:lnTo>
                  <a:pt x="193001" y="319278"/>
                </a:lnTo>
                <a:lnTo>
                  <a:pt x="184175" y="309499"/>
                </a:lnTo>
                <a:lnTo>
                  <a:pt x="183832" y="309130"/>
                </a:lnTo>
                <a:lnTo>
                  <a:pt x="183299" y="308483"/>
                </a:lnTo>
                <a:lnTo>
                  <a:pt x="174802" y="298196"/>
                </a:lnTo>
                <a:lnTo>
                  <a:pt x="174256" y="297535"/>
                </a:lnTo>
                <a:lnTo>
                  <a:pt x="173901" y="297053"/>
                </a:lnTo>
                <a:lnTo>
                  <a:pt x="165595" y="285877"/>
                </a:lnTo>
                <a:lnTo>
                  <a:pt x="164846" y="284861"/>
                </a:lnTo>
                <a:lnTo>
                  <a:pt x="165481" y="285877"/>
                </a:lnTo>
                <a:lnTo>
                  <a:pt x="156768" y="273177"/>
                </a:lnTo>
                <a:lnTo>
                  <a:pt x="156222" y="272402"/>
                </a:lnTo>
                <a:lnTo>
                  <a:pt x="156095" y="272199"/>
                </a:lnTo>
                <a:lnTo>
                  <a:pt x="148412" y="259842"/>
                </a:lnTo>
                <a:lnTo>
                  <a:pt x="147701" y="258699"/>
                </a:lnTo>
                <a:lnTo>
                  <a:pt x="148336" y="259842"/>
                </a:lnTo>
                <a:lnTo>
                  <a:pt x="140398" y="245884"/>
                </a:lnTo>
                <a:lnTo>
                  <a:pt x="139827" y="244856"/>
                </a:lnTo>
                <a:lnTo>
                  <a:pt x="140335" y="245884"/>
                </a:lnTo>
                <a:lnTo>
                  <a:pt x="132334" y="230390"/>
                </a:lnTo>
                <a:lnTo>
                  <a:pt x="133223" y="231914"/>
                </a:lnTo>
                <a:lnTo>
                  <a:pt x="132537" y="230390"/>
                </a:lnTo>
                <a:lnTo>
                  <a:pt x="119468" y="200787"/>
                </a:lnTo>
                <a:lnTo>
                  <a:pt x="118922" y="199555"/>
                </a:lnTo>
                <a:lnTo>
                  <a:pt x="118770" y="199136"/>
                </a:lnTo>
                <a:lnTo>
                  <a:pt x="115011" y="188849"/>
                </a:lnTo>
                <a:lnTo>
                  <a:pt x="114693" y="188010"/>
                </a:lnTo>
                <a:lnTo>
                  <a:pt x="140169" y="183705"/>
                </a:lnTo>
                <a:lnTo>
                  <a:pt x="139827" y="209550"/>
                </a:lnTo>
                <a:lnTo>
                  <a:pt x="194703" y="183095"/>
                </a:lnTo>
                <a:lnTo>
                  <a:pt x="206121" y="201422"/>
                </a:lnTo>
                <a:lnTo>
                  <a:pt x="247904" y="238264"/>
                </a:lnTo>
                <a:lnTo>
                  <a:pt x="293116" y="270637"/>
                </a:lnTo>
                <a:lnTo>
                  <a:pt x="343535" y="300482"/>
                </a:lnTo>
                <a:lnTo>
                  <a:pt x="398907" y="327660"/>
                </a:lnTo>
                <a:lnTo>
                  <a:pt x="458647" y="351980"/>
                </a:lnTo>
                <a:lnTo>
                  <a:pt x="458647" y="232791"/>
                </a:lnTo>
                <a:lnTo>
                  <a:pt x="458089" y="232410"/>
                </a:lnTo>
                <a:lnTo>
                  <a:pt x="459486" y="233299"/>
                </a:lnTo>
                <a:lnTo>
                  <a:pt x="458292" y="232410"/>
                </a:lnTo>
                <a:lnTo>
                  <a:pt x="426720" y="208788"/>
                </a:lnTo>
                <a:lnTo>
                  <a:pt x="428117" y="209804"/>
                </a:lnTo>
                <a:lnTo>
                  <a:pt x="426910" y="208788"/>
                </a:lnTo>
                <a:lnTo>
                  <a:pt x="410832" y="195122"/>
                </a:lnTo>
                <a:lnTo>
                  <a:pt x="410832" y="269227"/>
                </a:lnTo>
                <a:lnTo>
                  <a:pt x="396811" y="262636"/>
                </a:lnTo>
                <a:lnTo>
                  <a:pt x="395732" y="262128"/>
                </a:lnTo>
                <a:lnTo>
                  <a:pt x="396621" y="262636"/>
                </a:lnTo>
                <a:lnTo>
                  <a:pt x="370459" y="249174"/>
                </a:lnTo>
                <a:lnTo>
                  <a:pt x="371475" y="249682"/>
                </a:lnTo>
                <a:lnTo>
                  <a:pt x="370560" y="249174"/>
                </a:lnTo>
                <a:lnTo>
                  <a:pt x="347713" y="236359"/>
                </a:lnTo>
                <a:lnTo>
                  <a:pt x="346583" y="235712"/>
                </a:lnTo>
                <a:lnTo>
                  <a:pt x="347599" y="236359"/>
                </a:lnTo>
                <a:lnTo>
                  <a:pt x="324104" y="221742"/>
                </a:lnTo>
                <a:lnTo>
                  <a:pt x="325247" y="222389"/>
                </a:lnTo>
                <a:lnTo>
                  <a:pt x="324307" y="221742"/>
                </a:lnTo>
                <a:lnTo>
                  <a:pt x="304139" y="208026"/>
                </a:lnTo>
                <a:lnTo>
                  <a:pt x="303174" y="207391"/>
                </a:lnTo>
                <a:lnTo>
                  <a:pt x="303022" y="207276"/>
                </a:lnTo>
                <a:lnTo>
                  <a:pt x="290537" y="197916"/>
                </a:lnTo>
                <a:lnTo>
                  <a:pt x="320509" y="182740"/>
                </a:lnTo>
                <a:lnTo>
                  <a:pt x="330581" y="199136"/>
                </a:lnTo>
                <a:lnTo>
                  <a:pt x="360172" y="228092"/>
                </a:lnTo>
                <a:lnTo>
                  <a:pt x="391287" y="254508"/>
                </a:lnTo>
                <a:lnTo>
                  <a:pt x="410832" y="269227"/>
                </a:lnTo>
                <a:lnTo>
                  <a:pt x="410832" y="195122"/>
                </a:lnTo>
                <a:lnTo>
                  <a:pt x="400164" y="186055"/>
                </a:lnTo>
                <a:lnTo>
                  <a:pt x="398526" y="184658"/>
                </a:lnTo>
                <a:lnTo>
                  <a:pt x="399923" y="186055"/>
                </a:lnTo>
                <a:lnTo>
                  <a:pt x="379196" y="165735"/>
                </a:lnTo>
                <a:lnTo>
                  <a:pt x="376364" y="162966"/>
                </a:lnTo>
                <a:lnTo>
                  <a:pt x="374713" y="160274"/>
                </a:lnTo>
                <a:lnTo>
                  <a:pt x="372376" y="156464"/>
                </a:lnTo>
                <a:lnTo>
                  <a:pt x="421767" y="131445"/>
                </a:lnTo>
                <a:lnTo>
                  <a:pt x="419531" y="129794"/>
                </a:lnTo>
                <a:lnTo>
                  <a:pt x="266661" y="16383"/>
                </a:lnTo>
                <a:lnTo>
                  <a:pt x="266661" y="178638"/>
                </a:lnTo>
                <a:lnTo>
                  <a:pt x="265049" y="177292"/>
                </a:lnTo>
                <a:lnTo>
                  <a:pt x="266319" y="178308"/>
                </a:lnTo>
                <a:lnTo>
                  <a:pt x="265214" y="177292"/>
                </a:lnTo>
                <a:lnTo>
                  <a:pt x="254698" y="167513"/>
                </a:lnTo>
                <a:lnTo>
                  <a:pt x="251218" y="164287"/>
                </a:lnTo>
                <a:lnTo>
                  <a:pt x="249593" y="161671"/>
                </a:lnTo>
                <a:lnTo>
                  <a:pt x="247167" y="157797"/>
                </a:lnTo>
                <a:lnTo>
                  <a:pt x="266496" y="148475"/>
                </a:lnTo>
                <a:lnTo>
                  <a:pt x="266661" y="178638"/>
                </a:lnTo>
                <a:lnTo>
                  <a:pt x="266661" y="16383"/>
                </a:lnTo>
                <a:lnTo>
                  <a:pt x="265811" y="15748"/>
                </a:lnTo>
                <a:lnTo>
                  <a:pt x="266306" y="110972"/>
                </a:lnTo>
                <a:lnTo>
                  <a:pt x="142494" y="15367"/>
                </a:lnTo>
                <a:lnTo>
                  <a:pt x="140817" y="136690"/>
                </a:lnTo>
                <a:lnTo>
                  <a:pt x="114401" y="100520"/>
                </a:lnTo>
                <a:lnTo>
                  <a:pt x="114401" y="188061"/>
                </a:lnTo>
                <a:lnTo>
                  <a:pt x="114401" y="100520"/>
                </a:lnTo>
                <a:lnTo>
                  <a:pt x="56769" y="21590"/>
                </a:lnTo>
                <a:lnTo>
                  <a:pt x="0" y="207391"/>
                </a:lnTo>
                <a:lnTo>
                  <a:pt x="57277" y="197713"/>
                </a:lnTo>
                <a:lnTo>
                  <a:pt x="57912" y="201295"/>
                </a:lnTo>
                <a:lnTo>
                  <a:pt x="80518" y="256032"/>
                </a:lnTo>
                <a:lnTo>
                  <a:pt x="107950" y="304419"/>
                </a:lnTo>
                <a:lnTo>
                  <a:pt x="139954" y="346964"/>
                </a:lnTo>
                <a:lnTo>
                  <a:pt x="176657" y="383286"/>
                </a:lnTo>
                <a:lnTo>
                  <a:pt x="217170" y="412496"/>
                </a:lnTo>
                <a:lnTo>
                  <a:pt x="261747" y="433832"/>
                </a:lnTo>
                <a:lnTo>
                  <a:pt x="309245" y="446024"/>
                </a:lnTo>
                <a:lnTo>
                  <a:pt x="342265" y="448564"/>
                </a:lnTo>
                <a:lnTo>
                  <a:pt x="359283" y="448183"/>
                </a:lnTo>
                <a:lnTo>
                  <a:pt x="408432" y="439928"/>
                </a:lnTo>
                <a:lnTo>
                  <a:pt x="454787" y="422021"/>
                </a:lnTo>
                <a:lnTo>
                  <a:pt x="497459" y="395605"/>
                </a:lnTo>
                <a:lnTo>
                  <a:pt x="503643" y="390652"/>
                </a:lnTo>
                <a:lnTo>
                  <a:pt x="503961" y="390398"/>
                </a:lnTo>
                <a:lnTo>
                  <a:pt x="504126" y="390271"/>
                </a:lnTo>
                <a:lnTo>
                  <a:pt x="505396" y="389255"/>
                </a:lnTo>
                <a:lnTo>
                  <a:pt x="505714" y="389001"/>
                </a:lnTo>
                <a:lnTo>
                  <a:pt x="507936" y="387223"/>
                </a:lnTo>
                <a:lnTo>
                  <a:pt x="508406" y="386842"/>
                </a:lnTo>
                <a:lnTo>
                  <a:pt x="510794" y="384937"/>
                </a:lnTo>
                <a:lnTo>
                  <a:pt x="511365" y="384429"/>
                </a:lnTo>
                <a:lnTo>
                  <a:pt x="515747" y="380619"/>
                </a:lnTo>
                <a:lnTo>
                  <a:pt x="516470" y="379984"/>
                </a:lnTo>
                <a:lnTo>
                  <a:pt x="520992" y="376047"/>
                </a:lnTo>
                <a:lnTo>
                  <a:pt x="521868" y="375285"/>
                </a:lnTo>
                <a:lnTo>
                  <a:pt x="523621" y="373761"/>
                </a:lnTo>
                <a:lnTo>
                  <a:pt x="556387" y="383159"/>
                </a:lnTo>
                <a:lnTo>
                  <a:pt x="590804" y="392049"/>
                </a:lnTo>
                <a:lnTo>
                  <a:pt x="626237" y="400050"/>
                </a:lnTo>
                <a:lnTo>
                  <a:pt x="662305" y="407289"/>
                </a:lnTo>
                <a:lnTo>
                  <a:pt x="669124" y="408495"/>
                </a:lnTo>
                <a:lnTo>
                  <a:pt x="687070" y="415798"/>
                </a:lnTo>
                <a:lnTo>
                  <a:pt x="739521" y="435483"/>
                </a:lnTo>
                <a:lnTo>
                  <a:pt x="794385" y="454152"/>
                </a:lnTo>
                <a:lnTo>
                  <a:pt x="851408" y="471805"/>
                </a:lnTo>
                <a:lnTo>
                  <a:pt x="910463" y="488569"/>
                </a:lnTo>
                <a:lnTo>
                  <a:pt x="971804" y="504444"/>
                </a:lnTo>
                <a:lnTo>
                  <a:pt x="1034923" y="519176"/>
                </a:lnTo>
                <a:lnTo>
                  <a:pt x="1100074" y="532892"/>
                </a:lnTo>
                <a:lnTo>
                  <a:pt x="1167003" y="545465"/>
                </a:lnTo>
                <a:lnTo>
                  <a:pt x="1235583" y="557022"/>
                </a:lnTo>
                <a:lnTo>
                  <a:pt x="1305941" y="567309"/>
                </a:lnTo>
                <a:lnTo>
                  <a:pt x="1377950" y="576580"/>
                </a:lnTo>
                <a:lnTo>
                  <a:pt x="1525778" y="591312"/>
                </a:lnTo>
                <a:lnTo>
                  <a:pt x="1678800" y="600964"/>
                </a:lnTo>
                <a:lnTo>
                  <a:pt x="1836293" y="605345"/>
                </a:lnTo>
                <a:lnTo>
                  <a:pt x="1920367" y="605434"/>
                </a:lnTo>
                <a:lnTo>
                  <a:pt x="2003298" y="603999"/>
                </a:lnTo>
                <a:lnTo>
                  <a:pt x="2165604" y="596646"/>
                </a:lnTo>
                <a:lnTo>
                  <a:pt x="2322830" y="583692"/>
                </a:lnTo>
                <a:lnTo>
                  <a:pt x="2399284" y="575183"/>
                </a:lnTo>
                <a:lnTo>
                  <a:pt x="2474214" y="565277"/>
                </a:lnTo>
                <a:lnTo>
                  <a:pt x="2547366" y="554101"/>
                </a:lnTo>
                <a:lnTo>
                  <a:pt x="2585237" y="547497"/>
                </a:lnTo>
                <a:lnTo>
                  <a:pt x="2618740" y="541655"/>
                </a:lnTo>
                <a:lnTo>
                  <a:pt x="2633014" y="538861"/>
                </a:lnTo>
                <a:lnTo>
                  <a:pt x="2688209" y="528066"/>
                </a:lnTo>
                <a:lnTo>
                  <a:pt x="2755646" y="513334"/>
                </a:lnTo>
                <a:lnTo>
                  <a:pt x="2777439" y="508000"/>
                </a:lnTo>
                <a:lnTo>
                  <a:pt x="2821051" y="497332"/>
                </a:lnTo>
                <a:lnTo>
                  <a:pt x="2884297" y="480314"/>
                </a:lnTo>
                <a:lnTo>
                  <a:pt x="2914434" y="471297"/>
                </a:lnTo>
                <a:lnTo>
                  <a:pt x="2945003" y="462153"/>
                </a:lnTo>
                <a:lnTo>
                  <a:pt x="2960611" y="457073"/>
                </a:lnTo>
                <a:lnTo>
                  <a:pt x="3003550" y="443103"/>
                </a:lnTo>
                <a:lnTo>
                  <a:pt x="3008833" y="441198"/>
                </a:lnTo>
                <a:lnTo>
                  <a:pt x="3054972" y="424561"/>
                </a:lnTo>
                <a:lnTo>
                  <a:pt x="3059557" y="422910"/>
                </a:lnTo>
                <a:lnTo>
                  <a:pt x="3099473" y="407035"/>
                </a:lnTo>
                <a:lnTo>
                  <a:pt x="3112897" y="401701"/>
                </a:lnTo>
                <a:lnTo>
                  <a:pt x="3143656" y="388239"/>
                </a:lnTo>
                <a:lnTo>
                  <a:pt x="3163697" y="379476"/>
                </a:lnTo>
                <a:lnTo>
                  <a:pt x="3185528" y="368935"/>
                </a:lnTo>
                <a:lnTo>
                  <a:pt x="3211576" y="356362"/>
                </a:lnTo>
                <a:lnTo>
                  <a:pt x="3227273" y="347980"/>
                </a:lnTo>
                <a:lnTo>
                  <a:pt x="3256534" y="332359"/>
                </a:lnTo>
                <a:lnTo>
                  <a:pt x="3266135" y="326644"/>
                </a:lnTo>
                <a:lnTo>
                  <a:pt x="3298571" y="307340"/>
                </a:lnTo>
                <a:lnTo>
                  <a:pt x="3302038" y="305054"/>
                </a:lnTo>
                <a:lnTo>
                  <a:pt x="3337687" y="281559"/>
                </a:lnTo>
                <a:lnTo>
                  <a:pt x="3369106" y="257937"/>
                </a:lnTo>
                <a:lnTo>
                  <a:pt x="3373501" y="254635"/>
                </a:lnTo>
                <a:lnTo>
                  <a:pt x="3397021" y="234708"/>
                </a:lnTo>
                <a:lnTo>
                  <a:pt x="3406013" y="227076"/>
                </a:lnTo>
                <a:lnTo>
                  <a:pt x="3423323" y="210058"/>
                </a:lnTo>
                <a:lnTo>
                  <a:pt x="3424491" y="208927"/>
                </a:lnTo>
                <a:lnTo>
                  <a:pt x="3435223" y="198374"/>
                </a:lnTo>
                <a:lnTo>
                  <a:pt x="3447923" y="183642"/>
                </a:lnTo>
                <a:lnTo>
                  <a:pt x="3460750" y="168783"/>
                </a:lnTo>
                <a:lnTo>
                  <a:pt x="3467265" y="159639"/>
                </a:lnTo>
                <a:lnTo>
                  <a:pt x="3468535" y="157861"/>
                </a:lnTo>
                <a:lnTo>
                  <a:pt x="3482594" y="138176"/>
                </a:lnTo>
                <a:lnTo>
                  <a:pt x="3486137" y="131953"/>
                </a:lnTo>
                <a:lnTo>
                  <a:pt x="3499675" y="108204"/>
                </a:lnTo>
                <a:lnTo>
                  <a:pt x="3500628" y="106553"/>
                </a:lnTo>
                <a:lnTo>
                  <a:pt x="3501009" y="105664"/>
                </a:lnTo>
                <a:lnTo>
                  <a:pt x="3511042" y="82296"/>
                </a:lnTo>
                <a:lnTo>
                  <a:pt x="3512350" y="79248"/>
                </a:lnTo>
                <a:lnTo>
                  <a:pt x="3514598" y="74041"/>
                </a:lnTo>
                <a:lnTo>
                  <a:pt x="3519728" y="56261"/>
                </a:lnTo>
                <a:lnTo>
                  <a:pt x="3520681" y="52959"/>
                </a:lnTo>
                <a:lnTo>
                  <a:pt x="3524250" y="40640"/>
                </a:lnTo>
                <a:lnTo>
                  <a:pt x="3525761" y="30226"/>
                </a:lnTo>
                <a:lnTo>
                  <a:pt x="3526307" y="26543"/>
                </a:lnTo>
                <a:lnTo>
                  <a:pt x="3528949" y="850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35940" y="236982"/>
            <a:ext cx="52031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D5060"/>
                </a:solidFill>
              </a:rPr>
              <a:t>A</a:t>
            </a:r>
            <a:r>
              <a:rPr sz="3200" spc="-13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simple</a:t>
            </a:r>
            <a:r>
              <a:rPr sz="3200" spc="-50" dirty="0">
                <a:solidFill>
                  <a:srgbClr val="4D5060"/>
                </a:solidFill>
              </a:rPr>
              <a:t> </a:t>
            </a:r>
            <a:r>
              <a:rPr sz="3200" spc="-5" dirty="0">
                <a:solidFill>
                  <a:srgbClr val="4D5060"/>
                </a:solidFill>
              </a:rPr>
              <a:t>parallel</a:t>
            </a:r>
            <a:r>
              <a:rPr sz="3200" spc="-1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algorithm</a:t>
            </a:r>
            <a:endParaRPr sz="3200"/>
          </a:p>
        </p:txBody>
      </p:sp>
      <p:sp>
        <p:nvSpPr>
          <p:cNvPr id="23" name="object 23"/>
          <p:cNvSpPr txBox="1"/>
          <p:nvPr/>
        </p:nvSpPr>
        <p:spPr>
          <a:xfrm>
            <a:off x="122326" y="2270886"/>
            <a:ext cx="541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H</a:t>
            </a:r>
            <a:r>
              <a:rPr sz="2400" i="1" spc="-10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69339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35632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01926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68345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34639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40" y="1751533"/>
            <a:ext cx="655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8000"/>
                </a:solidFill>
                <a:latin typeface="Microsoft Sans Serif"/>
                <a:cs typeface="Microsoft Sans Serif"/>
              </a:rPr>
              <a:t>Iterate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00678" y="174015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66971" y="174015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7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33264" y="174015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51916" y="2199132"/>
            <a:ext cx="4541520" cy="577850"/>
            <a:chOff x="851916" y="2199132"/>
            <a:chExt cx="4541520" cy="577850"/>
          </a:xfrm>
        </p:grpSpPr>
        <p:sp>
          <p:nvSpPr>
            <p:cNvPr id="34" name="object 34"/>
            <p:cNvSpPr/>
            <p:nvPr/>
          </p:nvSpPr>
          <p:spPr>
            <a:xfrm>
              <a:off x="858012" y="2205228"/>
              <a:ext cx="567055" cy="565785"/>
            </a:xfrm>
            <a:custGeom>
              <a:avLst/>
              <a:gdLst/>
              <a:ahLst/>
              <a:cxnLst/>
              <a:rect l="l" t="t" r="r" b="b"/>
              <a:pathLst>
                <a:path w="567055" h="565785">
                  <a:moveTo>
                    <a:pt x="566928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566928" y="565403"/>
                  </a:lnTo>
                  <a:lnTo>
                    <a:pt x="56692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8012" y="2205228"/>
              <a:ext cx="567055" cy="565785"/>
            </a:xfrm>
            <a:custGeom>
              <a:avLst/>
              <a:gdLst/>
              <a:ahLst/>
              <a:cxnLst/>
              <a:rect l="l" t="t" r="r" b="b"/>
              <a:pathLst>
                <a:path w="567055" h="565785">
                  <a:moveTo>
                    <a:pt x="0" y="565403"/>
                  </a:moveTo>
                  <a:lnTo>
                    <a:pt x="566928" y="565403"/>
                  </a:lnTo>
                  <a:lnTo>
                    <a:pt x="566928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24940" y="2205228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5" h="565785">
                  <a:moveTo>
                    <a:pt x="565404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565404" y="565403"/>
                  </a:lnTo>
                  <a:lnTo>
                    <a:pt x="5654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24940" y="2205228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5" h="565785">
                  <a:moveTo>
                    <a:pt x="0" y="565403"/>
                  </a:moveTo>
                  <a:lnTo>
                    <a:pt x="565404" y="565403"/>
                  </a:lnTo>
                  <a:lnTo>
                    <a:pt x="565404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90344" y="2205228"/>
              <a:ext cx="567055" cy="565785"/>
            </a:xfrm>
            <a:custGeom>
              <a:avLst/>
              <a:gdLst/>
              <a:ahLst/>
              <a:cxnLst/>
              <a:rect l="l" t="t" r="r" b="b"/>
              <a:pathLst>
                <a:path w="567055" h="565785">
                  <a:moveTo>
                    <a:pt x="566928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566928" y="565403"/>
                  </a:lnTo>
                  <a:lnTo>
                    <a:pt x="56692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90344" y="2205228"/>
              <a:ext cx="567055" cy="565785"/>
            </a:xfrm>
            <a:custGeom>
              <a:avLst/>
              <a:gdLst/>
              <a:ahLst/>
              <a:cxnLst/>
              <a:rect l="l" t="t" r="r" b="b"/>
              <a:pathLst>
                <a:path w="567055" h="565785">
                  <a:moveTo>
                    <a:pt x="0" y="565403"/>
                  </a:moveTo>
                  <a:lnTo>
                    <a:pt x="566928" y="565403"/>
                  </a:lnTo>
                  <a:lnTo>
                    <a:pt x="566928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57272" y="2205228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5" h="565785">
                  <a:moveTo>
                    <a:pt x="565404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565404" y="565403"/>
                  </a:lnTo>
                  <a:lnTo>
                    <a:pt x="5654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57272" y="2205228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5" h="565785">
                  <a:moveTo>
                    <a:pt x="0" y="565403"/>
                  </a:moveTo>
                  <a:lnTo>
                    <a:pt x="565404" y="565403"/>
                  </a:lnTo>
                  <a:lnTo>
                    <a:pt x="565404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122676" y="2205228"/>
              <a:ext cx="567055" cy="565785"/>
            </a:xfrm>
            <a:custGeom>
              <a:avLst/>
              <a:gdLst/>
              <a:ahLst/>
              <a:cxnLst/>
              <a:rect l="l" t="t" r="r" b="b"/>
              <a:pathLst>
                <a:path w="567054" h="565785">
                  <a:moveTo>
                    <a:pt x="566927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566927" y="565403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22676" y="2205228"/>
              <a:ext cx="567055" cy="565785"/>
            </a:xfrm>
            <a:custGeom>
              <a:avLst/>
              <a:gdLst/>
              <a:ahLst/>
              <a:cxnLst/>
              <a:rect l="l" t="t" r="r" b="b"/>
              <a:pathLst>
                <a:path w="567054" h="565785">
                  <a:moveTo>
                    <a:pt x="0" y="565403"/>
                  </a:moveTo>
                  <a:lnTo>
                    <a:pt x="566927" y="565403"/>
                  </a:lnTo>
                  <a:lnTo>
                    <a:pt x="566927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89604" y="2205228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5" h="565785">
                  <a:moveTo>
                    <a:pt x="565403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565403" y="565403"/>
                  </a:lnTo>
                  <a:lnTo>
                    <a:pt x="56540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89604" y="2205228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5" h="565785">
                  <a:moveTo>
                    <a:pt x="0" y="565403"/>
                  </a:moveTo>
                  <a:lnTo>
                    <a:pt x="565403" y="565403"/>
                  </a:lnTo>
                  <a:lnTo>
                    <a:pt x="565403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55007" y="2205228"/>
              <a:ext cx="567055" cy="565785"/>
            </a:xfrm>
            <a:custGeom>
              <a:avLst/>
              <a:gdLst/>
              <a:ahLst/>
              <a:cxnLst/>
              <a:rect l="l" t="t" r="r" b="b"/>
              <a:pathLst>
                <a:path w="567054" h="565785">
                  <a:moveTo>
                    <a:pt x="566927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566927" y="565403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55007" y="2205228"/>
              <a:ext cx="567055" cy="565785"/>
            </a:xfrm>
            <a:custGeom>
              <a:avLst/>
              <a:gdLst/>
              <a:ahLst/>
              <a:cxnLst/>
              <a:rect l="l" t="t" r="r" b="b"/>
              <a:pathLst>
                <a:path w="567054" h="565785">
                  <a:moveTo>
                    <a:pt x="0" y="565403"/>
                  </a:moveTo>
                  <a:lnTo>
                    <a:pt x="566927" y="565403"/>
                  </a:lnTo>
                  <a:lnTo>
                    <a:pt x="566927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21936" y="2205228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5" h="565785">
                  <a:moveTo>
                    <a:pt x="565403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565403" y="565403"/>
                  </a:lnTo>
                  <a:lnTo>
                    <a:pt x="56540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21936" y="2205228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5" h="565785">
                  <a:moveTo>
                    <a:pt x="0" y="565403"/>
                  </a:moveTo>
                  <a:lnTo>
                    <a:pt x="565403" y="565403"/>
                  </a:lnTo>
                  <a:lnTo>
                    <a:pt x="565403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035202" y="2239517"/>
            <a:ext cx="4176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8485" algn="l"/>
                <a:tab pos="1144905" algn="l"/>
                <a:tab pos="1710689" algn="l"/>
                <a:tab pos="2277110" algn="l"/>
                <a:tab pos="2843530" algn="l"/>
                <a:tab pos="3409950" algn="l"/>
                <a:tab pos="3975735" algn="l"/>
              </a:tabLst>
            </a:pPr>
            <a:r>
              <a:rPr sz="2800" spc="-85" dirty="0">
                <a:latin typeface="Microsoft Sans Serif"/>
                <a:cs typeface="Microsoft Sans Serif"/>
              </a:rPr>
              <a:t>1	1	2	4	2	3	4	2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51661" y="3027933"/>
            <a:ext cx="4542155" cy="579755"/>
            <a:chOff x="851661" y="3027933"/>
            <a:chExt cx="4542155" cy="579755"/>
          </a:xfrm>
        </p:grpSpPr>
        <p:sp>
          <p:nvSpPr>
            <p:cNvPr id="52" name="object 52"/>
            <p:cNvSpPr/>
            <p:nvPr/>
          </p:nvSpPr>
          <p:spPr>
            <a:xfrm>
              <a:off x="858011" y="3034283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5" h="567054">
                  <a:moveTo>
                    <a:pt x="566928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566928" y="566927"/>
                  </a:lnTo>
                  <a:lnTo>
                    <a:pt x="56692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58011" y="3034283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5" h="567054">
                  <a:moveTo>
                    <a:pt x="0" y="566927"/>
                  </a:moveTo>
                  <a:lnTo>
                    <a:pt x="566928" y="566927"/>
                  </a:lnTo>
                  <a:lnTo>
                    <a:pt x="566928" y="0"/>
                  </a:lnTo>
                  <a:lnTo>
                    <a:pt x="0" y="0"/>
                  </a:lnTo>
                  <a:lnTo>
                    <a:pt x="0" y="566927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24939" y="3034283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565404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565404" y="566927"/>
                  </a:lnTo>
                  <a:lnTo>
                    <a:pt x="5654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24939" y="3034283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0" y="566927"/>
                  </a:moveTo>
                  <a:lnTo>
                    <a:pt x="565404" y="566927"/>
                  </a:lnTo>
                  <a:lnTo>
                    <a:pt x="565404" y="0"/>
                  </a:lnTo>
                  <a:lnTo>
                    <a:pt x="0" y="0"/>
                  </a:lnTo>
                  <a:lnTo>
                    <a:pt x="0" y="566927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90344" y="3034283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5" h="567054">
                  <a:moveTo>
                    <a:pt x="566928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566928" y="566927"/>
                  </a:lnTo>
                  <a:lnTo>
                    <a:pt x="56692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990344" y="3034283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5" h="567054">
                  <a:moveTo>
                    <a:pt x="0" y="566927"/>
                  </a:moveTo>
                  <a:lnTo>
                    <a:pt x="566928" y="566927"/>
                  </a:lnTo>
                  <a:lnTo>
                    <a:pt x="566928" y="0"/>
                  </a:lnTo>
                  <a:lnTo>
                    <a:pt x="0" y="0"/>
                  </a:lnTo>
                  <a:lnTo>
                    <a:pt x="0" y="566927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557272" y="3034283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565404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565404" y="566927"/>
                  </a:lnTo>
                  <a:lnTo>
                    <a:pt x="5654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57272" y="3034283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0" y="566927"/>
                  </a:moveTo>
                  <a:lnTo>
                    <a:pt x="565404" y="566927"/>
                  </a:lnTo>
                  <a:lnTo>
                    <a:pt x="565404" y="0"/>
                  </a:lnTo>
                  <a:lnTo>
                    <a:pt x="0" y="0"/>
                  </a:lnTo>
                  <a:lnTo>
                    <a:pt x="0" y="566927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22676" y="3034283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4" h="567054">
                  <a:moveTo>
                    <a:pt x="566927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566927" y="566927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22676" y="3034283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4" h="567054">
                  <a:moveTo>
                    <a:pt x="0" y="566927"/>
                  </a:moveTo>
                  <a:lnTo>
                    <a:pt x="566927" y="566927"/>
                  </a:lnTo>
                  <a:lnTo>
                    <a:pt x="566927" y="0"/>
                  </a:lnTo>
                  <a:lnTo>
                    <a:pt x="0" y="0"/>
                  </a:lnTo>
                  <a:lnTo>
                    <a:pt x="0" y="566927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89604" y="3034283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565403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565403" y="566927"/>
                  </a:lnTo>
                  <a:lnTo>
                    <a:pt x="56540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89604" y="3034283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0" y="566927"/>
                  </a:moveTo>
                  <a:lnTo>
                    <a:pt x="565403" y="566927"/>
                  </a:lnTo>
                  <a:lnTo>
                    <a:pt x="565403" y="0"/>
                  </a:lnTo>
                  <a:lnTo>
                    <a:pt x="0" y="0"/>
                  </a:lnTo>
                  <a:lnTo>
                    <a:pt x="0" y="566927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55008" y="3034283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4" h="567054">
                  <a:moveTo>
                    <a:pt x="566927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566927" y="566927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55008" y="3034283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4" h="567054">
                  <a:moveTo>
                    <a:pt x="0" y="566927"/>
                  </a:moveTo>
                  <a:lnTo>
                    <a:pt x="566927" y="566927"/>
                  </a:lnTo>
                  <a:lnTo>
                    <a:pt x="566927" y="0"/>
                  </a:lnTo>
                  <a:lnTo>
                    <a:pt x="0" y="0"/>
                  </a:lnTo>
                  <a:lnTo>
                    <a:pt x="0" y="566927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21935" y="3034283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565403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565403" y="566927"/>
                  </a:lnTo>
                  <a:lnTo>
                    <a:pt x="56540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21935" y="3034283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0" y="566927"/>
                  </a:moveTo>
                  <a:lnTo>
                    <a:pt x="565403" y="566927"/>
                  </a:lnTo>
                  <a:lnTo>
                    <a:pt x="565403" y="0"/>
                  </a:lnTo>
                  <a:lnTo>
                    <a:pt x="0" y="0"/>
                  </a:lnTo>
                  <a:lnTo>
                    <a:pt x="0" y="566927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22326" y="3069462"/>
            <a:ext cx="5093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9640" algn="l"/>
                <a:tab pos="1482090" algn="l"/>
                <a:tab pos="2071370" algn="l"/>
                <a:tab pos="2614930" algn="l"/>
                <a:tab pos="3191510" algn="l"/>
                <a:tab pos="3797935" algn="l"/>
                <a:tab pos="4313555" algn="l"/>
                <a:tab pos="4884420" algn="l"/>
              </a:tabLst>
            </a:pP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5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	</a:t>
            </a:r>
            <a:r>
              <a:rPr sz="2800" spc="-160" dirty="0">
                <a:latin typeface="Microsoft Sans Serif"/>
                <a:cs typeface="Microsoft Sans Serif"/>
              </a:rPr>
              <a:t>a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45" dirty="0">
                <a:latin typeface="Microsoft Sans Serif"/>
                <a:cs typeface="Microsoft Sans Serif"/>
              </a:rPr>
              <a:t>b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35" dirty="0">
                <a:latin typeface="Microsoft Sans Serif"/>
                <a:cs typeface="Microsoft Sans Serif"/>
              </a:rPr>
              <a:t>c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45" dirty="0">
                <a:latin typeface="Microsoft Sans Serif"/>
                <a:cs typeface="Microsoft Sans Serif"/>
              </a:rPr>
              <a:t>d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25" dirty="0">
                <a:latin typeface="Microsoft Sans Serif"/>
                <a:cs typeface="Microsoft Sans Serif"/>
              </a:rPr>
              <a:t>e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45" dirty="0">
                <a:latin typeface="Microsoft Sans Serif"/>
                <a:cs typeface="Microsoft Sans Serif"/>
              </a:rPr>
              <a:t>f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45" dirty="0">
                <a:latin typeface="Microsoft Sans Serif"/>
                <a:cs typeface="Microsoft Sans Serif"/>
              </a:rPr>
              <a:t>g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0" dirty="0">
                <a:latin typeface="Microsoft Sans Serif"/>
                <a:cs typeface="Microsoft Sans Serif"/>
              </a:rPr>
              <a:t>h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031481" y="3584333"/>
            <a:ext cx="2927985" cy="448309"/>
          </a:xfrm>
          <a:custGeom>
            <a:avLst/>
            <a:gdLst/>
            <a:ahLst/>
            <a:cxnLst/>
            <a:rect l="l" t="t" r="r" b="b"/>
            <a:pathLst>
              <a:path w="2927985" h="448310">
                <a:moveTo>
                  <a:pt x="628154" y="1384"/>
                </a:moveTo>
                <a:lnTo>
                  <a:pt x="570242" y="0"/>
                </a:lnTo>
                <a:lnTo>
                  <a:pt x="569734" y="20815"/>
                </a:lnTo>
                <a:lnTo>
                  <a:pt x="569861" y="19812"/>
                </a:lnTo>
                <a:lnTo>
                  <a:pt x="568718" y="40246"/>
                </a:lnTo>
                <a:lnTo>
                  <a:pt x="568718" y="39230"/>
                </a:lnTo>
                <a:lnTo>
                  <a:pt x="568617" y="40246"/>
                </a:lnTo>
                <a:lnTo>
                  <a:pt x="566940" y="59423"/>
                </a:lnTo>
                <a:lnTo>
                  <a:pt x="567067" y="58534"/>
                </a:lnTo>
                <a:lnTo>
                  <a:pt x="564781" y="77203"/>
                </a:lnTo>
                <a:lnTo>
                  <a:pt x="564591" y="78346"/>
                </a:lnTo>
                <a:lnTo>
                  <a:pt x="561606" y="96761"/>
                </a:lnTo>
                <a:lnTo>
                  <a:pt x="561860" y="95872"/>
                </a:lnTo>
                <a:lnTo>
                  <a:pt x="558114" y="114592"/>
                </a:lnTo>
                <a:lnTo>
                  <a:pt x="553986" y="132448"/>
                </a:lnTo>
                <a:lnTo>
                  <a:pt x="554113" y="131686"/>
                </a:lnTo>
                <a:lnTo>
                  <a:pt x="553910" y="132448"/>
                </a:lnTo>
                <a:lnTo>
                  <a:pt x="549287" y="149974"/>
                </a:lnTo>
                <a:lnTo>
                  <a:pt x="549668" y="148831"/>
                </a:lnTo>
                <a:lnTo>
                  <a:pt x="544258" y="166039"/>
                </a:lnTo>
                <a:lnTo>
                  <a:pt x="544461" y="165468"/>
                </a:lnTo>
                <a:lnTo>
                  <a:pt x="544080" y="166611"/>
                </a:lnTo>
                <a:lnTo>
                  <a:pt x="544258" y="166039"/>
                </a:lnTo>
                <a:lnTo>
                  <a:pt x="544055" y="166611"/>
                </a:lnTo>
                <a:lnTo>
                  <a:pt x="538772" y="181597"/>
                </a:lnTo>
                <a:lnTo>
                  <a:pt x="538289" y="182740"/>
                </a:lnTo>
                <a:lnTo>
                  <a:pt x="525157" y="214490"/>
                </a:lnTo>
                <a:lnTo>
                  <a:pt x="525919" y="212966"/>
                </a:lnTo>
                <a:lnTo>
                  <a:pt x="518642" y="228003"/>
                </a:lnTo>
                <a:lnTo>
                  <a:pt x="518807" y="227698"/>
                </a:lnTo>
                <a:lnTo>
                  <a:pt x="518299" y="228714"/>
                </a:lnTo>
                <a:lnTo>
                  <a:pt x="518642" y="228003"/>
                </a:lnTo>
                <a:lnTo>
                  <a:pt x="518248" y="228714"/>
                </a:lnTo>
                <a:lnTo>
                  <a:pt x="511073" y="242074"/>
                </a:lnTo>
                <a:lnTo>
                  <a:pt x="511314" y="241668"/>
                </a:lnTo>
                <a:lnTo>
                  <a:pt x="510679" y="242811"/>
                </a:lnTo>
                <a:lnTo>
                  <a:pt x="511073" y="242074"/>
                </a:lnTo>
                <a:lnTo>
                  <a:pt x="510641" y="242811"/>
                </a:lnTo>
                <a:lnTo>
                  <a:pt x="502805" y="256146"/>
                </a:lnTo>
                <a:lnTo>
                  <a:pt x="503313" y="255257"/>
                </a:lnTo>
                <a:lnTo>
                  <a:pt x="502742" y="256146"/>
                </a:lnTo>
                <a:lnTo>
                  <a:pt x="494919" y="268312"/>
                </a:lnTo>
                <a:lnTo>
                  <a:pt x="494360" y="269100"/>
                </a:lnTo>
                <a:lnTo>
                  <a:pt x="486295" y="280276"/>
                </a:lnTo>
                <a:lnTo>
                  <a:pt x="485597" y="281165"/>
                </a:lnTo>
                <a:lnTo>
                  <a:pt x="477393" y="291719"/>
                </a:lnTo>
                <a:lnTo>
                  <a:pt x="476415" y="292849"/>
                </a:lnTo>
                <a:lnTo>
                  <a:pt x="467804" y="302844"/>
                </a:lnTo>
                <a:lnTo>
                  <a:pt x="467042" y="303644"/>
                </a:lnTo>
                <a:lnTo>
                  <a:pt x="457466" y="313677"/>
                </a:lnTo>
                <a:lnTo>
                  <a:pt x="458736" y="312534"/>
                </a:lnTo>
                <a:lnTo>
                  <a:pt x="447687" y="322821"/>
                </a:lnTo>
                <a:lnTo>
                  <a:pt x="448576" y="321932"/>
                </a:lnTo>
                <a:lnTo>
                  <a:pt x="437273" y="331457"/>
                </a:lnTo>
                <a:lnTo>
                  <a:pt x="438670" y="330441"/>
                </a:lnTo>
                <a:lnTo>
                  <a:pt x="427456" y="338861"/>
                </a:lnTo>
                <a:lnTo>
                  <a:pt x="426923" y="339204"/>
                </a:lnTo>
                <a:lnTo>
                  <a:pt x="416318" y="346316"/>
                </a:lnTo>
                <a:lnTo>
                  <a:pt x="417969" y="345173"/>
                </a:lnTo>
                <a:lnTo>
                  <a:pt x="373329" y="365506"/>
                </a:lnTo>
                <a:lnTo>
                  <a:pt x="327494" y="371944"/>
                </a:lnTo>
                <a:lnTo>
                  <a:pt x="317322" y="371462"/>
                </a:lnTo>
                <a:lnTo>
                  <a:pt x="316115" y="371411"/>
                </a:lnTo>
                <a:lnTo>
                  <a:pt x="315480" y="371335"/>
                </a:lnTo>
                <a:lnTo>
                  <a:pt x="305193" y="370205"/>
                </a:lnTo>
                <a:lnTo>
                  <a:pt x="305054" y="370179"/>
                </a:lnTo>
                <a:lnTo>
                  <a:pt x="303923" y="369938"/>
                </a:lnTo>
                <a:lnTo>
                  <a:pt x="294398" y="368033"/>
                </a:lnTo>
                <a:lnTo>
                  <a:pt x="292468" y="367652"/>
                </a:lnTo>
                <a:lnTo>
                  <a:pt x="292011" y="367525"/>
                </a:lnTo>
                <a:lnTo>
                  <a:pt x="282676" y="364985"/>
                </a:lnTo>
                <a:lnTo>
                  <a:pt x="281622" y="364705"/>
                </a:lnTo>
                <a:lnTo>
                  <a:pt x="280974" y="364477"/>
                </a:lnTo>
                <a:lnTo>
                  <a:pt x="271716" y="361302"/>
                </a:lnTo>
                <a:lnTo>
                  <a:pt x="270789" y="360984"/>
                </a:lnTo>
                <a:lnTo>
                  <a:pt x="269760" y="360540"/>
                </a:lnTo>
                <a:lnTo>
                  <a:pt x="260896" y="356730"/>
                </a:lnTo>
                <a:lnTo>
                  <a:pt x="259867" y="356298"/>
                </a:lnTo>
                <a:lnTo>
                  <a:pt x="258991" y="355841"/>
                </a:lnTo>
                <a:lnTo>
                  <a:pt x="248297" y="350380"/>
                </a:lnTo>
                <a:lnTo>
                  <a:pt x="249821" y="351142"/>
                </a:lnTo>
                <a:lnTo>
                  <a:pt x="248513" y="350380"/>
                </a:lnTo>
                <a:lnTo>
                  <a:pt x="239191" y="344919"/>
                </a:lnTo>
                <a:lnTo>
                  <a:pt x="238874" y="344741"/>
                </a:lnTo>
                <a:lnTo>
                  <a:pt x="237845" y="344030"/>
                </a:lnTo>
                <a:lnTo>
                  <a:pt x="228879" y="337934"/>
                </a:lnTo>
                <a:lnTo>
                  <a:pt x="228066" y="337388"/>
                </a:lnTo>
                <a:lnTo>
                  <a:pt x="227469" y="336918"/>
                </a:lnTo>
                <a:lnTo>
                  <a:pt x="218414" y="329933"/>
                </a:lnTo>
                <a:lnTo>
                  <a:pt x="217601" y="329311"/>
                </a:lnTo>
                <a:lnTo>
                  <a:pt x="217297" y="329044"/>
                </a:lnTo>
                <a:lnTo>
                  <a:pt x="208457" y="321551"/>
                </a:lnTo>
                <a:lnTo>
                  <a:pt x="207822" y="321030"/>
                </a:lnTo>
                <a:lnTo>
                  <a:pt x="207187" y="320408"/>
                </a:lnTo>
                <a:lnTo>
                  <a:pt x="197535" y="311264"/>
                </a:lnTo>
                <a:lnTo>
                  <a:pt x="198628" y="312280"/>
                </a:lnTo>
                <a:lnTo>
                  <a:pt x="197662" y="311264"/>
                </a:lnTo>
                <a:lnTo>
                  <a:pt x="189103" y="302247"/>
                </a:lnTo>
                <a:lnTo>
                  <a:pt x="188607" y="301726"/>
                </a:lnTo>
                <a:lnTo>
                  <a:pt x="188188" y="301231"/>
                </a:lnTo>
                <a:lnTo>
                  <a:pt x="179832" y="291452"/>
                </a:lnTo>
                <a:lnTo>
                  <a:pt x="179387" y="290931"/>
                </a:lnTo>
                <a:lnTo>
                  <a:pt x="179006" y="290436"/>
                </a:lnTo>
                <a:lnTo>
                  <a:pt x="170853" y="279895"/>
                </a:lnTo>
                <a:lnTo>
                  <a:pt x="170078" y="278879"/>
                </a:lnTo>
                <a:lnTo>
                  <a:pt x="170561" y="279514"/>
                </a:lnTo>
                <a:lnTo>
                  <a:pt x="170103" y="278879"/>
                </a:lnTo>
                <a:lnTo>
                  <a:pt x="162318" y="267957"/>
                </a:lnTo>
                <a:lnTo>
                  <a:pt x="161912" y="267398"/>
                </a:lnTo>
                <a:lnTo>
                  <a:pt x="161544" y="266814"/>
                </a:lnTo>
                <a:lnTo>
                  <a:pt x="154139" y="255257"/>
                </a:lnTo>
                <a:lnTo>
                  <a:pt x="154038" y="255130"/>
                </a:lnTo>
                <a:lnTo>
                  <a:pt x="153784" y="254723"/>
                </a:lnTo>
                <a:lnTo>
                  <a:pt x="153657" y="254520"/>
                </a:lnTo>
                <a:lnTo>
                  <a:pt x="153441" y="254114"/>
                </a:lnTo>
                <a:lnTo>
                  <a:pt x="146215" y="241795"/>
                </a:lnTo>
                <a:lnTo>
                  <a:pt x="145707" y="240957"/>
                </a:lnTo>
                <a:lnTo>
                  <a:pt x="145618" y="240779"/>
                </a:lnTo>
                <a:lnTo>
                  <a:pt x="145554" y="240652"/>
                </a:lnTo>
                <a:lnTo>
                  <a:pt x="138798" y="227825"/>
                </a:lnTo>
                <a:lnTo>
                  <a:pt x="138264" y="226809"/>
                </a:lnTo>
                <a:lnTo>
                  <a:pt x="138747" y="227825"/>
                </a:lnTo>
                <a:lnTo>
                  <a:pt x="131889" y="213601"/>
                </a:lnTo>
                <a:lnTo>
                  <a:pt x="131813" y="213423"/>
                </a:lnTo>
                <a:lnTo>
                  <a:pt x="131305" y="212204"/>
                </a:lnTo>
                <a:lnTo>
                  <a:pt x="120307" y="185661"/>
                </a:lnTo>
                <a:lnTo>
                  <a:pt x="119329" y="183311"/>
                </a:lnTo>
                <a:lnTo>
                  <a:pt x="118808" y="180962"/>
                </a:lnTo>
                <a:lnTo>
                  <a:pt x="116192" y="169291"/>
                </a:lnTo>
                <a:lnTo>
                  <a:pt x="171551" y="160388"/>
                </a:lnTo>
                <a:lnTo>
                  <a:pt x="156324" y="139179"/>
                </a:lnTo>
                <a:lnTo>
                  <a:pt x="58267" y="2527"/>
                </a:lnTo>
                <a:lnTo>
                  <a:pt x="0" y="187947"/>
                </a:lnTo>
                <a:lnTo>
                  <a:pt x="58902" y="178485"/>
                </a:lnTo>
                <a:lnTo>
                  <a:pt x="63906" y="200774"/>
                </a:lnTo>
                <a:lnTo>
                  <a:pt x="78689" y="236588"/>
                </a:lnTo>
                <a:lnTo>
                  <a:pt x="104355" y="284848"/>
                </a:lnTo>
                <a:lnTo>
                  <a:pt x="134518" y="327520"/>
                </a:lnTo>
                <a:lnTo>
                  <a:pt x="168998" y="364096"/>
                </a:lnTo>
                <a:lnTo>
                  <a:pt x="207467" y="393433"/>
                </a:lnTo>
                <a:lnTo>
                  <a:pt x="249694" y="414896"/>
                </a:lnTo>
                <a:lnTo>
                  <a:pt x="295033" y="427215"/>
                </a:lnTo>
                <a:lnTo>
                  <a:pt x="326529" y="429882"/>
                </a:lnTo>
                <a:lnTo>
                  <a:pt x="342658" y="429501"/>
                </a:lnTo>
                <a:lnTo>
                  <a:pt x="389648" y="421119"/>
                </a:lnTo>
                <a:lnTo>
                  <a:pt x="433590" y="402958"/>
                </a:lnTo>
                <a:lnTo>
                  <a:pt x="474103" y="376288"/>
                </a:lnTo>
                <a:lnTo>
                  <a:pt x="479183" y="371970"/>
                </a:lnTo>
                <a:lnTo>
                  <a:pt x="479488" y="371716"/>
                </a:lnTo>
                <a:lnTo>
                  <a:pt x="479640" y="371589"/>
                </a:lnTo>
                <a:lnTo>
                  <a:pt x="480834" y="370573"/>
                </a:lnTo>
                <a:lnTo>
                  <a:pt x="481126" y="370319"/>
                </a:lnTo>
                <a:lnTo>
                  <a:pt x="483222" y="368541"/>
                </a:lnTo>
                <a:lnTo>
                  <a:pt x="483679" y="368160"/>
                </a:lnTo>
                <a:lnTo>
                  <a:pt x="486371" y="365874"/>
                </a:lnTo>
                <a:lnTo>
                  <a:pt x="487083" y="365239"/>
                </a:lnTo>
                <a:lnTo>
                  <a:pt x="490334" y="362191"/>
                </a:lnTo>
                <a:lnTo>
                  <a:pt x="491147" y="361429"/>
                </a:lnTo>
                <a:lnTo>
                  <a:pt x="495211" y="357619"/>
                </a:lnTo>
                <a:lnTo>
                  <a:pt x="496023" y="356857"/>
                </a:lnTo>
                <a:lnTo>
                  <a:pt x="498741" y="354317"/>
                </a:lnTo>
                <a:lnTo>
                  <a:pt x="500684" y="352285"/>
                </a:lnTo>
                <a:lnTo>
                  <a:pt x="501535" y="351396"/>
                </a:lnTo>
                <a:lnTo>
                  <a:pt x="506412" y="346316"/>
                </a:lnTo>
                <a:lnTo>
                  <a:pt x="510552" y="341998"/>
                </a:lnTo>
                <a:lnTo>
                  <a:pt x="513727" y="338315"/>
                </a:lnTo>
                <a:lnTo>
                  <a:pt x="520522" y="330441"/>
                </a:lnTo>
                <a:lnTo>
                  <a:pt x="521728" y="329044"/>
                </a:lnTo>
                <a:lnTo>
                  <a:pt x="526605" y="322821"/>
                </a:lnTo>
                <a:lnTo>
                  <a:pt x="532396" y="315455"/>
                </a:lnTo>
                <a:lnTo>
                  <a:pt x="534479" y="312534"/>
                </a:lnTo>
                <a:lnTo>
                  <a:pt x="541680" y="302501"/>
                </a:lnTo>
                <a:lnTo>
                  <a:pt x="542683" y="301104"/>
                </a:lnTo>
                <a:lnTo>
                  <a:pt x="552335" y="286118"/>
                </a:lnTo>
                <a:lnTo>
                  <a:pt x="561479" y="270624"/>
                </a:lnTo>
                <a:lnTo>
                  <a:pt x="562902" y="267957"/>
                </a:lnTo>
                <a:lnTo>
                  <a:pt x="570115" y="254495"/>
                </a:lnTo>
                <a:lnTo>
                  <a:pt x="576326" y="241668"/>
                </a:lnTo>
                <a:lnTo>
                  <a:pt x="578370" y="237477"/>
                </a:lnTo>
                <a:lnTo>
                  <a:pt x="582409" y="227698"/>
                </a:lnTo>
                <a:lnTo>
                  <a:pt x="588505" y="212966"/>
                </a:lnTo>
                <a:lnTo>
                  <a:pt x="592721" y="202806"/>
                </a:lnTo>
                <a:lnTo>
                  <a:pt x="599198" y="184264"/>
                </a:lnTo>
                <a:lnTo>
                  <a:pt x="600113" y="181343"/>
                </a:lnTo>
                <a:lnTo>
                  <a:pt x="605116" y="165468"/>
                </a:lnTo>
                <a:lnTo>
                  <a:pt x="609536" y="148831"/>
                </a:lnTo>
                <a:lnTo>
                  <a:pt x="610247" y="146164"/>
                </a:lnTo>
                <a:lnTo>
                  <a:pt x="614819" y="126479"/>
                </a:lnTo>
                <a:lnTo>
                  <a:pt x="617308" y="113779"/>
                </a:lnTo>
                <a:lnTo>
                  <a:pt x="618756" y="106413"/>
                </a:lnTo>
                <a:lnTo>
                  <a:pt x="620445" y="95872"/>
                </a:lnTo>
                <a:lnTo>
                  <a:pt x="622046" y="85839"/>
                </a:lnTo>
                <a:lnTo>
                  <a:pt x="624598" y="65011"/>
                </a:lnTo>
                <a:lnTo>
                  <a:pt x="625182" y="58534"/>
                </a:lnTo>
                <a:lnTo>
                  <a:pt x="626503" y="43929"/>
                </a:lnTo>
                <a:lnTo>
                  <a:pt x="627634" y="22593"/>
                </a:lnTo>
                <a:lnTo>
                  <a:pt x="627710" y="19812"/>
                </a:lnTo>
                <a:lnTo>
                  <a:pt x="628154" y="1384"/>
                </a:lnTo>
                <a:close/>
              </a:path>
              <a:path w="2927985" h="448310">
                <a:moveTo>
                  <a:pt x="1256042" y="19672"/>
                </a:moveTo>
                <a:lnTo>
                  <a:pt x="1198130" y="18402"/>
                </a:lnTo>
                <a:lnTo>
                  <a:pt x="1197622" y="39230"/>
                </a:lnTo>
                <a:lnTo>
                  <a:pt x="1197749" y="38087"/>
                </a:lnTo>
                <a:lnTo>
                  <a:pt x="1196479" y="58534"/>
                </a:lnTo>
                <a:lnTo>
                  <a:pt x="1196606" y="57518"/>
                </a:lnTo>
                <a:lnTo>
                  <a:pt x="1194752" y="77050"/>
                </a:lnTo>
                <a:lnTo>
                  <a:pt x="1194828" y="76568"/>
                </a:lnTo>
                <a:lnTo>
                  <a:pt x="1194701" y="77711"/>
                </a:lnTo>
                <a:lnTo>
                  <a:pt x="1194752" y="77050"/>
                </a:lnTo>
                <a:lnTo>
                  <a:pt x="1194663" y="77711"/>
                </a:lnTo>
                <a:lnTo>
                  <a:pt x="1192288" y="95364"/>
                </a:lnTo>
                <a:lnTo>
                  <a:pt x="1192098" y="96380"/>
                </a:lnTo>
                <a:lnTo>
                  <a:pt x="1188859" y="114922"/>
                </a:lnTo>
                <a:lnTo>
                  <a:pt x="1189113" y="113906"/>
                </a:lnTo>
                <a:lnTo>
                  <a:pt x="1185316" y="132283"/>
                </a:lnTo>
                <a:lnTo>
                  <a:pt x="1185138" y="132956"/>
                </a:lnTo>
                <a:lnTo>
                  <a:pt x="1181074" y="149580"/>
                </a:lnTo>
                <a:lnTo>
                  <a:pt x="1180807" y="150482"/>
                </a:lnTo>
                <a:lnTo>
                  <a:pt x="1175778" y="167754"/>
                </a:lnTo>
                <a:lnTo>
                  <a:pt x="1170317" y="184391"/>
                </a:lnTo>
                <a:lnTo>
                  <a:pt x="1170571" y="183502"/>
                </a:lnTo>
                <a:lnTo>
                  <a:pt x="1170241" y="184391"/>
                </a:lnTo>
                <a:lnTo>
                  <a:pt x="1164399" y="200393"/>
                </a:lnTo>
                <a:lnTo>
                  <a:pt x="1164183" y="200901"/>
                </a:lnTo>
                <a:lnTo>
                  <a:pt x="1157617" y="216395"/>
                </a:lnTo>
                <a:lnTo>
                  <a:pt x="1158125" y="215379"/>
                </a:lnTo>
                <a:lnTo>
                  <a:pt x="1150505" y="231635"/>
                </a:lnTo>
                <a:lnTo>
                  <a:pt x="1151013" y="230746"/>
                </a:lnTo>
                <a:lnTo>
                  <a:pt x="1143088" y="245960"/>
                </a:lnTo>
                <a:lnTo>
                  <a:pt x="1143520" y="245224"/>
                </a:lnTo>
                <a:lnTo>
                  <a:pt x="1142885" y="246367"/>
                </a:lnTo>
                <a:lnTo>
                  <a:pt x="1143088" y="245960"/>
                </a:lnTo>
                <a:lnTo>
                  <a:pt x="1142860" y="246367"/>
                </a:lnTo>
                <a:lnTo>
                  <a:pt x="1134757" y="260464"/>
                </a:lnTo>
                <a:lnTo>
                  <a:pt x="1135392" y="259575"/>
                </a:lnTo>
                <a:lnTo>
                  <a:pt x="1126464" y="273710"/>
                </a:lnTo>
                <a:lnTo>
                  <a:pt x="1127010" y="272910"/>
                </a:lnTo>
                <a:lnTo>
                  <a:pt x="1126248" y="274053"/>
                </a:lnTo>
                <a:lnTo>
                  <a:pt x="1126464" y="273710"/>
                </a:lnTo>
                <a:lnTo>
                  <a:pt x="1126223" y="274053"/>
                </a:lnTo>
                <a:lnTo>
                  <a:pt x="1117485" y="286880"/>
                </a:lnTo>
                <a:lnTo>
                  <a:pt x="1118247" y="285737"/>
                </a:lnTo>
                <a:lnTo>
                  <a:pt x="1117358" y="286880"/>
                </a:lnTo>
                <a:lnTo>
                  <a:pt x="1108087" y="298945"/>
                </a:lnTo>
                <a:lnTo>
                  <a:pt x="1108976" y="297929"/>
                </a:lnTo>
                <a:lnTo>
                  <a:pt x="1098562" y="310375"/>
                </a:lnTo>
                <a:lnTo>
                  <a:pt x="1099324" y="309359"/>
                </a:lnTo>
                <a:lnTo>
                  <a:pt x="1088618" y="321068"/>
                </a:lnTo>
                <a:lnTo>
                  <a:pt x="1088364" y="321297"/>
                </a:lnTo>
                <a:lnTo>
                  <a:pt x="1078306" y="331152"/>
                </a:lnTo>
                <a:lnTo>
                  <a:pt x="1078090" y="331330"/>
                </a:lnTo>
                <a:lnTo>
                  <a:pt x="1067447" y="340601"/>
                </a:lnTo>
                <a:lnTo>
                  <a:pt x="1068590" y="339712"/>
                </a:lnTo>
                <a:lnTo>
                  <a:pt x="1056525" y="349364"/>
                </a:lnTo>
                <a:lnTo>
                  <a:pt x="1057795" y="348221"/>
                </a:lnTo>
                <a:lnTo>
                  <a:pt x="1045616" y="356793"/>
                </a:lnTo>
                <a:lnTo>
                  <a:pt x="1011504" y="375221"/>
                </a:lnTo>
                <a:lnTo>
                  <a:pt x="986294" y="384035"/>
                </a:lnTo>
                <a:lnTo>
                  <a:pt x="988199" y="383400"/>
                </a:lnTo>
                <a:lnTo>
                  <a:pt x="974648" y="386702"/>
                </a:lnTo>
                <a:lnTo>
                  <a:pt x="962660" y="388696"/>
                </a:lnTo>
                <a:lnTo>
                  <a:pt x="949972" y="389915"/>
                </a:lnTo>
                <a:lnTo>
                  <a:pt x="937526" y="390232"/>
                </a:lnTo>
                <a:lnTo>
                  <a:pt x="926592" y="389750"/>
                </a:lnTo>
                <a:lnTo>
                  <a:pt x="924953" y="389686"/>
                </a:lnTo>
                <a:lnTo>
                  <a:pt x="924471" y="389623"/>
                </a:lnTo>
                <a:lnTo>
                  <a:pt x="914450" y="388480"/>
                </a:lnTo>
                <a:lnTo>
                  <a:pt x="911428" y="388137"/>
                </a:lnTo>
                <a:lnTo>
                  <a:pt x="911225" y="388099"/>
                </a:lnTo>
                <a:lnTo>
                  <a:pt x="901065" y="386194"/>
                </a:lnTo>
                <a:lnTo>
                  <a:pt x="900595" y="386105"/>
                </a:lnTo>
                <a:lnTo>
                  <a:pt x="899452" y="385813"/>
                </a:lnTo>
                <a:lnTo>
                  <a:pt x="888974" y="383146"/>
                </a:lnTo>
                <a:lnTo>
                  <a:pt x="887514" y="382778"/>
                </a:lnTo>
                <a:lnTo>
                  <a:pt x="887107" y="382638"/>
                </a:lnTo>
                <a:lnTo>
                  <a:pt x="877201" y="379336"/>
                </a:lnTo>
                <a:lnTo>
                  <a:pt x="875106" y="378650"/>
                </a:lnTo>
                <a:lnTo>
                  <a:pt x="874941" y="378587"/>
                </a:lnTo>
                <a:lnTo>
                  <a:pt x="865225" y="374637"/>
                </a:lnTo>
                <a:lnTo>
                  <a:pt x="864590" y="374383"/>
                </a:lnTo>
                <a:lnTo>
                  <a:pt x="863549" y="373875"/>
                </a:lnTo>
                <a:lnTo>
                  <a:pt x="853503" y="369049"/>
                </a:lnTo>
                <a:lnTo>
                  <a:pt x="852182" y="368439"/>
                </a:lnTo>
                <a:lnTo>
                  <a:pt x="851954" y="368287"/>
                </a:lnTo>
                <a:lnTo>
                  <a:pt x="842187" y="362826"/>
                </a:lnTo>
                <a:lnTo>
                  <a:pt x="840371" y="361810"/>
                </a:lnTo>
                <a:lnTo>
                  <a:pt x="841895" y="362826"/>
                </a:lnTo>
                <a:lnTo>
                  <a:pt x="830910" y="355841"/>
                </a:lnTo>
                <a:lnTo>
                  <a:pt x="830338" y="355485"/>
                </a:lnTo>
                <a:lnTo>
                  <a:pt x="829449" y="354825"/>
                </a:lnTo>
                <a:lnTo>
                  <a:pt x="819696" y="347713"/>
                </a:lnTo>
                <a:lnTo>
                  <a:pt x="818654" y="346951"/>
                </a:lnTo>
                <a:lnTo>
                  <a:pt x="819353" y="347472"/>
                </a:lnTo>
                <a:lnTo>
                  <a:pt x="818705" y="346951"/>
                </a:lnTo>
                <a:lnTo>
                  <a:pt x="809002" y="339204"/>
                </a:lnTo>
                <a:lnTo>
                  <a:pt x="807859" y="338188"/>
                </a:lnTo>
                <a:lnTo>
                  <a:pt x="798588" y="329933"/>
                </a:lnTo>
                <a:lnTo>
                  <a:pt x="797318" y="328790"/>
                </a:lnTo>
                <a:lnTo>
                  <a:pt x="798461" y="329933"/>
                </a:lnTo>
                <a:lnTo>
                  <a:pt x="788301" y="319900"/>
                </a:lnTo>
                <a:lnTo>
                  <a:pt x="788111" y="319709"/>
                </a:lnTo>
                <a:lnTo>
                  <a:pt x="787374" y="318884"/>
                </a:lnTo>
                <a:lnTo>
                  <a:pt x="778548" y="309105"/>
                </a:lnTo>
                <a:lnTo>
                  <a:pt x="778205" y="308737"/>
                </a:lnTo>
                <a:lnTo>
                  <a:pt x="777671" y="308089"/>
                </a:lnTo>
                <a:lnTo>
                  <a:pt x="769175" y="297802"/>
                </a:lnTo>
                <a:lnTo>
                  <a:pt x="768629" y="297141"/>
                </a:lnTo>
                <a:lnTo>
                  <a:pt x="768273" y="296659"/>
                </a:lnTo>
                <a:lnTo>
                  <a:pt x="759968" y="285483"/>
                </a:lnTo>
                <a:lnTo>
                  <a:pt x="759218" y="284467"/>
                </a:lnTo>
                <a:lnTo>
                  <a:pt x="759853" y="285483"/>
                </a:lnTo>
                <a:lnTo>
                  <a:pt x="751141" y="272783"/>
                </a:lnTo>
                <a:lnTo>
                  <a:pt x="750595" y="272008"/>
                </a:lnTo>
                <a:lnTo>
                  <a:pt x="750468" y="271805"/>
                </a:lnTo>
                <a:lnTo>
                  <a:pt x="742784" y="259448"/>
                </a:lnTo>
                <a:lnTo>
                  <a:pt x="742073" y="258305"/>
                </a:lnTo>
                <a:lnTo>
                  <a:pt x="742708" y="259448"/>
                </a:lnTo>
                <a:lnTo>
                  <a:pt x="734771" y="245478"/>
                </a:lnTo>
                <a:lnTo>
                  <a:pt x="734199" y="244462"/>
                </a:lnTo>
                <a:lnTo>
                  <a:pt x="734707" y="245478"/>
                </a:lnTo>
                <a:lnTo>
                  <a:pt x="726706" y="229984"/>
                </a:lnTo>
                <a:lnTo>
                  <a:pt x="727595" y="231508"/>
                </a:lnTo>
                <a:lnTo>
                  <a:pt x="726909" y="229984"/>
                </a:lnTo>
                <a:lnTo>
                  <a:pt x="713841" y="200393"/>
                </a:lnTo>
                <a:lnTo>
                  <a:pt x="713295" y="199161"/>
                </a:lnTo>
                <a:lnTo>
                  <a:pt x="713143" y="198742"/>
                </a:lnTo>
                <a:lnTo>
                  <a:pt x="709383" y="188455"/>
                </a:lnTo>
                <a:lnTo>
                  <a:pt x="709066" y="187617"/>
                </a:lnTo>
                <a:lnTo>
                  <a:pt x="765695" y="178041"/>
                </a:lnTo>
                <a:lnTo>
                  <a:pt x="751776" y="158991"/>
                </a:lnTo>
                <a:lnTo>
                  <a:pt x="708774" y="100114"/>
                </a:lnTo>
                <a:lnTo>
                  <a:pt x="708774" y="187667"/>
                </a:lnTo>
                <a:lnTo>
                  <a:pt x="708774" y="100114"/>
                </a:lnTo>
                <a:lnTo>
                  <a:pt x="651141" y="21196"/>
                </a:lnTo>
                <a:lnTo>
                  <a:pt x="594372" y="206997"/>
                </a:lnTo>
                <a:lnTo>
                  <a:pt x="651649" y="197319"/>
                </a:lnTo>
                <a:lnTo>
                  <a:pt x="652284" y="200901"/>
                </a:lnTo>
                <a:lnTo>
                  <a:pt x="674890" y="255638"/>
                </a:lnTo>
                <a:lnTo>
                  <a:pt x="702322" y="304025"/>
                </a:lnTo>
                <a:lnTo>
                  <a:pt x="734326" y="346570"/>
                </a:lnTo>
                <a:lnTo>
                  <a:pt x="771029" y="382892"/>
                </a:lnTo>
                <a:lnTo>
                  <a:pt x="811542" y="412102"/>
                </a:lnTo>
                <a:lnTo>
                  <a:pt x="856119" y="433438"/>
                </a:lnTo>
                <a:lnTo>
                  <a:pt x="903617" y="445630"/>
                </a:lnTo>
                <a:lnTo>
                  <a:pt x="936637" y="448170"/>
                </a:lnTo>
                <a:lnTo>
                  <a:pt x="953655" y="447789"/>
                </a:lnTo>
                <a:lnTo>
                  <a:pt x="1002804" y="439534"/>
                </a:lnTo>
                <a:lnTo>
                  <a:pt x="1049159" y="421627"/>
                </a:lnTo>
                <a:lnTo>
                  <a:pt x="1091831" y="395211"/>
                </a:lnTo>
                <a:lnTo>
                  <a:pt x="1098016" y="390258"/>
                </a:lnTo>
                <a:lnTo>
                  <a:pt x="1098334" y="390004"/>
                </a:lnTo>
                <a:lnTo>
                  <a:pt x="1098486" y="389877"/>
                </a:lnTo>
                <a:lnTo>
                  <a:pt x="1099769" y="388861"/>
                </a:lnTo>
                <a:lnTo>
                  <a:pt x="1100074" y="388607"/>
                </a:lnTo>
                <a:lnTo>
                  <a:pt x="1102309" y="386829"/>
                </a:lnTo>
                <a:lnTo>
                  <a:pt x="1102779" y="386448"/>
                </a:lnTo>
                <a:lnTo>
                  <a:pt x="1105166" y="384543"/>
                </a:lnTo>
                <a:lnTo>
                  <a:pt x="1105738" y="384035"/>
                </a:lnTo>
                <a:lnTo>
                  <a:pt x="1110119" y="380225"/>
                </a:lnTo>
                <a:lnTo>
                  <a:pt x="1110843" y="379590"/>
                </a:lnTo>
                <a:lnTo>
                  <a:pt x="1115364" y="375653"/>
                </a:lnTo>
                <a:lnTo>
                  <a:pt x="1116241" y="374891"/>
                </a:lnTo>
                <a:lnTo>
                  <a:pt x="1117993" y="373367"/>
                </a:lnTo>
                <a:lnTo>
                  <a:pt x="1121092" y="370319"/>
                </a:lnTo>
                <a:lnTo>
                  <a:pt x="1122006" y="369430"/>
                </a:lnTo>
                <a:lnTo>
                  <a:pt x="1128356" y="363207"/>
                </a:lnTo>
                <a:lnTo>
                  <a:pt x="1130566" y="361048"/>
                </a:lnTo>
                <a:lnTo>
                  <a:pt x="1135126" y="356095"/>
                </a:lnTo>
                <a:lnTo>
                  <a:pt x="1141323" y="349364"/>
                </a:lnTo>
                <a:lnTo>
                  <a:pt x="1142504" y="348094"/>
                </a:lnTo>
                <a:lnTo>
                  <a:pt x="1149540" y="339712"/>
                </a:lnTo>
                <a:lnTo>
                  <a:pt x="1153807" y="334632"/>
                </a:lnTo>
                <a:lnTo>
                  <a:pt x="1157084" y="330314"/>
                </a:lnTo>
                <a:lnTo>
                  <a:pt x="1164805" y="320154"/>
                </a:lnTo>
                <a:lnTo>
                  <a:pt x="1171613" y="310375"/>
                </a:lnTo>
                <a:lnTo>
                  <a:pt x="1175143" y="305295"/>
                </a:lnTo>
                <a:lnTo>
                  <a:pt x="1179690" y="297929"/>
                </a:lnTo>
                <a:lnTo>
                  <a:pt x="1184795" y="289674"/>
                </a:lnTo>
                <a:lnTo>
                  <a:pt x="1194066" y="273545"/>
                </a:lnTo>
                <a:lnTo>
                  <a:pt x="1194384" y="272910"/>
                </a:lnTo>
                <a:lnTo>
                  <a:pt x="1201254" y="259575"/>
                </a:lnTo>
                <a:lnTo>
                  <a:pt x="1202702" y="256781"/>
                </a:lnTo>
                <a:lnTo>
                  <a:pt x="1208100" y="245224"/>
                </a:lnTo>
                <a:lnTo>
                  <a:pt x="1210830" y="239382"/>
                </a:lnTo>
                <a:lnTo>
                  <a:pt x="1214437" y="230746"/>
                </a:lnTo>
                <a:lnTo>
                  <a:pt x="1218412" y="221221"/>
                </a:lnTo>
                <a:lnTo>
                  <a:pt x="1220558" y="215379"/>
                </a:lnTo>
                <a:lnTo>
                  <a:pt x="1225054" y="203187"/>
                </a:lnTo>
                <a:lnTo>
                  <a:pt x="1226223" y="199631"/>
                </a:lnTo>
                <a:lnTo>
                  <a:pt x="1231277" y="184264"/>
                </a:lnTo>
                <a:lnTo>
                  <a:pt x="1236383" y="166611"/>
                </a:lnTo>
                <a:lnTo>
                  <a:pt x="1236865" y="164960"/>
                </a:lnTo>
                <a:lnTo>
                  <a:pt x="1240751" y="149466"/>
                </a:lnTo>
                <a:lnTo>
                  <a:pt x="1241818" y="145275"/>
                </a:lnTo>
                <a:lnTo>
                  <a:pt x="1244523" y="131813"/>
                </a:lnTo>
                <a:lnTo>
                  <a:pt x="1245882" y="125082"/>
                </a:lnTo>
                <a:lnTo>
                  <a:pt x="1247825" y="113906"/>
                </a:lnTo>
                <a:lnTo>
                  <a:pt x="1249438" y="104635"/>
                </a:lnTo>
                <a:lnTo>
                  <a:pt x="1252232" y="83680"/>
                </a:lnTo>
                <a:lnTo>
                  <a:pt x="1252905" y="76568"/>
                </a:lnTo>
                <a:lnTo>
                  <a:pt x="1254264" y="62598"/>
                </a:lnTo>
                <a:lnTo>
                  <a:pt x="1254556" y="57518"/>
                </a:lnTo>
                <a:lnTo>
                  <a:pt x="1255534" y="41008"/>
                </a:lnTo>
                <a:lnTo>
                  <a:pt x="1255598" y="38087"/>
                </a:lnTo>
                <a:lnTo>
                  <a:pt x="1256042" y="19672"/>
                </a:lnTo>
                <a:close/>
              </a:path>
              <a:path w="2927985" h="448310">
                <a:moveTo>
                  <a:pt x="1845183" y="353085"/>
                </a:moveTo>
                <a:lnTo>
                  <a:pt x="1844979" y="353047"/>
                </a:lnTo>
                <a:lnTo>
                  <a:pt x="1845183" y="353085"/>
                </a:lnTo>
                <a:close/>
              </a:path>
              <a:path w="2927985" h="448310">
                <a:moveTo>
                  <a:pt x="2927616" y="8877"/>
                </a:moveTo>
                <a:lnTo>
                  <a:pt x="2869958" y="3543"/>
                </a:lnTo>
                <a:lnTo>
                  <a:pt x="2868117" y="23672"/>
                </a:lnTo>
                <a:lnTo>
                  <a:pt x="2867977" y="24371"/>
                </a:lnTo>
                <a:lnTo>
                  <a:pt x="2852382" y="75755"/>
                </a:lnTo>
                <a:lnTo>
                  <a:pt x="2851962" y="76568"/>
                </a:lnTo>
                <a:lnTo>
                  <a:pt x="2843809" y="92557"/>
                </a:lnTo>
                <a:lnTo>
                  <a:pt x="2843174" y="93586"/>
                </a:lnTo>
                <a:lnTo>
                  <a:pt x="2832811" y="110363"/>
                </a:lnTo>
                <a:lnTo>
                  <a:pt x="2821279" y="126365"/>
                </a:lnTo>
                <a:lnTo>
                  <a:pt x="2820428" y="127368"/>
                </a:lnTo>
                <a:lnTo>
                  <a:pt x="2807119" y="143116"/>
                </a:lnTo>
                <a:lnTo>
                  <a:pt x="2806496" y="143751"/>
                </a:lnTo>
                <a:lnTo>
                  <a:pt x="2791599" y="159219"/>
                </a:lnTo>
                <a:lnTo>
                  <a:pt x="2790736" y="160007"/>
                </a:lnTo>
                <a:lnTo>
                  <a:pt x="2773438" y="176009"/>
                </a:lnTo>
                <a:lnTo>
                  <a:pt x="2774708" y="174993"/>
                </a:lnTo>
                <a:lnTo>
                  <a:pt x="2754515" y="191630"/>
                </a:lnTo>
                <a:lnTo>
                  <a:pt x="2755531" y="190741"/>
                </a:lnTo>
                <a:lnTo>
                  <a:pt x="2733814" y="206870"/>
                </a:lnTo>
                <a:lnTo>
                  <a:pt x="2735084" y="206108"/>
                </a:lnTo>
                <a:lnTo>
                  <a:pt x="2712123" y="221411"/>
                </a:lnTo>
                <a:lnTo>
                  <a:pt x="2712859" y="220967"/>
                </a:lnTo>
                <a:lnTo>
                  <a:pt x="2711843" y="221602"/>
                </a:lnTo>
                <a:lnTo>
                  <a:pt x="2712123" y="221411"/>
                </a:lnTo>
                <a:lnTo>
                  <a:pt x="2711805" y="221602"/>
                </a:lnTo>
                <a:lnTo>
                  <a:pt x="2688298" y="235902"/>
                </a:lnTo>
                <a:lnTo>
                  <a:pt x="2663329" y="249669"/>
                </a:lnTo>
                <a:lnTo>
                  <a:pt x="2664218" y="249161"/>
                </a:lnTo>
                <a:lnTo>
                  <a:pt x="2663202" y="249669"/>
                </a:lnTo>
                <a:lnTo>
                  <a:pt x="2637929" y="262369"/>
                </a:lnTo>
                <a:lnTo>
                  <a:pt x="2636799" y="262877"/>
                </a:lnTo>
                <a:lnTo>
                  <a:pt x="2609431" y="275297"/>
                </a:lnTo>
                <a:lnTo>
                  <a:pt x="2609989" y="275069"/>
                </a:lnTo>
                <a:lnTo>
                  <a:pt x="2609100" y="275450"/>
                </a:lnTo>
                <a:lnTo>
                  <a:pt x="2609431" y="275297"/>
                </a:lnTo>
                <a:lnTo>
                  <a:pt x="2609062" y="275450"/>
                </a:lnTo>
                <a:lnTo>
                  <a:pt x="2580144" y="287388"/>
                </a:lnTo>
                <a:lnTo>
                  <a:pt x="2580906" y="287007"/>
                </a:lnTo>
                <a:lnTo>
                  <a:pt x="2549918" y="298818"/>
                </a:lnTo>
                <a:lnTo>
                  <a:pt x="2550807" y="298437"/>
                </a:lnTo>
                <a:lnTo>
                  <a:pt x="2519438" y="308978"/>
                </a:lnTo>
                <a:lnTo>
                  <a:pt x="2518613" y="309232"/>
                </a:lnTo>
                <a:lnTo>
                  <a:pt x="2486164" y="319265"/>
                </a:lnTo>
                <a:lnTo>
                  <a:pt x="2486926" y="319011"/>
                </a:lnTo>
                <a:lnTo>
                  <a:pt x="2452636" y="328282"/>
                </a:lnTo>
                <a:lnTo>
                  <a:pt x="2453525" y="328155"/>
                </a:lnTo>
                <a:lnTo>
                  <a:pt x="2418219" y="336537"/>
                </a:lnTo>
                <a:lnTo>
                  <a:pt x="2418854" y="336410"/>
                </a:lnTo>
                <a:lnTo>
                  <a:pt x="2382659" y="344157"/>
                </a:lnTo>
                <a:lnTo>
                  <a:pt x="2383548" y="344030"/>
                </a:lnTo>
                <a:lnTo>
                  <a:pt x="2346464" y="350888"/>
                </a:lnTo>
                <a:lnTo>
                  <a:pt x="2347226" y="350634"/>
                </a:lnTo>
                <a:lnTo>
                  <a:pt x="2309380" y="356603"/>
                </a:lnTo>
                <a:lnTo>
                  <a:pt x="2310015" y="356476"/>
                </a:lnTo>
                <a:lnTo>
                  <a:pt x="2271407" y="361556"/>
                </a:lnTo>
                <a:lnTo>
                  <a:pt x="2272169" y="361429"/>
                </a:lnTo>
                <a:lnTo>
                  <a:pt x="2232787" y="365493"/>
                </a:lnTo>
                <a:lnTo>
                  <a:pt x="2233549" y="365493"/>
                </a:lnTo>
                <a:lnTo>
                  <a:pt x="2193556" y="368668"/>
                </a:lnTo>
                <a:lnTo>
                  <a:pt x="2194191" y="368541"/>
                </a:lnTo>
                <a:lnTo>
                  <a:pt x="2153551" y="370827"/>
                </a:lnTo>
                <a:lnTo>
                  <a:pt x="2154313" y="370700"/>
                </a:lnTo>
                <a:lnTo>
                  <a:pt x="2113038" y="371843"/>
                </a:lnTo>
                <a:lnTo>
                  <a:pt x="2072906" y="371970"/>
                </a:lnTo>
                <a:lnTo>
                  <a:pt x="2038616" y="371208"/>
                </a:lnTo>
                <a:lnTo>
                  <a:pt x="2032901" y="371081"/>
                </a:lnTo>
                <a:lnTo>
                  <a:pt x="2033663" y="371208"/>
                </a:lnTo>
                <a:lnTo>
                  <a:pt x="1994039" y="369303"/>
                </a:lnTo>
                <a:lnTo>
                  <a:pt x="1994801" y="369303"/>
                </a:lnTo>
                <a:lnTo>
                  <a:pt x="1957578" y="366636"/>
                </a:lnTo>
                <a:lnTo>
                  <a:pt x="1955812" y="366509"/>
                </a:lnTo>
                <a:lnTo>
                  <a:pt x="1956574" y="366636"/>
                </a:lnTo>
                <a:lnTo>
                  <a:pt x="1919363" y="362953"/>
                </a:lnTo>
                <a:lnTo>
                  <a:pt x="1918093" y="362826"/>
                </a:lnTo>
                <a:lnTo>
                  <a:pt x="1918855" y="362953"/>
                </a:lnTo>
                <a:lnTo>
                  <a:pt x="1882305" y="358508"/>
                </a:lnTo>
                <a:lnTo>
                  <a:pt x="1881263" y="358381"/>
                </a:lnTo>
                <a:lnTo>
                  <a:pt x="1881898" y="358508"/>
                </a:lnTo>
                <a:lnTo>
                  <a:pt x="1845792" y="353174"/>
                </a:lnTo>
                <a:lnTo>
                  <a:pt x="1844941" y="353047"/>
                </a:lnTo>
                <a:lnTo>
                  <a:pt x="1809508" y="346824"/>
                </a:lnTo>
                <a:lnTo>
                  <a:pt x="1810270" y="346951"/>
                </a:lnTo>
                <a:lnTo>
                  <a:pt x="1809623" y="346824"/>
                </a:lnTo>
                <a:lnTo>
                  <a:pt x="1774837" y="339966"/>
                </a:lnTo>
                <a:lnTo>
                  <a:pt x="1775599" y="340093"/>
                </a:lnTo>
                <a:lnTo>
                  <a:pt x="1775040" y="339966"/>
                </a:lnTo>
                <a:lnTo>
                  <a:pt x="1741055" y="332219"/>
                </a:lnTo>
                <a:lnTo>
                  <a:pt x="1741817" y="332346"/>
                </a:lnTo>
                <a:lnTo>
                  <a:pt x="1741322" y="332219"/>
                </a:lnTo>
                <a:lnTo>
                  <a:pt x="1709140" y="323964"/>
                </a:lnTo>
                <a:lnTo>
                  <a:pt x="1708162" y="323710"/>
                </a:lnTo>
                <a:lnTo>
                  <a:pt x="1708924" y="323964"/>
                </a:lnTo>
                <a:lnTo>
                  <a:pt x="1676158" y="314566"/>
                </a:lnTo>
                <a:lnTo>
                  <a:pt x="1676920" y="314693"/>
                </a:lnTo>
                <a:lnTo>
                  <a:pt x="1676514" y="314566"/>
                </a:lnTo>
                <a:lnTo>
                  <a:pt x="1645297" y="304660"/>
                </a:lnTo>
                <a:lnTo>
                  <a:pt x="1646186" y="304914"/>
                </a:lnTo>
                <a:lnTo>
                  <a:pt x="1645462" y="304660"/>
                </a:lnTo>
                <a:lnTo>
                  <a:pt x="1615452" y="294119"/>
                </a:lnTo>
                <a:lnTo>
                  <a:pt x="1616341" y="294373"/>
                </a:lnTo>
                <a:lnTo>
                  <a:pt x="1615681" y="294119"/>
                </a:lnTo>
                <a:lnTo>
                  <a:pt x="1586623" y="282943"/>
                </a:lnTo>
                <a:lnTo>
                  <a:pt x="1587512" y="283197"/>
                </a:lnTo>
                <a:lnTo>
                  <a:pt x="1586903" y="282943"/>
                </a:lnTo>
                <a:lnTo>
                  <a:pt x="1558937" y="271132"/>
                </a:lnTo>
                <a:lnTo>
                  <a:pt x="1559953" y="271513"/>
                </a:lnTo>
                <a:lnTo>
                  <a:pt x="1559140" y="271132"/>
                </a:lnTo>
                <a:lnTo>
                  <a:pt x="1533728" y="259194"/>
                </a:lnTo>
                <a:lnTo>
                  <a:pt x="1532648" y="258686"/>
                </a:lnTo>
                <a:lnTo>
                  <a:pt x="1533537" y="259194"/>
                </a:lnTo>
                <a:lnTo>
                  <a:pt x="1507375" y="245732"/>
                </a:lnTo>
                <a:lnTo>
                  <a:pt x="1508391" y="246240"/>
                </a:lnTo>
                <a:lnTo>
                  <a:pt x="1507477" y="245732"/>
                </a:lnTo>
                <a:lnTo>
                  <a:pt x="1484630" y="232905"/>
                </a:lnTo>
                <a:lnTo>
                  <a:pt x="1483499" y="232270"/>
                </a:lnTo>
                <a:lnTo>
                  <a:pt x="1484515" y="232905"/>
                </a:lnTo>
                <a:lnTo>
                  <a:pt x="1461020" y="218300"/>
                </a:lnTo>
                <a:lnTo>
                  <a:pt x="1462163" y="218935"/>
                </a:lnTo>
                <a:lnTo>
                  <a:pt x="1461223" y="218300"/>
                </a:lnTo>
                <a:lnTo>
                  <a:pt x="1441056" y="204584"/>
                </a:lnTo>
                <a:lnTo>
                  <a:pt x="1440091" y="203949"/>
                </a:lnTo>
                <a:lnTo>
                  <a:pt x="1439938" y="203835"/>
                </a:lnTo>
                <a:lnTo>
                  <a:pt x="1421307" y="189852"/>
                </a:lnTo>
                <a:lnTo>
                  <a:pt x="1420863" y="189522"/>
                </a:lnTo>
                <a:lnTo>
                  <a:pt x="1420190" y="188963"/>
                </a:lnTo>
                <a:lnTo>
                  <a:pt x="1401965" y="173850"/>
                </a:lnTo>
                <a:lnTo>
                  <a:pt x="1403235" y="174866"/>
                </a:lnTo>
                <a:lnTo>
                  <a:pt x="1402130" y="173850"/>
                </a:lnTo>
                <a:lnTo>
                  <a:pt x="1391615" y="164071"/>
                </a:lnTo>
                <a:lnTo>
                  <a:pt x="1388135" y="160845"/>
                </a:lnTo>
                <a:lnTo>
                  <a:pt x="1386509" y="158229"/>
                </a:lnTo>
                <a:lnTo>
                  <a:pt x="1384084" y="154355"/>
                </a:lnTo>
                <a:lnTo>
                  <a:pt x="1433207" y="130670"/>
                </a:lnTo>
                <a:lnTo>
                  <a:pt x="1428432" y="126987"/>
                </a:lnTo>
                <a:lnTo>
                  <a:pt x="1279410" y="11938"/>
                </a:lnTo>
                <a:lnTo>
                  <a:pt x="1276743" y="206108"/>
                </a:lnTo>
                <a:lnTo>
                  <a:pt x="1331620" y="179654"/>
                </a:lnTo>
                <a:lnTo>
                  <a:pt x="1343037" y="197980"/>
                </a:lnTo>
                <a:lnTo>
                  <a:pt x="1384820" y="234810"/>
                </a:lnTo>
                <a:lnTo>
                  <a:pt x="1430032" y="267195"/>
                </a:lnTo>
                <a:lnTo>
                  <a:pt x="1480451" y="297040"/>
                </a:lnTo>
                <a:lnTo>
                  <a:pt x="1535823" y="324218"/>
                </a:lnTo>
                <a:lnTo>
                  <a:pt x="1595767" y="348602"/>
                </a:lnTo>
                <a:lnTo>
                  <a:pt x="1659775" y="370065"/>
                </a:lnTo>
                <a:lnTo>
                  <a:pt x="1727720" y="388607"/>
                </a:lnTo>
                <a:lnTo>
                  <a:pt x="1799221" y="403847"/>
                </a:lnTo>
                <a:lnTo>
                  <a:pt x="1873897" y="415785"/>
                </a:lnTo>
                <a:lnTo>
                  <a:pt x="1912251" y="420484"/>
                </a:lnTo>
                <a:lnTo>
                  <a:pt x="1951367" y="424294"/>
                </a:lnTo>
                <a:lnTo>
                  <a:pt x="1990991" y="427088"/>
                </a:lnTo>
                <a:lnTo>
                  <a:pt x="2031250" y="428993"/>
                </a:lnTo>
                <a:lnTo>
                  <a:pt x="2072017" y="429882"/>
                </a:lnTo>
                <a:lnTo>
                  <a:pt x="2114308" y="429755"/>
                </a:lnTo>
                <a:lnTo>
                  <a:pt x="2156345" y="428612"/>
                </a:lnTo>
                <a:lnTo>
                  <a:pt x="2197747" y="426453"/>
                </a:lnTo>
                <a:lnTo>
                  <a:pt x="2238387" y="423151"/>
                </a:lnTo>
                <a:lnTo>
                  <a:pt x="2278519" y="418960"/>
                </a:lnTo>
                <a:lnTo>
                  <a:pt x="2317889" y="413880"/>
                </a:lnTo>
                <a:lnTo>
                  <a:pt x="2356624" y="407911"/>
                </a:lnTo>
                <a:lnTo>
                  <a:pt x="2394470" y="400799"/>
                </a:lnTo>
                <a:lnTo>
                  <a:pt x="2467495" y="384289"/>
                </a:lnTo>
                <a:lnTo>
                  <a:pt x="2511831" y="371970"/>
                </a:lnTo>
                <a:lnTo>
                  <a:pt x="2515578" y="370827"/>
                </a:lnTo>
                <a:lnTo>
                  <a:pt x="2522664" y="368668"/>
                </a:lnTo>
                <a:lnTo>
                  <a:pt x="2536837" y="364350"/>
                </a:lnTo>
                <a:lnTo>
                  <a:pt x="2575915" y="350888"/>
                </a:lnTo>
                <a:lnTo>
                  <a:pt x="2594102" y="344030"/>
                </a:lnTo>
                <a:lnTo>
                  <a:pt x="2601861" y="341109"/>
                </a:lnTo>
                <a:lnTo>
                  <a:pt x="2613114" y="336410"/>
                </a:lnTo>
                <a:lnTo>
                  <a:pt x="2632875" y="328155"/>
                </a:lnTo>
                <a:lnTo>
                  <a:pt x="2652496" y="319265"/>
                </a:lnTo>
                <a:lnTo>
                  <a:pt x="2662313" y="314820"/>
                </a:lnTo>
                <a:lnTo>
                  <a:pt x="2673934" y="308978"/>
                </a:lnTo>
                <a:lnTo>
                  <a:pt x="2690634" y="300596"/>
                </a:lnTo>
                <a:lnTo>
                  <a:pt x="2693886" y="298818"/>
                </a:lnTo>
                <a:lnTo>
                  <a:pt x="2714790" y="287388"/>
                </a:lnTo>
                <a:lnTo>
                  <a:pt x="2717812" y="285737"/>
                </a:lnTo>
                <a:lnTo>
                  <a:pt x="2735326" y="275069"/>
                </a:lnTo>
                <a:lnTo>
                  <a:pt x="2743466" y="270116"/>
                </a:lnTo>
                <a:lnTo>
                  <a:pt x="2755087" y="262369"/>
                </a:lnTo>
                <a:lnTo>
                  <a:pt x="2767850" y="253860"/>
                </a:lnTo>
                <a:lnTo>
                  <a:pt x="2790837" y="236715"/>
                </a:lnTo>
                <a:lnTo>
                  <a:pt x="2792514" y="235318"/>
                </a:lnTo>
                <a:lnTo>
                  <a:pt x="2809862" y="220967"/>
                </a:lnTo>
                <a:lnTo>
                  <a:pt x="2812173" y="219062"/>
                </a:lnTo>
                <a:lnTo>
                  <a:pt x="2826194" y="206108"/>
                </a:lnTo>
                <a:lnTo>
                  <a:pt x="2831985" y="200774"/>
                </a:lnTo>
                <a:lnTo>
                  <a:pt x="2840812" y="191630"/>
                </a:lnTo>
                <a:lnTo>
                  <a:pt x="2850273" y="181851"/>
                </a:lnTo>
                <a:lnTo>
                  <a:pt x="2856014" y="174993"/>
                </a:lnTo>
                <a:lnTo>
                  <a:pt x="2866783" y="162166"/>
                </a:lnTo>
                <a:lnTo>
                  <a:pt x="2869171" y="158864"/>
                </a:lnTo>
                <a:lnTo>
                  <a:pt x="2881172" y="142354"/>
                </a:lnTo>
                <a:lnTo>
                  <a:pt x="2881642" y="141719"/>
                </a:lnTo>
                <a:lnTo>
                  <a:pt x="2891396" y="125717"/>
                </a:lnTo>
                <a:lnTo>
                  <a:pt x="2894342" y="120891"/>
                </a:lnTo>
                <a:lnTo>
                  <a:pt x="2900540" y="108699"/>
                </a:lnTo>
                <a:lnTo>
                  <a:pt x="2905391" y="99174"/>
                </a:lnTo>
                <a:lnTo>
                  <a:pt x="2908439" y="91554"/>
                </a:lnTo>
                <a:lnTo>
                  <a:pt x="2914281" y="76949"/>
                </a:lnTo>
                <a:lnTo>
                  <a:pt x="2915107" y="74155"/>
                </a:lnTo>
                <a:lnTo>
                  <a:pt x="2920288" y="56756"/>
                </a:lnTo>
                <a:lnTo>
                  <a:pt x="2921012" y="54343"/>
                </a:lnTo>
                <a:lnTo>
                  <a:pt x="2923476" y="41770"/>
                </a:lnTo>
                <a:lnTo>
                  <a:pt x="2924010" y="39103"/>
                </a:lnTo>
                <a:lnTo>
                  <a:pt x="2925584" y="31102"/>
                </a:lnTo>
                <a:lnTo>
                  <a:pt x="2926461" y="21463"/>
                </a:lnTo>
                <a:lnTo>
                  <a:pt x="2927616" y="887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5708903" y="1441703"/>
            <a:ext cx="6294120" cy="3058795"/>
            <a:chOff x="5708903" y="1441703"/>
            <a:chExt cx="6294120" cy="3058795"/>
          </a:xfrm>
        </p:grpSpPr>
        <p:sp>
          <p:nvSpPr>
            <p:cNvPr id="71" name="object 71"/>
            <p:cNvSpPr/>
            <p:nvPr/>
          </p:nvSpPr>
          <p:spPr>
            <a:xfrm>
              <a:off x="5714999" y="1447799"/>
              <a:ext cx="6282055" cy="3046730"/>
            </a:xfrm>
            <a:custGeom>
              <a:avLst/>
              <a:gdLst/>
              <a:ahLst/>
              <a:cxnLst/>
              <a:rect l="l" t="t" r="r" b="b"/>
              <a:pathLst>
                <a:path w="6282055" h="3046729">
                  <a:moveTo>
                    <a:pt x="6281928" y="0"/>
                  </a:moveTo>
                  <a:lnTo>
                    <a:pt x="0" y="0"/>
                  </a:lnTo>
                  <a:lnTo>
                    <a:pt x="0" y="3046476"/>
                  </a:lnTo>
                  <a:lnTo>
                    <a:pt x="6281928" y="3046476"/>
                  </a:lnTo>
                  <a:lnTo>
                    <a:pt x="6281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714999" y="1447799"/>
              <a:ext cx="6282055" cy="3046730"/>
            </a:xfrm>
            <a:custGeom>
              <a:avLst/>
              <a:gdLst/>
              <a:ahLst/>
              <a:cxnLst/>
              <a:rect l="l" t="t" r="r" b="b"/>
              <a:pathLst>
                <a:path w="6282055" h="3046729">
                  <a:moveTo>
                    <a:pt x="0" y="3046476"/>
                  </a:moveTo>
                  <a:lnTo>
                    <a:pt x="6281928" y="3046476"/>
                  </a:lnTo>
                  <a:lnTo>
                    <a:pt x="6281928" y="0"/>
                  </a:lnTo>
                  <a:lnTo>
                    <a:pt x="0" y="0"/>
                  </a:lnTo>
                  <a:lnTo>
                    <a:pt x="0" y="304647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5794375" y="1467357"/>
            <a:ext cx="599249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Georgia"/>
                <a:cs typeface="Georgia"/>
              </a:rPr>
              <a:t>while</a:t>
            </a:r>
            <a:r>
              <a:rPr sz="3200" b="1" spc="-1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swaps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unfinished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do</a:t>
            </a:r>
            <a:endParaRPr sz="3200">
              <a:latin typeface="Georgia"/>
              <a:cs typeface="Georgia"/>
            </a:endParaRPr>
          </a:p>
          <a:p>
            <a:pPr marL="701675" marR="5080" indent="-276225">
              <a:lnSpc>
                <a:spcPct val="100000"/>
              </a:lnSpc>
            </a:pPr>
            <a:r>
              <a:rPr sz="3200" b="1" dirty="0">
                <a:latin typeface="Georgia"/>
                <a:cs typeface="Georgia"/>
              </a:rPr>
              <a:t>par-for</a:t>
            </a:r>
            <a:r>
              <a:rPr sz="3200" b="1" spc="-6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each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swap</a:t>
            </a:r>
            <a:r>
              <a:rPr sz="3200" dirty="0">
                <a:latin typeface="Georgia"/>
                <a:cs typeface="Georgia"/>
              </a:rPr>
              <a:t> (</a:t>
            </a:r>
            <a:r>
              <a:rPr sz="3200" i="1" dirty="0">
                <a:latin typeface="Georgia"/>
                <a:cs typeface="Georgia"/>
              </a:rPr>
              <a:t>i,</a:t>
            </a:r>
            <a:r>
              <a:rPr sz="3200" i="1" spc="-15" dirty="0">
                <a:latin typeface="Georgia"/>
                <a:cs typeface="Georgia"/>
              </a:rPr>
              <a:t> </a:t>
            </a:r>
            <a:r>
              <a:rPr sz="3200" i="1" spc="-5" dirty="0">
                <a:latin typeface="Georgia"/>
                <a:cs typeface="Georgia"/>
              </a:rPr>
              <a:t>H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])</a:t>
            </a:r>
            <a:r>
              <a:rPr sz="3200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do </a:t>
            </a:r>
            <a:r>
              <a:rPr sz="3200" b="1" spc="-800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if</a:t>
            </a:r>
            <a:r>
              <a:rPr sz="3200" b="1" spc="-2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no</a:t>
            </a:r>
            <a:r>
              <a:rPr sz="3200" spc="-2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other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swaps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to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i="1" dirty="0">
                <a:latin typeface="Georgia"/>
                <a:cs typeface="Georgia"/>
              </a:rPr>
              <a:t>i</a:t>
            </a:r>
            <a:r>
              <a:rPr sz="3200" i="1" spc="-5" dirty="0">
                <a:latin typeface="Georgia"/>
                <a:cs typeface="Georgia"/>
              </a:rPr>
              <a:t> </a:t>
            </a:r>
            <a:r>
              <a:rPr sz="3200" b="1" dirty="0">
                <a:latin typeface="Georgia"/>
                <a:cs typeface="Georgia"/>
              </a:rPr>
              <a:t>and</a:t>
            </a:r>
            <a:endParaRPr sz="3200">
              <a:latin typeface="Georgia"/>
              <a:cs typeface="Georgia"/>
            </a:endParaRPr>
          </a:p>
          <a:p>
            <a:pPr marL="996950" marR="543560" indent="196215">
              <a:lnSpc>
                <a:spcPct val="100000"/>
              </a:lnSpc>
            </a:pPr>
            <a:r>
              <a:rPr sz="3200" i="1" dirty="0">
                <a:latin typeface="Georgia"/>
                <a:cs typeface="Georgia"/>
              </a:rPr>
              <a:t>i </a:t>
            </a:r>
            <a:r>
              <a:rPr sz="3200" dirty="0">
                <a:latin typeface="Georgia"/>
                <a:cs typeface="Georgia"/>
              </a:rPr>
              <a:t>is </a:t>
            </a:r>
            <a:r>
              <a:rPr sz="3200" spc="-5" dirty="0">
                <a:latin typeface="Georgia"/>
                <a:cs typeface="Georgia"/>
              </a:rPr>
              <a:t>the last swap to </a:t>
            </a:r>
            <a:r>
              <a:rPr sz="3200" i="1" dirty="0">
                <a:latin typeface="Georgia"/>
                <a:cs typeface="Georgia"/>
              </a:rPr>
              <a:t>H</a:t>
            </a:r>
            <a:r>
              <a:rPr sz="3200" dirty="0">
                <a:latin typeface="Georgia"/>
                <a:cs typeface="Georgia"/>
              </a:rPr>
              <a:t>[</a:t>
            </a:r>
            <a:r>
              <a:rPr sz="3200" i="1" dirty="0">
                <a:latin typeface="Georgia"/>
                <a:cs typeface="Georgia"/>
              </a:rPr>
              <a:t>i</a:t>
            </a:r>
            <a:r>
              <a:rPr sz="3200" dirty="0">
                <a:latin typeface="Georgia"/>
                <a:cs typeface="Georgia"/>
              </a:rPr>
              <a:t>] </a:t>
            </a:r>
            <a:r>
              <a:rPr sz="3200" spc="-76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process the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swap</a:t>
            </a:r>
            <a:endParaRPr sz="3200">
              <a:latin typeface="Georgia"/>
              <a:cs typeface="Georgia"/>
            </a:endParaRPr>
          </a:p>
          <a:p>
            <a:pPr marL="405765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Georgia"/>
                <a:cs typeface="Georgia"/>
              </a:rPr>
              <a:t>pack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the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unfinished</a:t>
            </a:r>
            <a:r>
              <a:rPr sz="3200" spc="-4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swaps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26" y="4520565"/>
            <a:ext cx="499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9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1661" y="4430014"/>
            <a:ext cx="4542155" cy="579755"/>
            <a:chOff x="851661" y="4430014"/>
            <a:chExt cx="4542155" cy="579755"/>
          </a:xfrm>
        </p:grpSpPr>
        <p:sp>
          <p:nvSpPr>
            <p:cNvPr id="4" name="object 4"/>
            <p:cNvSpPr/>
            <p:nvPr/>
          </p:nvSpPr>
          <p:spPr>
            <a:xfrm>
              <a:off x="858011" y="4436364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5" h="567054">
                  <a:moveTo>
                    <a:pt x="566928" y="0"/>
                  </a:moveTo>
                  <a:lnTo>
                    <a:pt x="0" y="0"/>
                  </a:lnTo>
                  <a:lnTo>
                    <a:pt x="0" y="566928"/>
                  </a:lnTo>
                  <a:lnTo>
                    <a:pt x="566928" y="566928"/>
                  </a:lnTo>
                  <a:lnTo>
                    <a:pt x="56692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8011" y="4436364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5" h="567054">
                  <a:moveTo>
                    <a:pt x="0" y="566928"/>
                  </a:moveTo>
                  <a:lnTo>
                    <a:pt x="566928" y="566928"/>
                  </a:lnTo>
                  <a:lnTo>
                    <a:pt x="566928" y="0"/>
                  </a:lnTo>
                  <a:lnTo>
                    <a:pt x="0" y="0"/>
                  </a:lnTo>
                  <a:lnTo>
                    <a:pt x="0" y="566928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4939" y="4436364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565404" y="0"/>
                  </a:moveTo>
                  <a:lnTo>
                    <a:pt x="0" y="0"/>
                  </a:lnTo>
                  <a:lnTo>
                    <a:pt x="0" y="566928"/>
                  </a:lnTo>
                  <a:lnTo>
                    <a:pt x="565404" y="566928"/>
                  </a:lnTo>
                  <a:lnTo>
                    <a:pt x="5654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4939" y="4436364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0" y="566928"/>
                  </a:moveTo>
                  <a:lnTo>
                    <a:pt x="565404" y="566928"/>
                  </a:lnTo>
                  <a:lnTo>
                    <a:pt x="565404" y="0"/>
                  </a:lnTo>
                  <a:lnTo>
                    <a:pt x="0" y="0"/>
                  </a:lnTo>
                  <a:lnTo>
                    <a:pt x="0" y="566928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0344" y="4436364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5" h="567054">
                  <a:moveTo>
                    <a:pt x="566928" y="0"/>
                  </a:moveTo>
                  <a:lnTo>
                    <a:pt x="0" y="0"/>
                  </a:lnTo>
                  <a:lnTo>
                    <a:pt x="0" y="566928"/>
                  </a:lnTo>
                  <a:lnTo>
                    <a:pt x="566928" y="566928"/>
                  </a:lnTo>
                  <a:lnTo>
                    <a:pt x="56692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0344" y="4436364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5" h="567054">
                  <a:moveTo>
                    <a:pt x="0" y="566928"/>
                  </a:moveTo>
                  <a:lnTo>
                    <a:pt x="566928" y="566928"/>
                  </a:lnTo>
                  <a:lnTo>
                    <a:pt x="566928" y="0"/>
                  </a:lnTo>
                  <a:lnTo>
                    <a:pt x="0" y="0"/>
                  </a:lnTo>
                  <a:lnTo>
                    <a:pt x="0" y="566928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7272" y="4436364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565404" y="0"/>
                  </a:moveTo>
                  <a:lnTo>
                    <a:pt x="0" y="0"/>
                  </a:lnTo>
                  <a:lnTo>
                    <a:pt x="0" y="566928"/>
                  </a:lnTo>
                  <a:lnTo>
                    <a:pt x="565404" y="566928"/>
                  </a:lnTo>
                  <a:lnTo>
                    <a:pt x="5654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57272" y="4436364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0" y="566928"/>
                  </a:moveTo>
                  <a:lnTo>
                    <a:pt x="565404" y="566928"/>
                  </a:lnTo>
                  <a:lnTo>
                    <a:pt x="565404" y="0"/>
                  </a:lnTo>
                  <a:lnTo>
                    <a:pt x="0" y="0"/>
                  </a:lnTo>
                  <a:lnTo>
                    <a:pt x="0" y="566928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2676" y="4436364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4" h="567054">
                  <a:moveTo>
                    <a:pt x="566927" y="0"/>
                  </a:moveTo>
                  <a:lnTo>
                    <a:pt x="0" y="0"/>
                  </a:lnTo>
                  <a:lnTo>
                    <a:pt x="0" y="566928"/>
                  </a:lnTo>
                  <a:lnTo>
                    <a:pt x="566927" y="566928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2676" y="4436364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4" h="567054">
                  <a:moveTo>
                    <a:pt x="0" y="566928"/>
                  </a:moveTo>
                  <a:lnTo>
                    <a:pt x="566927" y="566928"/>
                  </a:lnTo>
                  <a:lnTo>
                    <a:pt x="566927" y="0"/>
                  </a:lnTo>
                  <a:lnTo>
                    <a:pt x="0" y="0"/>
                  </a:lnTo>
                  <a:lnTo>
                    <a:pt x="0" y="566928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89604" y="4436364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565403" y="0"/>
                  </a:moveTo>
                  <a:lnTo>
                    <a:pt x="0" y="0"/>
                  </a:lnTo>
                  <a:lnTo>
                    <a:pt x="0" y="566928"/>
                  </a:lnTo>
                  <a:lnTo>
                    <a:pt x="565403" y="566928"/>
                  </a:lnTo>
                  <a:lnTo>
                    <a:pt x="56540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89604" y="4436364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0" y="566928"/>
                  </a:moveTo>
                  <a:lnTo>
                    <a:pt x="565403" y="566928"/>
                  </a:lnTo>
                  <a:lnTo>
                    <a:pt x="565403" y="0"/>
                  </a:lnTo>
                  <a:lnTo>
                    <a:pt x="0" y="0"/>
                  </a:lnTo>
                  <a:lnTo>
                    <a:pt x="0" y="566928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55008" y="4436364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4" h="567054">
                  <a:moveTo>
                    <a:pt x="566927" y="0"/>
                  </a:moveTo>
                  <a:lnTo>
                    <a:pt x="0" y="0"/>
                  </a:lnTo>
                  <a:lnTo>
                    <a:pt x="0" y="566928"/>
                  </a:lnTo>
                  <a:lnTo>
                    <a:pt x="566927" y="566928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55008" y="4436364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4" h="567054">
                  <a:moveTo>
                    <a:pt x="0" y="566928"/>
                  </a:moveTo>
                  <a:lnTo>
                    <a:pt x="566927" y="566928"/>
                  </a:lnTo>
                  <a:lnTo>
                    <a:pt x="566927" y="0"/>
                  </a:lnTo>
                  <a:lnTo>
                    <a:pt x="0" y="0"/>
                  </a:lnTo>
                  <a:lnTo>
                    <a:pt x="0" y="566928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21935" y="4436364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565403" y="0"/>
                  </a:moveTo>
                  <a:lnTo>
                    <a:pt x="0" y="0"/>
                  </a:lnTo>
                  <a:lnTo>
                    <a:pt x="0" y="566928"/>
                  </a:lnTo>
                  <a:lnTo>
                    <a:pt x="565403" y="566928"/>
                  </a:lnTo>
                  <a:lnTo>
                    <a:pt x="56540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21935" y="4436364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0" y="566928"/>
                  </a:moveTo>
                  <a:lnTo>
                    <a:pt x="565403" y="566928"/>
                  </a:lnTo>
                  <a:lnTo>
                    <a:pt x="565403" y="0"/>
                  </a:lnTo>
                  <a:lnTo>
                    <a:pt x="0" y="0"/>
                  </a:lnTo>
                  <a:lnTo>
                    <a:pt x="0" y="566928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39774" y="4471797"/>
            <a:ext cx="4175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4515" algn="l"/>
                <a:tab pos="1153795" algn="l"/>
                <a:tab pos="1697355" algn="l"/>
                <a:tab pos="2274570" algn="l"/>
                <a:tab pos="2880360" algn="l"/>
                <a:tab pos="3395979" algn="l"/>
                <a:tab pos="3966845" algn="l"/>
              </a:tabLst>
            </a:pPr>
            <a:r>
              <a:rPr sz="2800" spc="-160" dirty="0">
                <a:latin typeface="Microsoft Sans Serif"/>
                <a:cs typeface="Microsoft Sans Serif"/>
              </a:rPr>
              <a:t>a	</a:t>
            </a:r>
            <a:r>
              <a:rPr sz="2800" spc="45" dirty="0">
                <a:latin typeface="Microsoft Sans Serif"/>
                <a:cs typeface="Microsoft Sans Serif"/>
              </a:rPr>
              <a:t>b	</a:t>
            </a:r>
            <a:r>
              <a:rPr sz="2800" spc="-135" dirty="0">
                <a:latin typeface="Microsoft Sans Serif"/>
                <a:cs typeface="Microsoft Sans Serif"/>
              </a:rPr>
              <a:t>c	</a:t>
            </a:r>
            <a:r>
              <a:rPr sz="2800" spc="45" dirty="0">
                <a:latin typeface="Microsoft Sans Serif"/>
                <a:cs typeface="Microsoft Sans Serif"/>
              </a:rPr>
              <a:t>d	</a:t>
            </a:r>
            <a:r>
              <a:rPr sz="2800" spc="-125" dirty="0">
                <a:latin typeface="Microsoft Sans Serif"/>
                <a:cs typeface="Microsoft Sans Serif"/>
              </a:rPr>
              <a:t>e	</a:t>
            </a:r>
            <a:r>
              <a:rPr sz="2800" spc="45" dirty="0">
                <a:latin typeface="Microsoft Sans Serif"/>
                <a:cs typeface="Microsoft Sans Serif"/>
              </a:rPr>
              <a:t>f	g	</a:t>
            </a:r>
            <a:r>
              <a:rPr sz="2800" spc="-20" dirty="0">
                <a:latin typeface="Microsoft Sans Serif"/>
                <a:cs typeface="Microsoft Sans Serif"/>
              </a:rPr>
              <a:t>h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25854" y="4986020"/>
            <a:ext cx="3529329" cy="605790"/>
          </a:xfrm>
          <a:custGeom>
            <a:avLst/>
            <a:gdLst/>
            <a:ahLst/>
            <a:cxnLst/>
            <a:rect l="l" t="t" r="r" b="b"/>
            <a:pathLst>
              <a:path w="3529329" h="605789">
                <a:moveTo>
                  <a:pt x="708266" y="356527"/>
                </a:moveTo>
                <a:lnTo>
                  <a:pt x="708050" y="356489"/>
                </a:lnTo>
                <a:lnTo>
                  <a:pt x="708266" y="356527"/>
                </a:lnTo>
                <a:close/>
              </a:path>
              <a:path w="3529329" h="605789">
                <a:moveTo>
                  <a:pt x="3528949" y="8509"/>
                </a:moveTo>
                <a:lnTo>
                  <a:pt x="3471672" y="0"/>
                </a:lnTo>
                <a:lnTo>
                  <a:pt x="3467531" y="28130"/>
                </a:lnTo>
                <a:lnTo>
                  <a:pt x="3460026" y="54356"/>
                </a:lnTo>
                <a:lnTo>
                  <a:pt x="3433724" y="107048"/>
                </a:lnTo>
                <a:lnTo>
                  <a:pt x="3392932" y="158610"/>
                </a:lnTo>
                <a:lnTo>
                  <a:pt x="3366008" y="185039"/>
                </a:lnTo>
                <a:lnTo>
                  <a:pt x="3337598" y="209270"/>
                </a:lnTo>
                <a:lnTo>
                  <a:pt x="3303651" y="234708"/>
                </a:lnTo>
                <a:lnTo>
                  <a:pt x="3304921" y="233680"/>
                </a:lnTo>
                <a:lnTo>
                  <a:pt x="3267316" y="258622"/>
                </a:lnTo>
                <a:lnTo>
                  <a:pt x="3227984" y="281952"/>
                </a:lnTo>
                <a:lnTo>
                  <a:pt x="3227527" y="282194"/>
                </a:lnTo>
                <a:lnTo>
                  <a:pt x="3184779" y="305054"/>
                </a:lnTo>
                <a:lnTo>
                  <a:pt x="3185795" y="304419"/>
                </a:lnTo>
                <a:lnTo>
                  <a:pt x="3139135" y="327050"/>
                </a:lnTo>
                <a:lnTo>
                  <a:pt x="3091053" y="347980"/>
                </a:lnTo>
                <a:lnTo>
                  <a:pt x="3090888" y="348056"/>
                </a:lnTo>
                <a:lnTo>
                  <a:pt x="3090087" y="348361"/>
                </a:lnTo>
                <a:lnTo>
                  <a:pt x="3038602" y="368935"/>
                </a:lnTo>
                <a:lnTo>
                  <a:pt x="3039491" y="368554"/>
                </a:lnTo>
                <a:lnTo>
                  <a:pt x="2984639" y="388404"/>
                </a:lnTo>
                <a:lnTo>
                  <a:pt x="2927477" y="407035"/>
                </a:lnTo>
                <a:lnTo>
                  <a:pt x="2928112" y="406781"/>
                </a:lnTo>
                <a:lnTo>
                  <a:pt x="2868041" y="424688"/>
                </a:lnTo>
                <a:lnTo>
                  <a:pt x="2868803" y="424561"/>
                </a:lnTo>
                <a:lnTo>
                  <a:pt x="2806319" y="441325"/>
                </a:lnTo>
                <a:lnTo>
                  <a:pt x="2806954" y="441198"/>
                </a:lnTo>
                <a:lnTo>
                  <a:pt x="2742311" y="457073"/>
                </a:lnTo>
                <a:lnTo>
                  <a:pt x="2742946" y="456819"/>
                </a:lnTo>
                <a:lnTo>
                  <a:pt x="2676779" y="471297"/>
                </a:lnTo>
                <a:lnTo>
                  <a:pt x="2676410" y="471373"/>
                </a:lnTo>
                <a:lnTo>
                  <a:pt x="2676220" y="471411"/>
                </a:lnTo>
                <a:lnTo>
                  <a:pt x="2608453" y="484759"/>
                </a:lnTo>
                <a:lnTo>
                  <a:pt x="2607703" y="484886"/>
                </a:lnTo>
                <a:lnTo>
                  <a:pt x="2537714" y="496951"/>
                </a:lnTo>
                <a:lnTo>
                  <a:pt x="2538349" y="496951"/>
                </a:lnTo>
                <a:lnTo>
                  <a:pt x="2465705" y="508000"/>
                </a:lnTo>
                <a:lnTo>
                  <a:pt x="2466340" y="507873"/>
                </a:lnTo>
                <a:lnTo>
                  <a:pt x="2392045" y="517652"/>
                </a:lnTo>
                <a:lnTo>
                  <a:pt x="2392553" y="517652"/>
                </a:lnTo>
                <a:lnTo>
                  <a:pt x="2316734" y="526034"/>
                </a:lnTo>
                <a:lnTo>
                  <a:pt x="2317623" y="526034"/>
                </a:lnTo>
                <a:lnTo>
                  <a:pt x="2161413" y="538861"/>
                </a:lnTo>
                <a:lnTo>
                  <a:pt x="2162429" y="538734"/>
                </a:lnTo>
                <a:lnTo>
                  <a:pt x="2001139" y="546100"/>
                </a:lnTo>
                <a:lnTo>
                  <a:pt x="2001901" y="546100"/>
                </a:lnTo>
                <a:lnTo>
                  <a:pt x="1920113" y="547497"/>
                </a:lnTo>
                <a:lnTo>
                  <a:pt x="1919643" y="547497"/>
                </a:lnTo>
                <a:lnTo>
                  <a:pt x="1836801" y="547370"/>
                </a:lnTo>
                <a:lnTo>
                  <a:pt x="1837537" y="547497"/>
                </a:lnTo>
                <a:lnTo>
                  <a:pt x="1680972" y="543052"/>
                </a:lnTo>
                <a:lnTo>
                  <a:pt x="1681975" y="543052"/>
                </a:lnTo>
                <a:lnTo>
                  <a:pt x="1529842" y="533527"/>
                </a:lnTo>
                <a:lnTo>
                  <a:pt x="1530985" y="533527"/>
                </a:lnTo>
                <a:lnTo>
                  <a:pt x="1384046" y="519049"/>
                </a:lnTo>
                <a:lnTo>
                  <a:pt x="1384808" y="519049"/>
                </a:lnTo>
                <a:lnTo>
                  <a:pt x="1314538" y="510032"/>
                </a:lnTo>
                <a:lnTo>
                  <a:pt x="1313561" y="509905"/>
                </a:lnTo>
                <a:lnTo>
                  <a:pt x="1314069" y="510032"/>
                </a:lnTo>
                <a:lnTo>
                  <a:pt x="1245196" y="499872"/>
                </a:lnTo>
                <a:lnTo>
                  <a:pt x="1244346" y="499745"/>
                </a:lnTo>
                <a:lnTo>
                  <a:pt x="1244981" y="499872"/>
                </a:lnTo>
                <a:lnTo>
                  <a:pt x="1176909" y="488442"/>
                </a:lnTo>
                <a:lnTo>
                  <a:pt x="1177417" y="488442"/>
                </a:lnTo>
                <a:lnTo>
                  <a:pt x="1111796" y="476123"/>
                </a:lnTo>
                <a:lnTo>
                  <a:pt x="1111415" y="476059"/>
                </a:lnTo>
                <a:lnTo>
                  <a:pt x="1111237" y="476021"/>
                </a:lnTo>
                <a:lnTo>
                  <a:pt x="1047838" y="462661"/>
                </a:lnTo>
                <a:lnTo>
                  <a:pt x="1047242" y="462534"/>
                </a:lnTo>
                <a:lnTo>
                  <a:pt x="1047750" y="462661"/>
                </a:lnTo>
                <a:lnTo>
                  <a:pt x="985266" y="448056"/>
                </a:lnTo>
                <a:lnTo>
                  <a:pt x="985901" y="448183"/>
                </a:lnTo>
                <a:lnTo>
                  <a:pt x="985405" y="448056"/>
                </a:lnTo>
                <a:lnTo>
                  <a:pt x="927633" y="433171"/>
                </a:lnTo>
                <a:lnTo>
                  <a:pt x="935101" y="433324"/>
                </a:lnTo>
                <a:lnTo>
                  <a:pt x="977392" y="433197"/>
                </a:lnTo>
                <a:lnTo>
                  <a:pt x="1019429" y="432054"/>
                </a:lnTo>
                <a:lnTo>
                  <a:pt x="1060831" y="429895"/>
                </a:lnTo>
                <a:lnTo>
                  <a:pt x="1101471" y="426593"/>
                </a:lnTo>
                <a:lnTo>
                  <a:pt x="1141603" y="422402"/>
                </a:lnTo>
                <a:lnTo>
                  <a:pt x="1180973" y="417322"/>
                </a:lnTo>
                <a:lnTo>
                  <a:pt x="1219708" y="411353"/>
                </a:lnTo>
                <a:lnTo>
                  <a:pt x="1257554" y="404241"/>
                </a:lnTo>
                <a:lnTo>
                  <a:pt x="1330579" y="387731"/>
                </a:lnTo>
                <a:lnTo>
                  <a:pt x="1374914" y="375412"/>
                </a:lnTo>
                <a:lnTo>
                  <a:pt x="1378661" y="374269"/>
                </a:lnTo>
                <a:lnTo>
                  <a:pt x="1385747" y="372110"/>
                </a:lnTo>
                <a:lnTo>
                  <a:pt x="1399921" y="367792"/>
                </a:lnTo>
                <a:lnTo>
                  <a:pt x="1438998" y="354330"/>
                </a:lnTo>
                <a:lnTo>
                  <a:pt x="1457185" y="347472"/>
                </a:lnTo>
                <a:lnTo>
                  <a:pt x="1464945" y="344551"/>
                </a:lnTo>
                <a:lnTo>
                  <a:pt x="1476197" y="339852"/>
                </a:lnTo>
                <a:lnTo>
                  <a:pt x="1495958" y="331597"/>
                </a:lnTo>
                <a:lnTo>
                  <a:pt x="1515579" y="322707"/>
                </a:lnTo>
                <a:lnTo>
                  <a:pt x="1525397" y="318262"/>
                </a:lnTo>
                <a:lnTo>
                  <a:pt x="1537017" y="312420"/>
                </a:lnTo>
                <a:lnTo>
                  <a:pt x="1553718" y="304038"/>
                </a:lnTo>
                <a:lnTo>
                  <a:pt x="1556969" y="302260"/>
                </a:lnTo>
                <a:lnTo>
                  <a:pt x="1577873" y="290830"/>
                </a:lnTo>
                <a:lnTo>
                  <a:pt x="1580896" y="289179"/>
                </a:lnTo>
                <a:lnTo>
                  <a:pt x="1598409" y="278511"/>
                </a:lnTo>
                <a:lnTo>
                  <a:pt x="1606550" y="273558"/>
                </a:lnTo>
                <a:lnTo>
                  <a:pt x="1618170" y="265811"/>
                </a:lnTo>
                <a:lnTo>
                  <a:pt x="1630934" y="257302"/>
                </a:lnTo>
                <a:lnTo>
                  <a:pt x="1636547" y="253111"/>
                </a:lnTo>
                <a:lnTo>
                  <a:pt x="1653921" y="240157"/>
                </a:lnTo>
                <a:lnTo>
                  <a:pt x="1655597" y="238760"/>
                </a:lnTo>
                <a:lnTo>
                  <a:pt x="1672945" y="224421"/>
                </a:lnTo>
                <a:lnTo>
                  <a:pt x="1675257" y="222504"/>
                </a:lnTo>
                <a:lnTo>
                  <a:pt x="1689290" y="209550"/>
                </a:lnTo>
                <a:lnTo>
                  <a:pt x="1695069" y="204216"/>
                </a:lnTo>
                <a:lnTo>
                  <a:pt x="1703895" y="195072"/>
                </a:lnTo>
                <a:lnTo>
                  <a:pt x="1713357" y="185293"/>
                </a:lnTo>
                <a:lnTo>
                  <a:pt x="1719097" y="178435"/>
                </a:lnTo>
                <a:lnTo>
                  <a:pt x="1729867" y="165608"/>
                </a:lnTo>
                <a:lnTo>
                  <a:pt x="1732254" y="162306"/>
                </a:lnTo>
                <a:lnTo>
                  <a:pt x="1744256" y="145796"/>
                </a:lnTo>
                <a:lnTo>
                  <a:pt x="1744726" y="145161"/>
                </a:lnTo>
                <a:lnTo>
                  <a:pt x="1754479" y="129159"/>
                </a:lnTo>
                <a:lnTo>
                  <a:pt x="1757426" y="124333"/>
                </a:lnTo>
                <a:lnTo>
                  <a:pt x="1763623" y="112141"/>
                </a:lnTo>
                <a:lnTo>
                  <a:pt x="1768475" y="102616"/>
                </a:lnTo>
                <a:lnTo>
                  <a:pt x="1771523" y="94996"/>
                </a:lnTo>
                <a:lnTo>
                  <a:pt x="1777365" y="80391"/>
                </a:lnTo>
                <a:lnTo>
                  <a:pt x="1778190" y="77597"/>
                </a:lnTo>
                <a:lnTo>
                  <a:pt x="1783372" y="60198"/>
                </a:lnTo>
                <a:lnTo>
                  <a:pt x="1784096" y="57785"/>
                </a:lnTo>
                <a:lnTo>
                  <a:pt x="1786559" y="45212"/>
                </a:lnTo>
                <a:lnTo>
                  <a:pt x="1787093" y="42545"/>
                </a:lnTo>
                <a:lnTo>
                  <a:pt x="1788668" y="34544"/>
                </a:lnTo>
                <a:lnTo>
                  <a:pt x="1789544" y="24892"/>
                </a:lnTo>
                <a:lnTo>
                  <a:pt x="1790700" y="12319"/>
                </a:lnTo>
                <a:lnTo>
                  <a:pt x="1733042" y="6985"/>
                </a:lnTo>
                <a:lnTo>
                  <a:pt x="1731200" y="27114"/>
                </a:lnTo>
                <a:lnTo>
                  <a:pt x="1731060" y="27813"/>
                </a:lnTo>
                <a:lnTo>
                  <a:pt x="1715465" y="79197"/>
                </a:lnTo>
                <a:lnTo>
                  <a:pt x="1715046" y="80010"/>
                </a:lnTo>
                <a:lnTo>
                  <a:pt x="1706892" y="95999"/>
                </a:lnTo>
                <a:lnTo>
                  <a:pt x="1684362" y="129806"/>
                </a:lnTo>
                <a:lnTo>
                  <a:pt x="1683512" y="130810"/>
                </a:lnTo>
                <a:lnTo>
                  <a:pt x="1670202" y="146558"/>
                </a:lnTo>
                <a:lnTo>
                  <a:pt x="1669580" y="147193"/>
                </a:lnTo>
                <a:lnTo>
                  <a:pt x="1654683" y="162661"/>
                </a:lnTo>
                <a:lnTo>
                  <a:pt x="1653819" y="163449"/>
                </a:lnTo>
                <a:lnTo>
                  <a:pt x="1636522" y="179451"/>
                </a:lnTo>
                <a:lnTo>
                  <a:pt x="1637792" y="178435"/>
                </a:lnTo>
                <a:lnTo>
                  <a:pt x="1617599" y="195072"/>
                </a:lnTo>
                <a:lnTo>
                  <a:pt x="1618615" y="194183"/>
                </a:lnTo>
                <a:lnTo>
                  <a:pt x="1596898" y="210312"/>
                </a:lnTo>
                <a:lnTo>
                  <a:pt x="1598168" y="209550"/>
                </a:lnTo>
                <a:lnTo>
                  <a:pt x="1575206" y="224853"/>
                </a:lnTo>
                <a:lnTo>
                  <a:pt x="1575943" y="224421"/>
                </a:lnTo>
                <a:lnTo>
                  <a:pt x="1574927" y="225044"/>
                </a:lnTo>
                <a:lnTo>
                  <a:pt x="1575206" y="224853"/>
                </a:lnTo>
                <a:lnTo>
                  <a:pt x="1574888" y="225044"/>
                </a:lnTo>
                <a:lnTo>
                  <a:pt x="1551381" y="239344"/>
                </a:lnTo>
                <a:lnTo>
                  <a:pt x="1526413" y="253111"/>
                </a:lnTo>
                <a:lnTo>
                  <a:pt x="1527302" y="252603"/>
                </a:lnTo>
                <a:lnTo>
                  <a:pt x="1499870" y="266319"/>
                </a:lnTo>
                <a:lnTo>
                  <a:pt x="1501013" y="265811"/>
                </a:lnTo>
                <a:lnTo>
                  <a:pt x="1472514" y="278739"/>
                </a:lnTo>
                <a:lnTo>
                  <a:pt x="1473073" y="278511"/>
                </a:lnTo>
                <a:lnTo>
                  <a:pt x="1472184" y="278892"/>
                </a:lnTo>
                <a:lnTo>
                  <a:pt x="1472514" y="278739"/>
                </a:lnTo>
                <a:lnTo>
                  <a:pt x="1472145" y="278892"/>
                </a:lnTo>
                <a:lnTo>
                  <a:pt x="1443228" y="290830"/>
                </a:lnTo>
                <a:lnTo>
                  <a:pt x="1443990" y="290449"/>
                </a:lnTo>
                <a:lnTo>
                  <a:pt x="1413002" y="302260"/>
                </a:lnTo>
                <a:lnTo>
                  <a:pt x="1413891" y="301879"/>
                </a:lnTo>
                <a:lnTo>
                  <a:pt x="1382522" y="312420"/>
                </a:lnTo>
                <a:lnTo>
                  <a:pt x="1381696" y="312674"/>
                </a:lnTo>
                <a:lnTo>
                  <a:pt x="1349248" y="322707"/>
                </a:lnTo>
                <a:lnTo>
                  <a:pt x="1350010" y="322453"/>
                </a:lnTo>
                <a:lnTo>
                  <a:pt x="1315720" y="331724"/>
                </a:lnTo>
                <a:lnTo>
                  <a:pt x="1316609" y="331597"/>
                </a:lnTo>
                <a:lnTo>
                  <a:pt x="1281303" y="339979"/>
                </a:lnTo>
                <a:lnTo>
                  <a:pt x="1281938" y="339852"/>
                </a:lnTo>
                <a:lnTo>
                  <a:pt x="1245743" y="347599"/>
                </a:lnTo>
                <a:lnTo>
                  <a:pt x="1246632" y="347472"/>
                </a:lnTo>
                <a:lnTo>
                  <a:pt x="1209548" y="354330"/>
                </a:lnTo>
                <a:lnTo>
                  <a:pt x="1210310" y="354076"/>
                </a:lnTo>
                <a:lnTo>
                  <a:pt x="1172464" y="360045"/>
                </a:lnTo>
                <a:lnTo>
                  <a:pt x="1173099" y="359918"/>
                </a:lnTo>
                <a:lnTo>
                  <a:pt x="1134491" y="364998"/>
                </a:lnTo>
                <a:lnTo>
                  <a:pt x="1135253" y="364871"/>
                </a:lnTo>
                <a:lnTo>
                  <a:pt x="1095883" y="368935"/>
                </a:lnTo>
                <a:lnTo>
                  <a:pt x="1096645" y="368935"/>
                </a:lnTo>
                <a:lnTo>
                  <a:pt x="1056640" y="372110"/>
                </a:lnTo>
                <a:lnTo>
                  <a:pt x="1057275" y="371983"/>
                </a:lnTo>
                <a:lnTo>
                  <a:pt x="1016635" y="374269"/>
                </a:lnTo>
                <a:lnTo>
                  <a:pt x="1017397" y="374142"/>
                </a:lnTo>
                <a:lnTo>
                  <a:pt x="976122" y="375285"/>
                </a:lnTo>
                <a:lnTo>
                  <a:pt x="935990" y="375412"/>
                </a:lnTo>
                <a:lnTo>
                  <a:pt x="901687" y="374650"/>
                </a:lnTo>
                <a:lnTo>
                  <a:pt x="895985" y="374523"/>
                </a:lnTo>
                <a:lnTo>
                  <a:pt x="896747" y="374650"/>
                </a:lnTo>
                <a:lnTo>
                  <a:pt x="857123" y="372745"/>
                </a:lnTo>
                <a:lnTo>
                  <a:pt x="857885" y="372745"/>
                </a:lnTo>
                <a:lnTo>
                  <a:pt x="820661" y="370078"/>
                </a:lnTo>
                <a:lnTo>
                  <a:pt x="818896" y="369951"/>
                </a:lnTo>
                <a:lnTo>
                  <a:pt x="819658" y="370078"/>
                </a:lnTo>
                <a:lnTo>
                  <a:pt x="782459" y="366395"/>
                </a:lnTo>
                <a:lnTo>
                  <a:pt x="781177" y="366268"/>
                </a:lnTo>
                <a:lnTo>
                  <a:pt x="781939" y="366395"/>
                </a:lnTo>
                <a:lnTo>
                  <a:pt x="745388" y="361950"/>
                </a:lnTo>
                <a:lnTo>
                  <a:pt x="744347" y="361823"/>
                </a:lnTo>
                <a:lnTo>
                  <a:pt x="744982" y="361950"/>
                </a:lnTo>
                <a:lnTo>
                  <a:pt x="708875" y="356616"/>
                </a:lnTo>
                <a:lnTo>
                  <a:pt x="708025" y="356489"/>
                </a:lnTo>
                <a:lnTo>
                  <a:pt x="685038" y="352463"/>
                </a:lnTo>
                <a:lnTo>
                  <a:pt x="660184" y="342265"/>
                </a:lnTo>
                <a:lnTo>
                  <a:pt x="659853" y="342150"/>
                </a:lnTo>
                <a:lnTo>
                  <a:pt x="659714" y="342087"/>
                </a:lnTo>
                <a:lnTo>
                  <a:pt x="659574" y="342036"/>
                </a:lnTo>
                <a:lnTo>
                  <a:pt x="659295" y="341884"/>
                </a:lnTo>
                <a:lnTo>
                  <a:pt x="614654" y="321818"/>
                </a:lnTo>
                <a:lnTo>
                  <a:pt x="613537" y="321310"/>
                </a:lnTo>
                <a:lnTo>
                  <a:pt x="614553" y="321818"/>
                </a:lnTo>
                <a:lnTo>
                  <a:pt x="581037" y="305257"/>
                </a:lnTo>
                <a:lnTo>
                  <a:pt x="585317" y="298323"/>
                </a:lnTo>
                <a:lnTo>
                  <a:pt x="590423" y="290068"/>
                </a:lnTo>
                <a:lnTo>
                  <a:pt x="599694" y="273939"/>
                </a:lnTo>
                <a:lnTo>
                  <a:pt x="600011" y="273304"/>
                </a:lnTo>
                <a:lnTo>
                  <a:pt x="606882" y="259969"/>
                </a:lnTo>
                <a:lnTo>
                  <a:pt x="608330" y="257175"/>
                </a:lnTo>
                <a:lnTo>
                  <a:pt x="613727" y="245618"/>
                </a:lnTo>
                <a:lnTo>
                  <a:pt x="616458" y="239776"/>
                </a:lnTo>
                <a:lnTo>
                  <a:pt x="620064" y="231152"/>
                </a:lnTo>
                <a:lnTo>
                  <a:pt x="624039" y="221627"/>
                </a:lnTo>
                <a:lnTo>
                  <a:pt x="626186" y="215773"/>
                </a:lnTo>
                <a:lnTo>
                  <a:pt x="630682" y="203581"/>
                </a:lnTo>
                <a:lnTo>
                  <a:pt x="631850" y="200025"/>
                </a:lnTo>
                <a:lnTo>
                  <a:pt x="636905" y="184658"/>
                </a:lnTo>
                <a:lnTo>
                  <a:pt x="642010" y="167005"/>
                </a:lnTo>
                <a:lnTo>
                  <a:pt x="642493" y="165354"/>
                </a:lnTo>
                <a:lnTo>
                  <a:pt x="646379" y="149860"/>
                </a:lnTo>
                <a:lnTo>
                  <a:pt x="647446" y="145669"/>
                </a:lnTo>
                <a:lnTo>
                  <a:pt x="650151" y="132207"/>
                </a:lnTo>
                <a:lnTo>
                  <a:pt x="651510" y="125476"/>
                </a:lnTo>
                <a:lnTo>
                  <a:pt x="653453" y="114300"/>
                </a:lnTo>
                <a:lnTo>
                  <a:pt x="655066" y="105029"/>
                </a:lnTo>
                <a:lnTo>
                  <a:pt x="657860" y="84074"/>
                </a:lnTo>
                <a:lnTo>
                  <a:pt x="658533" y="76962"/>
                </a:lnTo>
                <a:lnTo>
                  <a:pt x="659892" y="62992"/>
                </a:lnTo>
                <a:lnTo>
                  <a:pt x="660184" y="57912"/>
                </a:lnTo>
                <a:lnTo>
                  <a:pt x="661162" y="41402"/>
                </a:lnTo>
                <a:lnTo>
                  <a:pt x="661225" y="38481"/>
                </a:lnTo>
                <a:lnTo>
                  <a:pt x="661670" y="20066"/>
                </a:lnTo>
                <a:lnTo>
                  <a:pt x="603758" y="18796"/>
                </a:lnTo>
                <a:lnTo>
                  <a:pt x="603250" y="39624"/>
                </a:lnTo>
                <a:lnTo>
                  <a:pt x="603377" y="38481"/>
                </a:lnTo>
                <a:lnTo>
                  <a:pt x="602107" y="58928"/>
                </a:lnTo>
                <a:lnTo>
                  <a:pt x="602234" y="57912"/>
                </a:lnTo>
                <a:lnTo>
                  <a:pt x="600379" y="77444"/>
                </a:lnTo>
                <a:lnTo>
                  <a:pt x="600456" y="76962"/>
                </a:lnTo>
                <a:lnTo>
                  <a:pt x="600329" y="78105"/>
                </a:lnTo>
                <a:lnTo>
                  <a:pt x="600379" y="77444"/>
                </a:lnTo>
                <a:lnTo>
                  <a:pt x="600290" y="78105"/>
                </a:lnTo>
                <a:lnTo>
                  <a:pt x="597916" y="95758"/>
                </a:lnTo>
                <a:lnTo>
                  <a:pt x="597725" y="96774"/>
                </a:lnTo>
                <a:lnTo>
                  <a:pt x="594487" y="115316"/>
                </a:lnTo>
                <a:lnTo>
                  <a:pt x="594741" y="114300"/>
                </a:lnTo>
                <a:lnTo>
                  <a:pt x="590943" y="132676"/>
                </a:lnTo>
                <a:lnTo>
                  <a:pt x="590765" y="133350"/>
                </a:lnTo>
                <a:lnTo>
                  <a:pt x="586701" y="149974"/>
                </a:lnTo>
                <a:lnTo>
                  <a:pt x="586435" y="150876"/>
                </a:lnTo>
                <a:lnTo>
                  <a:pt x="581406" y="168148"/>
                </a:lnTo>
                <a:lnTo>
                  <a:pt x="575945" y="184785"/>
                </a:lnTo>
                <a:lnTo>
                  <a:pt x="576199" y="183896"/>
                </a:lnTo>
                <a:lnTo>
                  <a:pt x="575868" y="184785"/>
                </a:lnTo>
                <a:lnTo>
                  <a:pt x="570026" y="200787"/>
                </a:lnTo>
                <a:lnTo>
                  <a:pt x="569810" y="201295"/>
                </a:lnTo>
                <a:lnTo>
                  <a:pt x="563245" y="216789"/>
                </a:lnTo>
                <a:lnTo>
                  <a:pt x="563753" y="215773"/>
                </a:lnTo>
                <a:lnTo>
                  <a:pt x="556133" y="232029"/>
                </a:lnTo>
                <a:lnTo>
                  <a:pt x="556641" y="231152"/>
                </a:lnTo>
                <a:lnTo>
                  <a:pt x="548716" y="246354"/>
                </a:lnTo>
                <a:lnTo>
                  <a:pt x="549148" y="245618"/>
                </a:lnTo>
                <a:lnTo>
                  <a:pt x="548513" y="246761"/>
                </a:lnTo>
                <a:lnTo>
                  <a:pt x="548716" y="246354"/>
                </a:lnTo>
                <a:lnTo>
                  <a:pt x="548487" y="246761"/>
                </a:lnTo>
                <a:lnTo>
                  <a:pt x="540385" y="260858"/>
                </a:lnTo>
                <a:lnTo>
                  <a:pt x="541020" y="259969"/>
                </a:lnTo>
                <a:lnTo>
                  <a:pt x="532091" y="274104"/>
                </a:lnTo>
                <a:lnTo>
                  <a:pt x="532638" y="273304"/>
                </a:lnTo>
                <a:lnTo>
                  <a:pt x="531876" y="274447"/>
                </a:lnTo>
                <a:lnTo>
                  <a:pt x="532091" y="274104"/>
                </a:lnTo>
                <a:lnTo>
                  <a:pt x="531850" y="274447"/>
                </a:lnTo>
                <a:lnTo>
                  <a:pt x="529602" y="277736"/>
                </a:lnTo>
                <a:lnTo>
                  <a:pt x="492633" y="255524"/>
                </a:lnTo>
                <a:lnTo>
                  <a:pt x="493903" y="256286"/>
                </a:lnTo>
                <a:lnTo>
                  <a:pt x="492760" y="255524"/>
                </a:lnTo>
                <a:lnTo>
                  <a:pt x="458647" y="232791"/>
                </a:lnTo>
                <a:lnTo>
                  <a:pt x="458647" y="351980"/>
                </a:lnTo>
                <a:lnTo>
                  <a:pt x="451243" y="357187"/>
                </a:lnTo>
                <a:lnTo>
                  <a:pt x="417131" y="375615"/>
                </a:lnTo>
                <a:lnTo>
                  <a:pt x="391922" y="384429"/>
                </a:lnTo>
                <a:lnTo>
                  <a:pt x="393827" y="383794"/>
                </a:lnTo>
                <a:lnTo>
                  <a:pt x="380276" y="387096"/>
                </a:lnTo>
                <a:lnTo>
                  <a:pt x="368287" y="389089"/>
                </a:lnTo>
                <a:lnTo>
                  <a:pt x="355600" y="390309"/>
                </a:lnTo>
                <a:lnTo>
                  <a:pt x="343154" y="390626"/>
                </a:lnTo>
                <a:lnTo>
                  <a:pt x="332219" y="390144"/>
                </a:lnTo>
                <a:lnTo>
                  <a:pt x="330581" y="390080"/>
                </a:lnTo>
                <a:lnTo>
                  <a:pt x="330098" y="390017"/>
                </a:lnTo>
                <a:lnTo>
                  <a:pt x="320078" y="388874"/>
                </a:lnTo>
                <a:lnTo>
                  <a:pt x="317055" y="388531"/>
                </a:lnTo>
                <a:lnTo>
                  <a:pt x="316865" y="388493"/>
                </a:lnTo>
                <a:lnTo>
                  <a:pt x="306705" y="386588"/>
                </a:lnTo>
                <a:lnTo>
                  <a:pt x="306222" y="386499"/>
                </a:lnTo>
                <a:lnTo>
                  <a:pt x="305079" y="386207"/>
                </a:lnTo>
                <a:lnTo>
                  <a:pt x="294601" y="383540"/>
                </a:lnTo>
                <a:lnTo>
                  <a:pt x="293141" y="383171"/>
                </a:lnTo>
                <a:lnTo>
                  <a:pt x="292735" y="383032"/>
                </a:lnTo>
                <a:lnTo>
                  <a:pt x="282829" y="379730"/>
                </a:lnTo>
                <a:lnTo>
                  <a:pt x="280733" y="379044"/>
                </a:lnTo>
                <a:lnTo>
                  <a:pt x="280568" y="378980"/>
                </a:lnTo>
                <a:lnTo>
                  <a:pt x="270852" y="375031"/>
                </a:lnTo>
                <a:lnTo>
                  <a:pt x="270217" y="374777"/>
                </a:lnTo>
                <a:lnTo>
                  <a:pt x="269176" y="374269"/>
                </a:lnTo>
                <a:lnTo>
                  <a:pt x="259130" y="369443"/>
                </a:lnTo>
                <a:lnTo>
                  <a:pt x="257810" y="368833"/>
                </a:lnTo>
                <a:lnTo>
                  <a:pt x="257581" y="368681"/>
                </a:lnTo>
                <a:lnTo>
                  <a:pt x="247815" y="363220"/>
                </a:lnTo>
                <a:lnTo>
                  <a:pt x="245999" y="362204"/>
                </a:lnTo>
                <a:lnTo>
                  <a:pt x="247523" y="363220"/>
                </a:lnTo>
                <a:lnTo>
                  <a:pt x="236537" y="356235"/>
                </a:lnTo>
                <a:lnTo>
                  <a:pt x="235966" y="355879"/>
                </a:lnTo>
                <a:lnTo>
                  <a:pt x="235077" y="355219"/>
                </a:lnTo>
                <a:lnTo>
                  <a:pt x="225323" y="348107"/>
                </a:lnTo>
                <a:lnTo>
                  <a:pt x="224282" y="347345"/>
                </a:lnTo>
                <a:lnTo>
                  <a:pt x="224980" y="347865"/>
                </a:lnTo>
                <a:lnTo>
                  <a:pt x="224332" y="347345"/>
                </a:lnTo>
                <a:lnTo>
                  <a:pt x="214630" y="339598"/>
                </a:lnTo>
                <a:lnTo>
                  <a:pt x="213487" y="338582"/>
                </a:lnTo>
                <a:lnTo>
                  <a:pt x="204216" y="330327"/>
                </a:lnTo>
                <a:lnTo>
                  <a:pt x="202946" y="329184"/>
                </a:lnTo>
                <a:lnTo>
                  <a:pt x="204089" y="330327"/>
                </a:lnTo>
                <a:lnTo>
                  <a:pt x="193929" y="320294"/>
                </a:lnTo>
                <a:lnTo>
                  <a:pt x="193738" y="320103"/>
                </a:lnTo>
                <a:lnTo>
                  <a:pt x="193001" y="319278"/>
                </a:lnTo>
                <a:lnTo>
                  <a:pt x="184175" y="309499"/>
                </a:lnTo>
                <a:lnTo>
                  <a:pt x="183832" y="309130"/>
                </a:lnTo>
                <a:lnTo>
                  <a:pt x="183299" y="308483"/>
                </a:lnTo>
                <a:lnTo>
                  <a:pt x="174802" y="298196"/>
                </a:lnTo>
                <a:lnTo>
                  <a:pt x="174256" y="297535"/>
                </a:lnTo>
                <a:lnTo>
                  <a:pt x="173901" y="297053"/>
                </a:lnTo>
                <a:lnTo>
                  <a:pt x="165595" y="285877"/>
                </a:lnTo>
                <a:lnTo>
                  <a:pt x="164846" y="284861"/>
                </a:lnTo>
                <a:lnTo>
                  <a:pt x="165481" y="285877"/>
                </a:lnTo>
                <a:lnTo>
                  <a:pt x="156768" y="273177"/>
                </a:lnTo>
                <a:lnTo>
                  <a:pt x="156222" y="272402"/>
                </a:lnTo>
                <a:lnTo>
                  <a:pt x="156095" y="272199"/>
                </a:lnTo>
                <a:lnTo>
                  <a:pt x="148412" y="259842"/>
                </a:lnTo>
                <a:lnTo>
                  <a:pt x="147701" y="258699"/>
                </a:lnTo>
                <a:lnTo>
                  <a:pt x="148336" y="259842"/>
                </a:lnTo>
                <a:lnTo>
                  <a:pt x="140398" y="245884"/>
                </a:lnTo>
                <a:lnTo>
                  <a:pt x="139827" y="244856"/>
                </a:lnTo>
                <a:lnTo>
                  <a:pt x="140335" y="245884"/>
                </a:lnTo>
                <a:lnTo>
                  <a:pt x="132334" y="230390"/>
                </a:lnTo>
                <a:lnTo>
                  <a:pt x="133223" y="231914"/>
                </a:lnTo>
                <a:lnTo>
                  <a:pt x="132537" y="230390"/>
                </a:lnTo>
                <a:lnTo>
                  <a:pt x="119468" y="200787"/>
                </a:lnTo>
                <a:lnTo>
                  <a:pt x="118922" y="199555"/>
                </a:lnTo>
                <a:lnTo>
                  <a:pt x="118770" y="199136"/>
                </a:lnTo>
                <a:lnTo>
                  <a:pt x="115011" y="188849"/>
                </a:lnTo>
                <a:lnTo>
                  <a:pt x="114693" y="188010"/>
                </a:lnTo>
                <a:lnTo>
                  <a:pt x="140169" y="183705"/>
                </a:lnTo>
                <a:lnTo>
                  <a:pt x="139827" y="209550"/>
                </a:lnTo>
                <a:lnTo>
                  <a:pt x="194703" y="183095"/>
                </a:lnTo>
                <a:lnTo>
                  <a:pt x="206121" y="201422"/>
                </a:lnTo>
                <a:lnTo>
                  <a:pt x="247904" y="238264"/>
                </a:lnTo>
                <a:lnTo>
                  <a:pt x="293116" y="270637"/>
                </a:lnTo>
                <a:lnTo>
                  <a:pt x="343535" y="300482"/>
                </a:lnTo>
                <a:lnTo>
                  <a:pt x="398907" y="327660"/>
                </a:lnTo>
                <a:lnTo>
                  <a:pt x="458647" y="351980"/>
                </a:lnTo>
                <a:lnTo>
                  <a:pt x="458647" y="232791"/>
                </a:lnTo>
                <a:lnTo>
                  <a:pt x="458089" y="232410"/>
                </a:lnTo>
                <a:lnTo>
                  <a:pt x="459486" y="233299"/>
                </a:lnTo>
                <a:lnTo>
                  <a:pt x="458292" y="232410"/>
                </a:lnTo>
                <a:lnTo>
                  <a:pt x="426720" y="208788"/>
                </a:lnTo>
                <a:lnTo>
                  <a:pt x="428117" y="209804"/>
                </a:lnTo>
                <a:lnTo>
                  <a:pt x="426910" y="208788"/>
                </a:lnTo>
                <a:lnTo>
                  <a:pt x="410832" y="195122"/>
                </a:lnTo>
                <a:lnTo>
                  <a:pt x="410832" y="269227"/>
                </a:lnTo>
                <a:lnTo>
                  <a:pt x="396811" y="262636"/>
                </a:lnTo>
                <a:lnTo>
                  <a:pt x="395732" y="262128"/>
                </a:lnTo>
                <a:lnTo>
                  <a:pt x="396621" y="262636"/>
                </a:lnTo>
                <a:lnTo>
                  <a:pt x="370459" y="249174"/>
                </a:lnTo>
                <a:lnTo>
                  <a:pt x="371475" y="249682"/>
                </a:lnTo>
                <a:lnTo>
                  <a:pt x="370560" y="249174"/>
                </a:lnTo>
                <a:lnTo>
                  <a:pt x="347713" y="236359"/>
                </a:lnTo>
                <a:lnTo>
                  <a:pt x="346583" y="235712"/>
                </a:lnTo>
                <a:lnTo>
                  <a:pt x="347599" y="236359"/>
                </a:lnTo>
                <a:lnTo>
                  <a:pt x="324104" y="221742"/>
                </a:lnTo>
                <a:lnTo>
                  <a:pt x="325247" y="222389"/>
                </a:lnTo>
                <a:lnTo>
                  <a:pt x="324307" y="221742"/>
                </a:lnTo>
                <a:lnTo>
                  <a:pt x="304139" y="208026"/>
                </a:lnTo>
                <a:lnTo>
                  <a:pt x="303174" y="207391"/>
                </a:lnTo>
                <a:lnTo>
                  <a:pt x="303022" y="207276"/>
                </a:lnTo>
                <a:lnTo>
                  <a:pt x="290537" y="197916"/>
                </a:lnTo>
                <a:lnTo>
                  <a:pt x="320509" y="182740"/>
                </a:lnTo>
                <a:lnTo>
                  <a:pt x="330581" y="199136"/>
                </a:lnTo>
                <a:lnTo>
                  <a:pt x="360172" y="228092"/>
                </a:lnTo>
                <a:lnTo>
                  <a:pt x="391287" y="254508"/>
                </a:lnTo>
                <a:lnTo>
                  <a:pt x="410832" y="269227"/>
                </a:lnTo>
                <a:lnTo>
                  <a:pt x="410832" y="195122"/>
                </a:lnTo>
                <a:lnTo>
                  <a:pt x="400164" y="186055"/>
                </a:lnTo>
                <a:lnTo>
                  <a:pt x="398526" y="184658"/>
                </a:lnTo>
                <a:lnTo>
                  <a:pt x="399923" y="186055"/>
                </a:lnTo>
                <a:lnTo>
                  <a:pt x="379196" y="165735"/>
                </a:lnTo>
                <a:lnTo>
                  <a:pt x="376364" y="162966"/>
                </a:lnTo>
                <a:lnTo>
                  <a:pt x="374713" y="160274"/>
                </a:lnTo>
                <a:lnTo>
                  <a:pt x="372376" y="156464"/>
                </a:lnTo>
                <a:lnTo>
                  <a:pt x="421767" y="131445"/>
                </a:lnTo>
                <a:lnTo>
                  <a:pt x="419531" y="129794"/>
                </a:lnTo>
                <a:lnTo>
                  <a:pt x="266661" y="16383"/>
                </a:lnTo>
                <a:lnTo>
                  <a:pt x="266661" y="178638"/>
                </a:lnTo>
                <a:lnTo>
                  <a:pt x="265049" y="177292"/>
                </a:lnTo>
                <a:lnTo>
                  <a:pt x="266319" y="178308"/>
                </a:lnTo>
                <a:lnTo>
                  <a:pt x="265214" y="177292"/>
                </a:lnTo>
                <a:lnTo>
                  <a:pt x="254698" y="167513"/>
                </a:lnTo>
                <a:lnTo>
                  <a:pt x="251218" y="164287"/>
                </a:lnTo>
                <a:lnTo>
                  <a:pt x="249593" y="161671"/>
                </a:lnTo>
                <a:lnTo>
                  <a:pt x="247167" y="157797"/>
                </a:lnTo>
                <a:lnTo>
                  <a:pt x="266496" y="148475"/>
                </a:lnTo>
                <a:lnTo>
                  <a:pt x="266661" y="178638"/>
                </a:lnTo>
                <a:lnTo>
                  <a:pt x="266661" y="16383"/>
                </a:lnTo>
                <a:lnTo>
                  <a:pt x="265811" y="15748"/>
                </a:lnTo>
                <a:lnTo>
                  <a:pt x="266306" y="110972"/>
                </a:lnTo>
                <a:lnTo>
                  <a:pt x="142494" y="15367"/>
                </a:lnTo>
                <a:lnTo>
                  <a:pt x="140817" y="136690"/>
                </a:lnTo>
                <a:lnTo>
                  <a:pt x="114401" y="100520"/>
                </a:lnTo>
                <a:lnTo>
                  <a:pt x="114401" y="188061"/>
                </a:lnTo>
                <a:lnTo>
                  <a:pt x="114401" y="100520"/>
                </a:lnTo>
                <a:lnTo>
                  <a:pt x="56769" y="21590"/>
                </a:lnTo>
                <a:lnTo>
                  <a:pt x="0" y="207391"/>
                </a:lnTo>
                <a:lnTo>
                  <a:pt x="57277" y="197713"/>
                </a:lnTo>
                <a:lnTo>
                  <a:pt x="57912" y="201295"/>
                </a:lnTo>
                <a:lnTo>
                  <a:pt x="80518" y="256032"/>
                </a:lnTo>
                <a:lnTo>
                  <a:pt x="107950" y="304419"/>
                </a:lnTo>
                <a:lnTo>
                  <a:pt x="139954" y="346964"/>
                </a:lnTo>
                <a:lnTo>
                  <a:pt x="176657" y="383286"/>
                </a:lnTo>
                <a:lnTo>
                  <a:pt x="217170" y="412496"/>
                </a:lnTo>
                <a:lnTo>
                  <a:pt x="261747" y="433832"/>
                </a:lnTo>
                <a:lnTo>
                  <a:pt x="309245" y="446024"/>
                </a:lnTo>
                <a:lnTo>
                  <a:pt x="342265" y="448564"/>
                </a:lnTo>
                <a:lnTo>
                  <a:pt x="359283" y="448183"/>
                </a:lnTo>
                <a:lnTo>
                  <a:pt x="408432" y="439928"/>
                </a:lnTo>
                <a:lnTo>
                  <a:pt x="454787" y="422021"/>
                </a:lnTo>
                <a:lnTo>
                  <a:pt x="497459" y="395605"/>
                </a:lnTo>
                <a:lnTo>
                  <a:pt x="503643" y="390652"/>
                </a:lnTo>
                <a:lnTo>
                  <a:pt x="503961" y="390398"/>
                </a:lnTo>
                <a:lnTo>
                  <a:pt x="504126" y="390271"/>
                </a:lnTo>
                <a:lnTo>
                  <a:pt x="505396" y="389255"/>
                </a:lnTo>
                <a:lnTo>
                  <a:pt x="505714" y="389001"/>
                </a:lnTo>
                <a:lnTo>
                  <a:pt x="507936" y="387223"/>
                </a:lnTo>
                <a:lnTo>
                  <a:pt x="508406" y="386842"/>
                </a:lnTo>
                <a:lnTo>
                  <a:pt x="510794" y="384937"/>
                </a:lnTo>
                <a:lnTo>
                  <a:pt x="511365" y="384429"/>
                </a:lnTo>
                <a:lnTo>
                  <a:pt x="515747" y="380619"/>
                </a:lnTo>
                <a:lnTo>
                  <a:pt x="516470" y="379984"/>
                </a:lnTo>
                <a:lnTo>
                  <a:pt x="520992" y="376047"/>
                </a:lnTo>
                <a:lnTo>
                  <a:pt x="521868" y="375285"/>
                </a:lnTo>
                <a:lnTo>
                  <a:pt x="523621" y="373761"/>
                </a:lnTo>
                <a:lnTo>
                  <a:pt x="556387" y="383159"/>
                </a:lnTo>
                <a:lnTo>
                  <a:pt x="590804" y="392049"/>
                </a:lnTo>
                <a:lnTo>
                  <a:pt x="626237" y="400050"/>
                </a:lnTo>
                <a:lnTo>
                  <a:pt x="662305" y="407289"/>
                </a:lnTo>
                <a:lnTo>
                  <a:pt x="669124" y="408495"/>
                </a:lnTo>
                <a:lnTo>
                  <a:pt x="687070" y="415798"/>
                </a:lnTo>
                <a:lnTo>
                  <a:pt x="739521" y="435483"/>
                </a:lnTo>
                <a:lnTo>
                  <a:pt x="794385" y="454152"/>
                </a:lnTo>
                <a:lnTo>
                  <a:pt x="851408" y="471805"/>
                </a:lnTo>
                <a:lnTo>
                  <a:pt x="910463" y="488569"/>
                </a:lnTo>
                <a:lnTo>
                  <a:pt x="971804" y="504444"/>
                </a:lnTo>
                <a:lnTo>
                  <a:pt x="1034923" y="519176"/>
                </a:lnTo>
                <a:lnTo>
                  <a:pt x="1100074" y="532892"/>
                </a:lnTo>
                <a:lnTo>
                  <a:pt x="1167003" y="545465"/>
                </a:lnTo>
                <a:lnTo>
                  <a:pt x="1235583" y="557022"/>
                </a:lnTo>
                <a:lnTo>
                  <a:pt x="1305941" y="567309"/>
                </a:lnTo>
                <a:lnTo>
                  <a:pt x="1377950" y="576580"/>
                </a:lnTo>
                <a:lnTo>
                  <a:pt x="1525778" y="591312"/>
                </a:lnTo>
                <a:lnTo>
                  <a:pt x="1678800" y="600964"/>
                </a:lnTo>
                <a:lnTo>
                  <a:pt x="1836293" y="605345"/>
                </a:lnTo>
                <a:lnTo>
                  <a:pt x="1920367" y="605434"/>
                </a:lnTo>
                <a:lnTo>
                  <a:pt x="2003298" y="603999"/>
                </a:lnTo>
                <a:lnTo>
                  <a:pt x="2165604" y="596646"/>
                </a:lnTo>
                <a:lnTo>
                  <a:pt x="2322830" y="583692"/>
                </a:lnTo>
                <a:lnTo>
                  <a:pt x="2399284" y="575183"/>
                </a:lnTo>
                <a:lnTo>
                  <a:pt x="2474214" y="565277"/>
                </a:lnTo>
                <a:lnTo>
                  <a:pt x="2547366" y="554101"/>
                </a:lnTo>
                <a:lnTo>
                  <a:pt x="2585237" y="547497"/>
                </a:lnTo>
                <a:lnTo>
                  <a:pt x="2618740" y="541655"/>
                </a:lnTo>
                <a:lnTo>
                  <a:pt x="2633014" y="538861"/>
                </a:lnTo>
                <a:lnTo>
                  <a:pt x="2688209" y="528066"/>
                </a:lnTo>
                <a:lnTo>
                  <a:pt x="2755646" y="513334"/>
                </a:lnTo>
                <a:lnTo>
                  <a:pt x="2777439" y="508000"/>
                </a:lnTo>
                <a:lnTo>
                  <a:pt x="2821051" y="497332"/>
                </a:lnTo>
                <a:lnTo>
                  <a:pt x="2884297" y="480314"/>
                </a:lnTo>
                <a:lnTo>
                  <a:pt x="2914434" y="471297"/>
                </a:lnTo>
                <a:lnTo>
                  <a:pt x="2945003" y="462153"/>
                </a:lnTo>
                <a:lnTo>
                  <a:pt x="2960611" y="457073"/>
                </a:lnTo>
                <a:lnTo>
                  <a:pt x="3003550" y="443103"/>
                </a:lnTo>
                <a:lnTo>
                  <a:pt x="3008833" y="441198"/>
                </a:lnTo>
                <a:lnTo>
                  <a:pt x="3054972" y="424561"/>
                </a:lnTo>
                <a:lnTo>
                  <a:pt x="3059557" y="422910"/>
                </a:lnTo>
                <a:lnTo>
                  <a:pt x="3099473" y="407035"/>
                </a:lnTo>
                <a:lnTo>
                  <a:pt x="3112897" y="401701"/>
                </a:lnTo>
                <a:lnTo>
                  <a:pt x="3143656" y="388239"/>
                </a:lnTo>
                <a:lnTo>
                  <a:pt x="3163697" y="379476"/>
                </a:lnTo>
                <a:lnTo>
                  <a:pt x="3185528" y="368935"/>
                </a:lnTo>
                <a:lnTo>
                  <a:pt x="3211576" y="356362"/>
                </a:lnTo>
                <a:lnTo>
                  <a:pt x="3227273" y="347980"/>
                </a:lnTo>
                <a:lnTo>
                  <a:pt x="3256534" y="332359"/>
                </a:lnTo>
                <a:lnTo>
                  <a:pt x="3266135" y="326644"/>
                </a:lnTo>
                <a:lnTo>
                  <a:pt x="3298571" y="307340"/>
                </a:lnTo>
                <a:lnTo>
                  <a:pt x="3302038" y="305054"/>
                </a:lnTo>
                <a:lnTo>
                  <a:pt x="3337687" y="281559"/>
                </a:lnTo>
                <a:lnTo>
                  <a:pt x="3369106" y="257937"/>
                </a:lnTo>
                <a:lnTo>
                  <a:pt x="3373501" y="254635"/>
                </a:lnTo>
                <a:lnTo>
                  <a:pt x="3397021" y="234708"/>
                </a:lnTo>
                <a:lnTo>
                  <a:pt x="3406013" y="227076"/>
                </a:lnTo>
                <a:lnTo>
                  <a:pt x="3423323" y="210058"/>
                </a:lnTo>
                <a:lnTo>
                  <a:pt x="3424491" y="208927"/>
                </a:lnTo>
                <a:lnTo>
                  <a:pt x="3435223" y="198374"/>
                </a:lnTo>
                <a:lnTo>
                  <a:pt x="3447923" y="183642"/>
                </a:lnTo>
                <a:lnTo>
                  <a:pt x="3460750" y="168783"/>
                </a:lnTo>
                <a:lnTo>
                  <a:pt x="3467265" y="159639"/>
                </a:lnTo>
                <a:lnTo>
                  <a:pt x="3468535" y="157861"/>
                </a:lnTo>
                <a:lnTo>
                  <a:pt x="3482594" y="138176"/>
                </a:lnTo>
                <a:lnTo>
                  <a:pt x="3486137" y="131953"/>
                </a:lnTo>
                <a:lnTo>
                  <a:pt x="3499675" y="108204"/>
                </a:lnTo>
                <a:lnTo>
                  <a:pt x="3500628" y="106553"/>
                </a:lnTo>
                <a:lnTo>
                  <a:pt x="3501009" y="105664"/>
                </a:lnTo>
                <a:lnTo>
                  <a:pt x="3511042" y="82296"/>
                </a:lnTo>
                <a:lnTo>
                  <a:pt x="3512350" y="79248"/>
                </a:lnTo>
                <a:lnTo>
                  <a:pt x="3514598" y="74041"/>
                </a:lnTo>
                <a:lnTo>
                  <a:pt x="3519728" y="56261"/>
                </a:lnTo>
                <a:lnTo>
                  <a:pt x="3520681" y="52959"/>
                </a:lnTo>
                <a:lnTo>
                  <a:pt x="3524250" y="40640"/>
                </a:lnTo>
                <a:lnTo>
                  <a:pt x="3525761" y="30226"/>
                </a:lnTo>
                <a:lnTo>
                  <a:pt x="3526307" y="26543"/>
                </a:lnTo>
                <a:lnTo>
                  <a:pt x="3528949" y="850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35940" y="236982"/>
            <a:ext cx="52031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D5060"/>
                </a:solidFill>
              </a:rPr>
              <a:t>A</a:t>
            </a:r>
            <a:r>
              <a:rPr sz="3200" spc="-13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simple</a:t>
            </a:r>
            <a:r>
              <a:rPr sz="3200" spc="-50" dirty="0">
                <a:solidFill>
                  <a:srgbClr val="4D5060"/>
                </a:solidFill>
              </a:rPr>
              <a:t> </a:t>
            </a:r>
            <a:r>
              <a:rPr sz="3200" spc="-5" dirty="0">
                <a:solidFill>
                  <a:srgbClr val="4D5060"/>
                </a:solidFill>
              </a:rPr>
              <a:t>parallel</a:t>
            </a:r>
            <a:r>
              <a:rPr sz="3200" spc="-1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algorithm</a:t>
            </a:r>
            <a:endParaRPr sz="3200"/>
          </a:p>
        </p:txBody>
      </p:sp>
      <p:sp>
        <p:nvSpPr>
          <p:cNvPr id="23" name="object 23"/>
          <p:cNvSpPr txBox="1"/>
          <p:nvPr/>
        </p:nvSpPr>
        <p:spPr>
          <a:xfrm>
            <a:off x="122326" y="2270886"/>
            <a:ext cx="541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H</a:t>
            </a:r>
            <a:r>
              <a:rPr sz="2400" i="1" spc="-10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69339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35632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01926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68345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34639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40" y="1751533"/>
            <a:ext cx="655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8000"/>
                </a:solidFill>
                <a:latin typeface="Microsoft Sans Serif"/>
                <a:cs typeface="Microsoft Sans Serif"/>
              </a:rPr>
              <a:t>Iterate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00678" y="174015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66971" y="174015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7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33264" y="174015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51916" y="2199132"/>
            <a:ext cx="4541520" cy="577850"/>
            <a:chOff x="851916" y="2199132"/>
            <a:chExt cx="4541520" cy="577850"/>
          </a:xfrm>
        </p:grpSpPr>
        <p:sp>
          <p:nvSpPr>
            <p:cNvPr id="34" name="object 34"/>
            <p:cNvSpPr/>
            <p:nvPr/>
          </p:nvSpPr>
          <p:spPr>
            <a:xfrm>
              <a:off x="858012" y="2205228"/>
              <a:ext cx="567055" cy="565785"/>
            </a:xfrm>
            <a:custGeom>
              <a:avLst/>
              <a:gdLst/>
              <a:ahLst/>
              <a:cxnLst/>
              <a:rect l="l" t="t" r="r" b="b"/>
              <a:pathLst>
                <a:path w="567055" h="565785">
                  <a:moveTo>
                    <a:pt x="566928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566928" y="565403"/>
                  </a:lnTo>
                  <a:lnTo>
                    <a:pt x="56692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8012" y="2205228"/>
              <a:ext cx="567055" cy="565785"/>
            </a:xfrm>
            <a:custGeom>
              <a:avLst/>
              <a:gdLst/>
              <a:ahLst/>
              <a:cxnLst/>
              <a:rect l="l" t="t" r="r" b="b"/>
              <a:pathLst>
                <a:path w="567055" h="565785">
                  <a:moveTo>
                    <a:pt x="0" y="565403"/>
                  </a:moveTo>
                  <a:lnTo>
                    <a:pt x="566928" y="565403"/>
                  </a:lnTo>
                  <a:lnTo>
                    <a:pt x="566928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24940" y="2205228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5" h="565785">
                  <a:moveTo>
                    <a:pt x="565404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565404" y="565403"/>
                  </a:lnTo>
                  <a:lnTo>
                    <a:pt x="5654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24940" y="2205228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5" h="565785">
                  <a:moveTo>
                    <a:pt x="0" y="565403"/>
                  </a:moveTo>
                  <a:lnTo>
                    <a:pt x="565404" y="565403"/>
                  </a:lnTo>
                  <a:lnTo>
                    <a:pt x="565404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90344" y="2205228"/>
              <a:ext cx="567055" cy="565785"/>
            </a:xfrm>
            <a:custGeom>
              <a:avLst/>
              <a:gdLst/>
              <a:ahLst/>
              <a:cxnLst/>
              <a:rect l="l" t="t" r="r" b="b"/>
              <a:pathLst>
                <a:path w="567055" h="565785">
                  <a:moveTo>
                    <a:pt x="566928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566928" y="565403"/>
                  </a:lnTo>
                  <a:lnTo>
                    <a:pt x="56692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90344" y="2205228"/>
              <a:ext cx="567055" cy="565785"/>
            </a:xfrm>
            <a:custGeom>
              <a:avLst/>
              <a:gdLst/>
              <a:ahLst/>
              <a:cxnLst/>
              <a:rect l="l" t="t" r="r" b="b"/>
              <a:pathLst>
                <a:path w="567055" h="565785">
                  <a:moveTo>
                    <a:pt x="0" y="565403"/>
                  </a:moveTo>
                  <a:lnTo>
                    <a:pt x="566928" y="565403"/>
                  </a:lnTo>
                  <a:lnTo>
                    <a:pt x="566928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57272" y="2205228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5" h="565785">
                  <a:moveTo>
                    <a:pt x="565404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565404" y="565403"/>
                  </a:lnTo>
                  <a:lnTo>
                    <a:pt x="5654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57272" y="2205228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5" h="565785">
                  <a:moveTo>
                    <a:pt x="0" y="565403"/>
                  </a:moveTo>
                  <a:lnTo>
                    <a:pt x="565404" y="565403"/>
                  </a:lnTo>
                  <a:lnTo>
                    <a:pt x="565404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122676" y="2205228"/>
              <a:ext cx="567055" cy="565785"/>
            </a:xfrm>
            <a:custGeom>
              <a:avLst/>
              <a:gdLst/>
              <a:ahLst/>
              <a:cxnLst/>
              <a:rect l="l" t="t" r="r" b="b"/>
              <a:pathLst>
                <a:path w="567054" h="565785">
                  <a:moveTo>
                    <a:pt x="566927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566927" y="565403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22676" y="2205228"/>
              <a:ext cx="567055" cy="565785"/>
            </a:xfrm>
            <a:custGeom>
              <a:avLst/>
              <a:gdLst/>
              <a:ahLst/>
              <a:cxnLst/>
              <a:rect l="l" t="t" r="r" b="b"/>
              <a:pathLst>
                <a:path w="567054" h="565785">
                  <a:moveTo>
                    <a:pt x="0" y="565403"/>
                  </a:moveTo>
                  <a:lnTo>
                    <a:pt x="566927" y="565403"/>
                  </a:lnTo>
                  <a:lnTo>
                    <a:pt x="566927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89604" y="2205228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5" h="565785">
                  <a:moveTo>
                    <a:pt x="565403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565403" y="565403"/>
                  </a:lnTo>
                  <a:lnTo>
                    <a:pt x="56540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89604" y="2205228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5" h="565785">
                  <a:moveTo>
                    <a:pt x="0" y="565403"/>
                  </a:moveTo>
                  <a:lnTo>
                    <a:pt x="565403" y="565403"/>
                  </a:lnTo>
                  <a:lnTo>
                    <a:pt x="565403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55007" y="2205228"/>
              <a:ext cx="567055" cy="565785"/>
            </a:xfrm>
            <a:custGeom>
              <a:avLst/>
              <a:gdLst/>
              <a:ahLst/>
              <a:cxnLst/>
              <a:rect l="l" t="t" r="r" b="b"/>
              <a:pathLst>
                <a:path w="567054" h="565785">
                  <a:moveTo>
                    <a:pt x="566927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566927" y="565403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55007" y="2205228"/>
              <a:ext cx="567055" cy="565785"/>
            </a:xfrm>
            <a:custGeom>
              <a:avLst/>
              <a:gdLst/>
              <a:ahLst/>
              <a:cxnLst/>
              <a:rect l="l" t="t" r="r" b="b"/>
              <a:pathLst>
                <a:path w="567054" h="565785">
                  <a:moveTo>
                    <a:pt x="0" y="565403"/>
                  </a:moveTo>
                  <a:lnTo>
                    <a:pt x="566927" y="565403"/>
                  </a:lnTo>
                  <a:lnTo>
                    <a:pt x="566927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21936" y="2205228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5" h="565785">
                  <a:moveTo>
                    <a:pt x="565403" y="0"/>
                  </a:moveTo>
                  <a:lnTo>
                    <a:pt x="0" y="0"/>
                  </a:lnTo>
                  <a:lnTo>
                    <a:pt x="0" y="565403"/>
                  </a:lnTo>
                  <a:lnTo>
                    <a:pt x="565403" y="565403"/>
                  </a:lnTo>
                  <a:lnTo>
                    <a:pt x="56540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21936" y="2205228"/>
              <a:ext cx="565785" cy="565785"/>
            </a:xfrm>
            <a:custGeom>
              <a:avLst/>
              <a:gdLst/>
              <a:ahLst/>
              <a:cxnLst/>
              <a:rect l="l" t="t" r="r" b="b"/>
              <a:pathLst>
                <a:path w="565785" h="565785">
                  <a:moveTo>
                    <a:pt x="0" y="565403"/>
                  </a:moveTo>
                  <a:lnTo>
                    <a:pt x="565403" y="565403"/>
                  </a:lnTo>
                  <a:lnTo>
                    <a:pt x="565403" y="0"/>
                  </a:lnTo>
                  <a:lnTo>
                    <a:pt x="0" y="0"/>
                  </a:lnTo>
                  <a:lnTo>
                    <a:pt x="0" y="565403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035202" y="2239517"/>
            <a:ext cx="4176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8485" algn="l"/>
                <a:tab pos="1144905" algn="l"/>
                <a:tab pos="1710689" algn="l"/>
                <a:tab pos="2277110" algn="l"/>
                <a:tab pos="2843530" algn="l"/>
                <a:tab pos="3409950" algn="l"/>
                <a:tab pos="3975735" algn="l"/>
              </a:tabLst>
            </a:pPr>
            <a:r>
              <a:rPr sz="2800" spc="-85" dirty="0">
                <a:latin typeface="Microsoft Sans Serif"/>
                <a:cs typeface="Microsoft Sans Serif"/>
              </a:rPr>
              <a:t>1	1	2	4	2	3	4	2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51661" y="3027933"/>
            <a:ext cx="4542155" cy="579755"/>
            <a:chOff x="851661" y="3027933"/>
            <a:chExt cx="4542155" cy="579755"/>
          </a:xfrm>
        </p:grpSpPr>
        <p:sp>
          <p:nvSpPr>
            <p:cNvPr id="52" name="object 52"/>
            <p:cNvSpPr/>
            <p:nvPr/>
          </p:nvSpPr>
          <p:spPr>
            <a:xfrm>
              <a:off x="858011" y="3034283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5" h="567054">
                  <a:moveTo>
                    <a:pt x="566928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566928" y="566927"/>
                  </a:lnTo>
                  <a:lnTo>
                    <a:pt x="56692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58011" y="3034283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5" h="567054">
                  <a:moveTo>
                    <a:pt x="0" y="566927"/>
                  </a:moveTo>
                  <a:lnTo>
                    <a:pt x="566928" y="566927"/>
                  </a:lnTo>
                  <a:lnTo>
                    <a:pt x="566928" y="0"/>
                  </a:lnTo>
                  <a:lnTo>
                    <a:pt x="0" y="0"/>
                  </a:lnTo>
                  <a:lnTo>
                    <a:pt x="0" y="566927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24939" y="3034283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565404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565404" y="566927"/>
                  </a:lnTo>
                  <a:lnTo>
                    <a:pt x="5654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24939" y="3034283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0" y="566927"/>
                  </a:moveTo>
                  <a:lnTo>
                    <a:pt x="565404" y="566927"/>
                  </a:lnTo>
                  <a:lnTo>
                    <a:pt x="565404" y="0"/>
                  </a:lnTo>
                  <a:lnTo>
                    <a:pt x="0" y="0"/>
                  </a:lnTo>
                  <a:lnTo>
                    <a:pt x="0" y="566927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90344" y="3034283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5" h="567054">
                  <a:moveTo>
                    <a:pt x="566928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566928" y="566927"/>
                  </a:lnTo>
                  <a:lnTo>
                    <a:pt x="566928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990344" y="3034283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5" h="567054">
                  <a:moveTo>
                    <a:pt x="0" y="566927"/>
                  </a:moveTo>
                  <a:lnTo>
                    <a:pt x="566928" y="566927"/>
                  </a:lnTo>
                  <a:lnTo>
                    <a:pt x="566928" y="0"/>
                  </a:lnTo>
                  <a:lnTo>
                    <a:pt x="0" y="0"/>
                  </a:lnTo>
                  <a:lnTo>
                    <a:pt x="0" y="566927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557272" y="3034283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565404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565404" y="566927"/>
                  </a:lnTo>
                  <a:lnTo>
                    <a:pt x="5654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57272" y="3034283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0" y="566927"/>
                  </a:moveTo>
                  <a:lnTo>
                    <a:pt x="565404" y="566927"/>
                  </a:lnTo>
                  <a:lnTo>
                    <a:pt x="565404" y="0"/>
                  </a:lnTo>
                  <a:lnTo>
                    <a:pt x="0" y="0"/>
                  </a:lnTo>
                  <a:lnTo>
                    <a:pt x="0" y="566927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22676" y="3034283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4" h="567054">
                  <a:moveTo>
                    <a:pt x="566927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566927" y="566927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22676" y="3034283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4" h="567054">
                  <a:moveTo>
                    <a:pt x="0" y="566927"/>
                  </a:moveTo>
                  <a:lnTo>
                    <a:pt x="566927" y="566927"/>
                  </a:lnTo>
                  <a:lnTo>
                    <a:pt x="566927" y="0"/>
                  </a:lnTo>
                  <a:lnTo>
                    <a:pt x="0" y="0"/>
                  </a:lnTo>
                  <a:lnTo>
                    <a:pt x="0" y="566927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89604" y="3034283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565403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565403" y="566927"/>
                  </a:lnTo>
                  <a:lnTo>
                    <a:pt x="56540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89604" y="3034283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0" y="566927"/>
                  </a:moveTo>
                  <a:lnTo>
                    <a:pt x="565403" y="566927"/>
                  </a:lnTo>
                  <a:lnTo>
                    <a:pt x="565403" y="0"/>
                  </a:lnTo>
                  <a:lnTo>
                    <a:pt x="0" y="0"/>
                  </a:lnTo>
                  <a:lnTo>
                    <a:pt x="0" y="566927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55008" y="3034283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4" h="567054">
                  <a:moveTo>
                    <a:pt x="566927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566927" y="566927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55008" y="3034283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4" h="567054">
                  <a:moveTo>
                    <a:pt x="0" y="566927"/>
                  </a:moveTo>
                  <a:lnTo>
                    <a:pt x="566927" y="566927"/>
                  </a:lnTo>
                  <a:lnTo>
                    <a:pt x="566927" y="0"/>
                  </a:lnTo>
                  <a:lnTo>
                    <a:pt x="0" y="0"/>
                  </a:lnTo>
                  <a:lnTo>
                    <a:pt x="0" y="566927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21935" y="3034283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565403" y="0"/>
                  </a:moveTo>
                  <a:lnTo>
                    <a:pt x="0" y="0"/>
                  </a:lnTo>
                  <a:lnTo>
                    <a:pt x="0" y="566927"/>
                  </a:lnTo>
                  <a:lnTo>
                    <a:pt x="565403" y="566927"/>
                  </a:lnTo>
                  <a:lnTo>
                    <a:pt x="56540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21935" y="3034283"/>
              <a:ext cx="565785" cy="567055"/>
            </a:xfrm>
            <a:custGeom>
              <a:avLst/>
              <a:gdLst/>
              <a:ahLst/>
              <a:cxnLst/>
              <a:rect l="l" t="t" r="r" b="b"/>
              <a:pathLst>
                <a:path w="565785" h="567054">
                  <a:moveTo>
                    <a:pt x="0" y="566927"/>
                  </a:moveTo>
                  <a:lnTo>
                    <a:pt x="565403" y="566927"/>
                  </a:lnTo>
                  <a:lnTo>
                    <a:pt x="565403" y="0"/>
                  </a:lnTo>
                  <a:lnTo>
                    <a:pt x="0" y="0"/>
                  </a:lnTo>
                  <a:lnTo>
                    <a:pt x="0" y="566927"/>
                  </a:lnTo>
                  <a:close/>
                </a:path>
              </a:pathLst>
            </a:custGeom>
            <a:ln w="12192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22326" y="3069462"/>
            <a:ext cx="5093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9640" algn="l"/>
                <a:tab pos="1482090" algn="l"/>
                <a:tab pos="2071370" algn="l"/>
                <a:tab pos="2614930" algn="l"/>
                <a:tab pos="3191510" algn="l"/>
                <a:tab pos="3797935" algn="l"/>
                <a:tab pos="4313555" algn="l"/>
                <a:tab pos="4884420" algn="l"/>
              </a:tabLst>
            </a:pP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5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	</a:t>
            </a:r>
            <a:r>
              <a:rPr sz="2800" spc="-160" dirty="0">
                <a:latin typeface="Microsoft Sans Serif"/>
                <a:cs typeface="Microsoft Sans Serif"/>
              </a:rPr>
              <a:t>a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45" dirty="0">
                <a:latin typeface="Microsoft Sans Serif"/>
                <a:cs typeface="Microsoft Sans Serif"/>
              </a:rPr>
              <a:t>b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35" dirty="0">
                <a:latin typeface="Microsoft Sans Serif"/>
                <a:cs typeface="Microsoft Sans Serif"/>
              </a:rPr>
              <a:t>c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45" dirty="0">
                <a:latin typeface="Microsoft Sans Serif"/>
                <a:cs typeface="Microsoft Sans Serif"/>
              </a:rPr>
              <a:t>d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125" dirty="0">
                <a:latin typeface="Microsoft Sans Serif"/>
                <a:cs typeface="Microsoft Sans Serif"/>
              </a:rPr>
              <a:t>e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45" dirty="0">
                <a:latin typeface="Microsoft Sans Serif"/>
                <a:cs typeface="Microsoft Sans Serif"/>
              </a:rPr>
              <a:t>f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45" dirty="0">
                <a:latin typeface="Microsoft Sans Serif"/>
                <a:cs typeface="Microsoft Sans Serif"/>
              </a:rPr>
              <a:t>g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-20" dirty="0">
                <a:latin typeface="Microsoft Sans Serif"/>
                <a:cs typeface="Microsoft Sans Serif"/>
              </a:rPr>
              <a:t>h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031481" y="3584333"/>
            <a:ext cx="2927985" cy="448309"/>
          </a:xfrm>
          <a:custGeom>
            <a:avLst/>
            <a:gdLst/>
            <a:ahLst/>
            <a:cxnLst/>
            <a:rect l="l" t="t" r="r" b="b"/>
            <a:pathLst>
              <a:path w="2927985" h="448310">
                <a:moveTo>
                  <a:pt x="628154" y="1384"/>
                </a:moveTo>
                <a:lnTo>
                  <a:pt x="570242" y="0"/>
                </a:lnTo>
                <a:lnTo>
                  <a:pt x="569734" y="20815"/>
                </a:lnTo>
                <a:lnTo>
                  <a:pt x="569861" y="19812"/>
                </a:lnTo>
                <a:lnTo>
                  <a:pt x="568718" y="40246"/>
                </a:lnTo>
                <a:lnTo>
                  <a:pt x="568718" y="39230"/>
                </a:lnTo>
                <a:lnTo>
                  <a:pt x="568617" y="40246"/>
                </a:lnTo>
                <a:lnTo>
                  <a:pt x="566940" y="59423"/>
                </a:lnTo>
                <a:lnTo>
                  <a:pt x="567067" y="58534"/>
                </a:lnTo>
                <a:lnTo>
                  <a:pt x="564781" y="77203"/>
                </a:lnTo>
                <a:lnTo>
                  <a:pt x="564591" y="78346"/>
                </a:lnTo>
                <a:lnTo>
                  <a:pt x="561606" y="96761"/>
                </a:lnTo>
                <a:lnTo>
                  <a:pt x="561860" y="95872"/>
                </a:lnTo>
                <a:lnTo>
                  <a:pt x="558114" y="114592"/>
                </a:lnTo>
                <a:lnTo>
                  <a:pt x="553986" y="132448"/>
                </a:lnTo>
                <a:lnTo>
                  <a:pt x="554113" y="131686"/>
                </a:lnTo>
                <a:lnTo>
                  <a:pt x="553910" y="132448"/>
                </a:lnTo>
                <a:lnTo>
                  <a:pt x="549287" y="149974"/>
                </a:lnTo>
                <a:lnTo>
                  <a:pt x="549668" y="148831"/>
                </a:lnTo>
                <a:lnTo>
                  <a:pt x="544258" y="166039"/>
                </a:lnTo>
                <a:lnTo>
                  <a:pt x="544461" y="165468"/>
                </a:lnTo>
                <a:lnTo>
                  <a:pt x="544080" y="166611"/>
                </a:lnTo>
                <a:lnTo>
                  <a:pt x="544258" y="166039"/>
                </a:lnTo>
                <a:lnTo>
                  <a:pt x="544055" y="166611"/>
                </a:lnTo>
                <a:lnTo>
                  <a:pt x="538772" y="181597"/>
                </a:lnTo>
                <a:lnTo>
                  <a:pt x="538289" y="182740"/>
                </a:lnTo>
                <a:lnTo>
                  <a:pt x="525157" y="214490"/>
                </a:lnTo>
                <a:lnTo>
                  <a:pt x="525919" y="212966"/>
                </a:lnTo>
                <a:lnTo>
                  <a:pt x="518642" y="228003"/>
                </a:lnTo>
                <a:lnTo>
                  <a:pt x="518807" y="227698"/>
                </a:lnTo>
                <a:lnTo>
                  <a:pt x="518299" y="228714"/>
                </a:lnTo>
                <a:lnTo>
                  <a:pt x="518642" y="228003"/>
                </a:lnTo>
                <a:lnTo>
                  <a:pt x="518248" y="228714"/>
                </a:lnTo>
                <a:lnTo>
                  <a:pt x="511073" y="242074"/>
                </a:lnTo>
                <a:lnTo>
                  <a:pt x="511314" y="241668"/>
                </a:lnTo>
                <a:lnTo>
                  <a:pt x="510679" y="242811"/>
                </a:lnTo>
                <a:lnTo>
                  <a:pt x="511073" y="242074"/>
                </a:lnTo>
                <a:lnTo>
                  <a:pt x="510641" y="242811"/>
                </a:lnTo>
                <a:lnTo>
                  <a:pt x="502805" y="256146"/>
                </a:lnTo>
                <a:lnTo>
                  <a:pt x="503313" y="255257"/>
                </a:lnTo>
                <a:lnTo>
                  <a:pt x="502742" y="256146"/>
                </a:lnTo>
                <a:lnTo>
                  <a:pt x="494919" y="268312"/>
                </a:lnTo>
                <a:lnTo>
                  <a:pt x="494360" y="269100"/>
                </a:lnTo>
                <a:lnTo>
                  <a:pt x="486295" y="280276"/>
                </a:lnTo>
                <a:lnTo>
                  <a:pt x="485597" y="281165"/>
                </a:lnTo>
                <a:lnTo>
                  <a:pt x="477393" y="291719"/>
                </a:lnTo>
                <a:lnTo>
                  <a:pt x="476415" y="292849"/>
                </a:lnTo>
                <a:lnTo>
                  <a:pt x="467804" y="302844"/>
                </a:lnTo>
                <a:lnTo>
                  <a:pt x="467042" y="303644"/>
                </a:lnTo>
                <a:lnTo>
                  <a:pt x="457466" y="313677"/>
                </a:lnTo>
                <a:lnTo>
                  <a:pt x="458736" y="312534"/>
                </a:lnTo>
                <a:lnTo>
                  <a:pt x="447687" y="322821"/>
                </a:lnTo>
                <a:lnTo>
                  <a:pt x="448576" y="321932"/>
                </a:lnTo>
                <a:lnTo>
                  <a:pt x="437273" y="331457"/>
                </a:lnTo>
                <a:lnTo>
                  <a:pt x="438670" y="330441"/>
                </a:lnTo>
                <a:lnTo>
                  <a:pt x="427456" y="338861"/>
                </a:lnTo>
                <a:lnTo>
                  <a:pt x="426923" y="339204"/>
                </a:lnTo>
                <a:lnTo>
                  <a:pt x="416318" y="346316"/>
                </a:lnTo>
                <a:lnTo>
                  <a:pt x="417969" y="345173"/>
                </a:lnTo>
                <a:lnTo>
                  <a:pt x="373329" y="365506"/>
                </a:lnTo>
                <a:lnTo>
                  <a:pt x="327494" y="371944"/>
                </a:lnTo>
                <a:lnTo>
                  <a:pt x="317322" y="371462"/>
                </a:lnTo>
                <a:lnTo>
                  <a:pt x="316115" y="371411"/>
                </a:lnTo>
                <a:lnTo>
                  <a:pt x="315480" y="371335"/>
                </a:lnTo>
                <a:lnTo>
                  <a:pt x="305193" y="370205"/>
                </a:lnTo>
                <a:lnTo>
                  <a:pt x="305054" y="370179"/>
                </a:lnTo>
                <a:lnTo>
                  <a:pt x="303923" y="369938"/>
                </a:lnTo>
                <a:lnTo>
                  <a:pt x="294398" y="368033"/>
                </a:lnTo>
                <a:lnTo>
                  <a:pt x="292468" y="367652"/>
                </a:lnTo>
                <a:lnTo>
                  <a:pt x="292011" y="367525"/>
                </a:lnTo>
                <a:lnTo>
                  <a:pt x="282676" y="364985"/>
                </a:lnTo>
                <a:lnTo>
                  <a:pt x="281622" y="364705"/>
                </a:lnTo>
                <a:lnTo>
                  <a:pt x="280974" y="364477"/>
                </a:lnTo>
                <a:lnTo>
                  <a:pt x="271716" y="361302"/>
                </a:lnTo>
                <a:lnTo>
                  <a:pt x="270789" y="360984"/>
                </a:lnTo>
                <a:lnTo>
                  <a:pt x="269760" y="360540"/>
                </a:lnTo>
                <a:lnTo>
                  <a:pt x="260896" y="356730"/>
                </a:lnTo>
                <a:lnTo>
                  <a:pt x="259867" y="356298"/>
                </a:lnTo>
                <a:lnTo>
                  <a:pt x="258991" y="355841"/>
                </a:lnTo>
                <a:lnTo>
                  <a:pt x="248297" y="350380"/>
                </a:lnTo>
                <a:lnTo>
                  <a:pt x="249821" y="351142"/>
                </a:lnTo>
                <a:lnTo>
                  <a:pt x="248513" y="350380"/>
                </a:lnTo>
                <a:lnTo>
                  <a:pt x="239191" y="344919"/>
                </a:lnTo>
                <a:lnTo>
                  <a:pt x="238874" y="344741"/>
                </a:lnTo>
                <a:lnTo>
                  <a:pt x="237845" y="344030"/>
                </a:lnTo>
                <a:lnTo>
                  <a:pt x="228879" y="337934"/>
                </a:lnTo>
                <a:lnTo>
                  <a:pt x="228066" y="337388"/>
                </a:lnTo>
                <a:lnTo>
                  <a:pt x="227469" y="336918"/>
                </a:lnTo>
                <a:lnTo>
                  <a:pt x="218414" y="329933"/>
                </a:lnTo>
                <a:lnTo>
                  <a:pt x="217601" y="329311"/>
                </a:lnTo>
                <a:lnTo>
                  <a:pt x="217297" y="329044"/>
                </a:lnTo>
                <a:lnTo>
                  <a:pt x="208457" y="321551"/>
                </a:lnTo>
                <a:lnTo>
                  <a:pt x="207822" y="321030"/>
                </a:lnTo>
                <a:lnTo>
                  <a:pt x="207187" y="320408"/>
                </a:lnTo>
                <a:lnTo>
                  <a:pt x="197535" y="311264"/>
                </a:lnTo>
                <a:lnTo>
                  <a:pt x="198628" y="312280"/>
                </a:lnTo>
                <a:lnTo>
                  <a:pt x="197662" y="311264"/>
                </a:lnTo>
                <a:lnTo>
                  <a:pt x="189103" y="302247"/>
                </a:lnTo>
                <a:lnTo>
                  <a:pt x="188607" y="301726"/>
                </a:lnTo>
                <a:lnTo>
                  <a:pt x="188188" y="301231"/>
                </a:lnTo>
                <a:lnTo>
                  <a:pt x="179832" y="291452"/>
                </a:lnTo>
                <a:lnTo>
                  <a:pt x="179387" y="290931"/>
                </a:lnTo>
                <a:lnTo>
                  <a:pt x="179006" y="290436"/>
                </a:lnTo>
                <a:lnTo>
                  <a:pt x="170853" y="279895"/>
                </a:lnTo>
                <a:lnTo>
                  <a:pt x="170078" y="278879"/>
                </a:lnTo>
                <a:lnTo>
                  <a:pt x="170561" y="279514"/>
                </a:lnTo>
                <a:lnTo>
                  <a:pt x="170103" y="278879"/>
                </a:lnTo>
                <a:lnTo>
                  <a:pt x="162318" y="267957"/>
                </a:lnTo>
                <a:lnTo>
                  <a:pt x="161912" y="267398"/>
                </a:lnTo>
                <a:lnTo>
                  <a:pt x="161544" y="266814"/>
                </a:lnTo>
                <a:lnTo>
                  <a:pt x="154139" y="255257"/>
                </a:lnTo>
                <a:lnTo>
                  <a:pt x="154038" y="255130"/>
                </a:lnTo>
                <a:lnTo>
                  <a:pt x="153784" y="254723"/>
                </a:lnTo>
                <a:lnTo>
                  <a:pt x="153657" y="254520"/>
                </a:lnTo>
                <a:lnTo>
                  <a:pt x="153441" y="254114"/>
                </a:lnTo>
                <a:lnTo>
                  <a:pt x="146215" y="241795"/>
                </a:lnTo>
                <a:lnTo>
                  <a:pt x="145707" y="240957"/>
                </a:lnTo>
                <a:lnTo>
                  <a:pt x="145618" y="240779"/>
                </a:lnTo>
                <a:lnTo>
                  <a:pt x="145554" y="240652"/>
                </a:lnTo>
                <a:lnTo>
                  <a:pt x="138798" y="227825"/>
                </a:lnTo>
                <a:lnTo>
                  <a:pt x="138264" y="226809"/>
                </a:lnTo>
                <a:lnTo>
                  <a:pt x="138747" y="227825"/>
                </a:lnTo>
                <a:lnTo>
                  <a:pt x="131889" y="213601"/>
                </a:lnTo>
                <a:lnTo>
                  <a:pt x="131813" y="213423"/>
                </a:lnTo>
                <a:lnTo>
                  <a:pt x="131305" y="212204"/>
                </a:lnTo>
                <a:lnTo>
                  <a:pt x="120307" y="185661"/>
                </a:lnTo>
                <a:lnTo>
                  <a:pt x="119329" y="183311"/>
                </a:lnTo>
                <a:lnTo>
                  <a:pt x="118808" y="180962"/>
                </a:lnTo>
                <a:lnTo>
                  <a:pt x="116192" y="169291"/>
                </a:lnTo>
                <a:lnTo>
                  <a:pt x="171551" y="160388"/>
                </a:lnTo>
                <a:lnTo>
                  <a:pt x="156324" y="139179"/>
                </a:lnTo>
                <a:lnTo>
                  <a:pt x="58267" y="2527"/>
                </a:lnTo>
                <a:lnTo>
                  <a:pt x="0" y="187947"/>
                </a:lnTo>
                <a:lnTo>
                  <a:pt x="58902" y="178485"/>
                </a:lnTo>
                <a:lnTo>
                  <a:pt x="63906" y="200774"/>
                </a:lnTo>
                <a:lnTo>
                  <a:pt x="78689" y="236588"/>
                </a:lnTo>
                <a:lnTo>
                  <a:pt x="104355" y="284848"/>
                </a:lnTo>
                <a:lnTo>
                  <a:pt x="134518" y="327520"/>
                </a:lnTo>
                <a:lnTo>
                  <a:pt x="168998" y="364096"/>
                </a:lnTo>
                <a:lnTo>
                  <a:pt x="207467" y="393433"/>
                </a:lnTo>
                <a:lnTo>
                  <a:pt x="249694" y="414896"/>
                </a:lnTo>
                <a:lnTo>
                  <a:pt x="295033" y="427215"/>
                </a:lnTo>
                <a:lnTo>
                  <a:pt x="326529" y="429882"/>
                </a:lnTo>
                <a:lnTo>
                  <a:pt x="342658" y="429501"/>
                </a:lnTo>
                <a:lnTo>
                  <a:pt x="389648" y="421119"/>
                </a:lnTo>
                <a:lnTo>
                  <a:pt x="433590" y="402958"/>
                </a:lnTo>
                <a:lnTo>
                  <a:pt x="474103" y="376288"/>
                </a:lnTo>
                <a:lnTo>
                  <a:pt x="479183" y="371970"/>
                </a:lnTo>
                <a:lnTo>
                  <a:pt x="479488" y="371716"/>
                </a:lnTo>
                <a:lnTo>
                  <a:pt x="479640" y="371589"/>
                </a:lnTo>
                <a:lnTo>
                  <a:pt x="480834" y="370573"/>
                </a:lnTo>
                <a:lnTo>
                  <a:pt x="481126" y="370319"/>
                </a:lnTo>
                <a:lnTo>
                  <a:pt x="483222" y="368541"/>
                </a:lnTo>
                <a:lnTo>
                  <a:pt x="483679" y="368160"/>
                </a:lnTo>
                <a:lnTo>
                  <a:pt x="486371" y="365874"/>
                </a:lnTo>
                <a:lnTo>
                  <a:pt x="487083" y="365239"/>
                </a:lnTo>
                <a:lnTo>
                  <a:pt x="490334" y="362191"/>
                </a:lnTo>
                <a:lnTo>
                  <a:pt x="491147" y="361429"/>
                </a:lnTo>
                <a:lnTo>
                  <a:pt x="495211" y="357619"/>
                </a:lnTo>
                <a:lnTo>
                  <a:pt x="496023" y="356857"/>
                </a:lnTo>
                <a:lnTo>
                  <a:pt x="498741" y="354317"/>
                </a:lnTo>
                <a:lnTo>
                  <a:pt x="500684" y="352285"/>
                </a:lnTo>
                <a:lnTo>
                  <a:pt x="501535" y="351396"/>
                </a:lnTo>
                <a:lnTo>
                  <a:pt x="506412" y="346316"/>
                </a:lnTo>
                <a:lnTo>
                  <a:pt x="510552" y="341998"/>
                </a:lnTo>
                <a:lnTo>
                  <a:pt x="513727" y="338315"/>
                </a:lnTo>
                <a:lnTo>
                  <a:pt x="520522" y="330441"/>
                </a:lnTo>
                <a:lnTo>
                  <a:pt x="521728" y="329044"/>
                </a:lnTo>
                <a:lnTo>
                  <a:pt x="526605" y="322821"/>
                </a:lnTo>
                <a:lnTo>
                  <a:pt x="532396" y="315455"/>
                </a:lnTo>
                <a:lnTo>
                  <a:pt x="534479" y="312534"/>
                </a:lnTo>
                <a:lnTo>
                  <a:pt x="541680" y="302501"/>
                </a:lnTo>
                <a:lnTo>
                  <a:pt x="542683" y="301104"/>
                </a:lnTo>
                <a:lnTo>
                  <a:pt x="552335" y="286118"/>
                </a:lnTo>
                <a:lnTo>
                  <a:pt x="561479" y="270624"/>
                </a:lnTo>
                <a:lnTo>
                  <a:pt x="562902" y="267957"/>
                </a:lnTo>
                <a:lnTo>
                  <a:pt x="570115" y="254495"/>
                </a:lnTo>
                <a:lnTo>
                  <a:pt x="576326" y="241668"/>
                </a:lnTo>
                <a:lnTo>
                  <a:pt x="578370" y="237477"/>
                </a:lnTo>
                <a:lnTo>
                  <a:pt x="582409" y="227698"/>
                </a:lnTo>
                <a:lnTo>
                  <a:pt x="588505" y="212966"/>
                </a:lnTo>
                <a:lnTo>
                  <a:pt x="592721" y="202806"/>
                </a:lnTo>
                <a:lnTo>
                  <a:pt x="599198" y="184264"/>
                </a:lnTo>
                <a:lnTo>
                  <a:pt x="600113" y="181343"/>
                </a:lnTo>
                <a:lnTo>
                  <a:pt x="605116" y="165468"/>
                </a:lnTo>
                <a:lnTo>
                  <a:pt x="609536" y="148831"/>
                </a:lnTo>
                <a:lnTo>
                  <a:pt x="610247" y="146164"/>
                </a:lnTo>
                <a:lnTo>
                  <a:pt x="614819" y="126479"/>
                </a:lnTo>
                <a:lnTo>
                  <a:pt x="617308" y="113779"/>
                </a:lnTo>
                <a:lnTo>
                  <a:pt x="618756" y="106413"/>
                </a:lnTo>
                <a:lnTo>
                  <a:pt x="620445" y="95872"/>
                </a:lnTo>
                <a:lnTo>
                  <a:pt x="622046" y="85839"/>
                </a:lnTo>
                <a:lnTo>
                  <a:pt x="624598" y="65011"/>
                </a:lnTo>
                <a:lnTo>
                  <a:pt x="625182" y="58534"/>
                </a:lnTo>
                <a:lnTo>
                  <a:pt x="626503" y="43929"/>
                </a:lnTo>
                <a:lnTo>
                  <a:pt x="627634" y="22593"/>
                </a:lnTo>
                <a:lnTo>
                  <a:pt x="627710" y="19812"/>
                </a:lnTo>
                <a:lnTo>
                  <a:pt x="628154" y="1384"/>
                </a:lnTo>
                <a:close/>
              </a:path>
              <a:path w="2927985" h="448310">
                <a:moveTo>
                  <a:pt x="1256042" y="19672"/>
                </a:moveTo>
                <a:lnTo>
                  <a:pt x="1198130" y="18402"/>
                </a:lnTo>
                <a:lnTo>
                  <a:pt x="1197622" y="39230"/>
                </a:lnTo>
                <a:lnTo>
                  <a:pt x="1197749" y="38087"/>
                </a:lnTo>
                <a:lnTo>
                  <a:pt x="1196479" y="58534"/>
                </a:lnTo>
                <a:lnTo>
                  <a:pt x="1196606" y="57518"/>
                </a:lnTo>
                <a:lnTo>
                  <a:pt x="1194752" y="77050"/>
                </a:lnTo>
                <a:lnTo>
                  <a:pt x="1194828" y="76568"/>
                </a:lnTo>
                <a:lnTo>
                  <a:pt x="1194701" y="77711"/>
                </a:lnTo>
                <a:lnTo>
                  <a:pt x="1194752" y="77050"/>
                </a:lnTo>
                <a:lnTo>
                  <a:pt x="1194663" y="77711"/>
                </a:lnTo>
                <a:lnTo>
                  <a:pt x="1192288" y="95364"/>
                </a:lnTo>
                <a:lnTo>
                  <a:pt x="1192098" y="96380"/>
                </a:lnTo>
                <a:lnTo>
                  <a:pt x="1188859" y="114922"/>
                </a:lnTo>
                <a:lnTo>
                  <a:pt x="1189113" y="113906"/>
                </a:lnTo>
                <a:lnTo>
                  <a:pt x="1185316" y="132283"/>
                </a:lnTo>
                <a:lnTo>
                  <a:pt x="1185138" y="132956"/>
                </a:lnTo>
                <a:lnTo>
                  <a:pt x="1181074" y="149580"/>
                </a:lnTo>
                <a:lnTo>
                  <a:pt x="1180807" y="150482"/>
                </a:lnTo>
                <a:lnTo>
                  <a:pt x="1175778" y="167754"/>
                </a:lnTo>
                <a:lnTo>
                  <a:pt x="1170317" y="184391"/>
                </a:lnTo>
                <a:lnTo>
                  <a:pt x="1170571" y="183502"/>
                </a:lnTo>
                <a:lnTo>
                  <a:pt x="1170241" y="184391"/>
                </a:lnTo>
                <a:lnTo>
                  <a:pt x="1164399" y="200393"/>
                </a:lnTo>
                <a:lnTo>
                  <a:pt x="1164183" y="200901"/>
                </a:lnTo>
                <a:lnTo>
                  <a:pt x="1157617" y="216395"/>
                </a:lnTo>
                <a:lnTo>
                  <a:pt x="1158125" y="215379"/>
                </a:lnTo>
                <a:lnTo>
                  <a:pt x="1150505" y="231635"/>
                </a:lnTo>
                <a:lnTo>
                  <a:pt x="1151013" y="230746"/>
                </a:lnTo>
                <a:lnTo>
                  <a:pt x="1143088" y="245960"/>
                </a:lnTo>
                <a:lnTo>
                  <a:pt x="1143520" y="245224"/>
                </a:lnTo>
                <a:lnTo>
                  <a:pt x="1142885" y="246367"/>
                </a:lnTo>
                <a:lnTo>
                  <a:pt x="1143088" y="245960"/>
                </a:lnTo>
                <a:lnTo>
                  <a:pt x="1142860" y="246367"/>
                </a:lnTo>
                <a:lnTo>
                  <a:pt x="1134757" y="260464"/>
                </a:lnTo>
                <a:lnTo>
                  <a:pt x="1135392" y="259575"/>
                </a:lnTo>
                <a:lnTo>
                  <a:pt x="1126464" y="273710"/>
                </a:lnTo>
                <a:lnTo>
                  <a:pt x="1127010" y="272910"/>
                </a:lnTo>
                <a:lnTo>
                  <a:pt x="1126248" y="274053"/>
                </a:lnTo>
                <a:lnTo>
                  <a:pt x="1126464" y="273710"/>
                </a:lnTo>
                <a:lnTo>
                  <a:pt x="1126223" y="274053"/>
                </a:lnTo>
                <a:lnTo>
                  <a:pt x="1117485" y="286880"/>
                </a:lnTo>
                <a:lnTo>
                  <a:pt x="1118247" y="285737"/>
                </a:lnTo>
                <a:lnTo>
                  <a:pt x="1117358" y="286880"/>
                </a:lnTo>
                <a:lnTo>
                  <a:pt x="1108087" y="298945"/>
                </a:lnTo>
                <a:lnTo>
                  <a:pt x="1108976" y="297929"/>
                </a:lnTo>
                <a:lnTo>
                  <a:pt x="1098562" y="310375"/>
                </a:lnTo>
                <a:lnTo>
                  <a:pt x="1099324" y="309359"/>
                </a:lnTo>
                <a:lnTo>
                  <a:pt x="1088618" y="321068"/>
                </a:lnTo>
                <a:lnTo>
                  <a:pt x="1088364" y="321297"/>
                </a:lnTo>
                <a:lnTo>
                  <a:pt x="1078306" y="331152"/>
                </a:lnTo>
                <a:lnTo>
                  <a:pt x="1078090" y="331330"/>
                </a:lnTo>
                <a:lnTo>
                  <a:pt x="1067447" y="340601"/>
                </a:lnTo>
                <a:lnTo>
                  <a:pt x="1068590" y="339712"/>
                </a:lnTo>
                <a:lnTo>
                  <a:pt x="1056525" y="349364"/>
                </a:lnTo>
                <a:lnTo>
                  <a:pt x="1057795" y="348221"/>
                </a:lnTo>
                <a:lnTo>
                  <a:pt x="1045616" y="356793"/>
                </a:lnTo>
                <a:lnTo>
                  <a:pt x="1011504" y="375221"/>
                </a:lnTo>
                <a:lnTo>
                  <a:pt x="986294" y="384035"/>
                </a:lnTo>
                <a:lnTo>
                  <a:pt x="988199" y="383400"/>
                </a:lnTo>
                <a:lnTo>
                  <a:pt x="974648" y="386702"/>
                </a:lnTo>
                <a:lnTo>
                  <a:pt x="962660" y="388696"/>
                </a:lnTo>
                <a:lnTo>
                  <a:pt x="949972" y="389915"/>
                </a:lnTo>
                <a:lnTo>
                  <a:pt x="937526" y="390232"/>
                </a:lnTo>
                <a:lnTo>
                  <a:pt x="926592" y="389750"/>
                </a:lnTo>
                <a:lnTo>
                  <a:pt x="924953" y="389686"/>
                </a:lnTo>
                <a:lnTo>
                  <a:pt x="924471" y="389623"/>
                </a:lnTo>
                <a:lnTo>
                  <a:pt x="914450" y="388480"/>
                </a:lnTo>
                <a:lnTo>
                  <a:pt x="911428" y="388137"/>
                </a:lnTo>
                <a:lnTo>
                  <a:pt x="911225" y="388099"/>
                </a:lnTo>
                <a:lnTo>
                  <a:pt x="901065" y="386194"/>
                </a:lnTo>
                <a:lnTo>
                  <a:pt x="900595" y="386105"/>
                </a:lnTo>
                <a:lnTo>
                  <a:pt x="899452" y="385813"/>
                </a:lnTo>
                <a:lnTo>
                  <a:pt x="888974" y="383146"/>
                </a:lnTo>
                <a:lnTo>
                  <a:pt x="887514" y="382778"/>
                </a:lnTo>
                <a:lnTo>
                  <a:pt x="887107" y="382638"/>
                </a:lnTo>
                <a:lnTo>
                  <a:pt x="877201" y="379336"/>
                </a:lnTo>
                <a:lnTo>
                  <a:pt x="875106" y="378650"/>
                </a:lnTo>
                <a:lnTo>
                  <a:pt x="874941" y="378587"/>
                </a:lnTo>
                <a:lnTo>
                  <a:pt x="865225" y="374637"/>
                </a:lnTo>
                <a:lnTo>
                  <a:pt x="864590" y="374383"/>
                </a:lnTo>
                <a:lnTo>
                  <a:pt x="863549" y="373875"/>
                </a:lnTo>
                <a:lnTo>
                  <a:pt x="853503" y="369049"/>
                </a:lnTo>
                <a:lnTo>
                  <a:pt x="852182" y="368439"/>
                </a:lnTo>
                <a:lnTo>
                  <a:pt x="851954" y="368287"/>
                </a:lnTo>
                <a:lnTo>
                  <a:pt x="842187" y="362826"/>
                </a:lnTo>
                <a:lnTo>
                  <a:pt x="840371" y="361810"/>
                </a:lnTo>
                <a:lnTo>
                  <a:pt x="841895" y="362826"/>
                </a:lnTo>
                <a:lnTo>
                  <a:pt x="830910" y="355841"/>
                </a:lnTo>
                <a:lnTo>
                  <a:pt x="830338" y="355485"/>
                </a:lnTo>
                <a:lnTo>
                  <a:pt x="829449" y="354825"/>
                </a:lnTo>
                <a:lnTo>
                  <a:pt x="819696" y="347713"/>
                </a:lnTo>
                <a:lnTo>
                  <a:pt x="818654" y="346951"/>
                </a:lnTo>
                <a:lnTo>
                  <a:pt x="819353" y="347472"/>
                </a:lnTo>
                <a:lnTo>
                  <a:pt x="818705" y="346951"/>
                </a:lnTo>
                <a:lnTo>
                  <a:pt x="809002" y="339204"/>
                </a:lnTo>
                <a:lnTo>
                  <a:pt x="807859" y="338188"/>
                </a:lnTo>
                <a:lnTo>
                  <a:pt x="798588" y="329933"/>
                </a:lnTo>
                <a:lnTo>
                  <a:pt x="797318" y="328790"/>
                </a:lnTo>
                <a:lnTo>
                  <a:pt x="798461" y="329933"/>
                </a:lnTo>
                <a:lnTo>
                  <a:pt x="788301" y="319900"/>
                </a:lnTo>
                <a:lnTo>
                  <a:pt x="788111" y="319709"/>
                </a:lnTo>
                <a:lnTo>
                  <a:pt x="787374" y="318884"/>
                </a:lnTo>
                <a:lnTo>
                  <a:pt x="778548" y="309105"/>
                </a:lnTo>
                <a:lnTo>
                  <a:pt x="778205" y="308737"/>
                </a:lnTo>
                <a:lnTo>
                  <a:pt x="777671" y="308089"/>
                </a:lnTo>
                <a:lnTo>
                  <a:pt x="769175" y="297802"/>
                </a:lnTo>
                <a:lnTo>
                  <a:pt x="768629" y="297141"/>
                </a:lnTo>
                <a:lnTo>
                  <a:pt x="768273" y="296659"/>
                </a:lnTo>
                <a:lnTo>
                  <a:pt x="759968" y="285483"/>
                </a:lnTo>
                <a:lnTo>
                  <a:pt x="759218" y="284467"/>
                </a:lnTo>
                <a:lnTo>
                  <a:pt x="759853" y="285483"/>
                </a:lnTo>
                <a:lnTo>
                  <a:pt x="751141" y="272783"/>
                </a:lnTo>
                <a:lnTo>
                  <a:pt x="750595" y="272008"/>
                </a:lnTo>
                <a:lnTo>
                  <a:pt x="750468" y="271805"/>
                </a:lnTo>
                <a:lnTo>
                  <a:pt x="742784" y="259448"/>
                </a:lnTo>
                <a:lnTo>
                  <a:pt x="742073" y="258305"/>
                </a:lnTo>
                <a:lnTo>
                  <a:pt x="742708" y="259448"/>
                </a:lnTo>
                <a:lnTo>
                  <a:pt x="734771" y="245478"/>
                </a:lnTo>
                <a:lnTo>
                  <a:pt x="734199" y="244462"/>
                </a:lnTo>
                <a:lnTo>
                  <a:pt x="734707" y="245478"/>
                </a:lnTo>
                <a:lnTo>
                  <a:pt x="726706" y="229984"/>
                </a:lnTo>
                <a:lnTo>
                  <a:pt x="727595" y="231508"/>
                </a:lnTo>
                <a:lnTo>
                  <a:pt x="726909" y="229984"/>
                </a:lnTo>
                <a:lnTo>
                  <a:pt x="713841" y="200393"/>
                </a:lnTo>
                <a:lnTo>
                  <a:pt x="713295" y="199161"/>
                </a:lnTo>
                <a:lnTo>
                  <a:pt x="713143" y="198742"/>
                </a:lnTo>
                <a:lnTo>
                  <a:pt x="709383" y="188455"/>
                </a:lnTo>
                <a:lnTo>
                  <a:pt x="709066" y="187617"/>
                </a:lnTo>
                <a:lnTo>
                  <a:pt x="765695" y="178041"/>
                </a:lnTo>
                <a:lnTo>
                  <a:pt x="751776" y="158991"/>
                </a:lnTo>
                <a:lnTo>
                  <a:pt x="708774" y="100114"/>
                </a:lnTo>
                <a:lnTo>
                  <a:pt x="708774" y="187667"/>
                </a:lnTo>
                <a:lnTo>
                  <a:pt x="708774" y="100114"/>
                </a:lnTo>
                <a:lnTo>
                  <a:pt x="651141" y="21196"/>
                </a:lnTo>
                <a:lnTo>
                  <a:pt x="594372" y="206997"/>
                </a:lnTo>
                <a:lnTo>
                  <a:pt x="651649" y="197319"/>
                </a:lnTo>
                <a:lnTo>
                  <a:pt x="652284" y="200901"/>
                </a:lnTo>
                <a:lnTo>
                  <a:pt x="674890" y="255638"/>
                </a:lnTo>
                <a:lnTo>
                  <a:pt x="702322" y="304025"/>
                </a:lnTo>
                <a:lnTo>
                  <a:pt x="734326" y="346570"/>
                </a:lnTo>
                <a:lnTo>
                  <a:pt x="771029" y="382892"/>
                </a:lnTo>
                <a:lnTo>
                  <a:pt x="811542" y="412102"/>
                </a:lnTo>
                <a:lnTo>
                  <a:pt x="856119" y="433438"/>
                </a:lnTo>
                <a:lnTo>
                  <a:pt x="903617" y="445630"/>
                </a:lnTo>
                <a:lnTo>
                  <a:pt x="936637" y="448170"/>
                </a:lnTo>
                <a:lnTo>
                  <a:pt x="953655" y="447789"/>
                </a:lnTo>
                <a:lnTo>
                  <a:pt x="1002804" y="439534"/>
                </a:lnTo>
                <a:lnTo>
                  <a:pt x="1049159" y="421627"/>
                </a:lnTo>
                <a:lnTo>
                  <a:pt x="1091831" y="395211"/>
                </a:lnTo>
                <a:lnTo>
                  <a:pt x="1098016" y="390258"/>
                </a:lnTo>
                <a:lnTo>
                  <a:pt x="1098334" y="390004"/>
                </a:lnTo>
                <a:lnTo>
                  <a:pt x="1098486" y="389877"/>
                </a:lnTo>
                <a:lnTo>
                  <a:pt x="1099769" y="388861"/>
                </a:lnTo>
                <a:lnTo>
                  <a:pt x="1100074" y="388607"/>
                </a:lnTo>
                <a:lnTo>
                  <a:pt x="1102309" y="386829"/>
                </a:lnTo>
                <a:lnTo>
                  <a:pt x="1102779" y="386448"/>
                </a:lnTo>
                <a:lnTo>
                  <a:pt x="1105166" y="384543"/>
                </a:lnTo>
                <a:lnTo>
                  <a:pt x="1105738" y="384035"/>
                </a:lnTo>
                <a:lnTo>
                  <a:pt x="1110119" y="380225"/>
                </a:lnTo>
                <a:lnTo>
                  <a:pt x="1110843" y="379590"/>
                </a:lnTo>
                <a:lnTo>
                  <a:pt x="1115364" y="375653"/>
                </a:lnTo>
                <a:lnTo>
                  <a:pt x="1116241" y="374891"/>
                </a:lnTo>
                <a:lnTo>
                  <a:pt x="1117993" y="373367"/>
                </a:lnTo>
                <a:lnTo>
                  <a:pt x="1121092" y="370319"/>
                </a:lnTo>
                <a:lnTo>
                  <a:pt x="1122006" y="369430"/>
                </a:lnTo>
                <a:lnTo>
                  <a:pt x="1128356" y="363207"/>
                </a:lnTo>
                <a:lnTo>
                  <a:pt x="1130566" y="361048"/>
                </a:lnTo>
                <a:lnTo>
                  <a:pt x="1135126" y="356095"/>
                </a:lnTo>
                <a:lnTo>
                  <a:pt x="1141323" y="349364"/>
                </a:lnTo>
                <a:lnTo>
                  <a:pt x="1142504" y="348094"/>
                </a:lnTo>
                <a:lnTo>
                  <a:pt x="1149540" y="339712"/>
                </a:lnTo>
                <a:lnTo>
                  <a:pt x="1153807" y="334632"/>
                </a:lnTo>
                <a:lnTo>
                  <a:pt x="1157084" y="330314"/>
                </a:lnTo>
                <a:lnTo>
                  <a:pt x="1164805" y="320154"/>
                </a:lnTo>
                <a:lnTo>
                  <a:pt x="1171613" y="310375"/>
                </a:lnTo>
                <a:lnTo>
                  <a:pt x="1175143" y="305295"/>
                </a:lnTo>
                <a:lnTo>
                  <a:pt x="1179690" y="297929"/>
                </a:lnTo>
                <a:lnTo>
                  <a:pt x="1184795" y="289674"/>
                </a:lnTo>
                <a:lnTo>
                  <a:pt x="1194066" y="273545"/>
                </a:lnTo>
                <a:lnTo>
                  <a:pt x="1194384" y="272910"/>
                </a:lnTo>
                <a:lnTo>
                  <a:pt x="1201254" y="259575"/>
                </a:lnTo>
                <a:lnTo>
                  <a:pt x="1202702" y="256781"/>
                </a:lnTo>
                <a:lnTo>
                  <a:pt x="1208100" y="245224"/>
                </a:lnTo>
                <a:lnTo>
                  <a:pt x="1210830" y="239382"/>
                </a:lnTo>
                <a:lnTo>
                  <a:pt x="1214437" y="230746"/>
                </a:lnTo>
                <a:lnTo>
                  <a:pt x="1218412" y="221221"/>
                </a:lnTo>
                <a:lnTo>
                  <a:pt x="1220558" y="215379"/>
                </a:lnTo>
                <a:lnTo>
                  <a:pt x="1225054" y="203187"/>
                </a:lnTo>
                <a:lnTo>
                  <a:pt x="1226223" y="199631"/>
                </a:lnTo>
                <a:lnTo>
                  <a:pt x="1231277" y="184264"/>
                </a:lnTo>
                <a:lnTo>
                  <a:pt x="1236383" y="166611"/>
                </a:lnTo>
                <a:lnTo>
                  <a:pt x="1236865" y="164960"/>
                </a:lnTo>
                <a:lnTo>
                  <a:pt x="1240751" y="149466"/>
                </a:lnTo>
                <a:lnTo>
                  <a:pt x="1241818" y="145275"/>
                </a:lnTo>
                <a:lnTo>
                  <a:pt x="1244523" y="131813"/>
                </a:lnTo>
                <a:lnTo>
                  <a:pt x="1245882" y="125082"/>
                </a:lnTo>
                <a:lnTo>
                  <a:pt x="1247825" y="113906"/>
                </a:lnTo>
                <a:lnTo>
                  <a:pt x="1249438" y="104635"/>
                </a:lnTo>
                <a:lnTo>
                  <a:pt x="1252232" y="83680"/>
                </a:lnTo>
                <a:lnTo>
                  <a:pt x="1252905" y="76568"/>
                </a:lnTo>
                <a:lnTo>
                  <a:pt x="1254264" y="62598"/>
                </a:lnTo>
                <a:lnTo>
                  <a:pt x="1254556" y="57518"/>
                </a:lnTo>
                <a:lnTo>
                  <a:pt x="1255534" y="41008"/>
                </a:lnTo>
                <a:lnTo>
                  <a:pt x="1255598" y="38087"/>
                </a:lnTo>
                <a:lnTo>
                  <a:pt x="1256042" y="19672"/>
                </a:lnTo>
                <a:close/>
              </a:path>
              <a:path w="2927985" h="448310">
                <a:moveTo>
                  <a:pt x="1845183" y="353085"/>
                </a:moveTo>
                <a:lnTo>
                  <a:pt x="1844979" y="353047"/>
                </a:lnTo>
                <a:lnTo>
                  <a:pt x="1845183" y="353085"/>
                </a:lnTo>
                <a:close/>
              </a:path>
              <a:path w="2927985" h="448310">
                <a:moveTo>
                  <a:pt x="2927616" y="8877"/>
                </a:moveTo>
                <a:lnTo>
                  <a:pt x="2869958" y="3543"/>
                </a:lnTo>
                <a:lnTo>
                  <a:pt x="2868117" y="23672"/>
                </a:lnTo>
                <a:lnTo>
                  <a:pt x="2867977" y="24371"/>
                </a:lnTo>
                <a:lnTo>
                  <a:pt x="2852382" y="75755"/>
                </a:lnTo>
                <a:lnTo>
                  <a:pt x="2851962" y="76568"/>
                </a:lnTo>
                <a:lnTo>
                  <a:pt x="2843809" y="92557"/>
                </a:lnTo>
                <a:lnTo>
                  <a:pt x="2843174" y="93586"/>
                </a:lnTo>
                <a:lnTo>
                  <a:pt x="2832811" y="110363"/>
                </a:lnTo>
                <a:lnTo>
                  <a:pt x="2821279" y="126365"/>
                </a:lnTo>
                <a:lnTo>
                  <a:pt x="2820428" y="127368"/>
                </a:lnTo>
                <a:lnTo>
                  <a:pt x="2807119" y="143116"/>
                </a:lnTo>
                <a:lnTo>
                  <a:pt x="2806496" y="143751"/>
                </a:lnTo>
                <a:lnTo>
                  <a:pt x="2791599" y="159219"/>
                </a:lnTo>
                <a:lnTo>
                  <a:pt x="2790736" y="160007"/>
                </a:lnTo>
                <a:lnTo>
                  <a:pt x="2773438" y="176009"/>
                </a:lnTo>
                <a:lnTo>
                  <a:pt x="2774708" y="174993"/>
                </a:lnTo>
                <a:lnTo>
                  <a:pt x="2754515" y="191630"/>
                </a:lnTo>
                <a:lnTo>
                  <a:pt x="2755531" y="190741"/>
                </a:lnTo>
                <a:lnTo>
                  <a:pt x="2733814" y="206870"/>
                </a:lnTo>
                <a:lnTo>
                  <a:pt x="2735084" y="206108"/>
                </a:lnTo>
                <a:lnTo>
                  <a:pt x="2712123" y="221411"/>
                </a:lnTo>
                <a:lnTo>
                  <a:pt x="2712859" y="220967"/>
                </a:lnTo>
                <a:lnTo>
                  <a:pt x="2711843" y="221602"/>
                </a:lnTo>
                <a:lnTo>
                  <a:pt x="2712123" y="221411"/>
                </a:lnTo>
                <a:lnTo>
                  <a:pt x="2711805" y="221602"/>
                </a:lnTo>
                <a:lnTo>
                  <a:pt x="2688298" y="235902"/>
                </a:lnTo>
                <a:lnTo>
                  <a:pt x="2663329" y="249669"/>
                </a:lnTo>
                <a:lnTo>
                  <a:pt x="2664218" y="249161"/>
                </a:lnTo>
                <a:lnTo>
                  <a:pt x="2663202" y="249669"/>
                </a:lnTo>
                <a:lnTo>
                  <a:pt x="2637929" y="262369"/>
                </a:lnTo>
                <a:lnTo>
                  <a:pt x="2636799" y="262877"/>
                </a:lnTo>
                <a:lnTo>
                  <a:pt x="2609431" y="275297"/>
                </a:lnTo>
                <a:lnTo>
                  <a:pt x="2609989" y="275069"/>
                </a:lnTo>
                <a:lnTo>
                  <a:pt x="2609100" y="275450"/>
                </a:lnTo>
                <a:lnTo>
                  <a:pt x="2609431" y="275297"/>
                </a:lnTo>
                <a:lnTo>
                  <a:pt x="2609062" y="275450"/>
                </a:lnTo>
                <a:lnTo>
                  <a:pt x="2580144" y="287388"/>
                </a:lnTo>
                <a:lnTo>
                  <a:pt x="2580906" y="287007"/>
                </a:lnTo>
                <a:lnTo>
                  <a:pt x="2549918" y="298818"/>
                </a:lnTo>
                <a:lnTo>
                  <a:pt x="2550807" y="298437"/>
                </a:lnTo>
                <a:lnTo>
                  <a:pt x="2519438" y="308978"/>
                </a:lnTo>
                <a:lnTo>
                  <a:pt x="2518613" y="309232"/>
                </a:lnTo>
                <a:lnTo>
                  <a:pt x="2486164" y="319265"/>
                </a:lnTo>
                <a:lnTo>
                  <a:pt x="2486926" y="319011"/>
                </a:lnTo>
                <a:lnTo>
                  <a:pt x="2452636" y="328282"/>
                </a:lnTo>
                <a:lnTo>
                  <a:pt x="2453525" y="328155"/>
                </a:lnTo>
                <a:lnTo>
                  <a:pt x="2418219" y="336537"/>
                </a:lnTo>
                <a:lnTo>
                  <a:pt x="2418854" y="336410"/>
                </a:lnTo>
                <a:lnTo>
                  <a:pt x="2382659" y="344157"/>
                </a:lnTo>
                <a:lnTo>
                  <a:pt x="2383548" y="344030"/>
                </a:lnTo>
                <a:lnTo>
                  <a:pt x="2346464" y="350888"/>
                </a:lnTo>
                <a:lnTo>
                  <a:pt x="2347226" y="350634"/>
                </a:lnTo>
                <a:lnTo>
                  <a:pt x="2309380" y="356603"/>
                </a:lnTo>
                <a:lnTo>
                  <a:pt x="2310015" y="356476"/>
                </a:lnTo>
                <a:lnTo>
                  <a:pt x="2271407" y="361556"/>
                </a:lnTo>
                <a:lnTo>
                  <a:pt x="2272169" y="361429"/>
                </a:lnTo>
                <a:lnTo>
                  <a:pt x="2232787" y="365493"/>
                </a:lnTo>
                <a:lnTo>
                  <a:pt x="2233549" y="365493"/>
                </a:lnTo>
                <a:lnTo>
                  <a:pt x="2193556" y="368668"/>
                </a:lnTo>
                <a:lnTo>
                  <a:pt x="2194191" y="368541"/>
                </a:lnTo>
                <a:lnTo>
                  <a:pt x="2153551" y="370827"/>
                </a:lnTo>
                <a:lnTo>
                  <a:pt x="2154313" y="370700"/>
                </a:lnTo>
                <a:lnTo>
                  <a:pt x="2113038" y="371843"/>
                </a:lnTo>
                <a:lnTo>
                  <a:pt x="2072906" y="371970"/>
                </a:lnTo>
                <a:lnTo>
                  <a:pt x="2038616" y="371208"/>
                </a:lnTo>
                <a:lnTo>
                  <a:pt x="2032901" y="371081"/>
                </a:lnTo>
                <a:lnTo>
                  <a:pt x="2033663" y="371208"/>
                </a:lnTo>
                <a:lnTo>
                  <a:pt x="1994039" y="369303"/>
                </a:lnTo>
                <a:lnTo>
                  <a:pt x="1994801" y="369303"/>
                </a:lnTo>
                <a:lnTo>
                  <a:pt x="1957578" y="366636"/>
                </a:lnTo>
                <a:lnTo>
                  <a:pt x="1955812" y="366509"/>
                </a:lnTo>
                <a:lnTo>
                  <a:pt x="1956574" y="366636"/>
                </a:lnTo>
                <a:lnTo>
                  <a:pt x="1919363" y="362953"/>
                </a:lnTo>
                <a:lnTo>
                  <a:pt x="1918093" y="362826"/>
                </a:lnTo>
                <a:lnTo>
                  <a:pt x="1918855" y="362953"/>
                </a:lnTo>
                <a:lnTo>
                  <a:pt x="1882305" y="358508"/>
                </a:lnTo>
                <a:lnTo>
                  <a:pt x="1881263" y="358381"/>
                </a:lnTo>
                <a:lnTo>
                  <a:pt x="1881898" y="358508"/>
                </a:lnTo>
                <a:lnTo>
                  <a:pt x="1845792" y="353174"/>
                </a:lnTo>
                <a:lnTo>
                  <a:pt x="1844941" y="353047"/>
                </a:lnTo>
                <a:lnTo>
                  <a:pt x="1809508" y="346824"/>
                </a:lnTo>
                <a:lnTo>
                  <a:pt x="1810270" y="346951"/>
                </a:lnTo>
                <a:lnTo>
                  <a:pt x="1809623" y="346824"/>
                </a:lnTo>
                <a:lnTo>
                  <a:pt x="1774837" y="339966"/>
                </a:lnTo>
                <a:lnTo>
                  <a:pt x="1775599" y="340093"/>
                </a:lnTo>
                <a:lnTo>
                  <a:pt x="1775040" y="339966"/>
                </a:lnTo>
                <a:lnTo>
                  <a:pt x="1741055" y="332219"/>
                </a:lnTo>
                <a:lnTo>
                  <a:pt x="1741817" y="332346"/>
                </a:lnTo>
                <a:lnTo>
                  <a:pt x="1741322" y="332219"/>
                </a:lnTo>
                <a:lnTo>
                  <a:pt x="1709140" y="323964"/>
                </a:lnTo>
                <a:lnTo>
                  <a:pt x="1708162" y="323710"/>
                </a:lnTo>
                <a:lnTo>
                  <a:pt x="1708924" y="323964"/>
                </a:lnTo>
                <a:lnTo>
                  <a:pt x="1676158" y="314566"/>
                </a:lnTo>
                <a:lnTo>
                  <a:pt x="1676920" y="314693"/>
                </a:lnTo>
                <a:lnTo>
                  <a:pt x="1676514" y="314566"/>
                </a:lnTo>
                <a:lnTo>
                  <a:pt x="1645297" y="304660"/>
                </a:lnTo>
                <a:lnTo>
                  <a:pt x="1646186" y="304914"/>
                </a:lnTo>
                <a:lnTo>
                  <a:pt x="1645462" y="304660"/>
                </a:lnTo>
                <a:lnTo>
                  <a:pt x="1615452" y="294119"/>
                </a:lnTo>
                <a:lnTo>
                  <a:pt x="1616341" y="294373"/>
                </a:lnTo>
                <a:lnTo>
                  <a:pt x="1615681" y="294119"/>
                </a:lnTo>
                <a:lnTo>
                  <a:pt x="1586623" y="282943"/>
                </a:lnTo>
                <a:lnTo>
                  <a:pt x="1587512" y="283197"/>
                </a:lnTo>
                <a:lnTo>
                  <a:pt x="1586903" y="282943"/>
                </a:lnTo>
                <a:lnTo>
                  <a:pt x="1558937" y="271132"/>
                </a:lnTo>
                <a:lnTo>
                  <a:pt x="1559953" y="271513"/>
                </a:lnTo>
                <a:lnTo>
                  <a:pt x="1559140" y="271132"/>
                </a:lnTo>
                <a:lnTo>
                  <a:pt x="1533728" y="259194"/>
                </a:lnTo>
                <a:lnTo>
                  <a:pt x="1532648" y="258686"/>
                </a:lnTo>
                <a:lnTo>
                  <a:pt x="1533537" y="259194"/>
                </a:lnTo>
                <a:lnTo>
                  <a:pt x="1507375" y="245732"/>
                </a:lnTo>
                <a:lnTo>
                  <a:pt x="1508391" y="246240"/>
                </a:lnTo>
                <a:lnTo>
                  <a:pt x="1507477" y="245732"/>
                </a:lnTo>
                <a:lnTo>
                  <a:pt x="1484630" y="232905"/>
                </a:lnTo>
                <a:lnTo>
                  <a:pt x="1483499" y="232270"/>
                </a:lnTo>
                <a:lnTo>
                  <a:pt x="1484515" y="232905"/>
                </a:lnTo>
                <a:lnTo>
                  <a:pt x="1461020" y="218300"/>
                </a:lnTo>
                <a:lnTo>
                  <a:pt x="1462163" y="218935"/>
                </a:lnTo>
                <a:lnTo>
                  <a:pt x="1461223" y="218300"/>
                </a:lnTo>
                <a:lnTo>
                  <a:pt x="1441056" y="204584"/>
                </a:lnTo>
                <a:lnTo>
                  <a:pt x="1440091" y="203949"/>
                </a:lnTo>
                <a:lnTo>
                  <a:pt x="1439938" y="203835"/>
                </a:lnTo>
                <a:lnTo>
                  <a:pt x="1421307" y="189852"/>
                </a:lnTo>
                <a:lnTo>
                  <a:pt x="1420863" y="189522"/>
                </a:lnTo>
                <a:lnTo>
                  <a:pt x="1420190" y="188963"/>
                </a:lnTo>
                <a:lnTo>
                  <a:pt x="1401965" y="173850"/>
                </a:lnTo>
                <a:lnTo>
                  <a:pt x="1403235" y="174866"/>
                </a:lnTo>
                <a:lnTo>
                  <a:pt x="1402130" y="173850"/>
                </a:lnTo>
                <a:lnTo>
                  <a:pt x="1391615" y="164071"/>
                </a:lnTo>
                <a:lnTo>
                  <a:pt x="1388135" y="160845"/>
                </a:lnTo>
                <a:lnTo>
                  <a:pt x="1386509" y="158229"/>
                </a:lnTo>
                <a:lnTo>
                  <a:pt x="1384084" y="154355"/>
                </a:lnTo>
                <a:lnTo>
                  <a:pt x="1433207" y="130670"/>
                </a:lnTo>
                <a:lnTo>
                  <a:pt x="1428432" y="126987"/>
                </a:lnTo>
                <a:lnTo>
                  <a:pt x="1279410" y="11938"/>
                </a:lnTo>
                <a:lnTo>
                  <a:pt x="1276743" y="206108"/>
                </a:lnTo>
                <a:lnTo>
                  <a:pt x="1331620" y="179654"/>
                </a:lnTo>
                <a:lnTo>
                  <a:pt x="1343037" y="197980"/>
                </a:lnTo>
                <a:lnTo>
                  <a:pt x="1384820" y="234810"/>
                </a:lnTo>
                <a:lnTo>
                  <a:pt x="1430032" y="267195"/>
                </a:lnTo>
                <a:lnTo>
                  <a:pt x="1480451" y="297040"/>
                </a:lnTo>
                <a:lnTo>
                  <a:pt x="1535823" y="324218"/>
                </a:lnTo>
                <a:lnTo>
                  <a:pt x="1595767" y="348602"/>
                </a:lnTo>
                <a:lnTo>
                  <a:pt x="1659775" y="370065"/>
                </a:lnTo>
                <a:lnTo>
                  <a:pt x="1727720" y="388607"/>
                </a:lnTo>
                <a:lnTo>
                  <a:pt x="1799221" y="403847"/>
                </a:lnTo>
                <a:lnTo>
                  <a:pt x="1873897" y="415785"/>
                </a:lnTo>
                <a:lnTo>
                  <a:pt x="1912251" y="420484"/>
                </a:lnTo>
                <a:lnTo>
                  <a:pt x="1951367" y="424294"/>
                </a:lnTo>
                <a:lnTo>
                  <a:pt x="1990991" y="427088"/>
                </a:lnTo>
                <a:lnTo>
                  <a:pt x="2031250" y="428993"/>
                </a:lnTo>
                <a:lnTo>
                  <a:pt x="2072017" y="429882"/>
                </a:lnTo>
                <a:lnTo>
                  <a:pt x="2114308" y="429755"/>
                </a:lnTo>
                <a:lnTo>
                  <a:pt x="2156345" y="428612"/>
                </a:lnTo>
                <a:lnTo>
                  <a:pt x="2197747" y="426453"/>
                </a:lnTo>
                <a:lnTo>
                  <a:pt x="2238387" y="423151"/>
                </a:lnTo>
                <a:lnTo>
                  <a:pt x="2278519" y="418960"/>
                </a:lnTo>
                <a:lnTo>
                  <a:pt x="2317889" y="413880"/>
                </a:lnTo>
                <a:lnTo>
                  <a:pt x="2356624" y="407911"/>
                </a:lnTo>
                <a:lnTo>
                  <a:pt x="2394470" y="400799"/>
                </a:lnTo>
                <a:lnTo>
                  <a:pt x="2467495" y="384289"/>
                </a:lnTo>
                <a:lnTo>
                  <a:pt x="2511831" y="371970"/>
                </a:lnTo>
                <a:lnTo>
                  <a:pt x="2515578" y="370827"/>
                </a:lnTo>
                <a:lnTo>
                  <a:pt x="2522664" y="368668"/>
                </a:lnTo>
                <a:lnTo>
                  <a:pt x="2536837" y="364350"/>
                </a:lnTo>
                <a:lnTo>
                  <a:pt x="2575915" y="350888"/>
                </a:lnTo>
                <a:lnTo>
                  <a:pt x="2594102" y="344030"/>
                </a:lnTo>
                <a:lnTo>
                  <a:pt x="2601861" y="341109"/>
                </a:lnTo>
                <a:lnTo>
                  <a:pt x="2613114" y="336410"/>
                </a:lnTo>
                <a:lnTo>
                  <a:pt x="2632875" y="328155"/>
                </a:lnTo>
                <a:lnTo>
                  <a:pt x="2652496" y="319265"/>
                </a:lnTo>
                <a:lnTo>
                  <a:pt x="2662313" y="314820"/>
                </a:lnTo>
                <a:lnTo>
                  <a:pt x="2673934" y="308978"/>
                </a:lnTo>
                <a:lnTo>
                  <a:pt x="2690634" y="300596"/>
                </a:lnTo>
                <a:lnTo>
                  <a:pt x="2693886" y="298818"/>
                </a:lnTo>
                <a:lnTo>
                  <a:pt x="2714790" y="287388"/>
                </a:lnTo>
                <a:lnTo>
                  <a:pt x="2717812" y="285737"/>
                </a:lnTo>
                <a:lnTo>
                  <a:pt x="2735326" y="275069"/>
                </a:lnTo>
                <a:lnTo>
                  <a:pt x="2743466" y="270116"/>
                </a:lnTo>
                <a:lnTo>
                  <a:pt x="2755087" y="262369"/>
                </a:lnTo>
                <a:lnTo>
                  <a:pt x="2767850" y="253860"/>
                </a:lnTo>
                <a:lnTo>
                  <a:pt x="2790837" y="236715"/>
                </a:lnTo>
                <a:lnTo>
                  <a:pt x="2792514" y="235318"/>
                </a:lnTo>
                <a:lnTo>
                  <a:pt x="2809862" y="220967"/>
                </a:lnTo>
                <a:lnTo>
                  <a:pt x="2812173" y="219062"/>
                </a:lnTo>
                <a:lnTo>
                  <a:pt x="2826194" y="206108"/>
                </a:lnTo>
                <a:lnTo>
                  <a:pt x="2831985" y="200774"/>
                </a:lnTo>
                <a:lnTo>
                  <a:pt x="2840812" y="191630"/>
                </a:lnTo>
                <a:lnTo>
                  <a:pt x="2850273" y="181851"/>
                </a:lnTo>
                <a:lnTo>
                  <a:pt x="2856014" y="174993"/>
                </a:lnTo>
                <a:lnTo>
                  <a:pt x="2866783" y="162166"/>
                </a:lnTo>
                <a:lnTo>
                  <a:pt x="2869171" y="158864"/>
                </a:lnTo>
                <a:lnTo>
                  <a:pt x="2881172" y="142354"/>
                </a:lnTo>
                <a:lnTo>
                  <a:pt x="2881642" y="141719"/>
                </a:lnTo>
                <a:lnTo>
                  <a:pt x="2891396" y="125717"/>
                </a:lnTo>
                <a:lnTo>
                  <a:pt x="2894342" y="120891"/>
                </a:lnTo>
                <a:lnTo>
                  <a:pt x="2900540" y="108699"/>
                </a:lnTo>
                <a:lnTo>
                  <a:pt x="2905391" y="99174"/>
                </a:lnTo>
                <a:lnTo>
                  <a:pt x="2908439" y="91554"/>
                </a:lnTo>
                <a:lnTo>
                  <a:pt x="2914281" y="76949"/>
                </a:lnTo>
                <a:lnTo>
                  <a:pt x="2915107" y="74155"/>
                </a:lnTo>
                <a:lnTo>
                  <a:pt x="2920288" y="56756"/>
                </a:lnTo>
                <a:lnTo>
                  <a:pt x="2921012" y="54343"/>
                </a:lnTo>
                <a:lnTo>
                  <a:pt x="2923476" y="41770"/>
                </a:lnTo>
                <a:lnTo>
                  <a:pt x="2924010" y="39103"/>
                </a:lnTo>
                <a:lnTo>
                  <a:pt x="2925584" y="31102"/>
                </a:lnTo>
                <a:lnTo>
                  <a:pt x="2926461" y="21463"/>
                </a:lnTo>
                <a:lnTo>
                  <a:pt x="2927616" y="887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5708903" y="1441703"/>
            <a:ext cx="6294120" cy="3058795"/>
            <a:chOff x="5708903" y="1441703"/>
            <a:chExt cx="6294120" cy="3058795"/>
          </a:xfrm>
        </p:grpSpPr>
        <p:sp>
          <p:nvSpPr>
            <p:cNvPr id="71" name="object 71"/>
            <p:cNvSpPr/>
            <p:nvPr/>
          </p:nvSpPr>
          <p:spPr>
            <a:xfrm>
              <a:off x="5714999" y="1447799"/>
              <a:ext cx="6282055" cy="3046730"/>
            </a:xfrm>
            <a:custGeom>
              <a:avLst/>
              <a:gdLst/>
              <a:ahLst/>
              <a:cxnLst/>
              <a:rect l="l" t="t" r="r" b="b"/>
              <a:pathLst>
                <a:path w="6282055" h="3046729">
                  <a:moveTo>
                    <a:pt x="6281928" y="0"/>
                  </a:moveTo>
                  <a:lnTo>
                    <a:pt x="0" y="0"/>
                  </a:lnTo>
                  <a:lnTo>
                    <a:pt x="0" y="3046476"/>
                  </a:lnTo>
                  <a:lnTo>
                    <a:pt x="6281928" y="3046476"/>
                  </a:lnTo>
                  <a:lnTo>
                    <a:pt x="6281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714999" y="1447799"/>
              <a:ext cx="6282055" cy="3046730"/>
            </a:xfrm>
            <a:custGeom>
              <a:avLst/>
              <a:gdLst/>
              <a:ahLst/>
              <a:cxnLst/>
              <a:rect l="l" t="t" r="r" b="b"/>
              <a:pathLst>
                <a:path w="6282055" h="3046729">
                  <a:moveTo>
                    <a:pt x="0" y="3046476"/>
                  </a:moveTo>
                  <a:lnTo>
                    <a:pt x="6281928" y="3046476"/>
                  </a:lnTo>
                  <a:lnTo>
                    <a:pt x="6281928" y="0"/>
                  </a:lnTo>
                  <a:lnTo>
                    <a:pt x="0" y="0"/>
                  </a:lnTo>
                  <a:lnTo>
                    <a:pt x="0" y="304647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5794375" y="1467357"/>
            <a:ext cx="599249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Georgia"/>
                <a:cs typeface="Georgia"/>
              </a:rPr>
              <a:t>while</a:t>
            </a:r>
            <a:r>
              <a:rPr sz="3200" b="1" spc="-1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swaps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unfinished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do</a:t>
            </a:r>
            <a:endParaRPr sz="3200">
              <a:latin typeface="Georgia"/>
              <a:cs typeface="Georgia"/>
            </a:endParaRPr>
          </a:p>
          <a:p>
            <a:pPr marL="701675" marR="5080" indent="-276225">
              <a:lnSpc>
                <a:spcPct val="100000"/>
              </a:lnSpc>
            </a:pPr>
            <a:r>
              <a:rPr sz="3200" b="1" dirty="0">
                <a:latin typeface="Georgia"/>
                <a:cs typeface="Georgia"/>
              </a:rPr>
              <a:t>par-for</a:t>
            </a:r>
            <a:r>
              <a:rPr sz="3200" b="1" spc="-6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each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swap</a:t>
            </a:r>
            <a:r>
              <a:rPr sz="3200" dirty="0">
                <a:latin typeface="Georgia"/>
                <a:cs typeface="Georgia"/>
              </a:rPr>
              <a:t> (</a:t>
            </a:r>
            <a:r>
              <a:rPr sz="3200" i="1" dirty="0">
                <a:latin typeface="Georgia"/>
                <a:cs typeface="Georgia"/>
              </a:rPr>
              <a:t>i,</a:t>
            </a:r>
            <a:r>
              <a:rPr sz="3200" i="1" spc="-15" dirty="0">
                <a:latin typeface="Georgia"/>
                <a:cs typeface="Georgia"/>
              </a:rPr>
              <a:t> </a:t>
            </a:r>
            <a:r>
              <a:rPr sz="3200" i="1" spc="-5" dirty="0">
                <a:latin typeface="Georgia"/>
                <a:cs typeface="Georgia"/>
              </a:rPr>
              <a:t>H</a:t>
            </a:r>
            <a:r>
              <a:rPr sz="3200" spc="-5" dirty="0">
                <a:latin typeface="Georgia"/>
                <a:cs typeface="Georgia"/>
              </a:rPr>
              <a:t>[</a:t>
            </a:r>
            <a:r>
              <a:rPr sz="3200" i="1" spc="-5" dirty="0">
                <a:latin typeface="Georgia"/>
                <a:cs typeface="Georgia"/>
              </a:rPr>
              <a:t>i</a:t>
            </a:r>
            <a:r>
              <a:rPr sz="3200" spc="-5" dirty="0">
                <a:latin typeface="Georgia"/>
                <a:cs typeface="Georgia"/>
              </a:rPr>
              <a:t>])</a:t>
            </a:r>
            <a:r>
              <a:rPr sz="3200" dirty="0">
                <a:latin typeface="Georgia"/>
                <a:cs typeface="Georgia"/>
              </a:rPr>
              <a:t> </a:t>
            </a:r>
            <a:r>
              <a:rPr sz="3200" b="1" spc="-5" dirty="0">
                <a:latin typeface="Georgia"/>
                <a:cs typeface="Georgia"/>
              </a:rPr>
              <a:t>do </a:t>
            </a:r>
            <a:r>
              <a:rPr sz="3200" b="1" spc="-800" dirty="0">
                <a:latin typeface="Georgia"/>
                <a:cs typeface="Georgi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Georgia"/>
                <a:cs typeface="Georgia"/>
              </a:rPr>
              <a:t>if</a:t>
            </a:r>
            <a:r>
              <a:rPr sz="3200" b="1" spc="-2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FF0000"/>
                </a:solidFill>
                <a:latin typeface="Georgia"/>
                <a:cs typeface="Georgia"/>
              </a:rPr>
              <a:t>no</a:t>
            </a:r>
            <a:r>
              <a:rPr sz="3200" spc="-2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Georgia"/>
                <a:cs typeface="Georgia"/>
              </a:rPr>
              <a:t>other</a:t>
            </a:r>
            <a:r>
              <a:rPr sz="3200" spc="-1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FF0000"/>
                </a:solidFill>
                <a:latin typeface="Georgia"/>
                <a:cs typeface="Georgia"/>
              </a:rPr>
              <a:t>swaps</a:t>
            </a:r>
            <a:r>
              <a:rPr sz="3200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Georgia"/>
                <a:cs typeface="Georgia"/>
              </a:rPr>
              <a:t>to</a:t>
            </a:r>
            <a:r>
              <a:rPr sz="3200" spc="-1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200" i="1" dirty="0">
                <a:solidFill>
                  <a:srgbClr val="FF0000"/>
                </a:solidFill>
                <a:latin typeface="Georgia"/>
                <a:cs typeface="Georgia"/>
              </a:rPr>
              <a:t>i</a:t>
            </a:r>
            <a:r>
              <a:rPr sz="3200" i="1" spc="-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200" b="1" dirty="0">
                <a:solidFill>
                  <a:srgbClr val="FF0000"/>
                </a:solidFill>
                <a:latin typeface="Georgia"/>
                <a:cs typeface="Georgia"/>
              </a:rPr>
              <a:t>and</a:t>
            </a:r>
            <a:endParaRPr sz="3200">
              <a:latin typeface="Georgia"/>
              <a:cs typeface="Georgia"/>
            </a:endParaRPr>
          </a:p>
          <a:p>
            <a:pPr marL="996950" marR="543560" indent="196215">
              <a:lnSpc>
                <a:spcPct val="100000"/>
              </a:lnSpc>
            </a:pPr>
            <a:r>
              <a:rPr sz="3200" i="1" dirty="0">
                <a:solidFill>
                  <a:srgbClr val="FF0000"/>
                </a:solidFill>
                <a:latin typeface="Georgia"/>
                <a:cs typeface="Georgia"/>
              </a:rPr>
              <a:t>i </a:t>
            </a:r>
            <a:r>
              <a:rPr sz="3200" dirty="0">
                <a:solidFill>
                  <a:srgbClr val="FF0000"/>
                </a:solidFill>
                <a:latin typeface="Georgia"/>
                <a:cs typeface="Georgia"/>
              </a:rPr>
              <a:t>is </a:t>
            </a:r>
            <a:r>
              <a:rPr sz="3200" spc="-5" dirty="0">
                <a:solidFill>
                  <a:srgbClr val="FF0000"/>
                </a:solidFill>
                <a:latin typeface="Georgia"/>
                <a:cs typeface="Georgia"/>
              </a:rPr>
              <a:t>the last swap to </a:t>
            </a:r>
            <a:r>
              <a:rPr sz="3200" i="1" dirty="0">
                <a:solidFill>
                  <a:srgbClr val="FF0000"/>
                </a:solidFill>
                <a:latin typeface="Georgia"/>
                <a:cs typeface="Georgia"/>
              </a:rPr>
              <a:t>H</a:t>
            </a:r>
            <a:r>
              <a:rPr sz="3200" dirty="0">
                <a:solidFill>
                  <a:srgbClr val="FF0000"/>
                </a:solidFill>
                <a:latin typeface="Georgia"/>
                <a:cs typeface="Georgia"/>
              </a:rPr>
              <a:t>[</a:t>
            </a:r>
            <a:r>
              <a:rPr sz="3200" i="1" dirty="0">
                <a:solidFill>
                  <a:srgbClr val="FF0000"/>
                </a:solidFill>
                <a:latin typeface="Georgia"/>
                <a:cs typeface="Georgia"/>
              </a:rPr>
              <a:t>i</a:t>
            </a:r>
            <a:r>
              <a:rPr sz="3200" dirty="0">
                <a:solidFill>
                  <a:srgbClr val="FF0000"/>
                </a:solidFill>
                <a:latin typeface="Georgia"/>
                <a:cs typeface="Georgia"/>
              </a:rPr>
              <a:t>] </a:t>
            </a:r>
            <a:r>
              <a:rPr sz="3200" spc="-76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process the</a:t>
            </a:r>
            <a:r>
              <a:rPr sz="3200" spc="-10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swap</a:t>
            </a:r>
            <a:endParaRPr sz="3200">
              <a:latin typeface="Georgia"/>
              <a:cs typeface="Georgia"/>
            </a:endParaRPr>
          </a:p>
          <a:p>
            <a:pPr marL="405765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Georgia"/>
                <a:cs typeface="Georgia"/>
              </a:rPr>
              <a:t>pack</a:t>
            </a:r>
            <a:r>
              <a:rPr sz="3200" spc="-3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the</a:t>
            </a:r>
            <a:r>
              <a:rPr sz="3200" spc="-15" dirty="0">
                <a:latin typeface="Georgia"/>
                <a:cs typeface="Georgia"/>
              </a:rPr>
              <a:t> </a:t>
            </a:r>
            <a:r>
              <a:rPr sz="3200" spc="-5" dirty="0">
                <a:latin typeface="Georgia"/>
                <a:cs typeface="Georgia"/>
              </a:rPr>
              <a:t>unfinished</a:t>
            </a:r>
            <a:r>
              <a:rPr sz="3200" spc="-40" dirty="0">
                <a:latin typeface="Georgia"/>
                <a:cs typeface="Georgia"/>
              </a:rPr>
              <a:t> </a:t>
            </a:r>
            <a:r>
              <a:rPr sz="3200" dirty="0">
                <a:latin typeface="Georgia"/>
                <a:cs typeface="Georgia"/>
              </a:rPr>
              <a:t>swaps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26" y="4520565"/>
            <a:ext cx="499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9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1916" y="4430267"/>
          <a:ext cx="4531356" cy="566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f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g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625854" y="4986020"/>
            <a:ext cx="3529329" cy="605790"/>
          </a:xfrm>
          <a:custGeom>
            <a:avLst/>
            <a:gdLst/>
            <a:ahLst/>
            <a:cxnLst/>
            <a:rect l="l" t="t" r="r" b="b"/>
            <a:pathLst>
              <a:path w="3529329" h="605789">
                <a:moveTo>
                  <a:pt x="708266" y="356527"/>
                </a:moveTo>
                <a:lnTo>
                  <a:pt x="708050" y="356489"/>
                </a:lnTo>
                <a:lnTo>
                  <a:pt x="708266" y="356527"/>
                </a:lnTo>
                <a:close/>
              </a:path>
              <a:path w="3529329" h="605789">
                <a:moveTo>
                  <a:pt x="3528949" y="8509"/>
                </a:moveTo>
                <a:lnTo>
                  <a:pt x="3471672" y="0"/>
                </a:lnTo>
                <a:lnTo>
                  <a:pt x="3467531" y="28130"/>
                </a:lnTo>
                <a:lnTo>
                  <a:pt x="3460026" y="54356"/>
                </a:lnTo>
                <a:lnTo>
                  <a:pt x="3433724" y="107048"/>
                </a:lnTo>
                <a:lnTo>
                  <a:pt x="3392932" y="158610"/>
                </a:lnTo>
                <a:lnTo>
                  <a:pt x="3366008" y="185039"/>
                </a:lnTo>
                <a:lnTo>
                  <a:pt x="3337598" y="209270"/>
                </a:lnTo>
                <a:lnTo>
                  <a:pt x="3303651" y="234708"/>
                </a:lnTo>
                <a:lnTo>
                  <a:pt x="3304921" y="233680"/>
                </a:lnTo>
                <a:lnTo>
                  <a:pt x="3267316" y="258622"/>
                </a:lnTo>
                <a:lnTo>
                  <a:pt x="3227984" y="281952"/>
                </a:lnTo>
                <a:lnTo>
                  <a:pt x="3227527" y="282194"/>
                </a:lnTo>
                <a:lnTo>
                  <a:pt x="3184779" y="305054"/>
                </a:lnTo>
                <a:lnTo>
                  <a:pt x="3185795" y="304419"/>
                </a:lnTo>
                <a:lnTo>
                  <a:pt x="3139135" y="327050"/>
                </a:lnTo>
                <a:lnTo>
                  <a:pt x="3091053" y="347980"/>
                </a:lnTo>
                <a:lnTo>
                  <a:pt x="3090888" y="348056"/>
                </a:lnTo>
                <a:lnTo>
                  <a:pt x="3090087" y="348361"/>
                </a:lnTo>
                <a:lnTo>
                  <a:pt x="3038602" y="368935"/>
                </a:lnTo>
                <a:lnTo>
                  <a:pt x="3039491" y="368554"/>
                </a:lnTo>
                <a:lnTo>
                  <a:pt x="2984639" y="388404"/>
                </a:lnTo>
                <a:lnTo>
                  <a:pt x="2927477" y="407035"/>
                </a:lnTo>
                <a:lnTo>
                  <a:pt x="2928112" y="406781"/>
                </a:lnTo>
                <a:lnTo>
                  <a:pt x="2868041" y="424688"/>
                </a:lnTo>
                <a:lnTo>
                  <a:pt x="2868803" y="424561"/>
                </a:lnTo>
                <a:lnTo>
                  <a:pt x="2806319" y="441325"/>
                </a:lnTo>
                <a:lnTo>
                  <a:pt x="2806954" y="441198"/>
                </a:lnTo>
                <a:lnTo>
                  <a:pt x="2742311" y="457073"/>
                </a:lnTo>
                <a:lnTo>
                  <a:pt x="2742946" y="456819"/>
                </a:lnTo>
                <a:lnTo>
                  <a:pt x="2676779" y="471297"/>
                </a:lnTo>
                <a:lnTo>
                  <a:pt x="2676410" y="471373"/>
                </a:lnTo>
                <a:lnTo>
                  <a:pt x="2676220" y="471411"/>
                </a:lnTo>
                <a:lnTo>
                  <a:pt x="2608453" y="484759"/>
                </a:lnTo>
                <a:lnTo>
                  <a:pt x="2607703" y="484886"/>
                </a:lnTo>
                <a:lnTo>
                  <a:pt x="2537714" y="496951"/>
                </a:lnTo>
                <a:lnTo>
                  <a:pt x="2538349" y="496951"/>
                </a:lnTo>
                <a:lnTo>
                  <a:pt x="2465705" y="508000"/>
                </a:lnTo>
                <a:lnTo>
                  <a:pt x="2466340" y="507873"/>
                </a:lnTo>
                <a:lnTo>
                  <a:pt x="2392045" y="517652"/>
                </a:lnTo>
                <a:lnTo>
                  <a:pt x="2392553" y="517652"/>
                </a:lnTo>
                <a:lnTo>
                  <a:pt x="2316734" y="526034"/>
                </a:lnTo>
                <a:lnTo>
                  <a:pt x="2317623" y="526034"/>
                </a:lnTo>
                <a:lnTo>
                  <a:pt x="2161413" y="538861"/>
                </a:lnTo>
                <a:lnTo>
                  <a:pt x="2162429" y="538734"/>
                </a:lnTo>
                <a:lnTo>
                  <a:pt x="2001139" y="546100"/>
                </a:lnTo>
                <a:lnTo>
                  <a:pt x="2001901" y="546100"/>
                </a:lnTo>
                <a:lnTo>
                  <a:pt x="1920113" y="547497"/>
                </a:lnTo>
                <a:lnTo>
                  <a:pt x="1919643" y="547497"/>
                </a:lnTo>
                <a:lnTo>
                  <a:pt x="1836801" y="547370"/>
                </a:lnTo>
                <a:lnTo>
                  <a:pt x="1837537" y="547497"/>
                </a:lnTo>
                <a:lnTo>
                  <a:pt x="1680972" y="543052"/>
                </a:lnTo>
                <a:lnTo>
                  <a:pt x="1681975" y="543052"/>
                </a:lnTo>
                <a:lnTo>
                  <a:pt x="1529842" y="533527"/>
                </a:lnTo>
                <a:lnTo>
                  <a:pt x="1530985" y="533527"/>
                </a:lnTo>
                <a:lnTo>
                  <a:pt x="1384046" y="519049"/>
                </a:lnTo>
                <a:lnTo>
                  <a:pt x="1384808" y="519049"/>
                </a:lnTo>
                <a:lnTo>
                  <a:pt x="1314538" y="510032"/>
                </a:lnTo>
                <a:lnTo>
                  <a:pt x="1313561" y="509905"/>
                </a:lnTo>
                <a:lnTo>
                  <a:pt x="1314069" y="510032"/>
                </a:lnTo>
                <a:lnTo>
                  <a:pt x="1245196" y="499872"/>
                </a:lnTo>
                <a:lnTo>
                  <a:pt x="1244346" y="499745"/>
                </a:lnTo>
                <a:lnTo>
                  <a:pt x="1244981" y="499872"/>
                </a:lnTo>
                <a:lnTo>
                  <a:pt x="1176909" y="488442"/>
                </a:lnTo>
                <a:lnTo>
                  <a:pt x="1177417" y="488442"/>
                </a:lnTo>
                <a:lnTo>
                  <a:pt x="1111796" y="476123"/>
                </a:lnTo>
                <a:lnTo>
                  <a:pt x="1111415" y="476059"/>
                </a:lnTo>
                <a:lnTo>
                  <a:pt x="1111237" y="476021"/>
                </a:lnTo>
                <a:lnTo>
                  <a:pt x="1047838" y="462661"/>
                </a:lnTo>
                <a:lnTo>
                  <a:pt x="1047242" y="462534"/>
                </a:lnTo>
                <a:lnTo>
                  <a:pt x="1047750" y="462661"/>
                </a:lnTo>
                <a:lnTo>
                  <a:pt x="985266" y="448056"/>
                </a:lnTo>
                <a:lnTo>
                  <a:pt x="985901" y="448183"/>
                </a:lnTo>
                <a:lnTo>
                  <a:pt x="985405" y="448056"/>
                </a:lnTo>
                <a:lnTo>
                  <a:pt x="927633" y="433171"/>
                </a:lnTo>
                <a:lnTo>
                  <a:pt x="935101" y="433324"/>
                </a:lnTo>
                <a:lnTo>
                  <a:pt x="977392" y="433197"/>
                </a:lnTo>
                <a:lnTo>
                  <a:pt x="1019429" y="432054"/>
                </a:lnTo>
                <a:lnTo>
                  <a:pt x="1060831" y="429895"/>
                </a:lnTo>
                <a:lnTo>
                  <a:pt x="1101471" y="426593"/>
                </a:lnTo>
                <a:lnTo>
                  <a:pt x="1141603" y="422402"/>
                </a:lnTo>
                <a:lnTo>
                  <a:pt x="1180973" y="417322"/>
                </a:lnTo>
                <a:lnTo>
                  <a:pt x="1219708" y="411353"/>
                </a:lnTo>
                <a:lnTo>
                  <a:pt x="1257554" y="404241"/>
                </a:lnTo>
                <a:lnTo>
                  <a:pt x="1330579" y="387731"/>
                </a:lnTo>
                <a:lnTo>
                  <a:pt x="1374914" y="375412"/>
                </a:lnTo>
                <a:lnTo>
                  <a:pt x="1378661" y="374269"/>
                </a:lnTo>
                <a:lnTo>
                  <a:pt x="1385747" y="372110"/>
                </a:lnTo>
                <a:lnTo>
                  <a:pt x="1399921" y="367792"/>
                </a:lnTo>
                <a:lnTo>
                  <a:pt x="1438998" y="354330"/>
                </a:lnTo>
                <a:lnTo>
                  <a:pt x="1457185" y="347472"/>
                </a:lnTo>
                <a:lnTo>
                  <a:pt x="1464945" y="344551"/>
                </a:lnTo>
                <a:lnTo>
                  <a:pt x="1476197" y="339852"/>
                </a:lnTo>
                <a:lnTo>
                  <a:pt x="1495958" y="331597"/>
                </a:lnTo>
                <a:lnTo>
                  <a:pt x="1515579" y="322707"/>
                </a:lnTo>
                <a:lnTo>
                  <a:pt x="1525397" y="318262"/>
                </a:lnTo>
                <a:lnTo>
                  <a:pt x="1537017" y="312420"/>
                </a:lnTo>
                <a:lnTo>
                  <a:pt x="1553718" y="304038"/>
                </a:lnTo>
                <a:lnTo>
                  <a:pt x="1556969" y="302260"/>
                </a:lnTo>
                <a:lnTo>
                  <a:pt x="1577873" y="290830"/>
                </a:lnTo>
                <a:lnTo>
                  <a:pt x="1580896" y="289179"/>
                </a:lnTo>
                <a:lnTo>
                  <a:pt x="1598409" y="278511"/>
                </a:lnTo>
                <a:lnTo>
                  <a:pt x="1606550" y="273558"/>
                </a:lnTo>
                <a:lnTo>
                  <a:pt x="1618170" y="265811"/>
                </a:lnTo>
                <a:lnTo>
                  <a:pt x="1630934" y="257302"/>
                </a:lnTo>
                <a:lnTo>
                  <a:pt x="1636547" y="253111"/>
                </a:lnTo>
                <a:lnTo>
                  <a:pt x="1653921" y="240157"/>
                </a:lnTo>
                <a:lnTo>
                  <a:pt x="1655597" y="238760"/>
                </a:lnTo>
                <a:lnTo>
                  <a:pt x="1672945" y="224421"/>
                </a:lnTo>
                <a:lnTo>
                  <a:pt x="1675257" y="222504"/>
                </a:lnTo>
                <a:lnTo>
                  <a:pt x="1689290" y="209550"/>
                </a:lnTo>
                <a:lnTo>
                  <a:pt x="1695069" y="204216"/>
                </a:lnTo>
                <a:lnTo>
                  <a:pt x="1703895" y="195072"/>
                </a:lnTo>
                <a:lnTo>
                  <a:pt x="1713357" y="185293"/>
                </a:lnTo>
                <a:lnTo>
                  <a:pt x="1719097" y="178435"/>
                </a:lnTo>
                <a:lnTo>
                  <a:pt x="1729867" y="165608"/>
                </a:lnTo>
                <a:lnTo>
                  <a:pt x="1732254" y="162306"/>
                </a:lnTo>
                <a:lnTo>
                  <a:pt x="1744256" y="145796"/>
                </a:lnTo>
                <a:lnTo>
                  <a:pt x="1744726" y="145161"/>
                </a:lnTo>
                <a:lnTo>
                  <a:pt x="1754479" y="129159"/>
                </a:lnTo>
                <a:lnTo>
                  <a:pt x="1757426" y="124333"/>
                </a:lnTo>
                <a:lnTo>
                  <a:pt x="1763623" y="112141"/>
                </a:lnTo>
                <a:lnTo>
                  <a:pt x="1768475" y="102616"/>
                </a:lnTo>
                <a:lnTo>
                  <a:pt x="1771523" y="94996"/>
                </a:lnTo>
                <a:lnTo>
                  <a:pt x="1777365" y="80391"/>
                </a:lnTo>
                <a:lnTo>
                  <a:pt x="1778190" y="77597"/>
                </a:lnTo>
                <a:lnTo>
                  <a:pt x="1783372" y="60198"/>
                </a:lnTo>
                <a:lnTo>
                  <a:pt x="1784096" y="57785"/>
                </a:lnTo>
                <a:lnTo>
                  <a:pt x="1786559" y="45212"/>
                </a:lnTo>
                <a:lnTo>
                  <a:pt x="1787093" y="42545"/>
                </a:lnTo>
                <a:lnTo>
                  <a:pt x="1788668" y="34544"/>
                </a:lnTo>
                <a:lnTo>
                  <a:pt x="1789544" y="24892"/>
                </a:lnTo>
                <a:lnTo>
                  <a:pt x="1790700" y="12319"/>
                </a:lnTo>
                <a:lnTo>
                  <a:pt x="1733042" y="6985"/>
                </a:lnTo>
                <a:lnTo>
                  <a:pt x="1731200" y="27114"/>
                </a:lnTo>
                <a:lnTo>
                  <a:pt x="1731060" y="27813"/>
                </a:lnTo>
                <a:lnTo>
                  <a:pt x="1715465" y="79197"/>
                </a:lnTo>
                <a:lnTo>
                  <a:pt x="1715046" y="80010"/>
                </a:lnTo>
                <a:lnTo>
                  <a:pt x="1706892" y="95999"/>
                </a:lnTo>
                <a:lnTo>
                  <a:pt x="1684362" y="129806"/>
                </a:lnTo>
                <a:lnTo>
                  <a:pt x="1683512" y="130810"/>
                </a:lnTo>
                <a:lnTo>
                  <a:pt x="1670202" y="146558"/>
                </a:lnTo>
                <a:lnTo>
                  <a:pt x="1669580" y="147193"/>
                </a:lnTo>
                <a:lnTo>
                  <a:pt x="1654683" y="162661"/>
                </a:lnTo>
                <a:lnTo>
                  <a:pt x="1653819" y="163449"/>
                </a:lnTo>
                <a:lnTo>
                  <a:pt x="1636522" y="179451"/>
                </a:lnTo>
                <a:lnTo>
                  <a:pt x="1637792" y="178435"/>
                </a:lnTo>
                <a:lnTo>
                  <a:pt x="1617599" y="195072"/>
                </a:lnTo>
                <a:lnTo>
                  <a:pt x="1618615" y="194183"/>
                </a:lnTo>
                <a:lnTo>
                  <a:pt x="1596898" y="210312"/>
                </a:lnTo>
                <a:lnTo>
                  <a:pt x="1598168" y="209550"/>
                </a:lnTo>
                <a:lnTo>
                  <a:pt x="1575206" y="224853"/>
                </a:lnTo>
                <a:lnTo>
                  <a:pt x="1575943" y="224421"/>
                </a:lnTo>
                <a:lnTo>
                  <a:pt x="1574927" y="225044"/>
                </a:lnTo>
                <a:lnTo>
                  <a:pt x="1575206" y="224853"/>
                </a:lnTo>
                <a:lnTo>
                  <a:pt x="1574888" y="225044"/>
                </a:lnTo>
                <a:lnTo>
                  <a:pt x="1551381" y="239344"/>
                </a:lnTo>
                <a:lnTo>
                  <a:pt x="1526413" y="253111"/>
                </a:lnTo>
                <a:lnTo>
                  <a:pt x="1527302" y="252603"/>
                </a:lnTo>
                <a:lnTo>
                  <a:pt x="1499870" y="266319"/>
                </a:lnTo>
                <a:lnTo>
                  <a:pt x="1501013" y="265811"/>
                </a:lnTo>
                <a:lnTo>
                  <a:pt x="1472514" y="278739"/>
                </a:lnTo>
                <a:lnTo>
                  <a:pt x="1473073" y="278511"/>
                </a:lnTo>
                <a:lnTo>
                  <a:pt x="1472184" y="278892"/>
                </a:lnTo>
                <a:lnTo>
                  <a:pt x="1472514" y="278739"/>
                </a:lnTo>
                <a:lnTo>
                  <a:pt x="1472145" y="278892"/>
                </a:lnTo>
                <a:lnTo>
                  <a:pt x="1443228" y="290830"/>
                </a:lnTo>
                <a:lnTo>
                  <a:pt x="1443990" y="290449"/>
                </a:lnTo>
                <a:lnTo>
                  <a:pt x="1413002" y="302260"/>
                </a:lnTo>
                <a:lnTo>
                  <a:pt x="1413891" y="301879"/>
                </a:lnTo>
                <a:lnTo>
                  <a:pt x="1382522" y="312420"/>
                </a:lnTo>
                <a:lnTo>
                  <a:pt x="1381696" y="312674"/>
                </a:lnTo>
                <a:lnTo>
                  <a:pt x="1349248" y="322707"/>
                </a:lnTo>
                <a:lnTo>
                  <a:pt x="1350010" y="322453"/>
                </a:lnTo>
                <a:lnTo>
                  <a:pt x="1315720" y="331724"/>
                </a:lnTo>
                <a:lnTo>
                  <a:pt x="1316609" y="331597"/>
                </a:lnTo>
                <a:lnTo>
                  <a:pt x="1281303" y="339979"/>
                </a:lnTo>
                <a:lnTo>
                  <a:pt x="1281938" y="339852"/>
                </a:lnTo>
                <a:lnTo>
                  <a:pt x="1245743" y="347599"/>
                </a:lnTo>
                <a:lnTo>
                  <a:pt x="1246632" y="347472"/>
                </a:lnTo>
                <a:lnTo>
                  <a:pt x="1209548" y="354330"/>
                </a:lnTo>
                <a:lnTo>
                  <a:pt x="1210310" y="354076"/>
                </a:lnTo>
                <a:lnTo>
                  <a:pt x="1172464" y="360045"/>
                </a:lnTo>
                <a:lnTo>
                  <a:pt x="1173099" y="359918"/>
                </a:lnTo>
                <a:lnTo>
                  <a:pt x="1134491" y="364998"/>
                </a:lnTo>
                <a:lnTo>
                  <a:pt x="1135253" y="364871"/>
                </a:lnTo>
                <a:lnTo>
                  <a:pt x="1095883" y="368935"/>
                </a:lnTo>
                <a:lnTo>
                  <a:pt x="1096645" y="368935"/>
                </a:lnTo>
                <a:lnTo>
                  <a:pt x="1056640" y="372110"/>
                </a:lnTo>
                <a:lnTo>
                  <a:pt x="1057275" y="371983"/>
                </a:lnTo>
                <a:lnTo>
                  <a:pt x="1016635" y="374269"/>
                </a:lnTo>
                <a:lnTo>
                  <a:pt x="1017397" y="374142"/>
                </a:lnTo>
                <a:lnTo>
                  <a:pt x="976122" y="375285"/>
                </a:lnTo>
                <a:lnTo>
                  <a:pt x="935990" y="375412"/>
                </a:lnTo>
                <a:lnTo>
                  <a:pt x="901687" y="374650"/>
                </a:lnTo>
                <a:lnTo>
                  <a:pt x="895985" y="374523"/>
                </a:lnTo>
                <a:lnTo>
                  <a:pt x="896747" y="374650"/>
                </a:lnTo>
                <a:lnTo>
                  <a:pt x="857123" y="372745"/>
                </a:lnTo>
                <a:lnTo>
                  <a:pt x="857885" y="372745"/>
                </a:lnTo>
                <a:lnTo>
                  <a:pt x="820661" y="370078"/>
                </a:lnTo>
                <a:lnTo>
                  <a:pt x="818896" y="369951"/>
                </a:lnTo>
                <a:lnTo>
                  <a:pt x="819658" y="370078"/>
                </a:lnTo>
                <a:lnTo>
                  <a:pt x="782459" y="366395"/>
                </a:lnTo>
                <a:lnTo>
                  <a:pt x="781177" y="366268"/>
                </a:lnTo>
                <a:lnTo>
                  <a:pt x="781939" y="366395"/>
                </a:lnTo>
                <a:lnTo>
                  <a:pt x="745388" y="361950"/>
                </a:lnTo>
                <a:lnTo>
                  <a:pt x="744347" y="361823"/>
                </a:lnTo>
                <a:lnTo>
                  <a:pt x="744982" y="361950"/>
                </a:lnTo>
                <a:lnTo>
                  <a:pt x="708875" y="356616"/>
                </a:lnTo>
                <a:lnTo>
                  <a:pt x="708025" y="356489"/>
                </a:lnTo>
                <a:lnTo>
                  <a:pt x="685038" y="352463"/>
                </a:lnTo>
                <a:lnTo>
                  <a:pt x="660184" y="342265"/>
                </a:lnTo>
                <a:lnTo>
                  <a:pt x="659853" y="342150"/>
                </a:lnTo>
                <a:lnTo>
                  <a:pt x="659714" y="342087"/>
                </a:lnTo>
                <a:lnTo>
                  <a:pt x="659574" y="342036"/>
                </a:lnTo>
                <a:lnTo>
                  <a:pt x="659295" y="341884"/>
                </a:lnTo>
                <a:lnTo>
                  <a:pt x="614654" y="321818"/>
                </a:lnTo>
                <a:lnTo>
                  <a:pt x="613537" y="321310"/>
                </a:lnTo>
                <a:lnTo>
                  <a:pt x="614553" y="321818"/>
                </a:lnTo>
                <a:lnTo>
                  <a:pt x="581037" y="305257"/>
                </a:lnTo>
                <a:lnTo>
                  <a:pt x="585317" y="298323"/>
                </a:lnTo>
                <a:lnTo>
                  <a:pt x="590423" y="290068"/>
                </a:lnTo>
                <a:lnTo>
                  <a:pt x="599694" y="273939"/>
                </a:lnTo>
                <a:lnTo>
                  <a:pt x="600011" y="273304"/>
                </a:lnTo>
                <a:lnTo>
                  <a:pt x="606882" y="259969"/>
                </a:lnTo>
                <a:lnTo>
                  <a:pt x="608330" y="257175"/>
                </a:lnTo>
                <a:lnTo>
                  <a:pt x="613727" y="245618"/>
                </a:lnTo>
                <a:lnTo>
                  <a:pt x="616458" y="239776"/>
                </a:lnTo>
                <a:lnTo>
                  <a:pt x="620064" y="231152"/>
                </a:lnTo>
                <a:lnTo>
                  <a:pt x="624039" y="221627"/>
                </a:lnTo>
                <a:lnTo>
                  <a:pt x="626186" y="215773"/>
                </a:lnTo>
                <a:lnTo>
                  <a:pt x="630682" y="203581"/>
                </a:lnTo>
                <a:lnTo>
                  <a:pt x="631850" y="200025"/>
                </a:lnTo>
                <a:lnTo>
                  <a:pt x="636905" y="184658"/>
                </a:lnTo>
                <a:lnTo>
                  <a:pt x="642010" y="167005"/>
                </a:lnTo>
                <a:lnTo>
                  <a:pt x="642493" y="165354"/>
                </a:lnTo>
                <a:lnTo>
                  <a:pt x="646379" y="149860"/>
                </a:lnTo>
                <a:lnTo>
                  <a:pt x="647446" y="145669"/>
                </a:lnTo>
                <a:lnTo>
                  <a:pt x="650151" y="132207"/>
                </a:lnTo>
                <a:lnTo>
                  <a:pt x="651510" y="125476"/>
                </a:lnTo>
                <a:lnTo>
                  <a:pt x="653453" y="114300"/>
                </a:lnTo>
                <a:lnTo>
                  <a:pt x="655066" y="105029"/>
                </a:lnTo>
                <a:lnTo>
                  <a:pt x="657860" y="84074"/>
                </a:lnTo>
                <a:lnTo>
                  <a:pt x="658533" y="76962"/>
                </a:lnTo>
                <a:lnTo>
                  <a:pt x="659892" y="62992"/>
                </a:lnTo>
                <a:lnTo>
                  <a:pt x="660184" y="57912"/>
                </a:lnTo>
                <a:lnTo>
                  <a:pt x="661162" y="41402"/>
                </a:lnTo>
                <a:lnTo>
                  <a:pt x="661225" y="38481"/>
                </a:lnTo>
                <a:lnTo>
                  <a:pt x="661670" y="20066"/>
                </a:lnTo>
                <a:lnTo>
                  <a:pt x="603758" y="18796"/>
                </a:lnTo>
                <a:lnTo>
                  <a:pt x="603250" y="39624"/>
                </a:lnTo>
                <a:lnTo>
                  <a:pt x="603377" y="38481"/>
                </a:lnTo>
                <a:lnTo>
                  <a:pt x="602107" y="58928"/>
                </a:lnTo>
                <a:lnTo>
                  <a:pt x="602234" y="57912"/>
                </a:lnTo>
                <a:lnTo>
                  <a:pt x="600379" y="77444"/>
                </a:lnTo>
                <a:lnTo>
                  <a:pt x="600456" y="76962"/>
                </a:lnTo>
                <a:lnTo>
                  <a:pt x="600329" y="78105"/>
                </a:lnTo>
                <a:lnTo>
                  <a:pt x="600379" y="77444"/>
                </a:lnTo>
                <a:lnTo>
                  <a:pt x="600290" y="78105"/>
                </a:lnTo>
                <a:lnTo>
                  <a:pt x="597916" y="95758"/>
                </a:lnTo>
                <a:lnTo>
                  <a:pt x="597725" y="96774"/>
                </a:lnTo>
                <a:lnTo>
                  <a:pt x="594487" y="115316"/>
                </a:lnTo>
                <a:lnTo>
                  <a:pt x="594741" y="114300"/>
                </a:lnTo>
                <a:lnTo>
                  <a:pt x="590943" y="132676"/>
                </a:lnTo>
                <a:lnTo>
                  <a:pt x="590765" y="133350"/>
                </a:lnTo>
                <a:lnTo>
                  <a:pt x="586701" y="149974"/>
                </a:lnTo>
                <a:lnTo>
                  <a:pt x="586435" y="150876"/>
                </a:lnTo>
                <a:lnTo>
                  <a:pt x="581406" y="168148"/>
                </a:lnTo>
                <a:lnTo>
                  <a:pt x="575945" y="184785"/>
                </a:lnTo>
                <a:lnTo>
                  <a:pt x="576199" y="183896"/>
                </a:lnTo>
                <a:lnTo>
                  <a:pt x="575868" y="184785"/>
                </a:lnTo>
                <a:lnTo>
                  <a:pt x="570026" y="200787"/>
                </a:lnTo>
                <a:lnTo>
                  <a:pt x="569810" y="201295"/>
                </a:lnTo>
                <a:lnTo>
                  <a:pt x="563245" y="216789"/>
                </a:lnTo>
                <a:lnTo>
                  <a:pt x="563753" y="215773"/>
                </a:lnTo>
                <a:lnTo>
                  <a:pt x="556133" y="232029"/>
                </a:lnTo>
                <a:lnTo>
                  <a:pt x="556641" y="231152"/>
                </a:lnTo>
                <a:lnTo>
                  <a:pt x="548716" y="246354"/>
                </a:lnTo>
                <a:lnTo>
                  <a:pt x="549148" y="245618"/>
                </a:lnTo>
                <a:lnTo>
                  <a:pt x="548513" y="246761"/>
                </a:lnTo>
                <a:lnTo>
                  <a:pt x="548716" y="246354"/>
                </a:lnTo>
                <a:lnTo>
                  <a:pt x="548487" y="246761"/>
                </a:lnTo>
                <a:lnTo>
                  <a:pt x="540385" y="260858"/>
                </a:lnTo>
                <a:lnTo>
                  <a:pt x="541020" y="259969"/>
                </a:lnTo>
                <a:lnTo>
                  <a:pt x="532091" y="274104"/>
                </a:lnTo>
                <a:lnTo>
                  <a:pt x="532638" y="273304"/>
                </a:lnTo>
                <a:lnTo>
                  <a:pt x="531876" y="274447"/>
                </a:lnTo>
                <a:lnTo>
                  <a:pt x="532091" y="274104"/>
                </a:lnTo>
                <a:lnTo>
                  <a:pt x="531850" y="274447"/>
                </a:lnTo>
                <a:lnTo>
                  <a:pt x="529602" y="277736"/>
                </a:lnTo>
                <a:lnTo>
                  <a:pt x="492633" y="255524"/>
                </a:lnTo>
                <a:lnTo>
                  <a:pt x="493903" y="256286"/>
                </a:lnTo>
                <a:lnTo>
                  <a:pt x="492760" y="255524"/>
                </a:lnTo>
                <a:lnTo>
                  <a:pt x="458647" y="232791"/>
                </a:lnTo>
                <a:lnTo>
                  <a:pt x="458647" y="351980"/>
                </a:lnTo>
                <a:lnTo>
                  <a:pt x="451243" y="357187"/>
                </a:lnTo>
                <a:lnTo>
                  <a:pt x="417131" y="375615"/>
                </a:lnTo>
                <a:lnTo>
                  <a:pt x="391922" y="384429"/>
                </a:lnTo>
                <a:lnTo>
                  <a:pt x="393827" y="383794"/>
                </a:lnTo>
                <a:lnTo>
                  <a:pt x="380276" y="387096"/>
                </a:lnTo>
                <a:lnTo>
                  <a:pt x="368287" y="389089"/>
                </a:lnTo>
                <a:lnTo>
                  <a:pt x="355600" y="390309"/>
                </a:lnTo>
                <a:lnTo>
                  <a:pt x="343154" y="390626"/>
                </a:lnTo>
                <a:lnTo>
                  <a:pt x="332219" y="390144"/>
                </a:lnTo>
                <a:lnTo>
                  <a:pt x="330581" y="390080"/>
                </a:lnTo>
                <a:lnTo>
                  <a:pt x="330098" y="390017"/>
                </a:lnTo>
                <a:lnTo>
                  <a:pt x="320078" y="388874"/>
                </a:lnTo>
                <a:lnTo>
                  <a:pt x="317055" y="388531"/>
                </a:lnTo>
                <a:lnTo>
                  <a:pt x="316865" y="388493"/>
                </a:lnTo>
                <a:lnTo>
                  <a:pt x="306705" y="386588"/>
                </a:lnTo>
                <a:lnTo>
                  <a:pt x="306222" y="386499"/>
                </a:lnTo>
                <a:lnTo>
                  <a:pt x="305079" y="386207"/>
                </a:lnTo>
                <a:lnTo>
                  <a:pt x="294601" y="383540"/>
                </a:lnTo>
                <a:lnTo>
                  <a:pt x="293141" y="383171"/>
                </a:lnTo>
                <a:lnTo>
                  <a:pt x="292735" y="383032"/>
                </a:lnTo>
                <a:lnTo>
                  <a:pt x="282829" y="379730"/>
                </a:lnTo>
                <a:lnTo>
                  <a:pt x="280733" y="379044"/>
                </a:lnTo>
                <a:lnTo>
                  <a:pt x="280568" y="378980"/>
                </a:lnTo>
                <a:lnTo>
                  <a:pt x="270852" y="375031"/>
                </a:lnTo>
                <a:lnTo>
                  <a:pt x="270217" y="374777"/>
                </a:lnTo>
                <a:lnTo>
                  <a:pt x="269176" y="374269"/>
                </a:lnTo>
                <a:lnTo>
                  <a:pt x="259130" y="369443"/>
                </a:lnTo>
                <a:lnTo>
                  <a:pt x="257810" y="368833"/>
                </a:lnTo>
                <a:lnTo>
                  <a:pt x="257581" y="368681"/>
                </a:lnTo>
                <a:lnTo>
                  <a:pt x="247815" y="363220"/>
                </a:lnTo>
                <a:lnTo>
                  <a:pt x="245999" y="362204"/>
                </a:lnTo>
                <a:lnTo>
                  <a:pt x="247523" y="363220"/>
                </a:lnTo>
                <a:lnTo>
                  <a:pt x="236537" y="356235"/>
                </a:lnTo>
                <a:lnTo>
                  <a:pt x="235966" y="355879"/>
                </a:lnTo>
                <a:lnTo>
                  <a:pt x="235077" y="355219"/>
                </a:lnTo>
                <a:lnTo>
                  <a:pt x="225323" y="348107"/>
                </a:lnTo>
                <a:lnTo>
                  <a:pt x="224282" y="347345"/>
                </a:lnTo>
                <a:lnTo>
                  <a:pt x="224980" y="347865"/>
                </a:lnTo>
                <a:lnTo>
                  <a:pt x="224332" y="347345"/>
                </a:lnTo>
                <a:lnTo>
                  <a:pt x="214630" y="339598"/>
                </a:lnTo>
                <a:lnTo>
                  <a:pt x="213487" y="338582"/>
                </a:lnTo>
                <a:lnTo>
                  <a:pt x="204216" y="330327"/>
                </a:lnTo>
                <a:lnTo>
                  <a:pt x="202946" y="329184"/>
                </a:lnTo>
                <a:lnTo>
                  <a:pt x="204089" y="330327"/>
                </a:lnTo>
                <a:lnTo>
                  <a:pt x="193929" y="320294"/>
                </a:lnTo>
                <a:lnTo>
                  <a:pt x="193738" y="320103"/>
                </a:lnTo>
                <a:lnTo>
                  <a:pt x="193001" y="319278"/>
                </a:lnTo>
                <a:lnTo>
                  <a:pt x="184175" y="309499"/>
                </a:lnTo>
                <a:lnTo>
                  <a:pt x="183832" y="309130"/>
                </a:lnTo>
                <a:lnTo>
                  <a:pt x="183299" y="308483"/>
                </a:lnTo>
                <a:lnTo>
                  <a:pt x="174802" y="298196"/>
                </a:lnTo>
                <a:lnTo>
                  <a:pt x="174256" y="297535"/>
                </a:lnTo>
                <a:lnTo>
                  <a:pt x="173901" y="297053"/>
                </a:lnTo>
                <a:lnTo>
                  <a:pt x="165595" y="285877"/>
                </a:lnTo>
                <a:lnTo>
                  <a:pt x="164846" y="284861"/>
                </a:lnTo>
                <a:lnTo>
                  <a:pt x="165481" y="285877"/>
                </a:lnTo>
                <a:lnTo>
                  <a:pt x="156768" y="273177"/>
                </a:lnTo>
                <a:lnTo>
                  <a:pt x="156222" y="272402"/>
                </a:lnTo>
                <a:lnTo>
                  <a:pt x="156095" y="272199"/>
                </a:lnTo>
                <a:lnTo>
                  <a:pt x="148412" y="259842"/>
                </a:lnTo>
                <a:lnTo>
                  <a:pt x="147701" y="258699"/>
                </a:lnTo>
                <a:lnTo>
                  <a:pt x="148336" y="259842"/>
                </a:lnTo>
                <a:lnTo>
                  <a:pt x="140398" y="245884"/>
                </a:lnTo>
                <a:lnTo>
                  <a:pt x="139827" y="244856"/>
                </a:lnTo>
                <a:lnTo>
                  <a:pt x="140335" y="245884"/>
                </a:lnTo>
                <a:lnTo>
                  <a:pt x="132334" y="230390"/>
                </a:lnTo>
                <a:lnTo>
                  <a:pt x="133223" y="231914"/>
                </a:lnTo>
                <a:lnTo>
                  <a:pt x="132537" y="230390"/>
                </a:lnTo>
                <a:lnTo>
                  <a:pt x="119468" y="200787"/>
                </a:lnTo>
                <a:lnTo>
                  <a:pt x="118922" y="199555"/>
                </a:lnTo>
                <a:lnTo>
                  <a:pt x="118770" y="199136"/>
                </a:lnTo>
                <a:lnTo>
                  <a:pt x="115011" y="188849"/>
                </a:lnTo>
                <a:lnTo>
                  <a:pt x="114693" y="188010"/>
                </a:lnTo>
                <a:lnTo>
                  <a:pt x="140169" y="183705"/>
                </a:lnTo>
                <a:lnTo>
                  <a:pt x="139827" y="209550"/>
                </a:lnTo>
                <a:lnTo>
                  <a:pt x="194703" y="183095"/>
                </a:lnTo>
                <a:lnTo>
                  <a:pt x="206121" y="201422"/>
                </a:lnTo>
                <a:lnTo>
                  <a:pt x="247904" y="238264"/>
                </a:lnTo>
                <a:lnTo>
                  <a:pt x="293116" y="270637"/>
                </a:lnTo>
                <a:lnTo>
                  <a:pt x="343535" y="300482"/>
                </a:lnTo>
                <a:lnTo>
                  <a:pt x="398907" y="327660"/>
                </a:lnTo>
                <a:lnTo>
                  <a:pt x="458647" y="351980"/>
                </a:lnTo>
                <a:lnTo>
                  <a:pt x="458647" y="232791"/>
                </a:lnTo>
                <a:lnTo>
                  <a:pt x="458089" y="232410"/>
                </a:lnTo>
                <a:lnTo>
                  <a:pt x="459486" y="233299"/>
                </a:lnTo>
                <a:lnTo>
                  <a:pt x="458292" y="232410"/>
                </a:lnTo>
                <a:lnTo>
                  <a:pt x="426720" y="208788"/>
                </a:lnTo>
                <a:lnTo>
                  <a:pt x="428117" y="209804"/>
                </a:lnTo>
                <a:lnTo>
                  <a:pt x="426910" y="208788"/>
                </a:lnTo>
                <a:lnTo>
                  <a:pt x="410832" y="195122"/>
                </a:lnTo>
                <a:lnTo>
                  <a:pt x="410832" y="269227"/>
                </a:lnTo>
                <a:lnTo>
                  <a:pt x="396811" y="262636"/>
                </a:lnTo>
                <a:lnTo>
                  <a:pt x="395732" y="262128"/>
                </a:lnTo>
                <a:lnTo>
                  <a:pt x="396621" y="262636"/>
                </a:lnTo>
                <a:lnTo>
                  <a:pt x="370459" y="249174"/>
                </a:lnTo>
                <a:lnTo>
                  <a:pt x="371475" y="249682"/>
                </a:lnTo>
                <a:lnTo>
                  <a:pt x="370560" y="249174"/>
                </a:lnTo>
                <a:lnTo>
                  <a:pt x="347713" y="236359"/>
                </a:lnTo>
                <a:lnTo>
                  <a:pt x="346583" y="235712"/>
                </a:lnTo>
                <a:lnTo>
                  <a:pt x="347599" y="236359"/>
                </a:lnTo>
                <a:lnTo>
                  <a:pt x="324104" y="221742"/>
                </a:lnTo>
                <a:lnTo>
                  <a:pt x="325247" y="222389"/>
                </a:lnTo>
                <a:lnTo>
                  <a:pt x="324307" y="221742"/>
                </a:lnTo>
                <a:lnTo>
                  <a:pt x="304139" y="208026"/>
                </a:lnTo>
                <a:lnTo>
                  <a:pt x="303174" y="207391"/>
                </a:lnTo>
                <a:lnTo>
                  <a:pt x="303022" y="207276"/>
                </a:lnTo>
                <a:lnTo>
                  <a:pt x="290537" y="197916"/>
                </a:lnTo>
                <a:lnTo>
                  <a:pt x="320509" y="182740"/>
                </a:lnTo>
                <a:lnTo>
                  <a:pt x="330581" y="199136"/>
                </a:lnTo>
                <a:lnTo>
                  <a:pt x="360172" y="228092"/>
                </a:lnTo>
                <a:lnTo>
                  <a:pt x="391287" y="254508"/>
                </a:lnTo>
                <a:lnTo>
                  <a:pt x="410832" y="269227"/>
                </a:lnTo>
                <a:lnTo>
                  <a:pt x="410832" y="195122"/>
                </a:lnTo>
                <a:lnTo>
                  <a:pt x="400164" y="186055"/>
                </a:lnTo>
                <a:lnTo>
                  <a:pt x="398526" y="184658"/>
                </a:lnTo>
                <a:lnTo>
                  <a:pt x="399923" y="186055"/>
                </a:lnTo>
                <a:lnTo>
                  <a:pt x="379196" y="165735"/>
                </a:lnTo>
                <a:lnTo>
                  <a:pt x="376364" y="162966"/>
                </a:lnTo>
                <a:lnTo>
                  <a:pt x="374713" y="160274"/>
                </a:lnTo>
                <a:lnTo>
                  <a:pt x="372376" y="156464"/>
                </a:lnTo>
                <a:lnTo>
                  <a:pt x="421767" y="131445"/>
                </a:lnTo>
                <a:lnTo>
                  <a:pt x="419531" y="129794"/>
                </a:lnTo>
                <a:lnTo>
                  <a:pt x="266661" y="16383"/>
                </a:lnTo>
                <a:lnTo>
                  <a:pt x="266661" y="178638"/>
                </a:lnTo>
                <a:lnTo>
                  <a:pt x="265049" y="177292"/>
                </a:lnTo>
                <a:lnTo>
                  <a:pt x="266319" y="178308"/>
                </a:lnTo>
                <a:lnTo>
                  <a:pt x="265214" y="177292"/>
                </a:lnTo>
                <a:lnTo>
                  <a:pt x="254698" y="167513"/>
                </a:lnTo>
                <a:lnTo>
                  <a:pt x="251218" y="164287"/>
                </a:lnTo>
                <a:lnTo>
                  <a:pt x="249593" y="161671"/>
                </a:lnTo>
                <a:lnTo>
                  <a:pt x="247167" y="157797"/>
                </a:lnTo>
                <a:lnTo>
                  <a:pt x="266496" y="148475"/>
                </a:lnTo>
                <a:lnTo>
                  <a:pt x="266661" y="178638"/>
                </a:lnTo>
                <a:lnTo>
                  <a:pt x="266661" y="16383"/>
                </a:lnTo>
                <a:lnTo>
                  <a:pt x="265811" y="15748"/>
                </a:lnTo>
                <a:lnTo>
                  <a:pt x="266306" y="110972"/>
                </a:lnTo>
                <a:lnTo>
                  <a:pt x="142494" y="15367"/>
                </a:lnTo>
                <a:lnTo>
                  <a:pt x="140817" y="136690"/>
                </a:lnTo>
                <a:lnTo>
                  <a:pt x="114401" y="100520"/>
                </a:lnTo>
                <a:lnTo>
                  <a:pt x="114401" y="188061"/>
                </a:lnTo>
                <a:lnTo>
                  <a:pt x="114401" y="100520"/>
                </a:lnTo>
                <a:lnTo>
                  <a:pt x="56769" y="21590"/>
                </a:lnTo>
                <a:lnTo>
                  <a:pt x="0" y="207391"/>
                </a:lnTo>
                <a:lnTo>
                  <a:pt x="57277" y="197713"/>
                </a:lnTo>
                <a:lnTo>
                  <a:pt x="57912" y="201295"/>
                </a:lnTo>
                <a:lnTo>
                  <a:pt x="80518" y="256032"/>
                </a:lnTo>
                <a:lnTo>
                  <a:pt x="107950" y="304419"/>
                </a:lnTo>
                <a:lnTo>
                  <a:pt x="139954" y="346964"/>
                </a:lnTo>
                <a:lnTo>
                  <a:pt x="176657" y="383286"/>
                </a:lnTo>
                <a:lnTo>
                  <a:pt x="217170" y="412496"/>
                </a:lnTo>
                <a:lnTo>
                  <a:pt x="261747" y="433832"/>
                </a:lnTo>
                <a:lnTo>
                  <a:pt x="309245" y="446024"/>
                </a:lnTo>
                <a:lnTo>
                  <a:pt x="342265" y="448564"/>
                </a:lnTo>
                <a:lnTo>
                  <a:pt x="359283" y="448183"/>
                </a:lnTo>
                <a:lnTo>
                  <a:pt x="408432" y="439928"/>
                </a:lnTo>
                <a:lnTo>
                  <a:pt x="454787" y="422021"/>
                </a:lnTo>
                <a:lnTo>
                  <a:pt x="497459" y="395605"/>
                </a:lnTo>
                <a:lnTo>
                  <a:pt x="503643" y="390652"/>
                </a:lnTo>
                <a:lnTo>
                  <a:pt x="503961" y="390398"/>
                </a:lnTo>
                <a:lnTo>
                  <a:pt x="504126" y="390271"/>
                </a:lnTo>
                <a:lnTo>
                  <a:pt x="505396" y="389255"/>
                </a:lnTo>
                <a:lnTo>
                  <a:pt x="505714" y="389001"/>
                </a:lnTo>
                <a:lnTo>
                  <a:pt x="507936" y="387223"/>
                </a:lnTo>
                <a:lnTo>
                  <a:pt x="508406" y="386842"/>
                </a:lnTo>
                <a:lnTo>
                  <a:pt x="510794" y="384937"/>
                </a:lnTo>
                <a:lnTo>
                  <a:pt x="511365" y="384429"/>
                </a:lnTo>
                <a:lnTo>
                  <a:pt x="515747" y="380619"/>
                </a:lnTo>
                <a:lnTo>
                  <a:pt x="516470" y="379984"/>
                </a:lnTo>
                <a:lnTo>
                  <a:pt x="520992" y="376047"/>
                </a:lnTo>
                <a:lnTo>
                  <a:pt x="521868" y="375285"/>
                </a:lnTo>
                <a:lnTo>
                  <a:pt x="523621" y="373761"/>
                </a:lnTo>
                <a:lnTo>
                  <a:pt x="556387" y="383159"/>
                </a:lnTo>
                <a:lnTo>
                  <a:pt x="590804" y="392049"/>
                </a:lnTo>
                <a:lnTo>
                  <a:pt x="626237" y="400050"/>
                </a:lnTo>
                <a:lnTo>
                  <a:pt x="662305" y="407289"/>
                </a:lnTo>
                <a:lnTo>
                  <a:pt x="669124" y="408495"/>
                </a:lnTo>
                <a:lnTo>
                  <a:pt x="687070" y="415798"/>
                </a:lnTo>
                <a:lnTo>
                  <a:pt x="739521" y="435483"/>
                </a:lnTo>
                <a:lnTo>
                  <a:pt x="794385" y="454152"/>
                </a:lnTo>
                <a:lnTo>
                  <a:pt x="851408" y="471805"/>
                </a:lnTo>
                <a:lnTo>
                  <a:pt x="910463" y="488569"/>
                </a:lnTo>
                <a:lnTo>
                  <a:pt x="971804" y="504444"/>
                </a:lnTo>
                <a:lnTo>
                  <a:pt x="1034923" y="519176"/>
                </a:lnTo>
                <a:lnTo>
                  <a:pt x="1100074" y="532892"/>
                </a:lnTo>
                <a:lnTo>
                  <a:pt x="1167003" y="545465"/>
                </a:lnTo>
                <a:lnTo>
                  <a:pt x="1235583" y="557022"/>
                </a:lnTo>
                <a:lnTo>
                  <a:pt x="1305941" y="567309"/>
                </a:lnTo>
                <a:lnTo>
                  <a:pt x="1377950" y="576580"/>
                </a:lnTo>
                <a:lnTo>
                  <a:pt x="1525778" y="591312"/>
                </a:lnTo>
                <a:lnTo>
                  <a:pt x="1678800" y="600964"/>
                </a:lnTo>
                <a:lnTo>
                  <a:pt x="1836293" y="605345"/>
                </a:lnTo>
                <a:lnTo>
                  <a:pt x="1920367" y="605434"/>
                </a:lnTo>
                <a:lnTo>
                  <a:pt x="2003298" y="603999"/>
                </a:lnTo>
                <a:lnTo>
                  <a:pt x="2165604" y="596646"/>
                </a:lnTo>
                <a:lnTo>
                  <a:pt x="2322830" y="583692"/>
                </a:lnTo>
                <a:lnTo>
                  <a:pt x="2399284" y="575183"/>
                </a:lnTo>
                <a:lnTo>
                  <a:pt x="2474214" y="565277"/>
                </a:lnTo>
                <a:lnTo>
                  <a:pt x="2547366" y="554101"/>
                </a:lnTo>
                <a:lnTo>
                  <a:pt x="2585237" y="547497"/>
                </a:lnTo>
                <a:lnTo>
                  <a:pt x="2618740" y="541655"/>
                </a:lnTo>
                <a:lnTo>
                  <a:pt x="2633014" y="538861"/>
                </a:lnTo>
                <a:lnTo>
                  <a:pt x="2688209" y="528066"/>
                </a:lnTo>
                <a:lnTo>
                  <a:pt x="2755646" y="513334"/>
                </a:lnTo>
                <a:lnTo>
                  <a:pt x="2777439" y="508000"/>
                </a:lnTo>
                <a:lnTo>
                  <a:pt x="2821051" y="497332"/>
                </a:lnTo>
                <a:lnTo>
                  <a:pt x="2884297" y="480314"/>
                </a:lnTo>
                <a:lnTo>
                  <a:pt x="2914434" y="471297"/>
                </a:lnTo>
                <a:lnTo>
                  <a:pt x="2945003" y="462153"/>
                </a:lnTo>
                <a:lnTo>
                  <a:pt x="2960611" y="457073"/>
                </a:lnTo>
                <a:lnTo>
                  <a:pt x="3003550" y="443103"/>
                </a:lnTo>
                <a:lnTo>
                  <a:pt x="3008833" y="441198"/>
                </a:lnTo>
                <a:lnTo>
                  <a:pt x="3054972" y="424561"/>
                </a:lnTo>
                <a:lnTo>
                  <a:pt x="3059557" y="422910"/>
                </a:lnTo>
                <a:lnTo>
                  <a:pt x="3099473" y="407035"/>
                </a:lnTo>
                <a:lnTo>
                  <a:pt x="3112897" y="401701"/>
                </a:lnTo>
                <a:lnTo>
                  <a:pt x="3143656" y="388239"/>
                </a:lnTo>
                <a:lnTo>
                  <a:pt x="3163697" y="379476"/>
                </a:lnTo>
                <a:lnTo>
                  <a:pt x="3185528" y="368935"/>
                </a:lnTo>
                <a:lnTo>
                  <a:pt x="3211576" y="356362"/>
                </a:lnTo>
                <a:lnTo>
                  <a:pt x="3227273" y="347980"/>
                </a:lnTo>
                <a:lnTo>
                  <a:pt x="3256534" y="332359"/>
                </a:lnTo>
                <a:lnTo>
                  <a:pt x="3266135" y="326644"/>
                </a:lnTo>
                <a:lnTo>
                  <a:pt x="3298571" y="307340"/>
                </a:lnTo>
                <a:lnTo>
                  <a:pt x="3302038" y="305054"/>
                </a:lnTo>
                <a:lnTo>
                  <a:pt x="3337687" y="281559"/>
                </a:lnTo>
                <a:lnTo>
                  <a:pt x="3369106" y="257937"/>
                </a:lnTo>
                <a:lnTo>
                  <a:pt x="3373501" y="254635"/>
                </a:lnTo>
                <a:lnTo>
                  <a:pt x="3397021" y="234708"/>
                </a:lnTo>
                <a:lnTo>
                  <a:pt x="3406013" y="227076"/>
                </a:lnTo>
                <a:lnTo>
                  <a:pt x="3423323" y="210058"/>
                </a:lnTo>
                <a:lnTo>
                  <a:pt x="3424491" y="208927"/>
                </a:lnTo>
                <a:lnTo>
                  <a:pt x="3435223" y="198374"/>
                </a:lnTo>
                <a:lnTo>
                  <a:pt x="3447923" y="183642"/>
                </a:lnTo>
                <a:lnTo>
                  <a:pt x="3460750" y="168783"/>
                </a:lnTo>
                <a:lnTo>
                  <a:pt x="3467265" y="159639"/>
                </a:lnTo>
                <a:lnTo>
                  <a:pt x="3468535" y="157861"/>
                </a:lnTo>
                <a:lnTo>
                  <a:pt x="3482594" y="138176"/>
                </a:lnTo>
                <a:lnTo>
                  <a:pt x="3486137" y="131953"/>
                </a:lnTo>
                <a:lnTo>
                  <a:pt x="3499675" y="108204"/>
                </a:lnTo>
                <a:lnTo>
                  <a:pt x="3500628" y="106553"/>
                </a:lnTo>
                <a:lnTo>
                  <a:pt x="3501009" y="105664"/>
                </a:lnTo>
                <a:lnTo>
                  <a:pt x="3511042" y="82296"/>
                </a:lnTo>
                <a:lnTo>
                  <a:pt x="3512350" y="79248"/>
                </a:lnTo>
                <a:lnTo>
                  <a:pt x="3514598" y="74041"/>
                </a:lnTo>
                <a:lnTo>
                  <a:pt x="3519728" y="56261"/>
                </a:lnTo>
                <a:lnTo>
                  <a:pt x="3520681" y="52959"/>
                </a:lnTo>
                <a:lnTo>
                  <a:pt x="3524250" y="40640"/>
                </a:lnTo>
                <a:lnTo>
                  <a:pt x="3525761" y="30226"/>
                </a:lnTo>
                <a:lnTo>
                  <a:pt x="3526307" y="26543"/>
                </a:lnTo>
                <a:lnTo>
                  <a:pt x="3528949" y="850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236982"/>
            <a:ext cx="52031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D5060"/>
                </a:solidFill>
              </a:rPr>
              <a:t>A</a:t>
            </a:r>
            <a:r>
              <a:rPr sz="3200" spc="-13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simple</a:t>
            </a:r>
            <a:r>
              <a:rPr sz="3200" spc="-50" dirty="0">
                <a:solidFill>
                  <a:srgbClr val="4D5060"/>
                </a:solidFill>
              </a:rPr>
              <a:t> </a:t>
            </a:r>
            <a:r>
              <a:rPr sz="3200" spc="-5" dirty="0">
                <a:solidFill>
                  <a:srgbClr val="4D5060"/>
                </a:solidFill>
              </a:rPr>
              <a:t>parallel</a:t>
            </a:r>
            <a:r>
              <a:rPr sz="3200" spc="-1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algorithm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22326" y="2270886"/>
            <a:ext cx="541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H</a:t>
            </a:r>
            <a:r>
              <a:rPr sz="2400" i="1" spc="-10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326" y="3118230"/>
            <a:ext cx="499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9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339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5632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1926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8345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4639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0" y="1751533"/>
            <a:ext cx="655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8000"/>
                </a:solidFill>
                <a:latin typeface="Microsoft Sans Serif"/>
                <a:cs typeface="Microsoft Sans Serif"/>
              </a:rPr>
              <a:t>Iterate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0678" y="174015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6971" y="174015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7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33264" y="174015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51916" y="2199132"/>
          <a:ext cx="4531356" cy="565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4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851916" y="3028188"/>
          <a:ext cx="4531356" cy="566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f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g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1031481" y="3584333"/>
            <a:ext cx="2927985" cy="448309"/>
          </a:xfrm>
          <a:custGeom>
            <a:avLst/>
            <a:gdLst/>
            <a:ahLst/>
            <a:cxnLst/>
            <a:rect l="l" t="t" r="r" b="b"/>
            <a:pathLst>
              <a:path w="2927985" h="448310">
                <a:moveTo>
                  <a:pt x="628154" y="1384"/>
                </a:moveTo>
                <a:lnTo>
                  <a:pt x="570242" y="0"/>
                </a:lnTo>
                <a:lnTo>
                  <a:pt x="569734" y="20815"/>
                </a:lnTo>
                <a:lnTo>
                  <a:pt x="569861" y="19812"/>
                </a:lnTo>
                <a:lnTo>
                  <a:pt x="568718" y="40246"/>
                </a:lnTo>
                <a:lnTo>
                  <a:pt x="568718" y="39230"/>
                </a:lnTo>
                <a:lnTo>
                  <a:pt x="568617" y="40246"/>
                </a:lnTo>
                <a:lnTo>
                  <a:pt x="566940" y="59423"/>
                </a:lnTo>
                <a:lnTo>
                  <a:pt x="567067" y="58534"/>
                </a:lnTo>
                <a:lnTo>
                  <a:pt x="564781" y="77203"/>
                </a:lnTo>
                <a:lnTo>
                  <a:pt x="564591" y="78346"/>
                </a:lnTo>
                <a:lnTo>
                  <a:pt x="561606" y="96761"/>
                </a:lnTo>
                <a:lnTo>
                  <a:pt x="561860" y="95872"/>
                </a:lnTo>
                <a:lnTo>
                  <a:pt x="558114" y="114592"/>
                </a:lnTo>
                <a:lnTo>
                  <a:pt x="553986" y="132448"/>
                </a:lnTo>
                <a:lnTo>
                  <a:pt x="554113" y="131686"/>
                </a:lnTo>
                <a:lnTo>
                  <a:pt x="553910" y="132448"/>
                </a:lnTo>
                <a:lnTo>
                  <a:pt x="549287" y="149974"/>
                </a:lnTo>
                <a:lnTo>
                  <a:pt x="549668" y="148831"/>
                </a:lnTo>
                <a:lnTo>
                  <a:pt x="544258" y="166039"/>
                </a:lnTo>
                <a:lnTo>
                  <a:pt x="544461" y="165468"/>
                </a:lnTo>
                <a:lnTo>
                  <a:pt x="544080" y="166611"/>
                </a:lnTo>
                <a:lnTo>
                  <a:pt x="544258" y="166039"/>
                </a:lnTo>
                <a:lnTo>
                  <a:pt x="544055" y="166611"/>
                </a:lnTo>
                <a:lnTo>
                  <a:pt x="538772" y="181597"/>
                </a:lnTo>
                <a:lnTo>
                  <a:pt x="538289" y="182740"/>
                </a:lnTo>
                <a:lnTo>
                  <a:pt x="525157" y="214490"/>
                </a:lnTo>
                <a:lnTo>
                  <a:pt x="525919" y="212966"/>
                </a:lnTo>
                <a:lnTo>
                  <a:pt x="518642" y="228003"/>
                </a:lnTo>
                <a:lnTo>
                  <a:pt x="518807" y="227698"/>
                </a:lnTo>
                <a:lnTo>
                  <a:pt x="518299" y="228714"/>
                </a:lnTo>
                <a:lnTo>
                  <a:pt x="518642" y="228003"/>
                </a:lnTo>
                <a:lnTo>
                  <a:pt x="518248" y="228714"/>
                </a:lnTo>
                <a:lnTo>
                  <a:pt x="511073" y="242074"/>
                </a:lnTo>
                <a:lnTo>
                  <a:pt x="511314" y="241668"/>
                </a:lnTo>
                <a:lnTo>
                  <a:pt x="510679" y="242811"/>
                </a:lnTo>
                <a:lnTo>
                  <a:pt x="511073" y="242074"/>
                </a:lnTo>
                <a:lnTo>
                  <a:pt x="510641" y="242811"/>
                </a:lnTo>
                <a:lnTo>
                  <a:pt x="502805" y="256146"/>
                </a:lnTo>
                <a:lnTo>
                  <a:pt x="503313" y="255257"/>
                </a:lnTo>
                <a:lnTo>
                  <a:pt x="502742" y="256146"/>
                </a:lnTo>
                <a:lnTo>
                  <a:pt x="494919" y="268312"/>
                </a:lnTo>
                <a:lnTo>
                  <a:pt x="494360" y="269100"/>
                </a:lnTo>
                <a:lnTo>
                  <a:pt x="486295" y="280276"/>
                </a:lnTo>
                <a:lnTo>
                  <a:pt x="485597" y="281165"/>
                </a:lnTo>
                <a:lnTo>
                  <a:pt x="477393" y="291719"/>
                </a:lnTo>
                <a:lnTo>
                  <a:pt x="476415" y="292849"/>
                </a:lnTo>
                <a:lnTo>
                  <a:pt x="467804" y="302844"/>
                </a:lnTo>
                <a:lnTo>
                  <a:pt x="467042" y="303644"/>
                </a:lnTo>
                <a:lnTo>
                  <a:pt x="457466" y="313677"/>
                </a:lnTo>
                <a:lnTo>
                  <a:pt x="458736" y="312534"/>
                </a:lnTo>
                <a:lnTo>
                  <a:pt x="447687" y="322821"/>
                </a:lnTo>
                <a:lnTo>
                  <a:pt x="448576" y="321932"/>
                </a:lnTo>
                <a:lnTo>
                  <a:pt x="437273" y="331457"/>
                </a:lnTo>
                <a:lnTo>
                  <a:pt x="438670" y="330441"/>
                </a:lnTo>
                <a:lnTo>
                  <a:pt x="427456" y="338861"/>
                </a:lnTo>
                <a:lnTo>
                  <a:pt x="426923" y="339204"/>
                </a:lnTo>
                <a:lnTo>
                  <a:pt x="416318" y="346316"/>
                </a:lnTo>
                <a:lnTo>
                  <a:pt x="417969" y="345173"/>
                </a:lnTo>
                <a:lnTo>
                  <a:pt x="373329" y="365506"/>
                </a:lnTo>
                <a:lnTo>
                  <a:pt x="327494" y="371944"/>
                </a:lnTo>
                <a:lnTo>
                  <a:pt x="317322" y="371462"/>
                </a:lnTo>
                <a:lnTo>
                  <a:pt x="316115" y="371411"/>
                </a:lnTo>
                <a:lnTo>
                  <a:pt x="315480" y="371335"/>
                </a:lnTo>
                <a:lnTo>
                  <a:pt x="305193" y="370205"/>
                </a:lnTo>
                <a:lnTo>
                  <a:pt x="305054" y="370179"/>
                </a:lnTo>
                <a:lnTo>
                  <a:pt x="303923" y="369938"/>
                </a:lnTo>
                <a:lnTo>
                  <a:pt x="294398" y="368033"/>
                </a:lnTo>
                <a:lnTo>
                  <a:pt x="292468" y="367652"/>
                </a:lnTo>
                <a:lnTo>
                  <a:pt x="292011" y="367525"/>
                </a:lnTo>
                <a:lnTo>
                  <a:pt x="282676" y="364985"/>
                </a:lnTo>
                <a:lnTo>
                  <a:pt x="281622" y="364705"/>
                </a:lnTo>
                <a:lnTo>
                  <a:pt x="280974" y="364477"/>
                </a:lnTo>
                <a:lnTo>
                  <a:pt x="271716" y="361302"/>
                </a:lnTo>
                <a:lnTo>
                  <a:pt x="270789" y="360984"/>
                </a:lnTo>
                <a:lnTo>
                  <a:pt x="269760" y="360540"/>
                </a:lnTo>
                <a:lnTo>
                  <a:pt x="260896" y="356730"/>
                </a:lnTo>
                <a:lnTo>
                  <a:pt x="259867" y="356298"/>
                </a:lnTo>
                <a:lnTo>
                  <a:pt x="258991" y="355841"/>
                </a:lnTo>
                <a:lnTo>
                  <a:pt x="248297" y="350380"/>
                </a:lnTo>
                <a:lnTo>
                  <a:pt x="249821" y="351142"/>
                </a:lnTo>
                <a:lnTo>
                  <a:pt x="248513" y="350380"/>
                </a:lnTo>
                <a:lnTo>
                  <a:pt x="239191" y="344919"/>
                </a:lnTo>
                <a:lnTo>
                  <a:pt x="238874" y="344741"/>
                </a:lnTo>
                <a:lnTo>
                  <a:pt x="237845" y="344030"/>
                </a:lnTo>
                <a:lnTo>
                  <a:pt x="228879" y="337934"/>
                </a:lnTo>
                <a:lnTo>
                  <a:pt x="228066" y="337388"/>
                </a:lnTo>
                <a:lnTo>
                  <a:pt x="227469" y="336918"/>
                </a:lnTo>
                <a:lnTo>
                  <a:pt x="218414" y="329933"/>
                </a:lnTo>
                <a:lnTo>
                  <a:pt x="217601" y="329311"/>
                </a:lnTo>
                <a:lnTo>
                  <a:pt x="217297" y="329044"/>
                </a:lnTo>
                <a:lnTo>
                  <a:pt x="208457" y="321551"/>
                </a:lnTo>
                <a:lnTo>
                  <a:pt x="207822" y="321030"/>
                </a:lnTo>
                <a:lnTo>
                  <a:pt x="207187" y="320408"/>
                </a:lnTo>
                <a:lnTo>
                  <a:pt x="197535" y="311264"/>
                </a:lnTo>
                <a:lnTo>
                  <a:pt x="198628" y="312280"/>
                </a:lnTo>
                <a:lnTo>
                  <a:pt x="197662" y="311264"/>
                </a:lnTo>
                <a:lnTo>
                  <a:pt x="189103" y="302247"/>
                </a:lnTo>
                <a:lnTo>
                  <a:pt x="188607" y="301726"/>
                </a:lnTo>
                <a:lnTo>
                  <a:pt x="188188" y="301231"/>
                </a:lnTo>
                <a:lnTo>
                  <a:pt x="179832" y="291452"/>
                </a:lnTo>
                <a:lnTo>
                  <a:pt x="179387" y="290931"/>
                </a:lnTo>
                <a:lnTo>
                  <a:pt x="179006" y="290436"/>
                </a:lnTo>
                <a:lnTo>
                  <a:pt x="170853" y="279895"/>
                </a:lnTo>
                <a:lnTo>
                  <a:pt x="170078" y="278879"/>
                </a:lnTo>
                <a:lnTo>
                  <a:pt x="170561" y="279514"/>
                </a:lnTo>
                <a:lnTo>
                  <a:pt x="170103" y="278879"/>
                </a:lnTo>
                <a:lnTo>
                  <a:pt x="162318" y="267957"/>
                </a:lnTo>
                <a:lnTo>
                  <a:pt x="161912" y="267398"/>
                </a:lnTo>
                <a:lnTo>
                  <a:pt x="161544" y="266814"/>
                </a:lnTo>
                <a:lnTo>
                  <a:pt x="154139" y="255257"/>
                </a:lnTo>
                <a:lnTo>
                  <a:pt x="154038" y="255130"/>
                </a:lnTo>
                <a:lnTo>
                  <a:pt x="153784" y="254723"/>
                </a:lnTo>
                <a:lnTo>
                  <a:pt x="153657" y="254520"/>
                </a:lnTo>
                <a:lnTo>
                  <a:pt x="153441" y="254114"/>
                </a:lnTo>
                <a:lnTo>
                  <a:pt x="146215" y="241795"/>
                </a:lnTo>
                <a:lnTo>
                  <a:pt x="145707" y="240957"/>
                </a:lnTo>
                <a:lnTo>
                  <a:pt x="145618" y="240779"/>
                </a:lnTo>
                <a:lnTo>
                  <a:pt x="145554" y="240652"/>
                </a:lnTo>
                <a:lnTo>
                  <a:pt x="138798" y="227825"/>
                </a:lnTo>
                <a:lnTo>
                  <a:pt x="138264" y="226809"/>
                </a:lnTo>
                <a:lnTo>
                  <a:pt x="138747" y="227825"/>
                </a:lnTo>
                <a:lnTo>
                  <a:pt x="131889" y="213601"/>
                </a:lnTo>
                <a:lnTo>
                  <a:pt x="131813" y="213423"/>
                </a:lnTo>
                <a:lnTo>
                  <a:pt x="131305" y="212204"/>
                </a:lnTo>
                <a:lnTo>
                  <a:pt x="120307" y="185661"/>
                </a:lnTo>
                <a:lnTo>
                  <a:pt x="119329" y="183311"/>
                </a:lnTo>
                <a:lnTo>
                  <a:pt x="118808" y="180962"/>
                </a:lnTo>
                <a:lnTo>
                  <a:pt x="116192" y="169291"/>
                </a:lnTo>
                <a:lnTo>
                  <a:pt x="171551" y="160388"/>
                </a:lnTo>
                <a:lnTo>
                  <a:pt x="156324" y="139179"/>
                </a:lnTo>
                <a:lnTo>
                  <a:pt x="58267" y="2527"/>
                </a:lnTo>
                <a:lnTo>
                  <a:pt x="0" y="187947"/>
                </a:lnTo>
                <a:lnTo>
                  <a:pt x="58902" y="178485"/>
                </a:lnTo>
                <a:lnTo>
                  <a:pt x="63906" y="200774"/>
                </a:lnTo>
                <a:lnTo>
                  <a:pt x="78689" y="236588"/>
                </a:lnTo>
                <a:lnTo>
                  <a:pt x="104355" y="284848"/>
                </a:lnTo>
                <a:lnTo>
                  <a:pt x="134518" y="327520"/>
                </a:lnTo>
                <a:lnTo>
                  <a:pt x="168998" y="364096"/>
                </a:lnTo>
                <a:lnTo>
                  <a:pt x="207467" y="393433"/>
                </a:lnTo>
                <a:lnTo>
                  <a:pt x="249694" y="414896"/>
                </a:lnTo>
                <a:lnTo>
                  <a:pt x="295033" y="427215"/>
                </a:lnTo>
                <a:lnTo>
                  <a:pt x="326529" y="429882"/>
                </a:lnTo>
                <a:lnTo>
                  <a:pt x="342658" y="429501"/>
                </a:lnTo>
                <a:lnTo>
                  <a:pt x="389648" y="421119"/>
                </a:lnTo>
                <a:lnTo>
                  <a:pt x="433590" y="402958"/>
                </a:lnTo>
                <a:lnTo>
                  <a:pt x="474103" y="376288"/>
                </a:lnTo>
                <a:lnTo>
                  <a:pt x="479183" y="371970"/>
                </a:lnTo>
                <a:lnTo>
                  <a:pt x="479488" y="371716"/>
                </a:lnTo>
                <a:lnTo>
                  <a:pt x="479640" y="371589"/>
                </a:lnTo>
                <a:lnTo>
                  <a:pt x="480834" y="370573"/>
                </a:lnTo>
                <a:lnTo>
                  <a:pt x="481126" y="370319"/>
                </a:lnTo>
                <a:lnTo>
                  <a:pt x="483222" y="368541"/>
                </a:lnTo>
                <a:lnTo>
                  <a:pt x="483679" y="368160"/>
                </a:lnTo>
                <a:lnTo>
                  <a:pt x="486371" y="365874"/>
                </a:lnTo>
                <a:lnTo>
                  <a:pt x="487083" y="365239"/>
                </a:lnTo>
                <a:lnTo>
                  <a:pt x="490334" y="362191"/>
                </a:lnTo>
                <a:lnTo>
                  <a:pt x="491147" y="361429"/>
                </a:lnTo>
                <a:lnTo>
                  <a:pt x="495211" y="357619"/>
                </a:lnTo>
                <a:lnTo>
                  <a:pt x="496023" y="356857"/>
                </a:lnTo>
                <a:lnTo>
                  <a:pt x="498741" y="354317"/>
                </a:lnTo>
                <a:lnTo>
                  <a:pt x="500684" y="352285"/>
                </a:lnTo>
                <a:lnTo>
                  <a:pt x="501535" y="351396"/>
                </a:lnTo>
                <a:lnTo>
                  <a:pt x="506412" y="346316"/>
                </a:lnTo>
                <a:lnTo>
                  <a:pt x="510552" y="341998"/>
                </a:lnTo>
                <a:lnTo>
                  <a:pt x="513727" y="338315"/>
                </a:lnTo>
                <a:lnTo>
                  <a:pt x="520522" y="330441"/>
                </a:lnTo>
                <a:lnTo>
                  <a:pt x="521728" y="329044"/>
                </a:lnTo>
                <a:lnTo>
                  <a:pt x="526605" y="322821"/>
                </a:lnTo>
                <a:lnTo>
                  <a:pt x="532396" y="315455"/>
                </a:lnTo>
                <a:lnTo>
                  <a:pt x="534479" y="312534"/>
                </a:lnTo>
                <a:lnTo>
                  <a:pt x="541680" y="302501"/>
                </a:lnTo>
                <a:lnTo>
                  <a:pt x="542683" y="301104"/>
                </a:lnTo>
                <a:lnTo>
                  <a:pt x="552335" y="286118"/>
                </a:lnTo>
                <a:lnTo>
                  <a:pt x="561479" y="270624"/>
                </a:lnTo>
                <a:lnTo>
                  <a:pt x="562902" y="267957"/>
                </a:lnTo>
                <a:lnTo>
                  <a:pt x="570115" y="254495"/>
                </a:lnTo>
                <a:lnTo>
                  <a:pt x="576326" y="241668"/>
                </a:lnTo>
                <a:lnTo>
                  <a:pt x="578370" y="237477"/>
                </a:lnTo>
                <a:lnTo>
                  <a:pt x="582409" y="227698"/>
                </a:lnTo>
                <a:lnTo>
                  <a:pt x="588505" y="212966"/>
                </a:lnTo>
                <a:lnTo>
                  <a:pt x="592721" y="202806"/>
                </a:lnTo>
                <a:lnTo>
                  <a:pt x="599198" y="184264"/>
                </a:lnTo>
                <a:lnTo>
                  <a:pt x="600113" y="181343"/>
                </a:lnTo>
                <a:lnTo>
                  <a:pt x="605116" y="165468"/>
                </a:lnTo>
                <a:lnTo>
                  <a:pt x="609536" y="148831"/>
                </a:lnTo>
                <a:lnTo>
                  <a:pt x="610247" y="146164"/>
                </a:lnTo>
                <a:lnTo>
                  <a:pt x="614819" y="126479"/>
                </a:lnTo>
                <a:lnTo>
                  <a:pt x="617308" y="113779"/>
                </a:lnTo>
                <a:lnTo>
                  <a:pt x="618756" y="106413"/>
                </a:lnTo>
                <a:lnTo>
                  <a:pt x="620445" y="95872"/>
                </a:lnTo>
                <a:lnTo>
                  <a:pt x="622046" y="85839"/>
                </a:lnTo>
                <a:lnTo>
                  <a:pt x="624598" y="65011"/>
                </a:lnTo>
                <a:lnTo>
                  <a:pt x="625182" y="58534"/>
                </a:lnTo>
                <a:lnTo>
                  <a:pt x="626503" y="43929"/>
                </a:lnTo>
                <a:lnTo>
                  <a:pt x="627634" y="22593"/>
                </a:lnTo>
                <a:lnTo>
                  <a:pt x="627710" y="19812"/>
                </a:lnTo>
                <a:lnTo>
                  <a:pt x="628154" y="1384"/>
                </a:lnTo>
                <a:close/>
              </a:path>
              <a:path w="2927985" h="448310">
                <a:moveTo>
                  <a:pt x="1256042" y="19672"/>
                </a:moveTo>
                <a:lnTo>
                  <a:pt x="1198130" y="18402"/>
                </a:lnTo>
                <a:lnTo>
                  <a:pt x="1197622" y="39230"/>
                </a:lnTo>
                <a:lnTo>
                  <a:pt x="1197749" y="38087"/>
                </a:lnTo>
                <a:lnTo>
                  <a:pt x="1196479" y="58534"/>
                </a:lnTo>
                <a:lnTo>
                  <a:pt x="1196606" y="57518"/>
                </a:lnTo>
                <a:lnTo>
                  <a:pt x="1194752" y="77050"/>
                </a:lnTo>
                <a:lnTo>
                  <a:pt x="1194828" y="76568"/>
                </a:lnTo>
                <a:lnTo>
                  <a:pt x="1194701" y="77711"/>
                </a:lnTo>
                <a:lnTo>
                  <a:pt x="1194752" y="77050"/>
                </a:lnTo>
                <a:lnTo>
                  <a:pt x="1194663" y="77711"/>
                </a:lnTo>
                <a:lnTo>
                  <a:pt x="1192288" y="95364"/>
                </a:lnTo>
                <a:lnTo>
                  <a:pt x="1192098" y="96380"/>
                </a:lnTo>
                <a:lnTo>
                  <a:pt x="1188859" y="114922"/>
                </a:lnTo>
                <a:lnTo>
                  <a:pt x="1189113" y="113906"/>
                </a:lnTo>
                <a:lnTo>
                  <a:pt x="1185316" y="132283"/>
                </a:lnTo>
                <a:lnTo>
                  <a:pt x="1185138" y="132956"/>
                </a:lnTo>
                <a:lnTo>
                  <a:pt x="1181074" y="149580"/>
                </a:lnTo>
                <a:lnTo>
                  <a:pt x="1180807" y="150482"/>
                </a:lnTo>
                <a:lnTo>
                  <a:pt x="1175778" y="167754"/>
                </a:lnTo>
                <a:lnTo>
                  <a:pt x="1170317" y="184391"/>
                </a:lnTo>
                <a:lnTo>
                  <a:pt x="1170571" y="183502"/>
                </a:lnTo>
                <a:lnTo>
                  <a:pt x="1170241" y="184391"/>
                </a:lnTo>
                <a:lnTo>
                  <a:pt x="1164399" y="200393"/>
                </a:lnTo>
                <a:lnTo>
                  <a:pt x="1164183" y="200901"/>
                </a:lnTo>
                <a:lnTo>
                  <a:pt x="1157617" y="216395"/>
                </a:lnTo>
                <a:lnTo>
                  <a:pt x="1158125" y="215379"/>
                </a:lnTo>
                <a:lnTo>
                  <a:pt x="1150505" y="231635"/>
                </a:lnTo>
                <a:lnTo>
                  <a:pt x="1151013" y="230746"/>
                </a:lnTo>
                <a:lnTo>
                  <a:pt x="1143088" y="245960"/>
                </a:lnTo>
                <a:lnTo>
                  <a:pt x="1143520" y="245224"/>
                </a:lnTo>
                <a:lnTo>
                  <a:pt x="1142885" y="246367"/>
                </a:lnTo>
                <a:lnTo>
                  <a:pt x="1143088" y="245960"/>
                </a:lnTo>
                <a:lnTo>
                  <a:pt x="1142860" y="246367"/>
                </a:lnTo>
                <a:lnTo>
                  <a:pt x="1134757" y="260464"/>
                </a:lnTo>
                <a:lnTo>
                  <a:pt x="1135392" y="259575"/>
                </a:lnTo>
                <a:lnTo>
                  <a:pt x="1126464" y="273710"/>
                </a:lnTo>
                <a:lnTo>
                  <a:pt x="1127010" y="272910"/>
                </a:lnTo>
                <a:lnTo>
                  <a:pt x="1126248" y="274053"/>
                </a:lnTo>
                <a:lnTo>
                  <a:pt x="1126464" y="273710"/>
                </a:lnTo>
                <a:lnTo>
                  <a:pt x="1126223" y="274053"/>
                </a:lnTo>
                <a:lnTo>
                  <a:pt x="1117485" y="286880"/>
                </a:lnTo>
                <a:lnTo>
                  <a:pt x="1118247" y="285737"/>
                </a:lnTo>
                <a:lnTo>
                  <a:pt x="1117358" y="286880"/>
                </a:lnTo>
                <a:lnTo>
                  <a:pt x="1108087" y="298945"/>
                </a:lnTo>
                <a:lnTo>
                  <a:pt x="1108976" y="297929"/>
                </a:lnTo>
                <a:lnTo>
                  <a:pt x="1098562" y="310375"/>
                </a:lnTo>
                <a:lnTo>
                  <a:pt x="1099324" y="309359"/>
                </a:lnTo>
                <a:lnTo>
                  <a:pt x="1088618" y="321068"/>
                </a:lnTo>
                <a:lnTo>
                  <a:pt x="1088364" y="321297"/>
                </a:lnTo>
                <a:lnTo>
                  <a:pt x="1078306" y="331152"/>
                </a:lnTo>
                <a:lnTo>
                  <a:pt x="1078090" y="331330"/>
                </a:lnTo>
                <a:lnTo>
                  <a:pt x="1067447" y="340601"/>
                </a:lnTo>
                <a:lnTo>
                  <a:pt x="1068590" y="339712"/>
                </a:lnTo>
                <a:lnTo>
                  <a:pt x="1056525" y="349364"/>
                </a:lnTo>
                <a:lnTo>
                  <a:pt x="1057795" y="348221"/>
                </a:lnTo>
                <a:lnTo>
                  <a:pt x="1045616" y="356793"/>
                </a:lnTo>
                <a:lnTo>
                  <a:pt x="1011504" y="375221"/>
                </a:lnTo>
                <a:lnTo>
                  <a:pt x="986294" y="384035"/>
                </a:lnTo>
                <a:lnTo>
                  <a:pt x="988199" y="383400"/>
                </a:lnTo>
                <a:lnTo>
                  <a:pt x="974648" y="386702"/>
                </a:lnTo>
                <a:lnTo>
                  <a:pt x="962660" y="388696"/>
                </a:lnTo>
                <a:lnTo>
                  <a:pt x="949972" y="389915"/>
                </a:lnTo>
                <a:lnTo>
                  <a:pt x="937526" y="390232"/>
                </a:lnTo>
                <a:lnTo>
                  <a:pt x="926592" y="389750"/>
                </a:lnTo>
                <a:lnTo>
                  <a:pt x="924953" y="389686"/>
                </a:lnTo>
                <a:lnTo>
                  <a:pt x="924471" y="389623"/>
                </a:lnTo>
                <a:lnTo>
                  <a:pt x="914450" y="388480"/>
                </a:lnTo>
                <a:lnTo>
                  <a:pt x="911428" y="388137"/>
                </a:lnTo>
                <a:lnTo>
                  <a:pt x="911225" y="388099"/>
                </a:lnTo>
                <a:lnTo>
                  <a:pt x="901065" y="386194"/>
                </a:lnTo>
                <a:lnTo>
                  <a:pt x="900595" y="386105"/>
                </a:lnTo>
                <a:lnTo>
                  <a:pt x="899452" y="385813"/>
                </a:lnTo>
                <a:lnTo>
                  <a:pt x="888974" y="383146"/>
                </a:lnTo>
                <a:lnTo>
                  <a:pt x="887514" y="382778"/>
                </a:lnTo>
                <a:lnTo>
                  <a:pt x="887107" y="382638"/>
                </a:lnTo>
                <a:lnTo>
                  <a:pt x="877201" y="379336"/>
                </a:lnTo>
                <a:lnTo>
                  <a:pt x="875106" y="378650"/>
                </a:lnTo>
                <a:lnTo>
                  <a:pt x="874941" y="378587"/>
                </a:lnTo>
                <a:lnTo>
                  <a:pt x="865225" y="374637"/>
                </a:lnTo>
                <a:lnTo>
                  <a:pt x="864590" y="374383"/>
                </a:lnTo>
                <a:lnTo>
                  <a:pt x="863549" y="373875"/>
                </a:lnTo>
                <a:lnTo>
                  <a:pt x="853503" y="369049"/>
                </a:lnTo>
                <a:lnTo>
                  <a:pt x="852182" y="368439"/>
                </a:lnTo>
                <a:lnTo>
                  <a:pt x="851954" y="368287"/>
                </a:lnTo>
                <a:lnTo>
                  <a:pt x="842187" y="362826"/>
                </a:lnTo>
                <a:lnTo>
                  <a:pt x="840371" y="361810"/>
                </a:lnTo>
                <a:lnTo>
                  <a:pt x="841895" y="362826"/>
                </a:lnTo>
                <a:lnTo>
                  <a:pt x="830910" y="355841"/>
                </a:lnTo>
                <a:lnTo>
                  <a:pt x="830338" y="355485"/>
                </a:lnTo>
                <a:lnTo>
                  <a:pt x="829449" y="354825"/>
                </a:lnTo>
                <a:lnTo>
                  <a:pt x="819696" y="347713"/>
                </a:lnTo>
                <a:lnTo>
                  <a:pt x="818654" y="346951"/>
                </a:lnTo>
                <a:lnTo>
                  <a:pt x="819353" y="347472"/>
                </a:lnTo>
                <a:lnTo>
                  <a:pt x="818705" y="346951"/>
                </a:lnTo>
                <a:lnTo>
                  <a:pt x="809002" y="339204"/>
                </a:lnTo>
                <a:lnTo>
                  <a:pt x="807859" y="338188"/>
                </a:lnTo>
                <a:lnTo>
                  <a:pt x="798588" y="329933"/>
                </a:lnTo>
                <a:lnTo>
                  <a:pt x="797318" y="328790"/>
                </a:lnTo>
                <a:lnTo>
                  <a:pt x="798461" y="329933"/>
                </a:lnTo>
                <a:lnTo>
                  <a:pt x="788301" y="319900"/>
                </a:lnTo>
                <a:lnTo>
                  <a:pt x="788111" y="319709"/>
                </a:lnTo>
                <a:lnTo>
                  <a:pt x="787374" y="318884"/>
                </a:lnTo>
                <a:lnTo>
                  <a:pt x="778548" y="309105"/>
                </a:lnTo>
                <a:lnTo>
                  <a:pt x="778205" y="308737"/>
                </a:lnTo>
                <a:lnTo>
                  <a:pt x="777671" y="308089"/>
                </a:lnTo>
                <a:lnTo>
                  <a:pt x="769175" y="297802"/>
                </a:lnTo>
                <a:lnTo>
                  <a:pt x="768629" y="297141"/>
                </a:lnTo>
                <a:lnTo>
                  <a:pt x="768273" y="296659"/>
                </a:lnTo>
                <a:lnTo>
                  <a:pt x="759968" y="285483"/>
                </a:lnTo>
                <a:lnTo>
                  <a:pt x="759218" y="284467"/>
                </a:lnTo>
                <a:lnTo>
                  <a:pt x="759853" y="285483"/>
                </a:lnTo>
                <a:lnTo>
                  <a:pt x="751141" y="272783"/>
                </a:lnTo>
                <a:lnTo>
                  <a:pt x="750595" y="272008"/>
                </a:lnTo>
                <a:lnTo>
                  <a:pt x="750468" y="271805"/>
                </a:lnTo>
                <a:lnTo>
                  <a:pt x="742784" y="259448"/>
                </a:lnTo>
                <a:lnTo>
                  <a:pt x="742073" y="258305"/>
                </a:lnTo>
                <a:lnTo>
                  <a:pt x="742708" y="259448"/>
                </a:lnTo>
                <a:lnTo>
                  <a:pt x="734771" y="245478"/>
                </a:lnTo>
                <a:lnTo>
                  <a:pt x="734199" y="244462"/>
                </a:lnTo>
                <a:lnTo>
                  <a:pt x="734707" y="245478"/>
                </a:lnTo>
                <a:lnTo>
                  <a:pt x="726706" y="229984"/>
                </a:lnTo>
                <a:lnTo>
                  <a:pt x="727595" y="231508"/>
                </a:lnTo>
                <a:lnTo>
                  <a:pt x="726909" y="229984"/>
                </a:lnTo>
                <a:lnTo>
                  <a:pt x="713841" y="200393"/>
                </a:lnTo>
                <a:lnTo>
                  <a:pt x="713295" y="199161"/>
                </a:lnTo>
                <a:lnTo>
                  <a:pt x="713143" y="198742"/>
                </a:lnTo>
                <a:lnTo>
                  <a:pt x="709383" y="188455"/>
                </a:lnTo>
                <a:lnTo>
                  <a:pt x="709066" y="187617"/>
                </a:lnTo>
                <a:lnTo>
                  <a:pt x="765695" y="178041"/>
                </a:lnTo>
                <a:lnTo>
                  <a:pt x="751776" y="158991"/>
                </a:lnTo>
                <a:lnTo>
                  <a:pt x="708774" y="100114"/>
                </a:lnTo>
                <a:lnTo>
                  <a:pt x="708774" y="187667"/>
                </a:lnTo>
                <a:lnTo>
                  <a:pt x="708774" y="100114"/>
                </a:lnTo>
                <a:lnTo>
                  <a:pt x="651141" y="21196"/>
                </a:lnTo>
                <a:lnTo>
                  <a:pt x="594372" y="206997"/>
                </a:lnTo>
                <a:lnTo>
                  <a:pt x="651649" y="197319"/>
                </a:lnTo>
                <a:lnTo>
                  <a:pt x="652284" y="200901"/>
                </a:lnTo>
                <a:lnTo>
                  <a:pt x="674890" y="255638"/>
                </a:lnTo>
                <a:lnTo>
                  <a:pt x="702322" y="304025"/>
                </a:lnTo>
                <a:lnTo>
                  <a:pt x="734326" y="346570"/>
                </a:lnTo>
                <a:lnTo>
                  <a:pt x="771029" y="382892"/>
                </a:lnTo>
                <a:lnTo>
                  <a:pt x="811542" y="412102"/>
                </a:lnTo>
                <a:lnTo>
                  <a:pt x="856119" y="433438"/>
                </a:lnTo>
                <a:lnTo>
                  <a:pt x="903617" y="445630"/>
                </a:lnTo>
                <a:lnTo>
                  <a:pt x="936637" y="448170"/>
                </a:lnTo>
                <a:lnTo>
                  <a:pt x="953655" y="447789"/>
                </a:lnTo>
                <a:lnTo>
                  <a:pt x="1002804" y="439534"/>
                </a:lnTo>
                <a:lnTo>
                  <a:pt x="1049159" y="421627"/>
                </a:lnTo>
                <a:lnTo>
                  <a:pt x="1091831" y="395211"/>
                </a:lnTo>
                <a:lnTo>
                  <a:pt x="1098016" y="390258"/>
                </a:lnTo>
                <a:lnTo>
                  <a:pt x="1098334" y="390004"/>
                </a:lnTo>
                <a:lnTo>
                  <a:pt x="1098486" y="389877"/>
                </a:lnTo>
                <a:lnTo>
                  <a:pt x="1099769" y="388861"/>
                </a:lnTo>
                <a:lnTo>
                  <a:pt x="1100074" y="388607"/>
                </a:lnTo>
                <a:lnTo>
                  <a:pt x="1102309" y="386829"/>
                </a:lnTo>
                <a:lnTo>
                  <a:pt x="1102779" y="386448"/>
                </a:lnTo>
                <a:lnTo>
                  <a:pt x="1105166" y="384543"/>
                </a:lnTo>
                <a:lnTo>
                  <a:pt x="1105738" y="384035"/>
                </a:lnTo>
                <a:lnTo>
                  <a:pt x="1110119" y="380225"/>
                </a:lnTo>
                <a:lnTo>
                  <a:pt x="1110843" y="379590"/>
                </a:lnTo>
                <a:lnTo>
                  <a:pt x="1115364" y="375653"/>
                </a:lnTo>
                <a:lnTo>
                  <a:pt x="1116241" y="374891"/>
                </a:lnTo>
                <a:lnTo>
                  <a:pt x="1117993" y="373367"/>
                </a:lnTo>
                <a:lnTo>
                  <a:pt x="1121092" y="370319"/>
                </a:lnTo>
                <a:lnTo>
                  <a:pt x="1122006" y="369430"/>
                </a:lnTo>
                <a:lnTo>
                  <a:pt x="1128356" y="363207"/>
                </a:lnTo>
                <a:lnTo>
                  <a:pt x="1130566" y="361048"/>
                </a:lnTo>
                <a:lnTo>
                  <a:pt x="1135126" y="356095"/>
                </a:lnTo>
                <a:lnTo>
                  <a:pt x="1141323" y="349364"/>
                </a:lnTo>
                <a:lnTo>
                  <a:pt x="1142504" y="348094"/>
                </a:lnTo>
                <a:lnTo>
                  <a:pt x="1149540" y="339712"/>
                </a:lnTo>
                <a:lnTo>
                  <a:pt x="1153807" y="334632"/>
                </a:lnTo>
                <a:lnTo>
                  <a:pt x="1157084" y="330314"/>
                </a:lnTo>
                <a:lnTo>
                  <a:pt x="1164805" y="320154"/>
                </a:lnTo>
                <a:lnTo>
                  <a:pt x="1171613" y="310375"/>
                </a:lnTo>
                <a:lnTo>
                  <a:pt x="1175143" y="305295"/>
                </a:lnTo>
                <a:lnTo>
                  <a:pt x="1179690" y="297929"/>
                </a:lnTo>
                <a:lnTo>
                  <a:pt x="1184795" y="289674"/>
                </a:lnTo>
                <a:lnTo>
                  <a:pt x="1194066" y="273545"/>
                </a:lnTo>
                <a:lnTo>
                  <a:pt x="1194384" y="272910"/>
                </a:lnTo>
                <a:lnTo>
                  <a:pt x="1201254" y="259575"/>
                </a:lnTo>
                <a:lnTo>
                  <a:pt x="1202702" y="256781"/>
                </a:lnTo>
                <a:lnTo>
                  <a:pt x="1208100" y="245224"/>
                </a:lnTo>
                <a:lnTo>
                  <a:pt x="1210830" y="239382"/>
                </a:lnTo>
                <a:lnTo>
                  <a:pt x="1214437" y="230746"/>
                </a:lnTo>
                <a:lnTo>
                  <a:pt x="1218412" y="221221"/>
                </a:lnTo>
                <a:lnTo>
                  <a:pt x="1220558" y="215379"/>
                </a:lnTo>
                <a:lnTo>
                  <a:pt x="1225054" y="203187"/>
                </a:lnTo>
                <a:lnTo>
                  <a:pt x="1226223" y="199631"/>
                </a:lnTo>
                <a:lnTo>
                  <a:pt x="1231277" y="184264"/>
                </a:lnTo>
                <a:lnTo>
                  <a:pt x="1236383" y="166611"/>
                </a:lnTo>
                <a:lnTo>
                  <a:pt x="1236865" y="164960"/>
                </a:lnTo>
                <a:lnTo>
                  <a:pt x="1240751" y="149466"/>
                </a:lnTo>
                <a:lnTo>
                  <a:pt x="1241818" y="145275"/>
                </a:lnTo>
                <a:lnTo>
                  <a:pt x="1244523" y="131813"/>
                </a:lnTo>
                <a:lnTo>
                  <a:pt x="1245882" y="125082"/>
                </a:lnTo>
                <a:lnTo>
                  <a:pt x="1247825" y="113906"/>
                </a:lnTo>
                <a:lnTo>
                  <a:pt x="1249438" y="104635"/>
                </a:lnTo>
                <a:lnTo>
                  <a:pt x="1252232" y="83680"/>
                </a:lnTo>
                <a:lnTo>
                  <a:pt x="1252905" y="76568"/>
                </a:lnTo>
                <a:lnTo>
                  <a:pt x="1254264" y="62598"/>
                </a:lnTo>
                <a:lnTo>
                  <a:pt x="1254556" y="57518"/>
                </a:lnTo>
                <a:lnTo>
                  <a:pt x="1255534" y="41008"/>
                </a:lnTo>
                <a:lnTo>
                  <a:pt x="1255598" y="38087"/>
                </a:lnTo>
                <a:lnTo>
                  <a:pt x="1256042" y="19672"/>
                </a:lnTo>
                <a:close/>
              </a:path>
              <a:path w="2927985" h="448310">
                <a:moveTo>
                  <a:pt x="1845183" y="353085"/>
                </a:moveTo>
                <a:lnTo>
                  <a:pt x="1844979" y="353047"/>
                </a:lnTo>
                <a:lnTo>
                  <a:pt x="1845183" y="353085"/>
                </a:lnTo>
                <a:close/>
              </a:path>
              <a:path w="2927985" h="448310">
                <a:moveTo>
                  <a:pt x="2927616" y="8877"/>
                </a:moveTo>
                <a:lnTo>
                  <a:pt x="2869958" y="3543"/>
                </a:lnTo>
                <a:lnTo>
                  <a:pt x="2868117" y="23672"/>
                </a:lnTo>
                <a:lnTo>
                  <a:pt x="2867977" y="24371"/>
                </a:lnTo>
                <a:lnTo>
                  <a:pt x="2852382" y="75755"/>
                </a:lnTo>
                <a:lnTo>
                  <a:pt x="2851962" y="76568"/>
                </a:lnTo>
                <a:lnTo>
                  <a:pt x="2843809" y="92557"/>
                </a:lnTo>
                <a:lnTo>
                  <a:pt x="2843174" y="93586"/>
                </a:lnTo>
                <a:lnTo>
                  <a:pt x="2832811" y="110363"/>
                </a:lnTo>
                <a:lnTo>
                  <a:pt x="2821279" y="126365"/>
                </a:lnTo>
                <a:lnTo>
                  <a:pt x="2820428" y="127368"/>
                </a:lnTo>
                <a:lnTo>
                  <a:pt x="2807119" y="143116"/>
                </a:lnTo>
                <a:lnTo>
                  <a:pt x="2806496" y="143751"/>
                </a:lnTo>
                <a:lnTo>
                  <a:pt x="2791599" y="159219"/>
                </a:lnTo>
                <a:lnTo>
                  <a:pt x="2790736" y="160007"/>
                </a:lnTo>
                <a:lnTo>
                  <a:pt x="2773438" y="176009"/>
                </a:lnTo>
                <a:lnTo>
                  <a:pt x="2774708" y="174993"/>
                </a:lnTo>
                <a:lnTo>
                  <a:pt x="2754515" y="191630"/>
                </a:lnTo>
                <a:lnTo>
                  <a:pt x="2755531" y="190741"/>
                </a:lnTo>
                <a:lnTo>
                  <a:pt x="2733814" y="206870"/>
                </a:lnTo>
                <a:lnTo>
                  <a:pt x="2735084" y="206108"/>
                </a:lnTo>
                <a:lnTo>
                  <a:pt x="2712123" y="221411"/>
                </a:lnTo>
                <a:lnTo>
                  <a:pt x="2712859" y="220967"/>
                </a:lnTo>
                <a:lnTo>
                  <a:pt x="2711843" y="221602"/>
                </a:lnTo>
                <a:lnTo>
                  <a:pt x="2712123" y="221411"/>
                </a:lnTo>
                <a:lnTo>
                  <a:pt x="2711805" y="221602"/>
                </a:lnTo>
                <a:lnTo>
                  <a:pt x="2688298" y="235902"/>
                </a:lnTo>
                <a:lnTo>
                  <a:pt x="2663329" y="249669"/>
                </a:lnTo>
                <a:lnTo>
                  <a:pt x="2664218" y="249161"/>
                </a:lnTo>
                <a:lnTo>
                  <a:pt x="2663202" y="249669"/>
                </a:lnTo>
                <a:lnTo>
                  <a:pt x="2637929" y="262369"/>
                </a:lnTo>
                <a:lnTo>
                  <a:pt x="2636799" y="262877"/>
                </a:lnTo>
                <a:lnTo>
                  <a:pt x="2609431" y="275297"/>
                </a:lnTo>
                <a:lnTo>
                  <a:pt x="2609989" y="275069"/>
                </a:lnTo>
                <a:lnTo>
                  <a:pt x="2609100" y="275450"/>
                </a:lnTo>
                <a:lnTo>
                  <a:pt x="2609431" y="275297"/>
                </a:lnTo>
                <a:lnTo>
                  <a:pt x="2609062" y="275450"/>
                </a:lnTo>
                <a:lnTo>
                  <a:pt x="2580144" y="287388"/>
                </a:lnTo>
                <a:lnTo>
                  <a:pt x="2580906" y="287007"/>
                </a:lnTo>
                <a:lnTo>
                  <a:pt x="2549918" y="298818"/>
                </a:lnTo>
                <a:lnTo>
                  <a:pt x="2550807" y="298437"/>
                </a:lnTo>
                <a:lnTo>
                  <a:pt x="2519438" y="308978"/>
                </a:lnTo>
                <a:lnTo>
                  <a:pt x="2518613" y="309232"/>
                </a:lnTo>
                <a:lnTo>
                  <a:pt x="2486164" y="319265"/>
                </a:lnTo>
                <a:lnTo>
                  <a:pt x="2486926" y="319011"/>
                </a:lnTo>
                <a:lnTo>
                  <a:pt x="2452636" y="328282"/>
                </a:lnTo>
                <a:lnTo>
                  <a:pt x="2453525" y="328155"/>
                </a:lnTo>
                <a:lnTo>
                  <a:pt x="2418219" y="336537"/>
                </a:lnTo>
                <a:lnTo>
                  <a:pt x="2418854" y="336410"/>
                </a:lnTo>
                <a:lnTo>
                  <a:pt x="2382659" y="344157"/>
                </a:lnTo>
                <a:lnTo>
                  <a:pt x="2383548" y="344030"/>
                </a:lnTo>
                <a:lnTo>
                  <a:pt x="2346464" y="350888"/>
                </a:lnTo>
                <a:lnTo>
                  <a:pt x="2347226" y="350634"/>
                </a:lnTo>
                <a:lnTo>
                  <a:pt x="2309380" y="356603"/>
                </a:lnTo>
                <a:lnTo>
                  <a:pt x="2310015" y="356476"/>
                </a:lnTo>
                <a:lnTo>
                  <a:pt x="2271407" y="361556"/>
                </a:lnTo>
                <a:lnTo>
                  <a:pt x="2272169" y="361429"/>
                </a:lnTo>
                <a:lnTo>
                  <a:pt x="2232787" y="365493"/>
                </a:lnTo>
                <a:lnTo>
                  <a:pt x="2233549" y="365493"/>
                </a:lnTo>
                <a:lnTo>
                  <a:pt x="2193556" y="368668"/>
                </a:lnTo>
                <a:lnTo>
                  <a:pt x="2194191" y="368541"/>
                </a:lnTo>
                <a:lnTo>
                  <a:pt x="2153551" y="370827"/>
                </a:lnTo>
                <a:lnTo>
                  <a:pt x="2154313" y="370700"/>
                </a:lnTo>
                <a:lnTo>
                  <a:pt x="2113038" y="371843"/>
                </a:lnTo>
                <a:lnTo>
                  <a:pt x="2072906" y="371970"/>
                </a:lnTo>
                <a:lnTo>
                  <a:pt x="2038616" y="371208"/>
                </a:lnTo>
                <a:lnTo>
                  <a:pt x="2032901" y="371081"/>
                </a:lnTo>
                <a:lnTo>
                  <a:pt x="2033663" y="371208"/>
                </a:lnTo>
                <a:lnTo>
                  <a:pt x="1994039" y="369303"/>
                </a:lnTo>
                <a:lnTo>
                  <a:pt x="1994801" y="369303"/>
                </a:lnTo>
                <a:lnTo>
                  <a:pt x="1957578" y="366636"/>
                </a:lnTo>
                <a:lnTo>
                  <a:pt x="1955812" y="366509"/>
                </a:lnTo>
                <a:lnTo>
                  <a:pt x="1956574" y="366636"/>
                </a:lnTo>
                <a:lnTo>
                  <a:pt x="1919363" y="362953"/>
                </a:lnTo>
                <a:lnTo>
                  <a:pt x="1918093" y="362826"/>
                </a:lnTo>
                <a:lnTo>
                  <a:pt x="1918855" y="362953"/>
                </a:lnTo>
                <a:lnTo>
                  <a:pt x="1882305" y="358508"/>
                </a:lnTo>
                <a:lnTo>
                  <a:pt x="1881263" y="358381"/>
                </a:lnTo>
                <a:lnTo>
                  <a:pt x="1881898" y="358508"/>
                </a:lnTo>
                <a:lnTo>
                  <a:pt x="1845792" y="353174"/>
                </a:lnTo>
                <a:lnTo>
                  <a:pt x="1844941" y="353047"/>
                </a:lnTo>
                <a:lnTo>
                  <a:pt x="1809508" y="346824"/>
                </a:lnTo>
                <a:lnTo>
                  <a:pt x="1810270" y="346951"/>
                </a:lnTo>
                <a:lnTo>
                  <a:pt x="1809623" y="346824"/>
                </a:lnTo>
                <a:lnTo>
                  <a:pt x="1774837" y="339966"/>
                </a:lnTo>
                <a:lnTo>
                  <a:pt x="1775599" y="340093"/>
                </a:lnTo>
                <a:lnTo>
                  <a:pt x="1775040" y="339966"/>
                </a:lnTo>
                <a:lnTo>
                  <a:pt x="1741055" y="332219"/>
                </a:lnTo>
                <a:lnTo>
                  <a:pt x="1741817" y="332346"/>
                </a:lnTo>
                <a:lnTo>
                  <a:pt x="1741322" y="332219"/>
                </a:lnTo>
                <a:lnTo>
                  <a:pt x="1709140" y="323964"/>
                </a:lnTo>
                <a:lnTo>
                  <a:pt x="1708162" y="323710"/>
                </a:lnTo>
                <a:lnTo>
                  <a:pt x="1708924" y="323964"/>
                </a:lnTo>
                <a:lnTo>
                  <a:pt x="1676158" y="314566"/>
                </a:lnTo>
                <a:lnTo>
                  <a:pt x="1676920" y="314693"/>
                </a:lnTo>
                <a:lnTo>
                  <a:pt x="1676514" y="314566"/>
                </a:lnTo>
                <a:lnTo>
                  <a:pt x="1645297" y="304660"/>
                </a:lnTo>
                <a:lnTo>
                  <a:pt x="1646186" y="304914"/>
                </a:lnTo>
                <a:lnTo>
                  <a:pt x="1645462" y="304660"/>
                </a:lnTo>
                <a:lnTo>
                  <a:pt x="1615452" y="294119"/>
                </a:lnTo>
                <a:lnTo>
                  <a:pt x="1616341" y="294373"/>
                </a:lnTo>
                <a:lnTo>
                  <a:pt x="1615681" y="294119"/>
                </a:lnTo>
                <a:lnTo>
                  <a:pt x="1586623" y="282943"/>
                </a:lnTo>
                <a:lnTo>
                  <a:pt x="1587512" y="283197"/>
                </a:lnTo>
                <a:lnTo>
                  <a:pt x="1586903" y="282943"/>
                </a:lnTo>
                <a:lnTo>
                  <a:pt x="1558937" y="271132"/>
                </a:lnTo>
                <a:lnTo>
                  <a:pt x="1559953" y="271513"/>
                </a:lnTo>
                <a:lnTo>
                  <a:pt x="1559140" y="271132"/>
                </a:lnTo>
                <a:lnTo>
                  <a:pt x="1533728" y="259194"/>
                </a:lnTo>
                <a:lnTo>
                  <a:pt x="1532648" y="258686"/>
                </a:lnTo>
                <a:lnTo>
                  <a:pt x="1533537" y="259194"/>
                </a:lnTo>
                <a:lnTo>
                  <a:pt x="1507375" y="245732"/>
                </a:lnTo>
                <a:lnTo>
                  <a:pt x="1508391" y="246240"/>
                </a:lnTo>
                <a:lnTo>
                  <a:pt x="1507477" y="245732"/>
                </a:lnTo>
                <a:lnTo>
                  <a:pt x="1484630" y="232905"/>
                </a:lnTo>
                <a:lnTo>
                  <a:pt x="1483499" y="232270"/>
                </a:lnTo>
                <a:lnTo>
                  <a:pt x="1484515" y="232905"/>
                </a:lnTo>
                <a:lnTo>
                  <a:pt x="1461020" y="218300"/>
                </a:lnTo>
                <a:lnTo>
                  <a:pt x="1462163" y="218935"/>
                </a:lnTo>
                <a:lnTo>
                  <a:pt x="1461223" y="218300"/>
                </a:lnTo>
                <a:lnTo>
                  <a:pt x="1441056" y="204584"/>
                </a:lnTo>
                <a:lnTo>
                  <a:pt x="1440091" y="203949"/>
                </a:lnTo>
                <a:lnTo>
                  <a:pt x="1439938" y="203835"/>
                </a:lnTo>
                <a:lnTo>
                  <a:pt x="1421307" y="189852"/>
                </a:lnTo>
                <a:lnTo>
                  <a:pt x="1420863" y="189522"/>
                </a:lnTo>
                <a:lnTo>
                  <a:pt x="1420190" y="188963"/>
                </a:lnTo>
                <a:lnTo>
                  <a:pt x="1401965" y="173850"/>
                </a:lnTo>
                <a:lnTo>
                  <a:pt x="1403235" y="174866"/>
                </a:lnTo>
                <a:lnTo>
                  <a:pt x="1402130" y="173850"/>
                </a:lnTo>
                <a:lnTo>
                  <a:pt x="1391615" y="164071"/>
                </a:lnTo>
                <a:lnTo>
                  <a:pt x="1388135" y="160845"/>
                </a:lnTo>
                <a:lnTo>
                  <a:pt x="1386509" y="158229"/>
                </a:lnTo>
                <a:lnTo>
                  <a:pt x="1384084" y="154355"/>
                </a:lnTo>
                <a:lnTo>
                  <a:pt x="1433207" y="130670"/>
                </a:lnTo>
                <a:lnTo>
                  <a:pt x="1428432" y="126987"/>
                </a:lnTo>
                <a:lnTo>
                  <a:pt x="1279410" y="11938"/>
                </a:lnTo>
                <a:lnTo>
                  <a:pt x="1276743" y="206108"/>
                </a:lnTo>
                <a:lnTo>
                  <a:pt x="1331620" y="179654"/>
                </a:lnTo>
                <a:lnTo>
                  <a:pt x="1343037" y="197980"/>
                </a:lnTo>
                <a:lnTo>
                  <a:pt x="1384820" y="234810"/>
                </a:lnTo>
                <a:lnTo>
                  <a:pt x="1430032" y="267195"/>
                </a:lnTo>
                <a:lnTo>
                  <a:pt x="1480451" y="297040"/>
                </a:lnTo>
                <a:lnTo>
                  <a:pt x="1535823" y="324218"/>
                </a:lnTo>
                <a:lnTo>
                  <a:pt x="1595767" y="348602"/>
                </a:lnTo>
                <a:lnTo>
                  <a:pt x="1659775" y="370065"/>
                </a:lnTo>
                <a:lnTo>
                  <a:pt x="1727720" y="388607"/>
                </a:lnTo>
                <a:lnTo>
                  <a:pt x="1799221" y="403847"/>
                </a:lnTo>
                <a:lnTo>
                  <a:pt x="1873897" y="415785"/>
                </a:lnTo>
                <a:lnTo>
                  <a:pt x="1912251" y="420484"/>
                </a:lnTo>
                <a:lnTo>
                  <a:pt x="1951367" y="424294"/>
                </a:lnTo>
                <a:lnTo>
                  <a:pt x="1990991" y="427088"/>
                </a:lnTo>
                <a:lnTo>
                  <a:pt x="2031250" y="428993"/>
                </a:lnTo>
                <a:lnTo>
                  <a:pt x="2072017" y="429882"/>
                </a:lnTo>
                <a:lnTo>
                  <a:pt x="2114308" y="429755"/>
                </a:lnTo>
                <a:lnTo>
                  <a:pt x="2156345" y="428612"/>
                </a:lnTo>
                <a:lnTo>
                  <a:pt x="2197747" y="426453"/>
                </a:lnTo>
                <a:lnTo>
                  <a:pt x="2238387" y="423151"/>
                </a:lnTo>
                <a:lnTo>
                  <a:pt x="2278519" y="418960"/>
                </a:lnTo>
                <a:lnTo>
                  <a:pt x="2317889" y="413880"/>
                </a:lnTo>
                <a:lnTo>
                  <a:pt x="2356624" y="407911"/>
                </a:lnTo>
                <a:lnTo>
                  <a:pt x="2394470" y="400799"/>
                </a:lnTo>
                <a:lnTo>
                  <a:pt x="2467495" y="384289"/>
                </a:lnTo>
                <a:lnTo>
                  <a:pt x="2511831" y="371970"/>
                </a:lnTo>
                <a:lnTo>
                  <a:pt x="2515578" y="370827"/>
                </a:lnTo>
                <a:lnTo>
                  <a:pt x="2522664" y="368668"/>
                </a:lnTo>
                <a:lnTo>
                  <a:pt x="2536837" y="364350"/>
                </a:lnTo>
                <a:lnTo>
                  <a:pt x="2575915" y="350888"/>
                </a:lnTo>
                <a:lnTo>
                  <a:pt x="2594102" y="344030"/>
                </a:lnTo>
                <a:lnTo>
                  <a:pt x="2601861" y="341109"/>
                </a:lnTo>
                <a:lnTo>
                  <a:pt x="2613114" y="336410"/>
                </a:lnTo>
                <a:lnTo>
                  <a:pt x="2632875" y="328155"/>
                </a:lnTo>
                <a:lnTo>
                  <a:pt x="2652496" y="319265"/>
                </a:lnTo>
                <a:lnTo>
                  <a:pt x="2662313" y="314820"/>
                </a:lnTo>
                <a:lnTo>
                  <a:pt x="2673934" y="308978"/>
                </a:lnTo>
                <a:lnTo>
                  <a:pt x="2690634" y="300596"/>
                </a:lnTo>
                <a:lnTo>
                  <a:pt x="2693886" y="298818"/>
                </a:lnTo>
                <a:lnTo>
                  <a:pt x="2714790" y="287388"/>
                </a:lnTo>
                <a:lnTo>
                  <a:pt x="2717812" y="285737"/>
                </a:lnTo>
                <a:lnTo>
                  <a:pt x="2735326" y="275069"/>
                </a:lnTo>
                <a:lnTo>
                  <a:pt x="2743466" y="270116"/>
                </a:lnTo>
                <a:lnTo>
                  <a:pt x="2755087" y="262369"/>
                </a:lnTo>
                <a:lnTo>
                  <a:pt x="2767850" y="253860"/>
                </a:lnTo>
                <a:lnTo>
                  <a:pt x="2790837" y="236715"/>
                </a:lnTo>
                <a:lnTo>
                  <a:pt x="2792514" y="235318"/>
                </a:lnTo>
                <a:lnTo>
                  <a:pt x="2809862" y="220967"/>
                </a:lnTo>
                <a:lnTo>
                  <a:pt x="2812173" y="219062"/>
                </a:lnTo>
                <a:lnTo>
                  <a:pt x="2826194" y="206108"/>
                </a:lnTo>
                <a:lnTo>
                  <a:pt x="2831985" y="200774"/>
                </a:lnTo>
                <a:lnTo>
                  <a:pt x="2840812" y="191630"/>
                </a:lnTo>
                <a:lnTo>
                  <a:pt x="2850273" y="181851"/>
                </a:lnTo>
                <a:lnTo>
                  <a:pt x="2856014" y="174993"/>
                </a:lnTo>
                <a:lnTo>
                  <a:pt x="2866783" y="162166"/>
                </a:lnTo>
                <a:lnTo>
                  <a:pt x="2869171" y="158864"/>
                </a:lnTo>
                <a:lnTo>
                  <a:pt x="2881172" y="142354"/>
                </a:lnTo>
                <a:lnTo>
                  <a:pt x="2881642" y="141719"/>
                </a:lnTo>
                <a:lnTo>
                  <a:pt x="2891396" y="125717"/>
                </a:lnTo>
                <a:lnTo>
                  <a:pt x="2894342" y="120891"/>
                </a:lnTo>
                <a:lnTo>
                  <a:pt x="2900540" y="108699"/>
                </a:lnTo>
                <a:lnTo>
                  <a:pt x="2905391" y="99174"/>
                </a:lnTo>
                <a:lnTo>
                  <a:pt x="2908439" y="91554"/>
                </a:lnTo>
                <a:lnTo>
                  <a:pt x="2914281" y="76949"/>
                </a:lnTo>
                <a:lnTo>
                  <a:pt x="2915107" y="74155"/>
                </a:lnTo>
                <a:lnTo>
                  <a:pt x="2920288" y="56756"/>
                </a:lnTo>
                <a:lnTo>
                  <a:pt x="2921012" y="54343"/>
                </a:lnTo>
                <a:lnTo>
                  <a:pt x="2923476" y="41770"/>
                </a:lnTo>
                <a:lnTo>
                  <a:pt x="2924010" y="39103"/>
                </a:lnTo>
                <a:lnTo>
                  <a:pt x="2925584" y="31102"/>
                </a:lnTo>
                <a:lnTo>
                  <a:pt x="2926461" y="21463"/>
                </a:lnTo>
                <a:lnTo>
                  <a:pt x="2927616" y="887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5708903" y="1441703"/>
            <a:ext cx="6294120" cy="4044950"/>
            <a:chOff x="5708903" y="1441703"/>
            <a:chExt cx="6294120" cy="4044950"/>
          </a:xfrm>
        </p:grpSpPr>
        <p:sp>
          <p:nvSpPr>
            <p:cNvPr id="21" name="object 21"/>
            <p:cNvSpPr/>
            <p:nvPr/>
          </p:nvSpPr>
          <p:spPr>
            <a:xfrm>
              <a:off x="5714999" y="1447799"/>
              <a:ext cx="6282055" cy="4032885"/>
            </a:xfrm>
            <a:custGeom>
              <a:avLst/>
              <a:gdLst/>
              <a:ahLst/>
              <a:cxnLst/>
              <a:rect l="l" t="t" r="r" b="b"/>
              <a:pathLst>
                <a:path w="6282055" h="4032885">
                  <a:moveTo>
                    <a:pt x="6281928" y="0"/>
                  </a:moveTo>
                  <a:lnTo>
                    <a:pt x="0" y="0"/>
                  </a:lnTo>
                  <a:lnTo>
                    <a:pt x="0" y="4032504"/>
                  </a:lnTo>
                  <a:lnTo>
                    <a:pt x="6281928" y="4032504"/>
                  </a:lnTo>
                  <a:lnTo>
                    <a:pt x="6281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14999" y="1447799"/>
              <a:ext cx="6282055" cy="4032885"/>
            </a:xfrm>
            <a:custGeom>
              <a:avLst/>
              <a:gdLst/>
              <a:ahLst/>
              <a:cxnLst/>
              <a:rect l="l" t="t" r="r" b="b"/>
              <a:pathLst>
                <a:path w="6282055" h="4032885">
                  <a:moveTo>
                    <a:pt x="0" y="4032504"/>
                  </a:moveTo>
                  <a:lnTo>
                    <a:pt x="6281928" y="4032504"/>
                  </a:lnTo>
                  <a:lnTo>
                    <a:pt x="6281928" y="0"/>
                  </a:lnTo>
                  <a:lnTo>
                    <a:pt x="0" y="0"/>
                  </a:lnTo>
                  <a:lnTo>
                    <a:pt x="0" y="403250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02960" marR="5080" indent="-413384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Georgia"/>
                <a:cs typeface="Georgia"/>
              </a:rPr>
              <a:t>while </a:t>
            </a:r>
            <a:r>
              <a:rPr dirty="0"/>
              <a:t>swaps </a:t>
            </a:r>
            <a:r>
              <a:rPr spc="-5" dirty="0"/>
              <a:t>unfinished </a:t>
            </a:r>
            <a:r>
              <a:rPr b="1" spc="-5" dirty="0">
                <a:latin typeface="Georgia"/>
                <a:cs typeface="Georgia"/>
              </a:rPr>
              <a:t>do </a:t>
            </a:r>
            <a:r>
              <a:rPr b="1" dirty="0">
                <a:latin typeface="Georgia"/>
                <a:cs typeface="Georgia"/>
              </a:rPr>
              <a:t> parafor</a:t>
            </a:r>
            <a:r>
              <a:rPr b="1" spc="-60" dirty="0">
                <a:latin typeface="Georgia"/>
                <a:cs typeface="Georgia"/>
              </a:rPr>
              <a:t> </a:t>
            </a:r>
            <a:r>
              <a:rPr spc="-5" dirty="0"/>
              <a:t>each</a:t>
            </a:r>
            <a:r>
              <a:rPr spc="-10" dirty="0"/>
              <a:t> </a:t>
            </a:r>
            <a:r>
              <a:rPr spc="-5" dirty="0"/>
              <a:t>swap</a:t>
            </a:r>
            <a:r>
              <a:rPr dirty="0"/>
              <a:t> (</a:t>
            </a:r>
            <a:r>
              <a:rPr i="1" dirty="0">
                <a:latin typeface="Georgia"/>
                <a:cs typeface="Georgia"/>
              </a:rPr>
              <a:t>i, </a:t>
            </a:r>
            <a:r>
              <a:rPr i="1" spc="-5" dirty="0">
                <a:latin typeface="Georgia"/>
                <a:cs typeface="Georgia"/>
              </a:rPr>
              <a:t>H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])</a:t>
            </a:r>
            <a:r>
              <a:rPr spc="-15" dirty="0"/>
              <a:t> </a:t>
            </a:r>
            <a:r>
              <a:rPr b="1" spc="-5" dirty="0">
                <a:latin typeface="Georgia"/>
                <a:cs typeface="Georgia"/>
              </a:rPr>
              <a:t>do</a:t>
            </a:r>
          </a:p>
          <a:p>
            <a:pPr marL="6278245" marR="578485">
              <a:lnSpc>
                <a:spcPct val="100000"/>
              </a:lnSpc>
            </a:pPr>
            <a:r>
              <a:rPr i="1" spc="-5" dirty="0">
                <a:latin typeface="Georgia"/>
                <a:cs typeface="Georgia"/>
              </a:rPr>
              <a:t>R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 </a:t>
            </a:r>
            <a:r>
              <a:rPr dirty="0">
                <a:latin typeface="Wingdings"/>
                <a:cs typeface="Wingdings"/>
              </a:rPr>
              <a:t>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max(</a:t>
            </a:r>
            <a:r>
              <a:rPr i="1" dirty="0">
                <a:latin typeface="Georgia"/>
                <a:cs typeface="Georgia"/>
              </a:rPr>
              <a:t>R</a:t>
            </a:r>
            <a:r>
              <a:rPr dirty="0"/>
              <a:t>[</a:t>
            </a:r>
            <a:r>
              <a:rPr i="1" dirty="0">
                <a:latin typeface="Georgia"/>
                <a:cs typeface="Georgia"/>
              </a:rPr>
              <a:t>i</a:t>
            </a:r>
            <a:r>
              <a:rPr dirty="0"/>
              <a:t>], 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) </a:t>
            </a:r>
            <a:r>
              <a:rPr dirty="0"/>
              <a:t> </a:t>
            </a:r>
            <a:r>
              <a:rPr i="1" spc="-5" dirty="0">
                <a:latin typeface="Georgia"/>
                <a:cs typeface="Georgia"/>
              </a:rPr>
              <a:t>R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H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]]</a:t>
            </a:r>
            <a:r>
              <a:rPr spc="-20" dirty="0"/>
              <a:t> </a:t>
            </a:r>
            <a:r>
              <a:rPr dirty="0">
                <a:latin typeface="Wingdings"/>
                <a:cs typeface="Wingdings"/>
              </a:rPr>
              <a:t>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max(</a:t>
            </a:r>
            <a:r>
              <a:rPr i="1" dirty="0">
                <a:latin typeface="Georgia"/>
                <a:cs typeface="Georgia"/>
              </a:rPr>
              <a:t>R</a:t>
            </a:r>
            <a:r>
              <a:rPr dirty="0"/>
              <a:t>[</a:t>
            </a:r>
            <a:r>
              <a:rPr i="1" dirty="0">
                <a:latin typeface="Georgia"/>
                <a:cs typeface="Georgia"/>
              </a:rPr>
              <a:t>H</a:t>
            </a:r>
            <a:r>
              <a:rPr dirty="0"/>
              <a:t>[</a:t>
            </a:r>
            <a:r>
              <a:rPr i="1" dirty="0">
                <a:latin typeface="Georgia"/>
                <a:cs typeface="Georgia"/>
              </a:rPr>
              <a:t>i</a:t>
            </a:r>
            <a:r>
              <a:rPr dirty="0"/>
              <a:t>]],</a:t>
            </a:r>
            <a:r>
              <a:rPr spc="-25" dirty="0"/>
              <a:t> 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)</a:t>
            </a:r>
          </a:p>
          <a:p>
            <a:pPr marL="6212205" marR="5080" indent="-309880">
              <a:lnSpc>
                <a:spcPct val="100000"/>
              </a:lnSpc>
            </a:pPr>
            <a:r>
              <a:rPr b="1" dirty="0">
                <a:latin typeface="Georgia"/>
                <a:cs typeface="Georgia"/>
              </a:rPr>
              <a:t>parafor </a:t>
            </a:r>
            <a:r>
              <a:rPr spc="-5" dirty="0"/>
              <a:t>each swap </a:t>
            </a:r>
            <a:r>
              <a:rPr dirty="0"/>
              <a:t>(</a:t>
            </a:r>
            <a:r>
              <a:rPr i="1" dirty="0">
                <a:latin typeface="Georgia"/>
                <a:cs typeface="Georgia"/>
              </a:rPr>
              <a:t>i, </a:t>
            </a:r>
            <a:r>
              <a:rPr i="1" spc="-5" dirty="0">
                <a:latin typeface="Georgia"/>
                <a:cs typeface="Georgia"/>
              </a:rPr>
              <a:t>H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]) </a:t>
            </a:r>
            <a:r>
              <a:rPr b="1" spc="-5" dirty="0">
                <a:latin typeface="Georgia"/>
                <a:cs typeface="Georgia"/>
              </a:rPr>
              <a:t>do </a:t>
            </a:r>
            <a:r>
              <a:rPr b="1" spc="-805" dirty="0">
                <a:latin typeface="Georgia"/>
                <a:cs typeface="Georgia"/>
              </a:rPr>
              <a:t> </a:t>
            </a:r>
            <a:r>
              <a:rPr b="1" spc="-5" dirty="0">
                <a:latin typeface="Georgia"/>
                <a:cs typeface="Georgia"/>
              </a:rPr>
              <a:t>if</a:t>
            </a:r>
            <a:r>
              <a:rPr b="1" spc="-25" dirty="0">
                <a:latin typeface="Georgia"/>
                <a:cs typeface="Georgia"/>
              </a:rPr>
              <a:t> </a:t>
            </a:r>
            <a:r>
              <a:rPr i="1" spc="-5" dirty="0">
                <a:latin typeface="Georgia"/>
                <a:cs typeface="Georgia"/>
              </a:rPr>
              <a:t>R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</a:t>
            </a:r>
            <a:r>
              <a:rPr dirty="0"/>
              <a:t> = </a:t>
            </a:r>
            <a:r>
              <a:rPr i="1" dirty="0">
                <a:latin typeface="Georgia"/>
                <a:cs typeface="Georgia"/>
              </a:rPr>
              <a:t>i</a:t>
            </a:r>
            <a:r>
              <a:rPr i="1" spc="5" dirty="0">
                <a:latin typeface="Georgia"/>
                <a:cs typeface="Georgia"/>
              </a:rPr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i="1" spc="-5" dirty="0">
                <a:latin typeface="Georgia"/>
                <a:cs typeface="Georgia"/>
              </a:rPr>
              <a:t>R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H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]]</a:t>
            </a:r>
            <a:r>
              <a:rPr dirty="0"/>
              <a:t> =</a:t>
            </a:r>
            <a:r>
              <a:rPr spc="10" dirty="0"/>
              <a:t> </a:t>
            </a:r>
            <a:r>
              <a:rPr i="1" dirty="0">
                <a:latin typeface="Georgia"/>
                <a:cs typeface="Georgia"/>
              </a:rPr>
              <a:t>i</a:t>
            </a:r>
          </a:p>
          <a:p>
            <a:pPr marL="5882640" marR="1517650" indent="68834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swap(</a:t>
            </a:r>
            <a:r>
              <a:rPr i="1" spc="-5" dirty="0">
                <a:latin typeface="Georgia"/>
                <a:cs typeface="Georgia"/>
              </a:rPr>
              <a:t>A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H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]], </a:t>
            </a:r>
            <a:r>
              <a:rPr i="1" spc="-5" dirty="0">
                <a:latin typeface="Georgia"/>
                <a:cs typeface="Georgia"/>
              </a:rPr>
              <a:t>A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]) </a:t>
            </a:r>
            <a:r>
              <a:rPr spc="-760" dirty="0"/>
              <a:t> </a:t>
            </a:r>
            <a:r>
              <a:rPr spc="-5" dirty="0"/>
              <a:t>pack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swaps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738736" y="6551611"/>
            <a:ext cx="31750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z="1800" spc="-55" dirty="0">
                <a:solidFill>
                  <a:srgbClr val="7E7E7E"/>
                </a:solidFill>
                <a:latin typeface="Microsoft Sans Serif"/>
                <a:cs typeface="Microsoft Sans Serif"/>
              </a:rPr>
              <a:t>38</a:t>
            </a:fld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26" y="4520565"/>
            <a:ext cx="509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R</a:t>
            </a:r>
            <a:r>
              <a:rPr sz="2400" i="1" spc="-85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1916" y="4430267"/>
          <a:ext cx="4531356" cy="566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9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36982"/>
            <a:ext cx="28917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D5060"/>
                </a:solidFill>
              </a:rPr>
              <a:t>The</a:t>
            </a:r>
            <a:r>
              <a:rPr sz="3200" spc="-60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first</a:t>
            </a:r>
            <a:r>
              <a:rPr sz="3200" spc="-5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round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22326" y="2270886"/>
            <a:ext cx="541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H</a:t>
            </a:r>
            <a:r>
              <a:rPr sz="2400" i="1" spc="-10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326" y="3118230"/>
            <a:ext cx="499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9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339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5632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1926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68345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4639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0" y="1751533"/>
            <a:ext cx="655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8000"/>
                </a:solidFill>
                <a:latin typeface="Microsoft Sans Serif"/>
                <a:cs typeface="Microsoft Sans Serif"/>
              </a:rPr>
              <a:t>Iterate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0678" y="174015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66971" y="174015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7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33264" y="174015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51916" y="2199132"/>
          <a:ext cx="4531356" cy="565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4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51916" y="3028188"/>
          <a:ext cx="4531356" cy="566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f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g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5708903" y="1441703"/>
            <a:ext cx="6294120" cy="4044950"/>
            <a:chOff x="5708903" y="1441703"/>
            <a:chExt cx="6294120" cy="4044950"/>
          </a:xfrm>
        </p:grpSpPr>
        <p:sp>
          <p:nvSpPr>
            <p:cNvPr id="19" name="object 19"/>
            <p:cNvSpPr/>
            <p:nvPr/>
          </p:nvSpPr>
          <p:spPr>
            <a:xfrm>
              <a:off x="5714999" y="1447799"/>
              <a:ext cx="6282055" cy="4032885"/>
            </a:xfrm>
            <a:custGeom>
              <a:avLst/>
              <a:gdLst/>
              <a:ahLst/>
              <a:cxnLst/>
              <a:rect l="l" t="t" r="r" b="b"/>
              <a:pathLst>
                <a:path w="6282055" h="4032885">
                  <a:moveTo>
                    <a:pt x="6281928" y="0"/>
                  </a:moveTo>
                  <a:lnTo>
                    <a:pt x="0" y="0"/>
                  </a:lnTo>
                  <a:lnTo>
                    <a:pt x="0" y="4032504"/>
                  </a:lnTo>
                  <a:lnTo>
                    <a:pt x="6281928" y="4032504"/>
                  </a:lnTo>
                  <a:lnTo>
                    <a:pt x="6281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14999" y="1447799"/>
              <a:ext cx="6282055" cy="4032885"/>
            </a:xfrm>
            <a:custGeom>
              <a:avLst/>
              <a:gdLst/>
              <a:ahLst/>
              <a:cxnLst/>
              <a:rect l="l" t="t" r="r" b="b"/>
              <a:pathLst>
                <a:path w="6282055" h="4032885">
                  <a:moveTo>
                    <a:pt x="0" y="4032504"/>
                  </a:moveTo>
                  <a:lnTo>
                    <a:pt x="6281928" y="4032504"/>
                  </a:lnTo>
                  <a:lnTo>
                    <a:pt x="6281928" y="0"/>
                  </a:lnTo>
                  <a:lnTo>
                    <a:pt x="0" y="0"/>
                  </a:lnTo>
                  <a:lnTo>
                    <a:pt x="0" y="403250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02960" marR="5080" indent="-413384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Georgia"/>
                <a:cs typeface="Georgia"/>
              </a:rPr>
              <a:t>while </a:t>
            </a:r>
            <a:r>
              <a:rPr dirty="0"/>
              <a:t>swaps </a:t>
            </a:r>
            <a:r>
              <a:rPr spc="-5" dirty="0"/>
              <a:t>unfinished </a:t>
            </a:r>
            <a:r>
              <a:rPr b="1" spc="-5" dirty="0">
                <a:latin typeface="Georgia"/>
                <a:cs typeface="Georgia"/>
              </a:rPr>
              <a:t>do </a:t>
            </a:r>
            <a:r>
              <a:rPr b="1" dirty="0">
                <a:latin typeface="Georgia"/>
                <a:cs typeface="Georgia"/>
              </a:rPr>
              <a:t> parafor</a:t>
            </a:r>
            <a:r>
              <a:rPr b="1" spc="-60" dirty="0">
                <a:latin typeface="Georgia"/>
                <a:cs typeface="Georgia"/>
              </a:rPr>
              <a:t> </a:t>
            </a:r>
            <a:r>
              <a:rPr spc="-5" dirty="0"/>
              <a:t>each</a:t>
            </a:r>
            <a:r>
              <a:rPr spc="-10" dirty="0"/>
              <a:t> </a:t>
            </a:r>
            <a:r>
              <a:rPr spc="-5" dirty="0"/>
              <a:t>swap</a:t>
            </a:r>
            <a:r>
              <a:rPr dirty="0"/>
              <a:t> (</a:t>
            </a:r>
            <a:r>
              <a:rPr i="1" dirty="0">
                <a:latin typeface="Georgia"/>
                <a:cs typeface="Georgia"/>
              </a:rPr>
              <a:t>i, </a:t>
            </a:r>
            <a:r>
              <a:rPr i="1" spc="-5" dirty="0">
                <a:latin typeface="Georgia"/>
                <a:cs typeface="Georgia"/>
              </a:rPr>
              <a:t>H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])</a:t>
            </a:r>
            <a:r>
              <a:rPr spc="-15" dirty="0"/>
              <a:t> </a:t>
            </a:r>
            <a:r>
              <a:rPr b="1" spc="-5" dirty="0">
                <a:latin typeface="Georgia"/>
                <a:cs typeface="Georgia"/>
              </a:rPr>
              <a:t>do</a:t>
            </a:r>
          </a:p>
          <a:p>
            <a:pPr marL="6278245" marR="578485">
              <a:lnSpc>
                <a:spcPct val="100000"/>
              </a:lnSpc>
            </a:pPr>
            <a:r>
              <a:rPr i="1" spc="-5" dirty="0">
                <a:latin typeface="Georgia"/>
                <a:cs typeface="Georgia"/>
              </a:rPr>
              <a:t>R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 </a:t>
            </a:r>
            <a:r>
              <a:rPr dirty="0">
                <a:latin typeface="Wingdings"/>
                <a:cs typeface="Wingdings"/>
              </a:rPr>
              <a:t>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max(</a:t>
            </a:r>
            <a:r>
              <a:rPr i="1" dirty="0">
                <a:latin typeface="Georgia"/>
                <a:cs typeface="Georgia"/>
              </a:rPr>
              <a:t>R</a:t>
            </a:r>
            <a:r>
              <a:rPr dirty="0"/>
              <a:t>[</a:t>
            </a:r>
            <a:r>
              <a:rPr i="1" dirty="0">
                <a:latin typeface="Georgia"/>
                <a:cs typeface="Georgia"/>
              </a:rPr>
              <a:t>i</a:t>
            </a:r>
            <a:r>
              <a:rPr dirty="0"/>
              <a:t>], 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) </a:t>
            </a:r>
            <a:r>
              <a:rPr dirty="0"/>
              <a:t> </a:t>
            </a:r>
            <a:r>
              <a:rPr i="1" spc="-5" dirty="0">
                <a:latin typeface="Georgia"/>
                <a:cs typeface="Georgia"/>
              </a:rPr>
              <a:t>R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H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]]</a:t>
            </a:r>
            <a:r>
              <a:rPr spc="-20" dirty="0"/>
              <a:t> </a:t>
            </a:r>
            <a:r>
              <a:rPr dirty="0">
                <a:latin typeface="Wingdings"/>
                <a:cs typeface="Wingdings"/>
              </a:rPr>
              <a:t>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max(</a:t>
            </a:r>
            <a:r>
              <a:rPr i="1" dirty="0">
                <a:latin typeface="Georgia"/>
                <a:cs typeface="Georgia"/>
              </a:rPr>
              <a:t>R</a:t>
            </a:r>
            <a:r>
              <a:rPr dirty="0"/>
              <a:t>[</a:t>
            </a:r>
            <a:r>
              <a:rPr i="1" dirty="0">
                <a:latin typeface="Georgia"/>
                <a:cs typeface="Georgia"/>
              </a:rPr>
              <a:t>H</a:t>
            </a:r>
            <a:r>
              <a:rPr dirty="0"/>
              <a:t>[</a:t>
            </a:r>
            <a:r>
              <a:rPr i="1" dirty="0">
                <a:latin typeface="Georgia"/>
                <a:cs typeface="Georgia"/>
              </a:rPr>
              <a:t>i</a:t>
            </a:r>
            <a:r>
              <a:rPr dirty="0"/>
              <a:t>]],</a:t>
            </a:r>
            <a:r>
              <a:rPr spc="-25" dirty="0"/>
              <a:t> 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)</a:t>
            </a:r>
          </a:p>
          <a:p>
            <a:pPr marL="6212205" marR="5080" indent="-309880">
              <a:lnSpc>
                <a:spcPct val="100000"/>
              </a:lnSpc>
            </a:pPr>
            <a:r>
              <a:rPr b="1" dirty="0">
                <a:latin typeface="Georgia"/>
                <a:cs typeface="Georgia"/>
              </a:rPr>
              <a:t>parafor </a:t>
            </a:r>
            <a:r>
              <a:rPr spc="-5" dirty="0"/>
              <a:t>each swap </a:t>
            </a:r>
            <a:r>
              <a:rPr dirty="0"/>
              <a:t>(</a:t>
            </a:r>
            <a:r>
              <a:rPr i="1" dirty="0">
                <a:latin typeface="Georgia"/>
                <a:cs typeface="Georgia"/>
              </a:rPr>
              <a:t>i, </a:t>
            </a:r>
            <a:r>
              <a:rPr i="1" spc="-5" dirty="0">
                <a:latin typeface="Georgia"/>
                <a:cs typeface="Georgia"/>
              </a:rPr>
              <a:t>H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]) </a:t>
            </a:r>
            <a:r>
              <a:rPr b="1" spc="-5" dirty="0">
                <a:latin typeface="Georgia"/>
                <a:cs typeface="Georgia"/>
              </a:rPr>
              <a:t>do </a:t>
            </a:r>
            <a:r>
              <a:rPr b="1" spc="-805" dirty="0">
                <a:latin typeface="Georgia"/>
                <a:cs typeface="Georgia"/>
              </a:rPr>
              <a:t> </a:t>
            </a:r>
            <a:r>
              <a:rPr b="1" spc="-5" dirty="0">
                <a:latin typeface="Georgia"/>
                <a:cs typeface="Georgia"/>
              </a:rPr>
              <a:t>if</a:t>
            </a:r>
            <a:r>
              <a:rPr b="1" spc="-25" dirty="0">
                <a:latin typeface="Georgia"/>
                <a:cs typeface="Georgia"/>
              </a:rPr>
              <a:t> </a:t>
            </a:r>
            <a:r>
              <a:rPr i="1" spc="-5" dirty="0">
                <a:latin typeface="Georgia"/>
                <a:cs typeface="Georgia"/>
              </a:rPr>
              <a:t>R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</a:t>
            </a:r>
            <a:r>
              <a:rPr dirty="0"/>
              <a:t> = </a:t>
            </a:r>
            <a:r>
              <a:rPr i="1" dirty="0">
                <a:latin typeface="Georgia"/>
                <a:cs typeface="Georgia"/>
              </a:rPr>
              <a:t>i</a:t>
            </a:r>
            <a:r>
              <a:rPr i="1" spc="5" dirty="0">
                <a:latin typeface="Georgia"/>
                <a:cs typeface="Georgia"/>
              </a:rPr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i="1" spc="-5" dirty="0">
                <a:latin typeface="Georgia"/>
                <a:cs typeface="Georgia"/>
              </a:rPr>
              <a:t>R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H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]]</a:t>
            </a:r>
            <a:r>
              <a:rPr dirty="0"/>
              <a:t> =</a:t>
            </a:r>
            <a:r>
              <a:rPr spc="10" dirty="0"/>
              <a:t> </a:t>
            </a:r>
            <a:r>
              <a:rPr i="1" dirty="0">
                <a:latin typeface="Georgia"/>
                <a:cs typeface="Georgia"/>
              </a:rPr>
              <a:t>i</a:t>
            </a:r>
          </a:p>
          <a:p>
            <a:pPr marL="5882640" marR="1517650" indent="68834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swap(</a:t>
            </a:r>
            <a:r>
              <a:rPr i="1" spc="-5" dirty="0">
                <a:latin typeface="Georgia"/>
                <a:cs typeface="Georgia"/>
              </a:rPr>
              <a:t>A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H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]], </a:t>
            </a:r>
            <a:r>
              <a:rPr i="1" spc="-5" dirty="0">
                <a:latin typeface="Georgia"/>
                <a:cs typeface="Georgia"/>
              </a:rPr>
              <a:t>A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]) </a:t>
            </a:r>
            <a:r>
              <a:rPr spc="-760" dirty="0"/>
              <a:t> </a:t>
            </a:r>
            <a:r>
              <a:rPr spc="-5" dirty="0"/>
              <a:t>pack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swaps</a:t>
            </a: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147" y="3603752"/>
            <a:ext cx="4121899" cy="60540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1738736" y="6551611"/>
            <a:ext cx="31750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z="1800" spc="-55" dirty="0">
                <a:solidFill>
                  <a:srgbClr val="7E7E7E"/>
                </a:solidFill>
                <a:latin typeface="Microsoft Sans Serif"/>
                <a:cs typeface="Microsoft Sans Serif"/>
              </a:rPr>
              <a:t>39</a:t>
            </a:fld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377439"/>
            <a:ext cx="3962400" cy="37185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0" y="2377439"/>
            <a:ext cx="4876800" cy="37231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6794" y="5513019"/>
            <a:ext cx="11055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15" dirty="0">
                <a:solidFill>
                  <a:srgbClr val="FFFFFF"/>
                </a:solidFill>
                <a:latin typeface="Bahnschrift"/>
                <a:cs typeface="Bahnschrift"/>
              </a:rPr>
              <a:t>Theory</a:t>
            </a:r>
            <a:endParaRPr sz="32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4</a:t>
            </a:fld>
            <a:endParaRPr spc="-55" dirty="0"/>
          </a:p>
        </p:txBody>
      </p:sp>
      <p:sp>
        <p:nvSpPr>
          <p:cNvPr id="5" name="object 5"/>
          <p:cNvSpPr txBox="1"/>
          <p:nvPr/>
        </p:nvSpPr>
        <p:spPr>
          <a:xfrm>
            <a:off x="6187566" y="5492597"/>
            <a:ext cx="1370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0" dirty="0">
                <a:solidFill>
                  <a:srgbClr val="FFFFFF"/>
                </a:solidFill>
                <a:latin typeface="Bahnschrift"/>
                <a:cs typeface="Bahnschrift"/>
              </a:rPr>
              <a:t>P</a:t>
            </a:r>
            <a:r>
              <a:rPr sz="3200" spc="-185" dirty="0">
                <a:solidFill>
                  <a:srgbClr val="FFFFFF"/>
                </a:solidFill>
                <a:latin typeface="Bahnschrift"/>
                <a:cs typeface="Bahnschrift"/>
              </a:rPr>
              <a:t>rac</a:t>
            </a:r>
            <a:r>
              <a:rPr sz="3200" spc="-105" dirty="0">
                <a:solidFill>
                  <a:srgbClr val="FFFFFF"/>
                </a:solidFill>
                <a:latin typeface="Bahnschrift"/>
                <a:cs typeface="Bahnschrift"/>
              </a:rPr>
              <a:t>ti</a:t>
            </a:r>
            <a:r>
              <a:rPr sz="3200" spc="-195" dirty="0">
                <a:solidFill>
                  <a:srgbClr val="FFFFFF"/>
                </a:solidFill>
                <a:latin typeface="Bahnschrift"/>
                <a:cs typeface="Bahnschrift"/>
              </a:rPr>
              <a:t>c</a:t>
            </a:r>
            <a:r>
              <a:rPr sz="3200" dirty="0">
                <a:solidFill>
                  <a:srgbClr val="FFFFFF"/>
                </a:solidFill>
                <a:latin typeface="Bahnschrift"/>
                <a:cs typeface="Bahnschrift"/>
              </a:rPr>
              <a:t>e</a:t>
            </a:r>
            <a:endParaRPr sz="32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384728"/>
            <a:ext cx="9002395" cy="181228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4000" b="0" spc="-575" dirty="0">
                <a:solidFill>
                  <a:srgbClr val="4471C4"/>
                </a:solidFill>
                <a:latin typeface="Bahnschrift"/>
                <a:cs typeface="Bahnschrift"/>
              </a:rPr>
              <a:t>W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h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y</a:t>
            </a:r>
            <a:r>
              <a:rPr sz="4000" b="0" spc="40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r>
              <a:rPr sz="4000" b="0" spc="-5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pa</a:t>
            </a:r>
            <a:r>
              <a:rPr sz="4000" b="0" spc="-254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245" dirty="0">
                <a:solidFill>
                  <a:srgbClr val="4471C4"/>
                </a:solidFill>
                <a:latin typeface="Bahnschrift"/>
                <a:cs typeface="Bahnschrift"/>
              </a:rPr>
              <a:t>a</a:t>
            </a:r>
            <a:r>
              <a:rPr sz="4000" b="0" spc="-125" dirty="0">
                <a:solidFill>
                  <a:srgbClr val="4471C4"/>
                </a:solidFill>
                <a:latin typeface="Bahnschrift"/>
                <a:cs typeface="Bahnschrift"/>
              </a:rPr>
              <a:t>ll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125" dirty="0">
                <a:solidFill>
                  <a:srgbClr val="4471C4"/>
                </a:solidFill>
                <a:latin typeface="Bahnschrift"/>
                <a:cs typeface="Bahnschrift"/>
              </a:rPr>
              <a:t>li</a:t>
            </a:r>
            <a:r>
              <a:rPr sz="4000" b="0" spc="-32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m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80" dirty="0">
                <a:solidFill>
                  <a:srgbClr val="4471C4"/>
                </a:solidFill>
                <a:latin typeface="Bahnschrift"/>
                <a:cs typeface="Bahnschrift"/>
              </a:rPr>
              <a:t>“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ha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280" dirty="0">
                <a:solidFill>
                  <a:srgbClr val="4471C4"/>
                </a:solidFill>
                <a:latin typeface="Bahnschrift"/>
                <a:cs typeface="Bahnschrift"/>
              </a:rPr>
              <a:t>d</a:t>
            </a:r>
            <a:r>
              <a:rPr sz="4000" b="0" spc="-85" dirty="0">
                <a:solidFill>
                  <a:srgbClr val="4471C4"/>
                </a:solidFill>
                <a:latin typeface="Bahnschrift"/>
                <a:cs typeface="Bahnschrift"/>
              </a:rPr>
              <a:t>”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?</a:t>
            </a:r>
            <a:endParaRPr sz="4000">
              <a:latin typeface="Bahnschrift"/>
              <a:cs typeface="Bahnschrift"/>
            </a:endParaRPr>
          </a:p>
          <a:p>
            <a:pPr marL="1524000" algn="ctr">
              <a:lnSpc>
                <a:spcPct val="100000"/>
              </a:lnSpc>
              <a:spcBef>
                <a:spcPts val="840"/>
              </a:spcBef>
            </a:pPr>
            <a:r>
              <a:rPr sz="6600" dirty="0">
                <a:solidFill>
                  <a:srgbClr val="FF0000"/>
                </a:solidFill>
              </a:rPr>
              <a:t>Non-determinism!!</a:t>
            </a:r>
            <a:endParaRPr sz="6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36982"/>
            <a:ext cx="28917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4D5060"/>
                </a:solidFill>
              </a:rPr>
              <a:t>The</a:t>
            </a:r>
            <a:r>
              <a:rPr sz="3200" spc="-60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first</a:t>
            </a:r>
            <a:r>
              <a:rPr sz="3200" spc="-55" dirty="0">
                <a:solidFill>
                  <a:srgbClr val="4D5060"/>
                </a:solidFill>
              </a:rPr>
              <a:t> </a:t>
            </a:r>
            <a:r>
              <a:rPr sz="3200" dirty="0">
                <a:solidFill>
                  <a:srgbClr val="4D5060"/>
                </a:solidFill>
              </a:rPr>
              <a:t>round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2326" y="2270886"/>
            <a:ext cx="541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H</a:t>
            </a:r>
            <a:r>
              <a:rPr sz="2400" i="1" spc="-10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326" y="3118230"/>
            <a:ext cx="499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9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339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5632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1926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8345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4639" y="1751533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0" y="1751533"/>
            <a:ext cx="655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008000"/>
                </a:solidFill>
                <a:latin typeface="Microsoft Sans Serif"/>
                <a:cs typeface="Microsoft Sans Serif"/>
              </a:rPr>
              <a:t>Iterate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0678" y="174015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66971" y="174015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7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3264" y="174015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8000"/>
                </a:solidFill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51916" y="2199132"/>
          <a:ext cx="4531356" cy="565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54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51916" y="3028188"/>
          <a:ext cx="4531356" cy="566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6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a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h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g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f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e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c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800" dirty="0">
                          <a:latin typeface="Microsoft Sans Serif"/>
                          <a:cs typeface="Microsoft Sans Serif"/>
                        </a:rPr>
                        <a:t>b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2E5496"/>
                      </a:solidFill>
                      <a:prstDash val="solid"/>
                    </a:lnL>
                    <a:lnR w="12700">
                      <a:solidFill>
                        <a:srgbClr val="2E5496"/>
                      </a:solidFill>
                      <a:prstDash val="solid"/>
                    </a:lnR>
                    <a:lnT w="12700">
                      <a:solidFill>
                        <a:srgbClr val="2E5496"/>
                      </a:solidFill>
                      <a:prstDash val="solid"/>
                    </a:lnT>
                    <a:lnB w="12700">
                      <a:solidFill>
                        <a:srgbClr val="2E5496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5708903" y="1441703"/>
            <a:ext cx="6294120" cy="4044950"/>
            <a:chOff x="5708903" y="1441703"/>
            <a:chExt cx="6294120" cy="4044950"/>
          </a:xfrm>
        </p:grpSpPr>
        <p:sp>
          <p:nvSpPr>
            <p:cNvPr id="17" name="object 17"/>
            <p:cNvSpPr/>
            <p:nvPr/>
          </p:nvSpPr>
          <p:spPr>
            <a:xfrm>
              <a:off x="5714999" y="1447799"/>
              <a:ext cx="6282055" cy="4032885"/>
            </a:xfrm>
            <a:custGeom>
              <a:avLst/>
              <a:gdLst/>
              <a:ahLst/>
              <a:cxnLst/>
              <a:rect l="l" t="t" r="r" b="b"/>
              <a:pathLst>
                <a:path w="6282055" h="4032885">
                  <a:moveTo>
                    <a:pt x="6281928" y="0"/>
                  </a:moveTo>
                  <a:lnTo>
                    <a:pt x="0" y="0"/>
                  </a:lnTo>
                  <a:lnTo>
                    <a:pt x="0" y="4032504"/>
                  </a:lnTo>
                  <a:lnTo>
                    <a:pt x="6281928" y="4032504"/>
                  </a:lnTo>
                  <a:lnTo>
                    <a:pt x="6281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14999" y="1447799"/>
              <a:ext cx="6282055" cy="4032885"/>
            </a:xfrm>
            <a:custGeom>
              <a:avLst/>
              <a:gdLst/>
              <a:ahLst/>
              <a:cxnLst/>
              <a:rect l="l" t="t" r="r" b="b"/>
              <a:pathLst>
                <a:path w="6282055" h="4032885">
                  <a:moveTo>
                    <a:pt x="0" y="4032504"/>
                  </a:moveTo>
                  <a:lnTo>
                    <a:pt x="6281928" y="4032504"/>
                  </a:lnTo>
                  <a:lnTo>
                    <a:pt x="6281928" y="0"/>
                  </a:lnTo>
                  <a:lnTo>
                    <a:pt x="0" y="0"/>
                  </a:lnTo>
                  <a:lnTo>
                    <a:pt x="0" y="403250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02960" marR="5080" indent="-413384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Georgia"/>
                <a:cs typeface="Georgia"/>
              </a:rPr>
              <a:t>while </a:t>
            </a:r>
            <a:r>
              <a:rPr dirty="0"/>
              <a:t>swaps </a:t>
            </a:r>
            <a:r>
              <a:rPr spc="-5" dirty="0"/>
              <a:t>unfinished </a:t>
            </a:r>
            <a:r>
              <a:rPr b="1" spc="-5" dirty="0">
                <a:latin typeface="Georgia"/>
                <a:cs typeface="Georgia"/>
              </a:rPr>
              <a:t>do </a:t>
            </a:r>
            <a:r>
              <a:rPr b="1" dirty="0">
                <a:latin typeface="Georgia"/>
                <a:cs typeface="Georgia"/>
              </a:rPr>
              <a:t> parafor</a:t>
            </a:r>
            <a:r>
              <a:rPr b="1" spc="-60" dirty="0">
                <a:latin typeface="Georgia"/>
                <a:cs typeface="Georgia"/>
              </a:rPr>
              <a:t> </a:t>
            </a:r>
            <a:r>
              <a:rPr spc="-5" dirty="0"/>
              <a:t>each</a:t>
            </a:r>
            <a:r>
              <a:rPr spc="-10" dirty="0"/>
              <a:t> </a:t>
            </a:r>
            <a:r>
              <a:rPr spc="-5" dirty="0"/>
              <a:t>swap</a:t>
            </a:r>
            <a:r>
              <a:rPr dirty="0"/>
              <a:t> (</a:t>
            </a:r>
            <a:r>
              <a:rPr i="1" dirty="0">
                <a:latin typeface="Georgia"/>
                <a:cs typeface="Georgia"/>
              </a:rPr>
              <a:t>i, </a:t>
            </a:r>
            <a:r>
              <a:rPr i="1" spc="-5" dirty="0">
                <a:latin typeface="Georgia"/>
                <a:cs typeface="Georgia"/>
              </a:rPr>
              <a:t>H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])</a:t>
            </a:r>
            <a:r>
              <a:rPr spc="-15" dirty="0"/>
              <a:t> </a:t>
            </a:r>
            <a:r>
              <a:rPr b="1" spc="-5" dirty="0">
                <a:latin typeface="Georgia"/>
                <a:cs typeface="Georgia"/>
              </a:rPr>
              <a:t>do</a:t>
            </a:r>
          </a:p>
          <a:p>
            <a:pPr marL="6278245" marR="578485">
              <a:lnSpc>
                <a:spcPct val="100000"/>
              </a:lnSpc>
            </a:pPr>
            <a:r>
              <a:rPr i="1" spc="-5" dirty="0">
                <a:latin typeface="Georgia"/>
                <a:cs typeface="Georgia"/>
              </a:rPr>
              <a:t>R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 </a:t>
            </a:r>
            <a:r>
              <a:rPr dirty="0">
                <a:latin typeface="Wingdings"/>
                <a:cs typeface="Wingdings"/>
              </a:rPr>
              <a:t>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max(</a:t>
            </a:r>
            <a:r>
              <a:rPr i="1" dirty="0">
                <a:latin typeface="Georgia"/>
                <a:cs typeface="Georgia"/>
              </a:rPr>
              <a:t>R</a:t>
            </a:r>
            <a:r>
              <a:rPr dirty="0"/>
              <a:t>[</a:t>
            </a:r>
            <a:r>
              <a:rPr i="1" dirty="0">
                <a:latin typeface="Georgia"/>
                <a:cs typeface="Georgia"/>
              </a:rPr>
              <a:t>i</a:t>
            </a:r>
            <a:r>
              <a:rPr dirty="0"/>
              <a:t>], 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) </a:t>
            </a:r>
            <a:r>
              <a:rPr dirty="0"/>
              <a:t> </a:t>
            </a:r>
            <a:r>
              <a:rPr i="1" spc="-5" dirty="0">
                <a:latin typeface="Georgia"/>
                <a:cs typeface="Georgia"/>
              </a:rPr>
              <a:t>R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H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]]</a:t>
            </a:r>
            <a:r>
              <a:rPr spc="-20" dirty="0"/>
              <a:t> </a:t>
            </a:r>
            <a:r>
              <a:rPr dirty="0">
                <a:latin typeface="Wingdings"/>
                <a:cs typeface="Wingdings"/>
              </a:rPr>
              <a:t>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max(</a:t>
            </a:r>
            <a:r>
              <a:rPr i="1" dirty="0">
                <a:latin typeface="Georgia"/>
                <a:cs typeface="Georgia"/>
              </a:rPr>
              <a:t>R</a:t>
            </a:r>
            <a:r>
              <a:rPr dirty="0"/>
              <a:t>[</a:t>
            </a:r>
            <a:r>
              <a:rPr i="1" dirty="0">
                <a:latin typeface="Georgia"/>
                <a:cs typeface="Georgia"/>
              </a:rPr>
              <a:t>H</a:t>
            </a:r>
            <a:r>
              <a:rPr dirty="0"/>
              <a:t>[</a:t>
            </a:r>
            <a:r>
              <a:rPr i="1" dirty="0">
                <a:latin typeface="Georgia"/>
                <a:cs typeface="Georgia"/>
              </a:rPr>
              <a:t>i</a:t>
            </a:r>
            <a:r>
              <a:rPr dirty="0"/>
              <a:t>]],</a:t>
            </a:r>
            <a:r>
              <a:rPr spc="-25" dirty="0"/>
              <a:t> 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)</a:t>
            </a:r>
          </a:p>
          <a:p>
            <a:pPr marL="6212205" marR="5080" indent="-309880">
              <a:lnSpc>
                <a:spcPct val="100000"/>
              </a:lnSpc>
            </a:pPr>
            <a:r>
              <a:rPr b="1" dirty="0">
                <a:latin typeface="Georgia"/>
                <a:cs typeface="Georgia"/>
              </a:rPr>
              <a:t>parafor </a:t>
            </a:r>
            <a:r>
              <a:rPr spc="-5" dirty="0"/>
              <a:t>each swap </a:t>
            </a:r>
            <a:r>
              <a:rPr dirty="0"/>
              <a:t>(</a:t>
            </a:r>
            <a:r>
              <a:rPr i="1" dirty="0">
                <a:latin typeface="Georgia"/>
                <a:cs typeface="Georgia"/>
              </a:rPr>
              <a:t>i, </a:t>
            </a:r>
            <a:r>
              <a:rPr i="1" spc="-5" dirty="0">
                <a:latin typeface="Georgia"/>
                <a:cs typeface="Georgia"/>
              </a:rPr>
              <a:t>H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]) </a:t>
            </a:r>
            <a:r>
              <a:rPr b="1" spc="-5" dirty="0">
                <a:latin typeface="Georgia"/>
                <a:cs typeface="Georgia"/>
              </a:rPr>
              <a:t>do </a:t>
            </a:r>
            <a:r>
              <a:rPr b="1" spc="-805" dirty="0">
                <a:latin typeface="Georgia"/>
                <a:cs typeface="Georgia"/>
              </a:rPr>
              <a:t> </a:t>
            </a:r>
            <a:r>
              <a:rPr b="1" spc="-5" dirty="0">
                <a:latin typeface="Georgia"/>
                <a:cs typeface="Georgia"/>
              </a:rPr>
              <a:t>if</a:t>
            </a:r>
            <a:r>
              <a:rPr b="1" spc="-25" dirty="0">
                <a:latin typeface="Georgia"/>
                <a:cs typeface="Georgia"/>
              </a:rPr>
              <a:t> </a:t>
            </a:r>
            <a:r>
              <a:rPr i="1" spc="-5" dirty="0">
                <a:latin typeface="Georgia"/>
                <a:cs typeface="Georgia"/>
              </a:rPr>
              <a:t>R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</a:t>
            </a:r>
            <a:r>
              <a:rPr dirty="0"/>
              <a:t> = </a:t>
            </a:r>
            <a:r>
              <a:rPr i="1" dirty="0">
                <a:latin typeface="Georgia"/>
                <a:cs typeface="Georgia"/>
              </a:rPr>
              <a:t>i</a:t>
            </a:r>
            <a:r>
              <a:rPr i="1" spc="5" dirty="0">
                <a:latin typeface="Georgia"/>
                <a:cs typeface="Georgia"/>
              </a:rPr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i="1" spc="-5" dirty="0">
                <a:latin typeface="Georgia"/>
                <a:cs typeface="Georgia"/>
              </a:rPr>
              <a:t>R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H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]]</a:t>
            </a:r>
            <a:r>
              <a:rPr dirty="0"/>
              <a:t> =</a:t>
            </a:r>
            <a:r>
              <a:rPr spc="10" dirty="0"/>
              <a:t> </a:t>
            </a:r>
            <a:r>
              <a:rPr i="1" dirty="0">
                <a:latin typeface="Georgia"/>
                <a:cs typeface="Georgia"/>
              </a:rPr>
              <a:t>i</a:t>
            </a:r>
          </a:p>
          <a:p>
            <a:pPr marL="5882640" marR="1517650" indent="68834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swap(</a:t>
            </a:r>
            <a:r>
              <a:rPr i="1" spc="-5" dirty="0">
                <a:latin typeface="Georgia"/>
                <a:cs typeface="Georgia"/>
              </a:rPr>
              <a:t>A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H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]], </a:t>
            </a:r>
            <a:r>
              <a:rPr i="1" spc="-5" dirty="0">
                <a:latin typeface="Georgia"/>
                <a:cs typeface="Georgia"/>
              </a:rPr>
              <a:t>A</a:t>
            </a:r>
            <a:r>
              <a:rPr spc="-5" dirty="0"/>
              <a:t>[</a:t>
            </a:r>
            <a:r>
              <a:rPr i="1" spc="-5" dirty="0">
                <a:latin typeface="Georgia"/>
                <a:cs typeface="Georgia"/>
              </a:rPr>
              <a:t>i</a:t>
            </a:r>
            <a:r>
              <a:rPr spc="-5" dirty="0"/>
              <a:t>]) </a:t>
            </a:r>
            <a:r>
              <a:rPr spc="-760" dirty="0"/>
              <a:t> </a:t>
            </a:r>
            <a:r>
              <a:rPr spc="-5" dirty="0"/>
              <a:t>pack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swaps</a:t>
            </a: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147" y="3604133"/>
            <a:ext cx="2383650" cy="44818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1738736" y="6551611"/>
            <a:ext cx="31750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z="1800" spc="-55" dirty="0">
                <a:solidFill>
                  <a:srgbClr val="7E7E7E"/>
                </a:solidFill>
                <a:latin typeface="Microsoft Sans Serif"/>
                <a:cs typeface="Microsoft Sans Serif"/>
              </a:rPr>
              <a:t>40</a:t>
            </a:fld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49325"/>
            <a:ext cx="9827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4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254" dirty="0">
                <a:solidFill>
                  <a:srgbClr val="4471C4"/>
                </a:solidFill>
                <a:latin typeface="Bahnschrift"/>
                <a:cs typeface="Bahnschrift"/>
              </a:rPr>
              <a:t>xa</a:t>
            </a:r>
            <a:r>
              <a:rPr sz="4000" b="0" spc="-465" dirty="0">
                <a:solidFill>
                  <a:srgbClr val="4471C4"/>
                </a:solidFill>
                <a:latin typeface="Bahnschrift"/>
                <a:cs typeface="Bahnschrift"/>
              </a:rPr>
              <a:t>m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p</a:t>
            </a:r>
            <a:r>
              <a:rPr sz="4000" b="0" spc="-114" dirty="0">
                <a:solidFill>
                  <a:srgbClr val="4471C4"/>
                </a:solidFill>
                <a:latin typeface="Bahnschrift"/>
                <a:cs typeface="Bahnschrift"/>
              </a:rPr>
              <a:t>l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5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f</a:t>
            </a:r>
            <a:r>
              <a:rPr sz="4000" b="0" spc="12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455" dirty="0">
                <a:solidFill>
                  <a:srgbClr val="4471C4"/>
                </a:solidFill>
                <a:latin typeface="Bahnschrift"/>
                <a:cs typeface="Bahnschrift"/>
              </a:rPr>
              <a:t>D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t</a:t>
            </a:r>
            <a:r>
              <a:rPr sz="4000" b="0" spc="-310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465" dirty="0">
                <a:solidFill>
                  <a:srgbClr val="4471C4"/>
                </a:solidFill>
                <a:latin typeface="Bahnschrift"/>
                <a:cs typeface="Bahnschrift"/>
              </a:rPr>
              <a:t>m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n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32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ti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c</a:t>
            </a:r>
            <a:r>
              <a:rPr sz="4000" b="0" spc="1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375" dirty="0">
                <a:solidFill>
                  <a:srgbClr val="4471C4"/>
                </a:solidFill>
                <a:latin typeface="Bahnschrift"/>
                <a:cs typeface="Bahnschrift"/>
              </a:rPr>
              <a:t>P</a:t>
            </a:r>
            <a:r>
              <a:rPr sz="4000" b="0" spc="-254" dirty="0">
                <a:solidFill>
                  <a:srgbClr val="4471C4"/>
                </a:solidFill>
                <a:latin typeface="Bahnschrift"/>
                <a:cs typeface="Bahnschrift"/>
              </a:rPr>
              <a:t>ara</a:t>
            </a:r>
            <a:r>
              <a:rPr sz="4000" b="0" spc="-125" dirty="0">
                <a:solidFill>
                  <a:srgbClr val="4471C4"/>
                </a:solidFill>
                <a:latin typeface="Bahnschrift"/>
                <a:cs typeface="Bahnschrift"/>
              </a:rPr>
              <a:t>l</a:t>
            </a:r>
            <a:r>
              <a:rPr sz="4000" b="0" spc="-114" dirty="0">
                <a:solidFill>
                  <a:srgbClr val="4471C4"/>
                </a:solidFill>
                <a:latin typeface="Bahnschrift"/>
                <a:cs typeface="Bahnschrift"/>
              </a:rPr>
              <a:t>l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125" dirty="0">
                <a:solidFill>
                  <a:srgbClr val="4471C4"/>
                </a:solidFill>
                <a:latin typeface="Bahnschrift"/>
                <a:cs typeface="Bahnschrift"/>
              </a:rPr>
              <a:t>li</a:t>
            </a:r>
            <a:r>
              <a:rPr sz="4000" b="0" spc="-32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m</a:t>
            </a:r>
            <a:endParaRPr sz="4000" dirty="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551" y="6555022"/>
            <a:ext cx="26670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800" spc="-60" dirty="0">
                <a:latin typeface="Microsoft Sans Serif"/>
                <a:cs typeface="Microsoft Sans Serif"/>
              </a:rPr>
              <a:t>43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33246"/>
            <a:ext cx="10585450" cy="397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Not</a:t>
            </a:r>
            <a:r>
              <a:rPr sz="24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race-free</a:t>
            </a:r>
            <a:r>
              <a:rPr sz="24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(atomic</a:t>
            </a:r>
            <a:r>
              <a:rPr sz="2400" spc="-5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updates</a:t>
            </a:r>
            <a:r>
              <a:rPr sz="24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needed)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225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Relative</a:t>
            </a:r>
            <a:r>
              <a:rPr sz="24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ordering</a:t>
            </a:r>
            <a:r>
              <a:rPr sz="24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of</a:t>
            </a:r>
            <a:r>
              <a:rPr sz="24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4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swaps</a:t>
            </a:r>
            <a:r>
              <a:rPr sz="24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is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consistent</a:t>
            </a:r>
            <a:r>
              <a:rPr sz="24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with</a:t>
            </a:r>
            <a:r>
              <a:rPr sz="24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sequential</a:t>
            </a:r>
            <a:r>
              <a:rPr sz="24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execution</a:t>
            </a:r>
            <a:endParaRPr sz="2400">
              <a:latin typeface="Lucida Sans Unicode"/>
              <a:cs typeface="Lucida Sans Unicode"/>
            </a:endParaRPr>
          </a:p>
          <a:p>
            <a:pPr marL="698500" marR="1012190" lvl="1" indent="-228600">
              <a:lnSpc>
                <a:spcPts val="2160"/>
              </a:lnSpc>
              <a:spcBef>
                <a:spcPts val="5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solidFill>
                  <a:srgbClr val="585858"/>
                </a:solidFill>
                <a:latin typeface="Lucida Sans Unicode"/>
                <a:cs typeface="Lucida Sans Unicode"/>
              </a:rPr>
              <a:t>When debugging,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first </a:t>
            </a:r>
            <a:r>
              <a:rPr sz="2000" dirty="0">
                <a:solidFill>
                  <a:srgbClr val="585858"/>
                </a:solidFill>
                <a:latin typeface="Lucida Sans Unicode"/>
                <a:cs typeface="Lucida Sans Unicode"/>
              </a:rPr>
              <a:t>check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the </a:t>
            </a:r>
            <a:r>
              <a:rPr sz="2000" dirty="0">
                <a:solidFill>
                  <a:srgbClr val="585858"/>
                </a:solidFill>
                <a:latin typeface="Lucida Sans Unicode"/>
                <a:cs typeface="Lucida Sans Unicode"/>
              </a:rPr>
              <a:t>sequential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execution, </a:t>
            </a:r>
            <a:r>
              <a:rPr sz="2000" dirty="0">
                <a:solidFill>
                  <a:srgbClr val="585858"/>
                </a:solidFill>
                <a:latin typeface="Lucida Sans Unicode"/>
                <a:cs typeface="Lucida Sans Unicode"/>
              </a:rPr>
              <a:t>then check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if the </a:t>
            </a:r>
            <a:r>
              <a:rPr sz="2000" spc="-6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destinations</a:t>
            </a:r>
            <a:r>
              <a:rPr sz="20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585858"/>
                </a:solidFill>
                <a:latin typeface="Lucida Sans Unicode"/>
                <a:cs typeface="Lucida Sans Unicode"/>
              </a:rPr>
              <a:t>of</a:t>
            </a:r>
            <a:r>
              <a:rPr sz="20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0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585858"/>
                </a:solidFill>
                <a:latin typeface="Lucida Sans Unicode"/>
                <a:cs typeface="Lucida Sans Unicode"/>
              </a:rPr>
              <a:t>swaps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 are</a:t>
            </a:r>
            <a:r>
              <a:rPr sz="20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the </a:t>
            </a:r>
            <a:r>
              <a:rPr sz="2000" dirty="0">
                <a:solidFill>
                  <a:srgbClr val="585858"/>
                </a:solidFill>
                <a:latin typeface="Lucida Sans Unicode"/>
                <a:cs typeface="Lucida Sans Unicode"/>
              </a:rPr>
              <a:t>same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</a:t>
            </a:r>
            <a:r>
              <a:rPr sz="20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0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parallel</a:t>
            </a:r>
            <a:r>
              <a:rPr sz="20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execution</a:t>
            </a:r>
            <a:endParaRPr sz="2000">
              <a:latin typeface="Lucida Sans Unicode"/>
              <a:cs typeface="Lucida Sans Unicode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Clr>
                <a:srgbClr val="585858"/>
              </a:buClr>
              <a:buFont typeface="Arial MT"/>
              <a:buChar char="•"/>
            </a:pPr>
            <a:endParaRPr sz="185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Execution</a:t>
            </a:r>
            <a:r>
              <a:rPr sz="2400" spc="-5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is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“deterministic”</a:t>
            </a:r>
            <a:endParaRPr sz="2400">
              <a:latin typeface="Lucida Sans Unicode"/>
              <a:cs typeface="Lucida Sans Unicode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solidFill>
                  <a:srgbClr val="585858"/>
                </a:solidFill>
                <a:latin typeface="Lucida Sans Unicode"/>
                <a:cs typeface="Lucida Sans Unicode"/>
              </a:rPr>
              <a:t>Output</a:t>
            </a:r>
            <a:r>
              <a:rPr sz="20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is</a:t>
            </a:r>
            <a:r>
              <a:rPr sz="20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always</a:t>
            </a:r>
            <a:r>
              <a:rPr sz="200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the </a:t>
            </a:r>
            <a:r>
              <a:rPr sz="2000" dirty="0">
                <a:solidFill>
                  <a:srgbClr val="585858"/>
                </a:solidFill>
                <a:latin typeface="Lucida Sans Unicode"/>
                <a:cs typeface="Lucida Sans Unicode"/>
              </a:rPr>
              <a:t>same</a:t>
            </a:r>
            <a:r>
              <a:rPr sz="20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585858"/>
                </a:solidFill>
                <a:latin typeface="Lucida Sans Unicode"/>
                <a:cs typeface="Lucida Sans Unicode"/>
              </a:rPr>
              <a:t>for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different</a:t>
            </a:r>
            <a:r>
              <a:rPr sz="200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executions</a:t>
            </a:r>
            <a:endParaRPr sz="2000">
              <a:latin typeface="Lucida Sans Unicode"/>
              <a:cs typeface="Lucida Sans Unicode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solidFill>
                  <a:srgbClr val="585858"/>
                </a:solidFill>
                <a:latin typeface="Lucida Sans Unicode"/>
                <a:cs typeface="Lucida Sans Unicode"/>
              </a:rPr>
              <a:t>Input/output</a:t>
            </a:r>
            <a:r>
              <a:rPr sz="20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585858"/>
                </a:solidFill>
                <a:latin typeface="Lucida Sans Unicode"/>
                <a:cs typeface="Lucida Sans Unicode"/>
              </a:rPr>
              <a:t>of</a:t>
            </a:r>
            <a:r>
              <a:rPr sz="20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each</a:t>
            </a:r>
            <a:r>
              <a:rPr sz="20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operation</a:t>
            </a:r>
            <a:r>
              <a:rPr sz="20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is</a:t>
            </a:r>
            <a:r>
              <a:rPr sz="20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always</a:t>
            </a:r>
            <a:r>
              <a:rPr sz="20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000" dirty="0">
                <a:solidFill>
                  <a:srgbClr val="585858"/>
                </a:solidFill>
                <a:latin typeface="Lucida Sans Unicode"/>
                <a:cs typeface="Lucida Sans Unicode"/>
              </a:rPr>
              <a:t> same</a:t>
            </a:r>
            <a:r>
              <a:rPr sz="20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585858"/>
                </a:solidFill>
                <a:latin typeface="Lucida Sans Unicode"/>
                <a:cs typeface="Lucida Sans Unicode"/>
              </a:rPr>
              <a:t>for</a:t>
            </a:r>
            <a:r>
              <a:rPr sz="20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different</a:t>
            </a:r>
            <a:r>
              <a:rPr sz="200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executions</a:t>
            </a:r>
            <a:endParaRPr sz="2000">
              <a:latin typeface="Lucida Sans Unicode"/>
              <a:cs typeface="Lucida Sans Unicode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85858"/>
              </a:buClr>
              <a:buFont typeface="Arial MT"/>
              <a:buChar char="•"/>
            </a:pPr>
            <a:endParaRPr sz="19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Determinism</a:t>
            </a:r>
            <a:r>
              <a:rPr sz="2400" spc="-4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Lucida Sans Unicode"/>
                <a:cs typeface="Lucida Sans Unicode"/>
              </a:rPr>
              <a:t>is</a:t>
            </a:r>
            <a:r>
              <a:rPr sz="240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supported</a:t>
            </a:r>
            <a:r>
              <a:rPr sz="24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by</a:t>
            </a:r>
            <a:r>
              <a:rPr sz="2400" spc="-2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“priority</a:t>
            </a:r>
            <a:r>
              <a:rPr sz="2400" spc="-4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updates”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9042" y="2620645"/>
            <a:ext cx="443230" cy="328930"/>
          </a:xfrm>
          <a:custGeom>
            <a:avLst/>
            <a:gdLst/>
            <a:ahLst/>
            <a:cxnLst/>
            <a:rect l="l" t="t" r="r" b="b"/>
            <a:pathLst>
              <a:path w="443229" h="328930">
                <a:moveTo>
                  <a:pt x="338201" y="0"/>
                </a:moveTo>
                <a:lnTo>
                  <a:pt x="333502" y="13334"/>
                </a:lnTo>
                <a:lnTo>
                  <a:pt x="352552" y="21597"/>
                </a:lnTo>
                <a:lnTo>
                  <a:pt x="368935" y="33051"/>
                </a:lnTo>
                <a:lnTo>
                  <a:pt x="393700" y="65531"/>
                </a:lnTo>
                <a:lnTo>
                  <a:pt x="408162" y="109219"/>
                </a:lnTo>
                <a:lnTo>
                  <a:pt x="413004" y="162813"/>
                </a:lnTo>
                <a:lnTo>
                  <a:pt x="411789" y="191845"/>
                </a:lnTo>
                <a:lnTo>
                  <a:pt x="402074" y="241859"/>
                </a:lnTo>
                <a:lnTo>
                  <a:pt x="382498" y="280965"/>
                </a:lnTo>
                <a:lnTo>
                  <a:pt x="352728" y="307306"/>
                </a:lnTo>
                <a:lnTo>
                  <a:pt x="334010" y="315594"/>
                </a:lnTo>
                <a:lnTo>
                  <a:pt x="338201" y="328929"/>
                </a:lnTo>
                <a:lnTo>
                  <a:pt x="383032" y="307895"/>
                </a:lnTo>
                <a:lnTo>
                  <a:pt x="416052" y="271525"/>
                </a:lnTo>
                <a:lnTo>
                  <a:pt x="436340" y="222678"/>
                </a:lnTo>
                <a:lnTo>
                  <a:pt x="443103" y="164591"/>
                </a:lnTo>
                <a:lnTo>
                  <a:pt x="441392" y="134417"/>
                </a:lnTo>
                <a:lnTo>
                  <a:pt x="427779" y="80974"/>
                </a:lnTo>
                <a:lnTo>
                  <a:pt x="400905" y="37468"/>
                </a:lnTo>
                <a:lnTo>
                  <a:pt x="362007" y="8616"/>
                </a:lnTo>
                <a:lnTo>
                  <a:pt x="338201" y="0"/>
                </a:lnTo>
                <a:close/>
              </a:path>
              <a:path w="443229" h="328930">
                <a:moveTo>
                  <a:pt x="104902" y="0"/>
                </a:moveTo>
                <a:lnTo>
                  <a:pt x="60118" y="21113"/>
                </a:lnTo>
                <a:lnTo>
                  <a:pt x="27051" y="57657"/>
                </a:lnTo>
                <a:lnTo>
                  <a:pt x="6762" y="106552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2" y="328929"/>
                </a:lnTo>
                <a:lnTo>
                  <a:pt x="108966" y="315594"/>
                </a:lnTo>
                <a:lnTo>
                  <a:pt x="90247" y="307306"/>
                </a:lnTo>
                <a:lnTo>
                  <a:pt x="74088" y="295767"/>
                </a:lnTo>
                <a:lnTo>
                  <a:pt x="49403" y="262889"/>
                </a:lnTo>
                <a:lnTo>
                  <a:pt x="34829" y="218186"/>
                </a:lnTo>
                <a:lnTo>
                  <a:pt x="29972" y="162813"/>
                </a:lnTo>
                <a:lnTo>
                  <a:pt x="31186" y="134790"/>
                </a:lnTo>
                <a:lnTo>
                  <a:pt x="40901" y="86125"/>
                </a:lnTo>
                <a:lnTo>
                  <a:pt x="60503" y="47696"/>
                </a:lnTo>
                <a:lnTo>
                  <a:pt x="90515" y="21597"/>
                </a:lnTo>
                <a:lnTo>
                  <a:pt x="109474" y="13334"/>
                </a:lnTo>
                <a:lnTo>
                  <a:pt x="1049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70698" y="2620645"/>
            <a:ext cx="964565" cy="328930"/>
          </a:xfrm>
          <a:custGeom>
            <a:avLst/>
            <a:gdLst/>
            <a:ahLst/>
            <a:cxnLst/>
            <a:rect l="l" t="t" r="r" b="b"/>
            <a:pathLst>
              <a:path w="964565" h="328930">
                <a:moveTo>
                  <a:pt x="859408" y="0"/>
                </a:moveTo>
                <a:lnTo>
                  <a:pt x="854709" y="13334"/>
                </a:lnTo>
                <a:lnTo>
                  <a:pt x="873759" y="21597"/>
                </a:lnTo>
                <a:lnTo>
                  <a:pt x="890142" y="33051"/>
                </a:lnTo>
                <a:lnTo>
                  <a:pt x="914907" y="65531"/>
                </a:lnTo>
                <a:lnTo>
                  <a:pt x="929370" y="109219"/>
                </a:lnTo>
                <a:lnTo>
                  <a:pt x="934211" y="162813"/>
                </a:lnTo>
                <a:lnTo>
                  <a:pt x="932997" y="191845"/>
                </a:lnTo>
                <a:lnTo>
                  <a:pt x="923282" y="241859"/>
                </a:lnTo>
                <a:lnTo>
                  <a:pt x="903706" y="280965"/>
                </a:lnTo>
                <a:lnTo>
                  <a:pt x="873936" y="307306"/>
                </a:lnTo>
                <a:lnTo>
                  <a:pt x="855218" y="315594"/>
                </a:lnTo>
                <a:lnTo>
                  <a:pt x="859408" y="328929"/>
                </a:lnTo>
                <a:lnTo>
                  <a:pt x="904240" y="307895"/>
                </a:lnTo>
                <a:lnTo>
                  <a:pt x="937259" y="271525"/>
                </a:lnTo>
                <a:lnTo>
                  <a:pt x="957548" y="222678"/>
                </a:lnTo>
                <a:lnTo>
                  <a:pt x="964310" y="164591"/>
                </a:lnTo>
                <a:lnTo>
                  <a:pt x="962600" y="134417"/>
                </a:lnTo>
                <a:lnTo>
                  <a:pt x="948987" y="80974"/>
                </a:lnTo>
                <a:lnTo>
                  <a:pt x="922113" y="37468"/>
                </a:lnTo>
                <a:lnTo>
                  <a:pt x="883215" y="8616"/>
                </a:lnTo>
                <a:lnTo>
                  <a:pt x="859408" y="0"/>
                </a:lnTo>
                <a:close/>
              </a:path>
              <a:path w="964565" h="328930">
                <a:moveTo>
                  <a:pt x="104901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2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6" y="315594"/>
                </a:lnTo>
                <a:lnTo>
                  <a:pt x="90247" y="307306"/>
                </a:lnTo>
                <a:lnTo>
                  <a:pt x="74088" y="295767"/>
                </a:lnTo>
                <a:lnTo>
                  <a:pt x="49402" y="262889"/>
                </a:lnTo>
                <a:lnTo>
                  <a:pt x="34829" y="218186"/>
                </a:lnTo>
                <a:lnTo>
                  <a:pt x="29972" y="162813"/>
                </a:lnTo>
                <a:lnTo>
                  <a:pt x="31186" y="134790"/>
                </a:lnTo>
                <a:lnTo>
                  <a:pt x="40901" y="86125"/>
                </a:lnTo>
                <a:lnTo>
                  <a:pt x="60503" y="47696"/>
                </a:lnTo>
                <a:lnTo>
                  <a:pt x="90515" y="21597"/>
                </a:lnTo>
                <a:lnTo>
                  <a:pt x="109474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1680" y="1065478"/>
            <a:ext cx="10612755" cy="33337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number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of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rounds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is </a:t>
            </a:r>
            <a:r>
              <a:rPr sz="2800" spc="-5" dirty="0">
                <a:solidFill>
                  <a:srgbClr val="FF0000"/>
                </a:solidFill>
                <a:latin typeface="Cambria Math"/>
                <a:cs typeface="Cambria Math"/>
              </a:rPr>
              <a:t>Θ(log</a:t>
            </a:r>
            <a:r>
              <a:rPr sz="2800" spc="-1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spc="25" dirty="0">
                <a:solidFill>
                  <a:srgbClr val="FF0000"/>
                </a:solidFill>
                <a:latin typeface="Cambria Math"/>
                <a:cs typeface="Cambria Math"/>
              </a:rPr>
              <a:t>𝑛)</a:t>
            </a:r>
            <a:r>
              <a:rPr sz="2800" spc="26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w.h.p.</a:t>
            </a:r>
            <a:endParaRPr sz="2800">
              <a:latin typeface="Lucida Sans Unicode"/>
              <a:cs typeface="Lucida Sans Unicode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Very</a:t>
            </a:r>
            <a:r>
              <a:rPr sz="22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simple</a:t>
            </a:r>
            <a:r>
              <a:rPr sz="220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proof</a:t>
            </a:r>
            <a:endParaRPr sz="2200">
              <a:latin typeface="Lucida Sans Unicode"/>
              <a:cs typeface="Lucida Sans Unicode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85858"/>
              </a:buClr>
              <a:buFont typeface="Arial MT"/>
              <a:buChar char="•"/>
            </a:pPr>
            <a:endParaRPr sz="3450">
              <a:latin typeface="Lucida Sans Unicode"/>
              <a:cs typeface="Lucida Sans Unicode"/>
            </a:endParaRPr>
          </a:p>
          <a:p>
            <a:pPr marL="241300" marR="5080" indent="-228600">
              <a:lnSpc>
                <a:spcPts val="296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  <a:tab pos="4164329" algn="l"/>
                <a:tab pos="4636770" algn="l"/>
                <a:tab pos="6746240" algn="l"/>
                <a:tab pos="7740015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This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algorithm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uses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mbria Math"/>
                <a:cs typeface="Cambria Math"/>
              </a:rPr>
              <a:t>𝑂	𝑛	</a:t>
            </a:r>
            <a:r>
              <a:rPr sz="2800" dirty="0">
                <a:solidFill>
                  <a:srgbClr val="FF0000"/>
                </a:solidFill>
                <a:latin typeface="Lucida Sans Unicode"/>
                <a:cs typeface="Lucida Sans Unicode"/>
              </a:rPr>
              <a:t>work</a:t>
            </a:r>
            <a:r>
              <a:rPr sz="280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and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mbria Math"/>
                <a:cs typeface="Cambria Math"/>
              </a:rPr>
              <a:t>𝑂	</a:t>
            </a:r>
            <a:r>
              <a:rPr sz="2800" spc="-10" dirty="0">
                <a:solidFill>
                  <a:srgbClr val="FF0000"/>
                </a:solidFill>
                <a:latin typeface="Cambria Math"/>
                <a:cs typeface="Cambria Math"/>
              </a:rPr>
              <a:t>log</a:t>
            </a:r>
            <a:r>
              <a:rPr sz="2800" spc="-1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mbria Math"/>
                <a:cs typeface="Cambria Math"/>
              </a:rPr>
              <a:t>𝑛	</a:t>
            </a:r>
            <a:r>
              <a:rPr sz="2800" dirty="0">
                <a:solidFill>
                  <a:srgbClr val="FF0000"/>
                </a:solidFill>
                <a:latin typeface="Lucida Sans Unicode"/>
                <a:cs typeface="Lucida Sans Unicode"/>
              </a:rPr>
              <a:t>span</a:t>
            </a:r>
            <a:r>
              <a:rPr sz="2800" spc="-6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w.h.p.,</a:t>
            </a:r>
            <a:r>
              <a:rPr sz="2800" spc="-6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and </a:t>
            </a:r>
            <a:r>
              <a:rPr sz="2800" spc="-869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is </a:t>
            </a:r>
            <a:r>
              <a:rPr sz="2800" dirty="0">
                <a:solidFill>
                  <a:srgbClr val="FF0000"/>
                </a:solidFill>
                <a:latin typeface="Lucida Sans Unicode"/>
                <a:cs typeface="Lucida Sans Unicode"/>
              </a:rPr>
              <a:t>optimal</a:t>
            </a:r>
            <a:r>
              <a:rPr sz="280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under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certain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assumptions</a:t>
            </a:r>
            <a:endParaRPr sz="2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85858"/>
              </a:buClr>
              <a:buFont typeface="Arial MT"/>
              <a:buChar char="•"/>
            </a:pPr>
            <a:endParaRPr sz="315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Good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performance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practice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38736" y="6551611"/>
            <a:ext cx="31750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z="1800" spc="-55" dirty="0">
                <a:solidFill>
                  <a:srgbClr val="7E7E7E"/>
                </a:solidFill>
                <a:latin typeface="Microsoft Sans Serif"/>
                <a:cs typeface="Microsoft Sans Serif"/>
              </a:rPr>
              <a:t>42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296925"/>
            <a:ext cx="11275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75" dirty="0">
                <a:solidFill>
                  <a:srgbClr val="4471C4"/>
                </a:solidFill>
                <a:latin typeface="Bahnschrift"/>
                <a:cs typeface="Bahnschrift"/>
              </a:rPr>
              <a:t>W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260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229" dirty="0">
                <a:solidFill>
                  <a:srgbClr val="4471C4"/>
                </a:solidFill>
                <a:latin typeface="Bahnschrift"/>
                <a:cs typeface="Bahnschrift"/>
              </a:rPr>
              <a:t>k</a:t>
            </a:r>
            <a:r>
              <a:rPr sz="4000" b="0" spc="-254" dirty="0">
                <a:solidFill>
                  <a:srgbClr val="4471C4"/>
                </a:solidFill>
                <a:latin typeface="Bahnschrift"/>
                <a:cs typeface="Bahnschrift"/>
              </a:rPr>
              <a:t>-</a:t>
            </a:r>
            <a:r>
              <a:rPr sz="4000" b="0" spc="-280" dirty="0">
                <a:solidFill>
                  <a:srgbClr val="4471C4"/>
                </a:solidFill>
                <a:latin typeface="Bahnschrift"/>
                <a:cs typeface="Bahnschrift"/>
              </a:rPr>
              <a:t>dep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t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h</a:t>
            </a:r>
            <a:r>
              <a:rPr sz="4000" b="0" spc="-1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54" dirty="0">
                <a:solidFill>
                  <a:srgbClr val="4471C4"/>
                </a:solidFill>
                <a:latin typeface="Bahnschrift"/>
                <a:cs typeface="Bahnschrift"/>
              </a:rPr>
              <a:t>ana</a:t>
            </a:r>
            <a:r>
              <a:rPr sz="4000" b="0" spc="-125" dirty="0">
                <a:solidFill>
                  <a:srgbClr val="4471C4"/>
                </a:solidFill>
                <a:latin typeface="Bahnschrift"/>
                <a:cs typeface="Bahnschrift"/>
              </a:rPr>
              <a:t>l</a:t>
            </a:r>
            <a:r>
              <a:rPr sz="4000" b="0" spc="-215" dirty="0">
                <a:solidFill>
                  <a:srgbClr val="4471C4"/>
                </a:solidFill>
                <a:latin typeface="Bahnschrift"/>
                <a:cs typeface="Bahnschrift"/>
              </a:rPr>
              <a:t>y</a:t>
            </a:r>
            <a:r>
              <a:rPr sz="4000" b="0" spc="-32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r>
              <a:rPr sz="4000" b="0" spc="-6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f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2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ra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nd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m</a:t>
            </a:r>
            <a:r>
              <a:rPr sz="4000" b="0" spc="-21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pe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465" dirty="0">
                <a:solidFill>
                  <a:srgbClr val="4471C4"/>
                </a:solidFill>
                <a:latin typeface="Bahnschrift"/>
                <a:cs typeface="Bahnschrift"/>
              </a:rPr>
              <a:t>m</a:t>
            </a:r>
            <a:r>
              <a:rPr sz="4000" b="0" spc="-305" dirty="0">
                <a:solidFill>
                  <a:srgbClr val="4471C4"/>
                </a:solidFill>
                <a:latin typeface="Bahnschrift"/>
                <a:cs typeface="Bahnschrift"/>
              </a:rPr>
              <a:t>u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t</a:t>
            </a:r>
            <a:r>
              <a:rPr sz="4000" b="0" spc="-254" dirty="0">
                <a:solidFill>
                  <a:srgbClr val="4471C4"/>
                </a:solidFill>
                <a:latin typeface="Bahnschrift"/>
                <a:cs typeface="Bahnschrift"/>
              </a:rPr>
              <a:t>a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ti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n</a:t>
            </a:r>
            <a:endParaRPr sz="4000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043" y="4683294"/>
            <a:ext cx="8438515" cy="16738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Good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performance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practice</a:t>
            </a:r>
            <a:endParaRPr sz="2800">
              <a:latin typeface="Lucida Sans Unicode"/>
              <a:cs typeface="Lucida Sans Unicode"/>
            </a:endParaRPr>
          </a:p>
          <a:p>
            <a:pPr marL="698500" lvl="1" indent="-22987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Can outperform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sequential</a:t>
            </a:r>
            <a:r>
              <a:rPr sz="2400" spc="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algorithm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on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 4</a:t>
            </a:r>
            <a:r>
              <a:rPr sz="24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cores</a:t>
            </a:r>
            <a:endParaRPr sz="2400">
              <a:latin typeface="Lucida Sans Unicode"/>
              <a:cs typeface="Lucida Sans Unicode"/>
            </a:endParaRPr>
          </a:p>
          <a:p>
            <a:pPr marL="698500" lvl="1" indent="-22987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8.5x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faster</a:t>
            </a:r>
            <a:r>
              <a:rPr sz="24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than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sequential</a:t>
            </a:r>
            <a:r>
              <a:rPr sz="2400" spc="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on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40</a:t>
            </a:r>
            <a:r>
              <a:rPr sz="24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cores</a:t>
            </a:r>
            <a:endParaRPr sz="2400">
              <a:latin typeface="Lucida Sans Unicode"/>
              <a:cs typeface="Lucida Sans Unicode"/>
            </a:endParaRPr>
          </a:p>
          <a:p>
            <a:pPr marL="698500" lvl="1" indent="-22987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Almost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 perfect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self-relative</a:t>
            </a:r>
            <a:r>
              <a:rPr sz="24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speedup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(35-40x)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82067"/>
            <a:ext cx="84385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15" dirty="0">
                <a:solidFill>
                  <a:srgbClr val="4471C4"/>
                </a:solidFill>
                <a:latin typeface="Bahnschrift"/>
                <a:cs typeface="Bahnschrift"/>
              </a:rPr>
              <a:t>G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oo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d</a:t>
            </a:r>
            <a:r>
              <a:rPr sz="4000" b="0" spc="-20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85" dirty="0">
                <a:solidFill>
                  <a:srgbClr val="4471C4"/>
                </a:solidFill>
                <a:latin typeface="Bahnschrift"/>
                <a:cs typeface="Bahnschrift"/>
              </a:rPr>
              <a:t>p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rac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ti</a:t>
            </a:r>
            <a:r>
              <a:rPr sz="4000" b="0" spc="-250" dirty="0">
                <a:solidFill>
                  <a:srgbClr val="4471C4"/>
                </a:solidFill>
                <a:latin typeface="Bahnschrift"/>
                <a:cs typeface="Bahnschrift"/>
              </a:rPr>
              <a:t>ca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l</a:t>
            </a:r>
            <a:r>
              <a:rPr sz="4000" b="0" spc="10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pe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f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465" dirty="0">
                <a:solidFill>
                  <a:srgbClr val="4471C4"/>
                </a:solidFill>
                <a:latin typeface="Bahnschrift"/>
                <a:cs typeface="Bahnschrift"/>
              </a:rPr>
              <a:t>m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a</a:t>
            </a:r>
            <a:r>
              <a:rPr sz="4000" b="0" spc="-300" dirty="0">
                <a:solidFill>
                  <a:srgbClr val="4471C4"/>
                </a:solidFill>
                <a:latin typeface="Bahnschrift"/>
                <a:cs typeface="Bahnschrift"/>
              </a:rPr>
              <a:t>n</a:t>
            </a:r>
            <a:r>
              <a:rPr sz="4000" b="0" spc="-250" dirty="0">
                <a:solidFill>
                  <a:srgbClr val="4471C4"/>
                </a:solidFill>
                <a:latin typeface="Bahnschrift"/>
                <a:cs typeface="Bahnschrift"/>
              </a:rPr>
              <a:t>c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endParaRPr sz="4000" dirty="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90800" y="762048"/>
            <a:ext cx="6477000" cy="3886835"/>
            <a:chOff x="2590800" y="762048"/>
            <a:chExt cx="6477000" cy="3886835"/>
          </a:xfrm>
        </p:grpSpPr>
        <p:sp>
          <p:nvSpPr>
            <p:cNvPr id="5" name="object 5"/>
            <p:cNvSpPr/>
            <p:nvPr/>
          </p:nvSpPr>
          <p:spPr>
            <a:xfrm>
              <a:off x="2590800" y="762048"/>
              <a:ext cx="6477000" cy="3886835"/>
            </a:xfrm>
            <a:custGeom>
              <a:avLst/>
              <a:gdLst/>
              <a:ahLst/>
              <a:cxnLst/>
              <a:rect l="l" t="t" r="r" b="b"/>
              <a:pathLst>
                <a:path w="6477000" h="3886835">
                  <a:moveTo>
                    <a:pt x="6476969" y="0"/>
                  </a:moveTo>
                  <a:lnTo>
                    <a:pt x="0" y="0"/>
                  </a:lnTo>
                  <a:lnTo>
                    <a:pt x="0" y="3886467"/>
                  </a:lnTo>
                  <a:lnTo>
                    <a:pt x="6476969" y="3886467"/>
                  </a:lnTo>
                  <a:lnTo>
                    <a:pt x="6476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9475" y="3897941"/>
              <a:ext cx="5116830" cy="0"/>
            </a:xfrm>
            <a:custGeom>
              <a:avLst/>
              <a:gdLst/>
              <a:ahLst/>
              <a:cxnLst/>
              <a:rect l="l" t="t" r="r" b="b"/>
              <a:pathLst>
                <a:path w="5116830">
                  <a:moveTo>
                    <a:pt x="0" y="0"/>
                  </a:moveTo>
                  <a:lnTo>
                    <a:pt x="0" y="0"/>
                  </a:lnTo>
                  <a:lnTo>
                    <a:pt x="94473" y="0"/>
                  </a:lnTo>
                </a:path>
                <a:path w="5116830">
                  <a:moveTo>
                    <a:pt x="5116500" y="0"/>
                  </a:moveTo>
                  <a:lnTo>
                    <a:pt x="5116500" y="0"/>
                  </a:lnTo>
                  <a:lnTo>
                    <a:pt x="5022044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45130" y="3825051"/>
              <a:ext cx="46355" cy="136525"/>
            </a:xfrm>
            <a:custGeom>
              <a:avLst/>
              <a:gdLst/>
              <a:ahLst/>
              <a:cxnLst/>
              <a:rect l="l" t="t" r="r" b="b"/>
              <a:pathLst>
                <a:path w="46354" h="136525">
                  <a:moveTo>
                    <a:pt x="45878" y="0"/>
                  </a:moveTo>
                  <a:lnTo>
                    <a:pt x="35083" y="0"/>
                  </a:lnTo>
                  <a:lnTo>
                    <a:pt x="30930" y="12946"/>
                  </a:lnTo>
                  <a:lnTo>
                    <a:pt x="25131" y="20579"/>
                  </a:lnTo>
                  <a:lnTo>
                    <a:pt x="15538" y="24670"/>
                  </a:lnTo>
                  <a:lnTo>
                    <a:pt x="0" y="26989"/>
                  </a:lnTo>
                  <a:lnTo>
                    <a:pt x="0" y="39135"/>
                  </a:lnTo>
                  <a:lnTo>
                    <a:pt x="29686" y="39135"/>
                  </a:lnTo>
                  <a:lnTo>
                    <a:pt x="29686" y="136333"/>
                  </a:lnTo>
                  <a:lnTo>
                    <a:pt x="45878" y="136333"/>
                  </a:lnTo>
                  <a:lnTo>
                    <a:pt x="45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9475" y="3093379"/>
              <a:ext cx="5116830" cy="561975"/>
            </a:xfrm>
            <a:custGeom>
              <a:avLst/>
              <a:gdLst/>
              <a:ahLst/>
              <a:cxnLst/>
              <a:rect l="l" t="t" r="r" b="b"/>
              <a:pathLst>
                <a:path w="5116830" h="561975">
                  <a:moveTo>
                    <a:pt x="0" y="561564"/>
                  </a:moveTo>
                  <a:lnTo>
                    <a:pt x="0" y="561564"/>
                  </a:lnTo>
                  <a:lnTo>
                    <a:pt x="45896" y="561564"/>
                  </a:lnTo>
                </a:path>
                <a:path w="5116830" h="561975">
                  <a:moveTo>
                    <a:pt x="5116500" y="561564"/>
                  </a:moveTo>
                  <a:lnTo>
                    <a:pt x="5116500" y="561564"/>
                  </a:lnTo>
                  <a:lnTo>
                    <a:pt x="5069362" y="561564"/>
                  </a:lnTo>
                </a:path>
                <a:path w="5116830" h="561975">
                  <a:moveTo>
                    <a:pt x="0" y="419833"/>
                  </a:moveTo>
                  <a:lnTo>
                    <a:pt x="0" y="419833"/>
                  </a:lnTo>
                  <a:lnTo>
                    <a:pt x="45896" y="419833"/>
                  </a:lnTo>
                </a:path>
                <a:path w="5116830" h="561975">
                  <a:moveTo>
                    <a:pt x="5116500" y="419833"/>
                  </a:moveTo>
                  <a:lnTo>
                    <a:pt x="5116500" y="419833"/>
                  </a:lnTo>
                  <a:lnTo>
                    <a:pt x="5069362" y="419833"/>
                  </a:lnTo>
                </a:path>
                <a:path w="5116830" h="561975">
                  <a:moveTo>
                    <a:pt x="0" y="319935"/>
                  </a:moveTo>
                  <a:lnTo>
                    <a:pt x="0" y="319935"/>
                  </a:lnTo>
                  <a:lnTo>
                    <a:pt x="45896" y="319935"/>
                  </a:lnTo>
                </a:path>
                <a:path w="5116830" h="561975">
                  <a:moveTo>
                    <a:pt x="5116500" y="319935"/>
                  </a:moveTo>
                  <a:lnTo>
                    <a:pt x="5116500" y="319935"/>
                  </a:lnTo>
                  <a:lnTo>
                    <a:pt x="5069362" y="319935"/>
                  </a:lnTo>
                </a:path>
                <a:path w="5116830" h="561975">
                  <a:moveTo>
                    <a:pt x="0" y="241629"/>
                  </a:moveTo>
                  <a:lnTo>
                    <a:pt x="0" y="241629"/>
                  </a:lnTo>
                  <a:lnTo>
                    <a:pt x="45896" y="241629"/>
                  </a:lnTo>
                </a:path>
                <a:path w="5116830" h="561975">
                  <a:moveTo>
                    <a:pt x="5116500" y="241629"/>
                  </a:moveTo>
                  <a:lnTo>
                    <a:pt x="5116500" y="241629"/>
                  </a:lnTo>
                  <a:lnTo>
                    <a:pt x="5069362" y="241629"/>
                  </a:lnTo>
                </a:path>
                <a:path w="5116830" h="561975">
                  <a:moveTo>
                    <a:pt x="0" y="178185"/>
                  </a:moveTo>
                  <a:lnTo>
                    <a:pt x="0" y="178185"/>
                  </a:lnTo>
                  <a:lnTo>
                    <a:pt x="45896" y="178185"/>
                  </a:lnTo>
                </a:path>
                <a:path w="5116830" h="561975">
                  <a:moveTo>
                    <a:pt x="5116500" y="178185"/>
                  </a:moveTo>
                  <a:lnTo>
                    <a:pt x="5116500" y="178185"/>
                  </a:lnTo>
                  <a:lnTo>
                    <a:pt x="5069362" y="178185"/>
                  </a:lnTo>
                </a:path>
                <a:path w="5116830" h="561975">
                  <a:moveTo>
                    <a:pt x="0" y="124188"/>
                  </a:moveTo>
                  <a:lnTo>
                    <a:pt x="0" y="124188"/>
                  </a:lnTo>
                  <a:lnTo>
                    <a:pt x="45896" y="124188"/>
                  </a:lnTo>
                </a:path>
                <a:path w="5116830" h="561975">
                  <a:moveTo>
                    <a:pt x="5116500" y="124188"/>
                  </a:moveTo>
                  <a:lnTo>
                    <a:pt x="5116500" y="124188"/>
                  </a:lnTo>
                  <a:lnTo>
                    <a:pt x="5069362" y="124188"/>
                  </a:lnTo>
                </a:path>
                <a:path w="5116830" h="561975">
                  <a:moveTo>
                    <a:pt x="0" y="76938"/>
                  </a:moveTo>
                  <a:lnTo>
                    <a:pt x="0" y="76938"/>
                  </a:lnTo>
                  <a:lnTo>
                    <a:pt x="45896" y="76938"/>
                  </a:lnTo>
                </a:path>
                <a:path w="5116830" h="561975">
                  <a:moveTo>
                    <a:pt x="5116500" y="76938"/>
                  </a:moveTo>
                  <a:lnTo>
                    <a:pt x="5116500" y="76938"/>
                  </a:lnTo>
                  <a:lnTo>
                    <a:pt x="5069362" y="76938"/>
                  </a:lnTo>
                </a:path>
                <a:path w="5116830" h="561975">
                  <a:moveTo>
                    <a:pt x="0" y="36436"/>
                  </a:moveTo>
                  <a:lnTo>
                    <a:pt x="0" y="36436"/>
                  </a:lnTo>
                  <a:lnTo>
                    <a:pt x="45896" y="36436"/>
                  </a:lnTo>
                </a:path>
                <a:path w="5116830" h="561975">
                  <a:moveTo>
                    <a:pt x="5116500" y="36436"/>
                  </a:moveTo>
                  <a:lnTo>
                    <a:pt x="5116500" y="36436"/>
                  </a:lnTo>
                  <a:lnTo>
                    <a:pt x="5069362" y="36436"/>
                  </a:lnTo>
                </a:path>
                <a:path w="5116830" h="561975">
                  <a:moveTo>
                    <a:pt x="0" y="0"/>
                  </a:moveTo>
                  <a:lnTo>
                    <a:pt x="0" y="0"/>
                  </a:lnTo>
                  <a:lnTo>
                    <a:pt x="94473" y="0"/>
                  </a:lnTo>
                </a:path>
                <a:path w="5116830" h="561975">
                  <a:moveTo>
                    <a:pt x="5116500" y="0"/>
                  </a:moveTo>
                  <a:lnTo>
                    <a:pt x="5116500" y="0"/>
                  </a:lnTo>
                  <a:lnTo>
                    <a:pt x="5022044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37162" y="3020471"/>
              <a:ext cx="47625" cy="136525"/>
            </a:xfrm>
            <a:custGeom>
              <a:avLst/>
              <a:gdLst/>
              <a:ahLst/>
              <a:cxnLst/>
              <a:rect l="l" t="t" r="r" b="b"/>
              <a:pathLst>
                <a:path w="47625" h="136525">
                  <a:moveTo>
                    <a:pt x="47227" y="0"/>
                  </a:moveTo>
                  <a:lnTo>
                    <a:pt x="36432" y="0"/>
                  </a:lnTo>
                  <a:lnTo>
                    <a:pt x="32258" y="12957"/>
                  </a:lnTo>
                  <a:lnTo>
                    <a:pt x="26312" y="20595"/>
                  </a:lnTo>
                  <a:lnTo>
                    <a:pt x="16318" y="24687"/>
                  </a:lnTo>
                  <a:lnTo>
                    <a:pt x="0" y="27007"/>
                  </a:lnTo>
                  <a:lnTo>
                    <a:pt x="0" y="39152"/>
                  </a:lnTo>
                  <a:lnTo>
                    <a:pt x="31035" y="39152"/>
                  </a:lnTo>
                  <a:lnTo>
                    <a:pt x="31035" y="136351"/>
                  </a:lnTo>
                  <a:lnTo>
                    <a:pt x="47227" y="136351"/>
                  </a:lnTo>
                  <a:lnTo>
                    <a:pt x="472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2985" y="3020471"/>
              <a:ext cx="89076" cy="1404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39475" y="2287504"/>
              <a:ext cx="5116830" cy="563245"/>
            </a:xfrm>
            <a:custGeom>
              <a:avLst/>
              <a:gdLst/>
              <a:ahLst/>
              <a:cxnLst/>
              <a:rect l="l" t="t" r="r" b="b"/>
              <a:pathLst>
                <a:path w="5116830" h="563244">
                  <a:moveTo>
                    <a:pt x="0" y="562878"/>
                  </a:moveTo>
                  <a:lnTo>
                    <a:pt x="0" y="562878"/>
                  </a:lnTo>
                  <a:lnTo>
                    <a:pt x="45896" y="562878"/>
                  </a:lnTo>
                </a:path>
                <a:path w="5116830" h="563244">
                  <a:moveTo>
                    <a:pt x="5116500" y="562878"/>
                  </a:moveTo>
                  <a:lnTo>
                    <a:pt x="5116500" y="562878"/>
                  </a:lnTo>
                  <a:lnTo>
                    <a:pt x="5069362" y="562878"/>
                  </a:lnTo>
                </a:path>
                <a:path w="5116830" h="563244">
                  <a:moveTo>
                    <a:pt x="0" y="421218"/>
                  </a:moveTo>
                  <a:lnTo>
                    <a:pt x="0" y="421218"/>
                  </a:lnTo>
                  <a:lnTo>
                    <a:pt x="45896" y="421218"/>
                  </a:lnTo>
                </a:path>
                <a:path w="5116830" h="563244">
                  <a:moveTo>
                    <a:pt x="5116500" y="421218"/>
                  </a:moveTo>
                  <a:lnTo>
                    <a:pt x="5116500" y="421218"/>
                  </a:lnTo>
                  <a:lnTo>
                    <a:pt x="5069362" y="421218"/>
                  </a:lnTo>
                </a:path>
                <a:path w="5116830" h="563244">
                  <a:moveTo>
                    <a:pt x="0" y="319917"/>
                  </a:moveTo>
                  <a:lnTo>
                    <a:pt x="0" y="319917"/>
                  </a:lnTo>
                  <a:lnTo>
                    <a:pt x="45896" y="319917"/>
                  </a:lnTo>
                </a:path>
                <a:path w="5116830" h="563244">
                  <a:moveTo>
                    <a:pt x="5116500" y="319917"/>
                  </a:moveTo>
                  <a:lnTo>
                    <a:pt x="5116500" y="319917"/>
                  </a:lnTo>
                  <a:lnTo>
                    <a:pt x="5069362" y="319917"/>
                  </a:lnTo>
                </a:path>
                <a:path w="5116830" h="563244">
                  <a:moveTo>
                    <a:pt x="0" y="242906"/>
                  </a:moveTo>
                  <a:lnTo>
                    <a:pt x="0" y="242906"/>
                  </a:lnTo>
                  <a:lnTo>
                    <a:pt x="45896" y="242906"/>
                  </a:lnTo>
                </a:path>
                <a:path w="5116830" h="563244">
                  <a:moveTo>
                    <a:pt x="5116500" y="242906"/>
                  </a:moveTo>
                  <a:lnTo>
                    <a:pt x="5116500" y="242906"/>
                  </a:lnTo>
                  <a:lnTo>
                    <a:pt x="5069362" y="242906"/>
                  </a:lnTo>
                </a:path>
                <a:path w="5116830" h="563244">
                  <a:moveTo>
                    <a:pt x="0" y="179571"/>
                  </a:moveTo>
                  <a:lnTo>
                    <a:pt x="0" y="179571"/>
                  </a:lnTo>
                  <a:lnTo>
                    <a:pt x="45896" y="179571"/>
                  </a:lnTo>
                </a:path>
                <a:path w="5116830" h="563244">
                  <a:moveTo>
                    <a:pt x="5116500" y="179571"/>
                  </a:moveTo>
                  <a:lnTo>
                    <a:pt x="5116500" y="179571"/>
                  </a:lnTo>
                  <a:lnTo>
                    <a:pt x="5069362" y="179571"/>
                  </a:lnTo>
                </a:path>
                <a:path w="5116830" h="563244">
                  <a:moveTo>
                    <a:pt x="0" y="125411"/>
                  </a:moveTo>
                  <a:lnTo>
                    <a:pt x="0" y="125411"/>
                  </a:lnTo>
                  <a:lnTo>
                    <a:pt x="45896" y="125411"/>
                  </a:lnTo>
                </a:path>
                <a:path w="5116830" h="563244">
                  <a:moveTo>
                    <a:pt x="5116500" y="125411"/>
                  </a:moveTo>
                  <a:lnTo>
                    <a:pt x="5116500" y="125411"/>
                  </a:lnTo>
                  <a:lnTo>
                    <a:pt x="5069362" y="125411"/>
                  </a:lnTo>
                </a:path>
                <a:path w="5116830" h="563244">
                  <a:moveTo>
                    <a:pt x="0" y="78270"/>
                  </a:moveTo>
                  <a:lnTo>
                    <a:pt x="0" y="78270"/>
                  </a:lnTo>
                  <a:lnTo>
                    <a:pt x="45896" y="78270"/>
                  </a:lnTo>
                </a:path>
                <a:path w="5116830" h="563244">
                  <a:moveTo>
                    <a:pt x="5116500" y="78270"/>
                  </a:moveTo>
                  <a:lnTo>
                    <a:pt x="5116500" y="78270"/>
                  </a:lnTo>
                  <a:lnTo>
                    <a:pt x="5069362" y="78270"/>
                  </a:lnTo>
                </a:path>
                <a:path w="5116830" h="563244">
                  <a:moveTo>
                    <a:pt x="0" y="36346"/>
                  </a:moveTo>
                  <a:lnTo>
                    <a:pt x="0" y="36346"/>
                  </a:lnTo>
                  <a:lnTo>
                    <a:pt x="45896" y="36346"/>
                  </a:lnTo>
                </a:path>
                <a:path w="5116830" h="563244">
                  <a:moveTo>
                    <a:pt x="5116500" y="36346"/>
                  </a:moveTo>
                  <a:lnTo>
                    <a:pt x="5116500" y="36346"/>
                  </a:lnTo>
                  <a:lnTo>
                    <a:pt x="5069362" y="36346"/>
                  </a:lnTo>
                </a:path>
                <a:path w="5116830" h="563244">
                  <a:moveTo>
                    <a:pt x="0" y="0"/>
                  </a:moveTo>
                  <a:lnTo>
                    <a:pt x="0" y="0"/>
                  </a:lnTo>
                  <a:lnTo>
                    <a:pt x="94473" y="0"/>
                  </a:lnTo>
                </a:path>
                <a:path w="5116830" h="563244">
                  <a:moveTo>
                    <a:pt x="5116500" y="0"/>
                  </a:moveTo>
                  <a:lnTo>
                    <a:pt x="5116500" y="0"/>
                  </a:lnTo>
                  <a:lnTo>
                    <a:pt x="5022044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30526" y="2214632"/>
              <a:ext cx="47625" cy="136525"/>
            </a:xfrm>
            <a:custGeom>
              <a:avLst/>
              <a:gdLst/>
              <a:ahLst/>
              <a:cxnLst/>
              <a:rect l="l" t="t" r="r" b="b"/>
              <a:pathLst>
                <a:path w="47625" h="136525">
                  <a:moveTo>
                    <a:pt x="47245" y="0"/>
                  </a:moveTo>
                  <a:lnTo>
                    <a:pt x="36450" y="0"/>
                  </a:lnTo>
                  <a:lnTo>
                    <a:pt x="31706" y="12946"/>
                  </a:lnTo>
                  <a:lnTo>
                    <a:pt x="25822" y="20579"/>
                  </a:lnTo>
                  <a:lnTo>
                    <a:pt x="16139" y="24670"/>
                  </a:lnTo>
                  <a:lnTo>
                    <a:pt x="0" y="26989"/>
                  </a:lnTo>
                  <a:lnTo>
                    <a:pt x="0" y="39045"/>
                  </a:lnTo>
                  <a:lnTo>
                    <a:pt x="31053" y="39045"/>
                  </a:lnTo>
                  <a:lnTo>
                    <a:pt x="31053" y="136207"/>
                  </a:lnTo>
                  <a:lnTo>
                    <a:pt x="47245" y="136207"/>
                  </a:lnTo>
                  <a:lnTo>
                    <a:pt x="472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6367" y="2214632"/>
              <a:ext cx="195694" cy="14034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39475" y="1482852"/>
              <a:ext cx="5116830" cy="561975"/>
            </a:xfrm>
            <a:custGeom>
              <a:avLst/>
              <a:gdLst/>
              <a:ahLst/>
              <a:cxnLst/>
              <a:rect l="l" t="t" r="r" b="b"/>
              <a:pathLst>
                <a:path w="5116830" h="561975">
                  <a:moveTo>
                    <a:pt x="0" y="561564"/>
                  </a:moveTo>
                  <a:lnTo>
                    <a:pt x="0" y="561564"/>
                  </a:lnTo>
                  <a:lnTo>
                    <a:pt x="45896" y="561564"/>
                  </a:lnTo>
                </a:path>
                <a:path w="5116830" h="561975">
                  <a:moveTo>
                    <a:pt x="5116500" y="561564"/>
                  </a:moveTo>
                  <a:lnTo>
                    <a:pt x="5116500" y="561564"/>
                  </a:lnTo>
                  <a:lnTo>
                    <a:pt x="5069362" y="561564"/>
                  </a:lnTo>
                </a:path>
                <a:path w="5116830" h="561975">
                  <a:moveTo>
                    <a:pt x="0" y="421218"/>
                  </a:moveTo>
                  <a:lnTo>
                    <a:pt x="0" y="421218"/>
                  </a:lnTo>
                  <a:lnTo>
                    <a:pt x="45896" y="421218"/>
                  </a:lnTo>
                </a:path>
                <a:path w="5116830" h="561975">
                  <a:moveTo>
                    <a:pt x="5116500" y="421218"/>
                  </a:moveTo>
                  <a:lnTo>
                    <a:pt x="5116500" y="421218"/>
                  </a:lnTo>
                  <a:lnTo>
                    <a:pt x="5069362" y="421218"/>
                  </a:lnTo>
                </a:path>
                <a:path w="5116830" h="561975">
                  <a:moveTo>
                    <a:pt x="0" y="319917"/>
                  </a:moveTo>
                  <a:lnTo>
                    <a:pt x="0" y="319917"/>
                  </a:lnTo>
                  <a:lnTo>
                    <a:pt x="45896" y="319917"/>
                  </a:lnTo>
                </a:path>
                <a:path w="5116830" h="561975">
                  <a:moveTo>
                    <a:pt x="5116500" y="319917"/>
                  </a:moveTo>
                  <a:lnTo>
                    <a:pt x="5116500" y="319917"/>
                  </a:lnTo>
                  <a:lnTo>
                    <a:pt x="5069362" y="319917"/>
                  </a:lnTo>
                </a:path>
                <a:path w="5116830" h="561975">
                  <a:moveTo>
                    <a:pt x="0" y="241647"/>
                  </a:moveTo>
                  <a:lnTo>
                    <a:pt x="0" y="241647"/>
                  </a:lnTo>
                  <a:lnTo>
                    <a:pt x="45896" y="241647"/>
                  </a:lnTo>
                </a:path>
                <a:path w="5116830" h="561975">
                  <a:moveTo>
                    <a:pt x="5116500" y="241647"/>
                  </a:moveTo>
                  <a:lnTo>
                    <a:pt x="5116500" y="241647"/>
                  </a:lnTo>
                  <a:lnTo>
                    <a:pt x="5069362" y="241647"/>
                  </a:lnTo>
                </a:path>
                <a:path w="5116830" h="561975">
                  <a:moveTo>
                    <a:pt x="0" y="178131"/>
                  </a:moveTo>
                  <a:lnTo>
                    <a:pt x="0" y="178131"/>
                  </a:lnTo>
                  <a:lnTo>
                    <a:pt x="45896" y="178131"/>
                  </a:lnTo>
                </a:path>
                <a:path w="5116830" h="561975">
                  <a:moveTo>
                    <a:pt x="5116500" y="178131"/>
                  </a:moveTo>
                  <a:lnTo>
                    <a:pt x="5116500" y="178131"/>
                  </a:lnTo>
                  <a:lnTo>
                    <a:pt x="5069362" y="178131"/>
                  </a:lnTo>
                </a:path>
                <a:path w="5116830" h="561975">
                  <a:moveTo>
                    <a:pt x="0" y="125591"/>
                  </a:moveTo>
                  <a:lnTo>
                    <a:pt x="0" y="125591"/>
                  </a:lnTo>
                  <a:lnTo>
                    <a:pt x="45896" y="125591"/>
                  </a:lnTo>
                </a:path>
                <a:path w="5116830" h="561975">
                  <a:moveTo>
                    <a:pt x="5116500" y="125591"/>
                  </a:moveTo>
                  <a:lnTo>
                    <a:pt x="5116500" y="125591"/>
                  </a:lnTo>
                  <a:lnTo>
                    <a:pt x="5069362" y="125591"/>
                  </a:lnTo>
                </a:path>
                <a:path w="5116830" h="561975">
                  <a:moveTo>
                    <a:pt x="0" y="78270"/>
                  </a:moveTo>
                  <a:lnTo>
                    <a:pt x="0" y="78270"/>
                  </a:lnTo>
                  <a:lnTo>
                    <a:pt x="45896" y="78270"/>
                  </a:lnTo>
                </a:path>
                <a:path w="5116830" h="561975">
                  <a:moveTo>
                    <a:pt x="5116500" y="78270"/>
                  </a:moveTo>
                  <a:lnTo>
                    <a:pt x="5116500" y="78270"/>
                  </a:lnTo>
                  <a:lnTo>
                    <a:pt x="5069362" y="78270"/>
                  </a:lnTo>
                </a:path>
                <a:path w="5116830" h="561975">
                  <a:moveTo>
                    <a:pt x="0" y="36526"/>
                  </a:moveTo>
                  <a:lnTo>
                    <a:pt x="0" y="36526"/>
                  </a:lnTo>
                  <a:lnTo>
                    <a:pt x="45896" y="36526"/>
                  </a:lnTo>
                </a:path>
                <a:path w="5116830" h="561975">
                  <a:moveTo>
                    <a:pt x="5116500" y="36526"/>
                  </a:moveTo>
                  <a:lnTo>
                    <a:pt x="5116500" y="36526"/>
                  </a:lnTo>
                  <a:lnTo>
                    <a:pt x="5069362" y="36526"/>
                  </a:lnTo>
                </a:path>
                <a:path w="5116830" h="561975">
                  <a:moveTo>
                    <a:pt x="0" y="0"/>
                  </a:moveTo>
                  <a:lnTo>
                    <a:pt x="0" y="0"/>
                  </a:lnTo>
                  <a:lnTo>
                    <a:pt x="94473" y="0"/>
                  </a:lnTo>
                </a:path>
                <a:path w="5116830" h="561975">
                  <a:moveTo>
                    <a:pt x="5116500" y="0"/>
                  </a:moveTo>
                  <a:lnTo>
                    <a:pt x="5116500" y="0"/>
                  </a:lnTo>
                  <a:lnTo>
                    <a:pt x="5022044" y="0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23908" y="1409980"/>
              <a:ext cx="47625" cy="136525"/>
            </a:xfrm>
            <a:custGeom>
              <a:avLst/>
              <a:gdLst/>
              <a:ahLst/>
              <a:cxnLst/>
              <a:rect l="l" t="t" r="r" b="b"/>
              <a:pathLst>
                <a:path w="47625" h="136525">
                  <a:moveTo>
                    <a:pt x="47245" y="0"/>
                  </a:moveTo>
                  <a:lnTo>
                    <a:pt x="36450" y="0"/>
                  </a:lnTo>
                  <a:lnTo>
                    <a:pt x="31704" y="12946"/>
                  </a:lnTo>
                  <a:lnTo>
                    <a:pt x="25815" y="20579"/>
                  </a:lnTo>
                  <a:lnTo>
                    <a:pt x="16131" y="24670"/>
                  </a:lnTo>
                  <a:lnTo>
                    <a:pt x="0" y="26989"/>
                  </a:lnTo>
                  <a:lnTo>
                    <a:pt x="0" y="39224"/>
                  </a:lnTo>
                  <a:lnTo>
                    <a:pt x="29704" y="39224"/>
                  </a:lnTo>
                  <a:lnTo>
                    <a:pt x="29704" y="136387"/>
                  </a:lnTo>
                  <a:lnTo>
                    <a:pt x="47245" y="136387"/>
                  </a:lnTo>
                  <a:lnTo>
                    <a:pt x="472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9731" y="1409980"/>
              <a:ext cx="302330" cy="14034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639475" y="1482852"/>
              <a:ext cx="0" cy="2415540"/>
            </a:xfrm>
            <a:custGeom>
              <a:avLst/>
              <a:gdLst/>
              <a:ahLst/>
              <a:cxnLst/>
              <a:rect l="l" t="t" r="r" b="b"/>
              <a:pathLst>
                <a:path h="2415540">
                  <a:moveTo>
                    <a:pt x="0" y="2415088"/>
                  </a:moveTo>
                  <a:lnTo>
                    <a:pt x="0" y="2415088"/>
                  </a:lnTo>
                  <a:lnTo>
                    <a:pt x="0" y="2320588"/>
                  </a:lnTo>
                </a:path>
                <a:path h="2415540">
                  <a:moveTo>
                    <a:pt x="0" y="0"/>
                  </a:moveTo>
                  <a:lnTo>
                    <a:pt x="0" y="0"/>
                  </a:lnTo>
                  <a:lnTo>
                    <a:pt x="0" y="94463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1379" y="4062632"/>
              <a:ext cx="47625" cy="136525"/>
            </a:xfrm>
            <a:custGeom>
              <a:avLst/>
              <a:gdLst/>
              <a:ahLst/>
              <a:cxnLst/>
              <a:rect l="l" t="t" r="r" b="b"/>
              <a:pathLst>
                <a:path w="47625" h="136525">
                  <a:moveTo>
                    <a:pt x="47245" y="0"/>
                  </a:moveTo>
                  <a:lnTo>
                    <a:pt x="36432" y="0"/>
                  </a:lnTo>
                  <a:lnTo>
                    <a:pt x="31499" y="12957"/>
                  </a:lnTo>
                  <a:lnTo>
                    <a:pt x="25300" y="20595"/>
                  </a:lnTo>
                  <a:lnTo>
                    <a:pt x="15559" y="24687"/>
                  </a:lnTo>
                  <a:lnTo>
                    <a:pt x="0" y="27007"/>
                  </a:lnTo>
                  <a:lnTo>
                    <a:pt x="0" y="39152"/>
                  </a:lnTo>
                  <a:lnTo>
                    <a:pt x="29686" y="39152"/>
                  </a:lnTo>
                  <a:lnTo>
                    <a:pt x="29686" y="136351"/>
                  </a:lnTo>
                  <a:lnTo>
                    <a:pt x="47245" y="136351"/>
                  </a:lnTo>
                  <a:lnTo>
                    <a:pt x="472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7891" y="1482852"/>
              <a:ext cx="0" cy="2415540"/>
            </a:xfrm>
            <a:custGeom>
              <a:avLst/>
              <a:gdLst/>
              <a:ahLst/>
              <a:cxnLst/>
              <a:rect l="l" t="t" r="r" b="b"/>
              <a:pathLst>
                <a:path h="2415540">
                  <a:moveTo>
                    <a:pt x="0" y="2415088"/>
                  </a:moveTo>
                  <a:lnTo>
                    <a:pt x="0" y="2415088"/>
                  </a:lnTo>
                  <a:lnTo>
                    <a:pt x="0" y="2320588"/>
                  </a:lnTo>
                </a:path>
                <a:path h="2415540">
                  <a:moveTo>
                    <a:pt x="0" y="0"/>
                  </a:moveTo>
                  <a:lnTo>
                    <a:pt x="0" y="0"/>
                  </a:lnTo>
                  <a:lnTo>
                    <a:pt x="0" y="94463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7740" y="4062632"/>
              <a:ext cx="91757" cy="13635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257692" y="1482852"/>
              <a:ext cx="0" cy="2415540"/>
            </a:xfrm>
            <a:custGeom>
              <a:avLst/>
              <a:gdLst/>
              <a:ahLst/>
              <a:cxnLst/>
              <a:rect l="l" t="t" r="r" b="b"/>
              <a:pathLst>
                <a:path h="2415540">
                  <a:moveTo>
                    <a:pt x="0" y="2415088"/>
                  </a:moveTo>
                  <a:lnTo>
                    <a:pt x="0" y="2415088"/>
                  </a:lnTo>
                  <a:lnTo>
                    <a:pt x="0" y="2320588"/>
                  </a:lnTo>
                </a:path>
                <a:path h="2415540">
                  <a:moveTo>
                    <a:pt x="0" y="0"/>
                  </a:moveTo>
                  <a:lnTo>
                    <a:pt x="0" y="0"/>
                  </a:lnTo>
                  <a:lnTo>
                    <a:pt x="0" y="94463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6102" y="4062632"/>
              <a:ext cx="94455" cy="13635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066233" y="1482852"/>
              <a:ext cx="0" cy="2415540"/>
            </a:xfrm>
            <a:custGeom>
              <a:avLst/>
              <a:gdLst/>
              <a:ahLst/>
              <a:cxnLst/>
              <a:rect l="l" t="t" r="r" b="b"/>
              <a:pathLst>
                <a:path h="2415540">
                  <a:moveTo>
                    <a:pt x="0" y="2415088"/>
                  </a:moveTo>
                  <a:lnTo>
                    <a:pt x="0" y="2415088"/>
                  </a:lnTo>
                  <a:lnTo>
                    <a:pt x="0" y="2320588"/>
                  </a:lnTo>
                </a:path>
                <a:path h="2415540">
                  <a:moveTo>
                    <a:pt x="0" y="0"/>
                  </a:moveTo>
                  <a:lnTo>
                    <a:pt x="0" y="0"/>
                  </a:lnTo>
                  <a:lnTo>
                    <a:pt x="0" y="94463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47342" y="4062632"/>
              <a:ext cx="90317" cy="1404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875855" y="1482852"/>
              <a:ext cx="0" cy="2415540"/>
            </a:xfrm>
            <a:custGeom>
              <a:avLst/>
              <a:gdLst/>
              <a:ahLst/>
              <a:cxnLst/>
              <a:rect l="l" t="t" r="r" b="b"/>
              <a:pathLst>
                <a:path h="2415540">
                  <a:moveTo>
                    <a:pt x="0" y="2415088"/>
                  </a:moveTo>
                  <a:lnTo>
                    <a:pt x="0" y="2415088"/>
                  </a:lnTo>
                  <a:lnTo>
                    <a:pt x="0" y="2320588"/>
                  </a:lnTo>
                </a:path>
                <a:path h="2415540">
                  <a:moveTo>
                    <a:pt x="0" y="0"/>
                  </a:moveTo>
                  <a:lnTo>
                    <a:pt x="0" y="0"/>
                  </a:lnTo>
                  <a:lnTo>
                    <a:pt x="0" y="94463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15223" y="4062632"/>
              <a:ext cx="47625" cy="136525"/>
            </a:xfrm>
            <a:custGeom>
              <a:avLst/>
              <a:gdLst/>
              <a:ahLst/>
              <a:cxnLst/>
              <a:rect l="l" t="t" r="r" b="b"/>
              <a:pathLst>
                <a:path w="47625" h="136525">
                  <a:moveTo>
                    <a:pt x="47137" y="0"/>
                  </a:moveTo>
                  <a:lnTo>
                    <a:pt x="36342" y="0"/>
                  </a:lnTo>
                  <a:lnTo>
                    <a:pt x="31651" y="12957"/>
                  </a:lnTo>
                  <a:lnTo>
                    <a:pt x="25795" y="20595"/>
                  </a:lnTo>
                  <a:lnTo>
                    <a:pt x="16127" y="24687"/>
                  </a:lnTo>
                  <a:lnTo>
                    <a:pt x="0" y="27007"/>
                  </a:lnTo>
                  <a:lnTo>
                    <a:pt x="0" y="39152"/>
                  </a:lnTo>
                  <a:lnTo>
                    <a:pt x="30945" y="39152"/>
                  </a:lnTo>
                  <a:lnTo>
                    <a:pt x="30945" y="136351"/>
                  </a:lnTo>
                  <a:lnTo>
                    <a:pt x="47137" y="136351"/>
                  </a:lnTo>
                  <a:lnTo>
                    <a:pt x="471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11118" y="4062632"/>
              <a:ext cx="90317" cy="1404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685656" y="1482852"/>
              <a:ext cx="0" cy="2415540"/>
            </a:xfrm>
            <a:custGeom>
              <a:avLst/>
              <a:gdLst/>
              <a:ahLst/>
              <a:cxnLst/>
              <a:rect l="l" t="t" r="r" b="b"/>
              <a:pathLst>
                <a:path h="2415540">
                  <a:moveTo>
                    <a:pt x="0" y="2415088"/>
                  </a:moveTo>
                  <a:lnTo>
                    <a:pt x="0" y="2415088"/>
                  </a:lnTo>
                  <a:lnTo>
                    <a:pt x="0" y="2320588"/>
                  </a:lnTo>
                </a:path>
                <a:path h="2415540">
                  <a:moveTo>
                    <a:pt x="0" y="0"/>
                  </a:moveTo>
                  <a:lnTo>
                    <a:pt x="0" y="0"/>
                  </a:lnTo>
                  <a:lnTo>
                    <a:pt x="0" y="94463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1531" y="4062632"/>
              <a:ext cx="198447" cy="1404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946174" y="1482852"/>
              <a:ext cx="0" cy="2415540"/>
            </a:xfrm>
            <a:custGeom>
              <a:avLst/>
              <a:gdLst/>
              <a:ahLst/>
              <a:cxnLst/>
              <a:rect l="l" t="t" r="r" b="b"/>
              <a:pathLst>
                <a:path h="2415540">
                  <a:moveTo>
                    <a:pt x="0" y="2415088"/>
                  </a:moveTo>
                  <a:lnTo>
                    <a:pt x="0" y="2415088"/>
                  </a:lnTo>
                  <a:lnTo>
                    <a:pt x="0" y="2320588"/>
                  </a:lnTo>
                </a:path>
                <a:path h="2415540">
                  <a:moveTo>
                    <a:pt x="0" y="0"/>
                  </a:moveTo>
                  <a:lnTo>
                    <a:pt x="0" y="0"/>
                  </a:lnTo>
                  <a:lnTo>
                    <a:pt x="0" y="94463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70609" y="4062632"/>
              <a:ext cx="199706" cy="1404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755975" y="1482852"/>
              <a:ext cx="0" cy="2415540"/>
            </a:xfrm>
            <a:custGeom>
              <a:avLst/>
              <a:gdLst/>
              <a:ahLst/>
              <a:cxnLst/>
              <a:rect l="l" t="t" r="r" b="b"/>
              <a:pathLst>
                <a:path h="2415540">
                  <a:moveTo>
                    <a:pt x="0" y="2415088"/>
                  </a:moveTo>
                  <a:lnTo>
                    <a:pt x="0" y="2415088"/>
                  </a:lnTo>
                  <a:lnTo>
                    <a:pt x="0" y="2320588"/>
                  </a:lnTo>
                </a:path>
                <a:path h="2415540">
                  <a:moveTo>
                    <a:pt x="0" y="0"/>
                  </a:moveTo>
                  <a:lnTo>
                    <a:pt x="0" y="0"/>
                  </a:lnTo>
                  <a:lnTo>
                    <a:pt x="0" y="94463"/>
                  </a:lnTo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99449" y="4062632"/>
              <a:ext cx="199706" cy="1404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22184" y="4058583"/>
              <a:ext cx="79522" cy="1404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639475" y="1482852"/>
              <a:ext cx="5116830" cy="2415540"/>
            </a:xfrm>
            <a:custGeom>
              <a:avLst/>
              <a:gdLst/>
              <a:ahLst/>
              <a:cxnLst/>
              <a:rect l="l" t="t" r="r" b="b"/>
              <a:pathLst>
                <a:path w="5116830" h="2415540">
                  <a:moveTo>
                    <a:pt x="0" y="0"/>
                  </a:moveTo>
                  <a:lnTo>
                    <a:pt x="0" y="2415088"/>
                  </a:lnTo>
                  <a:lnTo>
                    <a:pt x="5116500" y="2415088"/>
                  </a:lnTo>
                  <a:lnTo>
                    <a:pt x="5116500" y="0"/>
                  </a:lnTo>
                  <a:lnTo>
                    <a:pt x="0" y="0"/>
                  </a:lnTo>
                  <a:close/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94722" y="3573957"/>
              <a:ext cx="140366" cy="11204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33863" y="3472710"/>
              <a:ext cx="105274" cy="7963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31163" y="3364715"/>
              <a:ext cx="103926" cy="8098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31163" y="3258070"/>
              <a:ext cx="103926" cy="7963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694711" y="3216223"/>
              <a:ext cx="140970" cy="16510"/>
            </a:xfrm>
            <a:custGeom>
              <a:avLst/>
              <a:gdLst/>
              <a:ahLst/>
              <a:cxnLst/>
              <a:rect l="l" t="t" r="r" b="b"/>
              <a:pathLst>
                <a:path w="140969" h="16510">
                  <a:moveTo>
                    <a:pt x="20243" y="0"/>
                  </a:moveTo>
                  <a:lnTo>
                    <a:pt x="0" y="0"/>
                  </a:lnTo>
                  <a:lnTo>
                    <a:pt x="0" y="16192"/>
                  </a:lnTo>
                  <a:lnTo>
                    <a:pt x="20243" y="16192"/>
                  </a:lnTo>
                  <a:lnTo>
                    <a:pt x="20243" y="0"/>
                  </a:lnTo>
                  <a:close/>
                </a:path>
                <a:path w="140969" h="16510">
                  <a:moveTo>
                    <a:pt x="140373" y="0"/>
                  </a:moveTo>
                  <a:lnTo>
                    <a:pt x="39141" y="0"/>
                  </a:lnTo>
                  <a:lnTo>
                    <a:pt x="39141" y="16192"/>
                  </a:lnTo>
                  <a:lnTo>
                    <a:pt x="140373" y="16192"/>
                  </a:lnTo>
                  <a:lnTo>
                    <a:pt x="1403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31163" y="3109573"/>
              <a:ext cx="103926" cy="7963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31163" y="3001578"/>
              <a:ext cx="145757" cy="8773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94722" y="2853081"/>
              <a:ext cx="144414" cy="7963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31163" y="2693788"/>
              <a:ext cx="103926" cy="13224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31163" y="2580432"/>
              <a:ext cx="107974" cy="9032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94722" y="2057912"/>
              <a:ext cx="180847" cy="44694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694722" y="1690853"/>
              <a:ext cx="180847" cy="34546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15658" y="4414973"/>
              <a:ext cx="1568326" cy="14444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13322" y="1050838"/>
              <a:ext cx="141719" cy="13908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182029" y="1087364"/>
              <a:ext cx="132274" cy="10256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35893" y="1087364"/>
              <a:ext cx="187562" cy="10669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88225" y="1049578"/>
              <a:ext cx="148430" cy="14448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758425" y="1087364"/>
              <a:ext cx="48895" cy="102870"/>
            </a:xfrm>
            <a:custGeom>
              <a:avLst/>
              <a:gdLst/>
              <a:ahLst/>
              <a:cxnLst/>
              <a:rect l="l" t="t" r="r" b="b"/>
              <a:pathLst>
                <a:path w="48895" h="102869">
                  <a:moveTo>
                    <a:pt x="48577" y="0"/>
                  </a:moveTo>
                  <a:lnTo>
                    <a:pt x="41740" y="0"/>
                  </a:lnTo>
                  <a:lnTo>
                    <a:pt x="34917" y="1073"/>
                  </a:lnTo>
                  <a:lnTo>
                    <a:pt x="28314" y="4543"/>
                  </a:lnTo>
                  <a:lnTo>
                    <a:pt x="21677" y="10778"/>
                  </a:lnTo>
                  <a:lnTo>
                    <a:pt x="14753" y="20152"/>
                  </a:lnTo>
                  <a:lnTo>
                    <a:pt x="14753" y="2698"/>
                  </a:lnTo>
                  <a:lnTo>
                    <a:pt x="0" y="2698"/>
                  </a:lnTo>
                  <a:lnTo>
                    <a:pt x="0" y="102560"/>
                  </a:lnTo>
                  <a:lnTo>
                    <a:pt x="16192" y="102560"/>
                  </a:lnTo>
                  <a:lnTo>
                    <a:pt x="16192" y="49840"/>
                  </a:lnTo>
                  <a:lnTo>
                    <a:pt x="16917" y="40492"/>
                  </a:lnTo>
                  <a:lnTo>
                    <a:pt x="37782" y="16193"/>
                  </a:lnTo>
                  <a:lnTo>
                    <a:pt x="48577" y="16193"/>
                  </a:lnTo>
                  <a:lnTo>
                    <a:pt x="485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875731" y="1050838"/>
              <a:ext cx="468320" cy="14322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367081" y="1087364"/>
              <a:ext cx="132238" cy="10256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577582" y="1087364"/>
              <a:ext cx="194309" cy="14448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793481" y="1087364"/>
              <a:ext cx="197007" cy="10256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17476" y="1050838"/>
              <a:ext cx="336082" cy="14322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373890" y="1087364"/>
              <a:ext cx="91757" cy="10669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487236" y="1087364"/>
              <a:ext cx="80962" cy="10256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641065" y="1087364"/>
              <a:ext cx="90497" cy="10669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754412" y="1087364"/>
              <a:ext cx="79702" cy="10256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920474" y="1053537"/>
              <a:ext cx="47625" cy="136525"/>
            </a:xfrm>
            <a:custGeom>
              <a:avLst/>
              <a:gdLst/>
              <a:ahLst/>
              <a:cxnLst/>
              <a:rect l="l" t="t" r="r" b="b"/>
              <a:pathLst>
                <a:path w="47625" h="136525">
                  <a:moveTo>
                    <a:pt x="47317" y="0"/>
                  </a:moveTo>
                  <a:lnTo>
                    <a:pt x="36522" y="0"/>
                  </a:lnTo>
                  <a:lnTo>
                    <a:pt x="32334" y="12946"/>
                  </a:lnTo>
                  <a:lnTo>
                    <a:pt x="26357" y="20579"/>
                  </a:lnTo>
                  <a:lnTo>
                    <a:pt x="16332" y="24670"/>
                  </a:lnTo>
                  <a:lnTo>
                    <a:pt x="0" y="26989"/>
                  </a:lnTo>
                  <a:lnTo>
                    <a:pt x="0" y="39224"/>
                  </a:lnTo>
                  <a:lnTo>
                    <a:pt x="31125" y="39224"/>
                  </a:lnTo>
                  <a:lnTo>
                    <a:pt x="31125" y="136387"/>
                  </a:lnTo>
                  <a:lnTo>
                    <a:pt x="47317" y="136387"/>
                  </a:lnTo>
                  <a:lnTo>
                    <a:pt x="473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071603" y="1050838"/>
              <a:ext cx="125581" cy="143225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224166" y="1050848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16192" y="0"/>
                  </a:moveTo>
                  <a:lnTo>
                    <a:pt x="0" y="0"/>
                  </a:lnTo>
                  <a:lnTo>
                    <a:pt x="0" y="139077"/>
                  </a:lnTo>
                  <a:lnTo>
                    <a:pt x="16192" y="139077"/>
                  </a:lnTo>
                  <a:lnTo>
                    <a:pt x="16192" y="0"/>
                  </a:lnTo>
                  <a:close/>
                </a:path>
                <a:path w="101600" h="139700">
                  <a:moveTo>
                    <a:pt x="57937" y="0"/>
                  </a:moveTo>
                  <a:lnTo>
                    <a:pt x="43180" y="0"/>
                  </a:lnTo>
                  <a:lnTo>
                    <a:pt x="43180" y="139077"/>
                  </a:lnTo>
                  <a:lnTo>
                    <a:pt x="57937" y="139077"/>
                  </a:lnTo>
                  <a:lnTo>
                    <a:pt x="57937" y="0"/>
                  </a:lnTo>
                  <a:close/>
                </a:path>
                <a:path w="101600" h="139700">
                  <a:moveTo>
                    <a:pt x="101117" y="39217"/>
                  </a:moveTo>
                  <a:lnTo>
                    <a:pt x="84924" y="39217"/>
                  </a:lnTo>
                  <a:lnTo>
                    <a:pt x="84924" y="139077"/>
                  </a:lnTo>
                  <a:lnTo>
                    <a:pt x="101117" y="139077"/>
                  </a:lnTo>
                  <a:lnTo>
                    <a:pt x="101117" y="39217"/>
                  </a:lnTo>
                  <a:close/>
                </a:path>
                <a:path w="101600" h="139700">
                  <a:moveTo>
                    <a:pt x="101117" y="0"/>
                  </a:moveTo>
                  <a:lnTo>
                    <a:pt x="84924" y="0"/>
                  </a:lnTo>
                  <a:lnTo>
                    <a:pt x="84924" y="18884"/>
                  </a:lnTo>
                  <a:lnTo>
                    <a:pt x="101117" y="18884"/>
                  </a:lnTo>
                  <a:lnTo>
                    <a:pt x="101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345615" y="1087364"/>
              <a:ext cx="90497" cy="10669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458962" y="1087364"/>
              <a:ext cx="79702" cy="10256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614229" y="1087364"/>
              <a:ext cx="90317" cy="106699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7726137" y="1050838"/>
              <a:ext cx="16510" cy="139700"/>
            </a:xfrm>
            <a:custGeom>
              <a:avLst/>
              <a:gdLst/>
              <a:ahLst/>
              <a:cxnLst/>
              <a:rect l="l" t="t" r="r" b="b"/>
              <a:pathLst>
                <a:path w="16509" h="139700">
                  <a:moveTo>
                    <a:pt x="16192" y="0"/>
                  </a:moveTo>
                  <a:lnTo>
                    <a:pt x="0" y="0"/>
                  </a:lnTo>
                  <a:lnTo>
                    <a:pt x="0" y="139086"/>
                  </a:lnTo>
                  <a:lnTo>
                    <a:pt x="16192" y="139086"/>
                  </a:lnTo>
                  <a:lnTo>
                    <a:pt x="16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876007" y="1087364"/>
              <a:ext cx="132238" cy="10256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762660" y="1087364"/>
              <a:ext cx="90497" cy="10669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029835" y="1087364"/>
              <a:ext cx="90497" cy="10669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141922" y="1061634"/>
              <a:ext cx="234790" cy="13242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932360" y="3370113"/>
              <a:ext cx="403533" cy="182234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4361531" y="3370113"/>
              <a:ext cx="16510" cy="140970"/>
            </a:xfrm>
            <a:custGeom>
              <a:avLst/>
              <a:gdLst/>
              <a:ahLst/>
              <a:cxnLst/>
              <a:rect l="l" t="t" r="r" b="b"/>
              <a:pathLst>
                <a:path w="16510" h="140970">
                  <a:moveTo>
                    <a:pt x="16210" y="0"/>
                  </a:moveTo>
                  <a:lnTo>
                    <a:pt x="0" y="0"/>
                  </a:lnTo>
                  <a:lnTo>
                    <a:pt x="0" y="140400"/>
                  </a:lnTo>
                  <a:lnTo>
                    <a:pt x="16210" y="140400"/>
                  </a:lnTo>
                  <a:lnTo>
                    <a:pt x="162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399314" y="3406567"/>
              <a:ext cx="90497" cy="107994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4511401" y="3370113"/>
              <a:ext cx="16510" cy="140970"/>
            </a:xfrm>
            <a:custGeom>
              <a:avLst/>
              <a:gdLst/>
              <a:ahLst/>
              <a:cxnLst/>
              <a:rect l="l" t="t" r="r" b="b"/>
              <a:pathLst>
                <a:path w="16510" h="140970">
                  <a:moveTo>
                    <a:pt x="16192" y="0"/>
                  </a:moveTo>
                  <a:lnTo>
                    <a:pt x="0" y="0"/>
                  </a:lnTo>
                  <a:lnTo>
                    <a:pt x="0" y="140400"/>
                  </a:lnTo>
                  <a:lnTo>
                    <a:pt x="16192" y="140400"/>
                  </a:lnTo>
                  <a:lnTo>
                    <a:pt x="16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558539" y="3370113"/>
              <a:ext cx="429279" cy="14444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017504" y="3370113"/>
              <a:ext cx="209242" cy="14444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248336" y="3406567"/>
              <a:ext cx="197007" cy="103946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3639475" y="2267172"/>
              <a:ext cx="5116830" cy="1180465"/>
            </a:xfrm>
            <a:custGeom>
              <a:avLst/>
              <a:gdLst/>
              <a:ahLst/>
              <a:cxnLst/>
              <a:rect l="l" t="t" r="r" b="b"/>
              <a:pathLst>
                <a:path w="5116830" h="1180464">
                  <a:moveTo>
                    <a:pt x="1927312" y="1179879"/>
                  </a:moveTo>
                  <a:lnTo>
                    <a:pt x="1927312" y="1179879"/>
                  </a:lnTo>
                  <a:lnTo>
                    <a:pt x="1944764" y="1179879"/>
                  </a:lnTo>
                </a:path>
                <a:path w="5116830" h="1180464">
                  <a:moveTo>
                    <a:pt x="1981287" y="1179879"/>
                  </a:moveTo>
                  <a:lnTo>
                    <a:pt x="1981287" y="1179879"/>
                  </a:lnTo>
                  <a:lnTo>
                    <a:pt x="1998918" y="1179879"/>
                  </a:lnTo>
                </a:path>
                <a:path w="5116830" h="1180464">
                  <a:moveTo>
                    <a:pt x="2035261" y="1179879"/>
                  </a:moveTo>
                  <a:lnTo>
                    <a:pt x="2035261" y="1179879"/>
                  </a:lnTo>
                  <a:lnTo>
                    <a:pt x="2052893" y="1179879"/>
                  </a:lnTo>
                </a:path>
                <a:path w="5116830" h="1180464">
                  <a:moveTo>
                    <a:pt x="2089236" y="1179879"/>
                  </a:moveTo>
                  <a:lnTo>
                    <a:pt x="2089236" y="1179879"/>
                  </a:lnTo>
                  <a:lnTo>
                    <a:pt x="2106868" y="1179879"/>
                  </a:lnTo>
                </a:path>
                <a:path w="5116830" h="1180464">
                  <a:moveTo>
                    <a:pt x="2143211" y="1179879"/>
                  </a:moveTo>
                  <a:lnTo>
                    <a:pt x="2143211" y="1179879"/>
                  </a:lnTo>
                  <a:lnTo>
                    <a:pt x="2160843" y="1179879"/>
                  </a:lnTo>
                </a:path>
                <a:path w="5116830" h="1180464">
                  <a:moveTo>
                    <a:pt x="2197186" y="1179879"/>
                  </a:moveTo>
                  <a:lnTo>
                    <a:pt x="2197186" y="1179879"/>
                  </a:lnTo>
                  <a:lnTo>
                    <a:pt x="2214817" y="1179879"/>
                  </a:lnTo>
                </a:path>
                <a:path w="5116830" h="1180464">
                  <a:moveTo>
                    <a:pt x="2251160" y="1179879"/>
                  </a:moveTo>
                  <a:lnTo>
                    <a:pt x="2251160" y="1179879"/>
                  </a:lnTo>
                  <a:lnTo>
                    <a:pt x="2268792" y="1179879"/>
                  </a:lnTo>
                </a:path>
                <a:path w="5116830" h="1180464">
                  <a:moveTo>
                    <a:pt x="2305135" y="1179879"/>
                  </a:moveTo>
                  <a:lnTo>
                    <a:pt x="2305135" y="1179879"/>
                  </a:lnTo>
                  <a:lnTo>
                    <a:pt x="2322767" y="1179879"/>
                  </a:lnTo>
                </a:path>
                <a:path w="5116830" h="1180464">
                  <a:moveTo>
                    <a:pt x="2359110" y="1179879"/>
                  </a:moveTo>
                  <a:lnTo>
                    <a:pt x="2359110" y="1179879"/>
                  </a:lnTo>
                  <a:lnTo>
                    <a:pt x="2376742" y="1179879"/>
                  </a:lnTo>
                </a:path>
                <a:path w="5116830" h="1180464">
                  <a:moveTo>
                    <a:pt x="2413264" y="1179879"/>
                  </a:moveTo>
                  <a:lnTo>
                    <a:pt x="2413264" y="1179879"/>
                  </a:lnTo>
                  <a:lnTo>
                    <a:pt x="2430716" y="1179879"/>
                  </a:lnTo>
                </a:path>
                <a:path w="5116830" h="1180464">
                  <a:moveTo>
                    <a:pt x="0" y="0"/>
                  </a:moveTo>
                  <a:lnTo>
                    <a:pt x="0" y="0"/>
                  </a:lnTo>
                  <a:lnTo>
                    <a:pt x="17541" y="4138"/>
                  </a:lnTo>
                </a:path>
                <a:path w="5116830" h="1180464">
                  <a:moveTo>
                    <a:pt x="52643" y="9536"/>
                  </a:moveTo>
                  <a:lnTo>
                    <a:pt x="52643" y="9536"/>
                  </a:lnTo>
                  <a:lnTo>
                    <a:pt x="70185" y="13494"/>
                  </a:lnTo>
                </a:path>
                <a:path w="5116830" h="1180464">
                  <a:moveTo>
                    <a:pt x="106618" y="18892"/>
                  </a:moveTo>
                  <a:lnTo>
                    <a:pt x="106618" y="18892"/>
                  </a:lnTo>
                  <a:lnTo>
                    <a:pt x="124177" y="23031"/>
                  </a:lnTo>
                </a:path>
                <a:path w="5116830" h="1180464">
                  <a:moveTo>
                    <a:pt x="159261" y="28429"/>
                  </a:moveTo>
                  <a:lnTo>
                    <a:pt x="159261" y="28429"/>
                  </a:lnTo>
                  <a:lnTo>
                    <a:pt x="176803" y="32387"/>
                  </a:lnTo>
                </a:path>
                <a:path w="5116830" h="1180464">
                  <a:moveTo>
                    <a:pt x="211904" y="37785"/>
                  </a:moveTo>
                  <a:lnTo>
                    <a:pt x="211904" y="37785"/>
                  </a:lnTo>
                  <a:lnTo>
                    <a:pt x="229446" y="41923"/>
                  </a:lnTo>
                </a:path>
                <a:path w="5116830" h="1180464">
                  <a:moveTo>
                    <a:pt x="265879" y="47321"/>
                  </a:moveTo>
                  <a:lnTo>
                    <a:pt x="265879" y="47321"/>
                  </a:lnTo>
                  <a:lnTo>
                    <a:pt x="283421" y="51280"/>
                  </a:lnTo>
                </a:path>
                <a:path w="5116830" h="1180464">
                  <a:moveTo>
                    <a:pt x="318522" y="56678"/>
                  </a:moveTo>
                  <a:lnTo>
                    <a:pt x="318522" y="56678"/>
                  </a:lnTo>
                  <a:lnTo>
                    <a:pt x="336064" y="60816"/>
                  </a:lnTo>
                </a:path>
                <a:path w="5116830" h="1180464">
                  <a:moveTo>
                    <a:pt x="372497" y="66214"/>
                  </a:moveTo>
                  <a:lnTo>
                    <a:pt x="372497" y="66214"/>
                  </a:lnTo>
                  <a:lnTo>
                    <a:pt x="390057" y="70173"/>
                  </a:lnTo>
                </a:path>
                <a:path w="5116830" h="1180464">
                  <a:moveTo>
                    <a:pt x="425141" y="75571"/>
                  </a:moveTo>
                  <a:lnTo>
                    <a:pt x="425141" y="75571"/>
                  </a:lnTo>
                  <a:lnTo>
                    <a:pt x="442682" y="79709"/>
                  </a:lnTo>
                </a:path>
                <a:path w="5116830" h="1180464">
                  <a:moveTo>
                    <a:pt x="477784" y="85107"/>
                  </a:moveTo>
                  <a:lnTo>
                    <a:pt x="477784" y="85107"/>
                  </a:lnTo>
                  <a:lnTo>
                    <a:pt x="495326" y="89065"/>
                  </a:lnTo>
                </a:path>
                <a:path w="5116830" h="1180464">
                  <a:moveTo>
                    <a:pt x="531759" y="94463"/>
                  </a:moveTo>
                  <a:lnTo>
                    <a:pt x="531759" y="94463"/>
                  </a:lnTo>
                  <a:lnTo>
                    <a:pt x="549319" y="98602"/>
                  </a:lnTo>
                </a:path>
                <a:path w="5116830" h="1180464">
                  <a:moveTo>
                    <a:pt x="584402" y="104000"/>
                  </a:moveTo>
                  <a:lnTo>
                    <a:pt x="584402" y="104000"/>
                  </a:lnTo>
                  <a:lnTo>
                    <a:pt x="601944" y="107958"/>
                  </a:lnTo>
                </a:path>
                <a:path w="5116830" h="1180464">
                  <a:moveTo>
                    <a:pt x="637027" y="113356"/>
                  </a:moveTo>
                  <a:lnTo>
                    <a:pt x="637027" y="113356"/>
                  </a:lnTo>
                  <a:lnTo>
                    <a:pt x="655937" y="117494"/>
                  </a:lnTo>
                </a:path>
                <a:path w="5116830" h="1180464">
                  <a:moveTo>
                    <a:pt x="691020" y="122892"/>
                  </a:moveTo>
                  <a:lnTo>
                    <a:pt x="691020" y="122892"/>
                  </a:lnTo>
                  <a:lnTo>
                    <a:pt x="708562" y="126851"/>
                  </a:lnTo>
                </a:path>
                <a:path w="5116830" h="1180464">
                  <a:moveTo>
                    <a:pt x="743664" y="132249"/>
                  </a:moveTo>
                  <a:lnTo>
                    <a:pt x="743664" y="132249"/>
                  </a:lnTo>
                  <a:lnTo>
                    <a:pt x="761277" y="136387"/>
                  </a:lnTo>
                </a:path>
                <a:path w="5116830" h="1180464">
                  <a:moveTo>
                    <a:pt x="797620" y="141785"/>
                  </a:moveTo>
                  <a:lnTo>
                    <a:pt x="808415" y="144484"/>
                  </a:lnTo>
                  <a:lnTo>
                    <a:pt x="815252" y="145744"/>
                  </a:lnTo>
                </a:path>
                <a:path w="5116830" h="1180464">
                  <a:moveTo>
                    <a:pt x="848896" y="156540"/>
                  </a:moveTo>
                  <a:lnTo>
                    <a:pt x="848896" y="156540"/>
                  </a:lnTo>
                  <a:lnTo>
                    <a:pt x="866528" y="161937"/>
                  </a:lnTo>
                </a:path>
                <a:path w="5116830" h="1180464">
                  <a:moveTo>
                    <a:pt x="900172" y="171474"/>
                  </a:moveTo>
                  <a:lnTo>
                    <a:pt x="900172" y="171474"/>
                  </a:lnTo>
                  <a:lnTo>
                    <a:pt x="917804" y="176872"/>
                  </a:lnTo>
                </a:path>
                <a:path w="5116830" h="1180464">
                  <a:moveTo>
                    <a:pt x="952888" y="187668"/>
                  </a:moveTo>
                  <a:lnTo>
                    <a:pt x="952888" y="187668"/>
                  </a:lnTo>
                  <a:lnTo>
                    <a:pt x="969080" y="193066"/>
                  </a:lnTo>
                </a:path>
                <a:path w="5116830" h="1180464">
                  <a:moveTo>
                    <a:pt x="1004164" y="203861"/>
                  </a:moveTo>
                  <a:lnTo>
                    <a:pt x="1004164" y="203861"/>
                  </a:lnTo>
                  <a:lnTo>
                    <a:pt x="1021616" y="208000"/>
                  </a:lnTo>
                </a:path>
                <a:path w="5116830" h="1180464">
                  <a:moveTo>
                    <a:pt x="1055440" y="218796"/>
                  </a:moveTo>
                  <a:lnTo>
                    <a:pt x="1055440" y="218796"/>
                  </a:lnTo>
                  <a:lnTo>
                    <a:pt x="1072892" y="224194"/>
                  </a:lnTo>
                </a:path>
                <a:path w="5116830" h="1180464">
                  <a:moveTo>
                    <a:pt x="1107975" y="234989"/>
                  </a:moveTo>
                  <a:lnTo>
                    <a:pt x="1107975" y="234989"/>
                  </a:lnTo>
                  <a:lnTo>
                    <a:pt x="1124347" y="240387"/>
                  </a:lnTo>
                </a:path>
                <a:path w="5116830" h="1180464">
                  <a:moveTo>
                    <a:pt x="1159431" y="249744"/>
                  </a:moveTo>
                  <a:lnTo>
                    <a:pt x="1159431" y="249744"/>
                  </a:lnTo>
                  <a:lnTo>
                    <a:pt x="1176883" y="255142"/>
                  </a:lnTo>
                </a:path>
                <a:path w="5116830" h="1180464">
                  <a:moveTo>
                    <a:pt x="1210707" y="265938"/>
                  </a:moveTo>
                  <a:lnTo>
                    <a:pt x="1210707" y="265938"/>
                  </a:lnTo>
                  <a:lnTo>
                    <a:pt x="1228159" y="271336"/>
                  </a:lnTo>
                </a:path>
                <a:path w="5116830" h="1180464">
                  <a:moveTo>
                    <a:pt x="1261983" y="280872"/>
                  </a:moveTo>
                  <a:lnTo>
                    <a:pt x="1261983" y="280872"/>
                  </a:lnTo>
                  <a:lnTo>
                    <a:pt x="1279435" y="286270"/>
                  </a:lnTo>
                </a:path>
                <a:path w="5116830" h="1180464">
                  <a:moveTo>
                    <a:pt x="1314519" y="297066"/>
                  </a:moveTo>
                  <a:lnTo>
                    <a:pt x="1314519" y="297066"/>
                  </a:lnTo>
                  <a:lnTo>
                    <a:pt x="1330711" y="302464"/>
                  </a:lnTo>
                </a:path>
                <a:path w="5116830" h="1180464">
                  <a:moveTo>
                    <a:pt x="1365795" y="313259"/>
                  </a:moveTo>
                  <a:lnTo>
                    <a:pt x="1365795" y="313259"/>
                  </a:lnTo>
                  <a:lnTo>
                    <a:pt x="1383426" y="317218"/>
                  </a:lnTo>
                </a:path>
                <a:path w="5116830" h="1180464">
                  <a:moveTo>
                    <a:pt x="1417071" y="328014"/>
                  </a:moveTo>
                  <a:lnTo>
                    <a:pt x="1417071" y="328014"/>
                  </a:lnTo>
                  <a:lnTo>
                    <a:pt x="1434702" y="333412"/>
                  </a:lnTo>
                </a:path>
                <a:path w="5116830" h="1180464">
                  <a:moveTo>
                    <a:pt x="1469786" y="344208"/>
                  </a:moveTo>
                  <a:lnTo>
                    <a:pt x="1469786" y="344208"/>
                  </a:lnTo>
                  <a:lnTo>
                    <a:pt x="1485978" y="349606"/>
                  </a:lnTo>
                </a:path>
                <a:path w="5116830" h="1180464">
                  <a:moveTo>
                    <a:pt x="1521062" y="359142"/>
                  </a:moveTo>
                  <a:lnTo>
                    <a:pt x="1521062" y="359142"/>
                  </a:lnTo>
                  <a:lnTo>
                    <a:pt x="1538514" y="364540"/>
                  </a:lnTo>
                </a:path>
                <a:path w="5116830" h="1180464">
                  <a:moveTo>
                    <a:pt x="1572338" y="375336"/>
                  </a:moveTo>
                  <a:lnTo>
                    <a:pt x="1572338" y="375336"/>
                  </a:lnTo>
                  <a:lnTo>
                    <a:pt x="1589970" y="380734"/>
                  </a:lnTo>
                </a:path>
                <a:path w="5116830" h="1180464">
                  <a:moveTo>
                    <a:pt x="1623614" y="390090"/>
                  </a:moveTo>
                  <a:lnTo>
                    <a:pt x="1623614" y="390090"/>
                  </a:lnTo>
                  <a:lnTo>
                    <a:pt x="1641246" y="395488"/>
                  </a:lnTo>
                </a:path>
                <a:path w="5116830" h="1180464">
                  <a:moveTo>
                    <a:pt x="1676329" y="406284"/>
                  </a:moveTo>
                  <a:lnTo>
                    <a:pt x="1676329" y="406284"/>
                  </a:lnTo>
                  <a:lnTo>
                    <a:pt x="1693781" y="411682"/>
                  </a:lnTo>
                </a:path>
                <a:path w="5116830" h="1180464">
                  <a:moveTo>
                    <a:pt x="1727605" y="421218"/>
                  </a:moveTo>
                  <a:lnTo>
                    <a:pt x="1727605" y="421218"/>
                  </a:lnTo>
                  <a:lnTo>
                    <a:pt x="1745057" y="426616"/>
                  </a:lnTo>
                </a:path>
                <a:path w="5116830" h="1180464">
                  <a:moveTo>
                    <a:pt x="1778881" y="437412"/>
                  </a:moveTo>
                  <a:lnTo>
                    <a:pt x="1778881" y="437412"/>
                  </a:lnTo>
                  <a:lnTo>
                    <a:pt x="1796333" y="441550"/>
                  </a:lnTo>
                </a:path>
                <a:path w="5116830" h="1180464">
                  <a:moveTo>
                    <a:pt x="1831417" y="452346"/>
                  </a:moveTo>
                  <a:lnTo>
                    <a:pt x="1831417" y="452346"/>
                  </a:lnTo>
                  <a:lnTo>
                    <a:pt x="1849048" y="457744"/>
                  </a:lnTo>
                </a:path>
                <a:path w="5116830" h="1180464">
                  <a:moveTo>
                    <a:pt x="1882693" y="467101"/>
                  </a:moveTo>
                  <a:lnTo>
                    <a:pt x="1882693" y="467101"/>
                  </a:lnTo>
                  <a:lnTo>
                    <a:pt x="1900324" y="472498"/>
                  </a:lnTo>
                </a:path>
                <a:path w="5116830" h="1180464">
                  <a:moveTo>
                    <a:pt x="1935408" y="483294"/>
                  </a:moveTo>
                  <a:lnTo>
                    <a:pt x="1935408" y="483294"/>
                  </a:lnTo>
                  <a:lnTo>
                    <a:pt x="1951600" y="488692"/>
                  </a:lnTo>
                </a:path>
                <a:path w="5116830" h="1180464">
                  <a:moveTo>
                    <a:pt x="1986684" y="498229"/>
                  </a:moveTo>
                  <a:lnTo>
                    <a:pt x="1986684" y="498229"/>
                  </a:lnTo>
                  <a:lnTo>
                    <a:pt x="2004316" y="503627"/>
                  </a:lnTo>
                </a:path>
                <a:path w="5116830" h="1180464">
                  <a:moveTo>
                    <a:pt x="2037960" y="514422"/>
                  </a:moveTo>
                  <a:lnTo>
                    <a:pt x="2037960" y="514422"/>
                  </a:lnTo>
                  <a:lnTo>
                    <a:pt x="2055592" y="518381"/>
                  </a:lnTo>
                </a:path>
                <a:path w="5116830" h="1180464">
                  <a:moveTo>
                    <a:pt x="2090675" y="529177"/>
                  </a:moveTo>
                  <a:lnTo>
                    <a:pt x="2090675" y="529177"/>
                  </a:lnTo>
                  <a:lnTo>
                    <a:pt x="2106868" y="534575"/>
                  </a:lnTo>
                </a:path>
                <a:path w="5116830" h="1180464">
                  <a:moveTo>
                    <a:pt x="2141951" y="544111"/>
                  </a:moveTo>
                  <a:lnTo>
                    <a:pt x="2141951" y="544111"/>
                  </a:lnTo>
                  <a:lnTo>
                    <a:pt x="2159403" y="549509"/>
                  </a:lnTo>
                </a:path>
                <a:path w="5116830" h="1180464">
                  <a:moveTo>
                    <a:pt x="2193227" y="560305"/>
                  </a:moveTo>
                  <a:lnTo>
                    <a:pt x="2193227" y="560305"/>
                  </a:lnTo>
                  <a:lnTo>
                    <a:pt x="2210679" y="565703"/>
                  </a:lnTo>
                </a:path>
                <a:path w="5116830" h="1180464">
                  <a:moveTo>
                    <a:pt x="2245763" y="575059"/>
                  </a:moveTo>
                  <a:lnTo>
                    <a:pt x="2245763" y="575059"/>
                  </a:lnTo>
                  <a:lnTo>
                    <a:pt x="2261955" y="580457"/>
                  </a:lnTo>
                </a:path>
                <a:path w="5116830" h="1180464">
                  <a:moveTo>
                    <a:pt x="2297039" y="589957"/>
                  </a:moveTo>
                  <a:lnTo>
                    <a:pt x="2297039" y="589957"/>
                  </a:lnTo>
                  <a:lnTo>
                    <a:pt x="2314671" y="595355"/>
                  </a:lnTo>
                </a:path>
                <a:path w="5116830" h="1180464">
                  <a:moveTo>
                    <a:pt x="2348315" y="606151"/>
                  </a:moveTo>
                  <a:lnTo>
                    <a:pt x="2348315" y="606151"/>
                  </a:lnTo>
                  <a:lnTo>
                    <a:pt x="2365947" y="611549"/>
                  </a:lnTo>
                </a:path>
                <a:path w="5116830" h="1180464">
                  <a:moveTo>
                    <a:pt x="2401030" y="621014"/>
                  </a:moveTo>
                  <a:lnTo>
                    <a:pt x="2401030" y="621014"/>
                  </a:lnTo>
                  <a:lnTo>
                    <a:pt x="2417223" y="626411"/>
                  </a:lnTo>
                </a:path>
                <a:path w="5116830" h="1180464">
                  <a:moveTo>
                    <a:pt x="2452306" y="635858"/>
                  </a:moveTo>
                  <a:lnTo>
                    <a:pt x="2452306" y="635858"/>
                  </a:lnTo>
                  <a:lnTo>
                    <a:pt x="2469938" y="641256"/>
                  </a:lnTo>
                </a:path>
                <a:path w="5116830" h="1180464">
                  <a:moveTo>
                    <a:pt x="2505022" y="650702"/>
                  </a:moveTo>
                  <a:lnTo>
                    <a:pt x="2505022" y="650702"/>
                  </a:lnTo>
                  <a:lnTo>
                    <a:pt x="2522473" y="654751"/>
                  </a:lnTo>
                </a:path>
                <a:path w="5116830" h="1180464">
                  <a:moveTo>
                    <a:pt x="2556298" y="664197"/>
                  </a:moveTo>
                  <a:lnTo>
                    <a:pt x="2556298" y="664197"/>
                  </a:lnTo>
                  <a:lnTo>
                    <a:pt x="2573749" y="669613"/>
                  </a:lnTo>
                </a:path>
                <a:path w="5116830" h="1180464">
                  <a:moveTo>
                    <a:pt x="2608833" y="679059"/>
                  </a:moveTo>
                  <a:lnTo>
                    <a:pt x="2608833" y="679059"/>
                  </a:lnTo>
                  <a:lnTo>
                    <a:pt x="2626465" y="683108"/>
                  </a:lnTo>
                </a:path>
                <a:path w="5116830" h="1180464">
                  <a:moveTo>
                    <a:pt x="2660109" y="692554"/>
                  </a:moveTo>
                  <a:lnTo>
                    <a:pt x="2660109" y="692554"/>
                  </a:lnTo>
                  <a:lnTo>
                    <a:pt x="2677741" y="697952"/>
                  </a:lnTo>
                </a:path>
                <a:path w="5116830" h="1180464">
                  <a:moveTo>
                    <a:pt x="2712824" y="707398"/>
                  </a:moveTo>
                  <a:lnTo>
                    <a:pt x="2712824" y="707398"/>
                  </a:lnTo>
                  <a:lnTo>
                    <a:pt x="2730276" y="711447"/>
                  </a:lnTo>
                </a:path>
                <a:path w="5116830" h="1180464">
                  <a:moveTo>
                    <a:pt x="2765360" y="720911"/>
                  </a:moveTo>
                  <a:lnTo>
                    <a:pt x="2765360" y="720911"/>
                  </a:lnTo>
                  <a:lnTo>
                    <a:pt x="2782992" y="726309"/>
                  </a:lnTo>
                </a:path>
                <a:path w="5116830" h="1180464">
                  <a:moveTo>
                    <a:pt x="2816636" y="735756"/>
                  </a:moveTo>
                  <a:lnTo>
                    <a:pt x="2816636" y="735756"/>
                  </a:lnTo>
                  <a:lnTo>
                    <a:pt x="2834268" y="739804"/>
                  </a:lnTo>
                </a:path>
                <a:path w="5116830" h="1180464">
                  <a:moveTo>
                    <a:pt x="2869351" y="749250"/>
                  </a:moveTo>
                  <a:lnTo>
                    <a:pt x="2869351" y="749250"/>
                  </a:lnTo>
                  <a:lnTo>
                    <a:pt x="2886983" y="754648"/>
                  </a:lnTo>
                </a:path>
                <a:path w="5116830" h="1180464">
                  <a:moveTo>
                    <a:pt x="2920627" y="764095"/>
                  </a:moveTo>
                  <a:lnTo>
                    <a:pt x="2920627" y="764095"/>
                  </a:lnTo>
                  <a:lnTo>
                    <a:pt x="2938259" y="768143"/>
                  </a:lnTo>
                </a:path>
                <a:path w="5116830" h="1180464">
                  <a:moveTo>
                    <a:pt x="2973342" y="777608"/>
                  </a:moveTo>
                  <a:lnTo>
                    <a:pt x="2973342" y="777608"/>
                  </a:lnTo>
                  <a:lnTo>
                    <a:pt x="2990794" y="783005"/>
                  </a:lnTo>
                </a:path>
                <a:path w="5116830" h="1180464">
                  <a:moveTo>
                    <a:pt x="3025878" y="792452"/>
                  </a:moveTo>
                  <a:lnTo>
                    <a:pt x="3025878" y="792452"/>
                  </a:lnTo>
                  <a:lnTo>
                    <a:pt x="3042070" y="796500"/>
                  </a:lnTo>
                </a:path>
                <a:path w="5116830" h="1180464">
                  <a:moveTo>
                    <a:pt x="3077154" y="805947"/>
                  </a:moveTo>
                  <a:lnTo>
                    <a:pt x="3077154" y="805947"/>
                  </a:lnTo>
                  <a:lnTo>
                    <a:pt x="3094786" y="811345"/>
                  </a:lnTo>
                </a:path>
                <a:path w="5116830" h="1180464">
                  <a:moveTo>
                    <a:pt x="3129869" y="820791"/>
                  </a:moveTo>
                  <a:lnTo>
                    <a:pt x="3129869" y="820791"/>
                  </a:lnTo>
                  <a:lnTo>
                    <a:pt x="3147321" y="824857"/>
                  </a:lnTo>
                </a:path>
                <a:path w="5116830" h="1180464">
                  <a:moveTo>
                    <a:pt x="3181145" y="834304"/>
                  </a:moveTo>
                  <a:lnTo>
                    <a:pt x="3181145" y="834304"/>
                  </a:lnTo>
                  <a:lnTo>
                    <a:pt x="3198597" y="839702"/>
                  </a:lnTo>
                </a:path>
                <a:path w="5116830" h="1180464">
                  <a:moveTo>
                    <a:pt x="3233681" y="849148"/>
                  </a:moveTo>
                  <a:lnTo>
                    <a:pt x="3236379" y="849148"/>
                  </a:lnTo>
                  <a:lnTo>
                    <a:pt x="3251312" y="853197"/>
                  </a:lnTo>
                </a:path>
                <a:path w="5116830" h="1180464">
                  <a:moveTo>
                    <a:pt x="3286396" y="861293"/>
                  </a:moveTo>
                  <a:lnTo>
                    <a:pt x="3286396" y="861293"/>
                  </a:lnTo>
                  <a:lnTo>
                    <a:pt x="3304028" y="866691"/>
                  </a:lnTo>
                </a:path>
                <a:path w="5116830" h="1180464">
                  <a:moveTo>
                    <a:pt x="3339111" y="874806"/>
                  </a:moveTo>
                  <a:lnTo>
                    <a:pt x="3339111" y="874806"/>
                  </a:lnTo>
                  <a:lnTo>
                    <a:pt x="3356563" y="878855"/>
                  </a:lnTo>
                </a:path>
                <a:path w="5116830" h="1180464">
                  <a:moveTo>
                    <a:pt x="3390387" y="888301"/>
                  </a:moveTo>
                  <a:lnTo>
                    <a:pt x="3390387" y="888301"/>
                  </a:lnTo>
                  <a:lnTo>
                    <a:pt x="3407839" y="892350"/>
                  </a:lnTo>
                </a:path>
                <a:path w="5116830" h="1180464">
                  <a:moveTo>
                    <a:pt x="3442923" y="900446"/>
                  </a:moveTo>
                  <a:lnTo>
                    <a:pt x="3442923" y="900446"/>
                  </a:lnTo>
                  <a:lnTo>
                    <a:pt x="3460555" y="904495"/>
                  </a:lnTo>
                </a:path>
                <a:path w="5116830" h="1180464">
                  <a:moveTo>
                    <a:pt x="3495638" y="913941"/>
                  </a:moveTo>
                  <a:lnTo>
                    <a:pt x="3495638" y="913941"/>
                  </a:lnTo>
                  <a:lnTo>
                    <a:pt x="3513090" y="917990"/>
                  </a:lnTo>
                </a:path>
                <a:path w="5116830" h="1180464">
                  <a:moveTo>
                    <a:pt x="3548174" y="926087"/>
                  </a:moveTo>
                  <a:lnTo>
                    <a:pt x="3548174" y="926087"/>
                  </a:lnTo>
                  <a:lnTo>
                    <a:pt x="3565805" y="931503"/>
                  </a:lnTo>
                </a:path>
                <a:path w="5116830" h="1180464">
                  <a:moveTo>
                    <a:pt x="3600889" y="939599"/>
                  </a:moveTo>
                  <a:lnTo>
                    <a:pt x="3600889" y="939599"/>
                  </a:lnTo>
                  <a:lnTo>
                    <a:pt x="3618341" y="943648"/>
                  </a:lnTo>
                </a:path>
                <a:path w="5116830" h="1180464">
                  <a:moveTo>
                    <a:pt x="3653424" y="953094"/>
                  </a:moveTo>
                  <a:lnTo>
                    <a:pt x="3653424" y="953094"/>
                  </a:lnTo>
                  <a:lnTo>
                    <a:pt x="3671056" y="957143"/>
                  </a:lnTo>
                </a:path>
                <a:path w="5116830" h="1180464">
                  <a:moveTo>
                    <a:pt x="3704880" y="965240"/>
                  </a:moveTo>
                  <a:lnTo>
                    <a:pt x="3710278" y="966589"/>
                  </a:lnTo>
                  <a:lnTo>
                    <a:pt x="3723771" y="969288"/>
                  </a:lnTo>
                </a:path>
                <a:path w="5116830" h="1180464">
                  <a:moveTo>
                    <a:pt x="3758855" y="976036"/>
                  </a:moveTo>
                  <a:lnTo>
                    <a:pt x="3758855" y="976036"/>
                  </a:lnTo>
                  <a:lnTo>
                    <a:pt x="3776307" y="978752"/>
                  </a:lnTo>
                </a:path>
                <a:path w="5116830" h="1180464">
                  <a:moveTo>
                    <a:pt x="3811390" y="985500"/>
                  </a:moveTo>
                  <a:lnTo>
                    <a:pt x="3811390" y="985500"/>
                  </a:lnTo>
                  <a:lnTo>
                    <a:pt x="3829022" y="989548"/>
                  </a:lnTo>
                </a:path>
                <a:path w="5116830" h="1180464">
                  <a:moveTo>
                    <a:pt x="3864106" y="996296"/>
                  </a:moveTo>
                  <a:lnTo>
                    <a:pt x="3864106" y="996296"/>
                  </a:lnTo>
                  <a:lnTo>
                    <a:pt x="3881558" y="998995"/>
                  </a:lnTo>
                </a:path>
                <a:path w="5116830" h="1180464">
                  <a:moveTo>
                    <a:pt x="3918080" y="1005742"/>
                  </a:moveTo>
                  <a:lnTo>
                    <a:pt x="3918080" y="1005742"/>
                  </a:lnTo>
                  <a:lnTo>
                    <a:pt x="3935532" y="1008441"/>
                  </a:lnTo>
                </a:path>
                <a:path w="5116830" h="1180464">
                  <a:moveTo>
                    <a:pt x="3970616" y="1015189"/>
                  </a:moveTo>
                  <a:lnTo>
                    <a:pt x="3970616" y="1015189"/>
                  </a:lnTo>
                  <a:lnTo>
                    <a:pt x="3988248" y="1019237"/>
                  </a:lnTo>
                </a:path>
                <a:path w="5116830" h="1180464">
                  <a:moveTo>
                    <a:pt x="4023331" y="1025984"/>
                  </a:moveTo>
                  <a:lnTo>
                    <a:pt x="4023331" y="1025984"/>
                  </a:lnTo>
                  <a:lnTo>
                    <a:pt x="4040783" y="1028683"/>
                  </a:lnTo>
                </a:path>
                <a:path w="5116830" h="1180464">
                  <a:moveTo>
                    <a:pt x="4077306" y="1034099"/>
                  </a:moveTo>
                  <a:lnTo>
                    <a:pt x="4077306" y="1034099"/>
                  </a:lnTo>
                  <a:lnTo>
                    <a:pt x="4094758" y="1036798"/>
                  </a:lnTo>
                </a:path>
                <a:path w="5116830" h="1180464">
                  <a:moveTo>
                    <a:pt x="4129841" y="1042196"/>
                  </a:moveTo>
                  <a:lnTo>
                    <a:pt x="4129841" y="1042196"/>
                  </a:lnTo>
                  <a:lnTo>
                    <a:pt x="4148912" y="1044895"/>
                  </a:lnTo>
                </a:path>
                <a:path w="5116830" h="1180464">
                  <a:moveTo>
                    <a:pt x="4183996" y="1050293"/>
                  </a:moveTo>
                  <a:lnTo>
                    <a:pt x="4183996" y="1050293"/>
                  </a:lnTo>
                  <a:lnTo>
                    <a:pt x="4201448" y="1052992"/>
                  </a:lnTo>
                </a:path>
                <a:path w="5116830" h="1180464">
                  <a:moveTo>
                    <a:pt x="4236531" y="1058390"/>
                  </a:moveTo>
                  <a:lnTo>
                    <a:pt x="4236531" y="1058390"/>
                  </a:lnTo>
                  <a:lnTo>
                    <a:pt x="4255423" y="1061089"/>
                  </a:lnTo>
                </a:path>
                <a:path w="5116830" h="1180464">
                  <a:moveTo>
                    <a:pt x="4290506" y="1066487"/>
                  </a:moveTo>
                  <a:lnTo>
                    <a:pt x="4306699" y="1069186"/>
                  </a:lnTo>
                  <a:lnTo>
                    <a:pt x="4308138" y="1069186"/>
                  </a:lnTo>
                </a:path>
                <a:path w="5116830" h="1180464">
                  <a:moveTo>
                    <a:pt x="4344481" y="1069186"/>
                  </a:moveTo>
                  <a:lnTo>
                    <a:pt x="4344481" y="1069186"/>
                  </a:lnTo>
                  <a:lnTo>
                    <a:pt x="4362113" y="1070535"/>
                  </a:lnTo>
                </a:path>
                <a:path w="5116830" h="1180464">
                  <a:moveTo>
                    <a:pt x="4398456" y="1071885"/>
                  </a:moveTo>
                  <a:lnTo>
                    <a:pt x="4398456" y="1071885"/>
                  </a:lnTo>
                  <a:lnTo>
                    <a:pt x="4416087" y="1071885"/>
                  </a:lnTo>
                </a:path>
                <a:path w="5116830" h="1180464">
                  <a:moveTo>
                    <a:pt x="4452430" y="1073234"/>
                  </a:moveTo>
                  <a:lnTo>
                    <a:pt x="4452430" y="1073234"/>
                  </a:lnTo>
                  <a:lnTo>
                    <a:pt x="4470062" y="1074584"/>
                  </a:lnTo>
                </a:path>
                <a:path w="5116830" h="1180464">
                  <a:moveTo>
                    <a:pt x="4506405" y="1074584"/>
                  </a:moveTo>
                  <a:lnTo>
                    <a:pt x="4506405" y="1074584"/>
                  </a:lnTo>
                  <a:lnTo>
                    <a:pt x="4524037" y="1075933"/>
                  </a:lnTo>
                </a:path>
                <a:path w="5116830" h="1180464">
                  <a:moveTo>
                    <a:pt x="4560380" y="1077283"/>
                  </a:moveTo>
                  <a:lnTo>
                    <a:pt x="4560380" y="1077283"/>
                  </a:lnTo>
                  <a:lnTo>
                    <a:pt x="4578012" y="1077283"/>
                  </a:lnTo>
                </a:path>
                <a:path w="5116830" h="1180464">
                  <a:moveTo>
                    <a:pt x="4614535" y="1078632"/>
                  </a:moveTo>
                  <a:lnTo>
                    <a:pt x="4614535" y="1078632"/>
                  </a:lnTo>
                  <a:lnTo>
                    <a:pt x="4631986" y="1079982"/>
                  </a:lnTo>
                </a:path>
                <a:path w="5116830" h="1180464">
                  <a:moveTo>
                    <a:pt x="4668509" y="1079982"/>
                  </a:moveTo>
                  <a:lnTo>
                    <a:pt x="4668509" y="1079982"/>
                  </a:lnTo>
                  <a:lnTo>
                    <a:pt x="4685961" y="1081331"/>
                  </a:lnTo>
                </a:path>
                <a:path w="5116830" h="1180464">
                  <a:moveTo>
                    <a:pt x="4722484" y="1082699"/>
                  </a:moveTo>
                  <a:lnTo>
                    <a:pt x="4722484" y="1082699"/>
                  </a:lnTo>
                  <a:lnTo>
                    <a:pt x="4739936" y="1082699"/>
                  </a:lnTo>
                </a:path>
                <a:path w="5116830" h="1180464">
                  <a:moveTo>
                    <a:pt x="4776459" y="1084048"/>
                  </a:moveTo>
                  <a:lnTo>
                    <a:pt x="4776459" y="1084048"/>
                  </a:lnTo>
                  <a:lnTo>
                    <a:pt x="4793911" y="1085398"/>
                  </a:lnTo>
                </a:path>
                <a:path w="5116830" h="1180464">
                  <a:moveTo>
                    <a:pt x="4830434" y="1085398"/>
                  </a:moveTo>
                  <a:lnTo>
                    <a:pt x="4830434" y="1085398"/>
                  </a:lnTo>
                  <a:lnTo>
                    <a:pt x="4847885" y="1086747"/>
                  </a:lnTo>
                </a:path>
                <a:path w="5116830" h="1180464">
                  <a:moveTo>
                    <a:pt x="4884408" y="1088097"/>
                  </a:moveTo>
                  <a:lnTo>
                    <a:pt x="4884408" y="1088097"/>
                  </a:lnTo>
                  <a:lnTo>
                    <a:pt x="4901860" y="1088097"/>
                  </a:lnTo>
                </a:path>
                <a:path w="5116830" h="1180464">
                  <a:moveTo>
                    <a:pt x="4938383" y="1089446"/>
                  </a:moveTo>
                  <a:lnTo>
                    <a:pt x="4938383" y="1089446"/>
                  </a:lnTo>
                  <a:lnTo>
                    <a:pt x="4955835" y="1090796"/>
                  </a:lnTo>
                </a:path>
                <a:path w="5116830" h="1180464">
                  <a:moveTo>
                    <a:pt x="4992358" y="1090796"/>
                  </a:moveTo>
                  <a:lnTo>
                    <a:pt x="4992358" y="1090796"/>
                  </a:lnTo>
                  <a:lnTo>
                    <a:pt x="5009990" y="1092145"/>
                  </a:lnTo>
                </a:path>
                <a:path w="5116830" h="1180464">
                  <a:moveTo>
                    <a:pt x="5046333" y="1093495"/>
                  </a:moveTo>
                  <a:lnTo>
                    <a:pt x="5046333" y="1093495"/>
                  </a:lnTo>
                  <a:lnTo>
                    <a:pt x="5063964" y="1093495"/>
                  </a:lnTo>
                </a:path>
                <a:path w="5116830" h="1180464">
                  <a:moveTo>
                    <a:pt x="5100307" y="1094844"/>
                  </a:moveTo>
                  <a:lnTo>
                    <a:pt x="5100307" y="1094844"/>
                  </a:lnTo>
                  <a:lnTo>
                    <a:pt x="5116500" y="1096193"/>
                  </a:lnTo>
                </a:path>
              </a:pathLst>
            </a:custGeom>
            <a:ln w="1349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088905" y="3644148"/>
              <a:ext cx="187598" cy="107994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298111" y="3607712"/>
              <a:ext cx="79630" cy="140382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4399305" y="3607714"/>
              <a:ext cx="128905" cy="144780"/>
            </a:xfrm>
            <a:custGeom>
              <a:avLst/>
              <a:gdLst/>
              <a:ahLst/>
              <a:cxnLst/>
              <a:rect l="l" t="t" r="r" b="b"/>
              <a:pathLst>
                <a:path w="128904" h="144779">
                  <a:moveTo>
                    <a:pt x="94462" y="130937"/>
                  </a:moveTo>
                  <a:lnTo>
                    <a:pt x="86360" y="130937"/>
                  </a:lnTo>
                  <a:lnTo>
                    <a:pt x="85013" y="129590"/>
                  </a:lnTo>
                  <a:lnTo>
                    <a:pt x="83667" y="128244"/>
                  </a:lnTo>
                  <a:lnTo>
                    <a:pt x="83667" y="90436"/>
                  </a:lnTo>
                  <a:lnTo>
                    <a:pt x="83667" y="63449"/>
                  </a:lnTo>
                  <a:lnTo>
                    <a:pt x="81178" y="51816"/>
                  </a:lnTo>
                  <a:lnTo>
                    <a:pt x="80708" y="51282"/>
                  </a:lnTo>
                  <a:lnTo>
                    <a:pt x="73875" y="43357"/>
                  </a:lnTo>
                  <a:lnTo>
                    <a:pt x="62026" y="38188"/>
                  </a:lnTo>
                  <a:lnTo>
                    <a:pt x="45885" y="36436"/>
                  </a:lnTo>
                  <a:lnTo>
                    <a:pt x="35331" y="37198"/>
                  </a:lnTo>
                  <a:lnTo>
                    <a:pt x="26022" y="39471"/>
                  </a:lnTo>
                  <a:lnTo>
                    <a:pt x="18224" y="43268"/>
                  </a:lnTo>
                  <a:lnTo>
                    <a:pt x="12230" y="48590"/>
                  </a:lnTo>
                  <a:lnTo>
                    <a:pt x="6832" y="54000"/>
                  </a:lnTo>
                  <a:lnTo>
                    <a:pt x="5397" y="59397"/>
                  </a:lnTo>
                  <a:lnTo>
                    <a:pt x="5397" y="68846"/>
                  </a:lnTo>
                  <a:lnTo>
                    <a:pt x="21590" y="68846"/>
                  </a:lnTo>
                  <a:lnTo>
                    <a:pt x="23698" y="60972"/>
                  </a:lnTo>
                  <a:lnTo>
                    <a:pt x="28041" y="55511"/>
                  </a:lnTo>
                  <a:lnTo>
                    <a:pt x="34925" y="52324"/>
                  </a:lnTo>
                  <a:lnTo>
                    <a:pt x="44615" y="51282"/>
                  </a:lnTo>
                  <a:lnTo>
                    <a:pt x="54419" y="52273"/>
                  </a:lnTo>
                  <a:lnTo>
                    <a:pt x="61582" y="55168"/>
                  </a:lnTo>
                  <a:lnTo>
                    <a:pt x="65976" y="59842"/>
                  </a:lnTo>
                  <a:lnTo>
                    <a:pt x="67475" y="66141"/>
                  </a:lnTo>
                  <a:lnTo>
                    <a:pt x="67475" y="76949"/>
                  </a:lnTo>
                  <a:lnTo>
                    <a:pt x="67475" y="90436"/>
                  </a:lnTo>
                  <a:lnTo>
                    <a:pt x="67475" y="113398"/>
                  </a:lnTo>
                  <a:lnTo>
                    <a:pt x="66205" y="117449"/>
                  </a:lnTo>
                  <a:lnTo>
                    <a:pt x="36525" y="130937"/>
                  </a:lnTo>
                  <a:lnTo>
                    <a:pt x="24295" y="130937"/>
                  </a:lnTo>
                  <a:lnTo>
                    <a:pt x="17627" y="124193"/>
                  </a:lnTo>
                  <a:lnTo>
                    <a:pt x="17627" y="114744"/>
                  </a:lnTo>
                  <a:lnTo>
                    <a:pt x="58750" y="93141"/>
                  </a:lnTo>
                  <a:lnTo>
                    <a:pt x="63474" y="92036"/>
                  </a:lnTo>
                  <a:lnTo>
                    <a:pt x="67475" y="90436"/>
                  </a:lnTo>
                  <a:lnTo>
                    <a:pt x="67475" y="76949"/>
                  </a:lnTo>
                  <a:lnTo>
                    <a:pt x="63512" y="79641"/>
                  </a:lnTo>
                  <a:lnTo>
                    <a:pt x="50012" y="82346"/>
                  </a:lnTo>
                  <a:lnTo>
                    <a:pt x="10858" y="92341"/>
                  </a:lnTo>
                  <a:lnTo>
                    <a:pt x="0" y="114744"/>
                  </a:lnTo>
                  <a:lnTo>
                    <a:pt x="2425" y="126784"/>
                  </a:lnTo>
                  <a:lnTo>
                    <a:pt x="9296" y="136169"/>
                  </a:lnTo>
                  <a:lnTo>
                    <a:pt x="19964" y="142265"/>
                  </a:lnTo>
                  <a:lnTo>
                    <a:pt x="33820" y="144437"/>
                  </a:lnTo>
                  <a:lnTo>
                    <a:pt x="42646" y="143637"/>
                  </a:lnTo>
                  <a:lnTo>
                    <a:pt x="51117" y="141058"/>
                  </a:lnTo>
                  <a:lnTo>
                    <a:pt x="59359" y="136461"/>
                  </a:lnTo>
                  <a:lnTo>
                    <a:pt x="65874" y="130937"/>
                  </a:lnTo>
                  <a:lnTo>
                    <a:pt x="67475" y="129590"/>
                  </a:lnTo>
                  <a:lnTo>
                    <a:pt x="68910" y="140385"/>
                  </a:lnTo>
                  <a:lnTo>
                    <a:pt x="74307" y="144437"/>
                  </a:lnTo>
                  <a:lnTo>
                    <a:pt x="90500" y="144437"/>
                  </a:lnTo>
                  <a:lnTo>
                    <a:pt x="94462" y="143090"/>
                  </a:lnTo>
                  <a:lnTo>
                    <a:pt x="94462" y="130937"/>
                  </a:lnTo>
                  <a:close/>
                </a:path>
                <a:path w="128904" h="144779">
                  <a:moveTo>
                    <a:pt x="128282" y="0"/>
                  </a:moveTo>
                  <a:lnTo>
                    <a:pt x="112090" y="0"/>
                  </a:lnTo>
                  <a:lnTo>
                    <a:pt x="112090" y="140385"/>
                  </a:lnTo>
                  <a:lnTo>
                    <a:pt x="128282" y="140385"/>
                  </a:lnTo>
                  <a:lnTo>
                    <a:pt x="1282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558539" y="3607712"/>
              <a:ext cx="429279" cy="14443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017504" y="3607712"/>
              <a:ext cx="209242" cy="144430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248336" y="3644148"/>
              <a:ext cx="197007" cy="103946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3639475" y="2618217"/>
              <a:ext cx="5116830" cy="1065530"/>
            </a:xfrm>
            <a:custGeom>
              <a:avLst/>
              <a:gdLst/>
              <a:ahLst/>
              <a:cxnLst/>
              <a:rect l="l" t="t" r="r" b="b"/>
              <a:pathLst>
                <a:path w="5116830" h="1065529">
                  <a:moveTo>
                    <a:pt x="1927312" y="1065083"/>
                  </a:moveTo>
                  <a:lnTo>
                    <a:pt x="1927312" y="1065083"/>
                  </a:lnTo>
                  <a:lnTo>
                    <a:pt x="2449607" y="1065083"/>
                  </a:lnTo>
                </a:path>
                <a:path w="5116830" h="1065529">
                  <a:moveTo>
                    <a:pt x="0" y="0"/>
                  </a:moveTo>
                  <a:lnTo>
                    <a:pt x="0" y="0"/>
                  </a:lnTo>
                  <a:lnTo>
                    <a:pt x="5116500" y="0"/>
                  </a:lnTo>
                </a:path>
              </a:pathLst>
            </a:custGeom>
            <a:ln w="4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639475" y="1482852"/>
              <a:ext cx="5116830" cy="2415540"/>
            </a:xfrm>
            <a:custGeom>
              <a:avLst/>
              <a:gdLst/>
              <a:ahLst/>
              <a:cxnLst/>
              <a:rect l="l" t="t" r="r" b="b"/>
              <a:pathLst>
                <a:path w="5116830" h="2415540">
                  <a:moveTo>
                    <a:pt x="0" y="0"/>
                  </a:moveTo>
                  <a:lnTo>
                    <a:pt x="0" y="2415088"/>
                  </a:lnTo>
                  <a:lnTo>
                    <a:pt x="5116500" y="2415088"/>
                  </a:lnTo>
                  <a:lnTo>
                    <a:pt x="5116500" y="0"/>
                  </a:lnTo>
                  <a:lnTo>
                    <a:pt x="0" y="0"/>
                  </a:lnTo>
                  <a:close/>
                </a:path>
              </a:pathLst>
            </a:custGeom>
            <a:ln w="4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11738736" y="6551611"/>
            <a:ext cx="31750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z="1800" spc="-55" dirty="0">
                <a:solidFill>
                  <a:srgbClr val="7E7E7E"/>
                </a:solidFill>
                <a:latin typeface="Microsoft Sans Serif"/>
                <a:cs typeface="Microsoft Sans Serif"/>
              </a:rPr>
              <a:t>43</a:t>
            </a:fld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22578"/>
            <a:ext cx="8888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Random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permutation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(Knuth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shuffle)</a:t>
            </a:r>
            <a:r>
              <a:rPr sz="28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[SODA15,</a:t>
            </a:r>
            <a:r>
              <a:rPr sz="16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manuscript]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748033"/>
            <a:ext cx="7444740" cy="324866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List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contraction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[SODA15,</a:t>
            </a:r>
            <a:r>
              <a:rPr sz="16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manuscript]</a:t>
            </a:r>
            <a:endParaRPr sz="16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Tree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contraction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[SODA15,</a:t>
            </a:r>
            <a:r>
              <a:rPr sz="16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manuscript]</a:t>
            </a:r>
            <a:endParaRPr sz="16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Comparison</a:t>
            </a:r>
            <a:r>
              <a:rPr sz="2800" spc="-5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sort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[SPAA16a]</a:t>
            </a:r>
            <a:endParaRPr sz="16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Incremental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convex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hull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[SPAA16a]</a:t>
            </a:r>
            <a:endParaRPr sz="16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Incremental</a:t>
            </a:r>
            <a:r>
              <a:rPr sz="2800" spc="-5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Delaunay</a:t>
            </a:r>
            <a:r>
              <a:rPr sz="28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triangulation</a:t>
            </a:r>
            <a:r>
              <a:rPr sz="2800" spc="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[SPAA16a]</a:t>
            </a:r>
            <a:endParaRPr sz="16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Strongly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connected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component</a:t>
            </a:r>
            <a:r>
              <a:rPr sz="28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[SPAA16a]</a:t>
            </a:r>
            <a:endParaRPr sz="16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Least-element</a:t>
            </a:r>
            <a:r>
              <a:rPr sz="2800" spc="-5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lists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[SPAA16a]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740" y="292353"/>
            <a:ext cx="11198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15" dirty="0">
                <a:solidFill>
                  <a:srgbClr val="4471C4"/>
                </a:solidFill>
                <a:latin typeface="Bahnschrift"/>
                <a:cs typeface="Bahnschrift"/>
              </a:rPr>
              <a:t>Many</a:t>
            </a:r>
            <a:r>
              <a:rPr sz="3600" b="0" spc="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3600" b="0" spc="-210" dirty="0">
                <a:solidFill>
                  <a:srgbClr val="4471C4"/>
                </a:solidFill>
                <a:latin typeface="Bahnschrift"/>
                <a:cs typeface="Bahnschrift"/>
              </a:rPr>
              <a:t>sequential</a:t>
            </a:r>
            <a:r>
              <a:rPr sz="3600" b="0" spc="15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3600" b="0" spc="-145" dirty="0">
                <a:solidFill>
                  <a:srgbClr val="4471C4"/>
                </a:solidFill>
                <a:latin typeface="Bahnschrift"/>
                <a:cs typeface="Bahnschrift"/>
              </a:rPr>
              <a:t>iterative</a:t>
            </a:r>
            <a:r>
              <a:rPr sz="3600" b="0" spc="-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3600" b="0" spc="-200" dirty="0">
                <a:solidFill>
                  <a:srgbClr val="4471C4"/>
                </a:solidFill>
                <a:latin typeface="Bahnschrift"/>
                <a:cs typeface="Bahnschrift"/>
              </a:rPr>
              <a:t>algorithms</a:t>
            </a:r>
            <a:r>
              <a:rPr sz="3600" b="0" spc="-40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3600" b="0" spc="-150" dirty="0">
                <a:solidFill>
                  <a:srgbClr val="4471C4"/>
                </a:solidFill>
                <a:latin typeface="Bahnschrift"/>
                <a:cs typeface="Bahnschrift"/>
              </a:rPr>
              <a:t>are</a:t>
            </a:r>
            <a:r>
              <a:rPr sz="3600" b="0" spc="10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3600" b="0" spc="-190" dirty="0">
                <a:solidFill>
                  <a:srgbClr val="4471C4"/>
                </a:solidFill>
                <a:latin typeface="Bahnschrift"/>
                <a:cs typeface="Bahnschrift"/>
              </a:rPr>
              <a:t>already</a:t>
            </a:r>
            <a:r>
              <a:rPr sz="3600" b="0" spc="3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3600" b="0" spc="-180" dirty="0">
                <a:solidFill>
                  <a:srgbClr val="4471C4"/>
                </a:solidFill>
                <a:latin typeface="Bahnschrift"/>
                <a:cs typeface="Bahnschrift"/>
              </a:rPr>
              <a:t>parallel</a:t>
            </a:r>
            <a:endParaRPr sz="3600" dirty="0">
              <a:latin typeface="Bahnschrift"/>
              <a:cs typeface="Bahnschrif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34600" y="1905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2192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53218" y="1930349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0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34600" y="317449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2192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53218" y="3201161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34600" y="3810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2192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253218" y="3836289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34600" y="444550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2192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53218" y="4470857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34600" y="5715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12192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34600" y="507949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499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0999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499"/>
                </a:lnTo>
                <a:close/>
              </a:path>
            </a:pathLst>
          </a:custGeom>
          <a:ln w="12192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253218" y="5106416"/>
            <a:ext cx="146050" cy="93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5" dirty="0"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34600" y="254050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2192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253218" y="2565908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38736" y="6551611"/>
            <a:ext cx="31750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r>
              <a:rPr sz="1800" spc="-55" dirty="0">
                <a:solidFill>
                  <a:srgbClr val="7E7E7E"/>
                </a:solidFill>
                <a:latin typeface="Microsoft Sans Serif"/>
                <a:cs typeface="Microsoft Sans Serif"/>
              </a:rPr>
              <a:t>47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88774"/>
            <a:ext cx="8888095" cy="9461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Random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permutation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(Knuth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shuffle)</a:t>
            </a:r>
            <a:r>
              <a:rPr sz="28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[SODA15,</a:t>
            </a:r>
            <a:r>
              <a:rPr sz="16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manuscript]</a:t>
            </a:r>
            <a:endParaRPr sz="16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List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contraction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[SODA15,</a:t>
            </a:r>
            <a:r>
              <a:rPr sz="16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manuscript]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2209316"/>
            <a:ext cx="7444740" cy="27876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Tree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contraction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[SODA15,</a:t>
            </a:r>
            <a:r>
              <a:rPr sz="16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manuscript]</a:t>
            </a:r>
            <a:endParaRPr sz="16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Comparison</a:t>
            </a:r>
            <a:r>
              <a:rPr sz="2800" spc="-5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sort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[SPAA16a]</a:t>
            </a:r>
            <a:endParaRPr sz="16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Incremental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convex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hull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[SPAA16a]</a:t>
            </a:r>
            <a:endParaRPr sz="16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Incremental</a:t>
            </a:r>
            <a:r>
              <a:rPr sz="2800" spc="-5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Delaunay</a:t>
            </a:r>
            <a:r>
              <a:rPr sz="28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triangulation</a:t>
            </a:r>
            <a:r>
              <a:rPr sz="2800" spc="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[SPAA16a]</a:t>
            </a:r>
            <a:endParaRPr sz="16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Strongly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connected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component</a:t>
            </a:r>
            <a:r>
              <a:rPr sz="28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[SPAA16a]</a:t>
            </a:r>
            <a:endParaRPr sz="16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Least-element</a:t>
            </a:r>
            <a:r>
              <a:rPr sz="2800" spc="-5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lists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[SPAA16a]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739" y="340360"/>
            <a:ext cx="110464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15" dirty="0">
                <a:solidFill>
                  <a:srgbClr val="4471C4"/>
                </a:solidFill>
                <a:latin typeface="Bahnschrift"/>
                <a:cs typeface="Bahnschrift"/>
              </a:rPr>
              <a:t>Many</a:t>
            </a:r>
            <a:r>
              <a:rPr sz="3600" b="0" spc="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3600" b="0" spc="-210" dirty="0">
                <a:solidFill>
                  <a:srgbClr val="4471C4"/>
                </a:solidFill>
                <a:latin typeface="Bahnschrift"/>
                <a:cs typeface="Bahnschrift"/>
              </a:rPr>
              <a:t>sequential</a:t>
            </a:r>
            <a:r>
              <a:rPr sz="3600" b="0" spc="15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3600" b="0" spc="-145" dirty="0">
                <a:solidFill>
                  <a:srgbClr val="4471C4"/>
                </a:solidFill>
                <a:latin typeface="Bahnschrift"/>
                <a:cs typeface="Bahnschrift"/>
              </a:rPr>
              <a:t>iterative</a:t>
            </a:r>
            <a:r>
              <a:rPr sz="3600" b="0" spc="-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3600" b="0" spc="-200" dirty="0">
                <a:solidFill>
                  <a:srgbClr val="4471C4"/>
                </a:solidFill>
                <a:latin typeface="Bahnschrift"/>
                <a:cs typeface="Bahnschrift"/>
              </a:rPr>
              <a:t>algorithms</a:t>
            </a:r>
            <a:r>
              <a:rPr sz="3600" b="0" spc="-40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3600" b="0" spc="-150" dirty="0">
                <a:solidFill>
                  <a:srgbClr val="4471C4"/>
                </a:solidFill>
                <a:latin typeface="Bahnschrift"/>
                <a:cs typeface="Bahnschrift"/>
              </a:rPr>
              <a:t>are</a:t>
            </a:r>
            <a:r>
              <a:rPr sz="3600" b="0" spc="10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3600" b="0" spc="-190" dirty="0">
                <a:solidFill>
                  <a:srgbClr val="4471C4"/>
                </a:solidFill>
                <a:latin typeface="Bahnschrift"/>
                <a:cs typeface="Bahnschrift"/>
              </a:rPr>
              <a:t>already</a:t>
            </a:r>
            <a:r>
              <a:rPr sz="3600" b="0" spc="3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3600" b="0" spc="-180" dirty="0">
                <a:solidFill>
                  <a:srgbClr val="4471C4"/>
                </a:solidFill>
                <a:latin typeface="Bahnschrift"/>
                <a:cs typeface="Bahnschrift"/>
              </a:rPr>
              <a:t>parallel</a:t>
            </a:r>
            <a:endParaRPr sz="3600" dirty="0">
              <a:latin typeface="Bahnschrift"/>
              <a:cs typeface="Bahnschrif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34600" y="2002535"/>
            <a:ext cx="381000" cy="1118870"/>
          </a:xfrm>
          <a:custGeom>
            <a:avLst/>
            <a:gdLst/>
            <a:ahLst/>
            <a:cxnLst/>
            <a:rect l="l" t="t" r="r" b="b"/>
            <a:pathLst>
              <a:path w="381000" h="111887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  <a:path w="381000" h="1118870">
                <a:moveTo>
                  <a:pt x="0" y="928115"/>
                </a:moveTo>
                <a:lnTo>
                  <a:pt x="5034" y="884453"/>
                </a:lnTo>
                <a:lnTo>
                  <a:pt x="19372" y="844362"/>
                </a:lnTo>
                <a:lnTo>
                  <a:pt x="41867" y="808990"/>
                </a:lnTo>
                <a:lnTo>
                  <a:pt x="71374" y="779483"/>
                </a:lnTo>
                <a:lnTo>
                  <a:pt x="106746" y="756988"/>
                </a:lnTo>
                <a:lnTo>
                  <a:pt x="146837" y="742650"/>
                </a:lnTo>
                <a:lnTo>
                  <a:pt x="190500" y="737615"/>
                </a:lnTo>
                <a:lnTo>
                  <a:pt x="234162" y="742650"/>
                </a:lnTo>
                <a:lnTo>
                  <a:pt x="274253" y="756988"/>
                </a:lnTo>
                <a:lnTo>
                  <a:pt x="309625" y="779483"/>
                </a:lnTo>
                <a:lnTo>
                  <a:pt x="339132" y="808990"/>
                </a:lnTo>
                <a:lnTo>
                  <a:pt x="361627" y="844362"/>
                </a:lnTo>
                <a:lnTo>
                  <a:pt x="375965" y="884453"/>
                </a:lnTo>
                <a:lnTo>
                  <a:pt x="381000" y="928115"/>
                </a:lnTo>
                <a:lnTo>
                  <a:pt x="375965" y="971778"/>
                </a:lnTo>
                <a:lnTo>
                  <a:pt x="361627" y="1011869"/>
                </a:lnTo>
                <a:lnTo>
                  <a:pt x="339132" y="1047241"/>
                </a:lnTo>
                <a:lnTo>
                  <a:pt x="309625" y="1076748"/>
                </a:lnTo>
                <a:lnTo>
                  <a:pt x="274253" y="1099243"/>
                </a:lnTo>
                <a:lnTo>
                  <a:pt x="234162" y="1113581"/>
                </a:lnTo>
                <a:lnTo>
                  <a:pt x="190500" y="1118615"/>
                </a:lnTo>
                <a:lnTo>
                  <a:pt x="146837" y="1113581"/>
                </a:lnTo>
                <a:lnTo>
                  <a:pt x="106746" y="1099243"/>
                </a:lnTo>
                <a:lnTo>
                  <a:pt x="71374" y="1076748"/>
                </a:lnTo>
                <a:lnTo>
                  <a:pt x="41867" y="1047241"/>
                </a:lnTo>
                <a:lnTo>
                  <a:pt x="19372" y="1011869"/>
                </a:lnTo>
                <a:lnTo>
                  <a:pt x="5034" y="971778"/>
                </a:lnTo>
                <a:lnTo>
                  <a:pt x="0" y="928115"/>
                </a:lnTo>
                <a:close/>
              </a:path>
            </a:pathLst>
          </a:custGeom>
          <a:ln w="12192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253218" y="276580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34600" y="347624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499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0999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499"/>
                </a:lnTo>
                <a:close/>
              </a:path>
            </a:pathLst>
          </a:custGeom>
          <a:ln w="12192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53218" y="3502532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72800" y="347624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499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0999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499"/>
                </a:lnTo>
                <a:close/>
              </a:path>
            </a:pathLst>
          </a:custGeom>
          <a:ln w="12192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91798" y="3502532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34600" y="421233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2192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53218" y="4239259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72800" y="274015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2192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091798" y="276580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972800" y="200253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2192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091798" y="202920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982200" y="1888235"/>
            <a:ext cx="1524000" cy="609600"/>
          </a:xfrm>
          <a:custGeom>
            <a:avLst/>
            <a:gdLst/>
            <a:ahLst/>
            <a:cxnLst/>
            <a:rect l="l" t="t" r="r" b="b"/>
            <a:pathLst>
              <a:path w="1524000" h="609600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1422400" y="0"/>
                </a:lnTo>
                <a:lnTo>
                  <a:pt x="1461956" y="7981"/>
                </a:lnTo>
                <a:lnTo>
                  <a:pt x="1494250" y="29749"/>
                </a:lnTo>
                <a:lnTo>
                  <a:pt x="1516018" y="62043"/>
                </a:lnTo>
                <a:lnTo>
                  <a:pt x="1524000" y="101600"/>
                </a:lnTo>
                <a:lnTo>
                  <a:pt x="1524000" y="508000"/>
                </a:lnTo>
                <a:lnTo>
                  <a:pt x="1516018" y="547556"/>
                </a:lnTo>
                <a:lnTo>
                  <a:pt x="1494250" y="579850"/>
                </a:lnTo>
                <a:lnTo>
                  <a:pt x="1461956" y="601618"/>
                </a:lnTo>
                <a:lnTo>
                  <a:pt x="1422400" y="609600"/>
                </a:lnTo>
                <a:lnTo>
                  <a:pt x="101600" y="609600"/>
                </a:lnTo>
                <a:lnTo>
                  <a:pt x="62043" y="601618"/>
                </a:lnTo>
                <a:lnTo>
                  <a:pt x="29749" y="579850"/>
                </a:lnTo>
                <a:lnTo>
                  <a:pt x="7981" y="547556"/>
                </a:lnTo>
                <a:lnTo>
                  <a:pt x="0" y="508000"/>
                </a:lnTo>
                <a:lnTo>
                  <a:pt x="0" y="101600"/>
                </a:lnTo>
                <a:close/>
              </a:path>
            </a:pathLst>
          </a:custGeom>
          <a:ln w="57912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929243" y="2033142"/>
            <a:ext cx="1470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6040" algn="l"/>
              </a:tabLst>
            </a:pPr>
            <a:r>
              <a:rPr sz="1800" spc="-275" dirty="0">
                <a:latin typeface="Microsoft Sans Serif"/>
                <a:cs typeface="Microsoft Sans Serif"/>
              </a:rPr>
              <a:t>R</a:t>
            </a:r>
            <a:r>
              <a:rPr sz="1800" spc="-5" dirty="0">
                <a:latin typeface="Microsoft Sans Serif"/>
                <a:cs typeface="Microsoft Sans Serif"/>
              </a:rPr>
              <a:t>ou</a:t>
            </a:r>
            <a:r>
              <a:rPr sz="1800" spc="5" dirty="0">
                <a:latin typeface="Microsoft Sans Serif"/>
                <a:cs typeface="Microsoft Sans Serif"/>
              </a:rPr>
              <a:t>n</a:t>
            </a:r>
            <a:r>
              <a:rPr sz="1800" spc="30" dirty="0">
                <a:latin typeface="Microsoft Sans Serif"/>
                <a:cs typeface="Microsoft Sans Serif"/>
              </a:rPr>
              <a:t>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1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2700" spc="-82" baseline="1543" dirty="0">
                <a:latin typeface="Microsoft Sans Serif"/>
                <a:cs typeface="Microsoft Sans Serif"/>
              </a:rPr>
              <a:t>0</a:t>
            </a:r>
            <a:endParaRPr sz="2700" baseline="1543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953243" y="2321814"/>
            <a:ext cx="1582420" cy="2401570"/>
            <a:chOff x="9953243" y="2321814"/>
            <a:chExt cx="1582420" cy="2401570"/>
          </a:xfrm>
        </p:grpSpPr>
        <p:sp>
          <p:nvSpPr>
            <p:cNvPr id="20" name="object 20"/>
            <p:cNvSpPr/>
            <p:nvPr/>
          </p:nvSpPr>
          <p:spPr>
            <a:xfrm>
              <a:off x="9982199" y="2613660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1422400" y="0"/>
                  </a:lnTo>
                  <a:lnTo>
                    <a:pt x="1461956" y="7981"/>
                  </a:lnTo>
                  <a:lnTo>
                    <a:pt x="1494250" y="29749"/>
                  </a:lnTo>
                  <a:lnTo>
                    <a:pt x="1516018" y="62043"/>
                  </a:lnTo>
                  <a:lnTo>
                    <a:pt x="1524000" y="101600"/>
                  </a:lnTo>
                  <a:lnTo>
                    <a:pt x="1524000" y="508000"/>
                  </a:lnTo>
                  <a:lnTo>
                    <a:pt x="1516018" y="547556"/>
                  </a:lnTo>
                  <a:lnTo>
                    <a:pt x="1494250" y="579850"/>
                  </a:lnTo>
                  <a:lnTo>
                    <a:pt x="1461956" y="601618"/>
                  </a:lnTo>
                  <a:lnTo>
                    <a:pt x="142240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5791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59973" y="2321814"/>
              <a:ext cx="575310" cy="474980"/>
            </a:xfrm>
            <a:custGeom>
              <a:avLst/>
              <a:gdLst/>
              <a:ahLst/>
              <a:cxnLst/>
              <a:rect l="l" t="t" r="r" b="b"/>
              <a:pathLst>
                <a:path w="575309" h="474980">
                  <a:moveTo>
                    <a:pt x="44196" y="368426"/>
                  </a:moveTo>
                  <a:lnTo>
                    <a:pt x="38480" y="371094"/>
                  </a:lnTo>
                  <a:lnTo>
                    <a:pt x="36575" y="376174"/>
                  </a:lnTo>
                  <a:lnTo>
                    <a:pt x="0" y="474852"/>
                  </a:lnTo>
                  <a:lnTo>
                    <a:pt x="29906" y="470026"/>
                  </a:lnTo>
                  <a:lnTo>
                    <a:pt x="21462" y="470026"/>
                  </a:lnTo>
                  <a:lnTo>
                    <a:pt x="8890" y="454660"/>
                  </a:lnTo>
                  <a:lnTo>
                    <a:pt x="37145" y="431454"/>
                  </a:lnTo>
                  <a:lnTo>
                    <a:pt x="55118" y="383032"/>
                  </a:lnTo>
                  <a:lnTo>
                    <a:pt x="57023" y="377951"/>
                  </a:lnTo>
                  <a:lnTo>
                    <a:pt x="54355" y="372237"/>
                  </a:lnTo>
                  <a:lnTo>
                    <a:pt x="44196" y="368426"/>
                  </a:lnTo>
                  <a:close/>
                </a:path>
                <a:path w="575309" h="474980">
                  <a:moveTo>
                    <a:pt x="37145" y="431454"/>
                  </a:moveTo>
                  <a:lnTo>
                    <a:pt x="8890" y="454660"/>
                  </a:lnTo>
                  <a:lnTo>
                    <a:pt x="21462" y="470026"/>
                  </a:lnTo>
                  <a:lnTo>
                    <a:pt x="26564" y="465836"/>
                  </a:lnTo>
                  <a:lnTo>
                    <a:pt x="24383" y="465836"/>
                  </a:lnTo>
                  <a:lnTo>
                    <a:pt x="13589" y="452627"/>
                  </a:lnTo>
                  <a:lnTo>
                    <a:pt x="30289" y="449925"/>
                  </a:lnTo>
                  <a:lnTo>
                    <a:pt x="37145" y="431454"/>
                  </a:lnTo>
                  <a:close/>
                </a:path>
                <a:path w="575309" h="474980">
                  <a:moveTo>
                    <a:pt x="106045" y="437641"/>
                  </a:moveTo>
                  <a:lnTo>
                    <a:pt x="49767" y="446773"/>
                  </a:lnTo>
                  <a:lnTo>
                    <a:pt x="21462" y="470026"/>
                  </a:lnTo>
                  <a:lnTo>
                    <a:pt x="29906" y="470026"/>
                  </a:lnTo>
                  <a:lnTo>
                    <a:pt x="109220" y="457200"/>
                  </a:lnTo>
                  <a:lnTo>
                    <a:pt x="112902" y="452120"/>
                  </a:lnTo>
                  <a:lnTo>
                    <a:pt x="111125" y="441325"/>
                  </a:lnTo>
                  <a:lnTo>
                    <a:pt x="106045" y="437641"/>
                  </a:lnTo>
                  <a:close/>
                </a:path>
                <a:path w="575309" h="474980">
                  <a:moveTo>
                    <a:pt x="30289" y="449925"/>
                  </a:moveTo>
                  <a:lnTo>
                    <a:pt x="13589" y="452627"/>
                  </a:lnTo>
                  <a:lnTo>
                    <a:pt x="24383" y="465836"/>
                  </a:lnTo>
                  <a:lnTo>
                    <a:pt x="30289" y="449925"/>
                  </a:lnTo>
                  <a:close/>
                </a:path>
                <a:path w="575309" h="474980">
                  <a:moveTo>
                    <a:pt x="49767" y="446773"/>
                  </a:moveTo>
                  <a:lnTo>
                    <a:pt x="30289" y="449925"/>
                  </a:lnTo>
                  <a:lnTo>
                    <a:pt x="24383" y="465836"/>
                  </a:lnTo>
                  <a:lnTo>
                    <a:pt x="26564" y="465836"/>
                  </a:lnTo>
                  <a:lnTo>
                    <a:pt x="49767" y="446773"/>
                  </a:lnTo>
                  <a:close/>
                </a:path>
                <a:path w="575309" h="474980">
                  <a:moveTo>
                    <a:pt x="562482" y="0"/>
                  </a:moveTo>
                  <a:lnTo>
                    <a:pt x="37145" y="431454"/>
                  </a:lnTo>
                  <a:lnTo>
                    <a:pt x="30289" y="449925"/>
                  </a:lnTo>
                  <a:lnTo>
                    <a:pt x="49767" y="446773"/>
                  </a:lnTo>
                  <a:lnTo>
                    <a:pt x="575055" y="15239"/>
                  </a:lnTo>
                  <a:lnTo>
                    <a:pt x="5624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82199" y="3349752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1422400" y="0"/>
                  </a:lnTo>
                  <a:lnTo>
                    <a:pt x="1461956" y="7981"/>
                  </a:lnTo>
                  <a:lnTo>
                    <a:pt x="1494250" y="29749"/>
                  </a:lnTo>
                  <a:lnTo>
                    <a:pt x="1516018" y="62043"/>
                  </a:lnTo>
                  <a:lnTo>
                    <a:pt x="1524000" y="101600"/>
                  </a:lnTo>
                  <a:lnTo>
                    <a:pt x="1524000" y="508000"/>
                  </a:lnTo>
                  <a:lnTo>
                    <a:pt x="1516018" y="547556"/>
                  </a:lnTo>
                  <a:lnTo>
                    <a:pt x="1494250" y="579850"/>
                  </a:lnTo>
                  <a:lnTo>
                    <a:pt x="1461956" y="601618"/>
                  </a:lnTo>
                  <a:lnTo>
                    <a:pt x="142240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5791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270109" y="2384297"/>
              <a:ext cx="949960" cy="1148715"/>
            </a:xfrm>
            <a:custGeom>
              <a:avLst/>
              <a:gdLst/>
              <a:ahLst/>
              <a:cxnLst/>
              <a:rect l="l" t="t" r="r" b="b"/>
              <a:pathLst>
                <a:path w="949959" h="1148714">
                  <a:moveTo>
                    <a:pt x="111506" y="997712"/>
                  </a:moveTo>
                  <a:lnTo>
                    <a:pt x="109982" y="991616"/>
                  </a:lnTo>
                  <a:lnTo>
                    <a:pt x="105156" y="988822"/>
                  </a:lnTo>
                  <a:lnTo>
                    <a:pt x="100457" y="986028"/>
                  </a:lnTo>
                  <a:lnTo>
                    <a:pt x="94361" y="987679"/>
                  </a:lnTo>
                  <a:lnTo>
                    <a:pt x="91694" y="992378"/>
                  </a:lnTo>
                  <a:lnTo>
                    <a:pt x="65659" y="1037018"/>
                  </a:lnTo>
                  <a:lnTo>
                    <a:pt x="65659" y="737616"/>
                  </a:lnTo>
                  <a:lnTo>
                    <a:pt x="45847" y="737616"/>
                  </a:lnTo>
                  <a:lnTo>
                    <a:pt x="45847" y="1037018"/>
                  </a:lnTo>
                  <a:lnTo>
                    <a:pt x="19812" y="992378"/>
                  </a:lnTo>
                  <a:lnTo>
                    <a:pt x="17145" y="987679"/>
                  </a:lnTo>
                  <a:lnTo>
                    <a:pt x="11049" y="986028"/>
                  </a:lnTo>
                  <a:lnTo>
                    <a:pt x="6350" y="988822"/>
                  </a:lnTo>
                  <a:lnTo>
                    <a:pt x="1524" y="991616"/>
                  </a:lnTo>
                  <a:lnTo>
                    <a:pt x="0" y="997712"/>
                  </a:lnTo>
                  <a:lnTo>
                    <a:pt x="2794" y="1002411"/>
                  </a:lnTo>
                  <a:lnTo>
                    <a:pt x="55753" y="1093216"/>
                  </a:lnTo>
                  <a:lnTo>
                    <a:pt x="67157" y="1073658"/>
                  </a:lnTo>
                  <a:lnTo>
                    <a:pt x="108712" y="1002411"/>
                  </a:lnTo>
                  <a:lnTo>
                    <a:pt x="111506" y="997712"/>
                  </a:lnTo>
                  <a:close/>
                </a:path>
                <a:path w="949959" h="1148714">
                  <a:moveTo>
                    <a:pt x="758698" y="1148473"/>
                  </a:moveTo>
                  <a:lnTo>
                    <a:pt x="756907" y="1143635"/>
                  </a:lnTo>
                  <a:lnTo>
                    <a:pt x="722122" y="1049782"/>
                  </a:lnTo>
                  <a:lnTo>
                    <a:pt x="720217" y="1044702"/>
                  </a:lnTo>
                  <a:lnTo>
                    <a:pt x="714502" y="1042035"/>
                  </a:lnTo>
                  <a:lnTo>
                    <a:pt x="704215" y="1045845"/>
                  </a:lnTo>
                  <a:lnTo>
                    <a:pt x="701675" y="1051560"/>
                  </a:lnTo>
                  <a:lnTo>
                    <a:pt x="703580" y="1056640"/>
                  </a:lnTo>
                  <a:lnTo>
                    <a:pt x="721436" y="1104988"/>
                  </a:lnTo>
                  <a:lnTo>
                    <a:pt x="196088" y="673608"/>
                  </a:lnTo>
                  <a:lnTo>
                    <a:pt x="183515" y="688848"/>
                  </a:lnTo>
                  <a:lnTo>
                    <a:pt x="708914" y="1120381"/>
                  </a:lnTo>
                  <a:lnTo>
                    <a:pt x="652526" y="1111250"/>
                  </a:lnTo>
                  <a:lnTo>
                    <a:pt x="647446" y="1114933"/>
                  </a:lnTo>
                  <a:lnTo>
                    <a:pt x="646684" y="1120394"/>
                  </a:lnTo>
                  <a:lnTo>
                    <a:pt x="645795" y="1125728"/>
                  </a:lnTo>
                  <a:lnTo>
                    <a:pt x="649478" y="1130808"/>
                  </a:lnTo>
                  <a:lnTo>
                    <a:pt x="758698" y="1148473"/>
                  </a:lnTo>
                  <a:close/>
                </a:path>
                <a:path w="949959" h="1148714">
                  <a:moveTo>
                    <a:pt x="949706" y="260096"/>
                  </a:moveTo>
                  <a:lnTo>
                    <a:pt x="948055" y="254000"/>
                  </a:lnTo>
                  <a:lnTo>
                    <a:pt x="938657" y="248412"/>
                  </a:lnTo>
                  <a:lnTo>
                    <a:pt x="932561" y="250063"/>
                  </a:lnTo>
                  <a:lnTo>
                    <a:pt x="929894" y="254762"/>
                  </a:lnTo>
                  <a:lnTo>
                    <a:pt x="903859" y="299402"/>
                  </a:lnTo>
                  <a:lnTo>
                    <a:pt x="903859" y="0"/>
                  </a:lnTo>
                  <a:lnTo>
                    <a:pt x="884047" y="0"/>
                  </a:lnTo>
                  <a:lnTo>
                    <a:pt x="884047" y="299402"/>
                  </a:lnTo>
                  <a:lnTo>
                    <a:pt x="858012" y="254762"/>
                  </a:lnTo>
                  <a:lnTo>
                    <a:pt x="855345" y="250063"/>
                  </a:lnTo>
                  <a:lnTo>
                    <a:pt x="849249" y="248412"/>
                  </a:lnTo>
                  <a:lnTo>
                    <a:pt x="844550" y="251206"/>
                  </a:lnTo>
                  <a:lnTo>
                    <a:pt x="839724" y="254000"/>
                  </a:lnTo>
                  <a:lnTo>
                    <a:pt x="838200" y="260096"/>
                  </a:lnTo>
                  <a:lnTo>
                    <a:pt x="840994" y="264795"/>
                  </a:lnTo>
                  <a:lnTo>
                    <a:pt x="893953" y="355600"/>
                  </a:lnTo>
                  <a:lnTo>
                    <a:pt x="905357" y="336042"/>
                  </a:lnTo>
                  <a:lnTo>
                    <a:pt x="946912" y="264795"/>
                  </a:lnTo>
                  <a:lnTo>
                    <a:pt x="949706" y="260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982199" y="4084320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0" y="101599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1422400" y="0"/>
                  </a:lnTo>
                  <a:lnTo>
                    <a:pt x="1461956" y="7981"/>
                  </a:lnTo>
                  <a:lnTo>
                    <a:pt x="1494250" y="29749"/>
                  </a:lnTo>
                  <a:lnTo>
                    <a:pt x="1516018" y="62043"/>
                  </a:lnTo>
                  <a:lnTo>
                    <a:pt x="1524000" y="101599"/>
                  </a:lnTo>
                  <a:lnTo>
                    <a:pt x="1524000" y="507999"/>
                  </a:lnTo>
                  <a:lnTo>
                    <a:pt x="1516018" y="547556"/>
                  </a:lnTo>
                  <a:lnTo>
                    <a:pt x="1494250" y="579850"/>
                  </a:lnTo>
                  <a:lnTo>
                    <a:pt x="1461956" y="601618"/>
                  </a:lnTo>
                  <a:lnTo>
                    <a:pt x="1422400" y="609599"/>
                  </a:lnTo>
                  <a:lnTo>
                    <a:pt x="101600" y="609599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7999"/>
                  </a:lnTo>
                  <a:lnTo>
                    <a:pt x="0" y="101599"/>
                  </a:lnTo>
                  <a:close/>
                </a:path>
              </a:pathLst>
            </a:custGeom>
            <a:ln w="5791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70109" y="2384297"/>
              <a:ext cx="111760" cy="1829435"/>
            </a:xfrm>
            <a:custGeom>
              <a:avLst/>
              <a:gdLst/>
              <a:ahLst/>
              <a:cxnLst/>
              <a:rect l="l" t="t" r="r" b="b"/>
              <a:pathLst>
                <a:path w="111759" h="1829435">
                  <a:moveTo>
                    <a:pt x="111506" y="1733804"/>
                  </a:moveTo>
                  <a:lnTo>
                    <a:pt x="109982" y="1727708"/>
                  </a:lnTo>
                  <a:lnTo>
                    <a:pt x="105156" y="1724914"/>
                  </a:lnTo>
                  <a:lnTo>
                    <a:pt x="100457" y="1722120"/>
                  </a:lnTo>
                  <a:lnTo>
                    <a:pt x="94361" y="1723771"/>
                  </a:lnTo>
                  <a:lnTo>
                    <a:pt x="91694" y="1728470"/>
                  </a:lnTo>
                  <a:lnTo>
                    <a:pt x="65659" y="1773110"/>
                  </a:lnTo>
                  <a:lnTo>
                    <a:pt x="65659" y="1473708"/>
                  </a:lnTo>
                  <a:lnTo>
                    <a:pt x="45847" y="1473708"/>
                  </a:lnTo>
                  <a:lnTo>
                    <a:pt x="45847" y="1773110"/>
                  </a:lnTo>
                  <a:lnTo>
                    <a:pt x="19812" y="1728470"/>
                  </a:lnTo>
                  <a:lnTo>
                    <a:pt x="17145" y="1723771"/>
                  </a:lnTo>
                  <a:lnTo>
                    <a:pt x="11049" y="1722120"/>
                  </a:lnTo>
                  <a:lnTo>
                    <a:pt x="6350" y="1724914"/>
                  </a:lnTo>
                  <a:lnTo>
                    <a:pt x="1524" y="1727708"/>
                  </a:lnTo>
                  <a:lnTo>
                    <a:pt x="0" y="1733804"/>
                  </a:lnTo>
                  <a:lnTo>
                    <a:pt x="2794" y="1738503"/>
                  </a:lnTo>
                  <a:lnTo>
                    <a:pt x="55753" y="1829308"/>
                  </a:lnTo>
                  <a:lnTo>
                    <a:pt x="67157" y="1809750"/>
                  </a:lnTo>
                  <a:lnTo>
                    <a:pt x="108712" y="1738503"/>
                  </a:lnTo>
                  <a:lnTo>
                    <a:pt x="111506" y="1733804"/>
                  </a:lnTo>
                  <a:close/>
                </a:path>
                <a:path w="111759" h="1829435">
                  <a:moveTo>
                    <a:pt x="111506" y="260096"/>
                  </a:moveTo>
                  <a:lnTo>
                    <a:pt x="109982" y="254000"/>
                  </a:lnTo>
                  <a:lnTo>
                    <a:pt x="105156" y="251206"/>
                  </a:lnTo>
                  <a:lnTo>
                    <a:pt x="100457" y="248412"/>
                  </a:lnTo>
                  <a:lnTo>
                    <a:pt x="94361" y="250063"/>
                  </a:lnTo>
                  <a:lnTo>
                    <a:pt x="91694" y="254762"/>
                  </a:lnTo>
                  <a:lnTo>
                    <a:pt x="65659" y="299402"/>
                  </a:lnTo>
                  <a:lnTo>
                    <a:pt x="65659" y="0"/>
                  </a:lnTo>
                  <a:lnTo>
                    <a:pt x="45847" y="0"/>
                  </a:lnTo>
                  <a:lnTo>
                    <a:pt x="45847" y="299402"/>
                  </a:lnTo>
                  <a:lnTo>
                    <a:pt x="19812" y="254762"/>
                  </a:lnTo>
                  <a:lnTo>
                    <a:pt x="17145" y="250063"/>
                  </a:lnTo>
                  <a:lnTo>
                    <a:pt x="11049" y="248412"/>
                  </a:lnTo>
                  <a:lnTo>
                    <a:pt x="6350" y="251206"/>
                  </a:lnTo>
                  <a:lnTo>
                    <a:pt x="1524" y="254000"/>
                  </a:lnTo>
                  <a:lnTo>
                    <a:pt x="0" y="260096"/>
                  </a:lnTo>
                  <a:lnTo>
                    <a:pt x="2794" y="264795"/>
                  </a:lnTo>
                  <a:lnTo>
                    <a:pt x="55753" y="355600"/>
                  </a:lnTo>
                  <a:lnTo>
                    <a:pt x="67157" y="336042"/>
                  </a:lnTo>
                  <a:lnTo>
                    <a:pt x="108712" y="264795"/>
                  </a:lnTo>
                  <a:lnTo>
                    <a:pt x="111506" y="260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929243" y="2758566"/>
            <a:ext cx="85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Round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738736" y="6551611"/>
            <a:ext cx="31750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r>
              <a:rPr sz="1800" spc="-55" dirty="0">
                <a:solidFill>
                  <a:srgbClr val="7E7E7E"/>
                </a:solidFill>
                <a:latin typeface="Microsoft Sans Serif"/>
                <a:cs typeface="Microsoft Sans Serif"/>
              </a:rPr>
              <a:t>48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929243" y="3494023"/>
            <a:ext cx="85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Round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29243" y="4229480"/>
            <a:ext cx="85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Round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88774"/>
            <a:ext cx="8888095" cy="9461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Random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permutation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(Knuth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shuffle)</a:t>
            </a:r>
            <a:r>
              <a:rPr sz="28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[SODA15,</a:t>
            </a:r>
            <a:r>
              <a:rPr sz="16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manuscript]</a:t>
            </a:r>
            <a:endParaRPr sz="16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List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contraction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[SODA15,</a:t>
            </a:r>
            <a:r>
              <a:rPr sz="16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manuscript]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2209316"/>
            <a:ext cx="5506085" cy="14065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Tree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contraction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[SODA15,</a:t>
            </a:r>
            <a:r>
              <a:rPr sz="16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manuscript]</a:t>
            </a:r>
            <a:endParaRPr sz="16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Comparison</a:t>
            </a:r>
            <a:r>
              <a:rPr sz="2800" spc="-5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sort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[SPAA16a]</a:t>
            </a:r>
            <a:endParaRPr sz="16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Incremental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convex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hull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[SPAA16a]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624453"/>
            <a:ext cx="6320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Incremental</a:t>
            </a:r>
            <a:r>
              <a:rPr sz="2800" spc="-6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Delaunay</a:t>
            </a:r>
            <a:r>
              <a:rPr sz="2800" spc="-6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triangulation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050563"/>
            <a:ext cx="6752590" cy="9461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Strongly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connected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component</a:t>
            </a:r>
            <a:r>
              <a:rPr sz="28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[SPAA16a]</a:t>
            </a:r>
            <a:endParaRPr sz="16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Least-element</a:t>
            </a:r>
            <a:r>
              <a:rPr sz="2800" spc="-5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lists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7E7E7E"/>
                </a:solidFill>
                <a:latin typeface="Lucida Sans Unicode"/>
                <a:cs typeface="Lucida Sans Unicode"/>
              </a:rPr>
              <a:t>[SPAA16a]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9000" y="2286000"/>
            <a:ext cx="2438400" cy="1981200"/>
          </a:xfrm>
          <a:custGeom>
            <a:avLst/>
            <a:gdLst/>
            <a:ahLst/>
            <a:cxnLst/>
            <a:rect l="l" t="t" r="r" b="b"/>
            <a:pathLst>
              <a:path w="2438400" h="1981200">
                <a:moveTo>
                  <a:pt x="2108200" y="0"/>
                </a:moveTo>
                <a:lnTo>
                  <a:pt x="330200" y="0"/>
                </a:lnTo>
                <a:lnTo>
                  <a:pt x="281403" y="3580"/>
                </a:lnTo>
                <a:lnTo>
                  <a:pt x="234831" y="13979"/>
                </a:lnTo>
                <a:lnTo>
                  <a:pt x="190992" y="30688"/>
                </a:lnTo>
                <a:lnTo>
                  <a:pt x="150399" y="53195"/>
                </a:lnTo>
                <a:lnTo>
                  <a:pt x="113561" y="80989"/>
                </a:lnTo>
                <a:lnTo>
                  <a:pt x="80989" y="113561"/>
                </a:lnTo>
                <a:lnTo>
                  <a:pt x="53195" y="150399"/>
                </a:lnTo>
                <a:lnTo>
                  <a:pt x="30688" y="190992"/>
                </a:lnTo>
                <a:lnTo>
                  <a:pt x="13979" y="234831"/>
                </a:lnTo>
                <a:lnTo>
                  <a:pt x="3580" y="281403"/>
                </a:lnTo>
                <a:lnTo>
                  <a:pt x="0" y="330200"/>
                </a:lnTo>
                <a:lnTo>
                  <a:pt x="0" y="1651000"/>
                </a:lnTo>
                <a:lnTo>
                  <a:pt x="3580" y="1699796"/>
                </a:lnTo>
                <a:lnTo>
                  <a:pt x="13979" y="1746368"/>
                </a:lnTo>
                <a:lnTo>
                  <a:pt x="30688" y="1790207"/>
                </a:lnTo>
                <a:lnTo>
                  <a:pt x="53195" y="1830800"/>
                </a:lnTo>
                <a:lnTo>
                  <a:pt x="80989" y="1867638"/>
                </a:lnTo>
                <a:lnTo>
                  <a:pt x="113561" y="1900210"/>
                </a:lnTo>
                <a:lnTo>
                  <a:pt x="150399" y="1928004"/>
                </a:lnTo>
                <a:lnTo>
                  <a:pt x="190992" y="1950511"/>
                </a:lnTo>
                <a:lnTo>
                  <a:pt x="234831" y="1967220"/>
                </a:lnTo>
                <a:lnTo>
                  <a:pt x="281403" y="1977619"/>
                </a:lnTo>
                <a:lnTo>
                  <a:pt x="330200" y="1981200"/>
                </a:lnTo>
                <a:lnTo>
                  <a:pt x="2108200" y="1981200"/>
                </a:lnTo>
                <a:lnTo>
                  <a:pt x="2156996" y="1977619"/>
                </a:lnTo>
                <a:lnTo>
                  <a:pt x="2203568" y="1967220"/>
                </a:lnTo>
                <a:lnTo>
                  <a:pt x="2247407" y="1950511"/>
                </a:lnTo>
                <a:lnTo>
                  <a:pt x="2288000" y="1928004"/>
                </a:lnTo>
                <a:lnTo>
                  <a:pt x="2324838" y="1900210"/>
                </a:lnTo>
                <a:lnTo>
                  <a:pt x="2357410" y="1867638"/>
                </a:lnTo>
                <a:lnTo>
                  <a:pt x="2385204" y="1830800"/>
                </a:lnTo>
                <a:lnTo>
                  <a:pt x="2407711" y="1790207"/>
                </a:lnTo>
                <a:lnTo>
                  <a:pt x="2424420" y="1746368"/>
                </a:lnTo>
                <a:lnTo>
                  <a:pt x="2434819" y="1699796"/>
                </a:lnTo>
                <a:lnTo>
                  <a:pt x="2438400" y="1651000"/>
                </a:lnTo>
                <a:lnTo>
                  <a:pt x="2438400" y="330200"/>
                </a:lnTo>
                <a:lnTo>
                  <a:pt x="2434819" y="281403"/>
                </a:lnTo>
                <a:lnTo>
                  <a:pt x="2424420" y="234831"/>
                </a:lnTo>
                <a:lnTo>
                  <a:pt x="2407711" y="190992"/>
                </a:lnTo>
                <a:lnTo>
                  <a:pt x="2385204" y="150399"/>
                </a:lnTo>
                <a:lnTo>
                  <a:pt x="2357410" y="113561"/>
                </a:lnTo>
                <a:lnTo>
                  <a:pt x="2324838" y="80989"/>
                </a:lnTo>
                <a:lnTo>
                  <a:pt x="2288000" y="53195"/>
                </a:lnTo>
                <a:lnTo>
                  <a:pt x="2247407" y="30688"/>
                </a:lnTo>
                <a:lnTo>
                  <a:pt x="2203568" y="13979"/>
                </a:lnTo>
                <a:lnTo>
                  <a:pt x="2156996" y="3580"/>
                </a:lnTo>
                <a:lnTo>
                  <a:pt x="2108200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68972" y="3856101"/>
            <a:ext cx="23907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2" baseline="36458" dirty="0">
                <a:solidFill>
                  <a:srgbClr val="7E7E7E"/>
                </a:solidFill>
                <a:latin typeface="Lucida Sans Unicode"/>
                <a:cs typeface="Lucida Sans Unicode"/>
              </a:rPr>
              <a:t>[SPAA16a]</a:t>
            </a:r>
            <a:r>
              <a:rPr sz="2000" b="1" spc="-35" dirty="0">
                <a:solidFill>
                  <a:srgbClr val="292934"/>
                </a:solidFill>
                <a:latin typeface="Arial"/>
                <a:cs typeface="Arial"/>
              </a:rPr>
              <a:t>parallelism</a:t>
            </a:r>
            <a:r>
              <a:rPr sz="2000" spc="-35" dirty="0">
                <a:solidFill>
                  <a:srgbClr val="292934"/>
                </a:solidFill>
                <a:latin typeface="Microsoft Sans Serif"/>
                <a:cs typeface="Microsoft Sans Serif"/>
              </a:rPr>
              <a:t>!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740" y="292353"/>
            <a:ext cx="10970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15" dirty="0">
                <a:solidFill>
                  <a:srgbClr val="4471C4"/>
                </a:solidFill>
                <a:latin typeface="Bahnschrift"/>
                <a:cs typeface="Bahnschrift"/>
              </a:rPr>
              <a:t>Many</a:t>
            </a:r>
            <a:r>
              <a:rPr sz="3600" b="0" spc="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3600" b="0" spc="-210" dirty="0">
                <a:solidFill>
                  <a:srgbClr val="4471C4"/>
                </a:solidFill>
                <a:latin typeface="Bahnschrift"/>
                <a:cs typeface="Bahnschrift"/>
              </a:rPr>
              <a:t>sequential</a:t>
            </a:r>
            <a:r>
              <a:rPr sz="3600" b="0" spc="15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3600" b="0" spc="-145" dirty="0">
                <a:solidFill>
                  <a:srgbClr val="4471C4"/>
                </a:solidFill>
                <a:latin typeface="Bahnschrift"/>
                <a:cs typeface="Bahnschrift"/>
              </a:rPr>
              <a:t>iterative</a:t>
            </a:r>
            <a:r>
              <a:rPr sz="3600" b="0" spc="-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3600" b="0" spc="-200" dirty="0">
                <a:solidFill>
                  <a:srgbClr val="4471C4"/>
                </a:solidFill>
                <a:latin typeface="Bahnschrift"/>
                <a:cs typeface="Bahnschrift"/>
              </a:rPr>
              <a:t>algorithms</a:t>
            </a:r>
            <a:r>
              <a:rPr sz="3600" b="0" spc="-40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3600" b="0" spc="-150" dirty="0">
                <a:solidFill>
                  <a:srgbClr val="4471C4"/>
                </a:solidFill>
                <a:latin typeface="Bahnschrift"/>
                <a:cs typeface="Bahnschrift"/>
              </a:rPr>
              <a:t>are</a:t>
            </a:r>
            <a:r>
              <a:rPr sz="3600" b="0" spc="10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3600" b="0" spc="-190" dirty="0">
                <a:solidFill>
                  <a:srgbClr val="4471C4"/>
                </a:solidFill>
                <a:latin typeface="Bahnschrift"/>
                <a:cs typeface="Bahnschrift"/>
              </a:rPr>
              <a:t>already</a:t>
            </a:r>
            <a:r>
              <a:rPr sz="3600" b="0" spc="3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3600" b="0" spc="-180" dirty="0">
                <a:solidFill>
                  <a:srgbClr val="4471C4"/>
                </a:solidFill>
                <a:latin typeface="Bahnschrift"/>
                <a:cs typeface="Bahnschrift"/>
              </a:rPr>
              <a:t>parallel</a:t>
            </a:r>
            <a:endParaRPr sz="3600" dirty="0">
              <a:latin typeface="Bahnschrift"/>
              <a:cs typeface="Bahnschrif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48143" y="1828800"/>
            <a:ext cx="2810510" cy="2971800"/>
            <a:chOff x="7248143" y="1828800"/>
            <a:chExt cx="2810510" cy="2971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77399" y="1828800"/>
              <a:ext cx="381000" cy="2971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248143" y="2279904"/>
              <a:ext cx="2438400" cy="1981200"/>
            </a:xfrm>
            <a:custGeom>
              <a:avLst/>
              <a:gdLst/>
              <a:ahLst/>
              <a:cxnLst/>
              <a:rect l="l" t="t" r="r" b="b"/>
              <a:pathLst>
                <a:path w="2438400" h="1981200">
                  <a:moveTo>
                    <a:pt x="2108200" y="0"/>
                  </a:moveTo>
                  <a:lnTo>
                    <a:pt x="330200" y="0"/>
                  </a:lnTo>
                  <a:lnTo>
                    <a:pt x="281403" y="3580"/>
                  </a:lnTo>
                  <a:lnTo>
                    <a:pt x="234831" y="13979"/>
                  </a:lnTo>
                  <a:lnTo>
                    <a:pt x="190992" y="30688"/>
                  </a:lnTo>
                  <a:lnTo>
                    <a:pt x="150399" y="53195"/>
                  </a:lnTo>
                  <a:lnTo>
                    <a:pt x="113561" y="80989"/>
                  </a:lnTo>
                  <a:lnTo>
                    <a:pt x="80989" y="113561"/>
                  </a:lnTo>
                  <a:lnTo>
                    <a:pt x="53195" y="150399"/>
                  </a:lnTo>
                  <a:lnTo>
                    <a:pt x="30688" y="190992"/>
                  </a:lnTo>
                  <a:lnTo>
                    <a:pt x="13979" y="234831"/>
                  </a:lnTo>
                  <a:lnTo>
                    <a:pt x="3580" y="281403"/>
                  </a:lnTo>
                  <a:lnTo>
                    <a:pt x="0" y="330200"/>
                  </a:lnTo>
                  <a:lnTo>
                    <a:pt x="0" y="1651000"/>
                  </a:lnTo>
                  <a:lnTo>
                    <a:pt x="3580" y="1699796"/>
                  </a:lnTo>
                  <a:lnTo>
                    <a:pt x="13979" y="1746368"/>
                  </a:lnTo>
                  <a:lnTo>
                    <a:pt x="30688" y="1790207"/>
                  </a:lnTo>
                  <a:lnTo>
                    <a:pt x="53195" y="1830800"/>
                  </a:lnTo>
                  <a:lnTo>
                    <a:pt x="80989" y="1867638"/>
                  </a:lnTo>
                  <a:lnTo>
                    <a:pt x="113561" y="1900210"/>
                  </a:lnTo>
                  <a:lnTo>
                    <a:pt x="150399" y="1928004"/>
                  </a:lnTo>
                  <a:lnTo>
                    <a:pt x="190992" y="1950511"/>
                  </a:lnTo>
                  <a:lnTo>
                    <a:pt x="234831" y="1967220"/>
                  </a:lnTo>
                  <a:lnTo>
                    <a:pt x="281403" y="1977619"/>
                  </a:lnTo>
                  <a:lnTo>
                    <a:pt x="330200" y="1981200"/>
                  </a:lnTo>
                  <a:lnTo>
                    <a:pt x="2108200" y="1981200"/>
                  </a:lnTo>
                  <a:lnTo>
                    <a:pt x="2156996" y="1977619"/>
                  </a:lnTo>
                  <a:lnTo>
                    <a:pt x="2203568" y="1967220"/>
                  </a:lnTo>
                  <a:lnTo>
                    <a:pt x="2247407" y="1950511"/>
                  </a:lnTo>
                  <a:lnTo>
                    <a:pt x="2288000" y="1928004"/>
                  </a:lnTo>
                  <a:lnTo>
                    <a:pt x="2324838" y="1900210"/>
                  </a:lnTo>
                  <a:lnTo>
                    <a:pt x="2357410" y="1867638"/>
                  </a:lnTo>
                  <a:lnTo>
                    <a:pt x="2385204" y="1830800"/>
                  </a:lnTo>
                  <a:lnTo>
                    <a:pt x="2407711" y="1790207"/>
                  </a:lnTo>
                  <a:lnTo>
                    <a:pt x="2424420" y="1746368"/>
                  </a:lnTo>
                  <a:lnTo>
                    <a:pt x="2434819" y="1699796"/>
                  </a:lnTo>
                  <a:lnTo>
                    <a:pt x="2438400" y="1651000"/>
                  </a:lnTo>
                  <a:lnTo>
                    <a:pt x="2438400" y="330200"/>
                  </a:lnTo>
                  <a:lnTo>
                    <a:pt x="2434819" y="281403"/>
                  </a:lnTo>
                  <a:lnTo>
                    <a:pt x="2424420" y="234831"/>
                  </a:lnTo>
                  <a:lnTo>
                    <a:pt x="2407711" y="190992"/>
                  </a:lnTo>
                  <a:lnTo>
                    <a:pt x="2385204" y="150399"/>
                  </a:lnTo>
                  <a:lnTo>
                    <a:pt x="2357410" y="113561"/>
                  </a:lnTo>
                  <a:lnTo>
                    <a:pt x="2324838" y="80989"/>
                  </a:lnTo>
                  <a:lnTo>
                    <a:pt x="2288000" y="53195"/>
                  </a:lnTo>
                  <a:lnTo>
                    <a:pt x="2247407" y="30688"/>
                  </a:lnTo>
                  <a:lnTo>
                    <a:pt x="2203568" y="13979"/>
                  </a:lnTo>
                  <a:lnTo>
                    <a:pt x="2156996" y="3580"/>
                  </a:lnTo>
                  <a:lnTo>
                    <a:pt x="2108200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08060" y="2677667"/>
              <a:ext cx="964565" cy="328930"/>
            </a:xfrm>
            <a:custGeom>
              <a:avLst/>
              <a:gdLst/>
              <a:ahLst/>
              <a:cxnLst/>
              <a:rect l="l" t="t" r="r" b="b"/>
              <a:pathLst>
                <a:path w="964565" h="328930">
                  <a:moveTo>
                    <a:pt x="859409" y="0"/>
                  </a:moveTo>
                  <a:lnTo>
                    <a:pt x="854710" y="13335"/>
                  </a:lnTo>
                  <a:lnTo>
                    <a:pt x="873760" y="21597"/>
                  </a:lnTo>
                  <a:lnTo>
                    <a:pt x="890143" y="33051"/>
                  </a:lnTo>
                  <a:lnTo>
                    <a:pt x="914908" y="65532"/>
                  </a:lnTo>
                  <a:lnTo>
                    <a:pt x="929481" y="109220"/>
                  </a:lnTo>
                  <a:lnTo>
                    <a:pt x="934339" y="162814"/>
                  </a:lnTo>
                  <a:lnTo>
                    <a:pt x="933104" y="191845"/>
                  </a:lnTo>
                  <a:lnTo>
                    <a:pt x="923301" y="241859"/>
                  </a:lnTo>
                  <a:lnTo>
                    <a:pt x="903759" y="280965"/>
                  </a:lnTo>
                  <a:lnTo>
                    <a:pt x="873954" y="307306"/>
                  </a:lnTo>
                  <a:lnTo>
                    <a:pt x="855218" y="315595"/>
                  </a:lnTo>
                  <a:lnTo>
                    <a:pt x="859409" y="328930"/>
                  </a:lnTo>
                  <a:lnTo>
                    <a:pt x="904287" y="307879"/>
                  </a:lnTo>
                  <a:lnTo>
                    <a:pt x="937260" y="271399"/>
                  </a:lnTo>
                  <a:lnTo>
                    <a:pt x="957548" y="222662"/>
                  </a:lnTo>
                  <a:lnTo>
                    <a:pt x="964311" y="164592"/>
                  </a:lnTo>
                  <a:lnTo>
                    <a:pt x="962618" y="134417"/>
                  </a:lnTo>
                  <a:lnTo>
                    <a:pt x="949041" y="80974"/>
                  </a:lnTo>
                  <a:lnTo>
                    <a:pt x="922131" y="37468"/>
                  </a:lnTo>
                  <a:lnTo>
                    <a:pt x="883269" y="8616"/>
                  </a:lnTo>
                  <a:lnTo>
                    <a:pt x="859409" y="0"/>
                  </a:lnTo>
                  <a:close/>
                </a:path>
                <a:path w="964565" h="328930">
                  <a:moveTo>
                    <a:pt x="104902" y="0"/>
                  </a:moveTo>
                  <a:lnTo>
                    <a:pt x="60134" y="21113"/>
                  </a:lnTo>
                  <a:lnTo>
                    <a:pt x="27178" y="57658"/>
                  </a:lnTo>
                  <a:lnTo>
                    <a:pt x="6778" y="106552"/>
                  </a:lnTo>
                  <a:lnTo>
                    <a:pt x="0" y="164592"/>
                  </a:lnTo>
                  <a:lnTo>
                    <a:pt x="1690" y="194782"/>
                  </a:lnTo>
                  <a:lnTo>
                    <a:pt x="15216" y="248209"/>
                  </a:lnTo>
                  <a:lnTo>
                    <a:pt x="42054" y="291568"/>
                  </a:lnTo>
                  <a:lnTo>
                    <a:pt x="80968" y="320333"/>
                  </a:lnTo>
                  <a:lnTo>
                    <a:pt x="104902" y="328930"/>
                  </a:lnTo>
                  <a:lnTo>
                    <a:pt x="109093" y="315595"/>
                  </a:lnTo>
                  <a:lnTo>
                    <a:pt x="90302" y="307306"/>
                  </a:lnTo>
                  <a:lnTo>
                    <a:pt x="74120" y="295767"/>
                  </a:lnTo>
                  <a:lnTo>
                    <a:pt x="49530" y="262890"/>
                  </a:lnTo>
                  <a:lnTo>
                    <a:pt x="34845" y="218186"/>
                  </a:lnTo>
                  <a:lnTo>
                    <a:pt x="29972" y="162814"/>
                  </a:lnTo>
                  <a:lnTo>
                    <a:pt x="31188" y="134790"/>
                  </a:lnTo>
                  <a:lnTo>
                    <a:pt x="40955" y="86125"/>
                  </a:lnTo>
                  <a:lnTo>
                    <a:pt x="60577" y="47696"/>
                  </a:lnTo>
                  <a:lnTo>
                    <a:pt x="90624" y="21597"/>
                  </a:lnTo>
                  <a:lnTo>
                    <a:pt x="109600" y="13335"/>
                  </a:lnTo>
                  <a:lnTo>
                    <a:pt x="10490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12101" y="2331847"/>
            <a:ext cx="2094230" cy="12458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7465" marR="30480" indent="-3810" algn="ctr">
              <a:lnSpc>
                <a:spcPct val="83300"/>
              </a:lnSpc>
              <a:spcBef>
                <a:spcPts val="505"/>
              </a:spcBef>
            </a:pPr>
            <a:r>
              <a:rPr sz="2000" spc="-20" dirty="0">
                <a:solidFill>
                  <a:srgbClr val="292934"/>
                </a:solidFill>
                <a:latin typeface="Microsoft Sans Serif"/>
                <a:cs typeface="Microsoft Sans Serif"/>
              </a:rPr>
              <a:t>If</a:t>
            </a:r>
            <a:r>
              <a:rPr sz="2000" spc="5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292934"/>
                </a:solidFill>
                <a:latin typeface="Microsoft Sans Serif"/>
                <a:cs typeface="Microsoft Sans Serif"/>
              </a:rPr>
              <a:t>the</a:t>
            </a:r>
            <a:r>
              <a:rPr sz="2000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292934"/>
                </a:solidFill>
                <a:latin typeface="Microsoft Sans Serif"/>
                <a:cs typeface="Microsoft Sans Serif"/>
              </a:rPr>
              <a:t>required </a:t>
            </a:r>
            <a:r>
              <a:rPr sz="2000" spc="-10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292934"/>
                </a:solidFill>
                <a:latin typeface="Microsoft Sans Serif"/>
                <a:cs typeface="Microsoft Sans Serif"/>
              </a:rPr>
              <a:t>nu</a:t>
            </a:r>
            <a:r>
              <a:rPr sz="2000" spc="-1030" dirty="0">
                <a:solidFill>
                  <a:srgbClr val="292934"/>
                </a:solidFill>
                <a:latin typeface="Microsoft Sans Serif"/>
                <a:cs typeface="Microsoft Sans Serif"/>
              </a:rPr>
              <a:t>m</a:t>
            </a:r>
            <a:r>
              <a:rPr sz="4200" spc="-1275" baseline="-5952" dirty="0">
                <a:solidFill>
                  <a:srgbClr val="FF0000"/>
                </a:solidFill>
                <a:latin typeface="Cambria Math"/>
                <a:cs typeface="Cambria Math"/>
              </a:rPr>
              <a:t>𝑂</a:t>
            </a:r>
            <a:r>
              <a:rPr sz="2000" spc="30" dirty="0">
                <a:solidFill>
                  <a:srgbClr val="292934"/>
                </a:solidFill>
                <a:latin typeface="Microsoft Sans Serif"/>
                <a:cs typeface="Microsoft Sans Serif"/>
              </a:rPr>
              <a:t>b</a:t>
            </a:r>
            <a:r>
              <a:rPr sz="2000" spc="-190" dirty="0">
                <a:solidFill>
                  <a:srgbClr val="292934"/>
                </a:solidFill>
                <a:latin typeface="Microsoft Sans Serif"/>
                <a:cs typeface="Microsoft Sans Serif"/>
              </a:rPr>
              <a:t>e</a:t>
            </a:r>
            <a:r>
              <a:rPr sz="4200" spc="-997" baseline="-5952" dirty="0">
                <a:solidFill>
                  <a:srgbClr val="FF0000"/>
                </a:solidFill>
                <a:latin typeface="Cambria Math"/>
                <a:cs typeface="Cambria Math"/>
              </a:rPr>
              <a:t>l</a:t>
            </a:r>
            <a:r>
              <a:rPr sz="2000" spc="-20" dirty="0">
                <a:solidFill>
                  <a:srgbClr val="292934"/>
                </a:solidFill>
                <a:latin typeface="Microsoft Sans Serif"/>
                <a:cs typeface="Microsoft Sans Serif"/>
              </a:rPr>
              <a:t>r</a:t>
            </a:r>
            <a:r>
              <a:rPr sz="4200" spc="-1402" baseline="-5952" dirty="0">
                <a:solidFill>
                  <a:srgbClr val="FF0000"/>
                </a:solidFill>
                <a:latin typeface="Cambria Math"/>
                <a:cs typeface="Cambria Math"/>
              </a:rPr>
              <a:t>o</a:t>
            </a:r>
            <a:r>
              <a:rPr sz="2000" spc="-190" dirty="0">
                <a:solidFill>
                  <a:srgbClr val="292934"/>
                </a:solidFill>
                <a:latin typeface="Microsoft Sans Serif"/>
                <a:cs typeface="Microsoft Sans Serif"/>
              </a:rPr>
              <a:t>o</a:t>
            </a:r>
            <a:r>
              <a:rPr sz="4200" spc="-1747" baseline="-5952" dirty="0">
                <a:solidFill>
                  <a:srgbClr val="FF0000"/>
                </a:solidFill>
                <a:latin typeface="Cambria Math"/>
                <a:cs typeface="Cambria Math"/>
              </a:rPr>
              <a:t>g</a:t>
            </a:r>
            <a:r>
              <a:rPr sz="2000" spc="30" dirty="0">
                <a:solidFill>
                  <a:srgbClr val="292934"/>
                </a:solidFill>
                <a:latin typeface="Microsoft Sans Serif"/>
                <a:cs typeface="Microsoft Sans Serif"/>
              </a:rPr>
              <a:t>f</a:t>
            </a:r>
            <a:r>
              <a:rPr sz="2000" spc="15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-165" dirty="0">
                <a:solidFill>
                  <a:srgbClr val="292934"/>
                </a:solidFill>
                <a:latin typeface="Microsoft Sans Serif"/>
                <a:cs typeface="Microsoft Sans Serif"/>
              </a:rPr>
              <a:t>r</a:t>
            </a:r>
            <a:r>
              <a:rPr sz="4200" spc="-2145" baseline="-5952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r>
              <a:rPr sz="2000" spc="5" dirty="0">
                <a:solidFill>
                  <a:srgbClr val="292934"/>
                </a:solidFill>
                <a:latin typeface="Microsoft Sans Serif"/>
                <a:cs typeface="Microsoft Sans Serif"/>
              </a:rPr>
              <a:t>oun</a:t>
            </a:r>
            <a:r>
              <a:rPr sz="2000" spc="10" dirty="0">
                <a:solidFill>
                  <a:srgbClr val="292934"/>
                </a:solidFill>
                <a:latin typeface="Microsoft Sans Serif"/>
                <a:cs typeface="Microsoft Sans Serif"/>
              </a:rPr>
              <a:t>d</a:t>
            </a:r>
            <a:r>
              <a:rPr sz="2000" spc="-130" dirty="0">
                <a:solidFill>
                  <a:srgbClr val="292934"/>
                </a:solidFill>
                <a:latin typeface="Microsoft Sans Serif"/>
                <a:cs typeface="Microsoft Sans Serif"/>
              </a:rPr>
              <a:t>s  </a:t>
            </a:r>
            <a:r>
              <a:rPr sz="2000" spc="-100" dirty="0">
                <a:solidFill>
                  <a:srgbClr val="292934"/>
                </a:solidFill>
                <a:latin typeface="Microsoft Sans Serif"/>
                <a:cs typeface="Microsoft Sans Serif"/>
              </a:rPr>
              <a:t>is</a:t>
            </a:r>
            <a:r>
              <a:rPr sz="2000" spc="15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-580" dirty="0">
                <a:solidFill>
                  <a:srgbClr val="292934"/>
                </a:solidFill>
                <a:latin typeface="Microsoft Sans Serif"/>
                <a:cs typeface="Microsoft Sans Serif"/>
              </a:rPr>
              <a:t>s</a:t>
            </a:r>
            <a:r>
              <a:rPr sz="3000" spc="-427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r</a:t>
            </a:r>
            <a:r>
              <a:rPr sz="2000" spc="-1375" dirty="0">
                <a:solidFill>
                  <a:srgbClr val="292934"/>
                </a:solidFill>
                <a:latin typeface="Microsoft Sans Serif"/>
                <a:cs typeface="Microsoft Sans Serif"/>
              </a:rPr>
              <a:t>m</a:t>
            </a:r>
            <a:r>
              <a:rPr sz="3000" spc="60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o</a:t>
            </a:r>
            <a:r>
              <a:rPr sz="3000" spc="-1320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u</a:t>
            </a:r>
            <a:r>
              <a:rPr sz="2000" spc="-250" dirty="0">
                <a:solidFill>
                  <a:srgbClr val="292934"/>
                </a:solidFill>
                <a:latin typeface="Microsoft Sans Serif"/>
                <a:cs typeface="Microsoft Sans Serif"/>
              </a:rPr>
              <a:t>a</a:t>
            </a:r>
            <a:r>
              <a:rPr sz="3000" spc="-1470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n</a:t>
            </a:r>
            <a:r>
              <a:rPr sz="2000" spc="-10" dirty="0">
                <a:solidFill>
                  <a:srgbClr val="292934"/>
                </a:solidFill>
                <a:latin typeface="Microsoft Sans Serif"/>
                <a:cs typeface="Microsoft Sans Serif"/>
              </a:rPr>
              <a:t>l</a:t>
            </a:r>
            <a:r>
              <a:rPr sz="2000" spc="60" dirty="0">
                <a:solidFill>
                  <a:srgbClr val="292934"/>
                </a:solidFill>
                <a:latin typeface="Microsoft Sans Serif"/>
                <a:cs typeface="Microsoft Sans Serif"/>
              </a:rPr>
              <a:t>l</a:t>
            </a:r>
            <a:r>
              <a:rPr sz="3000" spc="-960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d</a:t>
            </a:r>
            <a:r>
              <a:rPr sz="2000" spc="-85" dirty="0">
                <a:solidFill>
                  <a:srgbClr val="292934"/>
                </a:solidFill>
                <a:latin typeface="Microsoft Sans Serif"/>
                <a:cs typeface="Microsoft Sans Serif"/>
              </a:rPr>
              <a:t>(</a:t>
            </a:r>
            <a:r>
              <a:rPr sz="2000" spc="-585" dirty="0">
                <a:solidFill>
                  <a:srgbClr val="292934"/>
                </a:solidFill>
                <a:latin typeface="Microsoft Sans Serif"/>
                <a:cs typeface="Microsoft Sans Serif"/>
              </a:rPr>
              <a:t>r</a:t>
            </a:r>
            <a:r>
              <a:rPr sz="3000" spc="-607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s</a:t>
            </a:r>
            <a:r>
              <a:rPr sz="2000" spc="-370" dirty="0">
                <a:solidFill>
                  <a:srgbClr val="292934"/>
                </a:solidFill>
                <a:latin typeface="Microsoft Sans Serif"/>
                <a:cs typeface="Microsoft Sans Serif"/>
              </a:rPr>
              <a:t>e</a:t>
            </a:r>
            <a:r>
              <a:rPr sz="3000" spc="-1747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w</a:t>
            </a:r>
            <a:r>
              <a:rPr sz="2000" spc="-10" dirty="0">
                <a:solidFill>
                  <a:srgbClr val="292934"/>
                </a:solidFill>
                <a:latin typeface="Microsoft Sans Serif"/>
                <a:cs typeface="Microsoft Sans Serif"/>
              </a:rPr>
              <a:t>l</a:t>
            </a:r>
            <a:r>
              <a:rPr sz="2000" spc="-445" dirty="0">
                <a:solidFill>
                  <a:srgbClr val="292934"/>
                </a:solidFill>
                <a:latin typeface="Microsoft Sans Serif"/>
                <a:cs typeface="Microsoft Sans Serif"/>
              </a:rPr>
              <a:t>a</a:t>
            </a:r>
            <a:r>
              <a:rPr sz="3000" spc="-337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.</a:t>
            </a:r>
            <a:r>
              <a:rPr sz="2000" spc="-450" dirty="0">
                <a:solidFill>
                  <a:srgbClr val="292934"/>
                </a:solidFill>
                <a:latin typeface="Microsoft Sans Serif"/>
                <a:cs typeface="Microsoft Sans Serif"/>
              </a:rPr>
              <a:t>t</a:t>
            </a:r>
            <a:r>
              <a:rPr sz="3000" spc="-877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h</a:t>
            </a:r>
            <a:r>
              <a:rPr sz="2000" spc="-10" dirty="0">
                <a:solidFill>
                  <a:srgbClr val="292934"/>
                </a:solidFill>
                <a:latin typeface="Microsoft Sans Serif"/>
                <a:cs typeface="Microsoft Sans Serif"/>
              </a:rPr>
              <a:t>i</a:t>
            </a:r>
            <a:r>
              <a:rPr sz="2000" spc="-880" dirty="0">
                <a:solidFill>
                  <a:srgbClr val="292934"/>
                </a:solidFill>
                <a:latin typeface="Microsoft Sans Serif"/>
                <a:cs typeface="Microsoft Sans Serif"/>
              </a:rPr>
              <a:t>v</a:t>
            </a:r>
            <a:r>
              <a:rPr sz="3000" spc="-179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.</a:t>
            </a:r>
            <a:r>
              <a:rPr sz="3000" spc="-1125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p</a:t>
            </a:r>
            <a:r>
              <a:rPr sz="2000" spc="-330" dirty="0">
                <a:solidFill>
                  <a:srgbClr val="292934"/>
                </a:solidFill>
                <a:latin typeface="Microsoft Sans Serif"/>
                <a:cs typeface="Microsoft Sans Serif"/>
              </a:rPr>
              <a:t>e</a:t>
            </a:r>
            <a:r>
              <a:rPr sz="3000" spc="-179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.</a:t>
            </a:r>
            <a:r>
              <a:rPr sz="3000" spc="-307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292934"/>
                </a:solidFill>
                <a:latin typeface="Microsoft Sans Serif"/>
                <a:cs typeface="Microsoft Sans Serif"/>
              </a:rPr>
              <a:t>to</a:t>
            </a:r>
            <a:endParaRPr sz="20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solidFill>
                  <a:srgbClr val="292934"/>
                </a:solidFill>
                <a:latin typeface="Microsoft Sans Serif"/>
                <a:cs typeface="Microsoft Sans Serif"/>
              </a:rPr>
              <a:t>in</a:t>
            </a:r>
            <a:r>
              <a:rPr sz="2000" spc="-790" dirty="0">
                <a:solidFill>
                  <a:srgbClr val="292934"/>
                </a:solidFill>
                <a:latin typeface="Microsoft Sans Serif"/>
                <a:cs typeface="Microsoft Sans Serif"/>
              </a:rPr>
              <a:t>p</a:t>
            </a:r>
            <a:r>
              <a:rPr sz="3000" spc="44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f</a:t>
            </a:r>
            <a:r>
              <a:rPr sz="3000" spc="-1327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o</a:t>
            </a:r>
            <a:r>
              <a:rPr sz="2000" spc="-200" dirty="0">
                <a:solidFill>
                  <a:srgbClr val="292934"/>
                </a:solidFill>
                <a:latin typeface="Microsoft Sans Serif"/>
                <a:cs typeface="Microsoft Sans Serif"/>
              </a:rPr>
              <a:t>u</a:t>
            </a:r>
            <a:r>
              <a:rPr sz="3000" spc="-727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r</a:t>
            </a:r>
            <a:r>
              <a:rPr sz="2000" spc="80" dirty="0">
                <a:solidFill>
                  <a:srgbClr val="292934"/>
                </a:solidFill>
                <a:latin typeface="Microsoft Sans Serif"/>
                <a:cs typeface="Microsoft Sans Serif"/>
              </a:rPr>
              <a:t>t</a:t>
            </a:r>
            <a:r>
              <a:rPr sz="2000" spc="-130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3000" spc="-1462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a</a:t>
            </a:r>
            <a:r>
              <a:rPr sz="2000" spc="-195" dirty="0">
                <a:solidFill>
                  <a:srgbClr val="292934"/>
                </a:solidFill>
                <a:latin typeface="Microsoft Sans Serif"/>
                <a:cs typeface="Microsoft Sans Serif"/>
              </a:rPr>
              <a:t>s</a:t>
            </a:r>
            <a:r>
              <a:rPr sz="2000" spc="-415" dirty="0">
                <a:solidFill>
                  <a:srgbClr val="292934"/>
                </a:solidFill>
                <a:latin typeface="Microsoft Sans Serif"/>
                <a:cs typeface="Microsoft Sans Serif"/>
              </a:rPr>
              <a:t>i</a:t>
            </a:r>
            <a:r>
              <a:rPr sz="3000" spc="-89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l</a:t>
            </a:r>
            <a:r>
              <a:rPr sz="2000" spc="-965" dirty="0">
                <a:solidFill>
                  <a:srgbClr val="292934"/>
                </a:solidFill>
                <a:latin typeface="Microsoft Sans Serif"/>
                <a:cs typeface="Microsoft Sans Serif"/>
              </a:rPr>
              <a:t>z</a:t>
            </a:r>
            <a:r>
              <a:rPr sz="3000" spc="-15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l</a:t>
            </a:r>
            <a:r>
              <a:rPr sz="3000" spc="-172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 </a:t>
            </a:r>
            <a:r>
              <a:rPr sz="2000" spc="-985" dirty="0">
                <a:solidFill>
                  <a:srgbClr val="292934"/>
                </a:solidFill>
                <a:latin typeface="Microsoft Sans Serif"/>
                <a:cs typeface="Microsoft Sans Serif"/>
              </a:rPr>
              <a:t>e</a:t>
            </a:r>
            <a:r>
              <a:rPr sz="3000" spc="120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t</a:t>
            </a:r>
            <a:r>
              <a:rPr sz="3000" spc="-1282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h</a:t>
            </a:r>
            <a:r>
              <a:rPr sz="2000" spc="-85" dirty="0">
                <a:solidFill>
                  <a:srgbClr val="292934"/>
                </a:solidFill>
                <a:latin typeface="Microsoft Sans Serif"/>
                <a:cs typeface="Microsoft Sans Serif"/>
              </a:rPr>
              <a:t>)</a:t>
            </a:r>
            <a:r>
              <a:rPr sz="2000" spc="-305" dirty="0">
                <a:solidFill>
                  <a:srgbClr val="292934"/>
                </a:solidFill>
                <a:latin typeface="Microsoft Sans Serif"/>
                <a:cs typeface="Microsoft Sans Serif"/>
              </a:rPr>
              <a:t>,</a:t>
            </a:r>
            <a:r>
              <a:rPr sz="3000" spc="-585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e</a:t>
            </a:r>
            <a:r>
              <a:rPr sz="2000" spc="-260" dirty="0">
                <a:solidFill>
                  <a:srgbClr val="292934"/>
                </a:solidFill>
                <a:latin typeface="Microsoft Sans Serif"/>
                <a:cs typeface="Microsoft Sans Serif"/>
              </a:rPr>
              <a:t>t</a:t>
            </a:r>
            <a:r>
              <a:rPr sz="3000" spc="-997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s</a:t>
            </a:r>
            <a:r>
              <a:rPr sz="2000" spc="-635" dirty="0">
                <a:solidFill>
                  <a:srgbClr val="292934"/>
                </a:solidFill>
                <a:latin typeface="Microsoft Sans Serif"/>
                <a:cs typeface="Microsoft Sans Serif"/>
              </a:rPr>
              <a:t>h</a:t>
            </a:r>
            <a:r>
              <a:rPr sz="3000" spc="-742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e</a:t>
            </a:r>
            <a:r>
              <a:rPr sz="2000" spc="-50" dirty="0">
                <a:solidFill>
                  <a:srgbClr val="292934"/>
                </a:solidFill>
                <a:latin typeface="Microsoft Sans Serif"/>
                <a:cs typeface="Microsoft Sans Serif"/>
              </a:rPr>
              <a:t>en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8320" y="3550742"/>
            <a:ext cx="16217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340" dirty="0">
                <a:solidFill>
                  <a:srgbClr val="292934"/>
                </a:solidFill>
                <a:latin typeface="Microsoft Sans Serif"/>
                <a:cs typeface="Microsoft Sans Serif"/>
              </a:rPr>
              <a:t>the</a:t>
            </a:r>
            <a:r>
              <a:rPr sz="3000" spc="-509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p</a:t>
            </a:r>
            <a:r>
              <a:rPr sz="2000" spc="-340" dirty="0">
                <a:solidFill>
                  <a:srgbClr val="292934"/>
                </a:solidFill>
                <a:latin typeface="Microsoft Sans Serif"/>
                <a:cs typeface="Microsoft Sans Serif"/>
              </a:rPr>
              <a:t>r</a:t>
            </a:r>
            <a:r>
              <a:rPr sz="3000" spc="-509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r</a:t>
            </a:r>
            <a:r>
              <a:rPr sz="2000" spc="-340" dirty="0">
                <a:solidFill>
                  <a:srgbClr val="292934"/>
                </a:solidFill>
                <a:latin typeface="Microsoft Sans Serif"/>
                <a:cs typeface="Microsoft Sans Serif"/>
              </a:rPr>
              <a:t>e</a:t>
            </a:r>
            <a:r>
              <a:rPr sz="3000" spc="-509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ob</a:t>
            </a:r>
            <a:r>
              <a:rPr sz="2000" spc="-340" dirty="0">
                <a:solidFill>
                  <a:srgbClr val="292934"/>
                </a:solidFill>
                <a:latin typeface="Microsoft Sans Serif"/>
                <a:cs typeface="Microsoft Sans Serif"/>
              </a:rPr>
              <a:t>is</a:t>
            </a:r>
            <a:r>
              <a:rPr sz="3000" spc="-509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le</a:t>
            </a:r>
            <a:r>
              <a:rPr sz="2000" spc="-340" dirty="0">
                <a:solidFill>
                  <a:srgbClr val="292934"/>
                </a:solidFill>
                <a:latin typeface="Microsoft Sans Serif"/>
                <a:cs typeface="Microsoft Sans Serif"/>
              </a:rPr>
              <a:t>lo</a:t>
            </a:r>
            <a:r>
              <a:rPr sz="3000" spc="-509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m</a:t>
            </a:r>
            <a:r>
              <a:rPr sz="2000" spc="-340" dirty="0">
                <a:solidFill>
                  <a:srgbClr val="292934"/>
                </a:solidFill>
                <a:latin typeface="Microsoft Sans Serif"/>
                <a:cs typeface="Microsoft Sans Serif"/>
              </a:rPr>
              <a:t>ts</a:t>
            </a:r>
            <a:r>
              <a:rPr sz="3000" spc="-509" baseline="-11111" dirty="0">
                <a:solidFill>
                  <a:srgbClr val="292934"/>
                </a:solidFill>
                <a:latin typeface="Microsoft Sans Serif"/>
                <a:cs typeface="Microsoft Sans Serif"/>
              </a:rPr>
              <a:t>s!</a:t>
            </a:r>
            <a:r>
              <a:rPr sz="2000" spc="-340" dirty="0">
                <a:solidFill>
                  <a:srgbClr val="292934"/>
                </a:solidFill>
                <a:latin typeface="Microsoft Sans Serif"/>
                <a:cs typeface="Microsoft Sans Serif"/>
              </a:rPr>
              <a:t>of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2994" y="5690108"/>
            <a:ext cx="8018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0" dirty="0">
                <a:solidFill>
                  <a:srgbClr val="FF0000"/>
                </a:solidFill>
                <a:latin typeface="Arial"/>
                <a:cs typeface="Arial"/>
              </a:rPr>
              <a:t>Simple,</a:t>
            </a:r>
            <a:r>
              <a:rPr sz="28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FF0000"/>
                </a:solidFill>
                <a:latin typeface="Arial"/>
                <a:cs typeface="Arial"/>
              </a:rPr>
              <a:t>efficient</a:t>
            </a:r>
            <a:r>
              <a:rPr sz="28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Arial"/>
                <a:cs typeface="Arial"/>
              </a:rPr>
              <a:t>both</a:t>
            </a:r>
            <a:r>
              <a:rPr sz="2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FF0000"/>
                </a:solidFill>
                <a:latin typeface="Arial"/>
                <a:cs typeface="Arial"/>
              </a:rPr>
              <a:t>theoretically</a:t>
            </a:r>
            <a:r>
              <a:rPr sz="28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7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8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95" dirty="0">
                <a:solidFill>
                  <a:srgbClr val="FF0000"/>
                </a:solidFill>
                <a:latin typeface="Arial"/>
                <a:cs typeface="Arial"/>
              </a:rPr>
              <a:t>practically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34600" y="200253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2192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253218" y="202920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0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134600" y="274015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2192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253218" y="276580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134600" y="347624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499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0999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499"/>
                </a:lnTo>
                <a:close/>
              </a:path>
            </a:pathLst>
          </a:custGeom>
          <a:ln w="12192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253218" y="3502532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972800" y="347624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499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499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0999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499"/>
                </a:lnTo>
                <a:close/>
              </a:path>
            </a:pathLst>
          </a:custGeom>
          <a:ln w="12192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091798" y="3502532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134600" y="421233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2192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253218" y="4239259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972800" y="274015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2192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091798" y="276580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972800" y="200253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12192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091798" y="202920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953243" y="1859279"/>
            <a:ext cx="1582420" cy="2863850"/>
            <a:chOff x="9953243" y="1859279"/>
            <a:chExt cx="1582420" cy="2863850"/>
          </a:xfrm>
        </p:grpSpPr>
        <p:sp>
          <p:nvSpPr>
            <p:cNvPr id="31" name="object 31"/>
            <p:cNvSpPr/>
            <p:nvPr/>
          </p:nvSpPr>
          <p:spPr>
            <a:xfrm>
              <a:off x="9982199" y="1888235"/>
              <a:ext cx="1524000" cy="2806065"/>
            </a:xfrm>
            <a:custGeom>
              <a:avLst/>
              <a:gdLst/>
              <a:ahLst/>
              <a:cxnLst/>
              <a:rect l="l" t="t" r="r" b="b"/>
              <a:pathLst>
                <a:path w="1524000" h="2806065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1422400" y="0"/>
                  </a:lnTo>
                  <a:lnTo>
                    <a:pt x="1461956" y="7981"/>
                  </a:lnTo>
                  <a:lnTo>
                    <a:pt x="1494250" y="29749"/>
                  </a:lnTo>
                  <a:lnTo>
                    <a:pt x="1516018" y="62043"/>
                  </a:lnTo>
                  <a:lnTo>
                    <a:pt x="1524000" y="101600"/>
                  </a:lnTo>
                  <a:lnTo>
                    <a:pt x="1524000" y="508000"/>
                  </a:lnTo>
                  <a:lnTo>
                    <a:pt x="1516018" y="547556"/>
                  </a:lnTo>
                  <a:lnTo>
                    <a:pt x="1494250" y="579850"/>
                  </a:lnTo>
                  <a:lnTo>
                    <a:pt x="1461956" y="601618"/>
                  </a:lnTo>
                  <a:lnTo>
                    <a:pt x="142240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  <a:path w="1524000" h="2806065">
                  <a:moveTo>
                    <a:pt x="0" y="827024"/>
                  </a:moveTo>
                  <a:lnTo>
                    <a:pt x="7981" y="787467"/>
                  </a:lnTo>
                  <a:lnTo>
                    <a:pt x="29749" y="755173"/>
                  </a:lnTo>
                  <a:lnTo>
                    <a:pt x="62043" y="733405"/>
                  </a:lnTo>
                  <a:lnTo>
                    <a:pt x="101600" y="725424"/>
                  </a:lnTo>
                  <a:lnTo>
                    <a:pt x="1422400" y="725424"/>
                  </a:lnTo>
                  <a:lnTo>
                    <a:pt x="1461956" y="733405"/>
                  </a:lnTo>
                  <a:lnTo>
                    <a:pt x="1494250" y="755173"/>
                  </a:lnTo>
                  <a:lnTo>
                    <a:pt x="1516018" y="787467"/>
                  </a:lnTo>
                  <a:lnTo>
                    <a:pt x="1524000" y="827024"/>
                  </a:lnTo>
                  <a:lnTo>
                    <a:pt x="1524000" y="1233424"/>
                  </a:lnTo>
                  <a:lnTo>
                    <a:pt x="1516018" y="1272980"/>
                  </a:lnTo>
                  <a:lnTo>
                    <a:pt x="1494250" y="1305274"/>
                  </a:lnTo>
                  <a:lnTo>
                    <a:pt x="1461956" y="1327042"/>
                  </a:lnTo>
                  <a:lnTo>
                    <a:pt x="1422400" y="1335024"/>
                  </a:lnTo>
                  <a:lnTo>
                    <a:pt x="101600" y="1335024"/>
                  </a:lnTo>
                  <a:lnTo>
                    <a:pt x="62043" y="1327042"/>
                  </a:lnTo>
                  <a:lnTo>
                    <a:pt x="29749" y="1305274"/>
                  </a:lnTo>
                  <a:lnTo>
                    <a:pt x="7981" y="1272980"/>
                  </a:lnTo>
                  <a:lnTo>
                    <a:pt x="0" y="1233424"/>
                  </a:lnTo>
                  <a:lnTo>
                    <a:pt x="0" y="827024"/>
                  </a:lnTo>
                  <a:close/>
                </a:path>
                <a:path w="1524000" h="2806065">
                  <a:moveTo>
                    <a:pt x="0" y="1563115"/>
                  </a:moveTo>
                  <a:lnTo>
                    <a:pt x="7981" y="1523559"/>
                  </a:lnTo>
                  <a:lnTo>
                    <a:pt x="29749" y="1491265"/>
                  </a:lnTo>
                  <a:lnTo>
                    <a:pt x="62043" y="1469497"/>
                  </a:lnTo>
                  <a:lnTo>
                    <a:pt x="101600" y="1461515"/>
                  </a:lnTo>
                  <a:lnTo>
                    <a:pt x="1422400" y="1461515"/>
                  </a:lnTo>
                  <a:lnTo>
                    <a:pt x="1461956" y="1469497"/>
                  </a:lnTo>
                  <a:lnTo>
                    <a:pt x="1494250" y="1491265"/>
                  </a:lnTo>
                  <a:lnTo>
                    <a:pt x="1516018" y="1523559"/>
                  </a:lnTo>
                  <a:lnTo>
                    <a:pt x="1524000" y="1563115"/>
                  </a:lnTo>
                  <a:lnTo>
                    <a:pt x="1524000" y="1969515"/>
                  </a:lnTo>
                  <a:lnTo>
                    <a:pt x="1516018" y="2009072"/>
                  </a:lnTo>
                  <a:lnTo>
                    <a:pt x="1494250" y="2041366"/>
                  </a:lnTo>
                  <a:lnTo>
                    <a:pt x="1461956" y="2063134"/>
                  </a:lnTo>
                  <a:lnTo>
                    <a:pt x="1422400" y="2071115"/>
                  </a:lnTo>
                  <a:lnTo>
                    <a:pt x="101600" y="2071115"/>
                  </a:lnTo>
                  <a:lnTo>
                    <a:pt x="62043" y="2063134"/>
                  </a:lnTo>
                  <a:lnTo>
                    <a:pt x="29749" y="2041366"/>
                  </a:lnTo>
                  <a:lnTo>
                    <a:pt x="7981" y="2009072"/>
                  </a:lnTo>
                  <a:lnTo>
                    <a:pt x="0" y="1969515"/>
                  </a:lnTo>
                  <a:lnTo>
                    <a:pt x="0" y="1563115"/>
                  </a:lnTo>
                  <a:close/>
                </a:path>
                <a:path w="1524000" h="2806065">
                  <a:moveTo>
                    <a:pt x="0" y="2297684"/>
                  </a:moveTo>
                  <a:lnTo>
                    <a:pt x="7981" y="2258127"/>
                  </a:lnTo>
                  <a:lnTo>
                    <a:pt x="29749" y="2225833"/>
                  </a:lnTo>
                  <a:lnTo>
                    <a:pt x="62043" y="2204065"/>
                  </a:lnTo>
                  <a:lnTo>
                    <a:pt x="101600" y="2196084"/>
                  </a:lnTo>
                  <a:lnTo>
                    <a:pt x="1422400" y="2196084"/>
                  </a:lnTo>
                  <a:lnTo>
                    <a:pt x="1461956" y="2204065"/>
                  </a:lnTo>
                  <a:lnTo>
                    <a:pt x="1494250" y="2225833"/>
                  </a:lnTo>
                  <a:lnTo>
                    <a:pt x="1516018" y="2258127"/>
                  </a:lnTo>
                  <a:lnTo>
                    <a:pt x="1524000" y="2297684"/>
                  </a:lnTo>
                  <a:lnTo>
                    <a:pt x="1524000" y="2704084"/>
                  </a:lnTo>
                  <a:lnTo>
                    <a:pt x="1516018" y="2743640"/>
                  </a:lnTo>
                  <a:lnTo>
                    <a:pt x="1494250" y="2775934"/>
                  </a:lnTo>
                  <a:lnTo>
                    <a:pt x="1461956" y="2797702"/>
                  </a:lnTo>
                  <a:lnTo>
                    <a:pt x="1422400" y="2805684"/>
                  </a:lnTo>
                  <a:lnTo>
                    <a:pt x="101600" y="2805684"/>
                  </a:lnTo>
                  <a:lnTo>
                    <a:pt x="62043" y="2797702"/>
                  </a:lnTo>
                  <a:lnTo>
                    <a:pt x="29749" y="2775934"/>
                  </a:lnTo>
                  <a:lnTo>
                    <a:pt x="7981" y="2743640"/>
                  </a:lnTo>
                  <a:lnTo>
                    <a:pt x="0" y="2704084"/>
                  </a:lnTo>
                  <a:lnTo>
                    <a:pt x="0" y="2297684"/>
                  </a:lnTo>
                  <a:close/>
                </a:path>
              </a:pathLst>
            </a:custGeom>
            <a:ln w="5791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270109" y="2321813"/>
              <a:ext cx="949960" cy="1892300"/>
            </a:xfrm>
            <a:custGeom>
              <a:avLst/>
              <a:gdLst/>
              <a:ahLst/>
              <a:cxnLst/>
              <a:rect l="l" t="t" r="r" b="b"/>
              <a:pathLst>
                <a:path w="949959" h="1892300">
                  <a:moveTo>
                    <a:pt x="111506" y="1796288"/>
                  </a:moveTo>
                  <a:lnTo>
                    <a:pt x="109982" y="1790192"/>
                  </a:lnTo>
                  <a:lnTo>
                    <a:pt x="105156" y="1787398"/>
                  </a:lnTo>
                  <a:lnTo>
                    <a:pt x="100457" y="1784604"/>
                  </a:lnTo>
                  <a:lnTo>
                    <a:pt x="94361" y="1786255"/>
                  </a:lnTo>
                  <a:lnTo>
                    <a:pt x="91694" y="1790954"/>
                  </a:lnTo>
                  <a:lnTo>
                    <a:pt x="65659" y="1835594"/>
                  </a:lnTo>
                  <a:lnTo>
                    <a:pt x="65659" y="1536192"/>
                  </a:lnTo>
                  <a:lnTo>
                    <a:pt x="45847" y="1536192"/>
                  </a:lnTo>
                  <a:lnTo>
                    <a:pt x="45847" y="1835594"/>
                  </a:lnTo>
                  <a:lnTo>
                    <a:pt x="19812" y="1790954"/>
                  </a:lnTo>
                  <a:lnTo>
                    <a:pt x="17145" y="1786255"/>
                  </a:lnTo>
                  <a:lnTo>
                    <a:pt x="11049" y="1784604"/>
                  </a:lnTo>
                  <a:lnTo>
                    <a:pt x="6350" y="1787398"/>
                  </a:lnTo>
                  <a:lnTo>
                    <a:pt x="1524" y="1790192"/>
                  </a:lnTo>
                  <a:lnTo>
                    <a:pt x="0" y="1796288"/>
                  </a:lnTo>
                  <a:lnTo>
                    <a:pt x="2794" y="1800987"/>
                  </a:lnTo>
                  <a:lnTo>
                    <a:pt x="55753" y="1891792"/>
                  </a:lnTo>
                  <a:lnTo>
                    <a:pt x="67157" y="1872234"/>
                  </a:lnTo>
                  <a:lnTo>
                    <a:pt x="108712" y="1800987"/>
                  </a:lnTo>
                  <a:lnTo>
                    <a:pt x="111506" y="1796288"/>
                  </a:lnTo>
                  <a:close/>
                </a:path>
                <a:path w="949959" h="1892300">
                  <a:moveTo>
                    <a:pt x="111506" y="1060196"/>
                  </a:moveTo>
                  <a:lnTo>
                    <a:pt x="109982" y="1054100"/>
                  </a:lnTo>
                  <a:lnTo>
                    <a:pt x="105156" y="1051306"/>
                  </a:lnTo>
                  <a:lnTo>
                    <a:pt x="100457" y="1048512"/>
                  </a:lnTo>
                  <a:lnTo>
                    <a:pt x="94361" y="1050163"/>
                  </a:lnTo>
                  <a:lnTo>
                    <a:pt x="91694" y="1054862"/>
                  </a:lnTo>
                  <a:lnTo>
                    <a:pt x="65659" y="1099502"/>
                  </a:lnTo>
                  <a:lnTo>
                    <a:pt x="65659" y="800100"/>
                  </a:lnTo>
                  <a:lnTo>
                    <a:pt x="45847" y="800100"/>
                  </a:lnTo>
                  <a:lnTo>
                    <a:pt x="45847" y="1099502"/>
                  </a:lnTo>
                  <a:lnTo>
                    <a:pt x="19812" y="1054862"/>
                  </a:lnTo>
                  <a:lnTo>
                    <a:pt x="17145" y="1050163"/>
                  </a:lnTo>
                  <a:lnTo>
                    <a:pt x="11049" y="1048512"/>
                  </a:lnTo>
                  <a:lnTo>
                    <a:pt x="6350" y="1051306"/>
                  </a:lnTo>
                  <a:lnTo>
                    <a:pt x="1524" y="1054100"/>
                  </a:lnTo>
                  <a:lnTo>
                    <a:pt x="0" y="1060196"/>
                  </a:lnTo>
                  <a:lnTo>
                    <a:pt x="2794" y="1064895"/>
                  </a:lnTo>
                  <a:lnTo>
                    <a:pt x="55753" y="1155700"/>
                  </a:lnTo>
                  <a:lnTo>
                    <a:pt x="67157" y="1136142"/>
                  </a:lnTo>
                  <a:lnTo>
                    <a:pt x="108712" y="1064895"/>
                  </a:lnTo>
                  <a:lnTo>
                    <a:pt x="111506" y="1060196"/>
                  </a:lnTo>
                  <a:close/>
                </a:path>
                <a:path w="949959" h="1892300">
                  <a:moveTo>
                    <a:pt x="111506" y="322580"/>
                  </a:moveTo>
                  <a:lnTo>
                    <a:pt x="109982" y="316484"/>
                  </a:lnTo>
                  <a:lnTo>
                    <a:pt x="105156" y="313690"/>
                  </a:lnTo>
                  <a:lnTo>
                    <a:pt x="100457" y="310896"/>
                  </a:lnTo>
                  <a:lnTo>
                    <a:pt x="94361" y="312547"/>
                  </a:lnTo>
                  <a:lnTo>
                    <a:pt x="91694" y="317246"/>
                  </a:lnTo>
                  <a:lnTo>
                    <a:pt x="65659" y="361886"/>
                  </a:lnTo>
                  <a:lnTo>
                    <a:pt x="65659" y="62484"/>
                  </a:lnTo>
                  <a:lnTo>
                    <a:pt x="45847" y="62484"/>
                  </a:lnTo>
                  <a:lnTo>
                    <a:pt x="45847" y="361886"/>
                  </a:lnTo>
                  <a:lnTo>
                    <a:pt x="19812" y="317246"/>
                  </a:lnTo>
                  <a:lnTo>
                    <a:pt x="17145" y="312547"/>
                  </a:lnTo>
                  <a:lnTo>
                    <a:pt x="11049" y="310896"/>
                  </a:lnTo>
                  <a:lnTo>
                    <a:pt x="6350" y="313690"/>
                  </a:lnTo>
                  <a:lnTo>
                    <a:pt x="1524" y="316484"/>
                  </a:lnTo>
                  <a:lnTo>
                    <a:pt x="0" y="322580"/>
                  </a:lnTo>
                  <a:lnTo>
                    <a:pt x="2794" y="327279"/>
                  </a:lnTo>
                  <a:lnTo>
                    <a:pt x="55753" y="418084"/>
                  </a:lnTo>
                  <a:lnTo>
                    <a:pt x="67157" y="398526"/>
                  </a:lnTo>
                  <a:lnTo>
                    <a:pt x="108712" y="327279"/>
                  </a:lnTo>
                  <a:lnTo>
                    <a:pt x="111506" y="322580"/>
                  </a:lnTo>
                  <a:close/>
                </a:path>
                <a:path w="949959" h="1892300">
                  <a:moveTo>
                    <a:pt x="758698" y="1210957"/>
                  </a:moveTo>
                  <a:lnTo>
                    <a:pt x="756907" y="1206119"/>
                  </a:lnTo>
                  <a:lnTo>
                    <a:pt x="722122" y="1112266"/>
                  </a:lnTo>
                  <a:lnTo>
                    <a:pt x="720217" y="1107186"/>
                  </a:lnTo>
                  <a:lnTo>
                    <a:pt x="714502" y="1104519"/>
                  </a:lnTo>
                  <a:lnTo>
                    <a:pt x="704215" y="1108329"/>
                  </a:lnTo>
                  <a:lnTo>
                    <a:pt x="701675" y="1114044"/>
                  </a:lnTo>
                  <a:lnTo>
                    <a:pt x="703580" y="1119124"/>
                  </a:lnTo>
                  <a:lnTo>
                    <a:pt x="721436" y="1167472"/>
                  </a:lnTo>
                  <a:lnTo>
                    <a:pt x="196088" y="736092"/>
                  </a:lnTo>
                  <a:lnTo>
                    <a:pt x="183515" y="751332"/>
                  </a:lnTo>
                  <a:lnTo>
                    <a:pt x="708914" y="1182865"/>
                  </a:lnTo>
                  <a:lnTo>
                    <a:pt x="652526" y="1173734"/>
                  </a:lnTo>
                  <a:lnTo>
                    <a:pt x="647446" y="1177417"/>
                  </a:lnTo>
                  <a:lnTo>
                    <a:pt x="646684" y="1182878"/>
                  </a:lnTo>
                  <a:lnTo>
                    <a:pt x="645795" y="1188212"/>
                  </a:lnTo>
                  <a:lnTo>
                    <a:pt x="649478" y="1193292"/>
                  </a:lnTo>
                  <a:lnTo>
                    <a:pt x="758698" y="1210957"/>
                  </a:lnTo>
                  <a:close/>
                </a:path>
                <a:path w="949959" h="1892300">
                  <a:moveTo>
                    <a:pt x="764921" y="15240"/>
                  </a:moveTo>
                  <a:lnTo>
                    <a:pt x="752348" y="0"/>
                  </a:lnTo>
                  <a:lnTo>
                    <a:pt x="226999" y="431457"/>
                  </a:lnTo>
                  <a:lnTo>
                    <a:pt x="244983" y="383032"/>
                  </a:lnTo>
                  <a:lnTo>
                    <a:pt x="246888" y="377952"/>
                  </a:lnTo>
                  <a:lnTo>
                    <a:pt x="244221" y="372237"/>
                  </a:lnTo>
                  <a:lnTo>
                    <a:pt x="234061" y="368427"/>
                  </a:lnTo>
                  <a:lnTo>
                    <a:pt x="228346" y="371094"/>
                  </a:lnTo>
                  <a:lnTo>
                    <a:pt x="226441" y="376174"/>
                  </a:lnTo>
                  <a:lnTo>
                    <a:pt x="189865" y="474853"/>
                  </a:lnTo>
                  <a:lnTo>
                    <a:pt x="219760" y="470027"/>
                  </a:lnTo>
                  <a:lnTo>
                    <a:pt x="299085" y="457200"/>
                  </a:lnTo>
                  <a:lnTo>
                    <a:pt x="302768" y="452120"/>
                  </a:lnTo>
                  <a:lnTo>
                    <a:pt x="300990" y="441325"/>
                  </a:lnTo>
                  <a:lnTo>
                    <a:pt x="295910" y="437642"/>
                  </a:lnTo>
                  <a:lnTo>
                    <a:pt x="239623" y="446786"/>
                  </a:lnTo>
                  <a:lnTo>
                    <a:pt x="764921" y="15240"/>
                  </a:lnTo>
                  <a:close/>
                </a:path>
                <a:path w="949959" h="1892300">
                  <a:moveTo>
                    <a:pt x="949706" y="322580"/>
                  </a:moveTo>
                  <a:lnTo>
                    <a:pt x="948055" y="316484"/>
                  </a:lnTo>
                  <a:lnTo>
                    <a:pt x="938657" y="310896"/>
                  </a:lnTo>
                  <a:lnTo>
                    <a:pt x="932561" y="312547"/>
                  </a:lnTo>
                  <a:lnTo>
                    <a:pt x="929894" y="317246"/>
                  </a:lnTo>
                  <a:lnTo>
                    <a:pt x="903859" y="361886"/>
                  </a:lnTo>
                  <a:lnTo>
                    <a:pt x="903859" y="62484"/>
                  </a:lnTo>
                  <a:lnTo>
                    <a:pt x="884047" y="62484"/>
                  </a:lnTo>
                  <a:lnTo>
                    <a:pt x="884047" y="361886"/>
                  </a:lnTo>
                  <a:lnTo>
                    <a:pt x="858012" y="317246"/>
                  </a:lnTo>
                  <a:lnTo>
                    <a:pt x="855345" y="312547"/>
                  </a:lnTo>
                  <a:lnTo>
                    <a:pt x="849249" y="310896"/>
                  </a:lnTo>
                  <a:lnTo>
                    <a:pt x="844550" y="313690"/>
                  </a:lnTo>
                  <a:lnTo>
                    <a:pt x="839724" y="316484"/>
                  </a:lnTo>
                  <a:lnTo>
                    <a:pt x="838200" y="322580"/>
                  </a:lnTo>
                  <a:lnTo>
                    <a:pt x="840994" y="327279"/>
                  </a:lnTo>
                  <a:lnTo>
                    <a:pt x="893953" y="418084"/>
                  </a:lnTo>
                  <a:lnTo>
                    <a:pt x="905357" y="398526"/>
                  </a:lnTo>
                  <a:lnTo>
                    <a:pt x="946912" y="327279"/>
                  </a:lnTo>
                  <a:lnTo>
                    <a:pt x="949706" y="322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1738736" y="6551611"/>
            <a:ext cx="31750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r>
              <a:rPr sz="1800" spc="-55" dirty="0">
                <a:solidFill>
                  <a:srgbClr val="7E7E7E"/>
                </a:solidFill>
                <a:latin typeface="Microsoft Sans Serif"/>
                <a:cs typeface="Microsoft Sans Serif"/>
              </a:rPr>
              <a:t>49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851" y="2422982"/>
            <a:ext cx="4107179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Wrap</a:t>
            </a:r>
            <a:r>
              <a:rPr sz="8000" b="0" spc="-9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8000" b="0" dirty="0">
                <a:solidFill>
                  <a:srgbClr val="585858"/>
                </a:solidFill>
                <a:latin typeface="Lucida Sans Unicode"/>
                <a:cs typeface="Lucida Sans Unicode"/>
              </a:rPr>
              <a:t>up</a:t>
            </a:r>
            <a:endParaRPr sz="8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r>
              <a:rPr spc="-55" dirty="0"/>
              <a:t>50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49325"/>
            <a:ext cx="3771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55" dirty="0">
                <a:solidFill>
                  <a:srgbClr val="4471C4"/>
                </a:solidFill>
                <a:latin typeface="Bahnschrift"/>
                <a:cs typeface="Bahnschrift"/>
              </a:rPr>
              <a:t>D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t</a:t>
            </a:r>
            <a:r>
              <a:rPr sz="4000" b="0" spc="-310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465" dirty="0">
                <a:solidFill>
                  <a:srgbClr val="4471C4"/>
                </a:solidFill>
                <a:latin typeface="Bahnschrift"/>
                <a:cs typeface="Bahnschrift"/>
              </a:rPr>
              <a:t>m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na</a:t>
            </a:r>
            <a:r>
              <a:rPr sz="4000" b="0" spc="-245" dirty="0">
                <a:solidFill>
                  <a:srgbClr val="4471C4"/>
                </a:solidFill>
                <a:latin typeface="Bahnschrift"/>
                <a:cs typeface="Bahnschrift"/>
              </a:rPr>
              <a:t>c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y</a:t>
            </a:r>
            <a:r>
              <a:rPr sz="4000" b="0" spc="1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rac</a:t>
            </a:r>
            <a:r>
              <a:rPr sz="4000" b="0" spc="-325" dirty="0">
                <a:solidFill>
                  <a:srgbClr val="4471C4"/>
                </a:solidFill>
                <a:latin typeface="Bahnschrift"/>
                <a:cs typeface="Bahnschrift"/>
              </a:rPr>
              <a:t>es</a:t>
            </a:r>
            <a:endParaRPr sz="4000">
              <a:latin typeface="Bahnschrift"/>
              <a:cs typeface="Bahnschrif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22578"/>
            <a:ext cx="10807065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Definition: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 </a:t>
            </a:r>
            <a:r>
              <a:rPr sz="2800" dirty="0">
                <a:solidFill>
                  <a:srgbClr val="FF0000"/>
                </a:solidFill>
                <a:latin typeface="Lucida Sans Unicode"/>
                <a:cs typeface="Lucida Sans Unicode"/>
              </a:rPr>
              <a:t>determinacy race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occurs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when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two logically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parallel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instructions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access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same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memory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location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and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at </a:t>
            </a:r>
            <a:r>
              <a:rPr sz="2800" spc="-869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least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one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of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instructions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performs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8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write.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0" y="2695955"/>
            <a:ext cx="1515110" cy="460375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 MT"/>
                <a:cs typeface="Arial MT"/>
              </a:rPr>
              <a:t>sum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74523" y="3156203"/>
            <a:ext cx="3606800" cy="548640"/>
          </a:xfrm>
          <a:custGeom>
            <a:avLst/>
            <a:gdLst/>
            <a:ahLst/>
            <a:cxnLst/>
            <a:rect l="l" t="t" r="r" b="b"/>
            <a:pathLst>
              <a:path w="3606800" h="548639">
                <a:moveTo>
                  <a:pt x="3606431" y="374916"/>
                </a:moveTo>
                <a:lnTo>
                  <a:pt x="3548519" y="374916"/>
                </a:lnTo>
                <a:lnTo>
                  <a:pt x="3548519" y="246126"/>
                </a:lnTo>
                <a:lnTo>
                  <a:pt x="3548519" y="188214"/>
                </a:lnTo>
                <a:lnTo>
                  <a:pt x="1832495" y="188214"/>
                </a:lnTo>
                <a:lnTo>
                  <a:pt x="1832495" y="0"/>
                </a:lnTo>
                <a:lnTo>
                  <a:pt x="1831860" y="0"/>
                </a:lnTo>
                <a:lnTo>
                  <a:pt x="1774583" y="0"/>
                </a:lnTo>
                <a:lnTo>
                  <a:pt x="1773948" y="0"/>
                </a:lnTo>
                <a:lnTo>
                  <a:pt x="1773948" y="188468"/>
                </a:lnTo>
                <a:lnTo>
                  <a:pt x="57924" y="188468"/>
                </a:lnTo>
                <a:lnTo>
                  <a:pt x="57924" y="374916"/>
                </a:lnTo>
                <a:lnTo>
                  <a:pt x="0" y="374916"/>
                </a:lnTo>
                <a:lnTo>
                  <a:pt x="86880" y="548640"/>
                </a:lnTo>
                <a:lnTo>
                  <a:pt x="159270" y="403860"/>
                </a:lnTo>
                <a:lnTo>
                  <a:pt x="173748" y="374916"/>
                </a:lnTo>
                <a:lnTo>
                  <a:pt x="115836" y="374916"/>
                </a:lnTo>
                <a:lnTo>
                  <a:pt x="115836" y="246380"/>
                </a:lnTo>
                <a:lnTo>
                  <a:pt x="1832495" y="246380"/>
                </a:lnTo>
                <a:lnTo>
                  <a:pt x="1832495" y="246126"/>
                </a:lnTo>
                <a:lnTo>
                  <a:pt x="3490607" y="246126"/>
                </a:lnTo>
                <a:lnTo>
                  <a:pt x="3490607" y="374916"/>
                </a:lnTo>
                <a:lnTo>
                  <a:pt x="3432695" y="374916"/>
                </a:lnTo>
                <a:lnTo>
                  <a:pt x="3519563" y="548640"/>
                </a:lnTo>
                <a:lnTo>
                  <a:pt x="3591953" y="403860"/>
                </a:lnTo>
                <a:lnTo>
                  <a:pt x="3606431" y="37491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03976" y="3704844"/>
            <a:ext cx="151511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r0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3976" y="4450079"/>
            <a:ext cx="151511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 MT"/>
                <a:cs typeface="Arial MT"/>
              </a:rPr>
              <a:t>r0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+=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a[0]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0071" y="5207508"/>
            <a:ext cx="151511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 MT"/>
                <a:cs typeface="Arial MT"/>
              </a:rPr>
              <a:t>sum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r0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74535" y="4166615"/>
            <a:ext cx="173990" cy="283210"/>
          </a:xfrm>
          <a:custGeom>
            <a:avLst/>
            <a:gdLst/>
            <a:ahLst/>
            <a:cxnLst/>
            <a:rect l="l" t="t" r="r" b="b"/>
            <a:pathLst>
              <a:path w="173990" h="283210">
                <a:moveTo>
                  <a:pt x="57912" y="109092"/>
                </a:moveTo>
                <a:lnTo>
                  <a:pt x="0" y="109092"/>
                </a:lnTo>
                <a:lnTo>
                  <a:pt x="86868" y="282828"/>
                </a:lnTo>
                <a:lnTo>
                  <a:pt x="159258" y="138048"/>
                </a:lnTo>
                <a:lnTo>
                  <a:pt x="57912" y="138048"/>
                </a:lnTo>
                <a:lnTo>
                  <a:pt x="57912" y="109092"/>
                </a:lnTo>
                <a:close/>
              </a:path>
              <a:path w="173990" h="283210">
                <a:moveTo>
                  <a:pt x="115824" y="0"/>
                </a:moveTo>
                <a:lnTo>
                  <a:pt x="57912" y="0"/>
                </a:lnTo>
                <a:lnTo>
                  <a:pt x="57912" y="138048"/>
                </a:lnTo>
                <a:lnTo>
                  <a:pt x="115824" y="138048"/>
                </a:lnTo>
                <a:lnTo>
                  <a:pt x="115824" y="0"/>
                </a:lnTo>
                <a:close/>
              </a:path>
              <a:path w="173990" h="283210">
                <a:moveTo>
                  <a:pt x="173736" y="109092"/>
                </a:moveTo>
                <a:lnTo>
                  <a:pt x="115824" y="109092"/>
                </a:lnTo>
                <a:lnTo>
                  <a:pt x="115824" y="138048"/>
                </a:lnTo>
                <a:lnTo>
                  <a:pt x="159258" y="138048"/>
                </a:lnTo>
                <a:lnTo>
                  <a:pt x="173736" y="10909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76948" y="4911216"/>
            <a:ext cx="173990" cy="296545"/>
          </a:xfrm>
          <a:custGeom>
            <a:avLst/>
            <a:gdLst/>
            <a:ahLst/>
            <a:cxnLst/>
            <a:rect l="l" t="t" r="r" b="b"/>
            <a:pathLst>
              <a:path w="173990" h="296545">
                <a:moveTo>
                  <a:pt x="57964" y="123400"/>
                </a:moveTo>
                <a:lnTo>
                  <a:pt x="0" y="124586"/>
                </a:lnTo>
                <a:lnTo>
                  <a:pt x="90424" y="296544"/>
                </a:lnTo>
                <a:lnTo>
                  <a:pt x="158906" y="152272"/>
                </a:lnTo>
                <a:lnTo>
                  <a:pt x="58547" y="152272"/>
                </a:lnTo>
                <a:lnTo>
                  <a:pt x="57964" y="123400"/>
                </a:lnTo>
                <a:close/>
              </a:path>
              <a:path w="173990" h="296545">
                <a:moveTo>
                  <a:pt x="115875" y="122215"/>
                </a:moveTo>
                <a:lnTo>
                  <a:pt x="57964" y="123400"/>
                </a:lnTo>
                <a:lnTo>
                  <a:pt x="58547" y="152272"/>
                </a:lnTo>
                <a:lnTo>
                  <a:pt x="116458" y="151129"/>
                </a:lnTo>
                <a:lnTo>
                  <a:pt x="115875" y="122215"/>
                </a:lnTo>
                <a:close/>
              </a:path>
              <a:path w="173990" h="296545">
                <a:moveTo>
                  <a:pt x="173735" y="121030"/>
                </a:moveTo>
                <a:lnTo>
                  <a:pt x="115875" y="122215"/>
                </a:lnTo>
                <a:lnTo>
                  <a:pt x="116458" y="151129"/>
                </a:lnTo>
                <a:lnTo>
                  <a:pt x="58547" y="152272"/>
                </a:lnTo>
                <a:lnTo>
                  <a:pt x="158906" y="152272"/>
                </a:lnTo>
                <a:lnTo>
                  <a:pt x="173735" y="121030"/>
                </a:lnTo>
                <a:close/>
              </a:path>
              <a:path w="173990" h="296545">
                <a:moveTo>
                  <a:pt x="113410" y="0"/>
                </a:moveTo>
                <a:lnTo>
                  <a:pt x="55499" y="1269"/>
                </a:lnTo>
                <a:lnTo>
                  <a:pt x="57964" y="123400"/>
                </a:lnTo>
                <a:lnTo>
                  <a:pt x="115875" y="122215"/>
                </a:lnTo>
                <a:lnTo>
                  <a:pt x="11341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19259" y="3704844"/>
            <a:ext cx="151638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r1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19259" y="4450079"/>
            <a:ext cx="151638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 MT"/>
                <a:cs typeface="Arial MT"/>
              </a:rPr>
              <a:t>r1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+=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a[1]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25356" y="5207508"/>
            <a:ext cx="151638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 MT"/>
                <a:cs typeface="Arial MT"/>
              </a:rPr>
              <a:t>sum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r1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91343" y="4166615"/>
            <a:ext cx="173990" cy="283210"/>
          </a:xfrm>
          <a:custGeom>
            <a:avLst/>
            <a:gdLst/>
            <a:ahLst/>
            <a:cxnLst/>
            <a:rect l="l" t="t" r="r" b="b"/>
            <a:pathLst>
              <a:path w="173990" h="283210">
                <a:moveTo>
                  <a:pt x="57911" y="109092"/>
                </a:moveTo>
                <a:lnTo>
                  <a:pt x="0" y="109092"/>
                </a:lnTo>
                <a:lnTo>
                  <a:pt x="86867" y="282828"/>
                </a:lnTo>
                <a:lnTo>
                  <a:pt x="159257" y="138048"/>
                </a:lnTo>
                <a:lnTo>
                  <a:pt x="57911" y="138048"/>
                </a:lnTo>
                <a:lnTo>
                  <a:pt x="57911" y="109092"/>
                </a:lnTo>
                <a:close/>
              </a:path>
              <a:path w="173990" h="283210">
                <a:moveTo>
                  <a:pt x="115824" y="0"/>
                </a:moveTo>
                <a:lnTo>
                  <a:pt x="57911" y="0"/>
                </a:lnTo>
                <a:lnTo>
                  <a:pt x="57911" y="138048"/>
                </a:lnTo>
                <a:lnTo>
                  <a:pt x="115824" y="138048"/>
                </a:lnTo>
                <a:lnTo>
                  <a:pt x="115824" y="0"/>
                </a:lnTo>
                <a:close/>
              </a:path>
              <a:path w="173990" h="283210">
                <a:moveTo>
                  <a:pt x="173735" y="109092"/>
                </a:moveTo>
                <a:lnTo>
                  <a:pt x="115824" y="109092"/>
                </a:lnTo>
                <a:lnTo>
                  <a:pt x="115824" y="138048"/>
                </a:lnTo>
                <a:lnTo>
                  <a:pt x="159257" y="138048"/>
                </a:lnTo>
                <a:lnTo>
                  <a:pt x="173735" y="10909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93756" y="4911216"/>
            <a:ext cx="173990" cy="296545"/>
          </a:xfrm>
          <a:custGeom>
            <a:avLst/>
            <a:gdLst/>
            <a:ahLst/>
            <a:cxnLst/>
            <a:rect l="l" t="t" r="r" b="b"/>
            <a:pathLst>
              <a:path w="173990" h="296545">
                <a:moveTo>
                  <a:pt x="57964" y="123400"/>
                </a:moveTo>
                <a:lnTo>
                  <a:pt x="0" y="124586"/>
                </a:lnTo>
                <a:lnTo>
                  <a:pt x="90424" y="296544"/>
                </a:lnTo>
                <a:lnTo>
                  <a:pt x="158906" y="152272"/>
                </a:lnTo>
                <a:lnTo>
                  <a:pt x="58547" y="152272"/>
                </a:lnTo>
                <a:lnTo>
                  <a:pt x="57964" y="123400"/>
                </a:lnTo>
                <a:close/>
              </a:path>
              <a:path w="173990" h="296545">
                <a:moveTo>
                  <a:pt x="115875" y="122215"/>
                </a:moveTo>
                <a:lnTo>
                  <a:pt x="57964" y="123400"/>
                </a:lnTo>
                <a:lnTo>
                  <a:pt x="58547" y="152272"/>
                </a:lnTo>
                <a:lnTo>
                  <a:pt x="116459" y="151129"/>
                </a:lnTo>
                <a:lnTo>
                  <a:pt x="115875" y="122215"/>
                </a:lnTo>
                <a:close/>
              </a:path>
              <a:path w="173990" h="296545">
                <a:moveTo>
                  <a:pt x="173736" y="121030"/>
                </a:moveTo>
                <a:lnTo>
                  <a:pt x="115875" y="122215"/>
                </a:lnTo>
                <a:lnTo>
                  <a:pt x="116459" y="151129"/>
                </a:lnTo>
                <a:lnTo>
                  <a:pt x="58547" y="152272"/>
                </a:lnTo>
                <a:lnTo>
                  <a:pt x="158906" y="152272"/>
                </a:lnTo>
                <a:lnTo>
                  <a:pt x="173736" y="121030"/>
                </a:lnTo>
                <a:close/>
              </a:path>
              <a:path w="173990" h="296545">
                <a:moveTo>
                  <a:pt x="113411" y="0"/>
                </a:moveTo>
                <a:lnTo>
                  <a:pt x="55499" y="1269"/>
                </a:lnTo>
                <a:lnTo>
                  <a:pt x="57964" y="123400"/>
                </a:lnTo>
                <a:lnTo>
                  <a:pt x="115875" y="122215"/>
                </a:lnTo>
                <a:lnTo>
                  <a:pt x="11341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15671" y="5654039"/>
            <a:ext cx="3491229" cy="548640"/>
          </a:xfrm>
          <a:custGeom>
            <a:avLst/>
            <a:gdLst/>
            <a:ahLst/>
            <a:cxnLst/>
            <a:rect l="l" t="t" r="r" b="b"/>
            <a:pathLst>
              <a:path w="3491229" h="548639">
                <a:moveTo>
                  <a:pt x="3490607" y="0"/>
                </a:moveTo>
                <a:lnTo>
                  <a:pt x="3432695" y="0"/>
                </a:lnTo>
                <a:lnTo>
                  <a:pt x="3432695" y="199351"/>
                </a:lnTo>
                <a:lnTo>
                  <a:pt x="1716036" y="199351"/>
                </a:lnTo>
                <a:lnTo>
                  <a:pt x="1716036" y="199644"/>
                </a:lnTo>
                <a:lnTo>
                  <a:pt x="57924" y="199644"/>
                </a:lnTo>
                <a:lnTo>
                  <a:pt x="57924" y="0"/>
                </a:lnTo>
                <a:lnTo>
                  <a:pt x="0" y="0"/>
                </a:lnTo>
                <a:lnTo>
                  <a:pt x="0" y="257556"/>
                </a:lnTo>
                <a:lnTo>
                  <a:pt x="1716036" y="257556"/>
                </a:lnTo>
                <a:lnTo>
                  <a:pt x="1716036" y="374904"/>
                </a:lnTo>
                <a:lnTo>
                  <a:pt x="1658759" y="374904"/>
                </a:lnTo>
                <a:lnTo>
                  <a:pt x="1658124" y="374904"/>
                </a:lnTo>
                <a:lnTo>
                  <a:pt x="1744992" y="548640"/>
                </a:lnTo>
                <a:lnTo>
                  <a:pt x="1745310" y="548005"/>
                </a:lnTo>
                <a:lnTo>
                  <a:pt x="1745627" y="548640"/>
                </a:lnTo>
                <a:lnTo>
                  <a:pt x="1818017" y="403860"/>
                </a:lnTo>
                <a:lnTo>
                  <a:pt x="1832495" y="374904"/>
                </a:lnTo>
                <a:lnTo>
                  <a:pt x="1831860" y="374904"/>
                </a:lnTo>
                <a:lnTo>
                  <a:pt x="1774583" y="374904"/>
                </a:lnTo>
                <a:lnTo>
                  <a:pt x="1774583" y="257556"/>
                </a:lnTo>
                <a:lnTo>
                  <a:pt x="1774583" y="257263"/>
                </a:lnTo>
                <a:lnTo>
                  <a:pt x="3490607" y="257263"/>
                </a:lnTo>
                <a:lnTo>
                  <a:pt x="3490607" y="199351"/>
                </a:lnTo>
                <a:lnTo>
                  <a:pt x="349060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418831" y="6187440"/>
            <a:ext cx="1900555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Arial MT"/>
                <a:cs typeface="Arial MT"/>
              </a:rPr>
              <a:t>return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sum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59308" y="3110483"/>
            <a:ext cx="4966970" cy="2010410"/>
            <a:chOff x="559308" y="3110483"/>
            <a:chExt cx="4966970" cy="2010410"/>
          </a:xfrm>
        </p:grpSpPr>
        <p:sp>
          <p:nvSpPr>
            <p:cNvPr id="19" name="object 19"/>
            <p:cNvSpPr/>
            <p:nvPr/>
          </p:nvSpPr>
          <p:spPr>
            <a:xfrm>
              <a:off x="573786" y="3124961"/>
              <a:ext cx="4937760" cy="1981200"/>
            </a:xfrm>
            <a:custGeom>
              <a:avLst/>
              <a:gdLst/>
              <a:ahLst/>
              <a:cxnLst/>
              <a:rect l="l" t="t" r="r" b="b"/>
              <a:pathLst>
                <a:path w="4937760" h="1981200">
                  <a:moveTo>
                    <a:pt x="4937760" y="0"/>
                  </a:moveTo>
                  <a:lnTo>
                    <a:pt x="0" y="0"/>
                  </a:lnTo>
                  <a:lnTo>
                    <a:pt x="0" y="1981200"/>
                  </a:lnTo>
                  <a:lnTo>
                    <a:pt x="4607560" y="1981200"/>
                  </a:lnTo>
                  <a:lnTo>
                    <a:pt x="4937760" y="1651000"/>
                  </a:lnTo>
                  <a:lnTo>
                    <a:pt x="49377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346" y="4775961"/>
              <a:ext cx="330200" cy="330200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330200" y="0"/>
                  </a:moveTo>
                  <a:lnTo>
                    <a:pt x="66039" y="66039"/>
                  </a:lnTo>
                  <a:lnTo>
                    <a:pt x="0" y="330200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3786" y="3124961"/>
              <a:ext cx="4937760" cy="1981200"/>
            </a:xfrm>
            <a:custGeom>
              <a:avLst/>
              <a:gdLst/>
              <a:ahLst/>
              <a:cxnLst/>
              <a:rect l="l" t="t" r="r" b="b"/>
              <a:pathLst>
                <a:path w="4937760" h="1981200">
                  <a:moveTo>
                    <a:pt x="4607560" y="1981200"/>
                  </a:moveTo>
                  <a:lnTo>
                    <a:pt x="4673600" y="1717039"/>
                  </a:lnTo>
                  <a:lnTo>
                    <a:pt x="4937760" y="1651000"/>
                  </a:lnTo>
                  <a:lnTo>
                    <a:pt x="4607560" y="1981200"/>
                  </a:lnTo>
                  <a:lnTo>
                    <a:pt x="0" y="1981200"/>
                  </a:lnTo>
                  <a:lnTo>
                    <a:pt x="0" y="0"/>
                  </a:lnTo>
                  <a:lnTo>
                    <a:pt x="4937760" y="0"/>
                  </a:lnTo>
                  <a:lnTo>
                    <a:pt x="4937760" y="1651000"/>
                  </a:lnTo>
                </a:path>
              </a:pathLst>
            </a:custGeom>
            <a:ln w="2895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1154" y="3141090"/>
            <a:ext cx="47383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5080" indent="-3352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olas"/>
                <a:cs typeface="Consolas"/>
              </a:rPr>
              <a:t>direct_reduce(A, </a:t>
            </a:r>
            <a:r>
              <a:rPr sz="2400" spc="5" dirty="0">
                <a:latin typeface="Consolas"/>
                <a:cs typeface="Consolas"/>
              </a:rPr>
              <a:t>n) </a:t>
            </a:r>
            <a:r>
              <a:rPr sz="2400" dirty="0">
                <a:latin typeface="Consolas"/>
                <a:cs typeface="Consolas"/>
              </a:rPr>
              <a:t>{ </a:t>
            </a:r>
            <a:r>
              <a:rPr sz="2400" spc="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parallel_for</a:t>
            </a:r>
            <a:r>
              <a:rPr sz="2400" spc="-40" dirty="0"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(i=0;i&lt;</a:t>
            </a:r>
            <a:r>
              <a:rPr sz="2400" b="1" spc="5" dirty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sz="2400" spc="5" dirty="0">
                <a:latin typeface="Consolas"/>
                <a:cs typeface="Consolas"/>
              </a:rPr>
              <a:t>;i++)</a:t>
            </a:r>
            <a:endParaRPr sz="2400">
              <a:latin typeface="Consolas"/>
              <a:cs typeface="Consolas"/>
            </a:endParaRPr>
          </a:p>
          <a:p>
            <a:pPr marL="347980" marR="1186815" indent="33655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sum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sum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+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a[i]; </a:t>
            </a:r>
            <a:r>
              <a:rPr sz="2400" spc="-130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return</a:t>
            </a:r>
            <a:r>
              <a:rPr sz="2400" spc="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sum;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r>
              <a:rPr spc="-55" dirty="0"/>
              <a:t>51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81000"/>
            <a:ext cx="3883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80" dirty="0">
                <a:solidFill>
                  <a:srgbClr val="4471C4"/>
                </a:solidFill>
                <a:latin typeface="Bahnschrift"/>
                <a:cs typeface="Bahnschrift"/>
              </a:rPr>
              <a:t>T</a:t>
            </a:r>
            <a:r>
              <a:rPr sz="4000" b="0" spc="-225" dirty="0">
                <a:solidFill>
                  <a:srgbClr val="4471C4"/>
                </a:solidFill>
                <a:latin typeface="Bahnschrift"/>
                <a:cs typeface="Bahnschrift"/>
              </a:rPr>
              <a:t>y</a:t>
            </a:r>
            <a:r>
              <a:rPr sz="4000" b="0" spc="-285" dirty="0">
                <a:solidFill>
                  <a:srgbClr val="4471C4"/>
                </a:solidFill>
                <a:latin typeface="Bahnschrift"/>
                <a:cs typeface="Bahnschrift"/>
              </a:rPr>
              <a:t>p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r>
              <a:rPr sz="4000" b="0" spc="-3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f</a:t>
            </a:r>
            <a:r>
              <a:rPr sz="4000" b="0" spc="12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50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254" dirty="0">
                <a:solidFill>
                  <a:srgbClr val="4471C4"/>
                </a:solidFill>
                <a:latin typeface="Bahnschrift"/>
                <a:cs typeface="Bahnschrift"/>
              </a:rPr>
              <a:t>ace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endParaRPr sz="4000" dirty="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r>
              <a:rPr spc="-55" dirty="0"/>
              <a:t>52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22578"/>
            <a:ext cx="103454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Suppose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that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instruction</a:t>
            </a:r>
            <a:r>
              <a:rPr sz="28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Lucida Sans Unicode"/>
                <a:cs typeface="Lucida Sans Unicode"/>
              </a:rPr>
              <a:t>A</a:t>
            </a:r>
            <a:r>
              <a:rPr sz="2800" spc="5" dirty="0">
                <a:solidFill>
                  <a:srgbClr val="CC3300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and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instruction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Lucida Sans Unicode"/>
                <a:cs typeface="Lucida Sans Unicode"/>
              </a:rPr>
              <a:t>B</a:t>
            </a:r>
            <a:r>
              <a:rPr sz="2800" dirty="0">
                <a:solidFill>
                  <a:srgbClr val="CC330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both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access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 </a:t>
            </a:r>
            <a:r>
              <a:rPr sz="2800" spc="-869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location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CC3300"/>
                </a:solidFill>
                <a:latin typeface="Lucida Sans Unicode"/>
                <a:cs typeface="Lucida Sans Unicode"/>
              </a:rPr>
              <a:t>x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,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and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suppose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that </a:t>
            </a:r>
            <a:r>
              <a:rPr sz="2800" spc="5" dirty="0">
                <a:solidFill>
                  <a:srgbClr val="CC3300"/>
                </a:solidFill>
                <a:latin typeface="Lucida Sans Unicode"/>
                <a:cs typeface="Lucida Sans Unicode"/>
              </a:rPr>
              <a:t>A∥B </a:t>
            </a:r>
            <a:r>
              <a:rPr sz="2800" spc="-5" dirty="0">
                <a:solidFill>
                  <a:srgbClr val="CC3300"/>
                </a:solidFill>
                <a:latin typeface="Lucida Sans Unicode"/>
                <a:cs typeface="Lucida Sans Unicode"/>
              </a:rPr>
              <a:t>(A is</a:t>
            </a:r>
            <a:r>
              <a:rPr sz="2800" spc="15" dirty="0">
                <a:solidFill>
                  <a:srgbClr val="CC3300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CC3300"/>
                </a:solidFill>
                <a:latin typeface="Lucida Sans Unicode"/>
                <a:cs typeface="Lucida Sans Unicode"/>
              </a:rPr>
              <a:t>parallel</a:t>
            </a:r>
            <a:r>
              <a:rPr sz="2800" spc="-25" dirty="0">
                <a:solidFill>
                  <a:srgbClr val="CC330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CC3300"/>
                </a:solidFill>
                <a:latin typeface="Lucida Sans Unicode"/>
                <a:cs typeface="Lucida Sans Unicode"/>
              </a:rPr>
              <a:t>to </a:t>
            </a:r>
            <a:r>
              <a:rPr sz="2800" spc="10" dirty="0">
                <a:solidFill>
                  <a:srgbClr val="CC3300"/>
                </a:solidFill>
                <a:latin typeface="Lucida Sans Unicode"/>
                <a:cs typeface="Lucida Sans Unicode"/>
              </a:rPr>
              <a:t>B)</a:t>
            </a:r>
            <a:r>
              <a:rPr sz="2800" spc="10" dirty="0">
                <a:latin typeface="Lucida Sans Unicode"/>
                <a:cs typeface="Lucida Sans Unicode"/>
              </a:rPr>
              <a:t>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389575"/>
            <a:ext cx="949706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Two sections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of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code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are</a:t>
            </a:r>
            <a:r>
              <a:rPr sz="2800" spc="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independent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if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they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have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no </a:t>
            </a:r>
            <a:r>
              <a:rPr sz="2800" spc="-869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determinacy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races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between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them.</a:t>
            </a:r>
            <a:endParaRPr sz="2800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93850" y="2508250"/>
          <a:ext cx="8128634" cy="2590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</a:t>
                      </a:r>
                      <a:r>
                        <a:rPr sz="2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R="94170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20" dirty="0">
                          <a:latin typeface="Arial"/>
                          <a:cs typeface="Arial"/>
                        </a:rPr>
                        <a:t>Read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20" dirty="0">
                          <a:latin typeface="Arial"/>
                          <a:cs typeface="Arial"/>
                        </a:rPr>
                        <a:t>Read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35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2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25" dirty="0">
                          <a:latin typeface="Arial"/>
                          <a:cs typeface="Arial"/>
                        </a:rPr>
                        <a:t>race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94170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20" dirty="0">
                          <a:latin typeface="Arial"/>
                          <a:cs typeface="Arial"/>
                        </a:rPr>
                        <a:t>Read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Write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2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2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25" dirty="0">
                          <a:latin typeface="Arial"/>
                          <a:cs typeface="Arial"/>
                        </a:rPr>
                        <a:t>race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90487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Write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20" dirty="0">
                          <a:latin typeface="Arial"/>
                          <a:cs typeface="Arial"/>
                        </a:rPr>
                        <a:t>Read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2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2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25" dirty="0">
                          <a:latin typeface="Arial"/>
                          <a:cs typeface="Arial"/>
                        </a:rPr>
                        <a:t>race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R="90487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Write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Write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2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25" dirty="0">
                          <a:latin typeface="Arial"/>
                          <a:cs typeface="Arial"/>
                        </a:rPr>
                        <a:t>race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508021"/>
            <a:ext cx="7840345" cy="30505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Scheduling</a:t>
            </a:r>
            <a:r>
              <a:rPr sz="28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is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unknown</a:t>
            </a:r>
            <a:endParaRPr sz="28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Relative</a:t>
            </a:r>
            <a:r>
              <a:rPr sz="28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ordering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for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operations</a:t>
            </a:r>
            <a:r>
              <a:rPr sz="28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is</a:t>
            </a:r>
            <a:r>
              <a:rPr sz="28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unknown</a:t>
            </a:r>
            <a:endParaRPr sz="2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85858"/>
              </a:buClr>
              <a:buFont typeface="Arial MT"/>
              <a:buChar char="•"/>
            </a:pPr>
            <a:endParaRPr sz="25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Hard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to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debug</a:t>
            </a:r>
            <a:endParaRPr sz="2800">
              <a:latin typeface="Lucida Sans Unicode"/>
              <a:cs typeface="Lucida Sans Unicode"/>
            </a:endParaRPr>
          </a:p>
          <a:p>
            <a:pPr marL="698500" lvl="1" indent="-2286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Bugs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can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be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non-deterministic!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Bugs can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be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 different</a:t>
            </a:r>
            <a:r>
              <a:rPr sz="24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if</a:t>
            </a:r>
            <a:r>
              <a:rPr sz="24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you rerun</a:t>
            </a:r>
            <a:r>
              <a:rPr sz="24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the code</a:t>
            </a:r>
            <a:endParaRPr sz="2400">
              <a:latin typeface="Lucida Sans Unicode"/>
              <a:cs typeface="Lucida Sans Unicode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Referred</a:t>
            </a:r>
            <a:r>
              <a:rPr sz="2400" spc="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to</a:t>
            </a:r>
            <a:r>
              <a:rPr sz="24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as race</a:t>
            </a:r>
            <a:r>
              <a:rPr sz="24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585858"/>
                </a:solidFill>
                <a:latin typeface="Lucida Sans Unicode"/>
                <a:cs typeface="Lucida Sans Unicode"/>
              </a:rPr>
              <a:t>hazard /</a:t>
            </a:r>
            <a:r>
              <a:rPr sz="24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 condition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5</a:t>
            </a:fld>
            <a:endParaRPr spc="-5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84728"/>
            <a:ext cx="9002395" cy="181228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4000" b="0" spc="-575" dirty="0">
                <a:solidFill>
                  <a:srgbClr val="4471C4"/>
                </a:solidFill>
                <a:latin typeface="Bahnschrift"/>
                <a:cs typeface="Bahnschrift"/>
              </a:rPr>
              <a:t>W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h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y</a:t>
            </a:r>
            <a:r>
              <a:rPr sz="4000" b="0" spc="40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r>
              <a:rPr sz="4000" b="0" spc="-5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pa</a:t>
            </a:r>
            <a:r>
              <a:rPr sz="4000" b="0" spc="-254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245" dirty="0">
                <a:solidFill>
                  <a:srgbClr val="4471C4"/>
                </a:solidFill>
                <a:latin typeface="Bahnschrift"/>
                <a:cs typeface="Bahnschrift"/>
              </a:rPr>
              <a:t>a</a:t>
            </a:r>
            <a:r>
              <a:rPr sz="4000" b="0" spc="-125" dirty="0">
                <a:solidFill>
                  <a:srgbClr val="4471C4"/>
                </a:solidFill>
                <a:latin typeface="Bahnschrift"/>
                <a:cs typeface="Bahnschrift"/>
              </a:rPr>
              <a:t>ll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125" dirty="0">
                <a:solidFill>
                  <a:srgbClr val="4471C4"/>
                </a:solidFill>
                <a:latin typeface="Bahnschrift"/>
                <a:cs typeface="Bahnschrift"/>
              </a:rPr>
              <a:t>li</a:t>
            </a:r>
            <a:r>
              <a:rPr sz="4000" b="0" spc="-32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m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80" dirty="0">
                <a:solidFill>
                  <a:srgbClr val="4471C4"/>
                </a:solidFill>
                <a:latin typeface="Bahnschrift"/>
                <a:cs typeface="Bahnschrift"/>
              </a:rPr>
              <a:t>“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ha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280" dirty="0">
                <a:solidFill>
                  <a:srgbClr val="4471C4"/>
                </a:solidFill>
                <a:latin typeface="Bahnschrift"/>
                <a:cs typeface="Bahnschrift"/>
              </a:rPr>
              <a:t>d</a:t>
            </a:r>
            <a:r>
              <a:rPr sz="4000" b="0" spc="-85" dirty="0">
                <a:solidFill>
                  <a:srgbClr val="4471C4"/>
                </a:solidFill>
                <a:latin typeface="Bahnschrift"/>
                <a:cs typeface="Bahnschrift"/>
              </a:rPr>
              <a:t>”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?</a:t>
            </a:r>
            <a:endParaRPr sz="4000">
              <a:latin typeface="Bahnschrift"/>
              <a:cs typeface="Bahnschrift"/>
            </a:endParaRPr>
          </a:p>
          <a:p>
            <a:pPr marL="1524000" algn="ctr">
              <a:lnSpc>
                <a:spcPct val="100000"/>
              </a:lnSpc>
              <a:spcBef>
                <a:spcPts val="840"/>
              </a:spcBef>
            </a:pPr>
            <a:r>
              <a:rPr sz="6600" dirty="0">
                <a:solidFill>
                  <a:srgbClr val="FF0000"/>
                </a:solidFill>
              </a:rPr>
              <a:t>Non-determinism!!</a:t>
            </a:r>
            <a:endParaRPr sz="6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49325"/>
            <a:ext cx="4569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15" dirty="0">
                <a:solidFill>
                  <a:srgbClr val="4471C4"/>
                </a:solidFill>
                <a:latin typeface="Bahnschrift"/>
                <a:cs typeface="Bahnschrift"/>
              </a:rPr>
              <a:t>A</a:t>
            </a:r>
            <a:r>
              <a:rPr sz="4000" b="0" spc="-229" dirty="0">
                <a:solidFill>
                  <a:srgbClr val="4471C4"/>
                </a:solidFill>
                <a:latin typeface="Bahnschrift"/>
                <a:cs typeface="Bahnschrift"/>
              </a:rPr>
              <a:t>v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280" dirty="0">
                <a:solidFill>
                  <a:srgbClr val="4471C4"/>
                </a:solidFill>
                <a:latin typeface="Bahnschrift"/>
                <a:cs typeface="Bahnschrift"/>
              </a:rPr>
              <a:t>d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n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g</a:t>
            </a:r>
            <a:r>
              <a:rPr sz="4000" b="0" spc="-1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rac</a:t>
            </a:r>
            <a:r>
              <a:rPr sz="4000" b="0" spc="-325" dirty="0">
                <a:solidFill>
                  <a:srgbClr val="4471C4"/>
                </a:solidFill>
                <a:latin typeface="Bahnschrift"/>
                <a:cs typeface="Bahnschrift"/>
              </a:rPr>
              <a:t>es</a:t>
            </a:r>
            <a:endParaRPr sz="4000" dirty="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r>
              <a:rPr spc="-55" dirty="0"/>
              <a:t>53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82521"/>
            <a:ext cx="11118215" cy="2141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Iterations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of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800" spc="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FF0000"/>
                </a:solidFill>
                <a:latin typeface="Lucida Sans Unicode"/>
                <a:cs typeface="Lucida Sans Unicode"/>
              </a:rPr>
              <a:t>parallel_for</a:t>
            </a:r>
            <a:r>
              <a:rPr sz="280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loop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should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be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independent</a:t>
            </a:r>
            <a:endParaRPr sz="2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Arial MT"/>
              <a:buChar char="•"/>
            </a:pPr>
            <a:endParaRPr sz="2750">
              <a:latin typeface="Lucida Sans Unicode"/>
              <a:cs typeface="Lucida Sans Unicode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Between two </a:t>
            </a:r>
            <a:r>
              <a:rPr sz="2800" dirty="0">
                <a:solidFill>
                  <a:srgbClr val="FF0000"/>
                </a:solidFill>
                <a:latin typeface="Lucida Sans Unicode"/>
                <a:cs typeface="Lucida Sans Unicode"/>
              </a:rPr>
              <a:t>in_parallel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tasks, the code of the two calls should </a:t>
            </a:r>
            <a:r>
              <a:rPr sz="2800" spc="-87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be independent, including code executed by further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in_parallel </a:t>
            </a:r>
            <a:r>
              <a:rPr sz="2800" spc="-87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tasks</a:t>
            </a:r>
            <a:endParaRPr sz="2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49325"/>
            <a:ext cx="7236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55" dirty="0">
                <a:solidFill>
                  <a:srgbClr val="4471C4"/>
                </a:solidFill>
                <a:latin typeface="Bahnschrift"/>
                <a:cs typeface="Bahnschrift"/>
              </a:rPr>
              <a:t>B</a:t>
            </a:r>
            <a:r>
              <a:rPr sz="4000" b="0" spc="-310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n</a:t>
            </a:r>
            <a:r>
              <a:rPr sz="4000" b="0" spc="-310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fi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t</a:t>
            </a:r>
            <a:r>
              <a:rPr sz="4000" b="0" spc="13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f</a:t>
            </a:r>
            <a:r>
              <a:rPr sz="4000" b="0" spc="12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be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n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g</a:t>
            </a:r>
            <a:r>
              <a:rPr sz="4000" b="0" spc="-30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rac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254" dirty="0">
                <a:solidFill>
                  <a:srgbClr val="4471C4"/>
                </a:solidFill>
                <a:latin typeface="Bahnschrift"/>
                <a:cs typeface="Bahnschrift"/>
              </a:rPr>
              <a:t>-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f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ee</a:t>
            </a:r>
            <a:endParaRPr sz="4000" dirty="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r>
              <a:rPr spc="-55" dirty="0"/>
              <a:t>54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48033"/>
            <a:ext cx="10265410" cy="304355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Scheduling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is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still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unknown</a:t>
            </a:r>
            <a:endParaRPr sz="2800"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Relative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ordering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for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operations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is</a:t>
            </a:r>
            <a:r>
              <a:rPr sz="2800" spc="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still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unknown</a:t>
            </a:r>
            <a:endParaRPr sz="2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85858"/>
              </a:buClr>
              <a:buFont typeface="Arial MT"/>
              <a:buChar char="•"/>
            </a:pPr>
            <a:endParaRPr sz="2750">
              <a:latin typeface="Lucida Sans Unicode"/>
              <a:cs typeface="Lucida Sans Unicode"/>
            </a:endParaRPr>
          </a:p>
          <a:p>
            <a:pPr marL="241300" marR="1157605" indent="-228600">
              <a:lnSpc>
                <a:spcPts val="3030"/>
              </a:lnSpc>
              <a:buFont typeface="Arial MT"/>
              <a:buChar char="•"/>
              <a:tabLst>
                <a:tab pos="241300" algn="l"/>
                <a:tab pos="283972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However,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computed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value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of</a:t>
            </a:r>
            <a:r>
              <a:rPr sz="28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each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instruction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is </a:t>
            </a:r>
            <a:r>
              <a:rPr sz="2800" spc="-869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deterministic!	</a:t>
            </a:r>
            <a:r>
              <a:rPr sz="2800" dirty="0">
                <a:solidFill>
                  <a:srgbClr val="4D5060"/>
                </a:solidFill>
                <a:latin typeface="Lucida Sans Unicode"/>
                <a:cs typeface="Lucida Sans Unicode"/>
              </a:rPr>
              <a:t>This</a:t>
            </a:r>
            <a:r>
              <a:rPr sz="2800" spc="-3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is</a:t>
            </a:r>
            <a:r>
              <a:rPr sz="2800" spc="1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4D5060"/>
                </a:solidFill>
                <a:latin typeface="Lucida Sans Unicode"/>
                <a:cs typeface="Lucida Sans Unicode"/>
              </a:rPr>
              <a:t>easy</a:t>
            </a:r>
            <a:r>
              <a:rPr sz="2800" spc="-4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4D5060"/>
                </a:solidFill>
                <a:latin typeface="Lucida Sans Unicode"/>
                <a:cs typeface="Lucida Sans Unicode"/>
              </a:rPr>
              <a:t>to debug</a:t>
            </a:r>
            <a:r>
              <a:rPr sz="2800" spc="-4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4D5060"/>
                </a:solidFill>
                <a:latin typeface="Lucida Sans Unicode"/>
                <a:cs typeface="Lucida Sans Unicode"/>
              </a:rPr>
              <a:t>and</a:t>
            </a:r>
            <a:r>
              <a:rPr sz="2800" spc="-3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4D5060"/>
                </a:solidFill>
                <a:latin typeface="Lucida Sans Unicode"/>
                <a:cs typeface="Lucida Sans Unicode"/>
              </a:rPr>
              <a:t>reason.</a:t>
            </a:r>
            <a:endParaRPr sz="2800">
              <a:latin typeface="Lucida Sans Unicode"/>
              <a:cs typeface="Lucida Sans Unicode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4D5060"/>
                </a:solidFill>
                <a:latin typeface="Lucida Sans Unicode"/>
                <a:cs typeface="Lucida Sans Unicode"/>
              </a:rPr>
              <a:t>Check</a:t>
            </a:r>
            <a:r>
              <a:rPr sz="2400" spc="-1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the correctness</a:t>
            </a:r>
            <a:r>
              <a:rPr sz="2400" spc="1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of</a:t>
            </a:r>
            <a:r>
              <a:rPr sz="240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the </a:t>
            </a:r>
            <a:r>
              <a:rPr sz="2400" dirty="0">
                <a:solidFill>
                  <a:srgbClr val="4D5060"/>
                </a:solidFill>
                <a:latin typeface="Lucida Sans Unicode"/>
                <a:cs typeface="Lucida Sans Unicode"/>
              </a:rPr>
              <a:t>sequential</a:t>
            </a:r>
            <a:r>
              <a:rPr sz="2400" spc="5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execution</a:t>
            </a:r>
            <a:endParaRPr sz="2400">
              <a:latin typeface="Lucida Sans Unicode"/>
              <a:cs typeface="Lucida Sans Unicode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4D5060"/>
                </a:solidFill>
                <a:latin typeface="Lucida Sans Unicode"/>
                <a:cs typeface="Lucida Sans Unicode"/>
              </a:rPr>
              <a:t>Check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 if</a:t>
            </a:r>
            <a:r>
              <a:rPr sz="2400" spc="5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the</a:t>
            </a:r>
            <a:r>
              <a:rPr sz="240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parallel</a:t>
            </a:r>
            <a:r>
              <a:rPr sz="2400" spc="3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execution</a:t>
            </a:r>
            <a:r>
              <a:rPr sz="2400" spc="15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is</a:t>
            </a:r>
            <a:r>
              <a:rPr sz="2400" spc="5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the</a:t>
            </a:r>
            <a:r>
              <a:rPr sz="2400" dirty="0">
                <a:solidFill>
                  <a:srgbClr val="4D5060"/>
                </a:solidFill>
                <a:latin typeface="Lucida Sans Unicode"/>
                <a:cs typeface="Lucida Sans Unicode"/>
              </a:rPr>
              <a:t> same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as</a:t>
            </a:r>
            <a:r>
              <a:rPr sz="2400" spc="5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the</a:t>
            </a:r>
            <a:r>
              <a:rPr sz="2400" dirty="0">
                <a:solidFill>
                  <a:srgbClr val="4D5060"/>
                </a:solidFill>
                <a:latin typeface="Lucida Sans Unicode"/>
                <a:cs typeface="Lucida Sans Unicode"/>
              </a:rPr>
              <a:t> sequential</a:t>
            </a:r>
            <a:r>
              <a:rPr sz="2400" spc="10" dirty="0">
                <a:solidFill>
                  <a:srgbClr val="4D506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D5060"/>
                </a:solidFill>
                <a:latin typeface="Lucida Sans Unicode"/>
                <a:cs typeface="Lucida Sans Unicode"/>
              </a:rPr>
              <a:t>one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9" y="304800"/>
            <a:ext cx="1130211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0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254" dirty="0">
                <a:solidFill>
                  <a:srgbClr val="4471C4"/>
                </a:solidFill>
                <a:latin typeface="Bahnschrift"/>
                <a:cs typeface="Bahnschrift"/>
              </a:rPr>
              <a:t>ac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haza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d</a:t>
            </a:r>
            <a:r>
              <a:rPr sz="4000" b="0" spc="20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45" dirty="0">
                <a:solidFill>
                  <a:srgbClr val="4471C4"/>
                </a:solidFill>
                <a:latin typeface="Bahnschrift"/>
                <a:cs typeface="Bahnschrift"/>
              </a:rPr>
              <a:t>ca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n</a:t>
            </a:r>
            <a:r>
              <a:rPr sz="4000" b="0" spc="-40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45" dirty="0">
                <a:solidFill>
                  <a:srgbClr val="4471C4"/>
                </a:solidFill>
                <a:latin typeface="Bahnschrift"/>
                <a:cs typeface="Bahnschrift"/>
              </a:rPr>
              <a:t>ca</a:t>
            </a:r>
            <a:r>
              <a:rPr sz="4000" b="0" spc="-305" dirty="0">
                <a:solidFill>
                  <a:srgbClr val="4471C4"/>
                </a:solidFill>
                <a:latin typeface="Bahnschrift"/>
                <a:cs typeface="Bahnschrift"/>
              </a:rPr>
              <a:t>us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4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325" dirty="0">
                <a:solidFill>
                  <a:srgbClr val="4471C4"/>
                </a:solidFill>
                <a:latin typeface="Bahnschrift"/>
                <a:cs typeface="Bahnschrift"/>
              </a:rPr>
              <a:t>se</a:t>
            </a:r>
            <a:r>
              <a:rPr sz="4000" b="0" spc="-229" dirty="0">
                <a:solidFill>
                  <a:srgbClr val="4471C4"/>
                </a:solidFill>
                <a:latin typeface="Bahnschrift"/>
                <a:cs typeface="Bahnschrift"/>
              </a:rPr>
              <a:t>v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24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3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245" dirty="0">
                <a:solidFill>
                  <a:srgbClr val="4471C4"/>
                </a:solidFill>
                <a:latin typeface="Bahnschrift"/>
                <a:cs typeface="Bahnschrift"/>
              </a:rPr>
              <a:t>c</a:t>
            </a:r>
            <a:r>
              <a:rPr sz="4000" b="0" spc="-340" dirty="0">
                <a:solidFill>
                  <a:srgbClr val="4471C4"/>
                </a:solidFill>
                <a:latin typeface="Bahnschrift"/>
                <a:cs typeface="Bahnschrift"/>
              </a:rPr>
              <a:t>o</a:t>
            </a:r>
            <a:r>
              <a:rPr sz="4000" b="0" spc="-305" dirty="0">
                <a:solidFill>
                  <a:srgbClr val="4471C4"/>
                </a:solidFill>
                <a:latin typeface="Bahnschrift"/>
                <a:cs typeface="Bahnschrift"/>
              </a:rPr>
              <a:t>nseq</a:t>
            </a:r>
            <a:r>
              <a:rPr sz="4000" b="0" spc="-315" dirty="0">
                <a:solidFill>
                  <a:srgbClr val="4471C4"/>
                </a:solidFill>
                <a:latin typeface="Bahnschrift"/>
                <a:cs typeface="Bahnschrift"/>
              </a:rPr>
              <a:t>u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300" dirty="0">
                <a:solidFill>
                  <a:srgbClr val="4471C4"/>
                </a:solidFill>
                <a:latin typeface="Bahnschrift"/>
                <a:cs typeface="Bahnschrift"/>
              </a:rPr>
              <a:t>n</a:t>
            </a:r>
            <a:r>
              <a:rPr sz="4000" b="0" spc="-245" dirty="0">
                <a:solidFill>
                  <a:srgbClr val="4471C4"/>
                </a:solidFill>
                <a:latin typeface="Bahnschrift"/>
                <a:cs typeface="Bahnschrift"/>
              </a:rPr>
              <a:t>c</a:t>
            </a:r>
            <a:r>
              <a:rPr sz="4000" b="0" spc="-325" dirty="0">
                <a:solidFill>
                  <a:srgbClr val="4471C4"/>
                </a:solidFill>
                <a:latin typeface="Bahnschrift"/>
                <a:cs typeface="Bahnschrift"/>
              </a:rPr>
              <a:t>es</a:t>
            </a:r>
            <a:endParaRPr sz="4000" dirty="0">
              <a:latin typeface="Bahnschrift"/>
              <a:cs typeface="Bahnschrif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98778"/>
            <a:ext cx="5600065" cy="1604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Therac-25 radiation therapy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machine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—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killed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3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people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and </a:t>
            </a:r>
            <a:r>
              <a:rPr sz="2800" spc="-869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seriously injured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many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more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(between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1985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and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1987).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2964307"/>
            <a:ext cx="4619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E8436E"/>
                </a:solidFill>
                <a:uFill>
                  <a:solidFill>
                    <a:srgbClr val="E8436E"/>
                  </a:solidFill>
                </a:uFill>
                <a:latin typeface="Lucida Sans Unicode"/>
                <a:cs typeface="Lucida Sans Unicode"/>
                <a:hlinkClick r:id="rId2"/>
              </a:rPr>
              <a:t>https://en.wikipedia.org/wiki/Therac-25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581780"/>
            <a:ext cx="5775960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North American Blackout of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2003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—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left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50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million people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without</a:t>
            </a:r>
            <a:r>
              <a:rPr sz="2800" spc="-4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power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for</a:t>
            </a:r>
            <a:r>
              <a:rPr sz="2800" spc="-2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up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to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week.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4768977"/>
            <a:ext cx="5512435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u="sng" spc="-5" dirty="0">
                <a:solidFill>
                  <a:srgbClr val="E8436E"/>
                </a:solidFill>
                <a:uFill>
                  <a:solidFill>
                    <a:srgbClr val="E8436E"/>
                  </a:solidFill>
                </a:uFill>
                <a:latin typeface="Lucida Sans Unicode"/>
                <a:cs typeface="Lucida Sans Unicode"/>
                <a:hlinkClick r:id="rId3"/>
              </a:rPr>
              <a:t>https://en.wikipedia.org/wiki/Northeast_blackout_of_2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ts val="1825"/>
              </a:lnSpc>
            </a:pPr>
            <a:r>
              <a:rPr sz="1600" u="sng" dirty="0">
                <a:solidFill>
                  <a:srgbClr val="E8436E"/>
                </a:solidFill>
                <a:uFill>
                  <a:solidFill>
                    <a:srgbClr val="E8436E"/>
                  </a:solidFill>
                </a:uFill>
                <a:latin typeface="Lucida Sans Unicode"/>
                <a:cs typeface="Lucida Sans Unicode"/>
                <a:hlinkClick r:id="rId3"/>
              </a:rPr>
              <a:t>003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5665419"/>
            <a:ext cx="572833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Race</a:t>
            </a:r>
            <a:r>
              <a:rPr sz="240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Lucida Sans Unicode"/>
                <a:cs typeface="Lucida Sans Unicode"/>
              </a:rPr>
              <a:t>bugs</a:t>
            </a:r>
            <a:r>
              <a:rPr sz="2400" spc="-4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are</a:t>
            </a:r>
            <a:r>
              <a:rPr sz="240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notoriously</a:t>
            </a:r>
            <a:r>
              <a:rPr sz="2400" spc="-5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difficult</a:t>
            </a:r>
            <a:r>
              <a:rPr sz="2400" spc="-3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Lucida Sans Unicode"/>
                <a:cs typeface="Lucida Sans Unicode"/>
              </a:rPr>
              <a:t>to </a:t>
            </a:r>
            <a:r>
              <a:rPr sz="2400" spc="-74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discover</a:t>
            </a:r>
            <a:r>
              <a:rPr sz="24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Lucida Sans Unicode"/>
                <a:cs typeface="Lucida Sans Unicode"/>
              </a:rPr>
              <a:t>by</a:t>
            </a:r>
            <a:r>
              <a:rPr sz="2400" spc="-2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0000"/>
                </a:solidFill>
                <a:latin typeface="Lucida Sans Unicode"/>
                <a:cs typeface="Lucida Sans Unicode"/>
              </a:rPr>
              <a:t>conventional</a:t>
            </a:r>
            <a:r>
              <a:rPr sz="2400" spc="-2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testing!</a:t>
            </a:r>
            <a:endParaRPr sz="24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8400" y="1368552"/>
            <a:ext cx="5545836" cy="20452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72200" y="3774947"/>
            <a:ext cx="5445252" cy="24917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6</a:t>
            </a:fld>
            <a:endParaRPr spc="-5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1042" y="2217293"/>
            <a:ext cx="3319779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0" b="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Ra</a:t>
            </a:r>
            <a:r>
              <a:rPr sz="11500" b="0" spc="25" dirty="0">
                <a:solidFill>
                  <a:srgbClr val="585858"/>
                </a:solidFill>
                <a:latin typeface="Lucida Sans Unicode"/>
                <a:cs typeface="Lucida Sans Unicode"/>
              </a:rPr>
              <a:t>c</a:t>
            </a:r>
            <a:r>
              <a:rPr sz="11500" b="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e</a:t>
            </a:r>
            <a:endParaRPr sz="11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7</a:t>
            </a:fld>
            <a:endParaRPr spc="-5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49325"/>
            <a:ext cx="8150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55" dirty="0">
                <a:solidFill>
                  <a:srgbClr val="4471C4"/>
                </a:solidFill>
                <a:latin typeface="Bahnschrift"/>
                <a:cs typeface="Bahnschrift"/>
              </a:rPr>
              <a:t>D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t</a:t>
            </a:r>
            <a:r>
              <a:rPr sz="4000" b="0" spc="-310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465" dirty="0">
                <a:solidFill>
                  <a:srgbClr val="4471C4"/>
                </a:solidFill>
                <a:latin typeface="Bahnschrift"/>
                <a:cs typeface="Bahnschrift"/>
              </a:rPr>
              <a:t>m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na</a:t>
            </a:r>
            <a:r>
              <a:rPr sz="4000" b="0" spc="-245" dirty="0">
                <a:solidFill>
                  <a:srgbClr val="4471C4"/>
                </a:solidFill>
                <a:latin typeface="Bahnschrift"/>
                <a:cs typeface="Bahnschrift"/>
              </a:rPr>
              <a:t>c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y</a:t>
            </a:r>
            <a:r>
              <a:rPr sz="4000" b="0" spc="1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40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254" dirty="0">
                <a:solidFill>
                  <a:srgbClr val="4471C4"/>
                </a:solidFill>
                <a:latin typeface="Bahnschrift"/>
                <a:cs typeface="Bahnschrift"/>
              </a:rPr>
              <a:t>ace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endParaRPr sz="4000" dirty="0">
              <a:latin typeface="Bahnschrift"/>
              <a:cs typeface="Bahnschrif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9308" y="3110483"/>
            <a:ext cx="4966970" cy="2010410"/>
            <a:chOff x="559308" y="3110483"/>
            <a:chExt cx="4966970" cy="2010410"/>
          </a:xfrm>
        </p:grpSpPr>
        <p:sp>
          <p:nvSpPr>
            <p:cNvPr id="4" name="object 4"/>
            <p:cNvSpPr/>
            <p:nvPr/>
          </p:nvSpPr>
          <p:spPr>
            <a:xfrm>
              <a:off x="573786" y="3124961"/>
              <a:ext cx="4937760" cy="1981200"/>
            </a:xfrm>
            <a:custGeom>
              <a:avLst/>
              <a:gdLst/>
              <a:ahLst/>
              <a:cxnLst/>
              <a:rect l="l" t="t" r="r" b="b"/>
              <a:pathLst>
                <a:path w="4937760" h="1981200">
                  <a:moveTo>
                    <a:pt x="4937760" y="0"/>
                  </a:moveTo>
                  <a:lnTo>
                    <a:pt x="0" y="0"/>
                  </a:lnTo>
                  <a:lnTo>
                    <a:pt x="0" y="1981200"/>
                  </a:lnTo>
                  <a:lnTo>
                    <a:pt x="4607560" y="1981200"/>
                  </a:lnTo>
                  <a:lnTo>
                    <a:pt x="4937760" y="1651000"/>
                  </a:lnTo>
                  <a:lnTo>
                    <a:pt x="49377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81346" y="4775961"/>
              <a:ext cx="330200" cy="330200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330200" y="0"/>
                  </a:moveTo>
                  <a:lnTo>
                    <a:pt x="66039" y="66039"/>
                  </a:lnTo>
                  <a:lnTo>
                    <a:pt x="0" y="330200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3786" y="3124961"/>
              <a:ext cx="4937760" cy="1981200"/>
            </a:xfrm>
            <a:custGeom>
              <a:avLst/>
              <a:gdLst/>
              <a:ahLst/>
              <a:cxnLst/>
              <a:rect l="l" t="t" r="r" b="b"/>
              <a:pathLst>
                <a:path w="4937760" h="1981200">
                  <a:moveTo>
                    <a:pt x="4607560" y="1981200"/>
                  </a:moveTo>
                  <a:lnTo>
                    <a:pt x="4673600" y="1717039"/>
                  </a:lnTo>
                  <a:lnTo>
                    <a:pt x="4937760" y="1651000"/>
                  </a:lnTo>
                  <a:lnTo>
                    <a:pt x="4607560" y="1981200"/>
                  </a:lnTo>
                  <a:lnTo>
                    <a:pt x="0" y="1981200"/>
                  </a:lnTo>
                  <a:lnTo>
                    <a:pt x="0" y="0"/>
                  </a:lnTo>
                  <a:lnTo>
                    <a:pt x="4937760" y="0"/>
                  </a:lnTo>
                  <a:lnTo>
                    <a:pt x="4937760" y="1651000"/>
                  </a:lnTo>
                </a:path>
              </a:pathLst>
            </a:custGeom>
            <a:ln w="2895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3540" y="1322578"/>
            <a:ext cx="10807065" cy="36734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Definition: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 </a:t>
            </a:r>
            <a:r>
              <a:rPr sz="2800" dirty="0">
                <a:solidFill>
                  <a:srgbClr val="FF0000"/>
                </a:solidFill>
                <a:latin typeface="Lucida Sans Unicode"/>
                <a:cs typeface="Lucida Sans Unicode"/>
              </a:rPr>
              <a:t>determinacy race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occurs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when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two logically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parallel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instructions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access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same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memory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location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and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at </a:t>
            </a:r>
            <a:r>
              <a:rPr sz="2800" spc="-869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least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one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of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instructions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performs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8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write.</a:t>
            </a:r>
            <a:endParaRPr sz="2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3150">
              <a:latin typeface="Lucida Sans Unicode"/>
              <a:cs typeface="Lucida Sans Unicode"/>
            </a:endParaRPr>
          </a:p>
          <a:p>
            <a:pPr marL="615315" marR="5810885" indent="-33528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direct_reduce(A, </a:t>
            </a:r>
            <a:r>
              <a:rPr sz="2400" spc="5" dirty="0">
                <a:latin typeface="Consolas"/>
                <a:cs typeface="Consolas"/>
              </a:rPr>
              <a:t>n) </a:t>
            </a:r>
            <a:r>
              <a:rPr sz="2400" dirty="0">
                <a:latin typeface="Consolas"/>
                <a:cs typeface="Consolas"/>
              </a:rPr>
              <a:t>{ </a:t>
            </a:r>
            <a:r>
              <a:rPr sz="2400" spc="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parallel_for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(i=0;i&lt;n;i++)</a:t>
            </a:r>
            <a:endParaRPr sz="2400">
              <a:latin typeface="Consolas"/>
              <a:cs typeface="Consolas"/>
            </a:endParaRPr>
          </a:p>
          <a:p>
            <a:pPr marL="615315" marR="6988175" indent="33655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olas"/>
                <a:cs typeface="Consolas"/>
              </a:rPr>
              <a:t>sum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sum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+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a[i]; </a:t>
            </a:r>
            <a:r>
              <a:rPr sz="2400" spc="-130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return</a:t>
            </a:r>
            <a:r>
              <a:rPr sz="2400" spc="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sum;</a:t>
            </a:r>
            <a:endParaRPr sz="2400">
              <a:latin typeface="Consolas"/>
              <a:cs typeface="Consolas"/>
            </a:endParaRPr>
          </a:p>
          <a:p>
            <a:pPr marL="280035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8</a:t>
            </a:fld>
            <a:endParaRPr spc="-5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49325"/>
            <a:ext cx="8150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55" dirty="0">
                <a:solidFill>
                  <a:srgbClr val="4471C4"/>
                </a:solidFill>
                <a:latin typeface="Bahnschrift"/>
                <a:cs typeface="Bahnschrift"/>
              </a:rPr>
              <a:t>D</a:t>
            </a:r>
            <a:r>
              <a:rPr sz="4000" b="0" spc="-295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135" dirty="0">
                <a:solidFill>
                  <a:srgbClr val="4471C4"/>
                </a:solidFill>
                <a:latin typeface="Bahnschrift"/>
                <a:cs typeface="Bahnschrift"/>
              </a:rPr>
              <a:t>t</a:t>
            </a:r>
            <a:r>
              <a:rPr sz="4000" b="0" spc="-310" dirty="0">
                <a:solidFill>
                  <a:srgbClr val="4471C4"/>
                </a:solidFill>
                <a:latin typeface="Bahnschrift"/>
                <a:cs typeface="Bahnschrift"/>
              </a:rPr>
              <a:t>e</a:t>
            </a:r>
            <a:r>
              <a:rPr sz="4000" b="0" spc="-23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465" dirty="0">
                <a:solidFill>
                  <a:srgbClr val="4471C4"/>
                </a:solidFill>
                <a:latin typeface="Bahnschrift"/>
                <a:cs typeface="Bahnschrift"/>
              </a:rPr>
              <a:t>m</a:t>
            </a:r>
            <a:r>
              <a:rPr sz="4000" b="0" spc="-110" dirty="0">
                <a:solidFill>
                  <a:srgbClr val="4471C4"/>
                </a:solidFill>
                <a:latin typeface="Bahnschrift"/>
                <a:cs typeface="Bahnschrift"/>
              </a:rPr>
              <a:t>i</a:t>
            </a:r>
            <a:r>
              <a:rPr sz="4000" b="0" spc="-290" dirty="0">
                <a:solidFill>
                  <a:srgbClr val="4471C4"/>
                </a:solidFill>
                <a:latin typeface="Bahnschrift"/>
                <a:cs typeface="Bahnschrift"/>
              </a:rPr>
              <a:t>na</a:t>
            </a:r>
            <a:r>
              <a:rPr sz="4000" b="0" spc="-245" dirty="0">
                <a:solidFill>
                  <a:srgbClr val="4471C4"/>
                </a:solidFill>
                <a:latin typeface="Bahnschrift"/>
                <a:cs typeface="Bahnschrift"/>
              </a:rPr>
              <a:t>c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y</a:t>
            </a:r>
            <a:r>
              <a:rPr sz="4000" b="0" spc="15" dirty="0">
                <a:solidFill>
                  <a:srgbClr val="4471C4"/>
                </a:solidFill>
                <a:latin typeface="Bahnschrift"/>
                <a:cs typeface="Bahnschrift"/>
              </a:rPr>
              <a:t> </a:t>
            </a:r>
            <a:r>
              <a:rPr sz="4000" b="0" spc="-405" dirty="0">
                <a:solidFill>
                  <a:srgbClr val="4471C4"/>
                </a:solidFill>
                <a:latin typeface="Bahnschrift"/>
                <a:cs typeface="Bahnschrift"/>
              </a:rPr>
              <a:t>R</a:t>
            </a:r>
            <a:r>
              <a:rPr sz="4000" b="0" spc="-254" dirty="0">
                <a:solidFill>
                  <a:srgbClr val="4471C4"/>
                </a:solidFill>
                <a:latin typeface="Bahnschrift"/>
                <a:cs typeface="Bahnschrift"/>
              </a:rPr>
              <a:t>ace</a:t>
            </a:r>
            <a:r>
              <a:rPr sz="4000" b="0" spc="-5" dirty="0">
                <a:solidFill>
                  <a:srgbClr val="4471C4"/>
                </a:solidFill>
                <a:latin typeface="Bahnschrift"/>
                <a:cs typeface="Bahnschrift"/>
              </a:rPr>
              <a:t>s</a:t>
            </a:r>
            <a:endParaRPr sz="4000" dirty="0">
              <a:latin typeface="Bahnschrift"/>
              <a:cs typeface="Bahnschrif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22578"/>
            <a:ext cx="10807065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Definition: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 </a:t>
            </a:r>
            <a:r>
              <a:rPr sz="2800" dirty="0">
                <a:solidFill>
                  <a:srgbClr val="FF0000"/>
                </a:solidFill>
                <a:latin typeface="Lucida Sans Unicode"/>
                <a:cs typeface="Lucida Sans Unicode"/>
              </a:rPr>
              <a:t>determinacy race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occurs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when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two logically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parallel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instructions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access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same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memory</a:t>
            </a:r>
            <a:r>
              <a:rPr sz="2800" spc="-3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location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5" dirty="0">
                <a:solidFill>
                  <a:srgbClr val="585858"/>
                </a:solidFill>
                <a:latin typeface="Lucida Sans Unicode"/>
                <a:cs typeface="Lucida Sans Unicode"/>
              </a:rPr>
              <a:t>and</a:t>
            </a:r>
            <a:r>
              <a:rPr sz="2800" spc="-2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at </a:t>
            </a:r>
            <a:r>
              <a:rPr sz="2800" spc="-869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least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one</a:t>
            </a:r>
            <a:r>
              <a:rPr sz="2800" spc="-1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of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the</a:t>
            </a:r>
            <a:r>
              <a:rPr sz="2800" spc="-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instructions</a:t>
            </a:r>
            <a:r>
              <a:rPr sz="2800" spc="-4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performs</a:t>
            </a:r>
            <a:r>
              <a:rPr sz="2800" spc="-35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Lucida Sans Unicode"/>
                <a:cs typeface="Lucida Sans Unicode"/>
              </a:rPr>
              <a:t>a</a:t>
            </a:r>
            <a:r>
              <a:rPr sz="2800" spc="10" dirty="0">
                <a:solidFill>
                  <a:srgbClr val="585858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585858"/>
                </a:solidFill>
                <a:latin typeface="Lucida Sans Unicode"/>
                <a:cs typeface="Lucida Sans Unicode"/>
              </a:rPr>
              <a:t>write.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0" y="2695955"/>
            <a:ext cx="1515110" cy="460375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latin typeface="Arial MT"/>
                <a:cs typeface="Arial MT"/>
              </a:rPr>
              <a:t>sum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0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74523" y="3156203"/>
            <a:ext cx="3606800" cy="548640"/>
          </a:xfrm>
          <a:custGeom>
            <a:avLst/>
            <a:gdLst/>
            <a:ahLst/>
            <a:cxnLst/>
            <a:rect l="l" t="t" r="r" b="b"/>
            <a:pathLst>
              <a:path w="3606800" h="548639">
                <a:moveTo>
                  <a:pt x="3606431" y="374916"/>
                </a:moveTo>
                <a:lnTo>
                  <a:pt x="3548519" y="374916"/>
                </a:lnTo>
                <a:lnTo>
                  <a:pt x="3548519" y="246126"/>
                </a:lnTo>
                <a:lnTo>
                  <a:pt x="3548519" y="188214"/>
                </a:lnTo>
                <a:lnTo>
                  <a:pt x="1832495" y="188214"/>
                </a:lnTo>
                <a:lnTo>
                  <a:pt x="1832495" y="0"/>
                </a:lnTo>
                <a:lnTo>
                  <a:pt x="1831860" y="0"/>
                </a:lnTo>
                <a:lnTo>
                  <a:pt x="1774583" y="0"/>
                </a:lnTo>
                <a:lnTo>
                  <a:pt x="1773948" y="0"/>
                </a:lnTo>
                <a:lnTo>
                  <a:pt x="1773948" y="188468"/>
                </a:lnTo>
                <a:lnTo>
                  <a:pt x="57924" y="188468"/>
                </a:lnTo>
                <a:lnTo>
                  <a:pt x="57924" y="374916"/>
                </a:lnTo>
                <a:lnTo>
                  <a:pt x="0" y="374916"/>
                </a:lnTo>
                <a:lnTo>
                  <a:pt x="86880" y="548640"/>
                </a:lnTo>
                <a:lnTo>
                  <a:pt x="159270" y="403860"/>
                </a:lnTo>
                <a:lnTo>
                  <a:pt x="173748" y="374916"/>
                </a:lnTo>
                <a:lnTo>
                  <a:pt x="115836" y="374916"/>
                </a:lnTo>
                <a:lnTo>
                  <a:pt x="115836" y="246380"/>
                </a:lnTo>
                <a:lnTo>
                  <a:pt x="1832495" y="246380"/>
                </a:lnTo>
                <a:lnTo>
                  <a:pt x="1832495" y="246126"/>
                </a:lnTo>
                <a:lnTo>
                  <a:pt x="3490607" y="246126"/>
                </a:lnTo>
                <a:lnTo>
                  <a:pt x="3490607" y="374916"/>
                </a:lnTo>
                <a:lnTo>
                  <a:pt x="3432695" y="374916"/>
                </a:lnTo>
                <a:lnTo>
                  <a:pt x="3519563" y="548640"/>
                </a:lnTo>
                <a:lnTo>
                  <a:pt x="3591953" y="403860"/>
                </a:lnTo>
                <a:lnTo>
                  <a:pt x="3606431" y="37491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03976" y="3704844"/>
            <a:ext cx="151511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r0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3976" y="4450079"/>
            <a:ext cx="151511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 MT"/>
                <a:cs typeface="Arial MT"/>
              </a:rPr>
              <a:t>r0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+=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a[0]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0071" y="5207508"/>
            <a:ext cx="151511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 MT"/>
                <a:cs typeface="Arial MT"/>
              </a:rPr>
              <a:t>sum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r0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74535" y="4166615"/>
            <a:ext cx="173990" cy="283210"/>
          </a:xfrm>
          <a:custGeom>
            <a:avLst/>
            <a:gdLst/>
            <a:ahLst/>
            <a:cxnLst/>
            <a:rect l="l" t="t" r="r" b="b"/>
            <a:pathLst>
              <a:path w="173990" h="283210">
                <a:moveTo>
                  <a:pt x="57912" y="109092"/>
                </a:moveTo>
                <a:lnTo>
                  <a:pt x="0" y="109092"/>
                </a:lnTo>
                <a:lnTo>
                  <a:pt x="86868" y="282828"/>
                </a:lnTo>
                <a:lnTo>
                  <a:pt x="159258" y="138048"/>
                </a:lnTo>
                <a:lnTo>
                  <a:pt x="57912" y="138048"/>
                </a:lnTo>
                <a:lnTo>
                  <a:pt x="57912" y="109092"/>
                </a:lnTo>
                <a:close/>
              </a:path>
              <a:path w="173990" h="283210">
                <a:moveTo>
                  <a:pt x="115824" y="0"/>
                </a:moveTo>
                <a:lnTo>
                  <a:pt x="57912" y="0"/>
                </a:lnTo>
                <a:lnTo>
                  <a:pt x="57912" y="138048"/>
                </a:lnTo>
                <a:lnTo>
                  <a:pt x="115824" y="138048"/>
                </a:lnTo>
                <a:lnTo>
                  <a:pt x="115824" y="0"/>
                </a:lnTo>
                <a:close/>
              </a:path>
              <a:path w="173990" h="283210">
                <a:moveTo>
                  <a:pt x="173736" y="109092"/>
                </a:moveTo>
                <a:lnTo>
                  <a:pt x="115824" y="109092"/>
                </a:lnTo>
                <a:lnTo>
                  <a:pt x="115824" y="138048"/>
                </a:lnTo>
                <a:lnTo>
                  <a:pt x="159258" y="138048"/>
                </a:lnTo>
                <a:lnTo>
                  <a:pt x="173736" y="10909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76948" y="4911216"/>
            <a:ext cx="173990" cy="296545"/>
          </a:xfrm>
          <a:custGeom>
            <a:avLst/>
            <a:gdLst/>
            <a:ahLst/>
            <a:cxnLst/>
            <a:rect l="l" t="t" r="r" b="b"/>
            <a:pathLst>
              <a:path w="173990" h="296545">
                <a:moveTo>
                  <a:pt x="57964" y="123400"/>
                </a:moveTo>
                <a:lnTo>
                  <a:pt x="0" y="124586"/>
                </a:lnTo>
                <a:lnTo>
                  <a:pt x="90424" y="296544"/>
                </a:lnTo>
                <a:lnTo>
                  <a:pt x="158906" y="152272"/>
                </a:lnTo>
                <a:lnTo>
                  <a:pt x="58547" y="152272"/>
                </a:lnTo>
                <a:lnTo>
                  <a:pt x="57964" y="123400"/>
                </a:lnTo>
                <a:close/>
              </a:path>
              <a:path w="173990" h="296545">
                <a:moveTo>
                  <a:pt x="115875" y="122215"/>
                </a:moveTo>
                <a:lnTo>
                  <a:pt x="57964" y="123400"/>
                </a:lnTo>
                <a:lnTo>
                  <a:pt x="58547" y="152272"/>
                </a:lnTo>
                <a:lnTo>
                  <a:pt x="116458" y="151129"/>
                </a:lnTo>
                <a:lnTo>
                  <a:pt x="115875" y="122215"/>
                </a:lnTo>
                <a:close/>
              </a:path>
              <a:path w="173990" h="296545">
                <a:moveTo>
                  <a:pt x="173735" y="121030"/>
                </a:moveTo>
                <a:lnTo>
                  <a:pt x="115875" y="122215"/>
                </a:lnTo>
                <a:lnTo>
                  <a:pt x="116458" y="151129"/>
                </a:lnTo>
                <a:lnTo>
                  <a:pt x="58547" y="152272"/>
                </a:lnTo>
                <a:lnTo>
                  <a:pt x="158906" y="152272"/>
                </a:lnTo>
                <a:lnTo>
                  <a:pt x="173735" y="121030"/>
                </a:lnTo>
                <a:close/>
              </a:path>
              <a:path w="173990" h="296545">
                <a:moveTo>
                  <a:pt x="113410" y="0"/>
                </a:moveTo>
                <a:lnTo>
                  <a:pt x="55499" y="1269"/>
                </a:lnTo>
                <a:lnTo>
                  <a:pt x="57964" y="123400"/>
                </a:lnTo>
                <a:lnTo>
                  <a:pt x="115875" y="122215"/>
                </a:lnTo>
                <a:lnTo>
                  <a:pt x="11341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19259" y="3704844"/>
            <a:ext cx="151638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Arial MT"/>
                <a:cs typeface="Arial MT"/>
              </a:rPr>
              <a:t>r1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19259" y="4450079"/>
            <a:ext cx="151638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05"/>
              </a:spcBef>
            </a:pPr>
            <a:r>
              <a:rPr sz="2400" spc="-5" dirty="0">
                <a:latin typeface="Arial MT"/>
                <a:cs typeface="Arial MT"/>
              </a:rPr>
              <a:t>r1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+=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a[1]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25356" y="5207508"/>
            <a:ext cx="1516380" cy="462280"/>
          </a:xfrm>
          <a:prstGeom prst="rect">
            <a:avLst/>
          </a:prstGeom>
          <a:solidFill>
            <a:srgbClr val="DAE2F3"/>
          </a:solidFill>
          <a:ln w="57911">
            <a:solidFill>
              <a:srgbClr val="4471C4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latin typeface="Arial MT"/>
                <a:cs typeface="Arial MT"/>
              </a:rPr>
              <a:t>sum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r1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91343" y="4166615"/>
            <a:ext cx="173990" cy="283210"/>
          </a:xfrm>
          <a:custGeom>
            <a:avLst/>
            <a:gdLst/>
            <a:ahLst/>
            <a:cxnLst/>
            <a:rect l="l" t="t" r="r" b="b"/>
            <a:pathLst>
              <a:path w="173990" h="283210">
                <a:moveTo>
                  <a:pt x="57911" y="109092"/>
                </a:moveTo>
                <a:lnTo>
                  <a:pt x="0" y="109092"/>
                </a:lnTo>
                <a:lnTo>
                  <a:pt x="86867" y="282828"/>
                </a:lnTo>
                <a:lnTo>
                  <a:pt x="159257" y="138048"/>
                </a:lnTo>
                <a:lnTo>
                  <a:pt x="57911" y="138048"/>
                </a:lnTo>
                <a:lnTo>
                  <a:pt x="57911" y="109092"/>
                </a:lnTo>
                <a:close/>
              </a:path>
              <a:path w="173990" h="283210">
                <a:moveTo>
                  <a:pt x="115824" y="0"/>
                </a:moveTo>
                <a:lnTo>
                  <a:pt x="57911" y="0"/>
                </a:lnTo>
                <a:lnTo>
                  <a:pt x="57911" y="138048"/>
                </a:lnTo>
                <a:lnTo>
                  <a:pt x="115824" y="138048"/>
                </a:lnTo>
                <a:lnTo>
                  <a:pt x="115824" y="0"/>
                </a:lnTo>
                <a:close/>
              </a:path>
              <a:path w="173990" h="283210">
                <a:moveTo>
                  <a:pt x="173735" y="109092"/>
                </a:moveTo>
                <a:lnTo>
                  <a:pt x="115824" y="109092"/>
                </a:lnTo>
                <a:lnTo>
                  <a:pt x="115824" y="138048"/>
                </a:lnTo>
                <a:lnTo>
                  <a:pt x="159257" y="138048"/>
                </a:lnTo>
                <a:lnTo>
                  <a:pt x="173735" y="10909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93756" y="4911216"/>
            <a:ext cx="173990" cy="296545"/>
          </a:xfrm>
          <a:custGeom>
            <a:avLst/>
            <a:gdLst/>
            <a:ahLst/>
            <a:cxnLst/>
            <a:rect l="l" t="t" r="r" b="b"/>
            <a:pathLst>
              <a:path w="173990" h="296545">
                <a:moveTo>
                  <a:pt x="57964" y="123400"/>
                </a:moveTo>
                <a:lnTo>
                  <a:pt x="0" y="124586"/>
                </a:lnTo>
                <a:lnTo>
                  <a:pt x="90424" y="296544"/>
                </a:lnTo>
                <a:lnTo>
                  <a:pt x="158906" y="152272"/>
                </a:lnTo>
                <a:lnTo>
                  <a:pt x="58547" y="152272"/>
                </a:lnTo>
                <a:lnTo>
                  <a:pt x="57964" y="123400"/>
                </a:lnTo>
                <a:close/>
              </a:path>
              <a:path w="173990" h="296545">
                <a:moveTo>
                  <a:pt x="115875" y="122215"/>
                </a:moveTo>
                <a:lnTo>
                  <a:pt x="57964" y="123400"/>
                </a:lnTo>
                <a:lnTo>
                  <a:pt x="58547" y="152272"/>
                </a:lnTo>
                <a:lnTo>
                  <a:pt x="116459" y="151129"/>
                </a:lnTo>
                <a:lnTo>
                  <a:pt x="115875" y="122215"/>
                </a:lnTo>
                <a:close/>
              </a:path>
              <a:path w="173990" h="296545">
                <a:moveTo>
                  <a:pt x="173736" y="121030"/>
                </a:moveTo>
                <a:lnTo>
                  <a:pt x="115875" y="122215"/>
                </a:lnTo>
                <a:lnTo>
                  <a:pt x="116459" y="151129"/>
                </a:lnTo>
                <a:lnTo>
                  <a:pt x="58547" y="152272"/>
                </a:lnTo>
                <a:lnTo>
                  <a:pt x="158906" y="152272"/>
                </a:lnTo>
                <a:lnTo>
                  <a:pt x="173736" y="121030"/>
                </a:lnTo>
                <a:close/>
              </a:path>
              <a:path w="173990" h="296545">
                <a:moveTo>
                  <a:pt x="113411" y="0"/>
                </a:moveTo>
                <a:lnTo>
                  <a:pt x="55499" y="1269"/>
                </a:lnTo>
                <a:lnTo>
                  <a:pt x="57964" y="123400"/>
                </a:lnTo>
                <a:lnTo>
                  <a:pt x="115875" y="122215"/>
                </a:lnTo>
                <a:lnTo>
                  <a:pt x="11341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615683" y="5654040"/>
            <a:ext cx="3490595" cy="1024255"/>
            <a:chOff x="6615683" y="5654040"/>
            <a:chExt cx="3490595" cy="1024255"/>
          </a:xfrm>
        </p:grpSpPr>
        <p:sp>
          <p:nvSpPr>
            <p:cNvPr id="17" name="object 17"/>
            <p:cNvSpPr/>
            <p:nvPr/>
          </p:nvSpPr>
          <p:spPr>
            <a:xfrm>
              <a:off x="6615671" y="5654040"/>
              <a:ext cx="3491229" cy="548640"/>
            </a:xfrm>
            <a:custGeom>
              <a:avLst/>
              <a:gdLst/>
              <a:ahLst/>
              <a:cxnLst/>
              <a:rect l="l" t="t" r="r" b="b"/>
              <a:pathLst>
                <a:path w="3491229" h="548639">
                  <a:moveTo>
                    <a:pt x="3490607" y="0"/>
                  </a:moveTo>
                  <a:lnTo>
                    <a:pt x="3432695" y="0"/>
                  </a:lnTo>
                  <a:lnTo>
                    <a:pt x="3432695" y="199351"/>
                  </a:lnTo>
                  <a:lnTo>
                    <a:pt x="1716036" y="199351"/>
                  </a:lnTo>
                  <a:lnTo>
                    <a:pt x="1716036" y="199644"/>
                  </a:lnTo>
                  <a:lnTo>
                    <a:pt x="57924" y="199644"/>
                  </a:lnTo>
                  <a:lnTo>
                    <a:pt x="57924" y="0"/>
                  </a:lnTo>
                  <a:lnTo>
                    <a:pt x="0" y="0"/>
                  </a:lnTo>
                  <a:lnTo>
                    <a:pt x="0" y="257556"/>
                  </a:lnTo>
                  <a:lnTo>
                    <a:pt x="1716036" y="257556"/>
                  </a:lnTo>
                  <a:lnTo>
                    <a:pt x="1716036" y="374904"/>
                  </a:lnTo>
                  <a:lnTo>
                    <a:pt x="1658759" y="374904"/>
                  </a:lnTo>
                  <a:lnTo>
                    <a:pt x="1658124" y="374904"/>
                  </a:lnTo>
                  <a:lnTo>
                    <a:pt x="1744992" y="548640"/>
                  </a:lnTo>
                  <a:lnTo>
                    <a:pt x="1745310" y="548005"/>
                  </a:lnTo>
                  <a:lnTo>
                    <a:pt x="1745627" y="548640"/>
                  </a:lnTo>
                  <a:lnTo>
                    <a:pt x="1818017" y="403860"/>
                  </a:lnTo>
                  <a:lnTo>
                    <a:pt x="1832495" y="374904"/>
                  </a:lnTo>
                  <a:lnTo>
                    <a:pt x="1831860" y="374904"/>
                  </a:lnTo>
                  <a:lnTo>
                    <a:pt x="1774583" y="374904"/>
                  </a:lnTo>
                  <a:lnTo>
                    <a:pt x="1774583" y="257556"/>
                  </a:lnTo>
                  <a:lnTo>
                    <a:pt x="1774583" y="257263"/>
                  </a:lnTo>
                  <a:lnTo>
                    <a:pt x="3490607" y="257263"/>
                  </a:lnTo>
                  <a:lnTo>
                    <a:pt x="3490607" y="199351"/>
                  </a:lnTo>
                  <a:lnTo>
                    <a:pt x="349060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18831" y="6187440"/>
              <a:ext cx="1900555" cy="462280"/>
            </a:xfrm>
            <a:custGeom>
              <a:avLst/>
              <a:gdLst/>
              <a:ahLst/>
              <a:cxnLst/>
              <a:rect l="l" t="t" r="r" b="b"/>
              <a:pathLst>
                <a:path w="1900554" h="462279">
                  <a:moveTo>
                    <a:pt x="1900427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900427" y="461772"/>
                  </a:lnTo>
                  <a:lnTo>
                    <a:pt x="1900427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18831" y="6187440"/>
              <a:ext cx="1900555" cy="462280"/>
            </a:xfrm>
            <a:custGeom>
              <a:avLst/>
              <a:gdLst/>
              <a:ahLst/>
              <a:cxnLst/>
              <a:rect l="l" t="t" r="r" b="b"/>
              <a:pathLst>
                <a:path w="1900554" h="462279">
                  <a:moveTo>
                    <a:pt x="0" y="461772"/>
                  </a:moveTo>
                  <a:lnTo>
                    <a:pt x="1900427" y="461772"/>
                  </a:lnTo>
                  <a:lnTo>
                    <a:pt x="1900427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5791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59308" y="3110483"/>
            <a:ext cx="4966970" cy="2010410"/>
            <a:chOff x="559308" y="3110483"/>
            <a:chExt cx="4966970" cy="2010410"/>
          </a:xfrm>
        </p:grpSpPr>
        <p:sp>
          <p:nvSpPr>
            <p:cNvPr id="21" name="object 21"/>
            <p:cNvSpPr/>
            <p:nvPr/>
          </p:nvSpPr>
          <p:spPr>
            <a:xfrm>
              <a:off x="573786" y="3124961"/>
              <a:ext cx="4937760" cy="1981200"/>
            </a:xfrm>
            <a:custGeom>
              <a:avLst/>
              <a:gdLst/>
              <a:ahLst/>
              <a:cxnLst/>
              <a:rect l="l" t="t" r="r" b="b"/>
              <a:pathLst>
                <a:path w="4937760" h="1981200">
                  <a:moveTo>
                    <a:pt x="4937760" y="0"/>
                  </a:moveTo>
                  <a:lnTo>
                    <a:pt x="0" y="0"/>
                  </a:lnTo>
                  <a:lnTo>
                    <a:pt x="0" y="1981200"/>
                  </a:lnTo>
                  <a:lnTo>
                    <a:pt x="4607560" y="1981200"/>
                  </a:lnTo>
                  <a:lnTo>
                    <a:pt x="4937760" y="1651000"/>
                  </a:lnTo>
                  <a:lnTo>
                    <a:pt x="49377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81346" y="4775961"/>
              <a:ext cx="330200" cy="330200"/>
            </a:xfrm>
            <a:custGeom>
              <a:avLst/>
              <a:gdLst/>
              <a:ahLst/>
              <a:cxnLst/>
              <a:rect l="l" t="t" r="r" b="b"/>
              <a:pathLst>
                <a:path w="330200" h="330200">
                  <a:moveTo>
                    <a:pt x="330200" y="0"/>
                  </a:moveTo>
                  <a:lnTo>
                    <a:pt x="66039" y="66039"/>
                  </a:lnTo>
                  <a:lnTo>
                    <a:pt x="0" y="330200"/>
                  </a:lnTo>
                  <a:lnTo>
                    <a:pt x="33020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3786" y="3124961"/>
              <a:ext cx="4937760" cy="1981200"/>
            </a:xfrm>
            <a:custGeom>
              <a:avLst/>
              <a:gdLst/>
              <a:ahLst/>
              <a:cxnLst/>
              <a:rect l="l" t="t" r="r" b="b"/>
              <a:pathLst>
                <a:path w="4937760" h="1981200">
                  <a:moveTo>
                    <a:pt x="4607560" y="1981200"/>
                  </a:moveTo>
                  <a:lnTo>
                    <a:pt x="4673600" y="1717039"/>
                  </a:lnTo>
                  <a:lnTo>
                    <a:pt x="4937760" y="1651000"/>
                  </a:lnTo>
                  <a:lnTo>
                    <a:pt x="4607560" y="1981200"/>
                  </a:lnTo>
                  <a:lnTo>
                    <a:pt x="0" y="1981200"/>
                  </a:lnTo>
                  <a:lnTo>
                    <a:pt x="0" y="0"/>
                  </a:lnTo>
                  <a:lnTo>
                    <a:pt x="4937760" y="0"/>
                  </a:lnTo>
                  <a:lnTo>
                    <a:pt x="4937760" y="1651000"/>
                  </a:lnTo>
                </a:path>
              </a:pathLst>
            </a:custGeom>
            <a:ln w="2895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51154" y="3141090"/>
            <a:ext cx="47383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5080" indent="-3352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olas"/>
                <a:cs typeface="Consolas"/>
              </a:rPr>
              <a:t>direct_reduce(A, </a:t>
            </a:r>
            <a:r>
              <a:rPr sz="2400" spc="5" dirty="0">
                <a:latin typeface="Consolas"/>
                <a:cs typeface="Consolas"/>
              </a:rPr>
              <a:t>n) </a:t>
            </a:r>
            <a:r>
              <a:rPr sz="2400" dirty="0">
                <a:latin typeface="Consolas"/>
                <a:cs typeface="Consolas"/>
              </a:rPr>
              <a:t>{ </a:t>
            </a:r>
            <a:r>
              <a:rPr sz="2400" spc="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parallel_for</a:t>
            </a:r>
            <a:r>
              <a:rPr sz="2400" spc="-40" dirty="0"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(i=0;i&lt;</a:t>
            </a:r>
            <a:r>
              <a:rPr sz="2400" b="1" spc="5" dirty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sz="2400" spc="5" dirty="0">
                <a:latin typeface="Consolas"/>
                <a:cs typeface="Consolas"/>
              </a:rPr>
              <a:t>;i++)</a:t>
            </a:r>
            <a:endParaRPr sz="2400">
              <a:latin typeface="Consolas"/>
              <a:cs typeface="Consolas"/>
            </a:endParaRPr>
          </a:p>
          <a:p>
            <a:pPr marL="347980" marR="1186815" indent="33655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sum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sum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+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a[i]; </a:t>
            </a:r>
            <a:r>
              <a:rPr sz="2400" spc="-130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return</a:t>
            </a:r>
            <a:r>
              <a:rPr sz="2400" spc="1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sum;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8381" y="6242931"/>
            <a:ext cx="148209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 MT"/>
                <a:cs typeface="Arial MT"/>
              </a:rPr>
              <a:t>return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spc="-55" dirty="0"/>
              <a:t>9</a:t>
            </a:fld>
            <a:endParaRPr spc="-5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8436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3577</Words>
  <Application>Microsoft Office PowerPoint</Application>
  <PresentationFormat>Widescreen</PresentationFormat>
  <Paragraphs>858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Arial</vt:lpstr>
      <vt:lpstr>Arial MT</vt:lpstr>
      <vt:lpstr>Bahnschrift</vt:lpstr>
      <vt:lpstr>Calibri</vt:lpstr>
      <vt:lpstr>Cambria Math</vt:lpstr>
      <vt:lpstr>Consolas</vt:lpstr>
      <vt:lpstr>Georgia</vt:lpstr>
      <vt:lpstr>Lucida Sans Unicode</vt:lpstr>
      <vt:lpstr>Microsoft Sans Serif</vt:lpstr>
      <vt:lpstr>Times New Roman</vt:lpstr>
      <vt:lpstr>Wingdings</vt:lpstr>
      <vt:lpstr>Office Theme</vt:lpstr>
      <vt:lpstr>Parallel Algorithms:  Theory and Practice</vt:lpstr>
      <vt:lpstr>Last week - Sorting algorithms</vt:lpstr>
      <vt:lpstr>Last week - Sorting algorithms</vt:lpstr>
      <vt:lpstr>Why is parallelism “hard”? Non-determinism!!</vt:lpstr>
      <vt:lpstr>Why is parallelism “hard”? Non-determinism!!</vt:lpstr>
      <vt:lpstr>Race hazard can cause severe consequences</vt:lpstr>
      <vt:lpstr>Race</vt:lpstr>
      <vt:lpstr>Determinacy Races</vt:lpstr>
      <vt:lpstr>Determinacy Races</vt:lpstr>
      <vt:lpstr>Determinacy Races</vt:lpstr>
      <vt:lpstr>Determinacy Races</vt:lpstr>
      <vt:lpstr>Types of Races</vt:lpstr>
      <vt:lpstr>Avoiding races</vt:lpstr>
      <vt:lpstr>Avoiding races</vt:lpstr>
      <vt:lpstr>Benefit of being race-free</vt:lpstr>
      <vt:lpstr>This is not the end…</vt:lpstr>
      <vt:lpstr>Lock-based solution (critical section)</vt:lpstr>
      <vt:lpstr>Atomic primitives (Lecture 2)</vt:lpstr>
      <vt:lpstr>Atomic primitives (Lecture 2)</vt:lpstr>
      <vt:lpstr>Deterministic  Parallelism</vt:lpstr>
      <vt:lpstr>High-level idea</vt:lpstr>
      <vt:lpstr>Random Permutation</vt:lpstr>
      <vt:lpstr>Random Permutation</vt:lpstr>
      <vt:lpstr>Sequential Random Permutation [Durstenfeld64, Knuth69]</vt:lpstr>
      <vt:lpstr>Sequential Random Permutation [Durstenfeld64, Knuth69]</vt:lpstr>
      <vt:lpstr>Sequential Random Permutation [Durstenfeld64, Knuth69]</vt:lpstr>
      <vt:lpstr>Sequential Random Permutation [Durstenfeld64, Knuth69]</vt:lpstr>
      <vt:lpstr>Sequential Random Permutation [Durstenfeld64, Knuth69]</vt:lpstr>
      <vt:lpstr>Sequential Random Permutation [Durstenfeld64, Knuth69]</vt:lpstr>
      <vt:lpstr>Sequential Random Permutation [Durstenfeld64, Knuth69]</vt:lpstr>
      <vt:lpstr>Can this simple sequential algorithm be parallelized?</vt:lpstr>
      <vt:lpstr>Can this simple sequential algorithm be parallelized?</vt:lpstr>
      <vt:lpstr>Can this simple sequential algorithm be parallelized?</vt:lpstr>
      <vt:lpstr>Which swaps cannot run in parallel?</vt:lpstr>
      <vt:lpstr>Which swaps cannot run in parallel?</vt:lpstr>
      <vt:lpstr>A simple parallel algorithm</vt:lpstr>
      <vt:lpstr>A simple parallel algorithm</vt:lpstr>
      <vt:lpstr>A simple parallel algorithm</vt:lpstr>
      <vt:lpstr>The first round</vt:lpstr>
      <vt:lpstr>The first round</vt:lpstr>
      <vt:lpstr>Example of Deterministic Parallelism</vt:lpstr>
      <vt:lpstr>Work-depth analysis for random permutation</vt:lpstr>
      <vt:lpstr>Good practical performance</vt:lpstr>
      <vt:lpstr>Many sequential iterative algorithms are already parallel</vt:lpstr>
      <vt:lpstr>Many sequential iterative algorithms are already parallel</vt:lpstr>
      <vt:lpstr>Many sequential iterative algorithms are already parallel</vt:lpstr>
      <vt:lpstr>Wrap up</vt:lpstr>
      <vt:lpstr>Determinacy races</vt:lpstr>
      <vt:lpstr>Types of races</vt:lpstr>
      <vt:lpstr>Avoiding races</vt:lpstr>
      <vt:lpstr>Benefit of being race-free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Algorithms:  Theory and Practice</dc:title>
  <dc:creator>Yan Gu</dc:creator>
  <cp:lastModifiedBy>Lê Kim Hùng</cp:lastModifiedBy>
  <cp:revision>1</cp:revision>
  <dcterms:created xsi:type="dcterms:W3CDTF">2022-08-29T15:49:58Z</dcterms:created>
  <dcterms:modified xsi:type="dcterms:W3CDTF">2022-08-29T15:53:33Z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2022-08-29T00:00:00Z</vt:filetime>
  </property>
</Properties>
</file>